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5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3971" r:id="rId2"/>
  </p:sldMasterIdLst>
  <p:notesMasterIdLst>
    <p:notesMasterId r:id="rId53"/>
  </p:notesMasterIdLst>
  <p:sldIdLst>
    <p:sldId id="295" r:id="rId3"/>
    <p:sldId id="256" r:id="rId4"/>
    <p:sldId id="379" r:id="rId5"/>
    <p:sldId id="384" r:id="rId6"/>
    <p:sldId id="400" r:id="rId7"/>
    <p:sldId id="397" r:id="rId8"/>
    <p:sldId id="403" r:id="rId9"/>
    <p:sldId id="405" r:id="rId10"/>
    <p:sldId id="407" r:id="rId11"/>
    <p:sldId id="406" r:id="rId12"/>
    <p:sldId id="368" r:id="rId13"/>
    <p:sldId id="285" r:id="rId14"/>
    <p:sldId id="287" r:id="rId15"/>
    <p:sldId id="290" r:id="rId16"/>
    <p:sldId id="396" r:id="rId17"/>
    <p:sldId id="289" r:id="rId18"/>
    <p:sldId id="286" r:id="rId19"/>
    <p:sldId id="257" r:id="rId20"/>
    <p:sldId id="358" r:id="rId21"/>
    <p:sldId id="274" r:id="rId22"/>
    <p:sldId id="401" r:id="rId23"/>
    <p:sldId id="268" r:id="rId24"/>
    <p:sldId id="382" r:id="rId25"/>
    <p:sldId id="383" r:id="rId26"/>
    <p:sldId id="329" r:id="rId27"/>
    <p:sldId id="281" r:id="rId28"/>
    <p:sldId id="269" r:id="rId29"/>
    <p:sldId id="378" r:id="rId30"/>
    <p:sldId id="326" r:id="rId31"/>
    <p:sldId id="327" r:id="rId32"/>
    <p:sldId id="291" r:id="rId33"/>
    <p:sldId id="314" r:id="rId34"/>
    <p:sldId id="316" r:id="rId35"/>
    <p:sldId id="317" r:id="rId36"/>
    <p:sldId id="292" r:id="rId37"/>
    <p:sldId id="293" r:id="rId38"/>
    <p:sldId id="294" r:id="rId39"/>
    <p:sldId id="271" r:id="rId40"/>
    <p:sldId id="265" r:id="rId41"/>
    <p:sldId id="266" r:id="rId42"/>
    <p:sldId id="296" r:id="rId43"/>
    <p:sldId id="386" r:id="rId44"/>
    <p:sldId id="387" r:id="rId45"/>
    <p:sldId id="388" r:id="rId46"/>
    <p:sldId id="391" r:id="rId47"/>
    <p:sldId id="392" r:id="rId48"/>
    <p:sldId id="393" r:id="rId49"/>
    <p:sldId id="394" r:id="rId50"/>
    <p:sldId id="395" r:id="rId51"/>
    <p:sldId id="336"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11" autoAdjust="0"/>
  </p:normalViewPr>
  <p:slideViewPr>
    <p:cSldViewPr>
      <p:cViewPr varScale="1">
        <p:scale>
          <a:sx n="97" d="100"/>
          <a:sy n="97" d="100"/>
        </p:scale>
        <p:origin x="19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a:t>Retardant Totals by</a:t>
            </a:r>
            <a:r>
              <a:rPr lang="en-US" baseline="0"/>
              <a:t> year</a:t>
            </a:r>
            <a:r>
              <a:rPr lang="en-US"/>
              <a:t> 2009-2018</a:t>
            </a:r>
          </a:p>
        </c:rich>
      </c:tx>
      <c:overlay val="0"/>
    </c:title>
    <c:autoTitleDeleted val="0"/>
    <c:plotArea>
      <c:layout>
        <c:manualLayout>
          <c:layoutTarget val="inner"/>
          <c:xMode val="edge"/>
          <c:yMode val="edge"/>
          <c:x val="0.10183337586546715"/>
          <c:y val="8.6769418262584705E-2"/>
          <c:w val="0.88054479211846215"/>
          <c:h val="0.8498199219545497"/>
        </c:manualLayout>
      </c:layout>
      <c:barChart>
        <c:barDir val="col"/>
        <c:grouping val="clustered"/>
        <c:varyColors val="0"/>
        <c:ser>
          <c:idx val="0"/>
          <c:order val="0"/>
          <c:tx>
            <c:strRef>
              <c:f>'[RetardantUse2018-Draft_022519.xlsx]Totals By Year'!$T$23:$AC$23</c:f>
              <c:strCache>
                <c:ptCount val="10"/>
                <c:pt idx="0">
                  <c:v>2009</c:v>
                </c:pt>
                <c:pt idx="1">
                  <c:v>2010</c:v>
                </c:pt>
                <c:pt idx="2">
                  <c:v>2011</c:v>
                </c:pt>
                <c:pt idx="3">
                  <c:v>2012</c:v>
                </c:pt>
                <c:pt idx="4">
                  <c:v>2013</c:v>
                </c:pt>
                <c:pt idx="5">
                  <c:v>2014</c:v>
                </c:pt>
                <c:pt idx="6">
                  <c:v>2015</c:v>
                </c:pt>
                <c:pt idx="7">
                  <c:v>2016</c:v>
                </c:pt>
                <c:pt idx="8">
                  <c:v>2017</c:v>
                </c:pt>
                <c:pt idx="9">
                  <c:v>2018</c:v>
                </c:pt>
              </c:strCache>
            </c:strRef>
          </c:tx>
          <c:spPr>
            <a:solidFill>
              <a:srgbClr val="007434"/>
            </a:solidFill>
            <a:ln>
              <a:solidFill>
                <a:srgbClr val="007434"/>
              </a:solidFill>
            </a:ln>
          </c:spPr>
          <c:invertIfNegative val="0"/>
          <c:dLbls>
            <c:dLbl>
              <c:idx val="1"/>
              <c:layout>
                <c:manualLayout>
                  <c:x val="2.6950564568245634E-17"/>
                  <c:y val="-1.008572869389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94-418D-8198-CE26C2471EBA}"/>
                </c:ext>
              </c:extLst>
            </c:dLbl>
            <c:dLbl>
              <c:idx val="2"/>
              <c:layout>
                <c:manualLayout>
                  <c:x val="0"/>
                  <c:y val="-1.4120020171457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94-418D-8198-CE26C2471EBA}"/>
                </c:ext>
              </c:extLst>
            </c:dLbl>
            <c:dLbl>
              <c:idx val="6"/>
              <c:layout>
                <c:manualLayout>
                  <c:x val="0"/>
                  <c:y val="-1.4120020171457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94-418D-8198-CE26C2471EBA}"/>
                </c:ext>
              </c:extLst>
            </c:dLbl>
            <c:dLbl>
              <c:idx val="9"/>
              <c:layout>
                <c:manualLayout>
                  <c:x val="-1.0747822526574665E-16"/>
                  <c:y val="1.2563241608938061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94-418D-8198-CE26C2471EB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'[RetardantUse2018-Draft_022519.xlsx]Totals By Year'!$T$23:$AC$23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'[RetardantUse2018-Draft_022519.xlsx]Totals By Year'!$T$28:$AC$28</c:f>
              <c:numCache>
                <c:formatCode>0.0</c:formatCode>
                <c:ptCount val="10"/>
                <c:pt idx="0">
                  <c:v>18.058646308411216</c:v>
                </c:pt>
                <c:pt idx="1">
                  <c:v>11.393565859813085</c:v>
                </c:pt>
                <c:pt idx="2">
                  <c:v>23.57414</c:v>
                </c:pt>
                <c:pt idx="3">
                  <c:v>28.626456999999998</c:v>
                </c:pt>
                <c:pt idx="4">
                  <c:v>26.216736999999998</c:v>
                </c:pt>
                <c:pt idx="5">
                  <c:v>20.516275</c:v>
                </c:pt>
                <c:pt idx="6">
                  <c:v>29.481515999999999</c:v>
                </c:pt>
                <c:pt idx="7">
                  <c:v>35.699416999999997</c:v>
                </c:pt>
                <c:pt idx="8">
                  <c:v>48.534709999999997</c:v>
                </c:pt>
                <c:pt idx="9">
                  <c:v>39.298575999999997</c:v>
                </c:pt>
              </c:numCache>
            </c:numRef>
          </c:val>
          <c:extLst>
            <c:ext xmlns:c16="http://schemas.microsoft.com/office/drawing/2014/chart" uri="{C3380CC4-5D6E-409C-BE32-E72D297353CC}">
              <c16:uniqueId val="{00000004-6794-418D-8198-CE26C2471EBA}"/>
            </c:ext>
          </c:extLst>
        </c:ser>
        <c:dLbls>
          <c:showLegendKey val="0"/>
          <c:showVal val="0"/>
          <c:showCatName val="0"/>
          <c:showSerName val="0"/>
          <c:showPercent val="0"/>
          <c:showBubbleSize val="0"/>
        </c:dLbls>
        <c:gapWidth val="150"/>
        <c:axId val="245609584"/>
        <c:axId val="245610760"/>
      </c:barChart>
      <c:catAx>
        <c:axId val="245609584"/>
        <c:scaling>
          <c:orientation val="minMax"/>
        </c:scaling>
        <c:delete val="0"/>
        <c:axPos val="b"/>
        <c:numFmt formatCode="General" sourceLinked="1"/>
        <c:majorTickMark val="out"/>
        <c:minorTickMark val="none"/>
        <c:tickLblPos val="nextTo"/>
        <c:crossAx val="245610760"/>
        <c:crosses val="autoZero"/>
        <c:auto val="1"/>
        <c:lblAlgn val="ctr"/>
        <c:lblOffset val="100"/>
        <c:noMultiLvlLbl val="0"/>
      </c:catAx>
      <c:valAx>
        <c:axId val="245610760"/>
        <c:scaling>
          <c:orientation val="minMax"/>
          <c:max val="50"/>
          <c:min val="5"/>
        </c:scaling>
        <c:delete val="0"/>
        <c:axPos val="l"/>
        <c:majorGridlines/>
        <c:title>
          <c:tx>
            <c:rich>
              <a:bodyPr rot="-5400000" vert="horz"/>
              <a:lstStyle/>
              <a:p>
                <a:pPr>
                  <a:defRPr/>
                </a:pPr>
                <a:r>
                  <a:rPr lang="en-US"/>
                  <a:t>In Millions of Gallons</a:t>
                </a:r>
              </a:p>
            </c:rich>
          </c:tx>
          <c:overlay val="0"/>
        </c:title>
        <c:numFmt formatCode="0.0" sourceLinked="0"/>
        <c:majorTickMark val="out"/>
        <c:minorTickMark val="none"/>
        <c:tickLblPos val="nextTo"/>
        <c:crossAx val="245609584"/>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sz="1800" b="1" i="0" u="none" strike="noStrike" baseline="0">
                <a:effectLst/>
              </a:rPr>
              <a:t>Figure 4: Retardant Use: </a:t>
            </a:r>
            <a:r>
              <a:rPr lang="en-US"/>
              <a:t>10 Year Averages   2008-2017</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n-US"/>
        </a:p>
      </c:txPr>
    </c:title>
    <c:autoTitleDeleted val="0"/>
    <c:plotArea>
      <c:layout>
        <c:manualLayout>
          <c:layoutTarget val="inner"/>
          <c:xMode val="edge"/>
          <c:yMode val="edge"/>
          <c:x val="0.10183333478023079"/>
          <c:y val="8.8786496241676921E-2"/>
          <c:w val="0.88054479211846215"/>
          <c:h val="0.8498199219545497"/>
        </c:manualLayout>
      </c:layout>
      <c:barChart>
        <c:barDir val="col"/>
        <c:grouping val="clustered"/>
        <c:varyColors val="0"/>
        <c:ser>
          <c:idx val="0"/>
          <c:order val="0"/>
          <c:spPr>
            <a:solidFill>
              <a:schemeClr val="accent3"/>
            </a:solidFill>
            <a:ln w="9525" cap="flat" cmpd="sng" algn="ctr">
              <a:solidFill>
                <a:schemeClr val="accent3">
                  <a:shade val="50000"/>
                  <a:shade val="60000"/>
                </a:schemeClr>
              </a:solidFill>
              <a:prstDash val="solid"/>
              <a:round/>
            </a:ln>
            <a:effectLst/>
          </c:spPr>
          <c:invertIfNegative val="0"/>
          <c:dLbls>
            <c:dLbl>
              <c:idx val="1"/>
              <c:layout>
                <c:manualLayout>
                  <c:x val="2.6950564568245563E-17"/>
                  <c:y val="-1.0085728693898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D1-4E5B-B435-DC5B58BA4595}"/>
                </c:ext>
              </c:extLst>
            </c:dLbl>
            <c:dLbl>
              <c:idx val="2"/>
              <c:layout>
                <c:manualLayout>
                  <c:x val="0"/>
                  <c:y val="-1.0085728693898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D1-4E5B-B435-DC5B58BA4595}"/>
                </c:ext>
              </c:extLst>
            </c:dLbl>
            <c:dLbl>
              <c:idx val="4"/>
              <c:layout>
                <c:manualLayout>
                  <c:x val="0"/>
                  <c:y val="-6.0514372163388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D1-4E5B-B435-DC5B58BA4595}"/>
                </c:ext>
              </c:extLst>
            </c:dLbl>
            <c:dLbl>
              <c:idx val="6"/>
              <c:layout>
                <c:manualLayout>
                  <c:x val="0"/>
                  <c:y val="-1.4120020171457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D1-4E5B-B435-DC5B58BA459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'Totals By Year'!$S$23:$AB$23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'Totals By Year'!$S$30:$AB$30</c:f>
              <c:numCache>
                <c:formatCode>0.0</c:formatCode>
                <c:ptCount val="10"/>
                <c:pt idx="0">
                  <c:v>28.127200038317753</c:v>
                </c:pt>
                <c:pt idx="1">
                  <c:v>27.438448569158883</c:v>
                </c:pt>
                <c:pt idx="2">
                  <c:v>25.337224155140188</c:v>
                </c:pt>
                <c:pt idx="3">
                  <c:v>24.630463097196259</c:v>
                </c:pt>
                <c:pt idx="4">
                  <c:v>23.694685083177571</c:v>
                </c:pt>
                <c:pt idx="5">
                  <c:v>23.547503690654207</c:v>
                </c:pt>
                <c:pt idx="6">
                  <c:v>24.23517581775701</c:v>
                </c:pt>
                <c:pt idx="7">
                  <c:v>25.160786087850472</c:v>
                </c:pt>
                <c:pt idx="8">
                  <c:v>24.99893961682243</c:v>
                </c:pt>
                <c:pt idx="9">
                  <c:v>26.46626393925234</c:v>
                </c:pt>
              </c:numCache>
            </c:numRef>
          </c:val>
          <c:extLst>
            <c:ext xmlns:c16="http://schemas.microsoft.com/office/drawing/2014/chart" uri="{C3380CC4-5D6E-409C-BE32-E72D297353CC}">
              <c16:uniqueId val="{00000004-6FD1-4E5B-B435-DC5B58BA4595}"/>
            </c:ext>
          </c:extLst>
        </c:ser>
        <c:dLbls>
          <c:showLegendKey val="0"/>
          <c:showVal val="0"/>
          <c:showCatName val="0"/>
          <c:showSerName val="0"/>
          <c:showPercent val="0"/>
          <c:showBubbleSize val="0"/>
        </c:dLbls>
        <c:gapWidth val="150"/>
        <c:axId val="227833224"/>
        <c:axId val="227833616"/>
      </c:barChart>
      <c:catAx>
        <c:axId val="227833224"/>
        <c:scaling>
          <c:orientation val="minMax"/>
        </c:scaling>
        <c:delete val="0"/>
        <c:axPos val="b"/>
        <c:numFmt formatCode="General" sourceLinked="1"/>
        <c:majorTickMark val="out"/>
        <c:minorTickMark val="none"/>
        <c:tickLblPos val="nextTo"/>
        <c:spPr>
          <a:noFill/>
          <a:ln w="9525" cap="flat" cmpd="sng" algn="ctr">
            <a:solidFill>
              <a:schemeClr val="dk1">
                <a:tint val="75000"/>
                <a:shade val="6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227833616"/>
        <c:crosses val="autoZero"/>
        <c:auto val="1"/>
        <c:lblAlgn val="ctr"/>
        <c:lblOffset val="100"/>
        <c:noMultiLvlLbl val="0"/>
      </c:catAx>
      <c:valAx>
        <c:axId val="227833616"/>
        <c:scaling>
          <c:orientation val="minMax"/>
          <c:max val="32"/>
          <c:min val="22"/>
        </c:scaling>
        <c:delete val="0"/>
        <c:axPos val="l"/>
        <c:majorGridlines>
          <c:spPr>
            <a:ln w="9525" cap="flat" cmpd="sng" algn="ctr">
              <a:solidFill>
                <a:schemeClr val="dk1">
                  <a:tint val="75000"/>
                  <a:shade val="60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n-US"/>
                  <a:t>In Millions of Gallons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title>
        <c:numFmt formatCode="#,##0.0" sourceLinked="0"/>
        <c:majorTickMark val="out"/>
        <c:minorTickMark val="none"/>
        <c:tickLblPos val="nextTo"/>
        <c:spPr>
          <a:noFill/>
          <a:ln w="9525" cap="flat" cmpd="sng" algn="ctr">
            <a:solidFill>
              <a:schemeClr val="dk1">
                <a:tint val="75000"/>
                <a:shade val="6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227833224"/>
        <c:crosses val="autoZero"/>
        <c:crossBetween val="between"/>
      </c:valAx>
      <c:spPr>
        <a:solidFill>
          <a:schemeClr val="dk1">
            <a:tint val="20000"/>
          </a:schemeClr>
        </a:solidFill>
        <a:ln>
          <a:noFill/>
        </a:ln>
        <a:effectLst/>
      </c:spPr>
    </c:plotArea>
    <c:plotVisOnly val="1"/>
    <c:dispBlanksAs val="gap"/>
    <c:showDLblsOverMax val="0"/>
  </c:chart>
  <c:spPr>
    <a:solidFill>
      <a:schemeClr val="lt1"/>
    </a:solidFill>
    <a:ln w="9525" cap="flat" cmpd="sng" algn="ctr">
      <a:solidFill>
        <a:schemeClr val="dk1">
          <a:tint val="75000"/>
          <a:shade val="60000"/>
        </a:schemeClr>
      </a:solidFill>
      <a:prstDash val="solid"/>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sz="1800" b="1" i="0" u="none" strike="noStrike" baseline="0">
                <a:effectLst/>
              </a:rPr>
              <a:t>Retardant Use: </a:t>
            </a:r>
            <a:r>
              <a:rPr lang="en-US"/>
              <a:t>10 Year Averages   2009-2018</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n-US"/>
        </a:p>
      </c:txPr>
    </c:title>
    <c:autoTitleDeleted val="0"/>
    <c:plotArea>
      <c:layout>
        <c:manualLayout>
          <c:layoutTarget val="inner"/>
          <c:xMode val="edge"/>
          <c:yMode val="edge"/>
          <c:x val="0.10183333478023079"/>
          <c:y val="8.8786496241676921E-2"/>
          <c:w val="0.88054479211846215"/>
          <c:h val="0.8498199219545497"/>
        </c:manualLayout>
      </c:layout>
      <c:barChart>
        <c:barDir val="col"/>
        <c:grouping val="clustered"/>
        <c:varyColors val="0"/>
        <c:ser>
          <c:idx val="0"/>
          <c:order val="0"/>
          <c:spPr>
            <a:solidFill>
              <a:schemeClr val="accent3"/>
            </a:solidFill>
            <a:ln w="9525" cap="flat" cmpd="sng" algn="ctr">
              <a:solidFill>
                <a:schemeClr val="accent3">
                  <a:shade val="50000"/>
                  <a:shade val="95000"/>
                  <a:satMod val="105000"/>
                </a:schemeClr>
              </a:solidFill>
              <a:prstDash val="solid"/>
              <a:round/>
            </a:ln>
            <a:effectLst/>
          </c:spPr>
          <c:invertIfNegative val="0"/>
          <c:dLbls>
            <c:dLbl>
              <c:idx val="1"/>
              <c:layout>
                <c:manualLayout>
                  <c:x val="2.6950564568245563E-17"/>
                  <c:y val="-1.0085728693898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EE-42BC-B855-74CE85CE082A}"/>
                </c:ext>
              </c:extLst>
            </c:dLbl>
            <c:dLbl>
              <c:idx val="2"/>
              <c:layout>
                <c:manualLayout>
                  <c:x val="0"/>
                  <c:y val="-1.0085728693898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EE-42BC-B855-74CE85CE082A}"/>
                </c:ext>
              </c:extLst>
            </c:dLbl>
            <c:dLbl>
              <c:idx val="4"/>
              <c:layout>
                <c:manualLayout>
                  <c:x val="0"/>
                  <c:y val="-6.0514372163388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EE-42BC-B855-74CE85CE082A}"/>
                </c:ext>
              </c:extLst>
            </c:dLbl>
            <c:dLbl>
              <c:idx val="6"/>
              <c:layout>
                <c:manualLayout>
                  <c:x val="0"/>
                  <c:y val="-1.4120020171457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EE-42BC-B855-74CE85CE08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'[RetardantUse2018-Draft_022519.xlsx]Totals By Year'!$T$23:$AC$23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'[RetardantUse2018-Draft_022519.xlsx]Totals By Year'!$T$30:$AC$30</c:f>
              <c:numCache>
                <c:formatCode>0.0</c:formatCode>
                <c:ptCount val="10"/>
                <c:pt idx="0">
                  <c:v>27.438448569158883</c:v>
                </c:pt>
                <c:pt idx="1">
                  <c:v>25.337224155140188</c:v>
                </c:pt>
                <c:pt idx="2">
                  <c:v>24.630463097196259</c:v>
                </c:pt>
                <c:pt idx="3">
                  <c:v>23.694685083177571</c:v>
                </c:pt>
                <c:pt idx="4">
                  <c:v>23.547503690654207</c:v>
                </c:pt>
                <c:pt idx="5">
                  <c:v>24.23517581775701</c:v>
                </c:pt>
                <c:pt idx="6">
                  <c:v>25.160786087850472</c:v>
                </c:pt>
                <c:pt idx="7">
                  <c:v>24.99893961682243</c:v>
                </c:pt>
                <c:pt idx="8">
                  <c:v>26.46626393925234</c:v>
                </c:pt>
                <c:pt idx="9">
                  <c:v>28.140004016822434</c:v>
                </c:pt>
              </c:numCache>
            </c:numRef>
          </c:val>
          <c:extLst>
            <c:ext xmlns:c16="http://schemas.microsoft.com/office/drawing/2014/chart" uri="{C3380CC4-5D6E-409C-BE32-E72D297353CC}">
              <c16:uniqueId val="{00000004-B1EE-42BC-B855-74CE85CE082A}"/>
            </c:ext>
          </c:extLst>
        </c:ser>
        <c:dLbls>
          <c:showLegendKey val="0"/>
          <c:showVal val="0"/>
          <c:showCatName val="0"/>
          <c:showSerName val="0"/>
          <c:showPercent val="0"/>
          <c:showBubbleSize val="0"/>
        </c:dLbls>
        <c:gapWidth val="150"/>
        <c:axId val="245605272"/>
        <c:axId val="245606056"/>
      </c:barChart>
      <c:catAx>
        <c:axId val="245605272"/>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245606056"/>
        <c:crosses val="autoZero"/>
        <c:auto val="1"/>
        <c:lblAlgn val="ctr"/>
        <c:lblOffset val="100"/>
        <c:noMultiLvlLbl val="0"/>
      </c:catAx>
      <c:valAx>
        <c:axId val="245606056"/>
        <c:scaling>
          <c:orientation val="minMax"/>
          <c:max val="32"/>
          <c:min val="22"/>
        </c:scaling>
        <c:delete val="0"/>
        <c:axPos val="l"/>
        <c:majorGridlines>
          <c:spPr>
            <a:ln w="9525" cap="flat" cmpd="sng" algn="ctr">
              <a:solidFill>
                <a:schemeClr val="dk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n-US"/>
                  <a:t>In Millions of Gallons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title>
        <c:numFmt formatCode="#,##0.0"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245605272"/>
        <c:crosses val="autoZero"/>
        <c:crossBetween val="between"/>
      </c:valAx>
      <c:spPr>
        <a:solidFill>
          <a:schemeClr val="dk1">
            <a:tint val="20000"/>
          </a:schemeClr>
        </a:solidFill>
        <a:ln>
          <a:noFill/>
        </a:ln>
        <a:effectLst/>
      </c:spPr>
    </c:plotArea>
    <c:plotVisOnly val="1"/>
    <c:dispBlanksAs val="gap"/>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34">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cs:styleClr val="auto">
        <a:shade val="50000"/>
      </cs:styleClr>
    </cs:lnRef>
    <cs:fillRef idx="1">
      <cs:styleClr val="auto"/>
    </cs:fillRef>
    <cs:effectRef idx="0"/>
    <cs:fontRef idx="minor">
      <a:schemeClr val="dk1"/>
    </cs:fontRef>
    <cs:spPr>
      <a:ln>
        <a:round/>
      </a:ln>
    </cs:spPr>
  </cs:dataPoint>
  <cs:dataPoint3D>
    <cs:lnRef idx="1">
      <cs:styleClr val="auto">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a:schemeClr val="dk1"/>
    </cs:lnRef>
    <cs:fillRef idx="1">
      <a:schemeClr val="dk1">
        <a:tint val="95000"/>
      </a:schem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a:schemeClr val="dk1">
        <a:tint val="20000"/>
      </a:schem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a:schemeClr val="dk1">
        <a:tint val="20000"/>
      </a:schem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a:schemeClr val="dk1"/>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a:schemeClr val="dk1">
        <a:tint val="20000"/>
      </a:schem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134">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cs:styleClr val="auto">
        <a:shade val="50000"/>
      </cs:styleClr>
    </cs:lnRef>
    <cs:fillRef idx="1">
      <cs:styleClr val="auto"/>
    </cs:fillRef>
    <cs:effectRef idx="0"/>
    <cs:fontRef idx="minor">
      <a:schemeClr val="dk1"/>
    </cs:fontRef>
    <cs:spPr>
      <a:ln>
        <a:round/>
      </a:ln>
    </cs:spPr>
  </cs:dataPoint>
  <cs:dataPoint3D>
    <cs:lnRef idx="1">
      <cs:styleClr val="auto">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a:schemeClr val="dk1"/>
    </cs:lnRef>
    <cs:fillRef idx="1">
      <a:schemeClr val="dk1">
        <a:tint val="95000"/>
      </a:schem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a:schemeClr val="dk1">
        <a:tint val="20000"/>
      </a:schem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a:schemeClr val="dk1">
        <a:tint val="20000"/>
      </a:schem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a:schemeClr val="dk1"/>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a:schemeClr val="dk1">
        <a:tint val="20000"/>
      </a:schemeClr>
    </cs:fillRef>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drawing1.xml><?xml version="1.0" encoding="utf-8"?>
<c:userShapes xmlns:c="http://schemas.openxmlformats.org/drawingml/2006/chart">
  <cdr:relSizeAnchor xmlns:cdr="http://schemas.openxmlformats.org/drawingml/2006/chartDrawing">
    <cdr:from>
      <cdr:x>0.78988</cdr:x>
      <cdr:y>0.03887</cdr:y>
    </cdr:from>
    <cdr:to>
      <cdr:x>0.98541</cdr:x>
      <cdr:y>0.08177</cdr:y>
    </cdr:to>
    <cdr:sp macro="" textlink="">
      <cdr:nvSpPr>
        <cdr:cNvPr id="2" name="TextBox 1"/>
        <cdr:cNvSpPr txBox="1"/>
      </cdr:nvSpPr>
      <cdr:spPr>
        <a:xfrm xmlns:a="http://schemas.openxmlformats.org/drawingml/2006/main">
          <a:off x="6844514" y="244448"/>
          <a:ext cx="1694270" cy="269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Does</a:t>
          </a:r>
          <a:r>
            <a:rPr lang="en-US" sz="1100" baseline="0"/>
            <a:t> not include MRB use</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1"/>
            <a:ext cx="3037840" cy="464980"/>
          </a:xfrm>
          <a:prstGeom prst="rect">
            <a:avLst/>
          </a:prstGeom>
        </p:spPr>
        <p:txBody>
          <a:bodyPr vert="horz" lIns="92647" tIns="46324" rIns="92647" bIns="46324" rtlCol="0"/>
          <a:lstStyle>
            <a:lvl1pPr algn="r">
              <a:defRPr sz="1200">
                <a:latin typeface="Arial" charset="0"/>
              </a:defRPr>
            </a:lvl1pPr>
          </a:lstStyle>
          <a:p>
            <a:pPr>
              <a:defRPr/>
            </a:pPr>
            <a:fld id="{56065CDD-8BBD-0346-9ADC-D7F8BA8102CF}" type="datetimeFigureOut">
              <a:rPr lang="en-US"/>
              <a:pPr>
                <a:defRPr/>
              </a:pPr>
              <a:t>5/3/2019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pPr lvl="0"/>
            <a:endParaRPr lang="en-US" noProof="0" smtClean="0"/>
          </a:p>
        </p:txBody>
      </p:sp>
      <p:sp>
        <p:nvSpPr>
          <p:cNvPr id="5" name="Notes Placeholder 4"/>
          <p:cNvSpPr>
            <a:spLocks noGrp="1"/>
          </p:cNvSpPr>
          <p:nvPr>
            <p:ph type="body" sz="quarter" idx="3"/>
          </p:nvPr>
        </p:nvSpPr>
        <p:spPr>
          <a:xfrm>
            <a:off x="701040" y="4416510"/>
            <a:ext cx="5608320" cy="4183220"/>
          </a:xfrm>
          <a:prstGeom prst="rect">
            <a:avLst/>
          </a:prstGeom>
        </p:spPr>
        <p:txBody>
          <a:bodyPr vert="horz" lIns="92647" tIns="46324" rIns="92647" bIns="463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823"/>
            <a:ext cx="3037840" cy="464980"/>
          </a:xfrm>
          <a:prstGeom prst="rect">
            <a:avLst/>
          </a:prstGeom>
        </p:spPr>
        <p:txBody>
          <a:bodyPr vert="horz" lIns="92647" tIns="46324" rIns="92647" bIns="46324"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823"/>
            <a:ext cx="3037840" cy="464980"/>
          </a:xfrm>
          <a:prstGeom prst="rect">
            <a:avLst/>
          </a:prstGeom>
        </p:spPr>
        <p:txBody>
          <a:bodyPr vert="horz" wrap="square" lIns="92647" tIns="46324" rIns="92647" bIns="46324" numCol="1" anchor="b" anchorCtr="0" compatLnSpc="1">
            <a:prstTxWarp prst="textNoShape">
              <a:avLst/>
            </a:prstTxWarp>
          </a:bodyPr>
          <a:lstStyle>
            <a:lvl1pPr algn="r">
              <a:defRPr sz="1200"/>
            </a:lvl1pPr>
          </a:lstStyle>
          <a:p>
            <a:fld id="{FA864CE7-7BB0-8F4D-AC32-3BA8DBD12005}" type="slidenum">
              <a:rPr lang="en-US" altLang="en-US"/>
              <a:pPr/>
              <a:t>‹#›</a:t>
            </a:fld>
            <a:endParaRPr lang="en-US" altLang="en-US"/>
          </a:p>
        </p:txBody>
      </p:sp>
    </p:spTree>
    <p:extLst>
      <p:ext uri="{BB962C8B-B14F-4D97-AF65-F5344CB8AC3E}">
        <p14:creationId xmlns:p14="http://schemas.microsoft.com/office/powerpoint/2010/main" val="1555232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MTDC did not receive all reports from all the bases</a:t>
            </a:r>
            <a:r>
              <a:rPr lang="en-US" baseline="0" dirty="0" smtClean="0"/>
              <a:t> in 2018. Numbers may vary and Regional stats not entirely correct.</a:t>
            </a:r>
            <a:endParaRPr lang="en-US" dirty="0"/>
          </a:p>
        </p:txBody>
      </p:sp>
      <p:sp>
        <p:nvSpPr>
          <p:cNvPr id="4" name="Slide Number Placeholder 3"/>
          <p:cNvSpPr>
            <a:spLocks noGrp="1"/>
          </p:cNvSpPr>
          <p:nvPr>
            <p:ph type="sldNum" sz="quarter" idx="10"/>
          </p:nvPr>
        </p:nvSpPr>
        <p:spPr/>
        <p:txBody>
          <a:bodyPr/>
          <a:lstStyle/>
          <a:p>
            <a:fld id="{FA864CE7-7BB0-8F4D-AC32-3BA8DBD12005}" type="slidenum">
              <a:rPr lang="en-US" altLang="en-US" smtClean="0"/>
              <a:pPr/>
              <a:t>5</a:t>
            </a:fld>
            <a:endParaRPr lang="en-US" altLang="en-US"/>
          </a:p>
        </p:txBody>
      </p:sp>
    </p:spTree>
    <p:extLst>
      <p:ext uri="{BB962C8B-B14F-4D97-AF65-F5344CB8AC3E}">
        <p14:creationId xmlns:p14="http://schemas.microsoft.com/office/powerpoint/2010/main" val="2358736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Check for the most current date prior to an assignment. Updated on the 5</a:t>
            </a:r>
            <a:r>
              <a:rPr lang="en-US" altLang="en-US" baseline="30000"/>
              <a:t>th</a:t>
            </a:r>
            <a:r>
              <a:rPr lang="en-US" altLang="en-US"/>
              <a:t> of each month, if there are any changes.</a:t>
            </a:r>
          </a:p>
          <a:p>
            <a:pPr eaLnBrk="1" hangingPunct="1"/>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9478AE14-9808-2642-BB6C-877CE98DD828}" type="slidenum">
              <a:rPr lang="en-US" altLang="en-US">
                <a:latin typeface="Arial" charset="0"/>
              </a:rPr>
              <a:pPr eaLnBrk="1" hangingPunct="1">
                <a:spcBef>
                  <a:spcPct val="0"/>
                </a:spcBef>
              </a:pPr>
              <a:t>20</a:t>
            </a:fld>
            <a:endParaRPr lang="en-US" altLang="en-US">
              <a:latin typeface="Arial" charset="0"/>
            </a:endParaRPr>
          </a:p>
        </p:txBody>
      </p:sp>
    </p:spTree>
    <p:extLst>
      <p:ext uri="{BB962C8B-B14F-4D97-AF65-F5344CB8AC3E}">
        <p14:creationId xmlns:p14="http://schemas.microsoft.com/office/powerpoint/2010/main" val="19120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hangingPunct="1">
              <a:defRPr/>
            </a:pPr>
            <a:r>
              <a:rPr lang="en-US" dirty="0" smtClean="0"/>
              <a:t>Three key items in this section:</a:t>
            </a:r>
          </a:p>
          <a:p>
            <a:pPr eaLnBrk="1" hangingPunct="1">
              <a:defRPr/>
            </a:pPr>
            <a:endParaRPr lang="en-US" dirty="0" smtClean="0"/>
          </a:p>
          <a:p>
            <a:pPr marL="231618" indent="-231618" eaLnBrk="1" hangingPunct="1">
              <a:buFontTx/>
              <a:buAutoNum type="arabicPeriod"/>
              <a:defRPr/>
            </a:pPr>
            <a:r>
              <a:rPr lang="en-US" dirty="0" smtClean="0"/>
              <a:t>Guidance on the 300 ft buffer</a:t>
            </a:r>
          </a:p>
          <a:p>
            <a:pPr marL="231618" indent="-231618" eaLnBrk="1" hangingPunct="1">
              <a:buFontTx/>
              <a:buAutoNum type="arabicPeriod"/>
              <a:defRPr/>
            </a:pPr>
            <a:r>
              <a:rPr lang="en-US" dirty="0" smtClean="0"/>
              <a:t>Reporting information</a:t>
            </a:r>
          </a:p>
          <a:p>
            <a:pPr marL="231618" indent="-231618" eaLnBrk="1" hangingPunct="1">
              <a:buFontTx/>
              <a:buAutoNum type="arabicPeriod"/>
              <a:defRPr/>
            </a:pPr>
            <a:r>
              <a:rPr lang="en-US" dirty="0" smtClean="0"/>
              <a:t>Place to find </a:t>
            </a:r>
            <a:r>
              <a:rPr lang="en-US" dirty="0" err="1" smtClean="0"/>
              <a:t>inforamtion</a:t>
            </a:r>
            <a:r>
              <a:rPr lang="en-US" dirty="0" smtClean="0"/>
              <a:t> on clean up, MSDS, etc</a:t>
            </a: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65BE083D-4A77-454C-AF6A-BF7EB11DD946}" type="slidenum">
              <a:rPr lang="en-US" altLang="en-US">
                <a:latin typeface="Arial" charset="0"/>
              </a:rPr>
              <a:pPr eaLnBrk="1" hangingPunct="1">
                <a:spcBef>
                  <a:spcPct val="0"/>
                </a:spcBef>
              </a:pPr>
              <a:t>22</a:t>
            </a:fld>
            <a:endParaRPr lang="en-US" altLang="en-US">
              <a:latin typeface="Arial" charset="0"/>
            </a:endParaRPr>
          </a:p>
        </p:txBody>
      </p:sp>
    </p:spTree>
    <p:extLst>
      <p:ext uri="{BB962C8B-B14F-4D97-AF65-F5344CB8AC3E}">
        <p14:creationId xmlns:p14="http://schemas.microsoft.com/office/powerpoint/2010/main" val="95091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64CE7-7BB0-8F4D-AC32-3BA8DBD12005}" type="slidenum">
              <a:rPr lang="en-US" altLang="en-US" smtClean="0"/>
              <a:pPr/>
              <a:t>23</a:t>
            </a:fld>
            <a:endParaRPr lang="en-US" altLang="en-US"/>
          </a:p>
        </p:txBody>
      </p:sp>
    </p:spTree>
    <p:extLst>
      <p:ext uri="{BB962C8B-B14F-4D97-AF65-F5344CB8AC3E}">
        <p14:creationId xmlns:p14="http://schemas.microsoft.com/office/powerpoint/2010/main" val="154543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Two power points available, one for</a:t>
            </a:r>
            <a:r>
              <a:rPr lang="en-US" altLang="en-US" baseline="0" dirty="0" smtClean="0"/>
              <a:t> aerial resources and one for ground firefighters.  </a:t>
            </a:r>
            <a:r>
              <a:rPr lang="en-US" altLang="en-US" dirty="0" smtClean="0"/>
              <a:t>Instructors </a:t>
            </a:r>
            <a:r>
              <a:rPr lang="en-US" altLang="en-US" dirty="0"/>
              <a:t>should download the PP and review with SEMGs.  PP were developed with NTDC partnership. </a:t>
            </a:r>
          </a:p>
          <a:p>
            <a:r>
              <a:rPr lang="en-US" altLang="en-US" dirty="0"/>
              <a:t>Can be found under “Training Information at: http://www.blm.gov/nifc/st/en/prog/fire/Aviation/Airops/seat.html</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4206B45-6730-E240-940F-38D3D72A0CEA}" type="slidenum">
              <a:rPr lang="en-US" altLang="en-US">
                <a:latin typeface="Arial" charset="0"/>
              </a:rPr>
              <a:pPr eaLnBrk="1" hangingPunct="1">
                <a:spcBef>
                  <a:spcPct val="0"/>
                </a:spcBef>
              </a:pPr>
              <a:t>24</a:t>
            </a:fld>
            <a:endParaRPr lang="en-US" altLang="en-US">
              <a:latin typeface="Arial" charset="0"/>
            </a:endParaRPr>
          </a:p>
        </p:txBody>
      </p:sp>
    </p:spTree>
    <p:extLst>
      <p:ext uri="{BB962C8B-B14F-4D97-AF65-F5344CB8AC3E}">
        <p14:creationId xmlns:p14="http://schemas.microsoft.com/office/powerpoint/2010/main" val="51052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Variety of good tools available for mobile bases. Note the change from BPA to one national contract in 2014.</a:t>
            </a:r>
          </a:p>
          <a:p>
            <a:r>
              <a:rPr lang="en-US" altLang="en-US"/>
              <a:t>Note..the new on call positions can be mobilized within a 24 hour period.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380583F8-763C-4647-A6E7-D133FA0CF4E7}" type="slidenum">
              <a:rPr lang="en-US" altLang="en-US">
                <a:latin typeface="Arial" charset="0"/>
              </a:rPr>
              <a:pPr eaLnBrk="1" hangingPunct="1">
                <a:spcBef>
                  <a:spcPct val="0"/>
                </a:spcBef>
              </a:pPr>
              <a:t>25</a:t>
            </a:fld>
            <a:endParaRPr lang="en-US" altLang="en-US">
              <a:latin typeface="Arial" charset="0"/>
            </a:endParaRPr>
          </a:p>
        </p:txBody>
      </p:sp>
    </p:spTree>
    <p:extLst>
      <p:ext uri="{BB962C8B-B14F-4D97-AF65-F5344CB8AC3E}">
        <p14:creationId xmlns:p14="http://schemas.microsoft.com/office/powerpoint/2010/main" val="206322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Can find reporting information in the Red Book and 2010 version of the Incident Response Pocket Guide.</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B4B3933-715E-924B-835E-0E4ABE335C08}" type="slidenum">
              <a:rPr lang="en-US" altLang="en-US">
                <a:latin typeface="Arial" charset="0"/>
              </a:rPr>
              <a:pPr eaLnBrk="1" hangingPunct="1">
                <a:spcBef>
                  <a:spcPct val="0"/>
                </a:spcBef>
              </a:pPr>
              <a:t>26</a:t>
            </a:fld>
            <a:endParaRPr lang="en-US" altLang="en-US">
              <a:latin typeface="Arial" charset="0"/>
            </a:endParaRPr>
          </a:p>
        </p:txBody>
      </p:sp>
    </p:spTree>
    <p:extLst>
      <p:ext uri="{BB962C8B-B14F-4D97-AF65-F5344CB8AC3E}">
        <p14:creationId xmlns:p14="http://schemas.microsoft.com/office/powerpoint/2010/main" val="118779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Depending on the agency the SEMG is working for the reporting requirements may be different.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190D4A7-1A4F-AD45-B28B-3E79299C6D5F}" type="slidenum">
              <a:rPr lang="en-US" altLang="en-US">
                <a:latin typeface="Arial" charset="0"/>
              </a:rPr>
              <a:pPr eaLnBrk="1" hangingPunct="1">
                <a:spcBef>
                  <a:spcPct val="0"/>
                </a:spcBef>
              </a:pPr>
              <a:t>27</a:t>
            </a:fld>
            <a:endParaRPr lang="en-US" altLang="en-US">
              <a:latin typeface="Arial" charset="0"/>
            </a:endParaRPr>
          </a:p>
        </p:txBody>
      </p:sp>
    </p:spTree>
    <p:extLst>
      <p:ext uri="{BB962C8B-B14F-4D97-AF65-F5344CB8AC3E}">
        <p14:creationId xmlns:p14="http://schemas.microsoft.com/office/powerpoint/2010/main" val="18673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0036" eaLnBrk="0" hangingPunct="0">
              <a:spcBef>
                <a:spcPct val="30000"/>
              </a:spcBef>
              <a:defRPr sz="1200">
                <a:solidFill>
                  <a:schemeClr val="tx1"/>
                </a:solidFill>
                <a:latin typeface="Calibri" charset="0"/>
              </a:defRPr>
            </a:lvl1pPr>
            <a:lvl2pPr marL="738281" indent="-283088" defTabSz="920036" eaLnBrk="0" hangingPunct="0">
              <a:spcBef>
                <a:spcPct val="30000"/>
              </a:spcBef>
              <a:defRPr sz="1200">
                <a:solidFill>
                  <a:schemeClr val="tx1"/>
                </a:solidFill>
                <a:latin typeface="Calibri" charset="0"/>
              </a:defRPr>
            </a:lvl2pPr>
            <a:lvl3pPr marL="1135569" indent="-226793" defTabSz="920036" eaLnBrk="0" hangingPunct="0">
              <a:spcBef>
                <a:spcPct val="30000"/>
              </a:spcBef>
              <a:defRPr sz="1200">
                <a:solidFill>
                  <a:schemeClr val="tx1"/>
                </a:solidFill>
                <a:latin typeface="Calibri" charset="0"/>
              </a:defRPr>
            </a:lvl3pPr>
            <a:lvl4pPr marL="1590763" indent="-226793" defTabSz="920036" eaLnBrk="0" hangingPunct="0">
              <a:spcBef>
                <a:spcPct val="30000"/>
              </a:spcBef>
              <a:defRPr sz="1200">
                <a:solidFill>
                  <a:schemeClr val="tx1"/>
                </a:solidFill>
                <a:latin typeface="Calibri" charset="0"/>
              </a:defRPr>
            </a:lvl4pPr>
            <a:lvl5pPr marL="2044347" indent="-226793" defTabSz="920036" eaLnBrk="0" hangingPunct="0">
              <a:spcBef>
                <a:spcPct val="30000"/>
              </a:spcBef>
              <a:defRPr sz="1200">
                <a:solidFill>
                  <a:schemeClr val="tx1"/>
                </a:solidFill>
                <a:latin typeface="Calibri" charset="0"/>
              </a:defRPr>
            </a:lvl5pPr>
            <a:lvl6pPr marL="2507582" indent="-226793" defTabSz="920036" eaLnBrk="0" fontAlgn="base" hangingPunct="0">
              <a:spcBef>
                <a:spcPct val="30000"/>
              </a:spcBef>
              <a:spcAft>
                <a:spcPct val="0"/>
              </a:spcAft>
              <a:defRPr sz="1200">
                <a:solidFill>
                  <a:schemeClr val="tx1"/>
                </a:solidFill>
                <a:latin typeface="Calibri" charset="0"/>
              </a:defRPr>
            </a:lvl6pPr>
            <a:lvl7pPr marL="2970817" indent="-226793" defTabSz="920036" eaLnBrk="0" fontAlgn="base" hangingPunct="0">
              <a:spcBef>
                <a:spcPct val="30000"/>
              </a:spcBef>
              <a:spcAft>
                <a:spcPct val="0"/>
              </a:spcAft>
              <a:defRPr sz="1200">
                <a:solidFill>
                  <a:schemeClr val="tx1"/>
                </a:solidFill>
                <a:latin typeface="Calibri" charset="0"/>
              </a:defRPr>
            </a:lvl7pPr>
            <a:lvl8pPr marL="3434052" indent="-226793" defTabSz="920036" eaLnBrk="0" fontAlgn="base" hangingPunct="0">
              <a:spcBef>
                <a:spcPct val="30000"/>
              </a:spcBef>
              <a:spcAft>
                <a:spcPct val="0"/>
              </a:spcAft>
              <a:defRPr sz="1200">
                <a:solidFill>
                  <a:schemeClr val="tx1"/>
                </a:solidFill>
                <a:latin typeface="Calibri" charset="0"/>
              </a:defRPr>
            </a:lvl8pPr>
            <a:lvl9pPr marL="3897287" indent="-226793" defTabSz="920036"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B1CA613-91D1-854C-861C-5E3C3D874D21}" type="datetime1">
              <a:rPr lang="en-US" altLang="en-US">
                <a:latin typeface="Times New Roman" charset="0"/>
              </a:rPr>
              <a:pPr eaLnBrk="1" hangingPunct="1">
                <a:spcBef>
                  <a:spcPct val="0"/>
                </a:spcBef>
              </a:pPr>
              <a:t>5/3/2019</a:t>
            </a:fld>
            <a:endParaRPr lang="en-US" altLang="en-US">
              <a:latin typeface="Times New Roman" charset="0"/>
            </a:endParaRPr>
          </a:p>
        </p:txBody>
      </p:sp>
      <p:sp>
        <p:nvSpPr>
          <p:cNvPr id="757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036" eaLnBrk="0" hangingPunct="0">
              <a:spcBef>
                <a:spcPct val="30000"/>
              </a:spcBef>
              <a:defRPr sz="1200">
                <a:solidFill>
                  <a:schemeClr val="tx1"/>
                </a:solidFill>
                <a:latin typeface="Calibri" charset="0"/>
              </a:defRPr>
            </a:lvl1pPr>
            <a:lvl2pPr marL="738281" indent="-283088" defTabSz="920036" eaLnBrk="0" hangingPunct="0">
              <a:spcBef>
                <a:spcPct val="30000"/>
              </a:spcBef>
              <a:defRPr sz="1200">
                <a:solidFill>
                  <a:schemeClr val="tx1"/>
                </a:solidFill>
                <a:latin typeface="Calibri" charset="0"/>
              </a:defRPr>
            </a:lvl2pPr>
            <a:lvl3pPr marL="1135569" indent="-226793" defTabSz="920036" eaLnBrk="0" hangingPunct="0">
              <a:spcBef>
                <a:spcPct val="30000"/>
              </a:spcBef>
              <a:defRPr sz="1200">
                <a:solidFill>
                  <a:schemeClr val="tx1"/>
                </a:solidFill>
                <a:latin typeface="Calibri" charset="0"/>
              </a:defRPr>
            </a:lvl3pPr>
            <a:lvl4pPr marL="1590763" indent="-226793" defTabSz="920036" eaLnBrk="0" hangingPunct="0">
              <a:spcBef>
                <a:spcPct val="30000"/>
              </a:spcBef>
              <a:defRPr sz="1200">
                <a:solidFill>
                  <a:schemeClr val="tx1"/>
                </a:solidFill>
                <a:latin typeface="Calibri" charset="0"/>
              </a:defRPr>
            </a:lvl4pPr>
            <a:lvl5pPr marL="2044347" indent="-226793" defTabSz="920036" eaLnBrk="0" hangingPunct="0">
              <a:spcBef>
                <a:spcPct val="30000"/>
              </a:spcBef>
              <a:defRPr sz="1200">
                <a:solidFill>
                  <a:schemeClr val="tx1"/>
                </a:solidFill>
                <a:latin typeface="Calibri" charset="0"/>
              </a:defRPr>
            </a:lvl5pPr>
            <a:lvl6pPr marL="2507582" indent="-226793" defTabSz="920036" eaLnBrk="0" fontAlgn="base" hangingPunct="0">
              <a:spcBef>
                <a:spcPct val="30000"/>
              </a:spcBef>
              <a:spcAft>
                <a:spcPct val="0"/>
              </a:spcAft>
              <a:defRPr sz="1200">
                <a:solidFill>
                  <a:schemeClr val="tx1"/>
                </a:solidFill>
                <a:latin typeface="Calibri" charset="0"/>
              </a:defRPr>
            </a:lvl6pPr>
            <a:lvl7pPr marL="2970817" indent="-226793" defTabSz="920036" eaLnBrk="0" fontAlgn="base" hangingPunct="0">
              <a:spcBef>
                <a:spcPct val="30000"/>
              </a:spcBef>
              <a:spcAft>
                <a:spcPct val="0"/>
              </a:spcAft>
              <a:defRPr sz="1200">
                <a:solidFill>
                  <a:schemeClr val="tx1"/>
                </a:solidFill>
                <a:latin typeface="Calibri" charset="0"/>
              </a:defRPr>
            </a:lvl7pPr>
            <a:lvl8pPr marL="3434052" indent="-226793" defTabSz="920036" eaLnBrk="0" fontAlgn="base" hangingPunct="0">
              <a:spcBef>
                <a:spcPct val="30000"/>
              </a:spcBef>
              <a:spcAft>
                <a:spcPct val="0"/>
              </a:spcAft>
              <a:defRPr sz="1200">
                <a:solidFill>
                  <a:schemeClr val="tx1"/>
                </a:solidFill>
                <a:latin typeface="Calibri" charset="0"/>
              </a:defRPr>
            </a:lvl8pPr>
            <a:lvl9pPr marL="3897287" indent="-226793" defTabSz="920036"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55AD2018-A100-4841-8517-6E4E26F7B631}" type="slidenum">
              <a:rPr lang="en-US" altLang="en-US">
                <a:latin typeface="Times New Roman" charset="0"/>
              </a:rPr>
              <a:pPr eaLnBrk="1" hangingPunct="1">
                <a:spcBef>
                  <a:spcPct val="0"/>
                </a:spcBef>
              </a:pPr>
              <a:t>28</a:t>
            </a:fld>
            <a:endParaRPr lang="en-US" altLang="en-US">
              <a:latin typeface="Times New Roman" charset="0"/>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ANYONE who sees chemicals dropped within 300’ (or in any T&amp;E habitat for FS) should notify their fireline supervisor.  Should be passed up the chain to the IC.  The AA is ultimately responsible for the evaluating and reporting process.</a:t>
            </a:r>
          </a:p>
          <a:p>
            <a:pPr eaLnBrk="1" hangingPunct="1"/>
            <a:endParaRPr lang="en-US" altLang="en-US"/>
          </a:p>
          <a:p>
            <a:pPr eaLnBrk="1" hangingPunct="1"/>
            <a:endParaRPr lang="en-US" altLang="en-US"/>
          </a:p>
          <a:p>
            <a:pPr eaLnBrk="1" hangingPunct="1"/>
            <a:r>
              <a:rPr lang="en-US" altLang="en-US"/>
              <a:t>ATGS should pass info (and coords when possible) on to appropriate fire personnel (IC/Ops/Div/etc).</a:t>
            </a:r>
          </a:p>
        </p:txBody>
      </p:sp>
    </p:spTree>
    <p:extLst>
      <p:ext uri="{BB962C8B-B14F-4D97-AF65-F5344CB8AC3E}">
        <p14:creationId xmlns:p14="http://schemas.microsoft.com/office/powerpoint/2010/main" val="93946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what the SEMG should do if they need to report an intrusion drop.  SEMG will note have to complete the form, but may be required to provide input as requested.</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76F3F674-492F-8846-A904-1A9915E0830E}" type="slidenum">
              <a:rPr lang="en-US" altLang="en-US">
                <a:latin typeface="Arial" charset="0"/>
              </a:rPr>
              <a:pPr eaLnBrk="1" hangingPunct="1">
                <a:spcBef>
                  <a:spcPct val="0"/>
                </a:spcBef>
              </a:pPr>
              <a:t>29</a:t>
            </a:fld>
            <a:endParaRPr lang="en-US" altLang="en-US">
              <a:latin typeface="Arial" charset="0"/>
            </a:endParaRPr>
          </a:p>
        </p:txBody>
      </p:sp>
    </p:spTree>
    <p:extLst>
      <p:ext uri="{BB962C8B-B14F-4D97-AF65-F5344CB8AC3E}">
        <p14:creationId xmlns:p14="http://schemas.microsoft.com/office/powerpoint/2010/main" val="135255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Primary web site used for any type of aerial application of fire retardant.  Forms, policy documents, etc.</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B683D7C9-57CC-EB4B-982B-D7D76A37BFE3}" type="slidenum">
              <a:rPr lang="en-US" altLang="en-US">
                <a:latin typeface="Arial" charset="0"/>
              </a:rPr>
              <a:pPr eaLnBrk="1" hangingPunct="1">
                <a:spcBef>
                  <a:spcPct val="0"/>
                </a:spcBef>
              </a:pPr>
              <a:t>30</a:t>
            </a:fld>
            <a:endParaRPr lang="en-US" altLang="en-US">
              <a:latin typeface="Arial" charset="0"/>
            </a:endParaRPr>
          </a:p>
        </p:txBody>
      </p:sp>
    </p:spTree>
    <p:extLst>
      <p:ext uri="{BB962C8B-B14F-4D97-AF65-F5344CB8AC3E}">
        <p14:creationId xmlns:p14="http://schemas.microsoft.com/office/powerpoint/2010/main" val="120252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036" eaLnBrk="0" hangingPunct="0">
              <a:spcBef>
                <a:spcPct val="30000"/>
              </a:spcBef>
              <a:defRPr sz="1200">
                <a:solidFill>
                  <a:schemeClr val="tx1"/>
                </a:solidFill>
                <a:latin typeface="Calibri" charset="0"/>
              </a:defRPr>
            </a:lvl1pPr>
            <a:lvl2pPr marL="746323" indent="-284697" defTabSz="920036" eaLnBrk="0" hangingPunct="0">
              <a:spcBef>
                <a:spcPct val="30000"/>
              </a:spcBef>
              <a:defRPr sz="1200">
                <a:solidFill>
                  <a:schemeClr val="tx1"/>
                </a:solidFill>
                <a:latin typeface="Calibri" charset="0"/>
              </a:defRPr>
            </a:lvl2pPr>
            <a:lvl3pPr marL="1146829" indent="-228401" defTabSz="920036" eaLnBrk="0" hangingPunct="0">
              <a:spcBef>
                <a:spcPct val="30000"/>
              </a:spcBef>
              <a:defRPr sz="1200">
                <a:solidFill>
                  <a:schemeClr val="tx1"/>
                </a:solidFill>
                <a:latin typeface="Calibri" charset="0"/>
              </a:defRPr>
            </a:lvl3pPr>
            <a:lvl4pPr marL="1606847" indent="-228401" defTabSz="920036" eaLnBrk="0" hangingPunct="0">
              <a:spcBef>
                <a:spcPct val="30000"/>
              </a:spcBef>
              <a:defRPr sz="1200">
                <a:solidFill>
                  <a:schemeClr val="tx1"/>
                </a:solidFill>
                <a:latin typeface="Calibri" charset="0"/>
              </a:defRPr>
            </a:lvl4pPr>
            <a:lvl5pPr marL="2066865" indent="-228401" defTabSz="920036" eaLnBrk="0" hangingPunct="0">
              <a:spcBef>
                <a:spcPct val="30000"/>
              </a:spcBef>
              <a:defRPr sz="1200">
                <a:solidFill>
                  <a:schemeClr val="tx1"/>
                </a:solidFill>
                <a:latin typeface="Calibri" charset="0"/>
              </a:defRPr>
            </a:lvl5pPr>
            <a:lvl6pPr marL="2530100" indent="-228401" defTabSz="920036" eaLnBrk="0" fontAlgn="base" hangingPunct="0">
              <a:spcBef>
                <a:spcPct val="30000"/>
              </a:spcBef>
              <a:spcAft>
                <a:spcPct val="0"/>
              </a:spcAft>
              <a:defRPr sz="1200">
                <a:solidFill>
                  <a:schemeClr val="tx1"/>
                </a:solidFill>
                <a:latin typeface="Calibri" charset="0"/>
              </a:defRPr>
            </a:lvl6pPr>
            <a:lvl7pPr marL="2993335" indent="-228401" defTabSz="920036" eaLnBrk="0" fontAlgn="base" hangingPunct="0">
              <a:spcBef>
                <a:spcPct val="30000"/>
              </a:spcBef>
              <a:spcAft>
                <a:spcPct val="0"/>
              </a:spcAft>
              <a:defRPr sz="1200">
                <a:solidFill>
                  <a:schemeClr val="tx1"/>
                </a:solidFill>
                <a:latin typeface="Calibri" charset="0"/>
              </a:defRPr>
            </a:lvl7pPr>
            <a:lvl8pPr marL="3456570" indent="-228401" defTabSz="920036" eaLnBrk="0" fontAlgn="base" hangingPunct="0">
              <a:spcBef>
                <a:spcPct val="30000"/>
              </a:spcBef>
              <a:spcAft>
                <a:spcPct val="0"/>
              </a:spcAft>
              <a:defRPr sz="1200">
                <a:solidFill>
                  <a:schemeClr val="tx1"/>
                </a:solidFill>
                <a:latin typeface="Calibri" charset="0"/>
              </a:defRPr>
            </a:lvl8pPr>
            <a:lvl9pPr marL="3919805" indent="-228401" defTabSz="920036"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7FA9849C-4C7C-6D49-B12A-C6C3D8A2EEDD}" type="slidenum">
              <a:rPr lang="en-US" altLang="en-US">
                <a:latin typeface="Arial" charset="0"/>
              </a:rPr>
              <a:pPr eaLnBrk="1" hangingPunct="1">
                <a:spcBef>
                  <a:spcPct val="0"/>
                </a:spcBef>
              </a:pPr>
              <a:t>11</a:t>
            </a:fld>
            <a:endParaRPr lang="en-US" altLang="en-US">
              <a:latin typeface="Arial" charset="0"/>
            </a:endParaRPr>
          </a:p>
        </p:txBody>
      </p:sp>
    </p:spTree>
    <p:extLst>
      <p:ext uri="{BB962C8B-B14F-4D97-AF65-F5344CB8AC3E}">
        <p14:creationId xmlns:p14="http://schemas.microsoft.com/office/powerpoint/2010/main" val="2043760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guideline for SEATs has been identified as:  When approaching a waterway visible to the pilot, the pilot shall terminate application of wildland fire chemical approximately 300 feet before reaching the waterway. When flying over a waterway, the pilot shall not begin application of wildland fire chemical until 300 feet after crossing the far bank or shore. The pilot shall make adjustments for airspeed and ambient conditions such as wind to avoid the application of wildland fire chemicals within the 300-foot buffer zone.  Ensure SEMG understands that the Forest Service has different reporting requirements and the agency may require the SEMG to provide them with additional information.</a:t>
            </a:r>
          </a:p>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71D35DE-5EE4-4C41-BF08-800A34A3D386}" type="slidenum">
              <a:rPr lang="en-US" altLang="en-US">
                <a:latin typeface="Arial" charset="0"/>
              </a:rPr>
              <a:pPr eaLnBrk="1" hangingPunct="1">
                <a:spcBef>
                  <a:spcPct val="0"/>
                </a:spcBef>
              </a:pPr>
              <a:t>31</a:t>
            </a:fld>
            <a:endParaRPr lang="en-US" altLang="en-US">
              <a:latin typeface="Arial" charset="0"/>
            </a:endParaRPr>
          </a:p>
        </p:txBody>
      </p:sp>
    </p:spTree>
    <p:extLst>
      <p:ext uri="{BB962C8B-B14F-4D97-AF65-F5344CB8AC3E}">
        <p14:creationId xmlns:p14="http://schemas.microsoft.com/office/powerpoint/2010/main" val="1206383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TEPCS – Threatened, Endangered, Proposed, Candidate or Sensitive species</a:t>
            </a:r>
          </a:p>
        </p:txBody>
      </p:sp>
      <p:sp>
        <p:nvSpPr>
          <p:cNvPr id="809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8428" eaLnBrk="0" hangingPunct="0">
              <a:spcBef>
                <a:spcPct val="30000"/>
              </a:spcBef>
              <a:defRPr sz="1200">
                <a:solidFill>
                  <a:schemeClr val="tx1"/>
                </a:solidFill>
                <a:latin typeface="Calibri" charset="0"/>
              </a:defRPr>
            </a:lvl1pPr>
            <a:lvl2pPr marL="752757" indent="-289522" defTabSz="918428" eaLnBrk="0" hangingPunct="0">
              <a:spcBef>
                <a:spcPct val="30000"/>
              </a:spcBef>
              <a:defRPr sz="1200">
                <a:solidFill>
                  <a:schemeClr val="tx1"/>
                </a:solidFill>
                <a:latin typeface="Calibri" charset="0"/>
              </a:defRPr>
            </a:lvl2pPr>
            <a:lvl3pPr marL="1158088" indent="-231618" defTabSz="918428" eaLnBrk="0" hangingPunct="0">
              <a:spcBef>
                <a:spcPct val="30000"/>
              </a:spcBef>
              <a:defRPr sz="1200">
                <a:solidFill>
                  <a:schemeClr val="tx1"/>
                </a:solidFill>
                <a:latin typeface="Calibri" charset="0"/>
              </a:defRPr>
            </a:lvl3pPr>
            <a:lvl4pPr marL="1621323" indent="-231618" defTabSz="918428" eaLnBrk="0" hangingPunct="0">
              <a:spcBef>
                <a:spcPct val="30000"/>
              </a:spcBef>
              <a:defRPr sz="1200">
                <a:solidFill>
                  <a:schemeClr val="tx1"/>
                </a:solidFill>
                <a:latin typeface="Calibri" charset="0"/>
              </a:defRPr>
            </a:lvl4pPr>
            <a:lvl5pPr marL="2084558" indent="-231618" defTabSz="918428" eaLnBrk="0" hangingPunct="0">
              <a:spcBef>
                <a:spcPct val="30000"/>
              </a:spcBef>
              <a:defRPr sz="1200">
                <a:solidFill>
                  <a:schemeClr val="tx1"/>
                </a:solidFill>
                <a:latin typeface="Calibri" charset="0"/>
              </a:defRPr>
            </a:lvl5pPr>
            <a:lvl6pPr marL="2547793" indent="-231618" defTabSz="918428" eaLnBrk="0" fontAlgn="base" hangingPunct="0">
              <a:spcBef>
                <a:spcPct val="30000"/>
              </a:spcBef>
              <a:spcAft>
                <a:spcPct val="0"/>
              </a:spcAft>
              <a:defRPr sz="1200">
                <a:solidFill>
                  <a:schemeClr val="tx1"/>
                </a:solidFill>
                <a:latin typeface="Calibri" charset="0"/>
              </a:defRPr>
            </a:lvl6pPr>
            <a:lvl7pPr marL="3011028" indent="-231618" defTabSz="918428" eaLnBrk="0" fontAlgn="base" hangingPunct="0">
              <a:spcBef>
                <a:spcPct val="30000"/>
              </a:spcBef>
              <a:spcAft>
                <a:spcPct val="0"/>
              </a:spcAft>
              <a:defRPr sz="1200">
                <a:solidFill>
                  <a:schemeClr val="tx1"/>
                </a:solidFill>
                <a:latin typeface="Calibri" charset="0"/>
              </a:defRPr>
            </a:lvl7pPr>
            <a:lvl8pPr marL="3474263" indent="-231618" defTabSz="918428" eaLnBrk="0" fontAlgn="base" hangingPunct="0">
              <a:spcBef>
                <a:spcPct val="30000"/>
              </a:spcBef>
              <a:spcAft>
                <a:spcPct val="0"/>
              </a:spcAft>
              <a:defRPr sz="1200">
                <a:solidFill>
                  <a:schemeClr val="tx1"/>
                </a:solidFill>
                <a:latin typeface="Calibri" charset="0"/>
              </a:defRPr>
            </a:lvl8pPr>
            <a:lvl9pPr marL="3937498" indent="-231618" defTabSz="91842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CD7426C8-DA40-7348-87D4-2752CD09FEF3}" type="datetime1">
              <a:rPr lang="en-US" altLang="en-US">
                <a:solidFill>
                  <a:srgbClr val="000000"/>
                </a:solidFill>
                <a:latin typeface="Times New Roman" charset="0"/>
              </a:rPr>
              <a:pPr eaLnBrk="1" hangingPunct="1">
                <a:spcBef>
                  <a:spcPct val="0"/>
                </a:spcBef>
              </a:pPr>
              <a:t>5/3/2019</a:t>
            </a:fld>
            <a:endParaRPr lang="en-US" altLang="en-US">
              <a:solidFill>
                <a:srgbClr val="000000"/>
              </a:solidFill>
              <a:latin typeface="Times New Roman" charset="0"/>
            </a:endParaRPr>
          </a:p>
        </p:txBody>
      </p:sp>
      <p:sp>
        <p:nvSpPr>
          <p:cNvPr id="809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428" eaLnBrk="0" hangingPunct="0">
              <a:spcBef>
                <a:spcPct val="30000"/>
              </a:spcBef>
              <a:defRPr sz="1200">
                <a:solidFill>
                  <a:schemeClr val="tx1"/>
                </a:solidFill>
                <a:latin typeface="Calibri" charset="0"/>
              </a:defRPr>
            </a:lvl1pPr>
            <a:lvl2pPr marL="752757" indent="-289522" defTabSz="918428" eaLnBrk="0" hangingPunct="0">
              <a:spcBef>
                <a:spcPct val="30000"/>
              </a:spcBef>
              <a:defRPr sz="1200">
                <a:solidFill>
                  <a:schemeClr val="tx1"/>
                </a:solidFill>
                <a:latin typeface="Calibri" charset="0"/>
              </a:defRPr>
            </a:lvl2pPr>
            <a:lvl3pPr marL="1158088" indent="-231618" defTabSz="918428" eaLnBrk="0" hangingPunct="0">
              <a:spcBef>
                <a:spcPct val="30000"/>
              </a:spcBef>
              <a:defRPr sz="1200">
                <a:solidFill>
                  <a:schemeClr val="tx1"/>
                </a:solidFill>
                <a:latin typeface="Calibri" charset="0"/>
              </a:defRPr>
            </a:lvl3pPr>
            <a:lvl4pPr marL="1621323" indent="-231618" defTabSz="918428" eaLnBrk="0" hangingPunct="0">
              <a:spcBef>
                <a:spcPct val="30000"/>
              </a:spcBef>
              <a:defRPr sz="1200">
                <a:solidFill>
                  <a:schemeClr val="tx1"/>
                </a:solidFill>
                <a:latin typeface="Calibri" charset="0"/>
              </a:defRPr>
            </a:lvl4pPr>
            <a:lvl5pPr marL="2084558" indent="-231618" defTabSz="918428" eaLnBrk="0" hangingPunct="0">
              <a:spcBef>
                <a:spcPct val="30000"/>
              </a:spcBef>
              <a:defRPr sz="1200">
                <a:solidFill>
                  <a:schemeClr val="tx1"/>
                </a:solidFill>
                <a:latin typeface="Calibri" charset="0"/>
              </a:defRPr>
            </a:lvl5pPr>
            <a:lvl6pPr marL="2547793" indent="-231618" defTabSz="918428" eaLnBrk="0" fontAlgn="base" hangingPunct="0">
              <a:spcBef>
                <a:spcPct val="30000"/>
              </a:spcBef>
              <a:spcAft>
                <a:spcPct val="0"/>
              </a:spcAft>
              <a:defRPr sz="1200">
                <a:solidFill>
                  <a:schemeClr val="tx1"/>
                </a:solidFill>
                <a:latin typeface="Calibri" charset="0"/>
              </a:defRPr>
            </a:lvl6pPr>
            <a:lvl7pPr marL="3011028" indent="-231618" defTabSz="918428" eaLnBrk="0" fontAlgn="base" hangingPunct="0">
              <a:spcBef>
                <a:spcPct val="30000"/>
              </a:spcBef>
              <a:spcAft>
                <a:spcPct val="0"/>
              </a:spcAft>
              <a:defRPr sz="1200">
                <a:solidFill>
                  <a:schemeClr val="tx1"/>
                </a:solidFill>
                <a:latin typeface="Calibri" charset="0"/>
              </a:defRPr>
            </a:lvl7pPr>
            <a:lvl8pPr marL="3474263" indent="-231618" defTabSz="918428" eaLnBrk="0" fontAlgn="base" hangingPunct="0">
              <a:spcBef>
                <a:spcPct val="30000"/>
              </a:spcBef>
              <a:spcAft>
                <a:spcPct val="0"/>
              </a:spcAft>
              <a:defRPr sz="1200">
                <a:solidFill>
                  <a:schemeClr val="tx1"/>
                </a:solidFill>
                <a:latin typeface="Calibri" charset="0"/>
              </a:defRPr>
            </a:lvl8pPr>
            <a:lvl9pPr marL="3937498" indent="-231618" defTabSz="91842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39488CDE-9572-A746-B80F-CCBFDF0D0D42}" type="slidenum">
              <a:rPr lang="en-US" altLang="en-US">
                <a:solidFill>
                  <a:srgbClr val="000000"/>
                </a:solidFill>
                <a:latin typeface="Times New Roman" charset="0"/>
              </a:rPr>
              <a:pPr eaLnBrk="1" hangingPunct="1">
                <a:spcBef>
                  <a:spcPct val="0"/>
                </a:spcBef>
              </a:pPr>
              <a:t>32</a:t>
            </a:fld>
            <a:endParaRPr lang="en-US" altLang="en-US">
              <a:solidFill>
                <a:srgbClr val="000000"/>
              </a:solidFill>
              <a:latin typeface="Times New Roman" charset="0"/>
            </a:endParaRPr>
          </a:p>
        </p:txBody>
      </p:sp>
    </p:spTree>
    <p:extLst>
      <p:ext uri="{BB962C8B-B14F-4D97-AF65-F5344CB8AC3E}">
        <p14:creationId xmlns:p14="http://schemas.microsoft.com/office/powerpoint/2010/main" val="129736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forest-wide avoidance maps may include: all areas identified as avoidance areas for Threatened, Endangered, Proposed, Candidate or Sensitive (TEPCS) species and the 300’ waterways (note: a few forests have buffer zones that exceed the standard 300’), or only those TEPCS areas identified through the Retardant EIS decision exclusive of waterways, or just terrestrial avoidance areas. This site has each Region’s PDF maps available for downloading.  </a:t>
            </a:r>
          </a:p>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CE0ED0F-9692-E443-9674-A450E40157A7}" type="slidenum">
              <a:rPr lang="en-US" altLang="en-US">
                <a:solidFill>
                  <a:srgbClr val="000000"/>
                </a:solidFill>
                <a:latin typeface="Arial" charset="0"/>
              </a:rPr>
              <a:pPr eaLnBrk="1" hangingPunct="1">
                <a:spcBef>
                  <a:spcPct val="0"/>
                </a:spcBef>
              </a:pPr>
              <a:t>33</a:t>
            </a:fld>
            <a:endParaRPr lang="en-US" altLang="en-US">
              <a:solidFill>
                <a:srgbClr val="000000"/>
              </a:solidFill>
              <a:latin typeface="Arial" charset="0"/>
            </a:endParaRPr>
          </a:p>
        </p:txBody>
      </p:sp>
    </p:spTree>
    <p:extLst>
      <p:ext uri="{BB962C8B-B14F-4D97-AF65-F5344CB8AC3E}">
        <p14:creationId xmlns:p14="http://schemas.microsoft.com/office/powerpoint/2010/main" val="140904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the importance of the LAQA program.   The program applies to ALL SEAT bases.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670013A5-A8ED-674F-8260-564F2A1604C8}" type="slidenum">
              <a:rPr lang="en-US" altLang="en-US">
                <a:latin typeface="Arial" charset="0"/>
              </a:rPr>
              <a:pPr eaLnBrk="1" hangingPunct="1">
                <a:spcBef>
                  <a:spcPct val="0"/>
                </a:spcBef>
              </a:pPr>
              <a:t>35</a:t>
            </a:fld>
            <a:endParaRPr lang="en-US" altLang="en-US">
              <a:latin typeface="Arial" charset="0"/>
            </a:endParaRPr>
          </a:p>
        </p:txBody>
      </p:sp>
    </p:spTree>
    <p:extLst>
      <p:ext uri="{BB962C8B-B14F-4D97-AF65-F5344CB8AC3E}">
        <p14:creationId xmlns:p14="http://schemas.microsoft.com/office/powerpoint/2010/main" val="13957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SEMG may not be present for the opening or closing of the SEAT base, but if retardant is ordered and delivered to the base during their assignment, they are responsible for completing the sampling requirements.</a:t>
            </a:r>
          </a:p>
          <a:p>
            <a:pPr eaLnBrk="1" hangingPunct="1">
              <a:spcBef>
                <a:spcPct val="0"/>
              </a:spcBef>
            </a:pPr>
            <a:endParaRPr lang="en-US" altLang="en-US"/>
          </a:p>
          <a:p>
            <a:pPr eaLnBrk="1" hangingPunct="1">
              <a:spcBef>
                <a:spcPct val="0"/>
              </a:spcBef>
            </a:pPr>
            <a:r>
              <a:rPr lang="en-US" altLang="en-US"/>
              <a:t>Address and mailing instructions are listed on </a:t>
            </a:r>
            <a:r>
              <a:rPr lang="en-US" altLang="en-US" b="1">
                <a:solidFill>
                  <a:srgbClr val="FF0000"/>
                </a:solidFill>
              </a:rPr>
              <a:t>http://www.fs.fed.us/rm/fire/</a:t>
            </a:r>
          </a:p>
          <a:p>
            <a:pPr eaLnBrk="1" hangingPunct="1">
              <a:spcBef>
                <a:spcPct val="0"/>
              </a:spcBef>
            </a:pPr>
            <a:endParaRPr lang="en-US" altLang="en-US" b="1">
              <a:solidFill>
                <a:srgbClr val="FF0000"/>
              </a:solidFill>
            </a:endParaRPr>
          </a:p>
          <a:p>
            <a:pPr eaLnBrk="1" hangingPunct="1">
              <a:spcBef>
                <a:spcPct val="0"/>
              </a:spcBef>
            </a:pPr>
            <a:r>
              <a:rPr lang="en-US" altLang="en-US">
                <a:solidFill>
                  <a:srgbClr val="FF0000"/>
                </a:solidFill>
              </a:rPr>
              <a:t>Mailing labels can be obtained form MTDC</a:t>
            </a:r>
            <a:endParaRPr lang="en-US" altLang="en-US"/>
          </a:p>
          <a:p>
            <a:pPr eaLnBrk="1" hangingPunct="1">
              <a:spcBef>
                <a:spcPct val="0"/>
              </a:spcBef>
            </a:pPr>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DA14FF4-8740-4D4E-8415-B21C46A3D323}" type="slidenum">
              <a:rPr lang="en-US" altLang="en-US">
                <a:latin typeface="Arial" charset="0"/>
              </a:rPr>
              <a:pPr eaLnBrk="1" hangingPunct="1">
                <a:spcBef>
                  <a:spcPct val="0"/>
                </a:spcBef>
              </a:pPr>
              <a:t>36</a:t>
            </a:fld>
            <a:endParaRPr lang="en-US" altLang="en-US">
              <a:latin typeface="Arial" charset="0"/>
            </a:endParaRPr>
          </a:p>
        </p:txBody>
      </p:sp>
    </p:spTree>
    <p:extLst>
      <p:ext uri="{BB962C8B-B14F-4D97-AF65-F5344CB8AC3E}">
        <p14:creationId xmlns:p14="http://schemas.microsoft.com/office/powerpoint/2010/main" val="831488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contractor is responsible for mixing the retardant to specifications, checking the salt contents with a refractomer, and documenting their readings on their logs. The contractor will provide the SEMG with the readings from each load they have mixed to be documented on the SEAT Tanker Log for their records. Periodically, the SEMG should randomly check one of the loads mixed with the contractor to confirm the contractor’s readings.</a:t>
            </a:r>
          </a:p>
          <a:p>
            <a:pPr eaLnBrk="1" hangingPunct="1">
              <a:spcBef>
                <a:spcPct val="0"/>
              </a:spcBef>
            </a:pPr>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769B6E29-970F-ED4C-A687-19DE069C7949}" type="slidenum">
              <a:rPr lang="en-US" altLang="en-US">
                <a:latin typeface="Arial" charset="0"/>
              </a:rPr>
              <a:pPr eaLnBrk="1" hangingPunct="1">
                <a:spcBef>
                  <a:spcPct val="0"/>
                </a:spcBef>
              </a:pPr>
              <a:t>37</a:t>
            </a:fld>
            <a:endParaRPr lang="en-US" altLang="en-US">
              <a:latin typeface="Arial" charset="0"/>
            </a:endParaRPr>
          </a:p>
        </p:txBody>
      </p:sp>
    </p:spTree>
    <p:extLst>
      <p:ext uri="{BB962C8B-B14F-4D97-AF65-F5344CB8AC3E}">
        <p14:creationId xmlns:p14="http://schemas.microsoft.com/office/powerpoint/2010/main" val="1147548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Most common reason for a sample to refract low is not enough circulation of the product.  Especially the preseason sample.  Often several days are required if it has not been circulated regularly through-out the winter.</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CA7946AD-9F7E-BE4A-8CEF-EEEE53CCFAF2}" type="slidenum">
              <a:rPr lang="en-US" altLang="en-US">
                <a:latin typeface="Arial" charset="0"/>
              </a:rPr>
              <a:pPr eaLnBrk="1" hangingPunct="1">
                <a:spcBef>
                  <a:spcPct val="0"/>
                </a:spcBef>
              </a:pPr>
              <a:t>38</a:t>
            </a:fld>
            <a:endParaRPr lang="en-US" altLang="en-US">
              <a:latin typeface="Arial" charset="0"/>
            </a:endParaRPr>
          </a:p>
        </p:txBody>
      </p:sp>
    </p:spTree>
    <p:extLst>
      <p:ext uri="{BB962C8B-B14F-4D97-AF65-F5344CB8AC3E}">
        <p14:creationId xmlns:p14="http://schemas.microsoft.com/office/powerpoint/2010/main" val="298350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with SEMG, provide a copy of the document to the SEMG to take with them this season.  </a:t>
            </a:r>
          </a:p>
          <a:p>
            <a:pPr eaLnBrk="1" hangingPunct="1"/>
            <a:endParaRPr lang="en-US" altLang="en-US"/>
          </a:p>
          <a:p>
            <a:pPr eaLnBrk="1" hangingPunct="1"/>
            <a:r>
              <a:rPr lang="en-US" altLang="en-US"/>
              <a:t>This document and other information can be found on the SEAT web site under the Wildland Fire Chemical Inforamtion</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346C987-B11D-F645-8272-88A942245166}" type="slidenum">
              <a:rPr lang="en-US" altLang="en-US">
                <a:latin typeface="Arial" charset="0"/>
              </a:rPr>
              <a:pPr eaLnBrk="1" hangingPunct="1">
                <a:spcBef>
                  <a:spcPct val="0"/>
                </a:spcBef>
              </a:pPr>
              <a:t>41</a:t>
            </a:fld>
            <a:endParaRPr lang="en-US" altLang="en-US">
              <a:latin typeface="Arial" charset="0"/>
            </a:endParaRPr>
          </a:p>
        </p:txBody>
      </p:sp>
    </p:spTree>
    <p:extLst>
      <p:ext uri="{BB962C8B-B14F-4D97-AF65-F5344CB8AC3E}">
        <p14:creationId xmlns:p14="http://schemas.microsoft.com/office/powerpoint/2010/main" val="6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0628D-4DD4-4417-9479-360A614D2797}" type="slidenum">
              <a:rPr lang="en-US" smtClean="0"/>
              <a:t>45</a:t>
            </a:fld>
            <a:endParaRPr lang="en-US" dirty="0"/>
          </a:p>
        </p:txBody>
      </p:sp>
    </p:spTree>
    <p:extLst>
      <p:ext uri="{BB962C8B-B14F-4D97-AF65-F5344CB8AC3E}">
        <p14:creationId xmlns:p14="http://schemas.microsoft.com/office/powerpoint/2010/main" val="216064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Remind students that there is a new section on the National BLM Web Site that was added to help SEMGs find information related to wildland fire chemicals.</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1498" indent="-284697" eaLnBrk="0" hangingPunct="0">
              <a:spcBef>
                <a:spcPct val="30000"/>
              </a:spcBef>
              <a:defRPr sz="1200">
                <a:solidFill>
                  <a:schemeClr val="tx1"/>
                </a:solidFill>
                <a:latin typeface="Calibri" charset="0"/>
              </a:defRPr>
            </a:lvl2pPr>
            <a:lvl3pPr marL="1142003" indent="-228401" eaLnBrk="0" hangingPunct="0">
              <a:spcBef>
                <a:spcPct val="30000"/>
              </a:spcBef>
              <a:defRPr sz="1200">
                <a:solidFill>
                  <a:schemeClr val="tx1"/>
                </a:solidFill>
                <a:latin typeface="Calibri" charset="0"/>
              </a:defRPr>
            </a:lvl3pPr>
            <a:lvl4pPr marL="1598804" indent="-228401" eaLnBrk="0" hangingPunct="0">
              <a:spcBef>
                <a:spcPct val="30000"/>
              </a:spcBef>
              <a:defRPr sz="1200">
                <a:solidFill>
                  <a:schemeClr val="tx1"/>
                </a:solidFill>
                <a:latin typeface="Calibri" charset="0"/>
              </a:defRPr>
            </a:lvl4pPr>
            <a:lvl5pPr marL="2057214" indent="-228401" eaLnBrk="0" hangingPunct="0">
              <a:spcBef>
                <a:spcPct val="30000"/>
              </a:spcBef>
              <a:defRPr sz="1200">
                <a:solidFill>
                  <a:schemeClr val="tx1"/>
                </a:solidFill>
                <a:latin typeface="Calibri" charset="0"/>
              </a:defRPr>
            </a:lvl5pPr>
            <a:lvl6pPr marL="2520449" indent="-228401" eaLnBrk="0" fontAlgn="base" hangingPunct="0">
              <a:spcBef>
                <a:spcPct val="30000"/>
              </a:spcBef>
              <a:spcAft>
                <a:spcPct val="0"/>
              </a:spcAft>
              <a:defRPr sz="1200">
                <a:solidFill>
                  <a:schemeClr val="tx1"/>
                </a:solidFill>
                <a:latin typeface="Calibri" charset="0"/>
              </a:defRPr>
            </a:lvl6pPr>
            <a:lvl7pPr marL="2983685" indent="-228401" eaLnBrk="0" fontAlgn="base" hangingPunct="0">
              <a:spcBef>
                <a:spcPct val="30000"/>
              </a:spcBef>
              <a:spcAft>
                <a:spcPct val="0"/>
              </a:spcAft>
              <a:defRPr sz="1200">
                <a:solidFill>
                  <a:schemeClr val="tx1"/>
                </a:solidFill>
                <a:latin typeface="Calibri" charset="0"/>
              </a:defRPr>
            </a:lvl7pPr>
            <a:lvl8pPr marL="3446920" indent="-228401" eaLnBrk="0" fontAlgn="base" hangingPunct="0">
              <a:spcBef>
                <a:spcPct val="30000"/>
              </a:spcBef>
              <a:spcAft>
                <a:spcPct val="0"/>
              </a:spcAft>
              <a:defRPr sz="1200">
                <a:solidFill>
                  <a:schemeClr val="tx1"/>
                </a:solidFill>
                <a:latin typeface="Calibri" charset="0"/>
              </a:defRPr>
            </a:lvl8pPr>
            <a:lvl9pPr marL="3910155" indent="-228401"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60994C1-D2BD-7144-931F-09423F1824E2}" type="slidenum">
              <a:rPr lang="en-US" altLang="en-US">
                <a:latin typeface="Arial" charset="0"/>
              </a:rPr>
              <a:pPr eaLnBrk="1" hangingPunct="1">
                <a:spcBef>
                  <a:spcPct val="0"/>
                </a:spcBef>
              </a:pPr>
              <a:t>50</a:t>
            </a:fld>
            <a:endParaRPr lang="en-US" altLang="en-US">
              <a:latin typeface="Arial" charset="0"/>
            </a:endParaRPr>
          </a:p>
        </p:txBody>
      </p:sp>
    </p:spTree>
    <p:extLst>
      <p:ext uri="{BB962C8B-B14F-4D97-AF65-F5344CB8AC3E}">
        <p14:creationId xmlns:p14="http://schemas.microsoft.com/office/powerpoint/2010/main" val="112818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with SEMGs.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B689B41A-AC88-9B48-9DEB-1427E5A09D56}" type="slidenum">
              <a:rPr lang="en-US" altLang="en-US">
                <a:latin typeface="Arial" charset="0"/>
              </a:rPr>
              <a:pPr eaLnBrk="1" hangingPunct="1">
                <a:spcBef>
                  <a:spcPct val="0"/>
                </a:spcBef>
              </a:pPr>
              <a:t>12</a:t>
            </a:fld>
            <a:endParaRPr lang="en-US" altLang="en-US">
              <a:latin typeface="Arial" charset="0"/>
            </a:endParaRPr>
          </a:p>
        </p:txBody>
      </p:sp>
    </p:spTree>
    <p:extLst>
      <p:ext uri="{BB962C8B-B14F-4D97-AF65-F5344CB8AC3E}">
        <p14:creationId xmlns:p14="http://schemas.microsoft.com/office/powerpoint/2010/main" val="171840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with SEMGs.</a:t>
            </a:r>
          </a:p>
          <a:p>
            <a:pPr eaLnBrk="1" hangingPunct="1"/>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4310946E-BD4F-F04A-8B77-6D038A959EFB}" type="slidenum">
              <a:rPr lang="en-US" altLang="en-US">
                <a:latin typeface="Arial" charset="0"/>
              </a:rPr>
              <a:pPr eaLnBrk="1" hangingPunct="1">
                <a:spcBef>
                  <a:spcPct val="0"/>
                </a:spcBef>
              </a:pPr>
              <a:t>13</a:t>
            </a:fld>
            <a:endParaRPr lang="en-US" altLang="en-US">
              <a:latin typeface="Arial" charset="0"/>
            </a:endParaRPr>
          </a:p>
        </p:txBody>
      </p:sp>
    </p:spTree>
    <p:extLst>
      <p:ext uri="{BB962C8B-B14F-4D97-AF65-F5344CB8AC3E}">
        <p14:creationId xmlns:p14="http://schemas.microsoft.com/office/powerpoint/2010/main" val="182881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with SEMGs.</a:t>
            </a:r>
          </a:p>
          <a:p>
            <a:pPr eaLnBrk="1" hangingPunct="1"/>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DA9DD9-FE26-FC43-BDDB-7407E1D203EB}" type="slidenum">
              <a:rPr lang="en-US" altLang="en-US">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213541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with SEMGs.</a:t>
            </a:r>
          </a:p>
          <a:p>
            <a:pPr eaLnBrk="1" hangingPunct="1"/>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11414F3-062C-4A4F-A43B-8A0157B32693}" type="slidenum">
              <a:rPr lang="en-US" altLang="en-US">
                <a:latin typeface="Arial" charset="0"/>
              </a:rPr>
              <a:pPr eaLnBrk="1" hangingPunct="1">
                <a:spcBef>
                  <a:spcPct val="0"/>
                </a:spcBef>
              </a:pPr>
              <a:t>16</a:t>
            </a:fld>
            <a:endParaRPr lang="en-US" altLang="en-US">
              <a:latin typeface="Arial" charset="0"/>
            </a:endParaRPr>
          </a:p>
        </p:txBody>
      </p:sp>
    </p:spTree>
    <p:extLst>
      <p:ext uri="{BB962C8B-B14F-4D97-AF65-F5344CB8AC3E}">
        <p14:creationId xmlns:p14="http://schemas.microsoft.com/office/powerpoint/2010/main" val="114727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with SEMGs.</a:t>
            </a:r>
          </a:p>
          <a:p>
            <a:pPr eaLnBrk="1" hangingPunct="1"/>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DB400AA8-D4B9-2046-B02F-5FA5041AC349}" type="slidenum">
              <a:rPr lang="en-US" altLang="en-US">
                <a:latin typeface="Arial" charset="0"/>
              </a:rPr>
              <a:pPr eaLnBrk="1" hangingPunct="1">
                <a:spcBef>
                  <a:spcPct val="0"/>
                </a:spcBef>
              </a:pPr>
              <a:t>17</a:t>
            </a:fld>
            <a:endParaRPr lang="en-US" altLang="en-US">
              <a:latin typeface="Arial" charset="0"/>
            </a:endParaRPr>
          </a:p>
        </p:txBody>
      </p:sp>
    </p:spTree>
    <p:extLst>
      <p:ext uri="{BB962C8B-B14F-4D97-AF65-F5344CB8AC3E}">
        <p14:creationId xmlns:p14="http://schemas.microsoft.com/office/powerpoint/2010/main" val="7831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One stop shopping for all retardant reference materials.  </a:t>
            </a:r>
            <a:r>
              <a:rPr lang="en-US" altLang="en-US" dirty="0" smtClean="0"/>
              <a:t>New</a:t>
            </a:r>
            <a:r>
              <a:rPr lang="en-US" altLang="en-US" baseline="0" dirty="0" smtClean="0"/>
              <a:t> 2015 Risk assessments available to everyone </a:t>
            </a:r>
            <a:r>
              <a:rPr lang="en-US" altLang="en-US" baseline="0" smtClean="0"/>
              <a:t>to review.</a:t>
            </a: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16AA3457-995D-094A-8678-97A618A06C62}" type="slidenum">
              <a:rPr lang="en-US" altLang="en-US">
                <a:latin typeface="Arial" charset="0"/>
              </a:rPr>
              <a:pPr eaLnBrk="1" hangingPunct="1">
                <a:spcBef>
                  <a:spcPct val="0"/>
                </a:spcBef>
              </a:pPr>
              <a:t>18</a:t>
            </a:fld>
            <a:endParaRPr lang="en-US" altLang="en-US">
              <a:latin typeface="Arial" charset="0"/>
            </a:endParaRPr>
          </a:p>
        </p:txBody>
      </p:sp>
    </p:spTree>
    <p:extLst>
      <p:ext uri="{BB962C8B-B14F-4D97-AF65-F5344CB8AC3E}">
        <p14:creationId xmlns:p14="http://schemas.microsoft.com/office/powerpoint/2010/main" val="120681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the Quality Products List (QPL) and what it means to the SEMG.  </a:t>
            </a:r>
          </a:p>
          <a:p>
            <a:pPr eaLnBrk="1" hangingPunct="1">
              <a:spcBef>
                <a:spcPct val="0"/>
              </a:spcBef>
            </a:pPr>
            <a:endParaRPr lang="en-US" altLang="en-US"/>
          </a:p>
          <a:p>
            <a:pPr eaLnBrk="1" hangingPunct="1">
              <a:spcBef>
                <a:spcPct val="0"/>
              </a:spcBef>
            </a:pPr>
            <a:r>
              <a:rPr lang="en-US" altLang="en-US"/>
              <a:t>Have of copy of the most current QPLs for each SEMG.</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2757" indent="-289522" eaLnBrk="0" hangingPunct="0">
              <a:spcBef>
                <a:spcPct val="30000"/>
              </a:spcBef>
              <a:defRPr sz="1200">
                <a:solidFill>
                  <a:schemeClr val="tx1"/>
                </a:solidFill>
                <a:latin typeface="Calibri" charset="0"/>
              </a:defRPr>
            </a:lvl2pPr>
            <a:lvl3pPr marL="1158088" indent="-231618" eaLnBrk="0" hangingPunct="0">
              <a:spcBef>
                <a:spcPct val="30000"/>
              </a:spcBef>
              <a:defRPr sz="1200">
                <a:solidFill>
                  <a:schemeClr val="tx1"/>
                </a:solidFill>
                <a:latin typeface="Calibri" charset="0"/>
              </a:defRPr>
            </a:lvl3pPr>
            <a:lvl4pPr marL="1621323" indent="-231618" eaLnBrk="0" hangingPunct="0">
              <a:spcBef>
                <a:spcPct val="30000"/>
              </a:spcBef>
              <a:defRPr sz="1200">
                <a:solidFill>
                  <a:schemeClr val="tx1"/>
                </a:solidFill>
                <a:latin typeface="Calibri" charset="0"/>
              </a:defRPr>
            </a:lvl4pPr>
            <a:lvl5pPr marL="2084558" indent="-231618" eaLnBrk="0" hangingPunct="0">
              <a:spcBef>
                <a:spcPct val="30000"/>
              </a:spcBef>
              <a:defRPr sz="1200">
                <a:solidFill>
                  <a:schemeClr val="tx1"/>
                </a:solidFill>
                <a:latin typeface="Calibri" charset="0"/>
              </a:defRPr>
            </a:lvl5pPr>
            <a:lvl6pPr marL="2547793" indent="-231618" eaLnBrk="0" fontAlgn="base" hangingPunct="0">
              <a:spcBef>
                <a:spcPct val="30000"/>
              </a:spcBef>
              <a:spcAft>
                <a:spcPct val="0"/>
              </a:spcAft>
              <a:defRPr sz="1200">
                <a:solidFill>
                  <a:schemeClr val="tx1"/>
                </a:solidFill>
                <a:latin typeface="Calibri" charset="0"/>
              </a:defRPr>
            </a:lvl6pPr>
            <a:lvl7pPr marL="3011028" indent="-231618" eaLnBrk="0" fontAlgn="base" hangingPunct="0">
              <a:spcBef>
                <a:spcPct val="30000"/>
              </a:spcBef>
              <a:spcAft>
                <a:spcPct val="0"/>
              </a:spcAft>
              <a:defRPr sz="1200">
                <a:solidFill>
                  <a:schemeClr val="tx1"/>
                </a:solidFill>
                <a:latin typeface="Calibri" charset="0"/>
              </a:defRPr>
            </a:lvl7pPr>
            <a:lvl8pPr marL="3474263" indent="-231618" eaLnBrk="0" fontAlgn="base" hangingPunct="0">
              <a:spcBef>
                <a:spcPct val="30000"/>
              </a:spcBef>
              <a:spcAft>
                <a:spcPct val="0"/>
              </a:spcAft>
              <a:defRPr sz="1200">
                <a:solidFill>
                  <a:schemeClr val="tx1"/>
                </a:solidFill>
                <a:latin typeface="Calibri" charset="0"/>
              </a:defRPr>
            </a:lvl8pPr>
            <a:lvl9pPr marL="3937498" indent="-231618"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BD618E8-3D33-2D41-B390-2AE3F7312B7D}" type="slidenum">
              <a:rPr lang="en-US" altLang="en-US">
                <a:latin typeface="Arial" charset="0"/>
              </a:rPr>
              <a:pPr eaLnBrk="1" hangingPunct="1">
                <a:spcBef>
                  <a:spcPct val="0"/>
                </a:spcBef>
              </a:pPr>
              <a:t>19</a:t>
            </a:fld>
            <a:endParaRPr lang="en-US" altLang="en-US">
              <a:latin typeface="Arial" charset="0"/>
            </a:endParaRPr>
          </a:p>
        </p:txBody>
      </p:sp>
    </p:spTree>
    <p:extLst>
      <p:ext uri="{BB962C8B-B14F-4D97-AF65-F5344CB8AC3E}">
        <p14:creationId xmlns:p14="http://schemas.microsoft.com/office/powerpoint/2010/main" val="213573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B694FC0-4115-426B-8A2D-7F166446B51F}" type="datetime1">
              <a:rPr lang="en-US" smtClean="0"/>
              <a:t>5/3/2019</a:t>
            </a:fld>
            <a:endParaRPr lang="en-US"/>
          </a:p>
        </p:txBody>
      </p:sp>
      <p:sp>
        <p:nvSpPr>
          <p:cNvPr id="16" name="Slide Number Placeholder 15"/>
          <p:cNvSpPr>
            <a:spLocks noGrp="1"/>
          </p:cNvSpPr>
          <p:nvPr>
            <p:ph type="sldNum" sz="quarter" idx="11"/>
          </p:nvPr>
        </p:nvSpPr>
        <p:spPr/>
        <p:txBody>
          <a:bodyPr/>
          <a:lstStyle/>
          <a:p>
            <a:fld id="{8BAC1750-FE00-4F4D-A7AD-18CD88E5D3D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786482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70B7BD-2E61-44A1-AFF3-43391B595693}"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370304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515C8D-0912-4332-8919-CC33F33B5046}"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203185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A7C7FE9-8555-5641-8A0B-A8CB27F918A4}" type="datetimeFigureOut">
              <a:rPr lang="en-US" smtClean="0"/>
              <a:pPr>
                <a:defRPr/>
              </a:pPr>
              <a:t>5/3/2019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0BE49-CEE1-384B-AD7E-017B885C3919}" type="slidenum">
              <a:rPr lang="en-US" altLang="en-US" smtClean="0"/>
              <a:pPr/>
              <a:t>‹#›</a:t>
            </a:fld>
            <a:endParaRPr lang="en-US" altLang="en-US"/>
          </a:p>
        </p:txBody>
      </p:sp>
    </p:spTree>
    <p:extLst>
      <p:ext uri="{BB962C8B-B14F-4D97-AF65-F5344CB8AC3E}">
        <p14:creationId xmlns:p14="http://schemas.microsoft.com/office/powerpoint/2010/main" val="21596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1C393F-F6C7-4D0D-9FF1-AE641208E131}"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8971281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2320B724-F801-8D4A-AEF0-EB9019A47B52}" type="datetimeFigureOut">
              <a:rPr lang="en-US" smtClean="0"/>
              <a:pPr>
                <a:defRPr/>
              </a:pPr>
              <a:t>5/3/2019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0CDA37-CBBA-484D-B6E6-4E3F0435D157}" type="slidenum">
              <a:rPr lang="en-US" altLang="en-US" smtClean="0"/>
              <a:pPr/>
              <a:t>‹#›</a:t>
            </a:fld>
            <a:endParaRPr lang="en-US" altLang="en-US"/>
          </a:p>
        </p:txBody>
      </p:sp>
    </p:spTree>
    <p:extLst>
      <p:ext uri="{BB962C8B-B14F-4D97-AF65-F5344CB8AC3E}">
        <p14:creationId xmlns:p14="http://schemas.microsoft.com/office/powerpoint/2010/main" val="190177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1C393F-F6C7-4D0D-9FF1-AE641208E13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32276163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1C393F-F6C7-4D0D-9FF1-AE641208E131}" type="datetime1">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18167269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7F389C95-B37C-D843-9823-B7D67CD19FAF}" type="datetimeFigureOut">
              <a:rPr lang="en-US" smtClean="0"/>
              <a:pPr>
                <a:defRPr/>
              </a:pPr>
              <a:t>5/3/2019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DF7D3A0-CCCD-A440-AB34-04C4E7600924}" type="slidenum">
              <a:rPr lang="en-US" altLang="en-US" smtClean="0"/>
              <a:pPr/>
              <a:t>‹#›</a:t>
            </a:fld>
            <a:endParaRPr lang="en-US" altLang="en-US"/>
          </a:p>
        </p:txBody>
      </p:sp>
    </p:spTree>
    <p:extLst>
      <p:ext uri="{BB962C8B-B14F-4D97-AF65-F5344CB8AC3E}">
        <p14:creationId xmlns:p14="http://schemas.microsoft.com/office/powerpoint/2010/main" val="307802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8038D6F5-4DAB-F549-9732-E8E31CCB169D}" type="datetimeFigureOut">
              <a:rPr lang="en-US" smtClean="0"/>
              <a:pPr>
                <a:defRPr/>
              </a:pPr>
              <a:t>5/3/2019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522ED7C-53AF-6541-AF1F-62119052014D}" type="slidenum">
              <a:rPr lang="en-US" altLang="en-US" smtClean="0"/>
              <a:pPr/>
              <a:t>‹#›</a:t>
            </a:fld>
            <a:endParaRPr lang="en-US" altLang="en-US"/>
          </a:p>
        </p:txBody>
      </p:sp>
    </p:spTree>
    <p:extLst>
      <p:ext uri="{BB962C8B-B14F-4D97-AF65-F5344CB8AC3E}">
        <p14:creationId xmlns:p14="http://schemas.microsoft.com/office/powerpoint/2010/main" val="806206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C393F-F6C7-4D0D-9FF1-AE641208E13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25348603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447800"/>
            <a:ext cx="8534400" cy="4648200"/>
          </a:xfr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2F105EF-55E1-4B58-B8DA-280DD7206D86}" type="datetime1">
              <a:rPr lang="en-US" smtClean="0"/>
              <a:t>5/3/2019</a:t>
            </a:fld>
            <a:endParaRPr lang="en-US"/>
          </a:p>
        </p:txBody>
      </p:sp>
      <p:sp>
        <p:nvSpPr>
          <p:cNvPr id="15" name="Slide Number Placeholder 14"/>
          <p:cNvSpPr>
            <a:spLocks noGrp="1"/>
          </p:cNvSpPr>
          <p:nvPr>
            <p:ph type="sldNum" sz="quarter" idx="15"/>
          </p:nvPr>
        </p:nvSpPr>
        <p:spPr/>
        <p:txBody>
          <a:bodyPr/>
          <a:lstStyle>
            <a:lvl1pPr algn="ctr">
              <a:defRPr/>
            </a:lvl1pPr>
          </a:lstStyle>
          <a:p>
            <a:fld id="{8BAC1750-FE00-4F4D-A7AD-18CD88E5D3D1}"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a:xfrm>
            <a:off x="457200" y="152400"/>
            <a:ext cx="8229600" cy="838200"/>
          </a:xfrm>
        </p:spPr>
        <p:txBody>
          <a:bodyPr rtlCol="0" anchor="b" anchorCtr="0"/>
          <a:lstStyle>
            <a:lvl1pPr>
              <a:defRPr>
                <a:effectLst>
                  <a:outerShdw blurRad="38100" dist="38100" dir="2700000" algn="tl">
                    <a:srgbClr val="000000">
                      <a:alpha val="43137"/>
                    </a:srgbClr>
                  </a:outerShdw>
                </a:effectLst>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82928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FBC755FD-9C28-7E43-AEA8-AA8663CF725E}" type="datetimeFigureOut">
              <a:rPr lang="en-US" smtClean="0"/>
              <a:pPr>
                <a:defRPr/>
              </a:pPr>
              <a:t>5/3/2019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DCF9FE-FBAE-7342-B2CF-3085E1FE8425}" type="slidenum">
              <a:rPr lang="en-US" altLang="en-US" smtClean="0"/>
              <a:pPr/>
              <a:t>‹#›</a:t>
            </a:fld>
            <a:endParaRPr lang="en-US" altLang="en-US"/>
          </a:p>
        </p:txBody>
      </p:sp>
    </p:spTree>
    <p:extLst>
      <p:ext uri="{BB962C8B-B14F-4D97-AF65-F5344CB8AC3E}">
        <p14:creationId xmlns:p14="http://schemas.microsoft.com/office/powerpoint/2010/main" val="1337778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C393F-F6C7-4D0D-9FF1-AE641208E13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73666639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C393F-F6C7-4D0D-9FF1-AE641208E13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42029465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C393F-F6C7-4D0D-9FF1-AE641208E13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7263564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1C393F-F6C7-4D0D-9FF1-AE641208E131}"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200430509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1C393F-F6C7-4D0D-9FF1-AE641208E131}" type="datetime1">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8415525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1C393F-F6C7-4D0D-9FF1-AE641208E131}" type="datetime1">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237952139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1C393F-F6C7-4D0D-9FF1-AE641208E131}"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405213763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1C393F-F6C7-4D0D-9FF1-AE641208E131}"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377873175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4680166-FEE1-1748-906E-33E0AB851FE5}" type="datetimeFigureOut">
              <a:rPr lang="en-US" smtClean="0"/>
              <a:pPr>
                <a:defRPr/>
              </a:pPr>
              <a:t>5/3/2019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C53EF50-79BB-2E4B-B543-0D6FD99F99DF}" type="slidenum">
              <a:rPr lang="en-US" altLang="en-US" smtClean="0"/>
              <a:pPr/>
              <a:t>‹#›</a:t>
            </a:fld>
            <a:endParaRPr lang="en-US" altLang="en-US"/>
          </a:p>
        </p:txBody>
      </p:sp>
    </p:spTree>
    <p:extLst>
      <p:ext uri="{BB962C8B-B14F-4D97-AF65-F5344CB8AC3E}">
        <p14:creationId xmlns:p14="http://schemas.microsoft.com/office/powerpoint/2010/main" val="36475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8F8FFC-D57D-47A2-AFA3-E96A0724CCC7}" type="datetime1">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1750-FE00-4F4D-A7AD-18CD88E5D3D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3677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65B48F0-45F0-1644-9209-2A958D34B48B}" type="slidenum">
              <a:rPr lang="en-US" altLang="en-US"/>
              <a:pPr/>
              <a:t>‹#›</a:t>
            </a:fld>
            <a:endParaRPr lang="en-US" altLang="en-US"/>
          </a:p>
        </p:txBody>
      </p:sp>
    </p:spTree>
    <p:extLst>
      <p:ext uri="{BB962C8B-B14F-4D97-AF65-F5344CB8AC3E}">
        <p14:creationId xmlns:p14="http://schemas.microsoft.com/office/powerpoint/2010/main" val="297542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24680166-FEE1-1748-906E-33E0AB851FE5}" type="datetimeFigureOut">
              <a:rPr lang="en-US" smtClean="0"/>
              <a:pPr>
                <a:defRPr/>
              </a:pPr>
              <a:t>5/3/2019</a:t>
            </a:fld>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fld id="{2C53EF50-79BB-2E4B-B543-0D6FD99F99DF}" type="slidenum">
              <a:rPr lang="en-US" altLang="en-US" smtClean="0"/>
              <a:pPr/>
              <a:t>‹#›</a:t>
            </a:fld>
            <a:endParaRPr lang="en-US" altLang="en-US"/>
          </a:p>
        </p:txBody>
      </p:sp>
    </p:spTree>
    <p:extLst>
      <p:ext uri="{BB962C8B-B14F-4D97-AF65-F5344CB8AC3E}">
        <p14:creationId xmlns:p14="http://schemas.microsoft.com/office/powerpoint/2010/main" val="3372694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4680166-FEE1-1748-906E-33E0AB851FE5}" type="datetimeFigureOut">
              <a:rPr lang="en-US" smtClean="0"/>
              <a:pPr>
                <a:defRPr/>
              </a:pPr>
              <a:t>5/3/2019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C53EF50-79BB-2E4B-B543-0D6FD99F99DF}" type="slidenum">
              <a:rPr lang="en-US" altLang="en-US" smtClean="0"/>
              <a:pPr/>
              <a:t>‹#›</a:t>
            </a:fld>
            <a:endParaRPr lang="en-US" altLang="en-US"/>
          </a:p>
        </p:txBody>
      </p:sp>
    </p:spTree>
    <p:extLst>
      <p:ext uri="{BB962C8B-B14F-4D97-AF65-F5344CB8AC3E}">
        <p14:creationId xmlns:p14="http://schemas.microsoft.com/office/powerpoint/2010/main" val="424622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C2896A-3C14-41F2-8E41-FB7D8A820E37}" type="datetime1">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1750-FE00-4F4D-A7AD-18CD88E5D3D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5298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BAC1750-FE00-4F4D-A7AD-18CD88E5D3D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E5382C4-95D2-4B29-BAF6-15725B56BAF7}" type="datetime1">
              <a:rPr lang="en-US" smtClean="0"/>
              <a:t>5/3/2019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3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BA9FB3-F6C2-42C4-9B33-234DA573E0F3}" type="datetime1">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C1750-FE00-4F4D-A7AD-18CD88E5D3D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8895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A8660-4E36-41D2-8298-2824328047EE}" type="datetime1">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C1750-FE00-4F4D-A7AD-18CD88E5D3D1}" type="slidenum">
              <a:rPr lang="en-US" smtClean="0"/>
              <a:pPr/>
              <a:t>‹#›</a:t>
            </a:fld>
            <a:endParaRPr lang="en-US"/>
          </a:p>
        </p:txBody>
      </p:sp>
    </p:spTree>
    <p:extLst>
      <p:ext uri="{BB962C8B-B14F-4D97-AF65-F5344CB8AC3E}">
        <p14:creationId xmlns:p14="http://schemas.microsoft.com/office/powerpoint/2010/main" val="242169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3EFF4D2-17C9-4526-BED3-9B71A85104C8}" type="datetime1">
              <a:rPr lang="en-US" smtClean="0"/>
              <a:t>5/3/2019</a:t>
            </a:fld>
            <a:endParaRPr lang="en-US"/>
          </a:p>
        </p:txBody>
      </p:sp>
      <p:sp>
        <p:nvSpPr>
          <p:cNvPr id="9" name="Slide Number Placeholder 8"/>
          <p:cNvSpPr>
            <a:spLocks noGrp="1"/>
          </p:cNvSpPr>
          <p:nvPr>
            <p:ph type="sldNum" sz="quarter" idx="15"/>
          </p:nvPr>
        </p:nvSpPr>
        <p:spPr/>
        <p:txBody>
          <a:bodyPr/>
          <a:lstStyle/>
          <a:p>
            <a:fld id="{8BAC1750-FE00-4F4D-A7AD-18CD88E5D3D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8745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D188ED2-5B44-487D-954E-098E2D9B39D2}" type="datetime1">
              <a:rPr lang="en-US" smtClean="0"/>
              <a:t>5/3/2019</a:t>
            </a:fld>
            <a:endParaRPr lang="en-US"/>
          </a:p>
        </p:txBody>
      </p:sp>
      <p:sp>
        <p:nvSpPr>
          <p:cNvPr id="9" name="Slide Number Placeholder 8"/>
          <p:cNvSpPr>
            <a:spLocks noGrp="1"/>
          </p:cNvSpPr>
          <p:nvPr>
            <p:ph type="sldNum" sz="quarter" idx="11"/>
          </p:nvPr>
        </p:nvSpPr>
        <p:spPr/>
        <p:txBody>
          <a:bodyPr/>
          <a:lstStyle/>
          <a:p>
            <a:fld id="{8BAC1750-FE00-4F4D-A7AD-18CD88E5D3D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5229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61C393F-F6C7-4D0D-9FF1-AE641208E131}" type="datetime1">
              <a:rPr lang="en-US" smtClean="0"/>
              <a:t>5/3/2019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BAC1750-FE00-4F4D-A7AD-18CD88E5D3D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112676686"/>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861C393F-F6C7-4D0D-9FF1-AE641208E131}" type="datetime1">
              <a:rPr lang="en-US" smtClean="0"/>
              <a:t>5/3/2019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BAC1750-FE00-4F4D-A7AD-18CD88E5D3D1}" type="slidenum">
              <a:rPr lang="en-US" smtClean="0"/>
              <a:pPr/>
              <a:t>‹#›</a:t>
            </a:fld>
            <a:endParaRPr lang="en-US"/>
          </a:p>
        </p:txBody>
      </p:sp>
    </p:spTree>
    <p:extLst>
      <p:ext uri="{BB962C8B-B14F-4D97-AF65-F5344CB8AC3E}">
        <p14:creationId xmlns:p14="http://schemas.microsoft.com/office/powerpoint/2010/main" val="236907417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fs.fed.us/rm/fire/documents/qpl_we_2017-Sept.pdf" TargetMode="External"/><Relationship Id="rId2" Type="http://schemas.openxmlformats.org/officeDocument/2006/relationships/image" Target="../media/image9.jpeg"/><Relationship Id="rId1" Type="http://schemas.openxmlformats.org/officeDocument/2006/relationships/slideLayout" Target="../slideLayouts/slideLayout29.xml"/><Relationship Id="rId4" Type="http://schemas.openxmlformats.org/officeDocument/2006/relationships/hyperlink" Target="https://www.fs.fed.us/rm/fire/wfcs/documents/WE_FactSheet_2017-0328.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9.xml"/><Relationship Id="rId7" Type="http://schemas.openxmlformats.org/officeDocument/2006/relationships/image" Target="../media/image12.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image" Target="../media/image14.em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0.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45.e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hyperlink" Target="https://www.fs.fed.us/rm/fire/wfcs/documents/use_rep.pdf" TargetMode="Externa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hyperlink" Target="http://phoschek.com/product/phos-chek-lc95a/" TargetMode="Externa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hyperlink" Target="mailto:larryrobillard@fs.fed.us"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03122" y="411480"/>
            <a:ext cx="5937755" cy="1188720"/>
          </a:xfrm>
        </p:spPr>
        <p:txBody>
          <a:bodyPr/>
          <a:lstStyle/>
          <a:p>
            <a:pPr eaLnBrk="1" hangingPunct="1"/>
            <a:r>
              <a:rPr lang="en-US" altLang="en-US"/>
              <a:t>RT-273</a:t>
            </a:r>
          </a:p>
        </p:txBody>
      </p:sp>
      <p:sp>
        <p:nvSpPr>
          <p:cNvPr id="3075" name="Rectangle 3"/>
          <p:cNvSpPr>
            <a:spLocks noGrp="1" noChangeArrowheads="1"/>
          </p:cNvSpPr>
          <p:nvPr>
            <p:ph idx="1"/>
          </p:nvPr>
        </p:nvSpPr>
        <p:spPr>
          <a:xfrm>
            <a:off x="457200" y="1600200"/>
            <a:ext cx="8229600" cy="4724400"/>
          </a:xfrm>
        </p:spPr>
        <p:txBody>
          <a:bodyPr/>
          <a:lstStyle/>
          <a:p>
            <a:pPr eaLnBrk="1" hangingPunct="1">
              <a:buFontTx/>
              <a:buNone/>
            </a:pPr>
            <a:r>
              <a:rPr lang="en-US" altLang="en-US" b="1" dirty="0"/>
              <a:t>Note to Instructors:  </a:t>
            </a:r>
          </a:p>
          <a:p>
            <a:pPr eaLnBrk="1" hangingPunct="1">
              <a:buFontTx/>
              <a:buNone/>
            </a:pPr>
            <a:endParaRPr lang="en-US" altLang="en-US" b="1" dirty="0"/>
          </a:p>
          <a:p>
            <a:pPr eaLnBrk="1" hangingPunct="1"/>
            <a:r>
              <a:rPr lang="en-US" altLang="en-US" b="1" dirty="0"/>
              <a:t>Download the power point and add your own graphics to the presentation.  </a:t>
            </a:r>
          </a:p>
          <a:p>
            <a:pPr eaLnBrk="1" hangingPunct="1"/>
            <a:endParaRPr lang="en-US" altLang="en-US" b="1" dirty="0"/>
          </a:p>
          <a:p>
            <a:pPr eaLnBrk="1" hangingPunct="1"/>
            <a:r>
              <a:rPr lang="en-US" altLang="en-US" b="1" dirty="0"/>
              <a:t>Additional info can often be found in the “notes” section of each slide.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199"/>
            <a:ext cx="8534400" cy="4962331"/>
          </a:xfrm>
        </p:spPr>
        <p:txBody>
          <a:bodyPr>
            <a:normAutofit/>
          </a:bodyPr>
          <a:lstStyle/>
          <a:p>
            <a:r>
              <a:rPr lang="en-US" dirty="0" smtClean="0"/>
              <a:t>Miscellaneous Items</a:t>
            </a:r>
            <a:endParaRPr lang="en-US" sz="2200" dirty="0" smtClean="0"/>
          </a:p>
          <a:p>
            <a:pPr lvl="1"/>
            <a:r>
              <a:rPr lang="en-US" dirty="0" smtClean="0"/>
              <a:t>Base year period of performance 1 July 2018 through 30 June 2019 </a:t>
            </a:r>
          </a:p>
          <a:p>
            <a:pPr lvl="1"/>
            <a:r>
              <a:rPr lang="en-US" dirty="0" smtClean="0"/>
              <a:t>Option years exercised each 1 July</a:t>
            </a:r>
          </a:p>
          <a:p>
            <a:pPr lvl="1"/>
            <a:r>
              <a:rPr lang="en-US" dirty="0" smtClean="0"/>
              <a:t>Pricing is based on calendar year – prices effective 1 January, annually</a:t>
            </a:r>
          </a:p>
          <a:p>
            <a:pPr lvl="1"/>
            <a:r>
              <a:rPr lang="en-US" dirty="0" smtClean="0"/>
              <a:t>Meals no longer a requirement, even for extended hours</a:t>
            </a:r>
          </a:p>
          <a:p>
            <a:pPr lvl="1"/>
            <a:endParaRPr lang="en-US" dirty="0" smtClean="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C1750-FE00-4F4D-A7AD-18CD88E5D3D1}" type="slidenum">
              <a:rPr kumimoji="0" lang="en-US" sz="1600" b="0" i="0" u="none" strike="noStrike" kern="1200" cap="none" spc="0" normalizeH="0" baseline="0" noProof="0" smtClean="0">
                <a:ln>
                  <a:noFill/>
                </a:ln>
                <a:solidFill>
                  <a:srgbClr val="FEFAC9"/>
                </a:solidFill>
                <a:effectLst>
                  <a:outerShdw blurRad="38100" dist="38100" dir="2700000" algn="tl">
                    <a:srgbClr val="000000">
                      <a:alpha val="43137"/>
                    </a:srgbClr>
                  </a:outerShdw>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FEFAC9"/>
              </a:solidFill>
              <a:effectLst>
                <a:outerShdw blurRad="38100" dist="38100" dir="2700000" algn="tl">
                  <a:srgbClr val="000000">
                    <a:alpha val="43137"/>
                  </a:srgbClr>
                </a:outerShdw>
              </a:effectLst>
              <a:uLnTx/>
              <a:uFillTx/>
              <a:latin typeface="Constantia"/>
              <a:ea typeface="+mn-ea"/>
              <a:cs typeface="+mn-cs"/>
            </a:endParaRPr>
          </a:p>
        </p:txBody>
      </p:sp>
      <p:sp>
        <p:nvSpPr>
          <p:cNvPr id="4" name="Title 3"/>
          <p:cNvSpPr>
            <a:spLocks noGrp="1"/>
          </p:cNvSpPr>
          <p:nvPr>
            <p:ph type="title"/>
          </p:nvPr>
        </p:nvSpPr>
        <p:spPr/>
        <p:txBody>
          <a:bodyPr>
            <a:normAutofit/>
          </a:bodyPr>
          <a:lstStyle/>
          <a:p>
            <a:r>
              <a:rPr lang="en-US" sz="3600" dirty="0" smtClean="0"/>
              <a:t>Contract Update </a:t>
            </a:r>
            <a:r>
              <a:rPr lang="en-US" sz="3600" dirty="0" err="1" smtClean="0"/>
              <a:t>Con’t</a:t>
            </a:r>
            <a:r>
              <a:rPr lang="en-US" sz="3600" dirty="0" smtClean="0"/>
              <a:t>.</a:t>
            </a:r>
            <a:endParaRPr lang="en-US" sz="3600" dirty="0"/>
          </a:p>
        </p:txBody>
      </p:sp>
    </p:spTree>
    <p:extLst>
      <p:ext uri="{BB962C8B-B14F-4D97-AF65-F5344CB8AC3E}">
        <p14:creationId xmlns:p14="http://schemas.microsoft.com/office/powerpoint/2010/main" val="161449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2"/>
          <p:cNvSpPr>
            <a:spLocks noGrp="1"/>
          </p:cNvSpPr>
          <p:nvPr>
            <p:ph type="title"/>
          </p:nvPr>
        </p:nvSpPr>
        <p:spPr>
          <a:xfrm>
            <a:off x="457200" y="0"/>
            <a:ext cx="8229600" cy="762000"/>
          </a:xfrm>
          <a:solidFill>
            <a:schemeClr val="accent5"/>
          </a:solidFill>
        </p:spPr>
        <p:txBody>
          <a:bodyPr/>
          <a:lstStyle/>
          <a:p>
            <a:pPr>
              <a:defRPr/>
            </a:pPr>
            <a:r>
              <a:rPr lang="en-US" dirty="0" smtClean="0"/>
              <a:t>Other 2018 Retardant Updates</a:t>
            </a:r>
          </a:p>
        </p:txBody>
      </p:sp>
      <p:sp>
        <p:nvSpPr>
          <p:cNvPr id="191491" name="Content Placeholder 3"/>
          <p:cNvSpPr>
            <a:spLocks noGrp="1"/>
          </p:cNvSpPr>
          <p:nvPr>
            <p:ph idx="1"/>
          </p:nvPr>
        </p:nvSpPr>
        <p:spPr>
          <a:xfrm>
            <a:off x="419100" y="990600"/>
            <a:ext cx="8534400" cy="5105400"/>
          </a:xfrm>
        </p:spPr>
        <p:txBody>
          <a:bodyPr/>
          <a:lstStyle/>
          <a:p>
            <a:pPr eaLnBrk="1" hangingPunct="1">
              <a:spcBef>
                <a:spcPct val="0"/>
              </a:spcBef>
              <a:defRPr/>
            </a:pPr>
            <a:endParaRPr lang="en-US" sz="1800" dirty="0" smtClean="0"/>
          </a:p>
          <a:p>
            <a:pPr eaLnBrk="1" hangingPunct="1">
              <a:spcBef>
                <a:spcPct val="0"/>
              </a:spcBef>
              <a:defRPr/>
            </a:pPr>
            <a:r>
              <a:rPr lang="en-US" sz="1800" dirty="0" smtClean="0"/>
              <a:t>Fugitive </a:t>
            </a:r>
            <a:r>
              <a:rPr lang="en-US" sz="1800" dirty="0"/>
              <a:t>LC (</a:t>
            </a:r>
            <a:r>
              <a:rPr lang="en-US" sz="1800" dirty="0" smtClean="0"/>
              <a:t>LC95A-Fx) and LC-95A-R are the 2 </a:t>
            </a:r>
            <a:r>
              <a:rPr lang="en-US" sz="1800" dirty="0"/>
              <a:t>l</a:t>
            </a:r>
            <a:r>
              <a:rPr lang="en-US" sz="1800" dirty="0" smtClean="0"/>
              <a:t>iquid concentrates.  </a:t>
            </a:r>
          </a:p>
          <a:p>
            <a:pPr marL="0" indent="0" eaLnBrk="1" hangingPunct="1">
              <a:spcBef>
                <a:spcPct val="0"/>
              </a:spcBef>
              <a:buNone/>
              <a:defRPr/>
            </a:pPr>
            <a:endParaRPr lang="en-US" sz="1800" dirty="0"/>
          </a:p>
          <a:p>
            <a:pPr eaLnBrk="1" hangingPunct="1">
              <a:spcBef>
                <a:spcPct val="0"/>
              </a:spcBef>
              <a:defRPr/>
            </a:pPr>
            <a:r>
              <a:rPr lang="en-US" sz="1800" dirty="0" smtClean="0"/>
              <a:t>A number of bases are switching over from LC95-AR to fugitive LC95-Afx.</a:t>
            </a:r>
          </a:p>
          <a:p>
            <a:pPr marL="0" indent="0" eaLnBrk="1" hangingPunct="1">
              <a:spcBef>
                <a:spcPct val="0"/>
              </a:spcBef>
              <a:buFont typeface="Arial" charset="0"/>
              <a:buNone/>
              <a:defRPr/>
            </a:pPr>
            <a:endParaRPr lang="en-US" sz="1800" dirty="0" smtClean="0"/>
          </a:p>
          <a:p>
            <a:pPr eaLnBrk="1" hangingPunct="1">
              <a:spcBef>
                <a:spcPct val="0"/>
              </a:spcBef>
              <a:defRPr/>
            </a:pPr>
            <a:r>
              <a:rPr lang="en-US" sz="1800" dirty="0" smtClean="0"/>
              <a:t>An improved fugitive colorant for powder products are now available (MVP-FX).</a:t>
            </a:r>
          </a:p>
          <a:p>
            <a:pPr marL="0" indent="0" eaLnBrk="1" hangingPunct="1">
              <a:spcBef>
                <a:spcPct val="0"/>
              </a:spcBef>
              <a:buNone/>
              <a:defRPr/>
            </a:pPr>
            <a:endParaRPr lang="en-US" sz="1800" dirty="0" smtClean="0"/>
          </a:p>
          <a:p>
            <a:pPr eaLnBrk="1" hangingPunct="1">
              <a:spcBef>
                <a:spcPct val="0"/>
              </a:spcBef>
              <a:defRPr/>
            </a:pPr>
            <a:r>
              <a:rPr lang="en-US" sz="1800" dirty="0" smtClean="0"/>
              <a:t>The phase-out of the higher viscosity (P-100) powder with the medium viscosity (MVP-F) powder product completed.  </a:t>
            </a:r>
          </a:p>
          <a:p>
            <a:pPr eaLnBrk="1" hangingPunct="1">
              <a:spcBef>
                <a:spcPct val="0"/>
              </a:spcBef>
              <a:defRPr/>
            </a:pPr>
            <a:endParaRPr lang="en-US" sz="1800" dirty="0" smtClean="0"/>
          </a:p>
          <a:p>
            <a:pPr eaLnBrk="1" hangingPunct="1">
              <a:spcBef>
                <a:spcPct val="0"/>
              </a:spcBef>
              <a:defRPr/>
            </a:pPr>
            <a:r>
              <a:rPr lang="en-US" sz="1800" dirty="0" smtClean="0"/>
              <a:t>BLM bases are mostly LC bases (Roswell to convert to powder); Cal-Fire mostly powder; FS is a mix.</a:t>
            </a:r>
          </a:p>
          <a:p>
            <a:pPr eaLnBrk="1" hangingPunct="1">
              <a:spcBef>
                <a:spcPct val="0"/>
              </a:spcBef>
              <a:defRPr/>
            </a:pPr>
            <a:endParaRPr lang="en-US" sz="1800" dirty="0" smtClean="0"/>
          </a:p>
          <a:p>
            <a:pPr marL="0" indent="0" algn="ctr" eaLnBrk="1" hangingPunct="1">
              <a:spcBef>
                <a:spcPct val="0"/>
              </a:spcBef>
              <a:buNone/>
              <a:defRPr/>
            </a:pPr>
            <a:endParaRPr lang="en-US" sz="1800" dirty="0"/>
          </a:p>
          <a:p>
            <a:pPr eaLnBrk="1" hangingPunct="1">
              <a:spcBef>
                <a:spcPct val="0"/>
              </a:spcBef>
              <a:defRPr/>
            </a:pPr>
            <a:endParaRPr lang="en-US" sz="1800" dirty="0" smtClean="0"/>
          </a:p>
          <a:p>
            <a:pPr marL="0" indent="0" eaLnBrk="1" hangingPunct="1">
              <a:spcBef>
                <a:spcPct val="0"/>
              </a:spcBef>
              <a:buNone/>
              <a:defRPr/>
            </a:pPr>
            <a:endParaRPr lang="en-US" sz="1800" dirty="0" smtClean="0"/>
          </a:p>
          <a:p>
            <a:pPr marL="0" indent="0" eaLnBrk="1" hangingPunct="1">
              <a:spcBef>
                <a:spcPct val="0"/>
              </a:spcBef>
              <a:buFont typeface="Arial" charset="0"/>
              <a:buNone/>
              <a:defRPr/>
            </a:pPr>
            <a:endParaRPr lang="en-US" sz="1800" dirty="0" smtClean="0"/>
          </a:p>
          <a:p>
            <a:pPr marL="0" indent="0" eaLnBrk="1" hangingPunct="1">
              <a:spcBef>
                <a:spcPct val="0"/>
              </a:spcBef>
              <a:buNone/>
              <a:defRPr/>
            </a:pPr>
            <a:endParaRPr lang="en-US" sz="1800" dirty="0"/>
          </a:p>
          <a:p>
            <a:pPr eaLnBrk="1" hangingPunct="1">
              <a:spcBef>
                <a:spcPct val="0"/>
              </a:spcBef>
              <a:defRPr/>
            </a:pPr>
            <a:endParaRPr lang="en-US" sz="1800" dirty="0" smtClean="0"/>
          </a:p>
          <a:p>
            <a:pPr eaLnBrk="1" hangingPunct="1">
              <a:spcBef>
                <a:spcPct val="0"/>
              </a:spcBef>
              <a:defRPr/>
            </a:pPr>
            <a:endParaRPr lang="en-US" sz="1800" dirty="0" smtClean="0"/>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68362"/>
          </a:xfrm>
        </p:spPr>
        <p:txBody>
          <a:bodyPr>
            <a:normAutofit fontScale="90000"/>
          </a:bodyPr>
          <a:lstStyle/>
          <a:p>
            <a:r>
              <a:rPr lang="en-US" altLang="en-US" sz="3600"/>
              <a:t>Types of Retardants and Suppressants  </a:t>
            </a:r>
          </a:p>
        </p:txBody>
      </p:sp>
      <p:sp>
        <p:nvSpPr>
          <p:cNvPr id="9219" name="Content Placeholder 2"/>
          <p:cNvSpPr>
            <a:spLocks noGrp="1"/>
          </p:cNvSpPr>
          <p:nvPr>
            <p:ph idx="1"/>
          </p:nvPr>
        </p:nvSpPr>
        <p:spPr>
          <a:xfrm>
            <a:off x="457200" y="1066800"/>
            <a:ext cx="8229600" cy="5059363"/>
          </a:xfrm>
        </p:spPr>
        <p:txBody>
          <a:bodyPr/>
          <a:lstStyle/>
          <a:p>
            <a:pPr>
              <a:buFont typeface="Arial" charset="0"/>
              <a:buNone/>
            </a:pPr>
            <a:endParaRPr lang="en-US" altLang="en-US" sz="2400" b="1">
              <a:solidFill>
                <a:srgbClr val="FF0000"/>
              </a:solidFill>
            </a:endParaRPr>
          </a:p>
          <a:p>
            <a:endParaRPr lang="en-US" altLang="en-US" sz="2400" b="1">
              <a:solidFill>
                <a:srgbClr val="FF0000"/>
              </a:solidFill>
            </a:endParaRPr>
          </a:p>
          <a:p>
            <a:pPr>
              <a:buFont typeface="Arial" charset="0"/>
              <a:buNone/>
            </a:pPr>
            <a:r>
              <a:rPr lang="en-US" altLang="en-US" sz="2400" b="1">
                <a:solidFill>
                  <a:srgbClr val="FF0000"/>
                </a:solidFill>
              </a:rPr>
              <a:t>	Water:   </a:t>
            </a:r>
          </a:p>
          <a:p>
            <a:pPr>
              <a:buFont typeface="Arial" charset="0"/>
              <a:buNone/>
            </a:pPr>
            <a:r>
              <a:rPr lang="en-US" altLang="en-US" sz="2400" b="1">
                <a:solidFill>
                  <a:srgbClr val="FF0000"/>
                </a:solidFill>
              </a:rPr>
              <a:t>	</a:t>
            </a:r>
            <a:r>
              <a:rPr lang="en-US" altLang="en-US" sz="2400"/>
              <a:t>When it converts into steam, has a great capacity to absorb and carry away heat. It also has a strong surface tension that causes it to bead up and roll on most fuels before it can absorb its full heat capacity. </a:t>
            </a:r>
          </a:p>
          <a:p>
            <a:pPr>
              <a:buFont typeface="Arial" charset="0"/>
              <a:buNone/>
            </a:pPr>
            <a:endParaRPr lang="en-US" altLang="en-US" sz="1600" b="1">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92162"/>
          </a:xfrm>
        </p:spPr>
        <p:txBody>
          <a:bodyPr>
            <a:normAutofit fontScale="90000"/>
          </a:bodyPr>
          <a:lstStyle/>
          <a:p>
            <a:r>
              <a:rPr lang="en-US" altLang="en-US" sz="3600"/>
              <a:t>Types of Retardants and Suppressants </a:t>
            </a:r>
          </a:p>
        </p:txBody>
      </p:sp>
      <p:sp>
        <p:nvSpPr>
          <p:cNvPr id="10243" name="Content Placeholder 2"/>
          <p:cNvSpPr>
            <a:spLocks noGrp="1"/>
          </p:cNvSpPr>
          <p:nvPr>
            <p:ph idx="1"/>
          </p:nvPr>
        </p:nvSpPr>
        <p:spPr>
          <a:xfrm>
            <a:off x="457200" y="1143000"/>
            <a:ext cx="8229600" cy="4983163"/>
          </a:xfrm>
        </p:spPr>
        <p:txBody>
          <a:bodyPr>
            <a:normAutofit fontScale="85000" lnSpcReduction="10000"/>
          </a:bodyPr>
          <a:lstStyle/>
          <a:p>
            <a:pPr>
              <a:buFont typeface="Arial" charset="0"/>
              <a:buNone/>
              <a:defRPr/>
            </a:pPr>
            <a:r>
              <a:rPr lang="en-US" sz="2400" b="1" dirty="0" smtClean="0">
                <a:solidFill>
                  <a:srgbClr val="FF0000"/>
                </a:solidFill>
              </a:rPr>
              <a:t>	Foams:  </a:t>
            </a:r>
          </a:p>
          <a:p>
            <a:pPr>
              <a:defRPr/>
            </a:pPr>
            <a:r>
              <a:rPr lang="en-US" sz="1900" dirty="0" smtClean="0"/>
              <a:t>Fire suppressants foams are combinations of wetting and foaming agents added to water to stretch out the water droplet into bubbles. </a:t>
            </a:r>
          </a:p>
          <a:p>
            <a:pPr>
              <a:defRPr/>
            </a:pPr>
            <a:r>
              <a:rPr lang="en-US" sz="1900" dirty="0" smtClean="0"/>
              <a:t>The bubbles help cool and smother fires, and increase the heat absorbing surface. </a:t>
            </a:r>
          </a:p>
          <a:p>
            <a:pPr>
              <a:defRPr/>
            </a:pPr>
            <a:r>
              <a:rPr lang="en-US" sz="1900" dirty="0" smtClean="0"/>
              <a:t>Foam helps break down the surface tension of water and allows the water to penetrate deeper into fuels. </a:t>
            </a:r>
          </a:p>
          <a:p>
            <a:pPr>
              <a:defRPr/>
            </a:pPr>
            <a:r>
              <a:rPr lang="en-US" sz="1900" dirty="0" smtClean="0"/>
              <a:t>Foam has some ability to cling to vertical surfaces. This can help hold water on fuels longer, allowing moisture to soak in more effectively. </a:t>
            </a:r>
          </a:p>
          <a:p>
            <a:pPr>
              <a:defRPr/>
            </a:pPr>
            <a:r>
              <a:rPr lang="en-US" sz="1900" dirty="0" smtClean="0"/>
              <a:t>Foams are no longer effective once the water has evaporated.</a:t>
            </a:r>
          </a:p>
          <a:p>
            <a:pPr>
              <a:spcBef>
                <a:spcPct val="50000"/>
              </a:spcBef>
              <a:defRPr/>
            </a:pPr>
            <a:r>
              <a:rPr lang="en-US" sz="1900" b="1" dirty="0" smtClean="0">
                <a:solidFill>
                  <a:schemeClr val="accent4">
                    <a:lumMod val="75000"/>
                  </a:schemeClr>
                </a:solidFill>
              </a:rPr>
              <a:t>&gt; 99% water</a:t>
            </a:r>
          </a:p>
          <a:p>
            <a:pPr>
              <a:spcBef>
                <a:spcPct val="50000"/>
              </a:spcBef>
              <a:defRPr/>
            </a:pPr>
            <a:r>
              <a:rPr lang="en-US" sz="1900" b="1" dirty="0" smtClean="0">
                <a:solidFill>
                  <a:schemeClr val="accent4">
                    <a:lumMod val="75000"/>
                  </a:schemeClr>
                </a:solidFill>
              </a:rPr>
              <a:t>1% = surfactants (wetting agents), foaming agents, corrosion inhibitors, dispersants</a:t>
            </a:r>
          </a:p>
          <a:p>
            <a:pPr>
              <a:defRPr/>
            </a:pPr>
            <a:r>
              <a:rPr lang="en-US" sz="2000" b="1" dirty="0" smtClean="0">
                <a:solidFill>
                  <a:srgbClr val="FF0000"/>
                </a:solidFill>
              </a:rPr>
              <a:t>USE:  Direct Attack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normAutofit fontScale="90000"/>
          </a:bodyPr>
          <a:lstStyle/>
          <a:p>
            <a:r>
              <a:rPr lang="en-US" altLang="en-US" sz="3600"/>
              <a:t>Types of Retardants and Suppressants </a:t>
            </a:r>
          </a:p>
        </p:txBody>
      </p:sp>
      <p:sp>
        <p:nvSpPr>
          <p:cNvPr id="11267" name="Content Placeholder 2"/>
          <p:cNvSpPr>
            <a:spLocks noGrp="1"/>
          </p:cNvSpPr>
          <p:nvPr>
            <p:ph idx="1"/>
          </p:nvPr>
        </p:nvSpPr>
        <p:spPr>
          <a:xfrm>
            <a:off x="457200" y="1219200"/>
            <a:ext cx="8229600" cy="4906963"/>
          </a:xfrm>
        </p:spPr>
        <p:txBody>
          <a:bodyPr>
            <a:normAutofit fontScale="70000" lnSpcReduction="20000"/>
          </a:bodyPr>
          <a:lstStyle/>
          <a:p>
            <a:pPr>
              <a:buFont typeface="Arial" charset="0"/>
              <a:buNone/>
              <a:defRPr/>
            </a:pPr>
            <a:r>
              <a:rPr lang="en-US" sz="2400" b="1" dirty="0" smtClean="0">
                <a:solidFill>
                  <a:srgbClr val="FF0000"/>
                </a:solidFill>
              </a:rPr>
              <a:t>	Gels: </a:t>
            </a:r>
          </a:p>
          <a:p>
            <a:pPr>
              <a:defRPr/>
            </a:pPr>
            <a:r>
              <a:rPr lang="en-US" sz="1900" dirty="0" smtClean="0"/>
              <a:t>Water enhancers are products added to water to improve one or more of the physical properties of water. </a:t>
            </a:r>
          </a:p>
          <a:p>
            <a:pPr>
              <a:defRPr/>
            </a:pPr>
            <a:r>
              <a:rPr lang="en-US" sz="1900" dirty="0" smtClean="0"/>
              <a:t>Gels are made from super absorbent polymers and surfactant.</a:t>
            </a:r>
          </a:p>
          <a:p>
            <a:pPr>
              <a:buFont typeface="Arial" charset="0"/>
              <a:buNone/>
              <a:defRPr/>
            </a:pPr>
            <a:endParaRPr lang="en-US" sz="1900" dirty="0" smtClean="0"/>
          </a:p>
          <a:p>
            <a:pPr>
              <a:defRPr/>
            </a:pPr>
            <a:r>
              <a:rPr lang="en-US" sz="1900" dirty="0" smtClean="0"/>
              <a:t>Water in gel is held by a three-dimensional network of cross-linked polymers designed to absorb many times their weight of water. </a:t>
            </a:r>
          </a:p>
          <a:p>
            <a:pPr>
              <a:buFont typeface="Arial" charset="0"/>
              <a:buNone/>
              <a:defRPr/>
            </a:pPr>
            <a:endParaRPr lang="en-US" sz="1900" dirty="0" smtClean="0"/>
          </a:p>
          <a:p>
            <a:pPr>
              <a:defRPr/>
            </a:pPr>
            <a:r>
              <a:rPr lang="en-US" sz="1900" dirty="0" smtClean="0"/>
              <a:t>The gel encapsulates water, absorbs heat and sticks to most every surface that would need fire protection including vertical surfaces and structures. </a:t>
            </a:r>
          </a:p>
          <a:p>
            <a:pPr marL="0" indent="0">
              <a:buFont typeface="Arial" charset="0"/>
              <a:buNone/>
              <a:defRPr/>
            </a:pPr>
            <a:endParaRPr lang="en-US" sz="1900" dirty="0" smtClean="0"/>
          </a:p>
          <a:p>
            <a:pPr>
              <a:defRPr/>
            </a:pPr>
            <a:r>
              <a:rPr lang="en-US" sz="1900" b="1" dirty="0" smtClean="0">
                <a:solidFill>
                  <a:schemeClr val="accent4">
                    <a:lumMod val="75000"/>
                  </a:schemeClr>
                </a:solidFill>
              </a:rPr>
              <a:t>95% - 99.5% = Water</a:t>
            </a:r>
          </a:p>
          <a:p>
            <a:pPr>
              <a:defRPr/>
            </a:pPr>
            <a:r>
              <a:rPr lang="en-US" sz="1900" b="1" dirty="0" smtClean="0">
                <a:solidFill>
                  <a:schemeClr val="accent4">
                    <a:lumMod val="75000"/>
                  </a:schemeClr>
                </a:solidFill>
              </a:rPr>
              <a:t>0.1% - 3%Other    (thickeners,  stabilizers,  other minor ingredients)</a:t>
            </a:r>
          </a:p>
          <a:p>
            <a:pPr>
              <a:defRPr/>
            </a:pPr>
            <a:r>
              <a:rPr lang="en-US" sz="1800" b="1" dirty="0" smtClean="0">
                <a:solidFill>
                  <a:srgbClr val="FF0000"/>
                </a:solidFill>
              </a:rPr>
              <a:t>USE:  Direct Attack &amp; Structure Protection</a:t>
            </a:r>
          </a:p>
          <a:p>
            <a:pPr>
              <a:defRPr/>
            </a:pPr>
            <a:r>
              <a:rPr lang="en-US" sz="1800" b="1" dirty="0" smtClean="0">
                <a:solidFill>
                  <a:srgbClr val="FF0000"/>
                </a:solidFill>
              </a:rPr>
              <a:t>IMPORTANT NOTE: GELS are not retardants </a:t>
            </a:r>
          </a:p>
          <a:p>
            <a:pPr>
              <a:defRPr/>
            </a:pPr>
            <a:endParaRPr lang="en-US" sz="19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te-contracted SEAT T-831 drops brilliant blue FireIce HVO-F®. Courtesy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19200"/>
            <a:ext cx="3480021" cy="2044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7773338" cy="1596177"/>
          </a:xfrm>
        </p:spPr>
        <p:txBody>
          <a:bodyPr/>
          <a:lstStyle/>
          <a:p>
            <a:r>
              <a:rPr lang="en-US" dirty="0" smtClean="0"/>
              <a:t>Water Enhancers (Gels)</a:t>
            </a:r>
            <a:endParaRPr lang="en-US" dirty="0"/>
          </a:p>
        </p:txBody>
      </p:sp>
      <p:sp>
        <p:nvSpPr>
          <p:cNvPr id="3" name="Content Placeholder 2"/>
          <p:cNvSpPr>
            <a:spLocks noGrp="1"/>
          </p:cNvSpPr>
          <p:nvPr>
            <p:ph idx="1"/>
          </p:nvPr>
        </p:nvSpPr>
        <p:spPr>
          <a:xfrm>
            <a:off x="990600" y="3352800"/>
            <a:ext cx="6969183" cy="2991023"/>
          </a:xfrm>
        </p:spPr>
        <p:txBody>
          <a:bodyPr>
            <a:normAutofit fontScale="77500" lnSpcReduction="20000"/>
          </a:bodyPr>
          <a:lstStyle/>
          <a:p>
            <a:r>
              <a:rPr lang="en-US" dirty="0" smtClean="0"/>
              <a:t>Refer to the QPL for approved products.</a:t>
            </a:r>
          </a:p>
          <a:p>
            <a:r>
              <a:rPr lang="en-US" dirty="0" smtClean="0"/>
              <a:t>Approved products can be found at: </a:t>
            </a:r>
            <a:r>
              <a:rPr lang="en-US" dirty="0" smtClean="0">
                <a:hlinkClick r:id="rId3"/>
              </a:rPr>
              <a:t>https</a:t>
            </a:r>
            <a:r>
              <a:rPr lang="en-US" dirty="0">
                <a:hlinkClick r:id="rId3"/>
              </a:rPr>
              <a:t>://</a:t>
            </a:r>
            <a:r>
              <a:rPr lang="en-US" dirty="0" smtClean="0">
                <a:hlinkClick r:id="rId3"/>
              </a:rPr>
              <a:t>www.fs.fed.us/rm/fire/documents/qpl_we_2017-Sept.pdf</a:t>
            </a:r>
            <a:r>
              <a:rPr lang="en-US" dirty="0" smtClean="0"/>
              <a:t> </a:t>
            </a:r>
          </a:p>
          <a:p>
            <a:r>
              <a:rPr lang="en-US" dirty="0"/>
              <a:t>Review Water Enhancers fact sheet </a:t>
            </a:r>
            <a:r>
              <a:rPr lang="en-US" dirty="0" smtClean="0"/>
              <a:t>at: </a:t>
            </a:r>
            <a:r>
              <a:rPr lang="en-US" sz="1800" dirty="0">
                <a:hlinkClick r:id="rId4"/>
              </a:rPr>
              <a:t>https://www.fs.fed.us/rm/fire/wfcs/documents/WE_FactSheet_2017-0328.pdf</a:t>
            </a:r>
            <a:r>
              <a:rPr lang="en-US" sz="1800" dirty="0"/>
              <a:t> </a:t>
            </a:r>
            <a:r>
              <a:rPr lang="en-US" dirty="0" smtClean="0"/>
              <a:t/>
            </a:r>
            <a:br>
              <a:rPr lang="en-US" dirty="0" smtClean="0"/>
            </a:br>
            <a:endParaRPr lang="en-US" dirty="0" smtClean="0"/>
          </a:p>
          <a:p>
            <a:r>
              <a:rPr lang="en-US" dirty="0" smtClean="0"/>
              <a:t>Keep in mind water quality - particularly water hardness can greatly affect mixing.</a:t>
            </a:r>
            <a:endParaRPr lang="en-US" dirty="0"/>
          </a:p>
        </p:txBody>
      </p:sp>
    </p:spTree>
    <p:extLst>
      <p:ext uri="{BB962C8B-B14F-4D97-AF65-F5344CB8AC3E}">
        <p14:creationId xmlns:p14="http://schemas.microsoft.com/office/powerpoint/2010/main" val="2407305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sz="3600"/>
              <a:t>Types of Retardants and Suppressants </a:t>
            </a:r>
          </a:p>
        </p:txBody>
      </p:sp>
      <p:sp>
        <p:nvSpPr>
          <p:cNvPr id="12291" name="Content Placeholder 2"/>
          <p:cNvSpPr>
            <a:spLocks noGrp="1"/>
          </p:cNvSpPr>
          <p:nvPr>
            <p:ph idx="1"/>
          </p:nvPr>
        </p:nvSpPr>
        <p:spPr>
          <a:xfrm>
            <a:off x="457200" y="1295400"/>
            <a:ext cx="8229600" cy="4830763"/>
          </a:xfrm>
        </p:spPr>
        <p:txBody>
          <a:bodyPr>
            <a:normAutofit fontScale="85000" lnSpcReduction="10000"/>
          </a:bodyPr>
          <a:lstStyle/>
          <a:p>
            <a:pPr>
              <a:buFont typeface="Arial" charset="0"/>
              <a:buNone/>
              <a:defRPr/>
            </a:pPr>
            <a:r>
              <a:rPr lang="en-US" sz="2400" b="1" dirty="0" smtClean="0">
                <a:solidFill>
                  <a:srgbClr val="FF0000"/>
                </a:solidFill>
              </a:rPr>
              <a:t>	Retardant: </a:t>
            </a:r>
          </a:p>
          <a:p>
            <a:pPr>
              <a:defRPr/>
            </a:pPr>
            <a:r>
              <a:rPr lang="en-US" sz="1900" dirty="0" smtClean="0"/>
              <a:t>Long term retardants contain fertilizer salts that change the way fuel burns. </a:t>
            </a:r>
          </a:p>
          <a:p>
            <a:pPr>
              <a:defRPr/>
            </a:pPr>
            <a:r>
              <a:rPr lang="en-US" sz="1900" dirty="0" smtClean="0"/>
              <a:t>Retardant reacts to heat causing a different chemical reaction in fuel other than normal combustible gases and tars. </a:t>
            </a:r>
          </a:p>
          <a:p>
            <a:pPr>
              <a:defRPr/>
            </a:pPr>
            <a:r>
              <a:rPr lang="en-US" sz="1900" dirty="0" smtClean="0"/>
              <a:t>This reaction is independent of the water content of the retardant, so they are still effective after the water has evaporated. </a:t>
            </a:r>
          </a:p>
          <a:p>
            <a:pPr>
              <a:defRPr/>
            </a:pPr>
            <a:r>
              <a:rPr lang="en-US" sz="1900" dirty="0" smtClean="0"/>
              <a:t>Long-term retardant will remain effective as long as the salts cling to the grass or woody material.</a:t>
            </a:r>
          </a:p>
          <a:p>
            <a:pPr>
              <a:spcBef>
                <a:spcPct val="50000"/>
              </a:spcBef>
              <a:buFont typeface="Arial" pitchFamily="34" charset="0"/>
              <a:buChar char="•"/>
              <a:defRPr/>
            </a:pPr>
            <a:r>
              <a:rPr lang="en-US" sz="1900" b="1" dirty="0">
                <a:solidFill>
                  <a:schemeClr val="accent4">
                    <a:lumMod val="75000"/>
                  </a:schemeClr>
                </a:solidFill>
              </a:rPr>
              <a:t>85 % water</a:t>
            </a:r>
          </a:p>
          <a:p>
            <a:pPr>
              <a:spcBef>
                <a:spcPct val="50000"/>
              </a:spcBef>
              <a:buFont typeface="Arial" pitchFamily="34" charset="0"/>
              <a:buChar char="•"/>
              <a:defRPr/>
            </a:pPr>
            <a:r>
              <a:rPr lang="en-US" sz="1900" b="1" dirty="0">
                <a:solidFill>
                  <a:schemeClr val="accent4">
                    <a:lumMod val="75000"/>
                  </a:schemeClr>
                </a:solidFill>
              </a:rPr>
              <a:t>10% fertilizer</a:t>
            </a:r>
          </a:p>
          <a:p>
            <a:pPr>
              <a:spcBef>
                <a:spcPct val="50000"/>
              </a:spcBef>
              <a:buFont typeface="Arial" pitchFamily="34" charset="0"/>
              <a:buChar char="•"/>
              <a:defRPr/>
            </a:pPr>
            <a:r>
              <a:rPr lang="en-US" sz="1900" b="1" dirty="0">
                <a:solidFill>
                  <a:schemeClr val="accent4">
                    <a:lumMod val="75000"/>
                  </a:schemeClr>
                </a:solidFill>
              </a:rPr>
              <a:t>5%  minor ingredients: </a:t>
            </a:r>
            <a:r>
              <a:rPr lang="en-US" sz="1900" b="1" dirty="0" smtClean="0">
                <a:solidFill>
                  <a:schemeClr val="accent4">
                    <a:lumMod val="75000"/>
                  </a:schemeClr>
                </a:solidFill>
              </a:rPr>
              <a:t> Colorant </a:t>
            </a:r>
            <a:r>
              <a:rPr lang="en-US" sz="1900" b="1" dirty="0">
                <a:solidFill>
                  <a:schemeClr val="accent4">
                    <a:lumMod val="75000"/>
                  </a:schemeClr>
                </a:solidFill>
              </a:rPr>
              <a:t>(iron oxide, or </a:t>
            </a:r>
            <a:r>
              <a:rPr lang="en-US" sz="1900" b="1" dirty="0" smtClean="0">
                <a:solidFill>
                  <a:schemeClr val="accent4">
                    <a:lumMod val="75000"/>
                  </a:schemeClr>
                </a:solidFill>
              </a:rPr>
              <a:t>fugitive) thickener </a:t>
            </a:r>
            <a:r>
              <a:rPr lang="en-US" sz="1900" b="1" dirty="0">
                <a:solidFill>
                  <a:schemeClr val="accent4">
                    <a:lumMod val="75000"/>
                  </a:schemeClr>
                </a:solidFill>
              </a:rPr>
              <a:t>(natural gum or clay</a:t>
            </a:r>
            <a:r>
              <a:rPr lang="en-US" sz="1900" b="1" dirty="0" smtClean="0">
                <a:solidFill>
                  <a:schemeClr val="accent4">
                    <a:lumMod val="75000"/>
                  </a:schemeClr>
                </a:solidFill>
              </a:rPr>
              <a:t>), corrosion inhibitors, stabilizers, bactericides.</a:t>
            </a:r>
            <a:endParaRPr lang="en-US" sz="1900" b="1" dirty="0">
              <a:solidFill>
                <a:schemeClr val="accent4">
                  <a:lumMod val="75000"/>
                </a:schemeClr>
              </a:solidFill>
            </a:endParaRPr>
          </a:p>
          <a:p>
            <a:pPr>
              <a:defRPr/>
            </a:pPr>
            <a:r>
              <a:rPr lang="en-US" sz="2400" b="1" dirty="0" smtClean="0">
                <a:solidFill>
                  <a:srgbClr val="FF0000"/>
                </a:solidFill>
              </a:rPr>
              <a:t>USE:  Direct or Indirect Attack</a:t>
            </a:r>
          </a:p>
          <a:p>
            <a:pPr>
              <a:defRPr/>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332" y="618519"/>
            <a:ext cx="7773338" cy="753082"/>
          </a:xfrm>
        </p:spPr>
        <p:txBody>
          <a:bodyPr/>
          <a:lstStyle/>
          <a:p>
            <a:r>
              <a:rPr lang="en-US" altLang="en-US" dirty="0"/>
              <a:t>Retardant Critical Properties</a:t>
            </a:r>
          </a:p>
        </p:txBody>
      </p:sp>
      <p:sp>
        <p:nvSpPr>
          <p:cNvPr id="13315" name="Content Placeholder 2"/>
          <p:cNvSpPr>
            <a:spLocks noGrp="1"/>
          </p:cNvSpPr>
          <p:nvPr>
            <p:ph idx="1"/>
          </p:nvPr>
        </p:nvSpPr>
        <p:spPr>
          <a:xfrm>
            <a:off x="675806" y="1600200"/>
            <a:ext cx="7773339" cy="4572000"/>
          </a:xfrm>
        </p:spPr>
        <p:txBody>
          <a:bodyPr>
            <a:normAutofit fontScale="55000" lnSpcReduction="20000"/>
          </a:bodyPr>
          <a:lstStyle/>
          <a:p>
            <a:pPr>
              <a:buFont typeface="Arial" charset="0"/>
              <a:buNone/>
            </a:pPr>
            <a:r>
              <a:rPr lang="en-US" altLang="en-US" sz="2500" b="1" dirty="0"/>
              <a:t>Three  critical characteristics of retardant that have the greatest effect on fire control are:</a:t>
            </a:r>
          </a:p>
          <a:p>
            <a:r>
              <a:rPr lang="en-US" altLang="en-US" sz="2500" dirty="0">
                <a:solidFill>
                  <a:srgbClr val="FF0000"/>
                </a:solidFill>
              </a:rPr>
              <a:t> </a:t>
            </a:r>
            <a:r>
              <a:rPr lang="en-US" altLang="en-US" sz="2500" b="1" dirty="0">
                <a:solidFill>
                  <a:srgbClr val="FF0000"/>
                </a:solidFill>
              </a:rPr>
              <a:t>Salt Content:  </a:t>
            </a:r>
            <a:r>
              <a:rPr lang="en-US" altLang="en-US" sz="2500" dirty="0"/>
              <a:t>Salt content is directly related to the ability of the retardant to decrease the rate of spread of the fire and retard combustion. Salts clinging to fuel will retain effectiveness after the water it originally contained has evaporated.</a:t>
            </a:r>
          </a:p>
          <a:p>
            <a:pPr>
              <a:buFont typeface="Arial" charset="0"/>
              <a:buNone/>
            </a:pPr>
            <a:r>
              <a:rPr lang="en-US" altLang="en-US" sz="2500" dirty="0"/>
              <a:t> </a:t>
            </a:r>
          </a:p>
          <a:p>
            <a:r>
              <a:rPr lang="en-US" altLang="en-US" sz="2500" b="1" dirty="0">
                <a:solidFill>
                  <a:srgbClr val="FF0000"/>
                </a:solidFill>
              </a:rPr>
              <a:t>Elasticity:  </a:t>
            </a:r>
            <a:r>
              <a:rPr lang="en-US" altLang="en-US" sz="2500" dirty="0"/>
              <a:t>Determines the ability of the retardant mass to remain intact (resist breakup) during aerial delivery. The elasticity also affects the extent to which the retardant clings to fuels or flows off the fuels onto the ground.</a:t>
            </a:r>
          </a:p>
          <a:p>
            <a:pPr>
              <a:buFont typeface="Arial" charset="0"/>
              <a:buNone/>
            </a:pPr>
            <a:endParaRPr lang="en-US" altLang="en-US" sz="2500" dirty="0"/>
          </a:p>
          <a:p>
            <a:r>
              <a:rPr lang="en-US" altLang="en-US" sz="2500" b="1" dirty="0">
                <a:solidFill>
                  <a:srgbClr val="FF0000"/>
                </a:solidFill>
              </a:rPr>
              <a:t>Viscosity:  </a:t>
            </a:r>
            <a:r>
              <a:rPr lang="en-US" altLang="en-US" sz="2500" dirty="0"/>
              <a:t>Viscosity can be considered "thickness." The viscosity of a specific retardant formulation serves as an indicator of retardant elasticity.  The viscosity and elasticity have a major impact on the characteristics of a retardant drop. Viscosity and elasticity affect how the fire retardant will spread over the fuel surface building a retardant coating and how much will run or drip off, and come into contact with ladder fuels or the ground. </a:t>
            </a:r>
          </a:p>
          <a:p>
            <a:endParaRPr lang="en-US" altLang="en-US" sz="1800" dirty="0"/>
          </a:p>
          <a:p>
            <a:pPr>
              <a:buFont typeface="Arial" charset="0"/>
              <a:buNone/>
            </a:pPr>
            <a:endParaRPr lang="en-US" altLang="en-US" sz="1800" dirty="0"/>
          </a:p>
          <a:p>
            <a:pPr>
              <a:buFont typeface="Arial" charset="0"/>
              <a:buNone/>
            </a:pPr>
            <a:endParaRPr lang="en-US" altLang="en-US" sz="1800" b="1" dirty="0">
              <a:solidFill>
                <a:srgbClr val="FF0000"/>
              </a:solidFill>
            </a:endParaRPr>
          </a:p>
          <a:p>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554162"/>
          </a:xfrm>
        </p:spPr>
        <p:txBody>
          <a:bodyPr>
            <a:normAutofit/>
          </a:bodyPr>
          <a:lstStyle/>
          <a:p>
            <a:pPr eaLnBrk="1" hangingPunct="1">
              <a:defRPr/>
            </a:pPr>
            <a:r>
              <a:rPr lang="en-US" sz="1800" dirty="0" smtClean="0"/>
              <a:t>USDA Forest Service  /  Wildland Fire Chemical System (WFCS)</a:t>
            </a:r>
            <a:br>
              <a:rPr lang="en-US" sz="1800" dirty="0" smtClean="0"/>
            </a:br>
            <a:r>
              <a:rPr lang="en-US" sz="2800" b="1" dirty="0" smtClean="0">
                <a:solidFill>
                  <a:srgbClr val="FF0000"/>
                </a:solidFill>
              </a:rPr>
              <a:t>http://www.fs.fed.us/rm/fire/</a:t>
            </a:r>
            <a:br>
              <a:rPr lang="en-US" sz="2800" b="1" dirty="0" smtClean="0">
                <a:solidFill>
                  <a:srgbClr val="FF0000"/>
                </a:solidFill>
              </a:rPr>
            </a:br>
            <a:r>
              <a:rPr lang="en-US" sz="2400" b="1" dirty="0" smtClean="0">
                <a:solidFill>
                  <a:schemeClr val="accent5">
                    <a:lumMod val="75000"/>
                  </a:schemeClr>
                </a:solidFill>
              </a:rPr>
              <a:t>One stop shopping for all retardant reference materials !</a:t>
            </a:r>
          </a:p>
        </p:txBody>
      </p:sp>
      <p:sp>
        <p:nvSpPr>
          <p:cNvPr id="2" name="Content Placeholder 1"/>
          <p:cNvSpPr>
            <a:spLocks noGrp="1"/>
          </p:cNvSpPr>
          <p:nvPr>
            <p:ph idx="1"/>
          </p:nvPr>
        </p:nvSpPr>
        <p:spPr/>
        <p:txBody>
          <a:bodyPr/>
          <a:lstStyle/>
          <a:p>
            <a:endParaRPr lang="en-US"/>
          </a:p>
        </p:txBody>
      </p:sp>
      <p:pic>
        <p:nvPicPr>
          <p:cNvPr id="5122"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379108"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2514600" y="2286000"/>
            <a:ext cx="1600200" cy="609600"/>
          </a:xfrm>
          <a:prstGeom prst="wedgeEllipseCallout">
            <a:avLst>
              <a:gd name="adj1" fmla="val -44030"/>
              <a:gd name="adj2" fmla="val 69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 </a:t>
            </a:r>
            <a:r>
              <a:rPr lang="en-US" dirty="0" smtClean="0"/>
              <a:t> Select</a:t>
            </a:r>
            <a:endParaRPr lang="en-US" dirty="0"/>
          </a:p>
        </p:txBody>
      </p:sp>
      <p:pic>
        <p:nvPicPr>
          <p:cNvPr id="5123" name="Picture 3" descr="\\ilmazsf3ds1\sf\users\mehaye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91000"/>
            <a:ext cx="3652838" cy="17864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5003416"/>
            <a:ext cx="2057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Risk Assessments available for review! </a:t>
            </a:r>
            <a:endParaRPr lang="en-US" sz="1200" dirty="0"/>
          </a:p>
        </p:txBody>
      </p:sp>
      <p:cxnSp>
        <p:nvCxnSpPr>
          <p:cNvPr id="8" name="Straight Arrow Connector 7"/>
          <p:cNvCxnSpPr/>
          <p:nvPr/>
        </p:nvCxnSpPr>
        <p:spPr>
          <a:xfrm flipV="1">
            <a:off x="2504038" y="4495800"/>
            <a:ext cx="0" cy="5076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5334000"/>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44562"/>
          </a:xfrm>
        </p:spPr>
        <p:txBody>
          <a:bodyPr/>
          <a:lstStyle/>
          <a:p>
            <a:pPr eaLnBrk="1" hangingPunct="1"/>
            <a:r>
              <a:rPr lang="en-US" altLang="en-US" b="1">
                <a:solidFill>
                  <a:srgbClr val="FF0000"/>
                </a:solidFill>
              </a:rPr>
              <a:t>http://www.fs.fed.us/rm/fire/</a:t>
            </a:r>
            <a:endParaRPr lang="en-US" altLang="en-US"/>
          </a:p>
        </p:txBody>
      </p:sp>
      <p:pic>
        <p:nvPicPr>
          <p:cNvPr id="20483" name="Content Placeholder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1676400" y="1219200"/>
            <a:ext cx="5257800" cy="3886200"/>
          </a:xfrm>
        </p:spPr>
      </p:pic>
      <p:sp>
        <p:nvSpPr>
          <p:cNvPr id="5" name="Oval Callout 4"/>
          <p:cNvSpPr/>
          <p:nvPr/>
        </p:nvSpPr>
        <p:spPr>
          <a:xfrm>
            <a:off x="3810000" y="2133600"/>
            <a:ext cx="18288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Click on the icons to download the products qualified to use. </a:t>
            </a:r>
          </a:p>
        </p:txBody>
      </p:sp>
      <p:pic>
        <p:nvPicPr>
          <p:cNvPr id="204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419600"/>
            <a:ext cx="2895600" cy="2235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486" name="Object 7"/>
          <p:cNvGraphicFramePr>
            <a:graphicFrameLocks noChangeAspect="1"/>
          </p:cNvGraphicFramePr>
          <p:nvPr/>
        </p:nvGraphicFramePr>
        <p:xfrm>
          <a:off x="5638800" y="4267200"/>
          <a:ext cx="3063875" cy="2366963"/>
        </p:xfrm>
        <a:graphic>
          <a:graphicData uri="http://schemas.openxmlformats.org/presentationml/2006/ole">
            <mc:AlternateContent xmlns:mc="http://schemas.openxmlformats.org/markup-compatibility/2006">
              <mc:Choice xmlns:v="urn:schemas-microsoft-com:vml" Requires="v">
                <p:oleObj spid="_x0000_s1068" name="Acrobat Document" r:id="rId6" imgW="8019000" imgH="6196320" progId="AcroExch.Document.7">
                  <p:embed/>
                </p:oleObj>
              </mc:Choice>
              <mc:Fallback>
                <p:oleObj name="Acrobat Document" r:id="rId6" imgW="8019000" imgH="619632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267200"/>
                        <a:ext cx="3063875" cy="23669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048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4114800"/>
            <a:ext cx="3124200" cy="241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t>RT-273</a:t>
            </a:r>
          </a:p>
        </p:txBody>
      </p:sp>
      <p:sp>
        <p:nvSpPr>
          <p:cNvPr id="4099" name="Content Placeholder 3"/>
          <p:cNvSpPr>
            <a:spLocks noGrp="1"/>
          </p:cNvSpPr>
          <p:nvPr>
            <p:ph idx="1"/>
          </p:nvPr>
        </p:nvSpPr>
        <p:spPr/>
        <p:txBody>
          <a:bodyPr>
            <a:normAutofit/>
          </a:bodyPr>
          <a:lstStyle/>
          <a:p>
            <a:pPr algn="ctr">
              <a:buFont typeface="Arial" charset="0"/>
              <a:buNone/>
            </a:pPr>
            <a:r>
              <a:rPr lang="en-US" altLang="en-US" sz="7200" dirty="0"/>
              <a:t>Retardant Review </a:t>
            </a:r>
          </a:p>
          <a:p>
            <a:pPr algn="ctr">
              <a:buFont typeface="Arial" charset="0"/>
              <a:buNone/>
            </a:pPr>
            <a:r>
              <a:rPr lang="en-US" altLang="en-US" sz="7200" dirty="0" smtClean="0"/>
              <a:t>2018 Season</a:t>
            </a:r>
            <a:endParaRPr lang="en-US" altLang="en-US"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a:solidFill>
                  <a:srgbClr val="FF0000"/>
                </a:solidFill>
              </a:rPr>
              <a:t>http://www.fs.fed.us/rm/fire/</a:t>
            </a:r>
            <a:endParaRPr lang="en-US" altLang="en-US"/>
          </a:p>
        </p:txBody>
      </p:sp>
      <p:pic>
        <p:nvPicPr>
          <p:cNvPr id="24579"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286772" y="2366963"/>
            <a:ext cx="4570455" cy="3424237"/>
          </a:xfrm>
        </p:spPr>
      </p:pic>
      <p:sp>
        <p:nvSpPr>
          <p:cNvPr id="7" name="Oval Callout 6"/>
          <p:cNvSpPr/>
          <p:nvPr/>
        </p:nvSpPr>
        <p:spPr>
          <a:xfrm>
            <a:off x="2590800" y="1676400"/>
            <a:ext cx="2209800" cy="1524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Make sure to check the date on the QPL list for all retardants and  suppressants.  They can change during the year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a:stretch>
            <a:fillRect/>
          </a:stretch>
        </p:blipFill>
        <p:spPr>
          <a:xfrm>
            <a:off x="457200" y="1009650"/>
            <a:ext cx="8229600" cy="4457700"/>
          </a:xfrm>
          <a:prstGeom prst="rect">
            <a:avLst/>
          </a:prstGeom>
        </p:spPr>
      </p:pic>
      <p:graphicFrame>
        <p:nvGraphicFramePr>
          <p:cNvPr id="4" name="Object 2"/>
          <p:cNvGraphicFramePr>
            <a:graphicFrameLocks noChangeAspect="1"/>
          </p:cNvGraphicFramePr>
          <p:nvPr>
            <p:extLst>
              <p:ext uri="{D42A27DB-BD31-4B8C-83A1-F6EECF244321}">
                <p14:modId xmlns:p14="http://schemas.microsoft.com/office/powerpoint/2010/main" val="2095797171"/>
              </p:ext>
            </p:extLst>
          </p:nvPr>
        </p:nvGraphicFramePr>
        <p:xfrm>
          <a:off x="3657600" y="1181100"/>
          <a:ext cx="5181600" cy="3335338"/>
        </p:xfrm>
        <a:graphic>
          <a:graphicData uri="http://schemas.openxmlformats.org/presentationml/2006/ole">
            <mc:AlternateContent xmlns:mc="http://schemas.openxmlformats.org/markup-compatibility/2006">
              <mc:Choice xmlns:v="urn:schemas-microsoft-com:vml" Requires="v">
                <p:oleObj spid="_x0000_s7189" name="Acrobat Document" r:id="rId4" imgW="8019000" imgH="6196320" progId="AcroExch.Document.2017">
                  <p:embed/>
                </p:oleObj>
              </mc:Choice>
              <mc:Fallback>
                <p:oleObj name="Acrobat Document" r:id="rId4" imgW="8019000" imgH="6196320" progId="AcroExch.Document.2017">
                  <p:embed/>
                  <p:pic>
                    <p:nvPicPr>
                      <p:cNvPr id="2662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181100"/>
                        <a:ext cx="5181600" cy="3335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13"/>
          <p:cNvSpPr txBox="1">
            <a:spLocks noChangeArrowheads="1"/>
          </p:cNvSpPr>
          <p:nvPr/>
        </p:nvSpPr>
        <p:spPr bwMode="auto">
          <a:xfrm>
            <a:off x="2514600" y="177006"/>
            <a:ext cx="4800600" cy="830263"/>
          </a:xfrm>
          <a:prstGeom prst="rect">
            <a:avLst/>
          </a:prstGeom>
          <a:solidFill>
            <a:srgbClr val="FFFF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200" dirty="0">
                <a:latin typeface="Arial" charset="0"/>
              </a:rPr>
              <a:t>This document is a MUST for SEAT Managers!  It  contains a list of  approved products, mixing ratios and </a:t>
            </a:r>
            <a:r>
              <a:rPr lang="en-US" altLang="en-US" sz="1200" dirty="0" smtClean="0">
                <a:latin typeface="Arial" charset="0"/>
              </a:rPr>
              <a:t>refractometer </a:t>
            </a:r>
            <a:r>
              <a:rPr lang="en-US" altLang="en-US" sz="1200" dirty="0">
                <a:latin typeface="Arial" charset="0"/>
              </a:rPr>
              <a:t>readings for each type of retardant.  It is a good idea to take multiple copies with you in the field to post at your base or provide loaders with a copy.   </a:t>
            </a:r>
          </a:p>
        </p:txBody>
      </p:sp>
      <p:sp>
        <p:nvSpPr>
          <p:cNvPr id="6" name="Down Arrow 5"/>
          <p:cNvSpPr/>
          <p:nvPr/>
        </p:nvSpPr>
        <p:spPr>
          <a:xfrm>
            <a:off x="7324725" y="708818"/>
            <a:ext cx="152400" cy="415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0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a:solidFill>
                  <a:srgbClr val="FF0000"/>
                </a:solidFill>
              </a:rPr>
              <a:t>http://www.fs.fed.us/rm/fire/</a:t>
            </a:r>
            <a:endParaRPr lang="en-US" altLang="en-US"/>
          </a:p>
        </p:txBody>
      </p:sp>
      <p:pic>
        <p:nvPicPr>
          <p:cNvPr id="27651"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600200"/>
            <a:ext cx="6034088" cy="4525963"/>
          </a:xfrm>
        </p:spPr>
      </p:pic>
      <p:sp>
        <p:nvSpPr>
          <p:cNvPr id="27652" name="TextBox 5"/>
          <p:cNvSpPr txBox="1">
            <a:spLocks noChangeArrowheads="1"/>
          </p:cNvSpPr>
          <p:nvPr/>
        </p:nvSpPr>
        <p:spPr bwMode="auto">
          <a:xfrm>
            <a:off x="2743200" y="3962400"/>
            <a:ext cx="4191000" cy="1200150"/>
          </a:xfrm>
          <a:prstGeom prst="rect">
            <a:avLst/>
          </a:prstGeom>
          <a:noFill/>
          <a:ln w="53975" cmpd="thinThick">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p:txBody>
      </p:sp>
      <p:sp>
        <p:nvSpPr>
          <p:cNvPr id="7" name="Rectangular Callout 6"/>
          <p:cNvSpPr/>
          <p:nvPr/>
        </p:nvSpPr>
        <p:spPr>
          <a:xfrm>
            <a:off x="2971800" y="2438400"/>
            <a:ext cx="3581400" cy="1295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This section can provides the SEAT Manager with very good reference material  associated with retardant effects and clean up can be used as talking points or handouts to the public if there are questions concerning the use of retardant from the local community.</a:t>
            </a:r>
          </a:p>
          <a:p>
            <a:pPr algn="ctr">
              <a:defRPr/>
            </a:pPr>
            <a:endParaRPr lang="en-US" sz="1200" dirty="0"/>
          </a:p>
        </p:txBody>
      </p:sp>
      <p:sp>
        <p:nvSpPr>
          <p:cNvPr id="11" name="Right Arrow 10"/>
          <p:cNvSpPr/>
          <p:nvPr/>
        </p:nvSpPr>
        <p:spPr>
          <a:xfrm>
            <a:off x="304800" y="3733800"/>
            <a:ext cx="2590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Guidance on the 300 ft clearance around waterways</a:t>
            </a:r>
          </a:p>
        </p:txBody>
      </p:sp>
      <p:sp>
        <p:nvSpPr>
          <p:cNvPr id="8" name="Left Arrow 7"/>
          <p:cNvSpPr/>
          <p:nvPr/>
        </p:nvSpPr>
        <p:spPr>
          <a:xfrm>
            <a:off x="5410200" y="3810000"/>
            <a:ext cx="29718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6" name="TextBox 9"/>
          <p:cNvSpPr txBox="1">
            <a:spLocks noChangeArrowheads="1"/>
          </p:cNvSpPr>
          <p:nvPr/>
        </p:nvSpPr>
        <p:spPr bwMode="auto">
          <a:xfrm>
            <a:off x="5715000" y="4114800"/>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a:solidFill>
                  <a:schemeClr val="bg1"/>
                </a:solidFill>
                <a:latin typeface="Arial" charset="0"/>
              </a:rPr>
              <a:t>Reporting instructions and form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solidFill>
                  <a:srgbClr val="FF0000"/>
                </a:solidFill>
              </a:rPr>
              <a:t>Training for Fire Chemical Mixing, Application and Use</a:t>
            </a:r>
            <a:endParaRPr lang="en-US" sz="2400" dirty="0">
              <a:solidFill>
                <a:srgbClr val="FF0000"/>
              </a:solidFill>
            </a:endParaRPr>
          </a:p>
        </p:txBody>
      </p:sp>
      <p:pic>
        <p:nvPicPr>
          <p:cNvPr id="4098"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5334000" cy="227145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495800" y="2362200"/>
            <a:ext cx="3886200" cy="533400"/>
          </a:xfrm>
          <a:prstGeom prst="wedgeRoundRectCallout">
            <a:avLst>
              <a:gd name="adj1" fmla="val -73716"/>
              <a:gd name="adj2" fmla="val 42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Two Power points available for training!</a:t>
            </a:r>
            <a:endParaRPr lang="en-US" sz="1600" dirty="0"/>
          </a:p>
        </p:txBody>
      </p:sp>
      <p:pic>
        <p:nvPicPr>
          <p:cNvPr id="4099" name="Picture 3" descr="\\ilmazsf3ds1\sf\users\mehayes\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64" y="3429001"/>
            <a:ext cx="4114800" cy="256843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ilmazsf3ds1\sf\users\mehayes\Desktop\Cap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5882" y="3429002"/>
            <a:ext cx="3859422" cy="251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41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9263" y="381000"/>
            <a:ext cx="8229600" cy="685800"/>
          </a:xfrm>
        </p:spPr>
        <p:txBody>
          <a:bodyPr>
            <a:normAutofit fontScale="90000"/>
          </a:bodyPr>
          <a:lstStyle/>
          <a:p>
            <a:r>
              <a:rPr lang="en-US" altLang="en-US" sz="2400" dirty="0"/>
              <a:t/>
            </a:r>
            <a:br>
              <a:rPr lang="en-US" altLang="en-US" sz="2400" dirty="0"/>
            </a:br>
            <a:r>
              <a:rPr lang="en-US" altLang="en-US" sz="3200" b="1" dirty="0" smtClean="0"/>
              <a:t>Power </a:t>
            </a:r>
            <a:r>
              <a:rPr lang="en-US" altLang="en-US" sz="3200" b="1" dirty="0"/>
              <a:t>Training Power Points </a:t>
            </a:r>
            <a:r>
              <a:rPr lang="en-US" altLang="en-US" sz="3200" b="1" dirty="0" smtClean="0"/>
              <a:t>Available</a:t>
            </a:r>
            <a:r>
              <a:rPr lang="en-US" altLang="en-US" sz="1800" dirty="0"/>
              <a:t/>
            </a:r>
            <a:br>
              <a:rPr lang="en-US" altLang="en-US" sz="1800" dirty="0"/>
            </a:br>
            <a:endParaRPr lang="en-US" altLang="en-US" sz="1800" dirty="0"/>
          </a:p>
        </p:txBody>
      </p:sp>
      <p:sp>
        <p:nvSpPr>
          <p:cNvPr id="17411" name="Content Placeholder 2"/>
          <p:cNvSpPr>
            <a:spLocks noGrp="1"/>
          </p:cNvSpPr>
          <p:nvPr>
            <p:ph sz="half" idx="1"/>
          </p:nvPr>
        </p:nvSpPr>
        <p:spPr>
          <a:xfrm>
            <a:off x="511175" y="1371600"/>
            <a:ext cx="4038600" cy="3611563"/>
          </a:xfrm>
        </p:spPr>
        <p:txBody>
          <a:bodyPr/>
          <a:lstStyle/>
          <a:p>
            <a:pPr marL="0" indent="0">
              <a:buFont typeface="Arial" charset="0"/>
              <a:buNone/>
            </a:pPr>
            <a:r>
              <a:rPr lang="en-US" altLang="en-US" sz="1800" b="1" dirty="0"/>
              <a:t>T</a:t>
            </a:r>
            <a:r>
              <a:rPr lang="en-US" altLang="en-US" sz="1800" b="1" dirty="0" smtClean="0"/>
              <a:t>raining </a:t>
            </a:r>
            <a:r>
              <a:rPr lang="en-US" altLang="en-US" sz="1800" b="1" dirty="0"/>
              <a:t>power points available to download from the National SEAT Base Web Site. </a:t>
            </a:r>
            <a:endParaRPr lang="en-US" altLang="en-US" sz="800" b="1" dirty="0"/>
          </a:p>
        </p:txBody>
      </p:sp>
      <p:sp>
        <p:nvSpPr>
          <p:cNvPr id="17412" name="Content Placeholder 8"/>
          <p:cNvSpPr>
            <a:spLocks noGrp="1"/>
          </p:cNvSpPr>
          <p:nvPr>
            <p:ph sz="half" idx="2"/>
          </p:nvPr>
        </p:nvSpPr>
        <p:spPr>
          <a:xfrm>
            <a:off x="4648200" y="1371600"/>
            <a:ext cx="4038600" cy="3200400"/>
          </a:xfrm>
        </p:spPr>
        <p:txBody>
          <a:bodyPr/>
          <a:lstStyle/>
          <a:p>
            <a:pPr marL="0" indent="0">
              <a:buFont typeface="Arial" charset="0"/>
              <a:buNone/>
            </a:pPr>
            <a:endParaRPr lang="en-US" altLang="en-US"/>
          </a:p>
        </p:txBody>
      </p:sp>
      <p:pic>
        <p:nvPicPr>
          <p:cNvPr id="17413" name="Picture 2" descr="\\ilmazsf3ds1\sf\users\mehayes\Deskto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2468563"/>
            <a:ext cx="3886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ilmazsf3ds1\sf\users\mehaye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71600"/>
            <a:ext cx="366077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0"/>
          <p:cNvSpPr txBox="1">
            <a:spLocks noChangeArrowheads="1"/>
          </p:cNvSpPr>
          <p:nvPr/>
        </p:nvSpPr>
        <p:spPr bwMode="auto">
          <a:xfrm>
            <a:off x="990600" y="4876800"/>
            <a:ext cx="7239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i="1">
                <a:solidFill>
                  <a:srgbClr val="00B050"/>
                </a:solidFill>
                <a:latin typeface="Arial" charset="0"/>
              </a:rPr>
              <a:t>Multiple cameras were attached on the aircraft and at ground level to record  the effects of retardant being dropped at different heights.  (Goldilocks theory:  too low, too high and just right. )  </a:t>
            </a:r>
          </a:p>
          <a:p>
            <a:pPr eaLnBrk="1" hangingPunct="1">
              <a:spcBef>
                <a:spcPct val="0"/>
              </a:spcBef>
              <a:buFontTx/>
              <a:buNone/>
            </a:pPr>
            <a:endParaRPr lang="en-US" altLang="en-US" sz="800" i="1">
              <a:solidFill>
                <a:srgbClr val="00B050"/>
              </a:solidFill>
              <a:latin typeface="Arial" charset="0"/>
            </a:endParaRPr>
          </a:p>
          <a:p>
            <a:pPr eaLnBrk="1" hangingPunct="1">
              <a:spcBef>
                <a:spcPct val="0"/>
              </a:spcBef>
              <a:buFontTx/>
              <a:buNone/>
            </a:pPr>
            <a:r>
              <a:rPr lang="en-US" altLang="en-US" sz="1400" i="1">
                <a:solidFill>
                  <a:srgbClr val="00B050"/>
                </a:solidFill>
                <a:latin typeface="Arial" charset="0"/>
              </a:rPr>
              <a:t>- Too Low…retardant shadowing vegetation, covering only one side.</a:t>
            </a:r>
          </a:p>
          <a:p>
            <a:pPr eaLnBrk="1" hangingPunct="1">
              <a:spcBef>
                <a:spcPct val="0"/>
              </a:spcBef>
              <a:buFontTx/>
              <a:buNone/>
            </a:pPr>
            <a:r>
              <a:rPr lang="en-US" altLang="en-US" sz="1400" i="1">
                <a:solidFill>
                  <a:srgbClr val="00B050"/>
                </a:solidFill>
                <a:latin typeface="Arial" charset="0"/>
              </a:rPr>
              <a:t>- Too high…high degree of varying retardant coverage on veg and ground.</a:t>
            </a:r>
          </a:p>
          <a:p>
            <a:pPr eaLnBrk="1" hangingPunct="1">
              <a:spcBef>
                <a:spcPct val="0"/>
              </a:spcBef>
              <a:buFontTx/>
              <a:buNone/>
            </a:pPr>
            <a:r>
              <a:rPr lang="en-US" altLang="en-US" sz="1400" i="1">
                <a:solidFill>
                  <a:srgbClr val="00B050"/>
                </a:solidFill>
                <a:latin typeface="Arial" charset="0"/>
              </a:rPr>
              <a:t>- Just right…uniformed coverage covering vegetation and reaching ground.</a:t>
            </a:r>
          </a:p>
        </p:txBody>
      </p:sp>
      <p:sp>
        <p:nvSpPr>
          <p:cNvPr id="16" name="Right Arrow 15"/>
          <p:cNvSpPr/>
          <p:nvPr/>
        </p:nvSpPr>
        <p:spPr>
          <a:xfrm>
            <a:off x="228600" y="3810000"/>
            <a:ext cx="6096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79368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685331" y="228601"/>
            <a:ext cx="7773338" cy="1296988"/>
          </a:xfrm>
        </p:spPr>
        <p:txBody>
          <a:bodyPr>
            <a:normAutofit/>
          </a:bodyPr>
          <a:lstStyle/>
          <a:p>
            <a:r>
              <a:rPr lang="en-US" altLang="en-US" sz="2400" dirty="0"/>
              <a:t>USFS Wildland Fire Chemicals Contracting</a:t>
            </a:r>
            <a:br>
              <a:rPr lang="en-US" altLang="en-US" sz="2400" dirty="0"/>
            </a:br>
            <a:r>
              <a:rPr lang="en-US" altLang="en-US" sz="2400" dirty="0">
                <a:solidFill>
                  <a:srgbClr val="FF0000"/>
                </a:solidFill>
              </a:rPr>
              <a:t>http://www.fs.fed.us/fire/contracting/retardant/retardant.htm</a:t>
            </a:r>
          </a:p>
        </p:txBody>
      </p:sp>
      <p:sp>
        <p:nvSpPr>
          <p:cNvPr id="32771" name="Content Placeholder 3"/>
          <p:cNvSpPr>
            <a:spLocks noGrp="1"/>
          </p:cNvSpPr>
          <p:nvPr>
            <p:ph sz="half" idx="1"/>
          </p:nvPr>
        </p:nvSpPr>
        <p:spPr/>
        <p:txBody>
          <a:bodyPr>
            <a:normAutofit fontScale="62500" lnSpcReduction="20000"/>
          </a:bodyPr>
          <a:lstStyle/>
          <a:p>
            <a:pPr marL="0" indent="0">
              <a:buFont typeface="Arial" charset="0"/>
              <a:buNone/>
            </a:pPr>
            <a:endParaRPr lang="en-US" altLang="en-US" sz="1400"/>
          </a:p>
          <a:p>
            <a:pPr marL="0" indent="0">
              <a:buFont typeface="Arial" charset="0"/>
              <a:buNone/>
            </a:pPr>
            <a:r>
              <a:rPr lang="en-US" altLang="en-US" sz="1600">
                <a:solidFill>
                  <a:srgbClr val="FF0000"/>
                </a:solidFill>
              </a:rPr>
              <a:t>Note:  The individual BPAs for equipment  changed to one national contract with multiple line items to order specialized equipment like mobile retardant bases, LC trailers, etc. </a:t>
            </a:r>
          </a:p>
        </p:txBody>
      </p:sp>
      <p:sp>
        <p:nvSpPr>
          <p:cNvPr id="28676" name="Content Placeholder 4"/>
          <p:cNvSpPr>
            <a:spLocks noGrp="1"/>
          </p:cNvSpPr>
          <p:nvPr>
            <p:ph sz="half" idx="2"/>
          </p:nvPr>
        </p:nvSpPr>
        <p:spPr/>
        <p:txBody>
          <a:bodyPr>
            <a:normAutofit fontScale="62500" lnSpcReduction="20000"/>
          </a:bodyPr>
          <a:lstStyle/>
          <a:p>
            <a:pPr marL="0" indent="0">
              <a:buFont typeface="Arial" charset="0"/>
              <a:buNone/>
              <a:defRPr/>
            </a:pPr>
            <a:r>
              <a:rPr lang="en-US" altLang="en-US" sz="2000" dirty="0" smtClean="0"/>
              <a:t>The national contract for retardant equipment will have a multiple line items of equipment and personnel to assist with SEAT operations.</a:t>
            </a:r>
          </a:p>
          <a:p>
            <a:pPr>
              <a:defRPr/>
            </a:pPr>
            <a:endParaRPr lang="en-US" altLang="en-US" sz="2000" dirty="0"/>
          </a:p>
          <a:p>
            <a:pPr>
              <a:defRPr/>
            </a:pPr>
            <a:r>
              <a:rPr lang="en-US" altLang="en-US" sz="2000" dirty="0" smtClean="0"/>
              <a:t>Mobile Retardant SEAT Base</a:t>
            </a:r>
          </a:p>
          <a:p>
            <a:pPr>
              <a:defRPr/>
            </a:pPr>
            <a:r>
              <a:rPr lang="en-US" altLang="en-US" sz="2000" dirty="0" smtClean="0"/>
              <a:t>LC Trailers</a:t>
            </a:r>
          </a:p>
          <a:p>
            <a:pPr>
              <a:defRPr/>
            </a:pPr>
            <a:r>
              <a:rPr lang="en-US" altLang="en-US" sz="2000" dirty="0" smtClean="0"/>
              <a:t>Mix Master type position that can be ordered on call.</a:t>
            </a:r>
          </a:p>
          <a:p>
            <a:pPr>
              <a:defRPr/>
            </a:pPr>
            <a:r>
              <a:rPr lang="en-US" altLang="en-US" sz="2000" dirty="0" smtClean="0"/>
              <a:t>Loader position that can be ordered on call.</a:t>
            </a:r>
          </a:p>
          <a:p>
            <a:pPr marL="0" indent="0">
              <a:buFont typeface="Arial" charset="0"/>
              <a:buNone/>
              <a:defRPr/>
            </a:pPr>
            <a:endParaRPr lang="en-US" altLang="en-US" dirty="0" smtClean="0"/>
          </a:p>
        </p:txBody>
      </p:sp>
      <p:pic>
        <p:nvPicPr>
          <p:cNvPr id="32773" name="Picture 2" descr="Phos-Chek Is T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91000"/>
            <a:ext cx="35702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232623"/>
            <a:ext cx="7773338" cy="1215177"/>
          </a:xfrm>
        </p:spPr>
        <p:txBody>
          <a:bodyPr/>
          <a:lstStyle/>
          <a:p>
            <a:r>
              <a:rPr lang="en-US" altLang="en-US" b="1" dirty="0"/>
              <a:t>Environmental Reporting</a:t>
            </a:r>
            <a:endParaRPr lang="en-US" altLang="en-US" dirty="0"/>
          </a:p>
        </p:txBody>
      </p:sp>
      <p:pic>
        <p:nvPicPr>
          <p:cNvPr id="33795" name="Picture 3" descr="Mvc-0002_adju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3200400"/>
            <a:ext cx="3640138" cy="2728913"/>
          </a:xfrm>
          <a:effectLst>
            <a:outerShdw dist="35921" dir="2700000" algn="ctr" rotWithShape="0">
              <a:srgbClr val="5E9E9E"/>
            </a:outerShdw>
          </a:effectLst>
        </p:spPr>
      </p:pic>
      <p:pic>
        <p:nvPicPr>
          <p:cNvPr id="33796" name="Picture 4" descr="Helitanker_Ret_Dam"/>
          <p:cNvPicPr>
            <a:picLocks noChangeAspect="1" noChangeArrowheads="1"/>
          </p:cNvPicPr>
          <p:nvPr/>
        </p:nvPicPr>
        <p:blipFill>
          <a:blip r:embed="rId4">
            <a:extLst>
              <a:ext uri="{28A0092B-C50C-407E-A947-70E740481C1C}">
                <a14:useLocalDpi xmlns:a14="http://schemas.microsoft.com/office/drawing/2010/main" val="0"/>
              </a:ext>
            </a:extLst>
          </a:blip>
          <a:srcRect t="1973" b="1315"/>
          <a:stretch>
            <a:fillRect/>
          </a:stretch>
        </p:blipFill>
        <p:spPr bwMode="auto">
          <a:xfrm>
            <a:off x="4267200" y="1828800"/>
            <a:ext cx="4338638" cy="2797175"/>
          </a:xfrm>
          <a:prstGeom prst="rect">
            <a:avLst/>
          </a:prstGeom>
          <a:noFill/>
          <a:ln>
            <a:noFill/>
          </a:ln>
          <a:effectLst>
            <a:outerShdw blurRad="63500" dist="38099" dir="2700000" algn="ctr" rotWithShape="0">
              <a:srgbClr val="5E9E9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152400" y="14478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25000"/>
              </a:spcBef>
              <a:buFontTx/>
              <a:buNone/>
            </a:pPr>
            <a:r>
              <a:rPr lang="en-US" altLang="en-US" sz="2400" b="1">
                <a:latin typeface="Arial" charset="0"/>
              </a:rPr>
              <a:t>Standards for Fire and Aviation Operations </a:t>
            </a:r>
            <a:r>
              <a:rPr lang="en-US" altLang="en-US" sz="2400" b="1">
                <a:solidFill>
                  <a:srgbClr val="FF0000"/>
                </a:solidFill>
                <a:latin typeface="Arial" charset="0"/>
              </a:rPr>
              <a:t>(Red Book)</a:t>
            </a:r>
            <a:r>
              <a:rPr lang="en-US" altLang="en-US" sz="2400" b="1">
                <a:latin typeface="Arial" charset="0"/>
              </a:rPr>
              <a:t> Chapter 12</a:t>
            </a:r>
          </a:p>
        </p:txBody>
      </p:sp>
      <p:sp>
        <p:nvSpPr>
          <p:cNvPr id="33798" name="TextBox 7"/>
          <p:cNvSpPr txBox="1">
            <a:spLocks noChangeArrowheads="1"/>
          </p:cNvSpPr>
          <p:nvPr/>
        </p:nvSpPr>
        <p:spPr bwMode="auto">
          <a:xfrm>
            <a:off x="4876800" y="51054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dirty="0">
                <a:latin typeface="Arial" charset="0"/>
              </a:rPr>
              <a:t>Incident Response Pocket Guide -</a:t>
            </a:r>
            <a:r>
              <a:rPr lang="en-US" altLang="en-US" sz="2400" b="1" dirty="0" smtClean="0">
                <a:latin typeface="Arial" charset="0"/>
              </a:rPr>
              <a:t>2018</a:t>
            </a:r>
            <a:endParaRPr lang="en-US" altLang="en-US" sz="2400" b="1" dirty="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 Retardant Reporting</a:t>
            </a:r>
          </a:p>
        </p:txBody>
      </p:sp>
      <p:sp>
        <p:nvSpPr>
          <p:cNvPr id="34819" name="Content Placeholder 2"/>
          <p:cNvSpPr>
            <a:spLocks noGrp="1"/>
          </p:cNvSpPr>
          <p:nvPr>
            <p:ph idx="1"/>
          </p:nvPr>
        </p:nvSpPr>
        <p:spPr/>
        <p:txBody>
          <a:bodyPr>
            <a:normAutofit fontScale="85000" lnSpcReduction="10000"/>
          </a:bodyPr>
          <a:lstStyle/>
          <a:p>
            <a:pPr>
              <a:buFont typeface="Arial" charset="0"/>
              <a:buNone/>
            </a:pPr>
            <a:r>
              <a:rPr lang="en-US" altLang="en-US"/>
              <a:t>Heads Up !</a:t>
            </a:r>
          </a:p>
          <a:p>
            <a:pPr>
              <a:buFont typeface="Arial" charset="0"/>
              <a:buNone/>
            </a:pPr>
            <a:endParaRPr lang="en-US" altLang="en-US" sz="1200"/>
          </a:p>
          <a:p>
            <a:r>
              <a:rPr lang="en-US" altLang="en-US" sz="2400"/>
              <a:t>SEAT Managers should make sure they receive a  complete briefing from the using agency on the  established requirements for reporting Retardant drops.  </a:t>
            </a:r>
          </a:p>
          <a:p>
            <a:pPr>
              <a:buFont typeface="Arial" charset="0"/>
              <a:buNone/>
            </a:pPr>
            <a:endParaRPr lang="en-US" altLang="en-US" sz="2400" i="1"/>
          </a:p>
          <a:p>
            <a:pPr eaLnBrk="1" hangingPunct="1"/>
            <a:r>
              <a:rPr lang="en-US" altLang="en-US" sz="2400" i="1"/>
              <a:t>May</a:t>
            </a:r>
            <a:r>
              <a:rPr lang="en-US" altLang="en-US" sz="2400"/>
              <a:t> be required to provide the agency personnel with </a:t>
            </a:r>
          </a:p>
          <a:p>
            <a:pPr eaLnBrk="1" hangingPunct="1">
              <a:buFont typeface="Arial" charset="0"/>
              <a:buNone/>
            </a:pPr>
            <a:r>
              <a:rPr lang="en-US" altLang="en-US" sz="2400"/>
              <a:t>    Lat / Long of drops. </a:t>
            </a:r>
          </a:p>
          <a:p>
            <a:pPr eaLnBrk="1" hangingPunct="1">
              <a:buFont typeface="Wingdings" charset="2"/>
              <a:buChar char="§"/>
            </a:pPr>
            <a:endParaRPr lang="en-US" altLang="en-US" sz="2400" u="sng"/>
          </a:p>
          <a:p>
            <a:pPr eaLnBrk="1" hangingPunct="1">
              <a:buFont typeface="Arial" charset="0"/>
              <a:buNone/>
            </a:pPr>
            <a:endParaRPr lang="en-US" altLang="en-US" sz="2400" i="1"/>
          </a:p>
          <a:p>
            <a:pPr>
              <a:buFont typeface="Arial" charset="0"/>
              <a:buNone/>
            </a:pPr>
            <a:endParaRPr lang="en-US" altLang="en-US" sz="1600"/>
          </a:p>
          <a:p>
            <a:endParaRPr lang="en-US" altLang="en-US" sz="1600"/>
          </a:p>
          <a:p>
            <a:endParaRPr lang="en-US" altLang="en-US"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457200"/>
            <a:ext cx="8229600" cy="914400"/>
          </a:xfrm>
        </p:spPr>
        <p:txBody>
          <a:bodyPr>
            <a:normAutofit fontScale="90000"/>
          </a:bodyPr>
          <a:lstStyle/>
          <a:p>
            <a:pPr eaLnBrk="1" hangingPunct="1">
              <a:defRPr/>
            </a:pPr>
            <a:r>
              <a:rPr lang="en-US" altLang="en-US" sz="3200" b="1" smtClean="0"/>
              <a:t>Minimum Reporting Requirements</a:t>
            </a:r>
            <a:br>
              <a:rPr lang="en-US" altLang="en-US" sz="3200" b="1" smtClean="0"/>
            </a:br>
            <a:r>
              <a:rPr lang="en-US" altLang="en-US" sz="3200" b="1" smtClean="0"/>
              <a:t>(all agencies)</a:t>
            </a:r>
          </a:p>
        </p:txBody>
      </p:sp>
      <p:sp>
        <p:nvSpPr>
          <p:cNvPr id="63491" name="Rectangle 3"/>
          <p:cNvSpPr>
            <a:spLocks noGrp="1" noChangeArrowheads="1"/>
          </p:cNvSpPr>
          <p:nvPr>
            <p:ph idx="1"/>
          </p:nvPr>
        </p:nvSpPr>
        <p:spPr>
          <a:xfrm>
            <a:off x="457200" y="1752600"/>
            <a:ext cx="4876800" cy="4941888"/>
          </a:xfrm>
        </p:spPr>
        <p:txBody>
          <a:bodyPr/>
          <a:lstStyle/>
          <a:p>
            <a:pPr eaLnBrk="1" hangingPunct="1">
              <a:buFont typeface="Wingdings" pitchFamily="2" charset="2"/>
              <a:buChar char="§"/>
              <a:defRPr/>
            </a:pPr>
            <a:r>
              <a:rPr lang="en-US" u="sng" dirty="0" smtClean="0"/>
              <a:t>If aerial</a:t>
            </a:r>
            <a:r>
              <a:rPr lang="en-US" dirty="0" smtClean="0"/>
              <a:t>: chemical intrusions within 300 foot buffer zone</a:t>
            </a:r>
          </a:p>
          <a:p>
            <a:pPr marL="0" indent="0" eaLnBrk="1" hangingPunct="1">
              <a:buFont typeface="Arial" charset="0"/>
              <a:buNone/>
              <a:defRPr/>
            </a:pPr>
            <a:endParaRPr lang="en-US" i="1" dirty="0"/>
          </a:p>
          <a:p>
            <a:pPr eaLnBrk="1" hangingPunct="1">
              <a:buFont typeface="Wingdings" pitchFamily="2" charset="2"/>
              <a:buChar char="§"/>
              <a:defRPr/>
            </a:pPr>
            <a:r>
              <a:rPr lang="en-US" u="sng" dirty="0" smtClean="0"/>
              <a:t>If ground</a:t>
            </a:r>
            <a:r>
              <a:rPr lang="en-US" dirty="0" smtClean="0"/>
              <a:t>: chemicals enter the waterway or have potential to enter the waterway.</a:t>
            </a:r>
          </a:p>
        </p:txBody>
      </p:sp>
      <p:pic>
        <p:nvPicPr>
          <p:cNvPr id="35844" name="Picture 4" descr="retdrop_utah"/>
          <p:cNvPicPr>
            <a:picLocks noChangeAspect="1" noChangeArrowheads="1"/>
          </p:cNvPicPr>
          <p:nvPr/>
        </p:nvPicPr>
        <p:blipFill>
          <a:blip r:embed="rId3">
            <a:extLst>
              <a:ext uri="{28A0092B-C50C-407E-A947-70E740481C1C}">
                <a14:useLocalDpi xmlns:a14="http://schemas.microsoft.com/office/drawing/2010/main" val="0"/>
              </a:ext>
            </a:extLst>
          </a:blip>
          <a:srcRect r="18819"/>
          <a:stretch>
            <a:fillRect/>
          </a:stretch>
        </p:blipFill>
        <p:spPr bwMode="auto">
          <a:xfrm>
            <a:off x="5562600" y="1905000"/>
            <a:ext cx="337502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ENVIRONMENTAL REPORTING   PROCESS</a:t>
            </a:r>
          </a:p>
        </p:txBody>
      </p:sp>
      <p:sp>
        <p:nvSpPr>
          <p:cNvPr id="36867" name="Content Placeholder 2"/>
          <p:cNvSpPr>
            <a:spLocks noGrp="1"/>
          </p:cNvSpPr>
          <p:nvPr>
            <p:ph idx="1"/>
          </p:nvPr>
        </p:nvSpPr>
        <p:spPr/>
        <p:txBody>
          <a:bodyPr>
            <a:normAutofit fontScale="62500" lnSpcReduction="20000"/>
          </a:bodyPr>
          <a:lstStyle/>
          <a:p>
            <a:r>
              <a:rPr lang="en-US" altLang="en-US" sz="2800"/>
              <a:t>Field notification through chain-of-command to Incident Commander.</a:t>
            </a:r>
          </a:p>
          <a:p>
            <a:pPr>
              <a:buFont typeface="Arial" charset="0"/>
              <a:buNone/>
            </a:pPr>
            <a:endParaRPr lang="en-US" altLang="en-US" sz="1000"/>
          </a:p>
          <a:p>
            <a:r>
              <a:rPr lang="en-US" altLang="en-US" sz="2800"/>
              <a:t>IC notifies the agency administrator (AA)</a:t>
            </a:r>
          </a:p>
          <a:p>
            <a:pPr>
              <a:buFont typeface="Arial" charset="0"/>
              <a:buNone/>
            </a:pPr>
            <a:endParaRPr lang="en-US" altLang="en-US" sz="1000"/>
          </a:p>
          <a:p>
            <a:r>
              <a:rPr lang="en-US" altLang="en-US" sz="2800"/>
              <a:t>The incident or host authorities immediately contacts appropriate regulatory agencies and specialists within the local jurisdiction.</a:t>
            </a:r>
          </a:p>
          <a:p>
            <a:pPr>
              <a:buFont typeface="Arial" charset="0"/>
              <a:buNone/>
            </a:pPr>
            <a:endParaRPr lang="en-US" altLang="en-US" sz="1000"/>
          </a:p>
          <a:p>
            <a:r>
              <a:rPr lang="en-US" altLang="en-US" sz="2800"/>
              <a:t>Assigned resource advisor documents and fills out the Interagency Chemical Reporting form.</a:t>
            </a:r>
          </a:p>
          <a:p>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550761657"/>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normAutofit fontScale="90000"/>
          </a:bodyPr>
          <a:lstStyle/>
          <a:p>
            <a:r>
              <a:rPr lang="en-US" altLang="en-US" sz="2800" dirty="0"/>
              <a:t>USFS Aerial Application of Fire Retardant Web Site</a:t>
            </a:r>
            <a:br>
              <a:rPr lang="en-US" altLang="en-US" sz="2800" dirty="0"/>
            </a:br>
            <a:r>
              <a:rPr lang="en-US" altLang="en-US" sz="2800" dirty="0">
                <a:solidFill>
                  <a:srgbClr val="FF0000"/>
                </a:solidFill>
              </a:rPr>
              <a:t>http://www.fs.fed.us/fire/retardant/index.html</a:t>
            </a:r>
          </a:p>
        </p:txBody>
      </p:sp>
      <p:sp>
        <p:nvSpPr>
          <p:cNvPr id="37891" name="Content Placeholder 4"/>
          <p:cNvSpPr>
            <a:spLocks noGrp="1"/>
          </p:cNvSpPr>
          <p:nvPr>
            <p:ph sz="half" idx="1"/>
          </p:nvPr>
        </p:nvSpPr>
        <p:spPr>
          <a:xfrm>
            <a:off x="656757" y="1866106"/>
            <a:ext cx="3886200" cy="4525963"/>
          </a:xfrm>
        </p:spPr>
        <p:txBody>
          <a:bodyPr/>
          <a:lstStyle/>
          <a:p>
            <a:endParaRPr lang="en-US" altLang="en-US" dirty="0"/>
          </a:p>
        </p:txBody>
      </p:sp>
      <p:pic>
        <p:nvPicPr>
          <p:cNvPr id="37893"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676400"/>
            <a:ext cx="3429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84225" y="3625850"/>
            <a:ext cx="2720975" cy="641350"/>
          </a:xfrm>
          <a:prstGeom prst="round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flipV="1">
            <a:off x="3505200" y="3667125"/>
            <a:ext cx="1828800" cy="286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87848" y="3946525"/>
            <a:ext cx="1846152" cy="54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5200" y="3953629"/>
            <a:ext cx="1828800" cy="770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899" name="TextBox 15"/>
          <p:cNvSpPr txBox="1">
            <a:spLocks noChangeArrowheads="1"/>
          </p:cNvSpPr>
          <p:nvPr/>
        </p:nvSpPr>
        <p:spPr bwMode="auto">
          <a:xfrm>
            <a:off x="784225" y="3667125"/>
            <a:ext cx="249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a:latin typeface="Arial" charset="0"/>
              </a:rPr>
              <a:t>  </a:t>
            </a:r>
            <a:r>
              <a:rPr lang="en-US" altLang="en-US" sz="2000">
                <a:latin typeface="Arial" charset="0"/>
              </a:rPr>
              <a:t>Reporting Forms </a:t>
            </a:r>
          </a:p>
        </p:txBody>
      </p:sp>
      <p:sp>
        <p:nvSpPr>
          <p:cNvPr id="9" name="Rounded Rectangle 8"/>
          <p:cNvSpPr/>
          <p:nvPr/>
        </p:nvSpPr>
        <p:spPr>
          <a:xfrm>
            <a:off x="784225" y="4471988"/>
            <a:ext cx="3429000" cy="15240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r>
              <a:rPr lang="en-US" sz="2000" dirty="0">
                <a:solidFill>
                  <a:srgbClr val="FF0000"/>
                </a:solidFill>
              </a:rPr>
              <a:t>Primary Web Site for the aerial application of fire retardant on federal lands. </a:t>
            </a:r>
          </a:p>
        </p:txBody>
      </p:sp>
      <p:pic>
        <p:nvPicPr>
          <p:cNvPr id="4098" name="Picture 2" descr="\\ilmazsf3ds1\sf\users\mehaye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1589636" cy="43434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5257800" y="2590800"/>
            <a:ext cx="1828800" cy="30480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Retardant Reporting</a:t>
            </a:r>
          </a:p>
        </p:txBody>
      </p:sp>
      <p:sp>
        <p:nvSpPr>
          <p:cNvPr id="39939" name="Content Placeholder 2"/>
          <p:cNvSpPr>
            <a:spLocks noGrp="1"/>
          </p:cNvSpPr>
          <p:nvPr>
            <p:ph sz="half" idx="1"/>
          </p:nvPr>
        </p:nvSpPr>
        <p:spPr/>
        <p:txBody>
          <a:bodyPr>
            <a:normAutofit fontScale="55000" lnSpcReduction="20000"/>
          </a:bodyPr>
          <a:lstStyle/>
          <a:p>
            <a:r>
              <a:rPr lang="en-US" altLang="en-US" sz="1400"/>
              <a:t>Policy was adopted in 2000 establishing guidelines for aerial delivery of retardant or foam near waterways.</a:t>
            </a:r>
          </a:p>
          <a:p>
            <a:endParaRPr lang="en-US" altLang="en-US" sz="1400"/>
          </a:p>
          <a:p>
            <a:r>
              <a:rPr lang="en-US" altLang="en-US" sz="1400"/>
              <a:t>Guidelines developed to mitigate the impact of fire retardant application on aquatic species/habitat by establishing a retardant-free buffer zones 300 feet from waterways that are visible to the pilot.</a:t>
            </a:r>
          </a:p>
          <a:p>
            <a:pPr>
              <a:buFont typeface="Arial" charset="0"/>
              <a:buNone/>
            </a:pPr>
            <a:endParaRPr lang="en-US" altLang="en-US" sz="1400"/>
          </a:p>
          <a:p>
            <a:r>
              <a:rPr lang="en-US" altLang="en-US" sz="1400"/>
              <a:t>Definition of Waterway:  Any body of water including lakes, rivers, streams and ponds whether or not they contain aquatic life. </a:t>
            </a:r>
          </a:p>
          <a:p>
            <a:endParaRPr lang="en-US" altLang="en-US" sz="1400"/>
          </a:p>
          <a:p>
            <a:pPr marL="342900" lvl="1" indent="-342900">
              <a:buFont typeface="Arial" charset="0"/>
              <a:buChar char="•"/>
            </a:pPr>
            <a:r>
              <a:rPr lang="en-US" altLang="en-US" sz="1400">
                <a:solidFill>
                  <a:srgbClr val="FF0000"/>
                </a:solidFill>
              </a:rPr>
              <a:t>Additional reporting requirements are in place for USFS when wildland fire chemicals adversely affect any threatened, endangered, or proposed species, or designated or proposed critical habitat, regardless of the 300’ waterway buffer zone. (FS requirements)</a:t>
            </a:r>
          </a:p>
          <a:p>
            <a:endParaRPr lang="en-US" altLang="en-US" sz="1800"/>
          </a:p>
        </p:txBody>
      </p:sp>
      <p:sp>
        <p:nvSpPr>
          <p:cNvPr id="39940" name="Content Placeholder 1"/>
          <p:cNvSpPr>
            <a:spLocks noGrp="1"/>
          </p:cNvSpPr>
          <p:nvPr>
            <p:ph sz="half" idx="2"/>
          </p:nvPr>
        </p:nvSpPr>
        <p:spPr/>
        <p:txBody>
          <a:bodyPr>
            <a:normAutofit fontScale="55000" lnSpcReduction="20000"/>
          </a:bodyPr>
          <a:lstStyle/>
          <a:p>
            <a:endParaRPr lang="en-US" altLang="en-US"/>
          </a:p>
        </p:txBody>
      </p:sp>
      <p:pic>
        <p:nvPicPr>
          <p:cNvPr id="39941" name="Picture 4" descr="\\ilmazsf3ds1\sf\users\mehayes\Desktop\Captur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0116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066800"/>
          </a:xfrm>
          <a:solidFill>
            <a:srgbClr val="99FF33"/>
          </a:solidFill>
        </p:spPr>
        <p:txBody>
          <a:bodyPr/>
          <a:lstStyle/>
          <a:p>
            <a:r>
              <a:rPr lang="en-US" altLang="en-US" sz="3600" dirty="0" smtClean="0"/>
              <a:t>Retardant/Fire </a:t>
            </a:r>
            <a:r>
              <a:rPr lang="en-US" altLang="en-US" sz="3600" dirty="0"/>
              <a:t>Chemical Use</a:t>
            </a:r>
          </a:p>
        </p:txBody>
      </p:sp>
      <p:sp>
        <p:nvSpPr>
          <p:cNvPr id="40963" name="Content Placeholder 2"/>
          <p:cNvSpPr>
            <a:spLocks noGrp="1"/>
          </p:cNvSpPr>
          <p:nvPr>
            <p:ph idx="1"/>
          </p:nvPr>
        </p:nvSpPr>
        <p:spPr>
          <a:xfrm>
            <a:off x="457200" y="914400"/>
            <a:ext cx="8229600" cy="5943600"/>
          </a:xfrm>
        </p:spPr>
        <p:txBody>
          <a:bodyPr>
            <a:normAutofit fontScale="77500" lnSpcReduction="20000"/>
          </a:bodyPr>
          <a:lstStyle/>
          <a:p>
            <a:endParaRPr lang="en-US" altLang="en-US" sz="1700" b="1" dirty="0"/>
          </a:p>
          <a:p>
            <a:r>
              <a:rPr lang="en-US" altLang="en-US" sz="1700" b="1" dirty="0"/>
              <a:t>300’ Buffer Zone </a:t>
            </a:r>
            <a:r>
              <a:rPr lang="en-US" altLang="en-US" sz="1700" dirty="0"/>
              <a:t>has been expanded in some areas to protect TEPCS species. 		(Note: waterway buffer zones account for ~30% of FS lands)</a:t>
            </a:r>
          </a:p>
          <a:p>
            <a:endParaRPr lang="en-US" altLang="en-US" sz="1700" dirty="0"/>
          </a:p>
          <a:p>
            <a:r>
              <a:rPr lang="en-US" altLang="en-US" sz="1700" b="1" dirty="0"/>
              <a:t>Mapped avoidance areas</a:t>
            </a:r>
            <a:r>
              <a:rPr lang="en-US" altLang="en-US" sz="1700" dirty="0"/>
              <a:t>, terrestrial and aquatic, to protect TEPCS species in addition to the buffer zones.  New avoidance areas = approx. 1% of FS lands.</a:t>
            </a:r>
          </a:p>
          <a:p>
            <a:endParaRPr lang="en-US" altLang="en-US" sz="1700" dirty="0"/>
          </a:p>
          <a:p>
            <a:r>
              <a:rPr lang="en-US" altLang="en-US" sz="1700" dirty="0"/>
              <a:t>Avoidance areas include important </a:t>
            </a:r>
            <a:r>
              <a:rPr lang="en-US" altLang="en-US" sz="1700" b="1" dirty="0"/>
              <a:t>heritage, cultural and tribal sites </a:t>
            </a:r>
            <a:r>
              <a:rPr lang="en-US" altLang="en-US" sz="1700" dirty="0"/>
              <a:t>&amp; resources.</a:t>
            </a:r>
          </a:p>
          <a:p>
            <a:endParaRPr lang="en-US" altLang="en-US" sz="1700" dirty="0"/>
          </a:p>
          <a:p>
            <a:r>
              <a:rPr lang="en-US" altLang="en-US" sz="1700" dirty="0"/>
              <a:t>Each Forest has produced </a:t>
            </a:r>
            <a:r>
              <a:rPr lang="en-US" altLang="en-US" sz="1700" b="1" dirty="0"/>
              <a:t>quad level maps </a:t>
            </a:r>
            <a:r>
              <a:rPr lang="en-US" altLang="en-US" sz="1700" dirty="0"/>
              <a:t>outlining avoidance areas (~12,000 maps).</a:t>
            </a:r>
          </a:p>
          <a:p>
            <a:endParaRPr lang="en-US" altLang="en-US" sz="1700" dirty="0"/>
          </a:p>
          <a:p>
            <a:r>
              <a:rPr lang="en-US" altLang="en-US" sz="1700" dirty="0"/>
              <a:t>“</a:t>
            </a:r>
            <a:r>
              <a:rPr lang="en-US" altLang="en-US" sz="1700" b="1" dirty="0"/>
              <a:t>Incidental Take</a:t>
            </a:r>
            <a:r>
              <a:rPr lang="en-US" altLang="en-US" sz="1700" dirty="0"/>
              <a:t>” number established for individual TEPCS species in defined areas.  If take is exceeded in those areas, then no further fire chemical use will be permitted until recovery of affected TEPCS species.</a:t>
            </a:r>
          </a:p>
          <a:p>
            <a:endParaRPr lang="en-US" altLang="en-US" sz="1700" dirty="0"/>
          </a:p>
          <a:p>
            <a:r>
              <a:rPr lang="en-US" altLang="en-US" sz="1700" dirty="0"/>
              <a:t>Now only 1 “exception” instead of 3 exceptions for use of fire chemicals in buffer zones and avoidance areas:  </a:t>
            </a:r>
            <a:r>
              <a:rPr lang="en-US" altLang="en-US" sz="1700" b="1" dirty="0"/>
              <a:t>“Life &amp; Public Safety.”</a:t>
            </a:r>
          </a:p>
          <a:p>
            <a:endParaRPr lang="en-US" altLang="en-US" sz="1700" b="1" dirty="0"/>
          </a:p>
          <a:p>
            <a:r>
              <a:rPr lang="en-US" altLang="en-US" sz="1700" b="1" dirty="0"/>
              <a:t>Annual monitoring</a:t>
            </a:r>
            <a:r>
              <a:rPr lang="en-US" altLang="en-US" sz="1700" dirty="0"/>
              <a:t> of 5% of IA fires &lt;300 acres where retardant has been used to determine if misapplications are being under-reporting.</a:t>
            </a:r>
          </a:p>
          <a:p>
            <a:endParaRPr lang="en-US" alt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15962"/>
          </a:xfrm>
        </p:spPr>
        <p:txBody>
          <a:bodyPr>
            <a:normAutofit fontScale="90000"/>
          </a:bodyPr>
          <a:lstStyle/>
          <a:p>
            <a:r>
              <a:rPr lang="en-US" altLang="en-US" sz="2800" b="1" dirty="0">
                <a:latin typeface="Times New Roman" charset="0"/>
                <a:ea typeface="Times New Roman" charset="0"/>
                <a:cs typeface="Times New Roman" charset="0"/>
              </a:rPr>
              <a:t>Forest Wide Aerial Fire Retardant Avoidance Maps </a:t>
            </a:r>
            <a:r>
              <a:rPr lang="en-US" altLang="en-US" sz="2400" dirty="0">
                <a:latin typeface="Times New Roman" charset="0"/>
                <a:ea typeface="Times New Roman" charset="0"/>
                <a:cs typeface="Times New Roman" charset="0"/>
              </a:rPr>
              <a:t/>
            </a:r>
            <a:br>
              <a:rPr lang="en-US" altLang="en-US" sz="2400" dirty="0">
                <a:latin typeface="Times New Roman" charset="0"/>
                <a:ea typeface="Times New Roman" charset="0"/>
                <a:cs typeface="Times New Roman" charset="0"/>
              </a:rPr>
            </a:br>
            <a:endParaRPr lang="en-US" altLang="en-US" sz="2400" dirty="0">
              <a:latin typeface="Times New Roman" charset="0"/>
              <a:ea typeface="Times New Roman" charset="0"/>
              <a:cs typeface="Times New Roman" charset="0"/>
            </a:endParaRPr>
          </a:p>
        </p:txBody>
      </p:sp>
      <p:sp>
        <p:nvSpPr>
          <p:cNvPr id="41987" name="Content Placeholder 1"/>
          <p:cNvSpPr>
            <a:spLocks noGrp="1"/>
          </p:cNvSpPr>
          <p:nvPr>
            <p:ph sz="half" idx="1"/>
          </p:nvPr>
        </p:nvSpPr>
        <p:spPr>
          <a:xfrm>
            <a:off x="457200" y="1066800"/>
            <a:ext cx="4038600" cy="5059363"/>
          </a:xfrm>
        </p:spPr>
        <p:txBody>
          <a:bodyPr/>
          <a:lstStyle/>
          <a:p>
            <a:endParaRPr lang="en-US" altLang="en-US"/>
          </a:p>
        </p:txBody>
      </p:sp>
      <p:sp>
        <p:nvSpPr>
          <p:cNvPr id="41988" name="Content Placeholder 2"/>
          <p:cNvSpPr>
            <a:spLocks noGrp="1"/>
          </p:cNvSpPr>
          <p:nvPr>
            <p:ph sz="half" idx="2"/>
          </p:nvPr>
        </p:nvSpPr>
        <p:spPr>
          <a:xfrm>
            <a:off x="4648200" y="1066800"/>
            <a:ext cx="4038600" cy="5059363"/>
          </a:xfrm>
        </p:spPr>
        <p:txBody>
          <a:bodyPr/>
          <a:lstStyle/>
          <a:p>
            <a:endParaRPr lang="en-US" altLang="en-US"/>
          </a:p>
        </p:txBody>
      </p:sp>
      <p:pic>
        <p:nvPicPr>
          <p:cNvPr id="41989" name="Picture 10"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7719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ilmazsf3ds1\sf\users\mehayes\Desktop\Capture.PNG"/>
          <p:cNvPicPr>
            <a:picLocks noChangeAspect="1" noChangeArrowheads="1"/>
          </p:cNvPicPr>
          <p:nvPr/>
        </p:nvPicPr>
        <p:blipFill>
          <a:blip r:embed="rId4"/>
          <a:srcRect/>
          <a:stretch>
            <a:fillRect/>
          </a:stretch>
        </p:blipFill>
        <p:spPr bwMode="auto">
          <a:xfrm>
            <a:off x="4872038" y="1192213"/>
            <a:ext cx="2865437" cy="1768475"/>
          </a:xfrm>
          <a:prstGeom prst="rect">
            <a:avLst/>
          </a:prstGeom>
          <a:noFill/>
          <a:ln w="22225">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41991" name="Picture 12" descr="\\ilmazsf3ds1\sf\users\mehayes\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048000"/>
            <a:ext cx="21621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152400" y="5181600"/>
            <a:ext cx="2743200" cy="609600"/>
          </a:xfrm>
          <a:prstGeom prst="wedgeEllipseCallout">
            <a:avLst>
              <a:gd name="adj1" fmla="val 64976"/>
              <a:gd name="adj2" fmla="val -23296"/>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3" name="TextBox 4"/>
          <p:cNvSpPr txBox="1">
            <a:spLocks noChangeArrowheads="1"/>
          </p:cNvSpPr>
          <p:nvPr/>
        </p:nvSpPr>
        <p:spPr bwMode="auto">
          <a:xfrm>
            <a:off x="685800" y="5257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b="1">
                <a:latin typeface="Arial" charset="0"/>
              </a:rPr>
              <a:t>Information about avoidance maps for each Region</a:t>
            </a:r>
            <a:r>
              <a:rPr lang="en-US" altLang="en-US" sz="1000">
                <a:latin typeface="Arial"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19050"/>
            <a:ext cx="8915400" cy="6838950"/>
          </a:xfrm>
          <a:blipFill dpi="0" rotWithShape="1">
            <a:blip r:embed="rId2"/>
            <a:srcRect/>
            <a:tile tx="0" ty="0" sx="100000" sy="100000" flip="none" algn="tl"/>
          </a:blipFill>
        </p:spPr>
        <p:txBody>
          <a:bodyPr>
            <a:normAutofit fontScale="92500"/>
          </a:bodyPr>
          <a:lstStyle/>
          <a:p>
            <a:pPr marL="0" indent="0">
              <a:buFont typeface="Arial" charset="0"/>
              <a:buNone/>
            </a:pPr>
            <a:r>
              <a:rPr lang="en-US" altLang="en-US" sz="2400" b="1" dirty="0"/>
              <a:t>		</a:t>
            </a:r>
            <a:r>
              <a:rPr lang="en-US" altLang="en-US" sz="2400" b="1" dirty="0">
                <a:solidFill>
                  <a:srgbClr val="C00000"/>
                </a:solidFill>
              </a:rPr>
              <a:t>Notification Process for Aerial Assets </a:t>
            </a:r>
          </a:p>
          <a:p>
            <a:pPr marL="0" indent="0">
              <a:buFont typeface="Arial" charset="0"/>
              <a:buNone/>
            </a:pPr>
            <a:endParaRPr lang="en-US" altLang="en-US" sz="2400" dirty="0"/>
          </a:p>
          <a:p>
            <a:pPr marL="0" indent="0"/>
            <a:r>
              <a:rPr lang="en-US" altLang="en-US" sz="2400" dirty="0"/>
              <a:t>Avoidance maps </a:t>
            </a:r>
            <a:r>
              <a:rPr lang="en-US" altLang="en-US" sz="2400" dirty="0" smtClean="0"/>
              <a:t>are </a:t>
            </a:r>
            <a:r>
              <a:rPr lang="en-US" altLang="en-US" sz="2400" dirty="0"/>
              <a:t>available in a variety of formats, including hard copy maps and electronic maps, to all Lead Plane, ASM, ATGS, and IA qualified Air Tankers, Helicopters, FMOs, AFMOs, Line Officers, Incident Commanders, and all resource specialists; such as wildlife biologists, fisheries biologists, botanists, and cultural resources specialists. Fire Management Offices will distribute as necessary to the appropriate fire personnel. </a:t>
            </a:r>
          </a:p>
          <a:p>
            <a:pPr marL="0" indent="0">
              <a:buFont typeface="Arial" charset="0"/>
              <a:buNone/>
            </a:pPr>
            <a:endParaRPr lang="en-US" altLang="en-US" sz="2400" dirty="0"/>
          </a:p>
          <a:p>
            <a:pPr marL="0" indent="0"/>
            <a:r>
              <a:rPr lang="en-US" altLang="en-US" sz="2400" dirty="0"/>
              <a:t>All retardant avoidance area mapping information has been put into a GIS layer that can be overlaid into moving map applications and WFDSS. These map products can be tailored to be down-loadable to GPS units that aviation assets can utilize with the existing technology used in the aircraft.</a:t>
            </a:r>
          </a:p>
          <a:p>
            <a:pPr marL="0" indent="0">
              <a:buFont typeface="Arial" charset="0"/>
              <a:buNone/>
            </a:pPr>
            <a:endParaRPr lang="en-US" altLang="en-US" sz="2400" dirty="0">
              <a:solidFill>
                <a:srgbClr val="7030A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Lot Acceptance/Quality Assurance (LAQA) Program</a:t>
            </a:r>
          </a:p>
        </p:txBody>
      </p:sp>
      <p:sp>
        <p:nvSpPr>
          <p:cNvPr id="45059" name="Content Placeholder 2"/>
          <p:cNvSpPr>
            <a:spLocks noGrp="1"/>
          </p:cNvSpPr>
          <p:nvPr>
            <p:ph idx="1"/>
          </p:nvPr>
        </p:nvSpPr>
        <p:spPr/>
        <p:txBody>
          <a:bodyPr>
            <a:normAutofit fontScale="70000" lnSpcReduction="20000"/>
          </a:bodyPr>
          <a:lstStyle/>
          <a:p>
            <a:r>
              <a:rPr lang="en-US" altLang="en-US" sz="2400"/>
              <a:t>There is a contractual requirement in the National Retardant Contract for all retardant bases (permanent and temporary/portable) to participate in a quality assurance program.  </a:t>
            </a:r>
          </a:p>
          <a:p>
            <a:pPr>
              <a:buFont typeface="Arial" charset="0"/>
              <a:buNone/>
            </a:pPr>
            <a:endParaRPr lang="en-US" altLang="en-US" sz="1000"/>
          </a:p>
          <a:p>
            <a:r>
              <a:rPr lang="en-US" altLang="en-US" sz="2400"/>
              <a:t>The program was designed to spot-check fire retardants to assure that a high standard of quality is maintained by the retardant manufacturing companies and the air tanker bases.</a:t>
            </a:r>
          </a:p>
          <a:p>
            <a:endParaRPr lang="en-US" altLang="en-US" sz="1000"/>
          </a:p>
          <a:p>
            <a:r>
              <a:rPr lang="en-US" altLang="en-US" sz="2400"/>
              <a:t> All SEAT bases fall under the contract requirement for sampling. The SEMG must ensure that samples are taken at their base.  </a:t>
            </a:r>
            <a:endParaRPr lang="en-US" altLang="en-US" sz="1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11351"/>
            <a:ext cx="8229600" cy="715962"/>
          </a:xfrm>
        </p:spPr>
        <p:txBody>
          <a:bodyPr>
            <a:normAutofit/>
          </a:bodyPr>
          <a:lstStyle/>
          <a:p>
            <a:r>
              <a:rPr lang="en-US" altLang="en-US" dirty="0"/>
              <a:t>(LAQA) Program</a:t>
            </a:r>
          </a:p>
        </p:txBody>
      </p:sp>
      <p:sp>
        <p:nvSpPr>
          <p:cNvPr id="46083" name="Content Placeholder 2"/>
          <p:cNvSpPr>
            <a:spLocks noGrp="1"/>
          </p:cNvSpPr>
          <p:nvPr>
            <p:ph idx="1"/>
          </p:nvPr>
        </p:nvSpPr>
        <p:spPr>
          <a:xfrm>
            <a:off x="304800" y="762000"/>
            <a:ext cx="8229600" cy="5135563"/>
          </a:xfrm>
        </p:spPr>
        <p:txBody>
          <a:bodyPr>
            <a:normAutofit fontScale="92500" lnSpcReduction="10000"/>
          </a:bodyPr>
          <a:lstStyle/>
          <a:p>
            <a:pPr>
              <a:buFont typeface="Arial" charset="0"/>
              <a:buNone/>
            </a:pPr>
            <a:r>
              <a:rPr lang="en-US" altLang="en-US" sz="1800" dirty="0"/>
              <a:t>Bases are required to take and submit samples of all retardant received as a part of</a:t>
            </a:r>
          </a:p>
          <a:p>
            <a:pPr>
              <a:buFont typeface="Arial" charset="0"/>
              <a:buNone/>
            </a:pPr>
            <a:r>
              <a:rPr lang="en-US" altLang="en-US" sz="1800" dirty="0"/>
              <a:t>the inspection and quality assurance process.   Four types of samples</a:t>
            </a:r>
          </a:p>
          <a:p>
            <a:pPr lvl="1"/>
            <a:r>
              <a:rPr lang="en-US" altLang="en-US" sz="2000" b="1" dirty="0"/>
              <a:t>Overwinter Samples</a:t>
            </a:r>
          </a:p>
          <a:p>
            <a:pPr lvl="1"/>
            <a:r>
              <a:rPr lang="en-US" altLang="en-US" sz="2000" b="1" dirty="0"/>
              <a:t>Truckload Samples</a:t>
            </a:r>
          </a:p>
          <a:p>
            <a:pPr lvl="1"/>
            <a:r>
              <a:rPr lang="en-US" altLang="en-US" sz="2000" b="1" dirty="0"/>
              <a:t>End of Season Samples</a:t>
            </a:r>
          </a:p>
          <a:p>
            <a:pPr lvl="1"/>
            <a:r>
              <a:rPr lang="en-US" altLang="en-US" sz="2000" b="1" dirty="0"/>
              <a:t>Trouble Shooting  Samples</a:t>
            </a:r>
          </a:p>
          <a:p>
            <a:pPr lvl="1">
              <a:buFont typeface="Arial" charset="0"/>
              <a:buNone/>
            </a:pPr>
            <a:endParaRPr lang="en-US" altLang="en-US" sz="2000" b="1" dirty="0"/>
          </a:p>
          <a:p>
            <a:pPr lvl="1">
              <a:buFont typeface="Arial" charset="0"/>
              <a:buNone/>
            </a:pPr>
            <a:endParaRPr lang="en-US" altLang="en-US" sz="2000" b="1" dirty="0"/>
          </a:p>
          <a:p>
            <a:pPr lvl="1">
              <a:buFont typeface="Arial" charset="0"/>
              <a:buNone/>
            </a:pPr>
            <a:r>
              <a:rPr lang="en-US" altLang="en-US" sz="2000" b="1" dirty="0"/>
              <a:t>Send samples to:</a:t>
            </a:r>
          </a:p>
          <a:p>
            <a:pPr lvl="1">
              <a:buFont typeface="Arial" charset="0"/>
              <a:buNone/>
            </a:pPr>
            <a:r>
              <a:rPr lang="en-US" altLang="en-US" sz="2400" dirty="0" err="1"/>
              <a:t>Wildland</a:t>
            </a:r>
            <a:r>
              <a:rPr lang="en-US" altLang="en-US" sz="2400" dirty="0"/>
              <a:t> Fire Chemical Systems Program (WFCS) at Missoula</a:t>
            </a:r>
          </a:p>
          <a:p>
            <a:pPr lvl="1">
              <a:buFont typeface="Arial" charset="0"/>
              <a:buNone/>
            </a:pPr>
            <a:r>
              <a:rPr lang="en-US" altLang="en-US" sz="2400" dirty="0"/>
              <a:t>Technology and Development Center (MTDC)</a:t>
            </a:r>
          </a:p>
          <a:p>
            <a:pPr lvl="1">
              <a:buFont typeface="Arial" charset="0"/>
              <a:buNone/>
            </a:pPr>
            <a:endParaRPr lang="en-US" altLang="en-US" sz="2400" b="1" dirty="0"/>
          </a:p>
          <a:p>
            <a:pPr lvl="1">
              <a:buFont typeface="Arial" charset="0"/>
              <a:buNone/>
            </a:pPr>
            <a:endParaRPr lang="en-US" altLang="en-US" sz="2000" dirty="0"/>
          </a:p>
        </p:txBody>
      </p:sp>
      <p:pic>
        <p:nvPicPr>
          <p:cNvPr id="4098"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1905000" cy="2503714"/>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p:cNvSpPr/>
          <p:nvPr/>
        </p:nvSpPr>
        <p:spPr>
          <a:xfrm>
            <a:off x="5486400" y="3804719"/>
            <a:ext cx="17907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6353175" y="2303352"/>
            <a:ext cx="184785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(LAQA) Program</a:t>
            </a:r>
          </a:p>
        </p:txBody>
      </p:sp>
      <p:sp>
        <p:nvSpPr>
          <p:cNvPr id="47107" name="Content Placeholder 2"/>
          <p:cNvSpPr>
            <a:spLocks noGrp="1"/>
          </p:cNvSpPr>
          <p:nvPr>
            <p:ph idx="1"/>
          </p:nvPr>
        </p:nvSpPr>
        <p:spPr/>
        <p:txBody>
          <a:bodyPr>
            <a:normAutofit fontScale="70000" lnSpcReduction="20000"/>
          </a:bodyPr>
          <a:lstStyle/>
          <a:p>
            <a:r>
              <a:rPr lang="en-US" altLang="en-US" sz="1800"/>
              <a:t>As a part of the LAQA program, retardant should be sampled and tested frequently during the mixing operations to ensure the retardant is being mixed according to specifications.</a:t>
            </a:r>
          </a:p>
          <a:p>
            <a:endParaRPr lang="en-US" altLang="en-US" sz="1800"/>
          </a:p>
          <a:p>
            <a:r>
              <a:rPr lang="en-US" altLang="en-US" sz="1800"/>
              <a:t>Because the effectiveness of the mixed retardant solution is dependent on its concentration of active salt, it is important to maintain the salt content within prescribed limits.</a:t>
            </a:r>
          </a:p>
          <a:p>
            <a:endParaRPr lang="en-US" altLang="en-US" sz="1800"/>
          </a:p>
          <a:p>
            <a:r>
              <a:rPr lang="en-US" altLang="en-US" sz="1800"/>
              <a:t>Salt content can be measured in the field by a hand-held refractometer. This instrument is required by the national SEAT contract and is relatively easy to use.</a:t>
            </a:r>
          </a:p>
          <a:p>
            <a:endParaRPr lang="en-US" altLang="en-US" sz="1800"/>
          </a:p>
          <a:p>
            <a:r>
              <a:rPr lang="en-US" altLang="en-US" sz="1800"/>
              <a:t>This daily sampling of retardant with a refractometer does not need to be sent to WFCS unless problems are encountered.</a:t>
            </a:r>
          </a:p>
          <a:p>
            <a:pPr>
              <a:buFont typeface="Arial" charset="0"/>
              <a:buNone/>
            </a:pPr>
            <a:endParaRPr lang="en-US" altLang="en-US" sz="1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12" descr="MVC-019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14" descr="MVC-008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60000">
            <a:off x="2466181" y="3294857"/>
            <a:ext cx="28781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7" descr="MVC-022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148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9" descr="MVC-018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10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20"/>
          <p:cNvSpPr txBox="1">
            <a:spLocks noChangeArrowheads="1"/>
          </p:cNvSpPr>
          <p:nvPr/>
        </p:nvSpPr>
        <p:spPr bwMode="auto">
          <a:xfrm>
            <a:off x="4572000" y="381000"/>
            <a:ext cx="426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b="1" dirty="0">
                <a:latin typeface="Arial" charset="0"/>
              </a:rPr>
              <a:t>LC-95A</a:t>
            </a:r>
          </a:p>
          <a:p>
            <a:pPr algn="ctr" eaLnBrk="1" hangingPunct="1">
              <a:spcBef>
                <a:spcPct val="0"/>
              </a:spcBef>
              <a:buFontTx/>
              <a:buNone/>
            </a:pPr>
            <a:r>
              <a:rPr lang="en-US" altLang="en-US" sz="2000" b="1" dirty="0">
                <a:latin typeface="Arial" charset="0"/>
              </a:rPr>
              <a:t>Refractometer Reading:</a:t>
            </a:r>
          </a:p>
          <a:p>
            <a:pPr algn="ctr" eaLnBrk="1" hangingPunct="1">
              <a:spcBef>
                <a:spcPct val="0"/>
              </a:spcBef>
              <a:buFontTx/>
              <a:buNone/>
            </a:pPr>
            <a:r>
              <a:rPr lang="en-US" altLang="en-US" b="1" dirty="0" smtClean="0">
                <a:latin typeface="Arial" charset="0"/>
              </a:rPr>
              <a:t>12.0 </a:t>
            </a:r>
            <a:r>
              <a:rPr lang="en-US" altLang="en-US" b="1" dirty="0">
                <a:latin typeface="Arial" charset="0"/>
              </a:rPr>
              <a:t>– </a:t>
            </a:r>
            <a:r>
              <a:rPr lang="en-US" altLang="en-US" b="1" dirty="0" smtClean="0">
                <a:latin typeface="Arial" charset="0"/>
              </a:rPr>
              <a:t>14.5</a:t>
            </a:r>
          </a:p>
          <a:p>
            <a:pPr algn="ctr" eaLnBrk="1" hangingPunct="1">
              <a:spcBef>
                <a:spcPct val="0"/>
              </a:spcBef>
              <a:buFontTx/>
              <a:buNone/>
            </a:pPr>
            <a:r>
              <a:rPr lang="en-US" altLang="en-US" sz="1600" b="1" dirty="0" smtClean="0">
                <a:latin typeface="Arial" charset="0"/>
              </a:rPr>
              <a:t>(Revised May 2016)</a:t>
            </a:r>
            <a:endParaRPr lang="en-US" altLang="en-US" sz="1600" b="1" dirty="0">
              <a:latin typeface="Arial" charset="0"/>
            </a:endParaRPr>
          </a:p>
        </p:txBody>
      </p:sp>
      <p:sp>
        <p:nvSpPr>
          <p:cNvPr id="48135" name="TextBox 21"/>
          <p:cNvSpPr txBox="1">
            <a:spLocks noChangeArrowheads="1"/>
          </p:cNvSpPr>
          <p:nvPr/>
        </p:nvSpPr>
        <p:spPr bwMode="auto">
          <a:xfrm>
            <a:off x="4114800" y="2133600"/>
            <a:ext cx="435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a:solidFill>
                  <a:srgbClr val="FF0000"/>
                </a:solidFill>
                <a:latin typeface="Arial" charset="0"/>
              </a:rPr>
              <a:t>How do you determine what </a:t>
            </a:r>
          </a:p>
          <a:p>
            <a:pPr eaLnBrk="1" hangingPunct="1">
              <a:spcBef>
                <a:spcPct val="0"/>
              </a:spcBef>
              <a:buFontTx/>
              <a:buNone/>
            </a:pPr>
            <a:r>
              <a:rPr lang="en-US" altLang="en-US" sz="2400" b="1">
                <a:solidFill>
                  <a:srgbClr val="FF0000"/>
                </a:solidFill>
                <a:latin typeface="Arial" charset="0"/>
              </a:rPr>
              <a:t>the reading should be ?</a:t>
            </a:r>
          </a:p>
        </p:txBody>
      </p:sp>
      <p:sp>
        <p:nvSpPr>
          <p:cNvPr id="48136" name="TextBox 22"/>
          <p:cNvSpPr txBox="1">
            <a:spLocks noChangeArrowheads="1"/>
          </p:cNvSpPr>
          <p:nvPr/>
        </p:nvSpPr>
        <p:spPr bwMode="auto">
          <a:xfrm>
            <a:off x="5334000" y="3352800"/>
            <a:ext cx="3429000" cy="1754326"/>
          </a:xfrm>
          <a:prstGeom prst="rect">
            <a:avLst/>
          </a:prstGeom>
          <a:noFill/>
          <a:ln w="603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latin typeface="Arial" charset="0"/>
              </a:rPr>
              <a:t>SEMG should strive for a reading in the middle range of the refractometer scale for the product being mixed.</a:t>
            </a:r>
          </a:p>
          <a:p>
            <a:pPr eaLnBrk="1" hangingPunct="1">
              <a:spcBef>
                <a:spcPct val="0"/>
              </a:spcBef>
              <a:buFontTx/>
              <a:buNone/>
            </a:pPr>
            <a:r>
              <a:rPr lang="en-US" altLang="en-US" sz="1800" dirty="0">
                <a:latin typeface="Arial" charset="0"/>
              </a:rPr>
              <a:t>(</a:t>
            </a:r>
            <a:r>
              <a:rPr lang="en-US" altLang="en-US" sz="1800" i="1" dirty="0">
                <a:latin typeface="Arial" charset="0"/>
              </a:rPr>
              <a:t>Example:  Use </a:t>
            </a:r>
            <a:r>
              <a:rPr lang="en-US" altLang="en-US" sz="1800" i="1" dirty="0" smtClean="0">
                <a:latin typeface="Arial" charset="0"/>
              </a:rPr>
              <a:t>13.25 </a:t>
            </a:r>
            <a:r>
              <a:rPr lang="en-US" altLang="en-US" sz="1800" i="1" dirty="0">
                <a:latin typeface="Arial" charset="0"/>
              </a:rPr>
              <a:t>for LC-95A with a range of </a:t>
            </a:r>
            <a:r>
              <a:rPr lang="en-US" altLang="en-US" sz="1800" i="1" dirty="0" smtClean="0">
                <a:latin typeface="Arial" charset="0"/>
              </a:rPr>
              <a:t>12.0 </a:t>
            </a:r>
            <a:r>
              <a:rPr lang="en-US" altLang="en-US" sz="1800" i="1" dirty="0">
                <a:latin typeface="Arial" charset="0"/>
              </a:rPr>
              <a:t>– 14.5)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1"/>
          <p:cNvSpPr>
            <a:spLocks noGrp="1"/>
          </p:cNvSpPr>
          <p:nvPr>
            <p:ph type="title"/>
          </p:nvPr>
        </p:nvSpPr>
        <p:spPr>
          <a:xfrm>
            <a:off x="457200" y="274638"/>
            <a:ext cx="8229600" cy="868362"/>
          </a:xfrm>
        </p:spPr>
        <p:txBody>
          <a:bodyPr/>
          <a:lstStyle/>
          <a:p>
            <a:r>
              <a:rPr lang="en-US" altLang="en-US" b="1"/>
              <a:t>Refractometer Photos</a:t>
            </a:r>
            <a:endParaRPr lang="en-US" altLang="en-US"/>
          </a:p>
        </p:txBody>
      </p:sp>
      <p:sp>
        <p:nvSpPr>
          <p:cNvPr id="49155" name="Text Placeholder 12"/>
          <p:cNvSpPr>
            <a:spLocks noGrp="1"/>
          </p:cNvSpPr>
          <p:nvPr>
            <p:ph type="body" idx="1"/>
          </p:nvPr>
        </p:nvSpPr>
        <p:spPr>
          <a:xfrm>
            <a:off x="457200" y="1295400"/>
            <a:ext cx="4040188" cy="879475"/>
          </a:xfrm>
        </p:spPr>
        <p:txBody>
          <a:bodyPr>
            <a:normAutofit fontScale="92500" lnSpcReduction="10000"/>
          </a:bodyPr>
          <a:lstStyle/>
          <a:p>
            <a:pPr algn="ctr">
              <a:spcBef>
                <a:spcPct val="0"/>
              </a:spcBef>
            </a:pPr>
            <a:r>
              <a:rPr lang="en-US" altLang="en-US" sz="1200">
                <a:latin typeface="Verdana" charset="0"/>
                <a:ea typeface="Times New Roman" charset="0"/>
                <a:cs typeface="Times New Roman" charset="0"/>
              </a:rPr>
              <a:t>Refractometer 1: Example of low reading (meaning there</a:t>
            </a:r>
            <a:r>
              <a:rPr lang="en-US" altLang="en-US" sz="1200">
                <a:latin typeface="Arial" charset="0"/>
                <a:ea typeface="Times New Roman" charset="0"/>
                <a:cs typeface="Times New Roman" charset="0"/>
              </a:rPr>
              <a:t>’</a:t>
            </a:r>
            <a:r>
              <a:rPr lang="en-US" altLang="en-US" sz="1200">
                <a:latin typeface="Verdana" charset="0"/>
                <a:ea typeface="Times New Roman" charset="0"/>
                <a:cs typeface="Times New Roman" charset="0"/>
              </a:rPr>
              <a:t>s not </a:t>
            </a:r>
          </a:p>
          <a:p>
            <a:pPr algn="ctr">
              <a:spcBef>
                <a:spcPct val="0"/>
              </a:spcBef>
            </a:pPr>
            <a:r>
              <a:rPr lang="en-US" altLang="en-US" sz="1200">
                <a:latin typeface="Verdana" charset="0"/>
                <a:ea typeface="Times New Roman" charset="0"/>
                <a:cs typeface="Times New Roman" charset="0"/>
              </a:rPr>
              <a:t>enough salt</a:t>
            </a:r>
            <a:r>
              <a:rPr lang="en-US" altLang="en-US" sz="1200">
                <a:latin typeface="Arial" charset="0"/>
                <a:ea typeface="Times New Roman" charset="0"/>
                <a:cs typeface="Times New Roman" charset="0"/>
              </a:rPr>
              <a:t>—</a:t>
            </a:r>
            <a:r>
              <a:rPr lang="en-US" altLang="en-US" sz="1200">
                <a:latin typeface="Verdana" charset="0"/>
                <a:ea typeface="Times New Roman" charset="0"/>
                <a:cs typeface="Times New Roman" charset="0"/>
              </a:rPr>
              <a:t>too dilute). </a:t>
            </a:r>
            <a:br>
              <a:rPr lang="en-US" altLang="en-US" sz="1200">
                <a:latin typeface="Verdana" charset="0"/>
                <a:ea typeface="Times New Roman" charset="0"/>
                <a:cs typeface="Times New Roman" charset="0"/>
              </a:rPr>
            </a:br>
            <a:r>
              <a:rPr lang="en-US" altLang="en-US" sz="1200">
                <a:latin typeface="Verdana" charset="0"/>
                <a:ea typeface="Times New Roman" charset="0"/>
                <a:cs typeface="Times New Roman" charset="0"/>
              </a:rPr>
              <a:t>This sample is at 5 on the scale. </a:t>
            </a:r>
            <a:endParaRPr lang="en-US" altLang="en-US" sz="1200" b="0">
              <a:latin typeface="Arial" charset="0"/>
            </a:endParaRPr>
          </a:p>
        </p:txBody>
      </p:sp>
      <p:pic>
        <p:nvPicPr>
          <p:cNvPr id="49156" name="Content Placeholder 6" descr="Image of a series of numbers incrementally increasing from the bottom up.  The lower portion of the image is extremely bright making the numbers unreadable."/>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664494" y="2680494"/>
            <a:ext cx="1800225" cy="3333750"/>
          </a:xfrm>
        </p:spPr>
      </p:pic>
      <p:sp>
        <p:nvSpPr>
          <p:cNvPr id="49157" name="Text Placeholder 13"/>
          <p:cNvSpPr>
            <a:spLocks noGrp="1"/>
          </p:cNvSpPr>
          <p:nvPr>
            <p:ph type="body" sz="quarter" idx="3"/>
          </p:nvPr>
        </p:nvSpPr>
        <p:spPr>
          <a:xfrm>
            <a:off x="4645025" y="1219200"/>
            <a:ext cx="4041775" cy="685800"/>
          </a:xfrm>
        </p:spPr>
        <p:txBody>
          <a:bodyPr>
            <a:normAutofit fontScale="92500"/>
          </a:bodyPr>
          <a:lstStyle/>
          <a:p>
            <a:r>
              <a:rPr lang="en-US" altLang="en-US" sz="1400"/>
              <a:t>Refractometer 2: Example of a reading that’s in the box. This sample is at 11.5 on the scale. </a:t>
            </a:r>
          </a:p>
        </p:txBody>
      </p:sp>
      <p:pic>
        <p:nvPicPr>
          <p:cNvPr id="49158" name="Content Placeholder 15" descr="Image of a series of numbers incrementally increasing from the bottom up.  The upper portion of this image is darker than the lower portion."/>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5663406" y="2680494"/>
            <a:ext cx="1819275" cy="33337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nvGraphicFramePr>
        <p:xfrm>
          <a:off x="239395" y="285115"/>
          <a:ext cx="8665210" cy="62877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noGrp="1"/>
          </p:cNvGraphicFramePr>
          <p:nvPr>
            <p:extLst>
              <p:ext uri="{D42A27DB-BD31-4B8C-83A1-F6EECF244321}">
                <p14:modId xmlns:p14="http://schemas.microsoft.com/office/powerpoint/2010/main" val="3029798088"/>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170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p:cNvSpPr>
            <a:spLocks noGrp="1"/>
          </p:cNvSpPr>
          <p:nvPr>
            <p:ph type="title"/>
          </p:nvPr>
        </p:nvSpPr>
        <p:spPr>
          <a:xfrm>
            <a:off x="457200" y="274638"/>
            <a:ext cx="8229600" cy="792162"/>
          </a:xfrm>
        </p:spPr>
        <p:txBody>
          <a:bodyPr/>
          <a:lstStyle/>
          <a:p>
            <a:r>
              <a:rPr lang="en-US" altLang="en-US" b="1"/>
              <a:t>Refractometer Photos</a:t>
            </a:r>
            <a:endParaRPr lang="en-US" altLang="en-US"/>
          </a:p>
        </p:txBody>
      </p:sp>
      <p:sp>
        <p:nvSpPr>
          <p:cNvPr id="50179" name="Text Placeholder 7"/>
          <p:cNvSpPr>
            <a:spLocks noGrp="1"/>
          </p:cNvSpPr>
          <p:nvPr>
            <p:ph type="body" idx="1"/>
          </p:nvPr>
        </p:nvSpPr>
        <p:spPr>
          <a:xfrm>
            <a:off x="457200" y="1219200"/>
            <a:ext cx="4040188" cy="955675"/>
          </a:xfrm>
        </p:spPr>
        <p:txBody>
          <a:bodyPr>
            <a:normAutofit fontScale="77500" lnSpcReduction="20000"/>
          </a:bodyPr>
          <a:lstStyle/>
          <a:p>
            <a:r>
              <a:rPr lang="en-US" altLang="en-US" sz="1200"/>
              <a:t>Refractometer 3: This is an example of straight concentrate. Sample is very fuzzy.   Although there is some definite shading, there is no clear line. The whole scale is still visible. </a:t>
            </a:r>
            <a:br>
              <a:rPr lang="en-US" altLang="en-US" sz="1200"/>
            </a:br>
            <a:r>
              <a:rPr lang="en-US" altLang="en-US" sz="1200"/>
              <a:t>(This is what the base personnel would have seen at the Fillmore accident, had they used the refractometer). </a:t>
            </a:r>
          </a:p>
        </p:txBody>
      </p:sp>
      <p:pic>
        <p:nvPicPr>
          <p:cNvPr id="50181" name="Content Placeholder 11" descr="Image of a series of numbers incrementally increasing from the bottom up.  The entire set of numbers is visible on this image."/>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654969" y="2680494"/>
            <a:ext cx="1819275" cy="3333750"/>
          </a:xfrm>
        </p:spPr>
      </p:pic>
      <p:sp>
        <p:nvSpPr>
          <p:cNvPr id="50180" name="Text Placeholder 9"/>
          <p:cNvSpPr>
            <a:spLocks noGrp="1"/>
          </p:cNvSpPr>
          <p:nvPr>
            <p:ph type="body" sz="quarter" idx="3"/>
          </p:nvPr>
        </p:nvSpPr>
        <p:spPr>
          <a:xfrm>
            <a:off x="4645025" y="1143000"/>
            <a:ext cx="4041775" cy="914400"/>
          </a:xfrm>
        </p:spPr>
        <p:txBody>
          <a:bodyPr/>
          <a:lstStyle/>
          <a:p>
            <a:r>
              <a:rPr lang="en-US" altLang="en-US" sz="1200"/>
              <a:t>Refractometer 5: Example of a high reading. This sample is at 21 on the scale (this means there ’s too much salt —too concentrated).</a:t>
            </a:r>
          </a:p>
          <a:p>
            <a:endParaRPr lang="en-US" altLang="en-US" sz="1200"/>
          </a:p>
        </p:txBody>
      </p:sp>
      <p:pic>
        <p:nvPicPr>
          <p:cNvPr id="50182" name="Content Placeholder 12" descr="Image of a series of numbers incrementally increasing from the bottom up.  There is extreme contrast of light and dark.  The upper portion of the image is black while the lower portion is readable and lighter."/>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5653881" y="2680494"/>
            <a:ext cx="1838325" cy="333375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extLst>
              <p:ext uri="{D42A27DB-BD31-4B8C-83A1-F6EECF244321}">
                <p14:modId xmlns:p14="http://schemas.microsoft.com/office/powerpoint/2010/main" val="2220483043"/>
              </p:ext>
            </p:extLst>
          </p:nvPr>
        </p:nvGraphicFramePr>
        <p:xfrm>
          <a:off x="2667000" y="228600"/>
          <a:ext cx="4572000" cy="6498491"/>
        </p:xfrm>
        <a:graphic>
          <a:graphicData uri="http://schemas.openxmlformats.org/presentationml/2006/ole">
            <mc:AlternateContent xmlns:mc="http://schemas.openxmlformats.org/markup-compatibility/2006">
              <mc:Choice xmlns:v="urn:schemas-microsoft-com:vml" Requires="v">
                <p:oleObj spid="_x0000_s3116" name="Document" r:id="rId4" imgW="5952781" imgH="8459631" progId="Word.Document.8">
                  <p:embed/>
                </p:oleObj>
              </mc:Choice>
              <mc:Fallback>
                <p:oleObj name="Document" r:id="rId4" imgW="5952781" imgH="845963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8600"/>
                        <a:ext cx="4572000" cy="6498491"/>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If SEAT base is on </a:t>
            </a:r>
            <a:r>
              <a:rPr lang="en-US" sz="2400" dirty="0" smtClean="0"/>
              <a:t>the Long-Term </a:t>
            </a:r>
            <a:r>
              <a:rPr lang="en-US" sz="2400" dirty="0"/>
              <a:t>Fire Retardant Contract (including MRB if in place), document and relay to appropriate Aviation Manager; product, equipment, and personnel issues. </a:t>
            </a:r>
          </a:p>
          <a:p>
            <a:r>
              <a:rPr lang="en-US" sz="2400" dirty="0"/>
              <a:t>Keep retardant use summary (example).</a:t>
            </a:r>
          </a:p>
          <a:p>
            <a:r>
              <a:rPr lang="en-US" sz="2400" dirty="0"/>
              <a:t>Submit Retardant use Report to MTDC at end of season.</a:t>
            </a:r>
          </a:p>
          <a:p>
            <a:r>
              <a:rPr lang="en-US" sz="2400" dirty="0">
                <a:hlinkClick r:id="rId2"/>
              </a:rPr>
              <a:t>https://www.fs.fed.us/rm/fire/wfcs/documents/use_rep.pdf</a:t>
            </a:r>
            <a:r>
              <a:rPr lang="en-US" sz="2400" dirty="0"/>
              <a:t> </a:t>
            </a:r>
          </a:p>
        </p:txBody>
      </p:sp>
    </p:spTree>
    <p:extLst>
      <p:ext uri="{BB962C8B-B14F-4D97-AF65-F5344CB8AC3E}">
        <p14:creationId xmlns:p14="http://schemas.microsoft.com/office/powerpoint/2010/main" val="928595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3380163" cy="994172"/>
          </a:xfrm>
        </p:spPr>
        <p:txBody>
          <a:bodyPr>
            <a:normAutofit fontScale="90000"/>
          </a:bodyPr>
          <a:lstStyle/>
          <a:p>
            <a:r>
              <a:rPr lang="en-US" dirty="0" smtClean="0"/>
              <a:t>Example Daily Base Activity Log</a:t>
            </a:r>
            <a:endParaRPr lang="en-US" dirty="0"/>
          </a:p>
        </p:txBody>
      </p:sp>
      <p:graphicFrame>
        <p:nvGraphicFramePr>
          <p:cNvPr id="6" name="Object 5"/>
          <p:cNvGraphicFramePr>
            <a:graphicFrameLocks noChangeAspect="1"/>
          </p:cNvGraphicFramePr>
          <p:nvPr>
            <p:extLst/>
          </p:nvPr>
        </p:nvGraphicFramePr>
        <p:xfrm>
          <a:off x="4380397" y="1773727"/>
          <a:ext cx="4072934" cy="3884123"/>
        </p:xfrm>
        <a:graphic>
          <a:graphicData uri="http://schemas.openxmlformats.org/presentationml/2006/ole">
            <mc:AlternateContent xmlns:mc="http://schemas.openxmlformats.org/markup-compatibility/2006">
              <mc:Choice xmlns:v="urn:schemas-microsoft-com:vml" Requires="v">
                <p:oleObj spid="_x0000_s4122" name="Worksheet" r:id="rId3" imgW="7191479" imgH="6858000" progId="Excel.Sheet.12">
                  <p:embed/>
                </p:oleObj>
              </mc:Choice>
              <mc:Fallback>
                <p:oleObj name="Worksheet" r:id="rId3" imgW="7191479" imgH="6858000" progId="Excel.Sheet.12">
                  <p:embed/>
                  <p:pic>
                    <p:nvPicPr>
                      <p:cNvPr id="6" name="Object 5"/>
                      <p:cNvPicPr/>
                      <p:nvPr/>
                    </p:nvPicPr>
                    <p:blipFill>
                      <a:blip r:embed="rId4"/>
                      <a:stretch>
                        <a:fillRect/>
                      </a:stretch>
                    </p:blipFill>
                    <p:spPr>
                      <a:xfrm>
                        <a:off x="4380397" y="1773727"/>
                        <a:ext cx="4072934" cy="3884123"/>
                      </a:xfrm>
                      <a:prstGeom prst="rect">
                        <a:avLst/>
                      </a:prstGeom>
                    </p:spPr>
                  </p:pic>
                </p:oleObj>
              </mc:Fallback>
            </mc:AlternateContent>
          </a:graphicData>
        </a:graphic>
      </p:graphicFrame>
      <p:sp>
        <p:nvSpPr>
          <p:cNvPr id="7" name="TextBox 6"/>
          <p:cNvSpPr txBox="1"/>
          <p:nvPr/>
        </p:nvSpPr>
        <p:spPr>
          <a:xfrm>
            <a:off x="628650" y="2819400"/>
            <a:ext cx="3061163" cy="2585323"/>
          </a:xfrm>
          <a:prstGeom prst="rect">
            <a:avLst/>
          </a:prstGeom>
          <a:noFill/>
          <a:ln>
            <a:solidFill>
              <a:schemeClr val="tx1"/>
            </a:solidFill>
          </a:ln>
        </p:spPr>
        <p:txBody>
          <a:bodyPr wrap="square" rtlCol="0">
            <a:spAutoFit/>
          </a:bodyPr>
          <a:lstStyle/>
          <a:p>
            <a:r>
              <a:rPr lang="en-US" u="sng" dirty="0" smtClean="0"/>
              <a:t>Used to document:</a:t>
            </a:r>
          </a:p>
          <a:p>
            <a:pPr marL="214313" indent="-214313">
              <a:buFont typeface="Arial" panose="020B0604020202020204" pitchFamily="34" charset="0"/>
              <a:buChar char="•"/>
            </a:pPr>
            <a:r>
              <a:rPr lang="en-US" dirty="0" smtClean="0"/>
              <a:t>Base open and close</a:t>
            </a:r>
          </a:p>
          <a:p>
            <a:pPr marL="214313" indent="-214313">
              <a:buFont typeface="Arial" panose="020B0604020202020204" pitchFamily="34" charset="0"/>
              <a:buChar char="•"/>
            </a:pPr>
            <a:r>
              <a:rPr lang="en-US" dirty="0" smtClean="0"/>
              <a:t>Retardant delivery</a:t>
            </a:r>
          </a:p>
          <a:p>
            <a:pPr marL="214313" indent="-214313">
              <a:buFont typeface="Arial" panose="020B0604020202020204" pitchFamily="34" charset="0"/>
              <a:buChar char="•"/>
            </a:pPr>
            <a:r>
              <a:rPr lang="en-US" dirty="0" smtClean="0"/>
              <a:t>Significant events at base</a:t>
            </a:r>
          </a:p>
          <a:p>
            <a:pPr marL="214313" indent="-214313">
              <a:buFont typeface="Arial" panose="020B0604020202020204" pitchFamily="34" charset="0"/>
              <a:buChar char="•"/>
            </a:pPr>
            <a:r>
              <a:rPr lang="en-US" dirty="0" smtClean="0"/>
              <a:t>Issues</a:t>
            </a:r>
          </a:p>
          <a:p>
            <a:pPr marL="214313" indent="-214313">
              <a:buFont typeface="Arial" panose="020B0604020202020204" pitchFamily="34" charset="0"/>
              <a:buChar char="•"/>
            </a:pPr>
            <a:r>
              <a:rPr lang="en-US" dirty="0" smtClean="0"/>
              <a:t>Repairs</a:t>
            </a:r>
          </a:p>
          <a:p>
            <a:pPr marL="214313" indent="-214313">
              <a:buFont typeface="Arial" panose="020B0604020202020204" pitchFamily="34" charset="0"/>
              <a:buChar char="•"/>
            </a:pPr>
            <a:r>
              <a:rPr lang="en-US" dirty="0" smtClean="0"/>
              <a:t>Recap information from year</a:t>
            </a:r>
          </a:p>
          <a:p>
            <a:pPr marL="214313" indent="-214313">
              <a:buFont typeface="Arial" panose="020B0604020202020204" pitchFamily="34" charset="0"/>
              <a:buChar char="•"/>
            </a:pPr>
            <a:endParaRPr lang="en-US" dirty="0"/>
          </a:p>
        </p:txBody>
      </p:sp>
      <p:sp>
        <p:nvSpPr>
          <p:cNvPr id="8" name="TextBox 7"/>
          <p:cNvSpPr txBox="1"/>
          <p:nvPr/>
        </p:nvSpPr>
        <p:spPr>
          <a:xfrm>
            <a:off x="6257925" y="2644487"/>
            <a:ext cx="1300163" cy="646331"/>
          </a:xfrm>
          <a:prstGeom prst="rect">
            <a:avLst/>
          </a:prstGeom>
          <a:noFill/>
        </p:spPr>
        <p:txBody>
          <a:bodyPr wrap="square" rtlCol="0">
            <a:spAutoFit/>
          </a:bodyPr>
          <a:lstStyle/>
          <a:p>
            <a:r>
              <a:rPr lang="en-US" dirty="0" smtClean="0"/>
              <a:t>Log Events</a:t>
            </a:r>
            <a:endParaRPr lang="en-US" dirty="0"/>
          </a:p>
        </p:txBody>
      </p:sp>
    </p:spTree>
    <p:extLst>
      <p:ext uri="{BB962C8B-B14F-4D97-AF65-F5344CB8AC3E}">
        <p14:creationId xmlns:p14="http://schemas.microsoft.com/office/powerpoint/2010/main" val="1480145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03" y="304800"/>
            <a:ext cx="2619548" cy="2687117"/>
          </a:xfrm>
        </p:spPr>
        <p:txBody>
          <a:bodyPr>
            <a:normAutofit/>
          </a:bodyPr>
          <a:lstStyle/>
          <a:p>
            <a:r>
              <a:rPr lang="en-US" dirty="0" smtClean="0"/>
              <a:t>Example – Retardant Use Summary</a:t>
            </a:r>
            <a:endParaRPr lang="en-US" dirty="0"/>
          </a:p>
        </p:txBody>
      </p:sp>
      <p:pic>
        <p:nvPicPr>
          <p:cNvPr id="5" name="Picture 4"/>
          <p:cNvPicPr>
            <a:picLocks noChangeAspect="1"/>
          </p:cNvPicPr>
          <p:nvPr/>
        </p:nvPicPr>
        <p:blipFill>
          <a:blip r:embed="rId2"/>
          <a:stretch>
            <a:fillRect/>
          </a:stretch>
        </p:blipFill>
        <p:spPr>
          <a:xfrm>
            <a:off x="3500438" y="956974"/>
            <a:ext cx="5230004" cy="6016964"/>
          </a:xfrm>
          <a:prstGeom prst="rect">
            <a:avLst/>
          </a:prstGeom>
        </p:spPr>
      </p:pic>
      <p:sp>
        <p:nvSpPr>
          <p:cNvPr id="8" name="TextBox 7"/>
          <p:cNvSpPr txBox="1"/>
          <p:nvPr/>
        </p:nvSpPr>
        <p:spPr>
          <a:xfrm>
            <a:off x="339003" y="3105544"/>
            <a:ext cx="2651651" cy="3416320"/>
          </a:xfrm>
          <a:prstGeom prst="rect">
            <a:avLst/>
          </a:prstGeom>
          <a:noFill/>
          <a:ln w="12700">
            <a:solidFill>
              <a:srgbClr val="FF0000"/>
            </a:solidFill>
          </a:ln>
        </p:spPr>
        <p:txBody>
          <a:bodyPr wrap="square" rtlCol="0">
            <a:spAutoFit/>
          </a:bodyPr>
          <a:lstStyle/>
          <a:p>
            <a:pPr marL="214313" indent="-214313">
              <a:buFont typeface="Arial" panose="020B0604020202020204" pitchFamily="34" charset="0"/>
              <a:buChar char="•"/>
            </a:pPr>
            <a:r>
              <a:rPr lang="en-US" dirty="0" smtClean="0"/>
              <a:t>Used to record all retardant being sent out from base and includes visiting aircraft</a:t>
            </a:r>
          </a:p>
          <a:p>
            <a:pPr marL="214313" indent="-214313">
              <a:buFont typeface="Arial" panose="020B0604020202020204" pitchFamily="34" charset="0"/>
              <a:buChar char="•"/>
            </a:pPr>
            <a:r>
              <a:rPr lang="en-US" dirty="0" smtClean="0"/>
              <a:t>Can be given to Procurement for charge coding information</a:t>
            </a:r>
          </a:p>
          <a:p>
            <a:pPr marL="214313" indent="-214313">
              <a:buFont typeface="Arial" panose="020B0604020202020204" pitchFamily="34" charset="0"/>
              <a:buChar char="•"/>
            </a:pPr>
            <a:r>
              <a:rPr lang="en-US" dirty="0" smtClean="0"/>
              <a:t>Used to report year end use</a:t>
            </a:r>
          </a:p>
          <a:p>
            <a:endParaRPr lang="en-US" dirty="0"/>
          </a:p>
        </p:txBody>
      </p:sp>
    </p:spTree>
    <p:extLst>
      <p:ext uri="{BB962C8B-B14F-4D97-AF65-F5344CB8AC3E}">
        <p14:creationId xmlns:p14="http://schemas.microsoft.com/office/powerpoint/2010/main" val="2423280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Retardant Spill Prevention and Coordination</a:t>
            </a:r>
            <a:endParaRPr lang="en-US" dirty="0"/>
          </a:p>
        </p:txBody>
      </p:sp>
      <p:sp>
        <p:nvSpPr>
          <p:cNvPr id="3" name="Content Placeholder 2"/>
          <p:cNvSpPr>
            <a:spLocks noGrp="1"/>
          </p:cNvSpPr>
          <p:nvPr>
            <p:ph idx="1"/>
          </p:nvPr>
        </p:nvSpPr>
        <p:spPr>
          <a:xfrm>
            <a:off x="628650" y="2041814"/>
            <a:ext cx="7886700" cy="3640975"/>
          </a:xfrm>
        </p:spPr>
        <p:txBody>
          <a:bodyPr>
            <a:normAutofit/>
          </a:bodyPr>
          <a:lstStyle/>
          <a:p>
            <a:r>
              <a:rPr lang="en-US" sz="3000" dirty="0"/>
              <a:t>Include best management practices to ensure fire retardant spills and/or water from washing SEATs does not flow onto unprotected areas, soils, or into storm drainage ditches, swales, or sewers. (Clean Water Act - CWA).</a:t>
            </a:r>
          </a:p>
          <a:p>
            <a:pPr marL="342900" lvl="1" indent="0">
              <a:buNone/>
            </a:pPr>
            <a:endParaRPr lang="en-US" dirty="0" smtClean="0"/>
          </a:p>
          <a:p>
            <a:pPr marL="342900" lvl="1" indent="0">
              <a:buNone/>
            </a:pPr>
            <a:endParaRPr lang="en-US" dirty="0"/>
          </a:p>
          <a:p>
            <a:pPr marL="342900" lvl="1" indent="0">
              <a:buNone/>
            </a:pPr>
            <a:endParaRPr lang="en-US" dirty="0" smtClean="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smtClean="0"/>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456508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Retardant Spill Prevention and Coordination</a:t>
            </a:r>
          </a:p>
        </p:txBody>
      </p:sp>
      <p:sp>
        <p:nvSpPr>
          <p:cNvPr id="4" name="Content Placeholder 2"/>
          <p:cNvSpPr>
            <a:spLocks noGrp="1"/>
          </p:cNvSpPr>
          <p:nvPr>
            <p:ph idx="1"/>
          </p:nvPr>
        </p:nvSpPr>
        <p:spPr>
          <a:xfrm>
            <a:off x="628650" y="2255044"/>
            <a:ext cx="7886700" cy="3417094"/>
          </a:xfrm>
        </p:spPr>
        <p:txBody>
          <a:bodyPr>
            <a:normAutofit fontScale="40000" lnSpcReduction="20000"/>
          </a:bodyPr>
          <a:lstStyle/>
          <a:p>
            <a:pPr lvl="1">
              <a:buFont typeface="Wingdings" panose="05000000000000000000" pitchFamily="2" charset="2"/>
              <a:buChar char="ü"/>
            </a:pPr>
            <a:r>
              <a:rPr lang="en-US" sz="3300" dirty="0" smtClean="0"/>
              <a:t>Place </a:t>
            </a:r>
            <a:r>
              <a:rPr lang="en-US" sz="3300" dirty="0"/>
              <a:t>a bucket under the </a:t>
            </a:r>
            <a:r>
              <a:rPr lang="en-US" sz="3300" dirty="0" smtClean="0"/>
              <a:t>loading port and valve connection </a:t>
            </a:r>
            <a:r>
              <a:rPr lang="en-US" sz="3300" dirty="0"/>
              <a:t>during loading to contain spills and minimize exposure</a:t>
            </a:r>
            <a:r>
              <a:rPr lang="en-US" sz="3300" dirty="0" smtClean="0"/>
              <a:t>. Recycle uncontaminated retardant.</a:t>
            </a:r>
          </a:p>
          <a:p>
            <a:pPr lvl="1">
              <a:buFont typeface="Wingdings" panose="05000000000000000000" pitchFamily="2" charset="2"/>
              <a:buChar char="ü"/>
            </a:pPr>
            <a:r>
              <a:rPr lang="en-US" sz="3300" dirty="0" smtClean="0"/>
              <a:t>On site container or recycle method for hose flushing (salvage drum).</a:t>
            </a:r>
          </a:p>
          <a:p>
            <a:pPr lvl="1">
              <a:buFont typeface="Wingdings" panose="05000000000000000000" pitchFamily="2" charset="2"/>
              <a:buChar char="ü"/>
            </a:pPr>
            <a:r>
              <a:rPr lang="en-US" sz="3300" dirty="0" smtClean="0"/>
              <a:t>On site spill prevention kit to contain retardant spills (use of berms, drain covers, socks, pads). Research online examples of spill kits &amp; spill control.</a:t>
            </a:r>
          </a:p>
          <a:p>
            <a:pPr lvl="1">
              <a:buFont typeface="Wingdings" panose="05000000000000000000" pitchFamily="2" charset="2"/>
              <a:buChar char="ü"/>
            </a:pPr>
            <a:r>
              <a:rPr lang="en-US" sz="3300" dirty="0" smtClean="0"/>
              <a:t>On site disposal container for contaminated retardant (includes dirt or gravel).</a:t>
            </a:r>
          </a:p>
          <a:p>
            <a:pPr lvl="1">
              <a:buFont typeface="Wingdings" panose="05000000000000000000" pitchFamily="2" charset="2"/>
              <a:buChar char="ü"/>
            </a:pPr>
            <a:r>
              <a:rPr lang="en-US" sz="3300" dirty="0" smtClean="0"/>
              <a:t>Storage tanks, transfer/loading pumps located </a:t>
            </a:r>
            <a:r>
              <a:rPr lang="en-US" sz="3300" dirty="0"/>
              <a:t>in secondary containment to retain a </a:t>
            </a:r>
            <a:r>
              <a:rPr lang="en-US" sz="3300" dirty="0" smtClean="0"/>
              <a:t>spill.</a:t>
            </a:r>
          </a:p>
          <a:p>
            <a:pPr lvl="1">
              <a:buFont typeface="Wingdings" panose="05000000000000000000" pitchFamily="2" charset="2"/>
              <a:buChar char="ü"/>
            </a:pPr>
            <a:r>
              <a:rPr lang="en-US" sz="3300" dirty="0" smtClean="0"/>
              <a:t>Agency responsible for site cleanup and restoration to pre-incident or pre-season conditions.</a:t>
            </a:r>
            <a:r>
              <a:rPr lang="en-US" sz="3300" dirty="0"/>
              <a:t> </a:t>
            </a:r>
            <a:endParaRPr lang="en-US" sz="3300" dirty="0" smtClean="0"/>
          </a:p>
          <a:p>
            <a:pPr lvl="1">
              <a:buFont typeface="Wingdings" panose="05000000000000000000" pitchFamily="2" charset="2"/>
              <a:buChar char="ü"/>
            </a:pPr>
            <a:r>
              <a:rPr lang="en-US" sz="3300" dirty="0" smtClean="0"/>
              <a:t>Work </a:t>
            </a:r>
            <a:r>
              <a:rPr lang="en-US" sz="3300" dirty="0"/>
              <a:t>with hazmat coordinator to identify proper cleanup and disposal of retardant spills. Identify in SEAT operations plan and brief personnel.</a:t>
            </a:r>
          </a:p>
          <a:p>
            <a:pPr lvl="1">
              <a:buFont typeface="Wingdings" panose="05000000000000000000" pitchFamily="2" charset="2"/>
              <a:buChar char="ü"/>
            </a:pPr>
            <a:endParaRPr lang="en-US" dirty="0" smtClean="0"/>
          </a:p>
          <a:p>
            <a:pPr marL="342900" lvl="1" indent="0">
              <a:buNone/>
            </a:pPr>
            <a:endParaRPr lang="en-US" dirty="0" smtClean="0"/>
          </a:p>
          <a:p>
            <a:pPr marL="342900" lvl="1" indent="0">
              <a:buNone/>
            </a:pPr>
            <a:endParaRPr lang="en-US" dirty="0"/>
          </a:p>
          <a:p>
            <a:pPr lvl="1">
              <a:buFont typeface="Wingdings" panose="05000000000000000000" pitchFamily="2" charset="2"/>
              <a:buChar char="ü"/>
            </a:pPr>
            <a:endParaRPr lang="en-US" dirty="0" smtClean="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smtClean="0"/>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093005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Retardant Spill Prevention and Coordination</a:t>
            </a:r>
          </a:p>
        </p:txBody>
      </p:sp>
      <p:sp>
        <p:nvSpPr>
          <p:cNvPr id="3" name="Content Placeholder 2"/>
          <p:cNvSpPr>
            <a:spLocks noGrp="1"/>
          </p:cNvSpPr>
          <p:nvPr>
            <p:ph idx="1"/>
          </p:nvPr>
        </p:nvSpPr>
        <p:spPr/>
        <p:txBody>
          <a:bodyPr>
            <a:normAutofit fontScale="70000" lnSpcReduction="20000"/>
          </a:bodyPr>
          <a:lstStyle/>
          <a:p>
            <a:r>
              <a:rPr lang="en-US" sz="2400" dirty="0"/>
              <a:t>Note that discarded, unused fire retardant should be disposed or recycled appropriately.  It should never be discarded by applying to the ground surface to function as “fertilizer”.   ICL Performance Products, manufacturer of Phos-Chek, states that while the components in Phos-Chek retardants are safe for land application when applied in the recommended manner as a fire retardant, its uncontrolled application for other than its intended purpose (i.e., as fertilizer) is not recommended. This recommendation was taken from ICL’s report regarding toxicological and environmental safety. [</a:t>
            </a:r>
            <a:r>
              <a:rPr lang="en-US" sz="2400" u="sng" dirty="0">
                <a:hlinkClick r:id="rId2"/>
              </a:rPr>
              <a:t>http://phoschek.com/product/phos-chek-lc95a/</a:t>
            </a:r>
            <a:r>
              <a:rPr lang="en-US" sz="2400" dirty="0"/>
              <a:t>, and click on Environmental Q&amp;A]</a:t>
            </a:r>
          </a:p>
          <a:p>
            <a:endParaRPr lang="en-US" sz="2400" dirty="0"/>
          </a:p>
        </p:txBody>
      </p:sp>
    </p:spTree>
    <p:extLst>
      <p:ext uri="{BB962C8B-B14F-4D97-AF65-F5344CB8AC3E}">
        <p14:creationId xmlns:p14="http://schemas.microsoft.com/office/powerpoint/2010/main" val="3968459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Retardant Spill Prevention and Coordination</a:t>
            </a:r>
          </a:p>
        </p:txBody>
      </p:sp>
      <p:sp>
        <p:nvSpPr>
          <p:cNvPr id="3" name="Content Placeholder 2"/>
          <p:cNvSpPr>
            <a:spLocks noGrp="1"/>
          </p:cNvSpPr>
          <p:nvPr>
            <p:ph idx="1"/>
          </p:nvPr>
        </p:nvSpPr>
        <p:spPr>
          <a:xfrm>
            <a:off x="628650" y="2020728"/>
            <a:ext cx="7886700" cy="3842862"/>
          </a:xfrm>
        </p:spPr>
        <p:txBody>
          <a:bodyPr>
            <a:normAutofit/>
          </a:bodyPr>
          <a:lstStyle/>
          <a:p>
            <a:pPr marL="0" indent="0">
              <a:buNone/>
            </a:pPr>
            <a:r>
              <a:rPr lang="en-US" sz="2400" dirty="0">
                <a:solidFill>
                  <a:srgbClr val="FF0000"/>
                </a:solidFill>
              </a:rPr>
              <a:t>Per SEAT Contract</a:t>
            </a:r>
          </a:p>
          <a:p>
            <a:r>
              <a:rPr lang="en-US" dirty="0"/>
              <a:t>C7.2.2 The Contractor is responsible for handling and clean-up of fuel, oil, and retardant contamination on airport ramps, retardant sites, parking areas, landing areas, etc., when caused by Contractor aircraft or </a:t>
            </a:r>
            <a:r>
              <a:rPr lang="en-US" dirty="0" smtClean="0"/>
              <a:t>personnel.</a:t>
            </a:r>
            <a:endParaRPr lang="en-US" dirty="0"/>
          </a:p>
          <a:p>
            <a:r>
              <a:rPr lang="en-US" dirty="0"/>
              <a:t>C7.2.4. The Contractor shall immediately report any spill of fuel, hazardous chemical, regulated waste, or hazardous substance to the CO and spill-reporting authority</a:t>
            </a:r>
            <a:r>
              <a:rPr lang="en-US" dirty="0" smtClean="0"/>
              <a:t>.</a:t>
            </a:r>
          </a:p>
          <a:p>
            <a:endParaRPr lang="en-US" dirty="0"/>
          </a:p>
        </p:txBody>
      </p:sp>
    </p:spTree>
    <p:extLst>
      <p:ext uri="{BB962C8B-B14F-4D97-AF65-F5344CB8AC3E}">
        <p14:creationId xmlns:p14="http://schemas.microsoft.com/office/powerpoint/2010/main" val="2845102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Retardant Spill Prevention and Coordination</a:t>
            </a:r>
          </a:p>
        </p:txBody>
      </p:sp>
      <p:sp>
        <p:nvSpPr>
          <p:cNvPr id="3" name="Content Placeholder 2"/>
          <p:cNvSpPr>
            <a:spLocks noGrp="1"/>
          </p:cNvSpPr>
          <p:nvPr>
            <p:ph idx="1"/>
          </p:nvPr>
        </p:nvSpPr>
        <p:spPr>
          <a:xfrm>
            <a:off x="628650" y="1989556"/>
            <a:ext cx="7886700" cy="3263504"/>
          </a:xfrm>
        </p:spPr>
        <p:txBody>
          <a:bodyPr>
            <a:normAutofit fontScale="77500" lnSpcReduction="20000"/>
          </a:bodyPr>
          <a:lstStyle/>
          <a:p>
            <a:pPr>
              <a:buFont typeface="Wingdings" panose="05000000000000000000" pitchFamily="2" charset="2"/>
              <a:buChar char="q"/>
            </a:pPr>
            <a:endParaRPr lang="en-US" dirty="0" smtClean="0"/>
          </a:p>
          <a:p>
            <a:pPr marL="0" indent="0">
              <a:buNone/>
            </a:pPr>
            <a:r>
              <a:rPr lang="en-US" sz="2550" dirty="0">
                <a:solidFill>
                  <a:srgbClr val="FF0000"/>
                </a:solidFill>
              </a:rPr>
              <a:t>Per National Long-Term Fire Retardant Contract  </a:t>
            </a:r>
            <a:r>
              <a:rPr lang="en-US" sz="2550" dirty="0" smtClean="0">
                <a:solidFill>
                  <a:srgbClr val="FF0000"/>
                </a:solidFill>
              </a:rPr>
              <a:t>                        </a:t>
            </a:r>
            <a:endParaRPr lang="en-US" sz="2550" dirty="0">
              <a:solidFill>
                <a:srgbClr val="FF0000"/>
              </a:solidFill>
            </a:endParaRPr>
          </a:p>
          <a:p>
            <a:pPr marL="0" indent="0">
              <a:buNone/>
            </a:pPr>
            <a:r>
              <a:rPr lang="en-US" dirty="0" smtClean="0"/>
              <a:t>Page c-8 </a:t>
            </a:r>
            <a:r>
              <a:rPr lang="en-US" dirty="0"/>
              <a:t>(d) </a:t>
            </a:r>
            <a:r>
              <a:rPr lang="en-US" u="sng" dirty="0"/>
              <a:t>The Contractor shall be responsible for cleaning up all spillages caused by mixing and </a:t>
            </a:r>
            <a:r>
              <a:rPr lang="en-US" u="sng" dirty="0" smtClean="0"/>
              <a:t>loading operations</a:t>
            </a:r>
            <a:r>
              <a:rPr lang="en-US" u="sng" dirty="0"/>
              <a:t>. The contractor shall wash spillage from loading ramps and shall keep retardant washed </a:t>
            </a:r>
            <a:r>
              <a:rPr lang="en-US" u="sng" dirty="0" smtClean="0"/>
              <a:t>off the </a:t>
            </a:r>
            <a:r>
              <a:rPr lang="en-US" u="sng" dirty="0"/>
              <a:t>equipment. </a:t>
            </a:r>
            <a:r>
              <a:rPr lang="en-US" dirty="0"/>
              <a:t>[See Solicitation - Hazardous Material Identification and Material Safety Data, </a:t>
            </a:r>
            <a:r>
              <a:rPr lang="en-US" dirty="0" smtClean="0"/>
              <a:t>FAR52.223-03</a:t>
            </a:r>
            <a:r>
              <a:rPr lang="en-US" dirty="0"/>
              <a:t>] The contractor shall clean up any concentrate or mixed solution that leaks, drips, or </a:t>
            </a:r>
            <a:r>
              <a:rPr lang="en-US" dirty="0" smtClean="0"/>
              <a:t>runs where </a:t>
            </a:r>
            <a:r>
              <a:rPr lang="en-US" dirty="0"/>
              <a:t>equipment is set-up, including all tanks, hoses, nozzles, concentrate containers, etc. </a:t>
            </a:r>
            <a:r>
              <a:rPr lang="en-US" dirty="0" smtClean="0"/>
              <a:t>which creates </a:t>
            </a:r>
            <a:r>
              <a:rPr lang="en-US" dirty="0"/>
              <a:t>an unsafe area or unsightly appearance. The agency manager is responsible for </a:t>
            </a:r>
            <a:r>
              <a:rPr lang="en-US" dirty="0" smtClean="0"/>
              <a:t>wash-down effluent </a:t>
            </a:r>
            <a:r>
              <a:rPr lang="en-US" dirty="0"/>
              <a:t>disposal procedures.</a:t>
            </a:r>
          </a:p>
          <a:p>
            <a:endParaRPr lang="en-US" dirty="0"/>
          </a:p>
        </p:txBody>
      </p:sp>
    </p:spTree>
    <p:extLst>
      <p:ext uri="{BB962C8B-B14F-4D97-AF65-F5344CB8AC3E}">
        <p14:creationId xmlns:p14="http://schemas.microsoft.com/office/powerpoint/2010/main" val="3879764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854" y="152401"/>
            <a:ext cx="7772400" cy="838200"/>
          </a:xfrm>
        </p:spPr>
        <p:txBody>
          <a:bodyPr>
            <a:normAutofit/>
          </a:bodyPr>
          <a:lstStyle/>
          <a:p>
            <a:r>
              <a:rPr lang="en-US" dirty="0" smtClean="0"/>
              <a:t>2018 Product Totals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83635179"/>
              </p:ext>
            </p:extLst>
          </p:nvPr>
        </p:nvGraphicFramePr>
        <p:xfrm>
          <a:off x="4114800" y="5105400"/>
          <a:ext cx="4089400" cy="1442085"/>
        </p:xfrm>
        <a:graphic>
          <a:graphicData uri="http://schemas.openxmlformats.org/drawingml/2006/table">
            <a:tbl>
              <a:tblPr/>
              <a:tblGrid>
                <a:gridCol w="1713170">
                  <a:extLst>
                    <a:ext uri="{9D8B030D-6E8A-4147-A177-3AD203B41FA5}">
                      <a16:colId xmlns:a16="http://schemas.microsoft.com/office/drawing/2014/main" val="2423896228"/>
                    </a:ext>
                  </a:extLst>
                </a:gridCol>
                <a:gridCol w="1170666">
                  <a:extLst>
                    <a:ext uri="{9D8B030D-6E8A-4147-A177-3AD203B41FA5}">
                      <a16:colId xmlns:a16="http://schemas.microsoft.com/office/drawing/2014/main" val="4101324031"/>
                    </a:ext>
                  </a:extLst>
                </a:gridCol>
                <a:gridCol w="1205564">
                  <a:extLst>
                    <a:ext uri="{9D8B030D-6E8A-4147-A177-3AD203B41FA5}">
                      <a16:colId xmlns:a16="http://schemas.microsoft.com/office/drawing/2014/main" val="1214145040"/>
                    </a:ext>
                  </a:extLst>
                </a:gridCol>
              </a:tblGrid>
              <a:tr h="161925">
                <a:tc>
                  <a:txBody>
                    <a:bodyPr/>
                    <a:lstStyle/>
                    <a:p>
                      <a:pPr algn="l" fontAlgn="b"/>
                      <a:r>
                        <a:rPr lang="en-US" sz="900" b="1" i="0" u="none" strike="noStrike">
                          <a:effectLst/>
                          <a:latin typeface="Bookman Old Style" panose="02050604050505020204" pitchFamily="18" charset="0"/>
                        </a:rPr>
                        <a:t>TOTALS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Bookman Old Style" panose="02050604050505020204" pitchFamily="18" charset="0"/>
                        </a:rPr>
                        <a:t>GALS. PUMPED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376568"/>
                  </a:ext>
                </a:extLst>
              </a:tr>
              <a:tr h="161925">
                <a:tc>
                  <a:txBody>
                    <a:bodyPr/>
                    <a:lstStyle/>
                    <a:p>
                      <a:pPr algn="l" fontAlgn="b"/>
                      <a:r>
                        <a:rPr lang="en-US" sz="900" b="1" i="0" u="none" strike="noStrike">
                          <a:effectLst/>
                          <a:latin typeface="Bookman Old Style" panose="02050604050505020204" pitchFamily="18" charset="0"/>
                        </a:rPr>
                        <a:t>Fixed-Wing Bases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1"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13359407"/>
                  </a:ext>
                </a:extLst>
              </a:tr>
              <a:tr h="161925">
                <a:tc>
                  <a:txBody>
                    <a:bodyPr/>
                    <a:lstStyle/>
                    <a:p>
                      <a:pPr algn="r" fontAlgn="b"/>
                      <a:r>
                        <a:rPr lang="en-US" sz="900" b="0" i="0" u="none" strike="noStrike">
                          <a:effectLst/>
                          <a:latin typeface="Bookman Old Style" panose="02050604050505020204" pitchFamily="18" charset="0"/>
                        </a:rPr>
                        <a:t>Retardants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Bookman Old Style" panose="02050604050505020204" pitchFamily="18" charset="0"/>
                        </a:rPr>
                        <a:t>40,263,496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15046"/>
                  </a:ext>
                </a:extLst>
              </a:tr>
              <a:tr h="161925">
                <a:tc>
                  <a:txBody>
                    <a:bodyPr/>
                    <a:lstStyle/>
                    <a:p>
                      <a:pPr algn="r" fontAlgn="b"/>
                      <a:r>
                        <a:rPr lang="en-US" sz="900" b="0" i="0" u="none" strike="noStrike">
                          <a:effectLst/>
                          <a:latin typeface="Bookman Old Style" panose="02050604050505020204" pitchFamily="18" charset="0"/>
                        </a:rPr>
                        <a:t>Gels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Bookman Old Style" panose="02050604050505020204" pitchFamily="18" charset="0"/>
                        </a:rPr>
                        <a:t>59,233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92866"/>
                  </a:ext>
                </a:extLst>
              </a:tr>
              <a:tr h="161925">
                <a:tc>
                  <a:txBody>
                    <a:bodyPr/>
                    <a:lstStyle/>
                    <a:p>
                      <a:pPr algn="l" fontAlgn="b"/>
                      <a:r>
                        <a:rPr lang="en-US" sz="900" b="1" i="0" u="none" strike="noStrike">
                          <a:effectLst/>
                          <a:latin typeface="Bookman Old Style" panose="02050604050505020204" pitchFamily="18" charset="0"/>
                        </a:rPr>
                        <a:t>Portable Bases (MRB)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900" b="1"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644251"/>
                  </a:ext>
                </a:extLst>
              </a:tr>
              <a:tr h="161925">
                <a:tc>
                  <a:txBody>
                    <a:bodyPr/>
                    <a:lstStyle/>
                    <a:p>
                      <a:pPr algn="r" fontAlgn="b"/>
                      <a:r>
                        <a:rPr lang="en-US" sz="900" b="0" i="0" u="none" strike="noStrike">
                          <a:effectLst/>
                          <a:latin typeface="Bookman Old Style" panose="02050604050505020204" pitchFamily="18" charset="0"/>
                        </a:rPr>
                        <a:t>Fixed 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Bookman Old Style" panose="02050604050505020204" pitchFamily="18" charset="0"/>
                        </a:rPr>
                        <a:t>               5,654,551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144491"/>
                  </a:ext>
                </a:extLst>
              </a:tr>
              <a:tr h="161925">
                <a:tc>
                  <a:txBody>
                    <a:bodyPr/>
                    <a:lstStyle/>
                    <a:p>
                      <a:pPr algn="r" fontAlgn="b"/>
                      <a:r>
                        <a:rPr lang="en-US" sz="900" b="0" i="0" u="none" strike="noStrike">
                          <a:effectLst/>
                          <a:latin typeface="Bookman Old Style" panose="02050604050505020204" pitchFamily="18" charset="0"/>
                        </a:rPr>
                        <a:t>Rotor (259 Products)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236831"/>
                  </a:ext>
                </a:extLst>
              </a:tr>
              <a:tr h="57150">
                <a:tc>
                  <a:txBody>
                    <a:bodyPr/>
                    <a:lstStyle/>
                    <a:p>
                      <a:pPr algn="l"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144328"/>
                  </a:ext>
                </a:extLst>
              </a:tr>
              <a:tr h="171450">
                <a:tc>
                  <a:txBody>
                    <a:bodyPr/>
                    <a:lstStyle/>
                    <a:p>
                      <a:pPr algn="l" fontAlgn="b"/>
                      <a:r>
                        <a:rPr lang="en-US" sz="900" b="1" i="0" u="none" strike="noStrike">
                          <a:effectLst/>
                          <a:latin typeface="Bookman Old Style" panose="02050604050505020204" pitchFamily="18" charset="0"/>
                        </a:rPr>
                        <a:t>All Bases/All Products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900" b="0" i="0" u="none" strike="noStrike">
                          <a:effectLst/>
                          <a:latin typeface="Bookman Old Style" panose="020506040505050202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000" b="1" i="0" u="none" strike="noStrike" dirty="0">
                          <a:effectLst/>
                          <a:latin typeface="Bookman Old Style" panose="02050604050505020204" pitchFamily="18" charset="0"/>
                        </a:rPr>
                        <a:t>45,977,280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41117340"/>
                  </a:ext>
                </a:extLst>
              </a:tr>
            </a:tbl>
          </a:graphicData>
        </a:graphic>
      </p:graphicFrame>
      <p:pic>
        <p:nvPicPr>
          <p:cNvPr id="6" name="Content Placeholder 2"/>
          <p:cNvPicPr>
            <a:picLocks noChangeAspect="1"/>
          </p:cNvPicPr>
          <p:nvPr/>
        </p:nvPicPr>
        <p:blipFill>
          <a:blip r:embed="rId3"/>
          <a:stretch>
            <a:fillRect/>
          </a:stretch>
        </p:blipFill>
        <p:spPr bwMode="auto">
          <a:xfrm>
            <a:off x="609600" y="1524000"/>
            <a:ext cx="453986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910221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What’s </a:t>
            </a:r>
            <a:r>
              <a:rPr lang="en-US" altLang="en-US" dirty="0" smtClean="0"/>
              <a:t>on </a:t>
            </a:r>
            <a:r>
              <a:rPr lang="en-US" altLang="en-US" dirty="0"/>
              <a:t>the </a:t>
            </a:r>
            <a:br>
              <a:rPr lang="en-US" altLang="en-US" dirty="0"/>
            </a:br>
            <a:r>
              <a:rPr lang="en-US" altLang="en-US" dirty="0"/>
              <a:t>BLM National SEAT Web Site ?</a:t>
            </a:r>
          </a:p>
        </p:txBody>
      </p:sp>
      <p:sp>
        <p:nvSpPr>
          <p:cNvPr id="52227" name="TextBox 8"/>
          <p:cNvSpPr txBox="1">
            <a:spLocks noChangeArrowheads="1"/>
          </p:cNvSpPr>
          <p:nvPr/>
        </p:nvSpPr>
        <p:spPr bwMode="auto">
          <a:xfrm>
            <a:off x="457200" y="1981200"/>
            <a:ext cx="7467600"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100" dirty="0">
              <a:solidFill>
                <a:srgbClr val="FF0000"/>
              </a:solidFill>
              <a:latin typeface="Arial" charset="0"/>
            </a:endParaRPr>
          </a:p>
          <a:p>
            <a:pPr algn="ctr" eaLnBrk="1" hangingPunct="1">
              <a:spcBef>
                <a:spcPct val="0"/>
              </a:spcBef>
              <a:buFontTx/>
              <a:buNone/>
            </a:pPr>
            <a:r>
              <a:rPr lang="en-US" altLang="en-US" b="1" dirty="0">
                <a:solidFill>
                  <a:srgbClr val="FF0000"/>
                </a:solidFill>
                <a:latin typeface="Arial" charset="0"/>
              </a:rPr>
              <a:t>“Wildland Fire Chemical Information”</a:t>
            </a:r>
          </a:p>
          <a:p>
            <a:pPr eaLnBrk="1" hangingPunct="1">
              <a:spcBef>
                <a:spcPct val="0"/>
              </a:spcBef>
              <a:buFontTx/>
              <a:buNone/>
            </a:pPr>
            <a:endParaRPr lang="en-US" altLang="en-US" sz="1800" b="1" dirty="0">
              <a:latin typeface="Arial" charset="0"/>
            </a:endParaRPr>
          </a:p>
          <a:p>
            <a:pPr eaLnBrk="1" hangingPunct="1">
              <a:spcBef>
                <a:spcPct val="0"/>
              </a:spcBef>
              <a:buFontTx/>
              <a:buNone/>
            </a:pPr>
            <a:r>
              <a:rPr lang="en-US" altLang="en-US" sz="1800" b="1" dirty="0">
                <a:latin typeface="Arial" charset="0"/>
              </a:rPr>
              <a:t>The intent of this section is to help provide the SEMGs with some of the most important reference material should have with them when they are on assignment including:</a:t>
            </a:r>
          </a:p>
          <a:p>
            <a:pPr eaLnBrk="1" hangingPunct="1">
              <a:spcBef>
                <a:spcPct val="0"/>
              </a:spcBef>
              <a:buFontTx/>
              <a:buNone/>
            </a:pPr>
            <a:endParaRPr lang="en-US" altLang="en-US" sz="1800" b="1" dirty="0">
              <a:latin typeface="Arial" charset="0"/>
            </a:endParaRPr>
          </a:p>
          <a:p>
            <a:pPr lvl="1" eaLnBrk="1" hangingPunct="1">
              <a:spcBef>
                <a:spcPct val="0"/>
              </a:spcBef>
              <a:buFont typeface="Arial" charset="0"/>
              <a:buChar char="•"/>
            </a:pPr>
            <a:r>
              <a:rPr lang="en-US" altLang="en-US" sz="1800" b="1" i="1" dirty="0">
                <a:solidFill>
                  <a:srgbClr val="00B0F0"/>
                </a:solidFill>
                <a:latin typeface="Arial" charset="0"/>
              </a:rPr>
              <a:t>Effective Use of SEATs</a:t>
            </a:r>
          </a:p>
          <a:p>
            <a:pPr lvl="1" eaLnBrk="1" hangingPunct="1">
              <a:spcBef>
                <a:spcPct val="0"/>
              </a:spcBef>
              <a:buFont typeface="Arial" charset="0"/>
              <a:buChar char="•"/>
            </a:pPr>
            <a:r>
              <a:rPr lang="en-US" altLang="en-US" sz="1800" b="1" i="1" dirty="0">
                <a:solidFill>
                  <a:srgbClr val="00B0F0"/>
                </a:solidFill>
                <a:latin typeface="Arial" charset="0"/>
              </a:rPr>
              <a:t>Principles of Retardant and Coverage Levels</a:t>
            </a:r>
          </a:p>
          <a:p>
            <a:pPr lvl="1" eaLnBrk="1" hangingPunct="1">
              <a:spcBef>
                <a:spcPct val="0"/>
              </a:spcBef>
              <a:buFont typeface="Arial" charset="0"/>
              <a:buChar char="•"/>
            </a:pPr>
            <a:r>
              <a:rPr lang="en-US" altLang="en-US" sz="1800" b="1" i="1" dirty="0">
                <a:solidFill>
                  <a:srgbClr val="00B0F0"/>
                </a:solidFill>
                <a:latin typeface="Arial" charset="0"/>
              </a:rPr>
              <a:t>Wildland Fire Chemicals:  Qualified Product Information</a:t>
            </a:r>
          </a:p>
          <a:p>
            <a:pPr lvl="1" eaLnBrk="1" hangingPunct="1">
              <a:spcBef>
                <a:spcPct val="0"/>
              </a:spcBef>
              <a:buFont typeface="Arial" charset="0"/>
              <a:buChar char="•"/>
            </a:pPr>
            <a:r>
              <a:rPr lang="en-US" altLang="en-US" sz="1800" b="1" i="1" dirty="0">
                <a:solidFill>
                  <a:srgbClr val="00B0F0"/>
                </a:solidFill>
                <a:latin typeface="Arial" charset="0"/>
              </a:rPr>
              <a:t>Wildland </a:t>
            </a:r>
            <a:r>
              <a:rPr lang="en-US" altLang="en-US" sz="1800" b="1" i="1" dirty="0" err="1">
                <a:solidFill>
                  <a:srgbClr val="00B0F0"/>
                </a:solidFill>
                <a:latin typeface="Arial" charset="0"/>
              </a:rPr>
              <a:t>Frie</a:t>
            </a:r>
            <a:r>
              <a:rPr lang="en-US" altLang="en-US" sz="1800" b="1" i="1" dirty="0">
                <a:solidFill>
                  <a:srgbClr val="00B0F0"/>
                </a:solidFill>
                <a:latin typeface="Arial" charset="0"/>
              </a:rPr>
              <a:t> Chemicals:  Reporting Information</a:t>
            </a:r>
          </a:p>
          <a:p>
            <a:pPr lvl="1" eaLnBrk="1" hangingPunct="1">
              <a:spcBef>
                <a:spcPct val="0"/>
              </a:spcBef>
              <a:buFont typeface="Arial" charset="0"/>
              <a:buChar char="•"/>
            </a:pPr>
            <a:r>
              <a:rPr lang="en-US" altLang="en-US" sz="1800" b="1" i="1" dirty="0">
                <a:solidFill>
                  <a:srgbClr val="00B0F0"/>
                </a:solidFill>
                <a:latin typeface="Arial" charset="0"/>
              </a:rPr>
              <a:t>Wildland Fire Chemicals:  Lot Acceptance / Quality Assurance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National Long-Term </a:t>
            </a:r>
            <a:br>
              <a:rPr lang="en-US" dirty="0" smtClean="0"/>
            </a:br>
            <a:r>
              <a:rPr lang="en-US" dirty="0" smtClean="0"/>
              <a:t>Fire Retardant Contract 2018</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4425" dirty="0"/>
              <a:t> </a:t>
            </a:r>
            <a:endParaRPr lang="en-US" sz="4425" dirty="0" smtClean="0"/>
          </a:p>
          <a:p>
            <a:pPr marL="0" indent="0">
              <a:buNone/>
            </a:pPr>
            <a:r>
              <a:rPr lang="en-US" sz="7500" b="1" dirty="0" smtClean="0"/>
              <a:t>Contracting </a:t>
            </a:r>
            <a:r>
              <a:rPr lang="en-US" sz="7500" b="1" dirty="0"/>
              <a:t>Officer</a:t>
            </a:r>
          </a:p>
          <a:p>
            <a:pPr marL="0" indent="0">
              <a:buNone/>
            </a:pPr>
            <a:r>
              <a:rPr lang="en-US" sz="4425" dirty="0"/>
              <a:t> </a:t>
            </a:r>
            <a:r>
              <a:rPr lang="en-US" sz="6450" dirty="0" smtClean="0"/>
              <a:t>Larry </a:t>
            </a:r>
            <a:r>
              <a:rPr lang="en-US" sz="6450" dirty="0" err="1"/>
              <a:t>Robillard</a:t>
            </a:r>
            <a:r>
              <a:rPr lang="en-US" sz="6450" dirty="0"/>
              <a:t> (USFS) </a:t>
            </a:r>
            <a:endParaRPr lang="en-US" sz="6450" dirty="0" smtClean="0"/>
          </a:p>
          <a:p>
            <a:pPr marL="0" indent="0">
              <a:buNone/>
            </a:pPr>
            <a:r>
              <a:rPr lang="en-US" sz="6450" dirty="0" smtClean="0"/>
              <a:t> </a:t>
            </a:r>
            <a:r>
              <a:rPr lang="en-US" sz="6450" dirty="0">
                <a:hlinkClick r:id="rId2"/>
              </a:rPr>
              <a:t>larryrobillard@fs.fed.us</a:t>
            </a:r>
            <a:r>
              <a:rPr lang="en-US" sz="6450" dirty="0"/>
              <a:t>  </a:t>
            </a:r>
            <a:endParaRPr lang="en-US" sz="6450" dirty="0" smtClean="0"/>
          </a:p>
          <a:p>
            <a:pPr marL="0" indent="0">
              <a:buNone/>
            </a:pPr>
            <a:r>
              <a:rPr lang="en-US" sz="6450" dirty="0" smtClean="0"/>
              <a:t>208-387-5682</a:t>
            </a:r>
            <a:endParaRPr lang="en-US" sz="6450" dirty="0"/>
          </a:p>
          <a:p>
            <a:pPr marL="0" indent="0">
              <a:buNone/>
            </a:pPr>
            <a:endParaRPr lang="en-US" sz="4425" dirty="0"/>
          </a:p>
          <a:p>
            <a:pPr marL="0" indent="0">
              <a:buNone/>
            </a:pPr>
            <a:endParaRPr lang="en-US" sz="4350" dirty="0"/>
          </a:p>
          <a:p>
            <a:pPr marL="0" indent="0">
              <a:buNone/>
            </a:pPr>
            <a:r>
              <a:rPr lang="en-US" sz="4500" u="sng" dirty="0"/>
              <a:t>Points of Contact</a:t>
            </a:r>
          </a:p>
          <a:p>
            <a:pPr marL="0" indent="0">
              <a:buNone/>
            </a:pPr>
            <a:r>
              <a:rPr lang="en-US" sz="4500" dirty="0"/>
              <a:t>USFS – Regional Aviation Representative</a:t>
            </a:r>
          </a:p>
          <a:p>
            <a:pPr marL="0" indent="0">
              <a:buNone/>
            </a:pPr>
            <a:r>
              <a:rPr lang="en-US" sz="4500" dirty="0"/>
              <a:t>BLM – State Aviation Manager and BLM National Aviation Office </a:t>
            </a:r>
          </a:p>
          <a:p>
            <a:pPr marL="0" indent="0">
              <a:buNone/>
            </a:pPr>
            <a:r>
              <a:rPr lang="en-US" sz="4500" dirty="0"/>
              <a:t>States – Appropriate Aviation Manager or Representative</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205176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C1750-FE00-4F4D-A7AD-18CD88E5D3D1}" type="slidenum">
              <a:rPr kumimoji="0" lang="en-US" sz="1600" b="0" i="0" u="none" strike="noStrike" kern="1200" cap="none" spc="0" normalizeH="0" baseline="0" noProof="0" smtClean="0">
                <a:ln>
                  <a:noFill/>
                </a:ln>
                <a:solidFill>
                  <a:srgbClr val="FEFAC9"/>
                </a:solidFill>
                <a:effectLst>
                  <a:outerShdw blurRad="38100" dist="38100" dir="2700000" algn="tl">
                    <a:srgbClr val="000000">
                      <a:alpha val="43137"/>
                    </a:srgbClr>
                  </a:outerShdw>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FEFAC9"/>
              </a:solidFill>
              <a:effectLst>
                <a:outerShdw blurRad="38100" dist="38100" dir="2700000" algn="tl">
                  <a:srgbClr val="000000">
                    <a:alpha val="43137"/>
                  </a:srgbClr>
                </a:outerShdw>
              </a:effectLst>
              <a:uLnTx/>
              <a:uFillTx/>
              <a:latin typeface="Constantia"/>
              <a:ea typeface="+mn-ea"/>
              <a:cs typeface="+mn-cs"/>
            </a:endParaRPr>
          </a:p>
        </p:txBody>
      </p:sp>
      <p:sp>
        <p:nvSpPr>
          <p:cNvPr id="4" name="Title 3"/>
          <p:cNvSpPr>
            <a:spLocks noGrp="1"/>
          </p:cNvSpPr>
          <p:nvPr>
            <p:ph type="title"/>
          </p:nvPr>
        </p:nvSpPr>
        <p:spPr>
          <a:xfrm>
            <a:off x="457199" y="228600"/>
            <a:ext cx="8229600" cy="838200"/>
          </a:xfrm>
        </p:spPr>
        <p:txBody>
          <a:bodyPr>
            <a:normAutofit/>
          </a:bodyPr>
          <a:lstStyle/>
          <a:p>
            <a:r>
              <a:rPr lang="en-US" sz="3600" dirty="0"/>
              <a:t>Retardant Program Team</a:t>
            </a:r>
          </a:p>
        </p:txBody>
      </p:sp>
      <p:sp>
        <p:nvSpPr>
          <p:cNvPr id="6" name="Content Placeholder 1"/>
          <p:cNvSpPr>
            <a:spLocks noGrp="1"/>
          </p:cNvSpPr>
          <p:nvPr>
            <p:ph idx="1"/>
          </p:nvPr>
        </p:nvSpPr>
        <p:spPr/>
        <p:txBody>
          <a:bodyPr>
            <a:normAutofit/>
          </a:bodyPr>
          <a:lstStyle/>
          <a:p>
            <a:r>
              <a:rPr lang="en-US" sz="2400" dirty="0"/>
              <a:t>Dave Haston – USFS Program Lead</a:t>
            </a:r>
          </a:p>
          <a:p>
            <a:r>
              <a:rPr lang="en-US" sz="2400" dirty="0"/>
              <a:t>Glen Claypool – BLM Program Lead</a:t>
            </a:r>
          </a:p>
          <a:p>
            <a:r>
              <a:rPr lang="en-US" sz="2400" dirty="0"/>
              <a:t>Joel </a:t>
            </a:r>
            <a:r>
              <a:rPr lang="en-US" sz="2400" dirty="0" err="1"/>
              <a:t>Kerley</a:t>
            </a:r>
            <a:r>
              <a:rPr lang="en-US" sz="2400" dirty="0"/>
              <a:t> – BIA Program Lead</a:t>
            </a:r>
          </a:p>
          <a:p>
            <a:r>
              <a:rPr lang="en-US" sz="2400" dirty="0" smtClean="0"/>
              <a:t>Larry </a:t>
            </a:r>
            <a:r>
              <a:rPr lang="en-US" sz="2400" dirty="0"/>
              <a:t>Robillard – </a:t>
            </a:r>
            <a:r>
              <a:rPr lang="en-US" sz="2400" dirty="0" smtClean="0"/>
              <a:t>USFS Contracting </a:t>
            </a:r>
            <a:r>
              <a:rPr lang="en-US" sz="2400" dirty="0"/>
              <a:t>Officer</a:t>
            </a:r>
          </a:p>
          <a:p>
            <a:r>
              <a:rPr lang="en-US" sz="2400" dirty="0" smtClean="0"/>
              <a:t>Caleb Berry – USFS Contracting Officer Rep. (COR)</a:t>
            </a:r>
          </a:p>
          <a:p>
            <a:r>
              <a:rPr lang="en-US" sz="2400" dirty="0" smtClean="0"/>
              <a:t>Shirley Zylstra – USFS Contracting Officer Rep (COR)</a:t>
            </a:r>
          </a:p>
          <a:p>
            <a:r>
              <a:rPr lang="en-US" sz="2400" dirty="0" smtClean="0"/>
              <a:t>Andrea Marks-Cash – USFS Contracts Specialist</a:t>
            </a:r>
          </a:p>
          <a:p>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819" y="381000"/>
            <a:ext cx="3090526" cy="2362200"/>
          </a:xfrm>
          <a:prstGeom prst="ellipse">
            <a:avLst/>
          </a:prstGeom>
          <a:ln>
            <a:noFill/>
          </a:ln>
          <a:effectLst>
            <a:softEdge rad="112500"/>
          </a:effectLst>
        </p:spPr>
      </p:pic>
      <p:pic>
        <p:nvPicPr>
          <p:cNvPr id="8" name="Picture 7"/>
          <p:cNvPicPr>
            <a:picLocks noChangeAspect="1"/>
          </p:cNvPicPr>
          <p:nvPr/>
        </p:nvPicPr>
        <p:blipFill>
          <a:blip r:embed="rId3"/>
          <a:stretch>
            <a:fillRect/>
          </a:stretch>
        </p:blipFill>
        <p:spPr>
          <a:xfrm rot="1629083">
            <a:off x="2718655" y="4476915"/>
            <a:ext cx="3706689" cy="2554445"/>
          </a:xfrm>
          <a:prstGeom prst="rect">
            <a:avLst/>
          </a:prstGeom>
        </p:spPr>
      </p:pic>
    </p:spTree>
    <p:extLst>
      <p:ext uri="{BB962C8B-B14F-4D97-AF65-F5344CB8AC3E}">
        <p14:creationId xmlns:p14="http://schemas.microsoft.com/office/powerpoint/2010/main" val="138086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5181600"/>
          </a:xfrm>
        </p:spPr>
        <p:txBody>
          <a:bodyPr>
            <a:normAutofit/>
          </a:bodyPr>
          <a:lstStyle/>
          <a:p>
            <a:r>
              <a:rPr lang="en-US" dirty="0" smtClean="0"/>
              <a:t>AG-024B-C-17-9001 – Bulk Long-Term Retardant</a:t>
            </a:r>
          </a:p>
          <a:p>
            <a:pPr lvl="1"/>
            <a:r>
              <a:rPr lang="en-US" dirty="0" smtClean="0"/>
              <a:t>Ordering period ends 30 June 2018</a:t>
            </a:r>
          </a:p>
          <a:p>
            <a:r>
              <a:rPr lang="en-US" dirty="0" smtClean="0"/>
              <a:t>AG-024B-C-17-9002 – Full Service Long-Term Retardant</a:t>
            </a:r>
          </a:p>
          <a:p>
            <a:pPr lvl="1"/>
            <a:r>
              <a:rPr lang="en-US" dirty="0" smtClean="0"/>
              <a:t>Ordering period ends 30 June 2018</a:t>
            </a:r>
          </a:p>
          <a:p>
            <a:r>
              <a:rPr lang="en-US" dirty="0"/>
              <a:t>13-9010 – FOB Origin</a:t>
            </a:r>
          </a:p>
          <a:p>
            <a:pPr lvl="1"/>
            <a:r>
              <a:rPr lang="en-US" dirty="0" smtClean="0"/>
              <a:t>Ordering period ends </a:t>
            </a:r>
            <a:r>
              <a:rPr lang="en-US" dirty="0"/>
              <a:t>25 April </a:t>
            </a:r>
            <a:r>
              <a:rPr lang="en-US" dirty="0" smtClean="0"/>
              <a:t>2019</a:t>
            </a:r>
          </a:p>
          <a:p>
            <a:pPr lvl="1"/>
            <a:r>
              <a:rPr lang="en-US" dirty="0" smtClean="0"/>
              <a:t>New solicitation underway</a:t>
            </a:r>
          </a:p>
          <a:p>
            <a:r>
              <a:rPr lang="en-US" dirty="0" smtClean="0"/>
              <a:t>14-9042/43/44 </a:t>
            </a:r>
            <a:r>
              <a:rPr lang="en-US" dirty="0"/>
              <a:t>Mobile Retardant Base (MRB)</a:t>
            </a:r>
          </a:p>
          <a:p>
            <a:pPr lvl="1"/>
            <a:r>
              <a:rPr lang="en-US" dirty="0"/>
              <a:t>Three contracts: ICL, Pecos Valley, </a:t>
            </a:r>
            <a:r>
              <a:rPr lang="en-US" dirty="0" err="1"/>
              <a:t>GelTech</a:t>
            </a:r>
            <a:r>
              <a:rPr lang="en-US" dirty="0"/>
              <a:t> </a:t>
            </a:r>
          </a:p>
          <a:p>
            <a:pPr lvl="1"/>
            <a:r>
              <a:rPr lang="en-US" dirty="0" smtClean="0"/>
              <a:t>Contracts </a:t>
            </a:r>
            <a:r>
              <a:rPr lang="en-US" dirty="0"/>
              <a:t>ends  25 April </a:t>
            </a:r>
            <a:r>
              <a:rPr lang="en-US" dirty="0" smtClean="0"/>
              <a:t>2019</a:t>
            </a:r>
          </a:p>
          <a:p>
            <a:pPr lvl="1"/>
            <a:r>
              <a:rPr lang="en-US" dirty="0" smtClean="0"/>
              <a:t>New solicitation underway</a:t>
            </a:r>
            <a:endParaRPr lang="en-US" dirty="0"/>
          </a:p>
          <a:p>
            <a:pPr marL="365760" lvl="1" indent="0">
              <a:buNone/>
            </a:pPr>
            <a:endParaRPr lang="en-US" dirty="0"/>
          </a:p>
          <a:p>
            <a:pPr marL="365760" lvl="1" indent="0">
              <a:buNone/>
            </a:pPr>
            <a:endParaRPr lang="en-US" dirty="0"/>
          </a:p>
          <a:p>
            <a:endParaRPr lang="en-US" dirty="0" smtClean="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C1750-FE00-4F4D-A7AD-18CD88E5D3D1}" type="slidenum">
              <a:rPr kumimoji="0" lang="en-US" sz="1600" b="0" i="0" u="none" strike="noStrike" kern="1200" cap="none" spc="0" normalizeH="0" baseline="0" noProof="0" smtClean="0">
                <a:ln>
                  <a:noFill/>
                </a:ln>
                <a:solidFill>
                  <a:srgbClr val="FEFAC9"/>
                </a:solidFill>
                <a:effectLst>
                  <a:outerShdw blurRad="38100" dist="38100" dir="2700000" algn="tl">
                    <a:srgbClr val="000000">
                      <a:alpha val="43137"/>
                    </a:srgbClr>
                  </a:outerShdw>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FEFAC9"/>
              </a:solidFill>
              <a:effectLst>
                <a:outerShdw blurRad="38100" dist="38100" dir="2700000" algn="tl">
                  <a:srgbClr val="000000">
                    <a:alpha val="43137"/>
                  </a:srgbClr>
                </a:outerShdw>
              </a:effectLst>
              <a:uLnTx/>
              <a:uFillTx/>
              <a:latin typeface="Constantia"/>
              <a:ea typeface="+mn-ea"/>
              <a:cs typeface="+mn-cs"/>
            </a:endParaRPr>
          </a:p>
        </p:txBody>
      </p:sp>
      <p:sp>
        <p:nvSpPr>
          <p:cNvPr id="4" name="Title 3"/>
          <p:cNvSpPr>
            <a:spLocks noGrp="1"/>
          </p:cNvSpPr>
          <p:nvPr>
            <p:ph type="title"/>
          </p:nvPr>
        </p:nvSpPr>
        <p:spPr/>
        <p:txBody>
          <a:bodyPr>
            <a:normAutofit/>
          </a:bodyPr>
          <a:lstStyle/>
          <a:p>
            <a:r>
              <a:rPr lang="en-US" sz="3600" dirty="0" smtClean="0"/>
              <a:t>Current Retardant Contracts</a:t>
            </a:r>
            <a:endParaRPr lang="en-US" sz="3600" dirty="0"/>
          </a:p>
        </p:txBody>
      </p:sp>
    </p:spTree>
    <p:extLst>
      <p:ext uri="{BB962C8B-B14F-4D97-AF65-F5344CB8AC3E}">
        <p14:creationId xmlns:p14="http://schemas.microsoft.com/office/powerpoint/2010/main" val="322870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199"/>
            <a:ext cx="8534400" cy="4962331"/>
          </a:xfrm>
        </p:spPr>
        <p:txBody>
          <a:bodyPr>
            <a:normAutofit/>
          </a:bodyPr>
          <a:lstStyle/>
          <a:p>
            <a:r>
              <a:rPr lang="en-US" sz="2800" dirty="0"/>
              <a:t>12024B18C9025 – National Long-Term </a:t>
            </a:r>
            <a:r>
              <a:rPr lang="en-US" sz="2800" dirty="0" smtClean="0"/>
              <a:t>Retardant</a:t>
            </a:r>
          </a:p>
          <a:p>
            <a:pPr lvl="1"/>
            <a:r>
              <a:rPr lang="en-US" dirty="0" smtClean="0"/>
              <a:t>Award for combined bulk supply and full service </a:t>
            </a:r>
          </a:p>
          <a:p>
            <a:pPr lvl="1"/>
            <a:r>
              <a:rPr lang="en-US" dirty="0" smtClean="0"/>
              <a:t>Sole </a:t>
            </a:r>
            <a:r>
              <a:rPr lang="en-US" dirty="0"/>
              <a:t>source – Perimeter </a:t>
            </a:r>
            <a:r>
              <a:rPr lang="en-US" dirty="0" smtClean="0"/>
              <a:t>Solutions LP, via </a:t>
            </a:r>
            <a:r>
              <a:rPr lang="en-US" dirty="0"/>
              <a:t>one </a:t>
            </a:r>
            <a:r>
              <a:rPr lang="en-US" dirty="0" smtClean="0"/>
              <a:t>source </a:t>
            </a:r>
            <a:r>
              <a:rPr lang="en-US" dirty="0"/>
              <a:t>on </a:t>
            </a:r>
            <a:r>
              <a:rPr lang="en-US" dirty="0" smtClean="0"/>
              <a:t>QPL</a:t>
            </a:r>
            <a:endParaRPr lang="en-US" dirty="0"/>
          </a:p>
          <a:p>
            <a:pPr lvl="1"/>
            <a:r>
              <a:rPr lang="en-US" dirty="0" smtClean="0"/>
              <a:t>5 Year requirements </a:t>
            </a:r>
            <a:r>
              <a:rPr lang="en-US" dirty="0"/>
              <a:t>contract </a:t>
            </a:r>
            <a:r>
              <a:rPr lang="en-US" dirty="0" smtClean="0"/>
              <a:t>– 1 base </a:t>
            </a:r>
            <a:r>
              <a:rPr lang="en-US" dirty="0" err="1" smtClean="0"/>
              <a:t>yr</a:t>
            </a:r>
            <a:r>
              <a:rPr lang="en-US" dirty="0" smtClean="0"/>
              <a:t> and </a:t>
            </a:r>
            <a:r>
              <a:rPr lang="en-US" dirty="0"/>
              <a:t>4 </a:t>
            </a:r>
            <a:r>
              <a:rPr lang="en-US" dirty="0" smtClean="0"/>
              <a:t>1yr options</a:t>
            </a:r>
            <a:endParaRPr lang="en-US" dirty="0"/>
          </a:p>
          <a:p>
            <a:pPr lvl="1"/>
            <a:r>
              <a:rPr lang="en-US" dirty="0" smtClean="0"/>
              <a:t>Type A (Full Service) and Type B (Bulk) combined into one contract</a:t>
            </a:r>
          </a:p>
          <a:p>
            <a:pPr lvl="1"/>
            <a:r>
              <a:rPr lang="en-US" dirty="0" smtClean="0"/>
              <a:t>Tiered pricing approach for retardant out the hose Type A Bases</a:t>
            </a:r>
          </a:p>
          <a:p>
            <a:pPr lvl="1"/>
            <a:r>
              <a:rPr lang="en-US" dirty="0" smtClean="0"/>
              <a:t>Bulk pricing for product delivery only Type B Bases</a:t>
            </a:r>
          </a:p>
          <a:p>
            <a:pPr lvl="1"/>
            <a:r>
              <a:rPr lang="en-US" dirty="0" smtClean="0"/>
              <a:t>Award – 0900 Mountain Time Friday, 29 June 2018</a:t>
            </a:r>
          </a:p>
          <a:p>
            <a:pPr lvl="1"/>
            <a:endParaRPr lang="en-US" sz="2000" dirty="0" smtClean="0"/>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C1750-FE00-4F4D-A7AD-18CD88E5D3D1}" type="slidenum">
              <a:rPr kumimoji="0" lang="en-US" sz="1600" b="0" i="0" u="none" strike="noStrike" kern="1200" cap="none" spc="0" normalizeH="0" baseline="0" noProof="0" smtClean="0">
                <a:ln>
                  <a:noFill/>
                </a:ln>
                <a:solidFill>
                  <a:srgbClr val="FEFAC9"/>
                </a:solidFill>
                <a:effectLst>
                  <a:outerShdw blurRad="38100" dist="38100" dir="2700000" algn="tl">
                    <a:srgbClr val="000000">
                      <a:alpha val="43137"/>
                    </a:srgbClr>
                  </a:outerShdw>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FEFAC9"/>
              </a:solidFill>
              <a:effectLst>
                <a:outerShdw blurRad="38100" dist="38100" dir="2700000" algn="tl">
                  <a:srgbClr val="000000">
                    <a:alpha val="43137"/>
                  </a:srgbClr>
                </a:outerShdw>
              </a:effectLst>
              <a:uLnTx/>
              <a:uFillTx/>
              <a:latin typeface="Constantia"/>
              <a:ea typeface="+mn-ea"/>
              <a:cs typeface="+mn-cs"/>
            </a:endParaRPr>
          </a:p>
        </p:txBody>
      </p:sp>
      <p:sp>
        <p:nvSpPr>
          <p:cNvPr id="4" name="Title 3"/>
          <p:cNvSpPr>
            <a:spLocks noGrp="1"/>
          </p:cNvSpPr>
          <p:nvPr>
            <p:ph type="title"/>
          </p:nvPr>
        </p:nvSpPr>
        <p:spPr/>
        <p:txBody>
          <a:bodyPr>
            <a:normAutofit/>
          </a:bodyPr>
          <a:lstStyle/>
          <a:p>
            <a:r>
              <a:rPr lang="en-US" sz="3600" dirty="0" smtClean="0"/>
              <a:t> Contract Update</a:t>
            </a:r>
            <a:endParaRPr lang="en-US" sz="3600" dirty="0"/>
          </a:p>
        </p:txBody>
      </p:sp>
    </p:spTree>
    <p:extLst>
      <p:ext uri="{BB962C8B-B14F-4D97-AF65-F5344CB8AC3E}">
        <p14:creationId xmlns:p14="http://schemas.microsoft.com/office/powerpoint/2010/main" val="3654814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4E9C64CB6B147B71CF58466C5AAD3" ma:contentTypeVersion="12" ma:contentTypeDescription="Create a new document." ma:contentTypeScope="" ma:versionID="7385a96b66710b878c5039c8fcb80aef">
  <xsd:schema xmlns:xsd="http://www.w3.org/2001/XMLSchema" xmlns:xs="http://www.w3.org/2001/XMLSchema" xmlns:p="http://schemas.microsoft.com/office/2006/metadata/properties" xmlns:ns2="9cfaae7c-72d7-4574-bee5-da0a2b533dde" xmlns:ns3="f1719a4e-b5b9-4c32-8e90-eba2871f0a28" targetNamespace="http://schemas.microsoft.com/office/2006/metadata/properties" ma:root="true" ma:fieldsID="5d8cf9c3d93b1cbdac762c338e308d13" ns2:_="" ns3:_="">
    <xsd:import namespace="9cfaae7c-72d7-4574-bee5-da0a2b533dde"/>
    <xsd:import namespace="f1719a4e-b5b9-4c32-8e90-eba2871f0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aae7c-72d7-4574-bee5-da0a2b533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19a4e-b5b9-4c32-8e90-eba2871f0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E08B69-F372-42F6-8F90-91737B72F8AA}"/>
</file>

<file path=customXml/itemProps2.xml><?xml version="1.0" encoding="utf-8"?>
<ds:datastoreItem xmlns:ds="http://schemas.openxmlformats.org/officeDocument/2006/customXml" ds:itemID="{1AE4DF8A-7AE8-4569-AEBB-9CEF9615C0A1}"/>
</file>

<file path=customXml/itemProps3.xml><?xml version="1.0" encoding="utf-8"?>
<ds:datastoreItem xmlns:ds="http://schemas.openxmlformats.org/officeDocument/2006/customXml" ds:itemID="{9FE1869D-3402-419E-AF01-B59610BE71A7}"/>
</file>

<file path=docProps/app.xml><?xml version="1.0" encoding="utf-8"?>
<Properties xmlns="http://schemas.openxmlformats.org/officeDocument/2006/extended-properties" xmlns:vt="http://schemas.openxmlformats.org/officeDocument/2006/docPropsVTypes">
  <Template>Apex</Template>
  <TotalTime>1715</TotalTime>
  <Words>3200</Words>
  <Application>Microsoft Office PowerPoint</Application>
  <PresentationFormat>On-screen Show (4:3)</PresentationFormat>
  <Paragraphs>437</Paragraphs>
  <Slides>50</Slides>
  <Notes>29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50</vt:i4>
      </vt:variant>
    </vt:vector>
  </HeadingPairs>
  <TitlesOfParts>
    <vt:vector size="64" baseType="lpstr">
      <vt:lpstr>Arial</vt:lpstr>
      <vt:lpstr>Bookman Old Style</vt:lpstr>
      <vt:lpstr>Calibri</vt:lpstr>
      <vt:lpstr>Constantia</vt:lpstr>
      <vt:lpstr>Times New Roman</vt:lpstr>
      <vt:lpstr>Tw Cen MT</vt:lpstr>
      <vt:lpstr>Verdana</vt:lpstr>
      <vt:lpstr>Wingdings</vt:lpstr>
      <vt:lpstr>Wingdings 2</vt:lpstr>
      <vt:lpstr>Paper</vt:lpstr>
      <vt:lpstr>Droplet</vt:lpstr>
      <vt:lpstr>Acrobat Document</vt:lpstr>
      <vt:lpstr>Document</vt:lpstr>
      <vt:lpstr>Worksheet</vt:lpstr>
      <vt:lpstr>RT-273</vt:lpstr>
      <vt:lpstr>RT-273</vt:lpstr>
      <vt:lpstr>PowerPoint Presentation</vt:lpstr>
      <vt:lpstr>PowerPoint Presentation</vt:lpstr>
      <vt:lpstr>2018 Product Totals</vt:lpstr>
      <vt:lpstr>National Long-Term  Fire Retardant Contract 2018</vt:lpstr>
      <vt:lpstr>Retardant Program Team</vt:lpstr>
      <vt:lpstr>Current Retardant Contracts</vt:lpstr>
      <vt:lpstr> Contract Update</vt:lpstr>
      <vt:lpstr>Contract Update Con’t.</vt:lpstr>
      <vt:lpstr>Other 2018 Retardant Updates</vt:lpstr>
      <vt:lpstr>Types of Retardants and Suppressants  </vt:lpstr>
      <vt:lpstr>Types of Retardants and Suppressants </vt:lpstr>
      <vt:lpstr>Types of Retardants and Suppressants </vt:lpstr>
      <vt:lpstr>Water Enhancers (Gels)</vt:lpstr>
      <vt:lpstr>Types of Retardants and Suppressants </vt:lpstr>
      <vt:lpstr>Retardant Critical Properties</vt:lpstr>
      <vt:lpstr>USDA Forest Service  /  Wildland Fire Chemical System (WFCS) http://www.fs.fed.us/rm/fire/ One stop shopping for all retardant reference materials !</vt:lpstr>
      <vt:lpstr>http://www.fs.fed.us/rm/fire/</vt:lpstr>
      <vt:lpstr>http://www.fs.fed.us/rm/fire/</vt:lpstr>
      <vt:lpstr>PowerPoint Presentation</vt:lpstr>
      <vt:lpstr>http://www.fs.fed.us/rm/fire/</vt:lpstr>
      <vt:lpstr>Training for Fire Chemical Mixing, Application and Use</vt:lpstr>
      <vt:lpstr> Power Training Power Points Available </vt:lpstr>
      <vt:lpstr>USFS Wildland Fire Chemicals Contracting http://www.fs.fed.us/fire/contracting/retardant/retardant.htm</vt:lpstr>
      <vt:lpstr>Environmental Reporting</vt:lpstr>
      <vt:lpstr> Retardant Reporting</vt:lpstr>
      <vt:lpstr>Minimum Reporting Requirements (all agencies)</vt:lpstr>
      <vt:lpstr>ENVIRONMENTAL REPORTING   PROCESS</vt:lpstr>
      <vt:lpstr>USFS Aerial Application of Fire Retardant Web Site http://www.fs.fed.us/fire/retardant/index.html</vt:lpstr>
      <vt:lpstr>Retardant Reporting</vt:lpstr>
      <vt:lpstr>Retardant/Fire Chemical Use</vt:lpstr>
      <vt:lpstr>Forest Wide Aerial Fire Retardant Avoidance Maps  </vt:lpstr>
      <vt:lpstr>PowerPoint Presentation</vt:lpstr>
      <vt:lpstr>Lot Acceptance/Quality Assurance (LAQA) Program</vt:lpstr>
      <vt:lpstr>(LAQA) Program</vt:lpstr>
      <vt:lpstr>(LAQA) Program</vt:lpstr>
      <vt:lpstr>PowerPoint Presentation</vt:lpstr>
      <vt:lpstr>Refractometer Photos</vt:lpstr>
      <vt:lpstr>Refractometer Photos</vt:lpstr>
      <vt:lpstr>PowerPoint Presentation</vt:lpstr>
      <vt:lpstr>Documentation </vt:lpstr>
      <vt:lpstr>Example Daily Base Activity Log</vt:lpstr>
      <vt:lpstr>Example – Retardant Use Summary</vt:lpstr>
      <vt:lpstr>Retardant Spill Prevention and Coordination</vt:lpstr>
      <vt:lpstr>Retardant Spill Prevention and Coordination</vt:lpstr>
      <vt:lpstr>Retardant Spill Prevention and Coordination</vt:lpstr>
      <vt:lpstr>Retardant Spill Prevention and Coordination</vt:lpstr>
      <vt:lpstr>Retardant Spill Prevention and Coordination</vt:lpstr>
      <vt:lpstr>What’s on the  BLM National SEAT Web Site ?</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mehayes</dc:creator>
  <cp:lastModifiedBy>Ascherfeld, Sheri L</cp:lastModifiedBy>
  <cp:revision>238</cp:revision>
  <cp:lastPrinted>2017-03-14T13:30:33Z</cp:lastPrinted>
  <dcterms:created xsi:type="dcterms:W3CDTF">2008-12-16T22:13:01Z</dcterms:created>
  <dcterms:modified xsi:type="dcterms:W3CDTF">2019-05-03T17:17:13Z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0x0101000E84E9C64CB6B147B71CF58466C5AAD3</vt:lpwstr>
  </property>
</Properties>
</file>