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0"/>
  </p:notesMasterIdLst>
  <p:handoutMasterIdLst>
    <p:handoutMasterId r:id="rId21"/>
  </p:handoutMasterIdLst>
  <p:sldIdLst>
    <p:sldId id="266" r:id="rId2"/>
    <p:sldId id="288" r:id="rId3"/>
    <p:sldId id="305" r:id="rId4"/>
    <p:sldId id="306" r:id="rId5"/>
    <p:sldId id="304" r:id="rId6"/>
    <p:sldId id="289" r:id="rId7"/>
    <p:sldId id="297" r:id="rId8"/>
    <p:sldId id="290" r:id="rId9"/>
    <p:sldId id="298" r:id="rId10"/>
    <p:sldId id="291" r:id="rId11"/>
    <p:sldId id="293" r:id="rId12"/>
    <p:sldId id="294" r:id="rId13"/>
    <p:sldId id="299" r:id="rId14"/>
    <p:sldId id="300" r:id="rId15"/>
    <p:sldId id="301" r:id="rId16"/>
    <p:sldId id="302" r:id="rId17"/>
    <p:sldId id="296" r:id="rId18"/>
    <p:sldId id="30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CC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8516" autoAdjust="0"/>
  </p:normalViewPr>
  <p:slideViewPr>
    <p:cSldViewPr>
      <p:cViewPr>
        <p:scale>
          <a:sx n="75" d="100"/>
          <a:sy n="75" d="100"/>
        </p:scale>
        <p:origin x="-852" y="-58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463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923747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Bullet 1 – avoid rocky landing areas,</a:t>
            </a:r>
            <a:r>
              <a:rPr lang="en-US" baseline="0" dirty="0" smtClean="0"/>
              <a:t> as barrels can be punctured.</a:t>
            </a:r>
          </a:p>
          <a:p>
            <a:r>
              <a:rPr lang="en-US" baseline="0" dirty="0" smtClean="0"/>
              <a:t>Bullet 2 – More than 3 barrels needed for the operation will require additional flights with additional fuel to remote location.</a:t>
            </a:r>
          </a:p>
          <a:p>
            <a:r>
              <a:rPr lang="en-US" baseline="0" dirty="0" smtClean="0"/>
              <a:t>Bullet 3 – No mechanized mixing systems, means that manual labor for mixing &amp; moving of barrels will require additional personnel.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A27-7279-49A5-8BB4-9AD65CF0E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ADC1-15EE-4389-9BE8-92C2A2756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4B3-8E72-4E67-BB37-C241D87F7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542-C96E-4AD9-8369-B684C9E74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437CC4-DA0A-4702-9B42-8752FFEACF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54C2-43AB-4217-BECC-873447D63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C9AE-B573-4E7F-A959-1A425819A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98-6DA7-44EF-ABD1-224F32835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0596-3907-41E7-9C2B-3A75B5763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1D4-D945-4AD2-967D-11E681DB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DFC-DAF9-44B8-9A43-44AA6E57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9C862A-2F49-4CFD-8859-984DD8C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678737" cy="76944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Unit 1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00200" y="1447800"/>
            <a:ext cx="6858000" cy="1219200"/>
          </a:xfrm>
        </p:spPr>
        <p:txBody>
          <a:bodyPr/>
          <a:lstStyle/>
          <a:p>
            <a:pPr algn="ctr"/>
            <a:r>
              <a:rPr lang="en-US" b="1" dirty="0" smtClean="0"/>
              <a:t>HELITORCH HISTORY &amp; CAPABILITIES</a:t>
            </a:r>
            <a:endParaRPr lang="en-US" dirty="0"/>
          </a:p>
        </p:txBody>
      </p:sp>
      <p:pic>
        <p:nvPicPr>
          <p:cNvPr id="5" name="Picture 4" descr="simplex_to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19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69441"/>
          </a:xfrm>
        </p:spPr>
        <p:txBody>
          <a:bodyPr/>
          <a:lstStyle/>
          <a:p>
            <a:pPr algn="l"/>
            <a:r>
              <a:rPr lang="en-US" dirty="0" smtClean="0"/>
              <a:t>Advantages - Barrel Torch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The small size of the torch allows it to be transported to remote areas inside any medium and most light helicopters.</a:t>
            </a:r>
          </a:p>
          <a:p>
            <a:pPr marL="137160" indent="0">
              <a:buNone/>
            </a:pPr>
            <a:r>
              <a:rPr lang="en-US" sz="2400" dirty="0" smtClean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No need to transport large amounts of mixing equipment and supplies.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Requires a smaller ground crew to mix gel, operate, and maintain.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stern torch small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599"/>
            <a:ext cx="4343400" cy="32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\\ilmutcc3ds1\cc\users\mireid\Desktop\PP Pictures\Dsc003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128706"/>
            <a:ext cx="3200400" cy="4709799"/>
          </a:xfrm>
          <a:prstGeom prst="rect">
            <a:avLst/>
          </a:prstGeom>
          <a:noFill/>
        </p:spPr>
      </p:pic>
      <p:pic>
        <p:nvPicPr>
          <p:cNvPr id="2050" name="Picture 2" descr="\\ilmutcc3ds1\cc\users\mireid\Desktop\PP Pictures\Dsc0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657600"/>
            <a:ext cx="4419600" cy="291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69441"/>
          </a:xfrm>
        </p:spPr>
        <p:txBody>
          <a:bodyPr/>
          <a:lstStyle/>
          <a:p>
            <a:pPr algn="l"/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524000"/>
            <a:ext cx="8108950" cy="50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The use of gasoline is hazardous.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There is substantial resource outlay.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Crew requires extensive training and commitment.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Bulk fuel and chemicals must be hauled to the site complying with DOT and OSHA requirements.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Costs can be significant.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110537" cy="1219200"/>
          </a:xfrm>
        </p:spPr>
        <p:txBody>
          <a:bodyPr>
            <a:normAutofit fontScale="40000" lnSpcReduction="20000"/>
          </a:bodyPr>
          <a:lstStyle/>
          <a:p>
            <a:pPr marL="13716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5900" dirty="0" smtClean="0"/>
              <a:t>Control of the convection column may be lost with a break in ignition operations.</a:t>
            </a:r>
          </a:p>
          <a:p>
            <a:pPr>
              <a:buNone/>
            </a:pPr>
            <a:endParaRPr lang="en-US" sz="5900" dirty="0"/>
          </a:p>
        </p:txBody>
      </p:sp>
      <p:pic>
        <p:nvPicPr>
          <p:cNvPr id="5" name="Picture 4" descr="P901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900" y="2895600"/>
            <a:ext cx="3400552" cy="2950464"/>
          </a:xfrm>
          <a:prstGeom prst="rect">
            <a:avLst/>
          </a:prstGeom>
        </p:spPr>
      </p:pic>
      <p:pic>
        <p:nvPicPr>
          <p:cNvPr id="4" name="Picture 3" descr="P901008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0"/>
            <a:ext cx="4495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"/>
            <a:ext cx="8110537" cy="1295400"/>
          </a:xfrm>
        </p:spPr>
        <p:txBody>
          <a:bodyPr>
            <a:normAutofit fontScale="85000" lnSpcReduction="10000"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Helitorch will put fire into crowns, it is </a:t>
            </a:r>
            <a:r>
              <a:rPr lang="en-US" sz="3000" b="1" dirty="0" smtClean="0"/>
              <a:t>NOT</a:t>
            </a:r>
            <a:r>
              <a:rPr lang="en-US" sz="3000" dirty="0" smtClean="0"/>
              <a:t> a good choice for understory ignition operations.</a:t>
            </a:r>
          </a:p>
        </p:txBody>
      </p:sp>
      <p:pic>
        <p:nvPicPr>
          <p:cNvPr id="4" name="Picture 3" descr="cooper RX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37338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95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Drip Torch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Helitorch</a:t>
            </a:r>
            <a:endParaRPr lang="en-US" sz="1800" dirty="0"/>
          </a:p>
        </p:txBody>
      </p:sp>
      <p:pic>
        <p:nvPicPr>
          <p:cNvPr id="5" name="Picture 4" descr="P901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819400"/>
            <a:ext cx="38100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8110537" cy="83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Operation requires considerable planning.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6" name="Picture 5" descr="DSC00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429000"/>
            <a:ext cx="4038600" cy="3143250"/>
          </a:xfrm>
          <a:prstGeom prst="rect">
            <a:avLst/>
          </a:prstGeom>
        </p:spPr>
      </p:pic>
      <p:pic>
        <p:nvPicPr>
          <p:cNvPr id="5" name="Picture 4" descr="greenville bench rx_ 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85925"/>
            <a:ext cx="43434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8110537" cy="5638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Helicopter must return frequently to refill with gel.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Complex safety procedures must be followed. </a:t>
            </a:r>
          </a:p>
          <a:p>
            <a:pPr marL="137160" indent="0"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Hazmat removal and storage can be complicated.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CDL with Hazmat endorsement may be required for transportation of fuel and equipment.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Requires special pilot carding and ground crew qualifications.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088"/>
            <a:ext cx="8424863" cy="76944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Disadvantages – </a:t>
            </a:r>
            <a:r>
              <a:rPr lang="en-US" sz="4200" dirty="0" smtClean="0"/>
              <a:t>Barrel Torch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Lack of barrel protection may require special site considerations.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Transportation of barrel fuel to remote sites may require additional logistics. 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Close proximity while mixing the gelling agent requires awareness of hazmat issues.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algn="l"/>
            <a:r>
              <a:rPr lang="en-US" dirty="0" smtClean="0">
                <a:latin typeface="Verdana" pitchFamily="34" charset="0"/>
              </a:rPr>
              <a:t>Unit Objectives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3581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Become familiar with the evolution of the </a:t>
            </a:r>
            <a:r>
              <a:rPr lang="en-US" dirty="0" err="1" smtClean="0"/>
              <a:t>helitorch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Identify advantages &amp; disadvantages of </a:t>
            </a:r>
            <a:r>
              <a:rPr lang="en-US" dirty="0" err="1" smtClean="0"/>
              <a:t>helitorch</a:t>
            </a:r>
            <a:r>
              <a:rPr lang="en-US" dirty="0" smtClean="0"/>
              <a:t> operations.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algn="l"/>
            <a:r>
              <a:rPr lang="en-US" dirty="0" smtClean="0">
                <a:latin typeface="Verdana" pitchFamily="34" charset="0"/>
              </a:rPr>
              <a:t>Unit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Verdana" pitchFamily="34" charset="0"/>
              </a:rPr>
              <a:t>Objectives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3581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Become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familiar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with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the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evolution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of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the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/>
              <a:t>helitorch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Identify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advantages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/>
              <a:t>&amp; disadvantages of </a:t>
            </a:r>
            <a:r>
              <a:rPr lang="en-US" sz="3200" dirty="0" err="1" smtClean="0"/>
              <a:t>helitorch</a:t>
            </a:r>
            <a:r>
              <a:rPr lang="en-US" sz="3200" dirty="0" smtClean="0"/>
              <a:t> operations.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History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A Canadian conceived idea, established in the early 1960’s as a flying drip </a:t>
            </a:r>
            <a:r>
              <a:rPr lang="en-US" sz="2400" dirty="0" smtClean="0"/>
              <a:t>torch.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Fuel thickening compounds designed by the military were </a:t>
            </a:r>
            <a:r>
              <a:rPr lang="en-US" sz="2400" dirty="0" smtClean="0"/>
              <a:t>added.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35" y="1218235"/>
            <a:ext cx="3724979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Safety was identified as a critical limitation to utilizing the </a:t>
            </a:r>
            <a:r>
              <a:rPr lang="en-US" sz="2400" dirty="0" smtClean="0"/>
              <a:t>torch.</a:t>
            </a: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Due to </a:t>
            </a:r>
            <a:r>
              <a:rPr lang="en-US" sz="2400" dirty="0" smtClean="0"/>
              <a:t>safety </a:t>
            </a:r>
            <a:r>
              <a:rPr lang="en-US" sz="2400" dirty="0"/>
              <a:t>concerns</a:t>
            </a:r>
            <a:r>
              <a:rPr lang="en-US" sz="2400" dirty="0" smtClean="0"/>
              <a:t>, </a:t>
            </a:r>
            <a:r>
              <a:rPr lang="en-US" sz="2400" dirty="0"/>
              <a:t>all personnel working with the torch </a:t>
            </a:r>
            <a:r>
              <a:rPr lang="en-US" sz="2400" dirty="0" smtClean="0"/>
              <a:t>need </a:t>
            </a:r>
            <a:r>
              <a:rPr lang="en-US" sz="2400" dirty="0"/>
              <a:t>to complete a certification training </a:t>
            </a:r>
            <a:r>
              <a:rPr lang="en-US" sz="2400" dirty="0" smtClean="0"/>
              <a:t>program.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48" y="1117642"/>
            <a:ext cx="3708152" cy="452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solai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2647" y="3733800"/>
            <a:ext cx="3733800" cy="2800350"/>
          </a:xfrm>
          <a:prstGeom prst="rect">
            <a:avLst/>
          </a:prstGeom>
          <a:noFill/>
        </p:spPr>
      </p:pic>
      <p:pic>
        <p:nvPicPr>
          <p:cNvPr id="2" name="Picture 2" descr="h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381000"/>
            <a:ext cx="421714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\\ilmutcc3ds1\cc\users\mireid\Desktop\PP Pictures\DSC00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33800"/>
            <a:ext cx="4191000" cy="28003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000"/>
            <a:ext cx="403542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2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69441"/>
          </a:xfrm>
        </p:spPr>
        <p:txBody>
          <a:bodyPr/>
          <a:lstStyle/>
          <a:p>
            <a:pPr algn="l"/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Gelled fuel provides a longer residual burning time on the ground. 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Helitorch has the potential of generating a more continuous line of fire.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Helitorch can be easily jettisoned by the pilot in the event of an emergency.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oppin_gel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4114800" cy="3657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81000"/>
            <a:ext cx="8110537" cy="1066800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12800" dirty="0" smtClean="0"/>
              <a:t>Ignition is possible in less accessible areas. </a:t>
            </a:r>
            <a:endParaRPr lang="en-US" sz="12800" dirty="0"/>
          </a:p>
          <a:p>
            <a:pPr>
              <a:buFont typeface="Wingdings" pitchFamily="2" charset="2"/>
              <a:buChar char="q"/>
            </a:pPr>
            <a:r>
              <a:rPr lang="en-US" sz="12800" dirty="0"/>
              <a:t>R</a:t>
            </a:r>
            <a:r>
              <a:rPr lang="en-US" sz="12800" dirty="0" smtClean="0"/>
              <a:t>educing hazards to ground personnel.</a:t>
            </a:r>
          </a:p>
          <a:p>
            <a:endParaRPr lang="en-US" sz="2400" dirty="0"/>
          </a:p>
        </p:txBody>
      </p:sp>
      <p:pic>
        <p:nvPicPr>
          <p:cNvPr id="7" name="Picture 6" descr="lost rx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971800"/>
            <a:ext cx="3759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8110537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3500" dirty="0" smtClean="0"/>
              <a:t>More acres can be ignited in less time.</a:t>
            </a:r>
          </a:p>
          <a:p>
            <a:pPr>
              <a:buFont typeface="Wingdings" pitchFamily="2" charset="2"/>
              <a:buChar char="q"/>
            </a:pPr>
            <a:endParaRPr lang="en-US" sz="3500" dirty="0" smtClean="0"/>
          </a:p>
          <a:p>
            <a:pPr>
              <a:buFont typeface="Wingdings" pitchFamily="2" charset="2"/>
              <a:buChar char="q"/>
            </a:pPr>
            <a:r>
              <a:rPr lang="en-US" sz="3500" dirty="0" smtClean="0"/>
              <a:t>Broader prescription window.</a:t>
            </a:r>
          </a:p>
          <a:p>
            <a:pPr>
              <a:buFont typeface="Wingdings" pitchFamily="2" charset="2"/>
              <a:buChar char="q"/>
            </a:pPr>
            <a:endParaRPr lang="en-US" sz="3500" dirty="0" smtClean="0"/>
          </a:p>
          <a:p>
            <a:pPr>
              <a:buFont typeface="Wingdings" pitchFamily="2" charset="2"/>
              <a:buChar char="q"/>
            </a:pPr>
            <a:r>
              <a:rPr lang="en-US" sz="3500" dirty="0" smtClean="0"/>
              <a:t>Can ignite more than one fuel layer.</a:t>
            </a:r>
          </a:p>
          <a:p>
            <a:pPr>
              <a:buFont typeface="Wingdings" pitchFamily="2" charset="2"/>
              <a:buChar char="q"/>
            </a:pPr>
            <a:endParaRPr lang="en-US" sz="3500" dirty="0" smtClean="0"/>
          </a:p>
          <a:p>
            <a:pPr>
              <a:buFont typeface="Wingdings" pitchFamily="2" charset="2"/>
              <a:buChar char="q"/>
            </a:pPr>
            <a:r>
              <a:rPr lang="en-US" sz="3500" dirty="0" smtClean="0"/>
              <a:t>Helitorch can be more effective under marginal weather, site, or fuel conditions.</a:t>
            </a:r>
          </a:p>
          <a:p>
            <a:endParaRPr lang="en-US" sz="35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8110537" cy="1066800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12800" dirty="0" smtClean="0"/>
              <a:t>Convection column can develop quicker, increasing control of the fire.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4" descr="P9010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362200"/>
            <a:ext cx="68580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29855F-7BED-4418-93CF-93BC1F62C51C}"/>
</file>

<file path=customXml/itemProps2.xml><?xml version="1.0" encoding="utf-8"?>
<ds:datastoreItem xmlns:ds="http://schemas.openxmlformats.org/officeDocument/2006/customXml" ds:itemID="{8A48CA72-654B-4129-8931-B3299E0F797D}"/>
</file>

<file path=customXml/itemProps3.xml><?xml version="1.0" encoding="utf-8"?>
<ds:datastoreItem xmlns:ds="http://schemas.openxmlformats.org/officeDocument/2006/customXml" ds:itemID="{31C45E20-E9CC-47E0-BF7E-64A8B99DB49F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1438</TotalTime>
  <Pages>10</Pages>
  <Words>461</Words>
  <Application>Microsoft Office PowerPoint</Application>
  <PresentationFormat>On-screen Show (4:3)</PresentationFormat>
  <Paragraphs>80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Unit 1</vt:lpstr>
      <vt:lpstr>Unit Objectives</vt:lpstr>
      <vt:lpstr>History</vt:lpstr>
      <vt:lpstr>PowerPoint Presentation</vt:lpstr>
      <vt:lpstr>PowerPoint Presentation</vt:lpstr>
      <vt:lpstr>Advantages</vt:lpstr>
      <vt:lpstr>PowerPoint Presentation</vt:lpstr>
      <vt:lpstr>PowerPoint Presentation</vt:lpstr>
      <vt:lpstr>PowerPoint Presentation</vt:lpstr>
      <vt:lpstr>Advantages - Barrel Torch</vt:lpstr>
      <vt:lpstr>PowerPoint Presentation</vt:lpstr>
      <vt:lpstr>Disadvantages</vt:lpstr>
      <vt:lpstr>PowerPoint Presentation</vt:lpstr>
      <vt:lpstr>PowerPoint Presentation</vt:lpstr>
      <vt:lpstr>PowerPoint Presentation</vt:lpstr>
      <vt:lpstr>PowerPoint Presentation</vt:lpstr>
      <vt:lpstr>Disadvantages – Barrel Torch</vt:lpstr>
      <vt:lpstr>Unit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subject/>
  <dc:creator>mireid</dc:creator>
  <cp:keywords/>
  <dc:description/>
  <cp:lastModifiedBy>bbitting</cp:lastModifiedBy>
  <cp:revision>41</cp:revision>
  <cp:lastPrinted>1995-08-03T21:39:26Z</cp:lastPrinted>
  <dcterms:created xsi:type="dcterms:W3CDTF">2010-01-05T19:40:54Z</dcterms:created>
  <dcterms:modified xsi:type="dcterms:W3CDTF">2012-04-06T17:35:33Z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