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4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3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1"/>
  </p:notesMasterIdLst>
  <p:sldIdLst>
    <p:sldId id="317" r:id="rId2"/>
    <p:sldId id="318" r:id="rId3"/>
    <p:sldId id="319" r:id="rId4"/>
    <p:sldId id="320" r:id="rId5"/>
    <p:sldId id="321" r:id="rId6"/>
    <p:sldId id="322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8" r:id="rId23"/>
    <p:sldId id="339" r:id="rId24"/>
    <p:sldId id="340" r:id="rId25"/>
    <p:sldId id="341" r:id="rId26"/>
    <p:sldId id="342" r:id="rId27"/>
    <p:sldId id="343" r:id="rId28"/>
    <p:sldId id="344" r:id="rId29"/>
    <p:sldId id="345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7" autoAdjust="0"/>
    <p:restoredTop sz="94717" autoAdjust="0"/>
  </p:normalViewPr>
  <p:slideViewPr>
    <p:cSldViewPr>
      <p:cViewPr>
        <p:scale>
          <a:sx n="90" d="100"/>
          <a:sy n="90" d="100"/>
        </p:scale>
        <p:origin x="-72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1BE60-9216-436E-93C5-C7AF3CB074FD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4643B4-D6D7-47C7-8349-73C1C8615C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7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4/6/2012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4/6/2012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Unit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en-US" b="1" dirty="0" smtClean="0"/>
              <a:t>Safety Procedures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799"/>
            <a:ext cx="7543800" cy="434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56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2400" u="sng" dirty="0"/>
              <a:t>Parking Tender: </a:t>
            </a:r>
            <a:r>
              <a:rPr lang="en-US" sz="2400" dirty="0"/>
              <a:t>headset with hardhat or ALSE approved flight helmet w/ remote transmit button to communicate with pilot.</a:t>
            </a:r>
          </a:p>
          <a:p>
            <a:endParaRPr lang="en-US" sz="2400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" b="1909"/>
          <a:stretch>
            <a:fillRect/>
          </a:stretch>
        </p:blipFill>
        <p:spPr bwMode="auto">
          <a:xfrm>
            <a:off x="1903413" y="2819399"/>
            <a:ext cx="548640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17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dirty="0" smtClean="0"/>
              <a:t>Hazardous Material Safety Data Sheet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MSDS – provides information to work safely with hazardous material.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MSDS explains proper ways to use, handle, and store chemicals, health hazards, precautionary measures to follow, and emergency procedures for spills, fire, and first aid.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All employees will receive information regarding hazardous materials.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77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Mixing Hazards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Mixing requires working with chemicals that may cause physical harm when PPE is not used and procedures not followed</a:t>
            </a:r>
            <a:r>
              <a:rPr lang="en-US" dirty="0" smtClean="0"/>
              <a:t>.</a:t>
            </a:r>
          </a:p>
          <a:p>
            <a:pPr marL="13716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Review the fire and explosion, health hazard, and special precautions sections of MSDS.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Portable eyewash station required </a:t>
            </a:r>
            <a:r>
              <a:rPr lang="en-US" dirty="0" smtClean="0"/>
              <a:t>on-site.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4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Inhalation Hazard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600200"/>
            <a:ext cx="3809999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88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Mixing PPE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Ensure all procedures are followed to reduce </a:t>
            </a:r>
            <a:r>
              <a:rPr lang="en-US" dirty="0" smtClean="0"/>
              <a:t>exposure.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Hard hat with </a:t>
            </a:r>
            <a:r>
              <a:rPr lang="en-US" dirty="0" smtClean="0"/>
              <a:t>chinstrap.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Chemical splash </a:t>
            </a:r>
            <a:r>
              <a:rPr lang="en-US" dirty="0" smtClean="0"/>
              <a:t>goggles.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Ear </a:t>
            </a:r>
            <a:r>
              <a:rPr lang="en-US" dirty="0" smtClean="0"/>
              <a:t>protection.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Fire resistant clothing labeled as non-static or 100% cotton </a:t>
            </a:r>
            <a:r>
              <a:rPr lang="en-US" dirty="0" smtClean="0"/>
              <a:t>clothing.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Nitrile gloves are required during </a:t>
            </a:r>
            <a:r>
              <a:rPr lang="en-US" dirty="0" smtClean="0"/>
              <a:t>mixing.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Cotton/leather gloves, non fuel </a:t>
            </a:r>
            <a:r>
              <a:rPr lang="en-US" dirty="0" smtClean="0"/>
              <a:t>handling.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NIOSH approved dust </a:t>
            </a:r>
            <a:r>
              <a:rPr lang="en-US" dirty="0" smtClean="0"/>
              <a:t>mask.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97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Static Bonding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Bonding is the process of joining equipment with conductive wire to neutralize the potential static discharge.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Federal, State and Local regulations require bonding connections during gravity transfer of flammable liquids.</a:t>
            </a:r>
          </a:p>
          <a:p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All fuel handling equipment must be bonded.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8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Static Bonding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58" y="1600200"/>
            <a:ext cx="8076884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989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Static Bonding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800" dirty="0"/>
              <a:t>All hoses used in </a:t>
            </a:r>
            <a:r>
              <a:rPr lang="en-US" sz="2800" dirty="0" err="1"/>
              <a:t>helitorch</a:t>
            </a:r>
            <a:r>
              <a:rPr lang="en-US" sz="2800" dirty="0"/>
              <a:t> </a:t>
            </a:r>
            <a:r>
              <a:rPr lang="en-US" sz="2800" dirty="0" smtClean="0"/>
              <a:t>operations shall </a:t>
            </a:r>
            <a:r>
              <a:rPr lang="en-US" sz="2800" dirty="0"/>
              <a:t>have bonding built into their </a:t>
            </a:r>
            <a:r>
              <a:rPr lang="en-US" sz="2800" dirty="0" smtClean="0"/>
              <a:t>structure.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"/>
            <a:ext cx="3048264" cy="482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90998"/>
            <a:ext cx="4694237" cy="2535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742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400" dirty="0" smtClean="0"/>
              <a:t>Bonding Components and Testing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Use only approved 1½” or 2” gasoline transfer hose.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Use only approved 2” vapor hose. 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All hardware and equipment will be bonded prior to contact with mixing system (bare metal).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Continuity testing shall be done on all fuel transfer and vapor hoses and bonding cables prior to </a:t>
            </a:r>
            <a:r>
              <a:rPr lang="en-US" dirty="0" smtClean="0"/>
              <a:t>use.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95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400" dirty="0" smtClean="0"/>
              <a:t>Hazardous Material Transportation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Drivers </a:t>
            </a:r>
            <a:r>
              <a:rPr lang="en-US" dirty="0"/>
              <a:t>must follow DOT requirements when transporting hazardous materials.</a:t>
            </a:r>
          </a:p>
          <a:p>
            <a:pPr marL="137160" indent="0">
              <a:buNone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Federal regulations concerning the transportation of flammable liquids are listed in the Code of Federal Regulations, Title 49, Parts 100-180.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06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Unit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Become familiar with: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Briefings – pre-operational and post operational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Communications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Hazardous Material Safety Data Sheets (MSDS)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Mixing hazards and PPE standards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Static Bonding procedures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Hazardous material transportation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Spill  response procedures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76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Employer Responsibility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Employer must ensure drivers meet DOT Regulations and are current with a CDL with Hazmat Endorsement, prior to transporting materials over 119 gallons/1001 </a:t>
            </a:r>
            <a:r>
              <a:rPr lang="en-US" dirty="0" err="1"/>
              <a:t>lbs</a:t>
            </a:r>
            <a:r>
              <a:rPr lang="en-US" dirty="0"/>
              <a:t>: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General awareness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Function specific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Safety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Driver training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Fuel Spill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Ensure on site personnel </a:t>
            </a:r>
            <a:r>
              <a:rPr lang="en-US" dirty="0" smtClean="0"/>
              <a:t>safety.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Remove any ignition </a:t>
            </a:r>
            <a:r>
              <a:rPr lang="en-US" dirty="0" smtClean="0"/>
              <a:t>source.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Notify Agency Dispatch/Hazmat Coordinator of spills in excess of 5 </a:t>
            </a:r>
            <a:r>
              <a:rPr lang="en-US" dirty="0" smtClean="0"/>
              <a:t>gallons.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Use appropriate PPE during </a:t>
            </a:r>
            <a:r>
              <a:rPr lang="en-US" dirty="0" smtClean="0"/>
              <a:t>cleanup.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Spill cleanup: soak up with absorbent </a:t>
            </a:r>
            <a:r>
              <a:rPr lang="en-US" dirty="0" smtClean="0"/>
              <a:t>material.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If spill exceeds on site capabilities notify Agency Dispatch/Hazmat </a:t>
            </a:r>
            <a:r>
              <a:rPr lang="en-US" dirty="0" smtClean="0"/>
              <a:t>Coordinator. 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Disposal must be in accordance with applicable Federal, State, and Local </a:t>
            </a:r>
            <a:r>
              <a:rPr lang="en-US" dirty="0" smtClean="0"/>
              <a:t>regulations.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1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Job Hazard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A required document outlining the primary tasks, identifying hazards, and describing methods to mitigate or reduce risks associated with </a:t>
            </a:r>
            <a:r>
              <a:rPr lang="en-US" dirty="0" err="1"/>
              <a:t>helitorch</a:t>
            </a:r>
            <a:r>
              <a:rPr lang="en-US" dirty="0"/>
              <a:t> operations.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9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Operational Safety &amp; Equipment Checklists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Go No/Go checklist must be completed prior to commencing a </a:t>
            </a:r>
            <a:r>
              <a:rPr lang="en-US" dirty="0" err="1"/>
              <a:t>helitorch</a:t>
            </a:r>
            <a:r>
              <a:rPr lang="en-US" dirty="0"/>
              <a:t> operation.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Checklists are a reminder of elements, items, and inspections which are required prior to initiating </a:t>
            </a:r>
            <a:r>
              <a:rPr lang="en-US" dirty="0" err="1"/>
              <a:t>helitorch</a:t>
            </a:r>
            <a:r>
              <a:rPr lang="en-US" dirty="0"/>
              <a:t> operations.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Stop operations if all checklist items do not remain a Go.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7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Fire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Four 40-B:C dry chemical fire extinguishers at operation minimum, one extinguisher at each  landing pad.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And/or, 3 gallon class B CAF or engine with class B foam capability.</a:t>
            </a:r>
          </a:p>
          <a:p>
            <a:pPr>
              <a:buFont typeface="Wingdings" pitchFamily="2" charset="2"/>
              <a:buChar char="q"/>
            </a:pPr>
            <a:r>
              <a:rPr lang="en-US" dirty="0" err="1"/>
              <a:t>Helitorch</a:t>
            </a:r>
            <a:r>
              <a:rPr lang="en-US" dirty="0"/>
              <a:t> personnel should be trained on fire extinguisher use.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D.O.T. regulations require </a:t>
            </a:r>
            <a:r>
              <a:rPr lang="en-US" dirty="0" err="1"/>
              <a:t>Batchmixer</a:t>
            </a:r>
            <a:r>
              <a:rPr lang="en-US" dirty="0"/>
              <a:t> and fuel trucks have a 40-B:C fire extinguisher on unit when transporting.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2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Trimax</a:t>
            </a:r>
            <a:r>
              <a:rPr lang="en-US" dirty="0" smtClean="0"/>
              <a:t> Extinguishers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535880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366395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965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Parking Tender will staff fire extinguisher at all </a:t>
            </a:r>
            <a:r>
              <a:rPr lang="en-US" sz="3600" dirty="0" smtClean="0"/>
              <a:t>times.</a:t>
            </a:r>
            <a:endParaRPr lang="en-US" sz="3600" dirty="0"/>
          </a:p>
          <a:p>
            <a:endParaRPr lang="en-US" sz="36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974" y="1684619"/>
            <a:ext cx="4035902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36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Emergency Contingency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Establish and follow approved crash rescue </a:t>
            </a:r>
            <a:r>
              <a:rPr lang="en-US" dirty="0" smtClean="0"/>
              <a:t>plan.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Establish and maintain a communication link to </a:t>
            </a:r>
            <a:r>
              <a:rPr lang="en-US" dirty="0" smtClean="0"/>
              <a:t>Dispatch/ICP.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Establish escape routes and a safety </a:t>
            </a:r>
            <a:r>
              <a:rPr lang="en-US" dirty="0" smtClean="0"/>
              <a:t>zone.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Maintain </a:t>
            </a:r>
            <a:r>
              <a:rPr lang="en-US" dirty="0" smtClean="0"/>
              <a:t>accountability.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Identify and brief suppression, extraction, and first aid </a:t>
            </a:r>
            <a:r>
              <a:rPr lang="en-US" dirty="0" smtClean="0"/>
              <a:t>personnel.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10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Unit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Become familiar with: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Briefings – pre-operational and post operational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Communications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Hazardous Material Safety Data Sheets (MSDS)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Mixing hazards and PPE standards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Static Bonding procedures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Hazardous material transportation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Spill  response procedures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8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Unit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Job Hazard Analysis/ Risk </a:t>
            </a:r>
            <a:r>
              <a:rPr lang="en-US" dirty="0" smtClean="0"/>
              <a:t>Assessments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Operational Safety, Go/No Go and Equipment checklists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Fire Protection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Emergency contingency plans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07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Unit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Job Hazard Analysis/ Risk </a:t>
            </a:r>
            <a:r>
              <a:rPr lang="en-US" dirty="0" smtClean="0"/>
              <a:t>Assessments</a:t>
            </a: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Operational Safety, Go/No Go and Equipment checklists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Fire Protection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Emergency contingency plans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042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Briefing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45" y="1601202"/>
            <a:ext cx="7181710" cy="4706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2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Briefing Board Example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84" y="1600200"/>
            <a:ext cx="7436432" cy="470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60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Pre-operational Briefing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Pilot pre-flight briefing, including load calculation, fire shelter use, flight hazards &amp; mission objectives.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Pre-operational briefing will include the pilot, fuel truck drivers, Operations/Burn Boss, Firing Boss, </a:t>
            </a:r>
            <a:r>
              <a:rPr lang="en-US" dirty="0" err="1"/>
              <a:t>Helitorch</a:t>
            </a:r>
            <a:r>
              <a:rPr lang="en-US" dirty="0"/>
              <a:t>/</a:t>
            </a:r>
            <a:r>
              <a:rPr lang="en-US" dirty="0" err="1"/>
              <a:t>Helibase</a:t>
            </a:r>
            <a:r>
              <a:rPr lang="en-US" dirty="0"/>
              <a:t>, and fire protection personnel.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Review burn plan objectives and sequence of events.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83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Review the Aviation Safety Plan, </a:t>
            </a:r>
            <a:r>
              <a:rPr lang="en-US" dirty="0" err="1"/>
              <a:t>Helitorch</a:t>
            </a:r>
            <a:r>
              <a:rPr lang="en-US" dirty="0"/>
              <a:t> Operations Checklist &amp; Job Hazard Analysis.</a:t>
            </a:r>
          </a:p>
          <a:p>
            <a:pPr>
              <a:buFont typeface="Wingdings" pitchFamily="2" charset="2"/>
              <a:buChar char="q"/>
            </a:pPr>
            <a:r>
              <a:rPr lang="en-US" dirty="0" err="1"/>
              <a:t>Helitorch</a:t>
            </a:r>
            <a:r>
              <a:rPr lang="en-US" dirty="0"/>
              <a:t> Manager will brief </a:t>
            </a:r>
            <a:r>
              <a:rPr lang="en-US" dirty="0" err="1"/>
              <a:t>helitorch</a:t>
            </a:r>
            <a:r>
              <a:rPr lang="en-US" dirty="0"/>
              <a:t> personnel on: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Hazards and safety requirements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Emergency procedures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Personnel assignments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Inform pilot of </a:t>
            </a:r>
            <a:r>
              <a:rPr lang="en-US" dirty="0" err="1"/>
              <a:t>helibase</a:t>
            </a:r>
            <a:r>
              <a:rPr lang="en-US" dirty="0"/>
              <a:t> operation procedures and alternate emergency landing areas.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90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Orientation Flight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Burn Boss/Ignition Specialist shall brief the pilot separately about: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Unit orientation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Terminology/commands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Firing patterns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Fire Behavior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Unit control lines/boundaries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Equipment and personnel locations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Hang-fire flight procedures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Alternate landing areas identified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58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Communications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Discreet tactical </a:t>
            </a:r>
            <a:r>
              <a:rPr lang="en-US" dirty="0" smtClean="0"/>
              <a:t>frequency between </a:t>
            </a:r>
            <a:r>
              <a:rPr lang="en-US" dirty="0"/>
              <a:t>pilot, Parking Tender, and Burn/Firing Boss.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All aircraft and ground personnel must have assigned tactical frequency.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Air-to-Air frequency assigned.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Flight following communications established.</a:t>
            </a:r>
          </a:p>
          <a:p>
            <a:pPr>
              <a:buFont typeface="Wingdings" pitchFamily="2" charset="2"/>
              <a:buChar char="q"/>
            </a:pPr>
            <a:r>
              <a:rPr lang="en-US" dirty="0" err="1"/>
              <a:t>Helibase</a:t>
            </a:r>
            <a:r>
              <a:rPr lang="en-US" dirty="0"/>
              <a:t> must maintain a communication link to activate emergency services.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0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84E9C64CB6B147B71CF58466C5AAD3" ma:contentTypeVersion="12" ma:contentTypeDescription="Create a new document." ma:contentTypeScope="" ma:versionID="7385a96b66710b878c5039c8fcb80aef">
  <xsd:schema xmlns:xsd="http://www.w3.org/2001/XMLSchema" xmlns:xs="http://www.w3.org/2001/XMLSchema" xmlns:p="http://schemas.microsoft.com/office/2006/metadata/properties" xmlns:ns2="9cfaae7c-72d7-4574-bee5-da0a2b533dde" xmlns:ns3="f1719a4e-b5b9-4c32-8e90-eba2871f0a28" targetNamespace="http://schemas.microsoft.com/office/2006/metadata/properties" ma:root="true" ma:fieldsID="5d8cf9c3d93b1cbdac762c338e308d13" ns2:_="" ns3:_="">
    <xsd:import namespace="9cfaae7c-72d7-4574-bee5-da0a2b533dde"/>
    <xsd:import namespace="f1719a4e-b5b9-4c32-8e90-eba2871f0a2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faae7c-72d7-4574-bee5-da0a2b533d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719a4e-b5b9-4c32-8e90-eba2871f0a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9493ED1-17F5-4874-B5CC-C7061210B7D4}"/>
</file>

<file path=customXml/itemProps2.xml><?xml version="1.0" encoding="utf-8"?>
<ds:datastoreItem xmlns:ds="http://schemas.openxmlformats.org/officeDocument/2006/customXml" ds:itemID="{E0ED5F02-FA35-41A0-9CEA-B980B2D1AD3D}"/>
</file>

<file path=customXml/itemProps3.xml><?xml version="1.0" encoding="utf-8"?>
<ds:datastoreItem xmlns:ds="http://schemas.openxmlformats.org/officeDocument/2006/customXml" ds:itemID="{77D3F35D-2446-4608-BE9A-567CB958CF50}"/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821</TotalTime>
  <Words>928</Words>
  <Application>Microsoft Office PowerPoint</Application>
  <PresentationFormat>On-screen Show (4:3)</PresentationFormat>
  <Paragraphs>138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Apex</vt:lpstr>
      <vt:lpstr>Unit 3</vt:lpstr>
      <vt:lpstr>Unit Objectives</vt:lpstr>
      <vt:lpstr>Unit Objectives</vt:lpstr>
      <vt:lpstr>Briefing</vt:lpstr>
      <vt:lpstr>Briefing Board Example</vt:lpstr>
      <vt:lpstr>Pre-operational Briefing</vt:lpstr>
      <vt:lpstr>PowerPoint Presentation</vt:lpstr>
      <vt:lpstr>Orientation Flight</vt:lpstr>
      <vt:lpstr>Communications Plan</vt:lpstr>
      <vt:lpstr>PowerPoint Presentation</vt:lpstr>
      <vt:lpstr>Hazardous Material Safety Data Sheet</vt:lpstr>
      <vt:lpstr>Mixing Hazards</vt:lpstr>
      <vt:lpstr>Inhalation Hazard</vt:lpstr>
      <vt:lpstr>Mixing PPE Standards</vt:lpstr>
      <vt:lpstr>Static Bonding</vt:lpstr>
      <vt:lpstr>Static Bonding</vt:lpstr>
      <vt:lpstr>Static Bonding</vt:lpstr>
      <vt:lpstr>Bonding Components and Testing</vt:lpstr>
      <vt:lpstr>Hazardous Material Transportation</vt:lpstr>
      <vt:lpstr>Employer Responsibility</vt:lpstr>
      <vt:lpstr>Fuel Spill Procedures</vt:lpstr>
      <vt:lpstr>Job Hazard Analysis</vt:lpstr>
      <vt:lpstr>Operational Safety &amp; Equipment Checklists</vt:lpstr>
      <vt:lpstr>Fire Protection</vt:lpstr>
      <vt:lpstr>Trimax Extinguishers</vt:lpstr>
      <vt:lpstr>PowerPoint Presentation</vt:lpstr>
      <vt:lpstr>Emergency Contingency Plan</vt:lpstr>
      <vt:lpstr>Unit Objectives</vt:lpstr>
      <vt:lpstr>Unit Objectives</vt:lpstr>
    </vt:vector>
  </TitlesOfParts>
  <Company>Bureau of Land Management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mireid</dc:creator>
  <cp:lastModifiedBy>bbitting</cp:lastModifiedBy>
  <cp:revision>96</cp:revision>
  <dcterms:created xsi:type="dcterms:W3CDTF">2010-01-05T16:36:32Z</dcterms:created>
  <dcterms:modified xsi:type="dcterms:W3CDTF">2012-04-06T18:00:11Z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0x0101000E84E9C64CB6B147B71CF58466C5AAD3</vt:lpwstr>
  </property>
</Properties>
</file>