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40.xml" ContentType="application/vnd.openxmlformats-officedocument.presentationml.slide+xml"/>
  <Override PartName="/ppt/slides/slide9.xml" ContentType="application/vnd.openxmlformats-officedocument.presentationml.slide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s/slide41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9" r:id="rId2"/>
    <p:sldId id="373" r:id="rId3"/>
    <p:sldId id="374" r:id="rId4"/>
    <p:sldId id="325" r:id="rId5"/>
    <p:sldId id="334" r:id="rId6"/>
    <p:sldId id="406" r:id="rId7"/>
    <p:sldId id="408" r:id="rId8"/>
    <p:sldId id="328" r:id="rId9"/>
    <p:sldId id="329" r:id="rId10"/>
    <p:sldId id="381" r:id="rId11"/>
    <p:sldId id="331" r:id="rId12"/>
    <p:sldId id="332" r:id="rId13"/>
    <p:sldId id="333" r:id="rId14"/>
    <p:sldId id="336" r:id="rId15"/>
    <p:sldId id="337" r:id="rId16"/>
    <p:sldId id="338" r:id="rId17"/>
    <p:sldId id="339" r:id="rId18"/>
    <p:sldId id="402" r:id="rId19"/>
    <p:sldId id="395" r:id="rId20"/>
    <p:sldId id="342" r:id="rId21"/>
    <p:sldId id="396" r:id="rId22"/>
    <p:sldId id="341" r:id="rId23"/>
    <p:sldId id="389" r:id="rId24"/>
    <p:sldId id="391" r:id="rId25"/>
    <p:sldId id="392" r:id="rId26"/>
    <p:sldId id="393" r:id="rId27"/>
    <p:sldId id="390" r:id="rId28"/>
    <p:sldId id="397" r:id="rId29"/>
    <p:sldId id="348" r:id="rId30"/>
    <p:sldId id="345" r:id="rId31"/>
    <p:sldId id="358" r:id="rId32"/>
    <p:sldId id="350" r:id="rId33"/>
    <p:sldId id="404" r:id="rId34"/>
    <p:sldId id="405" r:id="rId35"/>
    <p:sldId id="403" r:id="rId36"/>
    <p:sldId id="351" r:id="rId37"/>
    <p:sldId id="352" r:id="rId38"/>
    <p:sldId id="383" r:id="rId39"/>
    <p:sldId id="363" r:id="rId40"/>
    <p:sldId id="364" r:id="rId41"/>
    <p:sldId id="38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3FFE5"/>
    <a:srgbClr val="EEFFD9"/>
    <a:srgbClr val="F6FFEB"/>
    <a:srgbClr val="F1FFEB"/>
    <a:srgbClr val="FFCC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4" autoAdjust="0"/>
  </p:normalViewPr>
  <p:slideViewPr>
    <p:cSldViewPr>
      <p:cViewPr varScale="1">
        <p:scale>
          <a:sx n="81" d="100"/>
          <a:sy n="8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8861CB-715A-4013-AE7B-8C921310D5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22090-190A-487B-AC60-D6EA4489FA1C}" type="slidenum">
              <a:rPr lang="en-US"/>
              <a:pPr/>
              <a:t>1</a:t>
            </a:fld>
            <a:endParaRPr lang="en-US"/>
          </a:p>
        </p:txBody>
      </p:sp>
      <p:sp>
        <p:nvSpPr>
          <p:cNvPr id="430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EDC85-456A-4AD7-B7E7-27B707166AF9}" type="slidenum">
              <a:rPr lang="en-US"/>
              <a:pPr/>
              <a:t>10</a:t>
            </a:fld>
            <a:endParaRPr lang="en-US"/>
          </a:p>
        </p:txBody>
      </p:sp>
      <p:sp>
        <p:nvSpPr>
          <p:cNvPr id="439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F2A98-F7AF-41D2-98F8-E6C1A395C7CE}" type="slidenum">
              <a:rPr lang="en-US"/>
              <a:pPr/>
              <a:t>11</a:t>
            </a:fld>
            <a:endParaRPr lang="en-US"/>
          </a:p>
        </p:txBody>
      </p:sp>
      <p:sp>
        <p:nvSpPr>
          <p:cNvPr id="440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6E87D-FFE4-4551-A5E9-56F65DF47A16}" type="slidenum">
              <a:rPr lang="en-US"/>
              <a:pPr/>
              <a:t>12</a:t>
            </a:fld>
            <a:endParaRPr lang="en-US"/>
          </a:p>
        </p:txBody>
      </p:sp>
      <p:sp>
        <p:nvSpPr>
          <p:cNvPr id="441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123D5-B790-4D00-9FDC-4E4462E3FFA5}" type="slidenum">
              <a:rPr lang="en-US"/>
              <a:pPr/>
              <a:t>13</a:t>
            </a:fld>
            <a:endParaRPr lang="en-US"/>
          </a:p>
        </p:txBody>
      </p:sp>
      <p:sp>
        <p:nvSpPr>
          <p:cNvPr id="442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26607-41AC-4FA3-A20B-B4F59D7C50BD}" type="slidenum">
              <a:rPr lang="en-US"/>
              <a:pPr/>
              <a:t>14</a:t>
            </a:fld>
            <a:endParaRPr lang="en-US"/>
          </a:p>
        </p:txBody>
      </p:sp>
      <p:sp>
        <p:nvSpPr>
          <p:cNvPr id="443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6CF64-862F-4184-87CB-6761F7D860A5}" type="slidenum">
              <a:rPr lang="en-US"/>
              <a:pPr/>
              <a:t>15</a:t>
            </a:fld>
            <a:endParaRPr lang="en-US"/>
          </a:p>
        </p:txBody>
      </p:sp>
      <p:sp>
        <p:nvSpPr>
          <p:cNvPr id="444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64E0B-7562-4414-AA4C-F4021FFF64CD}" type="slidenum">
              <a:rPr lang="en-US"/>
              <a:pPr/>
              <a:t>16</a:t>
            </a:fld>
            <a:endParaRPr lang="en-US"/>
          </a:p>
        </p:txBody>
      </p:sp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3A18D-2192-432C-BDC8-9086EA695FDF}" type="slidenum">
              <a:rPr lang="en-US"/>
              <a:pPr/>
              <a:t>17</a:t>
            </a:fld>
            <a:endParaRPr lang="en-US"/>
          </a:p>
        </p:txBody>
      </p:sp>
      <p:sp>
        <p:nvSpPr>
          <p:cNvPr id="446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47BA9-0461-43DA-86C5-56E06772BD0F}" type="slidenum">
              <a:rPr lang="en-US"/>
              <a:pPr/>
              <a:t>18</a:t>
            </a:fld>
            <a:endParaRPr lang="en-US"/>
          </a:p>
        </p:txBody>
      </p:sp>
      <p:sp>
        <p:nvSpPr>
          <p:cNvPr id="447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5F162-F3FD-4B9B-9668-467E1971C980}" type="slidenum">
              <a:rPr lang="en-US"/>
              <a:pPr/>
              <a:t>19</a:t>
            </a:fld>
            <a:endParaRPr lang="en-US"/>
          </a:p>
        </p:txBody>
      </p:sp>
      <p:sp>
        <p:nvSpPr>
          <p:cNvPr id="448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8AEF3-1136-43B2-A51B-82D6619DE844}" type="slidenum">
              <a:rPr lang="en-US"/>
              <a:pPr/>
              <a:t>2</a:t>
            </a:fld>
            <a:endParaRPr lang="en-US"/>
          </a:p>
        </p:txBody>
      </p:sp>
      <p:sp>
        <p:nvSpPr>
          <p:cNvPr id="431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244F9-4838-469E-BF16-4F5DB939EC99}" type="slidenum">
              <a:rPr lang="en-US"/>
              <a:pPr/>
              <a:t>20</a:t>
            </a:fld>
            <a:endParaRPr lang="en-US"/>
          </a:p>
        </p:txBody>
      </p:sp>
      <p:sp>
        <p:nvSpPr>
          <p:cNvPr id="449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7D8DE-27E2-4D05-B22C-554F3E9D986E}" type="slidenum">
              <a:rPr lang="en-US"/>
              <a:pPr/>
              <a:t>21</a:t>
            </a:fld>
            <a:endParaRPr lang="en-US"/>
          </a:p>
        </p:txBody>
      </p:sp>
      <p:sp>
        <p:nvSpPr>
          <p:cNvPr id="450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DF025-37A2-400E-A8BB-281C5AD89A6D}" type="slidenum">
              <a:rPr lang="en-US"/>
              <a:pPr/>
              <a:t>22</a:t>
            </a:fld>
            <a:endParaRPr lang="en-US"/>
          </a:p>
        </p:txBody>
      </p:sp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49CBF-93C4-42C9-AB1E-6F548F0338CF}" type="slidenum">
              <a:rPr lang="en-US"/>
              <a:pPr/>
              <a:t>23</a:t>
            </a:fld>
            <a:endParaRPr lang="en-US"/>
          </a:p>
        </p:txBody>
      </p:sp>
      <p:sp>
        <p:nvSpPr>
          <p:cNvPr id="452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058EEF-FC1F-4399-B5B6-BF938A7DD655}" type="slidenum">
              <a:rPr lang="en-US"/>
              <a:pPr/>
              <a:t>24</a:t>
            </a:fld>
            <a:endParaRPr lang="en-US"/>
          </a:p>
        </p:txBody>
      </p:sp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5F505-DB3A-4C97-A063-C304DCDB8704}" type="slidenum">
              <a:rPr lang="en-US"/>
              <a:pPr/>
              <a:t>25</a:t>
            </a:fld>
            <a:endParaRPr lang="en-US"/>
          </a:p>
        </p:txBody>
      </p:sp>
      <p:sp>
        <p:nvSpPr>
          <p:cNvPr id="454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FC98F-F63F-4960-9629-A641AFD9FE7B}" type="slidenum">
              <a:rPr lang="en-US"/>
              <a:pPr/>
              <a:t>26</a:t>
            </a:fld>
            <a:endParaRPr lang="en-US"/>
          </a:p>
        </p:txBody>
      </p:sp>
      <p:sp>
        <p:nvSpPr>
          <p:cNvPr id="455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4F120-11D8-40BE-B048-E33946D0AD9B}" type="slidenum">
              <a:rPr lang="en-US"/>
              <a:pPr/>
              <a:t>27</a:t>
            </a:fld>
            <a:endParaRPr lang="en-US"/>
          </a:p>
        </p:txBody>
      </p:sp>
      <p:sp>
        <p:nvSpPr>
          <p:cNvPr id="456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3F086-F586-41E3-B86B-7B066F455519}" type="slidenum">
              <a:rPr lang="en-US"/>
              <a:pPr/>
              <a:t>28</a:t>
            </a:fld>
            <a:endParaRPr lang="en-US"/>
          </a:p>
        </p:txBody>
      </p:sp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E4D7D-3B01-4C75-9E98-E1F9B7CC5553}" type="slidenum">
              <a:rPr lang="en-US"/>
              <a:pPr/>
              <a:t>29</a:t>
            </a:fld>
            <a:endParaRPr lang="en-US"/>
          </a:p>
        </p:txBody>
      </p:sp>
      <p:sp>
        <p:nvSpPr>
          <p:cNvPr id="458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A0B69E-BE7E-4012-8A0D-D864733A75B7}" type="slidenum">
              <a:rPr lang="en-US"/>
              <a:pPr/>
              <a:t>3</a:t>
            </a:fld>
            <a:endParaRPr lang="en-US"/>
          </a:p>
        </p:txBody>
      </p:sp>
      <p:sp>
        <p:nvSpPr>
          <p:cNvPr id="432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F28FB-2040-4C79-936D-AF48FC48C56E}" type="slidenum">
              <a:rPr lang="en-US"/>
              <a:pPr/>
              <a:t>30</a:t>
            </a:fld>
            <a:endParaRPr lang="en-US"/>
          </a:p>
        </p:txBody>
      </p:sp>
      <p:sp>
        <p:nvSpPr>
          <p:cNvPr id="459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85973-FA1D-4C75-9850-B5B7811AF331}" type="slidenum">
              <a:rPr lang="en-US"/>
              <a:pPr/>
              <a:t>31</a:t>
            </a:fld>
            <a:endParaRPr lang="en-US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376A3-A44A-4BFA-8FEE-FE76717A5862}" type="slidenum">
              <a:rPr lang="en-US"/>
              <a:pPr/>
              <a:t>32</a:t>
            </a:fld>
            <a:endParaRPr lang="en-US"/>
          </a:p>
        </p:txBody>
      </p:sp>
      <p:sp>
        <p:nvSpPr>
          <p:cNvPr id="461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88B74-9427-42FF-B8B9-C13C634FFECB}" type="slidenum">
              <a:rPr lang="en-US"/>
              <a:pPr/>
              <a:t>33</a:t>
            </a:fld>
            <a:endParaRPr lang="en-US"/>
          </a:p>
        </p:txBody>
      </p:sp>
      <p:sp>
        <p:nvSpPr>
          <p:cNvPr id="462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79A23-E440-4D15-9F33-E28DB688B7E2}" type="slidenum">
              <a:rPr lang="en-US"/>
              <a:pPr/>
              <a:t>34</a:t>
            </a:fld>
            <a:endParaRPr lang="en-US"/>
          </a:p>
        </p:txBody>
      </p:sp>
      <p:sp>
        <p:nvSpPr>
          <p:cNvPr id="463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688A1-8ADD-4B7E-9928-89A7EDE4354D}" type="slidenum">
              <a:rPr lang="en-US"/>
              <a:pPr/>
              <a:t>35</a:t>
            </a:fld>
            <a:endParaRPr lang="en-US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7BAEE-CA81-40E9-8001-EF0033D5654F}" type="slidenum">
              <a:rPr lang="en-US"/>
              <a:pPr/>
              <a:t>36</a:t>
            </a:fld>
            <a:endParaRPr lang="en-US"/>
          </a:p>
        </p:txBody>
      </p:sp>
      <p:sp>
        <p:nvSpPr>
          <p:cNvPr id="465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54E50-C200-4F84-9840-7AA4395AC395}" type="slidenum">
              <a:rPr lang="en-US"/>
              <a:pPr/>
              <a:t>37</a:t>
            </a:fld>
            <a:endParaRPr lang="en-US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359D6-86DE-4E10-8FF1-4A23099D1F42}" type="slidenum">
              <a:rPr lang="en-US"/>
              <a:pPr/>
              <a:t>38</a:t>
            </a:fld>
            <a:endParaRPr lang="en-US"/>
          </a:p>
        </p:txBody>
      </p:sp>
      <p:sp>
        <p:nvSpPr>
          <p:cNvPr id="467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DBD92-89DF-42CC-A245-67F42382C8D9}" type="slidenum">
              <a:rPr lang="en-US"/>
              <a:pPr/>
              <a:t>39</a:t>
            </a:fld>
            <a:endParaRPr lang="en-US"/>
          </a:p>
        </p:txBody>
      </p:sp>
      <p:sp>
        <p:nvSpPr>
          <p:cNvPr id="468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1FB68-CDCB-4814-8E73-D4B302A58522}" type="slidenum">
              <a:rPr lang="en-US"/>
              <a:pPr/>
              <a:t>4</a:t>
            </a:fld>
            <a:endParaRPr lang="en-US"/>
          </a:p>
        </p:txBody>
      </p:sp>
      <p:sp>
        <p:nvSpPr>
          <p:cNvPr id="433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E41CE-9B94-43DC-AAE2-1B445C7C3AFB}" type="slidenum">
              <a:rPr lang="en-US"/>
              <a:pPr/>
              <a:t>40</a:t>
            </a:fld>
            <a:endParaRPr lang="en-US"/>
          </a:p>
        </p:txBody>
      </p:sp>
      <p:sp>
        <p:nvSpPr>
          <p:cNvPr id="470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E4643-5353-4796-95AE-315EC3455AF0}" type="slidenum">
              <a:rPr lang="en-US"/>
              <a:pPr/>
              <a:t>41</a:t>
            </a:fld>
            <a:endParaRPr lang="en-US"/>
          </a:p>
        </p:txBody>
      </p:sp>
      <p:sp>
        <p:nvSpPr>
          <p:cNvPr id="471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1A28C-B0A8-485C-93DE-FA15228EC355}" type="slidenum">
              <a:rPr lang="en-US"/>
              <a:pPr/>
              <a:t>5</a:t>
            </a:fld>
            <a:endParaRPr lang="en-US"/>
          </a:p>
        </p:txBody>
      </p:sp>
      <p:sp>
        <p:nvSpPr>
          <p:cNvPr id="434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5F226-3013-4455-988F-2668DD5AC800}" type="slidenum">
              <a:rPr lang="en-US"/>
              <a:pPr/>
              <a:t>6</a:t>
            </a:fld>
            <a:endParaRPr lang="en-US"/>
          </a:p>
        </p:txBody>
      </p:sp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89444A-7E28-471C-8567-3ECE46BD5F97}" type="slidenum">
              <a:rPr lang="en-US"/>
              <a:pPr/>
              <a:t>7</a:t>
            </a:fld>
            <a:endParaRPr lang="en-US"/>
          </a:p>
        </p:txBody>
      </p:sp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463ED-4FEE-4834-A4F3-60252008F790}" type="slidenum">
              <a:rPr lang="en-US"/>
              <a:pPr/>
              <a:t>8</a:t>
            </a:fld>
            <a:endParaRPr lang="en-US"/>
          </a:p>
        </p:txBody>
      </p:sp>
      <p:sp>
        <p:nvSpPr>
          <p:cNvPr id="437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EFEAD-87B7-4F28-BA85-7BCD5069B7D9}" type="slidenum">
              <a:rPr lang="en-US"/>
              <a:pPr/>
              <a:t>9</a:t>
            </a:fld>
            <a:endParaRPr lang="en-US"/>
          </a:p>
        </p:txBody>
      </p:sp>
      <p:sp>
        <p:nvSpPr>
          <p:cNvPr id="438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argin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8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EAF845-7D55-4ECB-A108-409674D813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0" y="301625"/>
            <a:ext cx="914400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0" y="6169025"/>
            <a:ext cx="9140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0" y="1827213"/>
            <a:ext cx="91408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72C2A-5BE6-490D-8A38-FA104BB67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3425" y="304800"/>
            <a:ext cx="2055813" cy="569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304800"/>
            <a:ext cx="6018212" cy="569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D4445-8C49-422D-82DA-0F18FB5C3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6E50A-90AD-4861-872C-5E852E90D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65789-806D-420B-BF7F-CB5B1073C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375" y="1279525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1075" y="1279525"/>
            <a:ext cx="3543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D2490-8ADD-4A75-8C8F-EA12096DA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E96B3-2DE5-406A-91C0-54F0EB313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5DA48-C622-4BD7-969E-ECF7F230C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8566A-A712-412D-A190-BAD5A4A14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2D91-5297-468D-819B-942B6E017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72C72-463B-47AC-B577-349955382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arginin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813" y="304800"/>
            <a:ext cx="8226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1279525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245225"/>
            <a:ext cx="449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6FD644-F578-4D6B-B389-E007E5DCAD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912813" y="0"/>
            <a:ext cx="1587" cy="6858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41413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1690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90" name="Object 14"/>
          <p:cNvGraphicFramePr>
            <a:graphicFrameLocks noChangeAspect="1"/>
          </p:cNvGraphicFramePr>
          <p:nvPr/>
        </p:nvGraphicFramePr>
        <p:xfrm>
          <a:off x="0" y="1905000"/>
          <a:ext cx="9144000" cy="4268788"/>
        </p:xfrm>
        <a:graphic>
          <a:graphicData uri="http://schemas.openxmlformats.org/presentationml/2006/ole">
            <p:oleObj spid="_x0000_s75790" name="Photo Editor Photo" r:id="rId4" imgW="14400000" imgH="9573961" progId="MSPhotoEd.3">
              <p:embed/>
            </p:oleObj>
          </a:graphicData>
        </a:graphic>
      </p:graphicFrame>
      <p:pic>
        <p:nvPicPr>
          <p:cNvPr id="75782" name="Picture 6" descr="biaseal_sm"/>
          <p:cNvPicPr>
            <a:picLocks noChangeAspect="1" noChangeArrowheads="1"/>
          </p:cNvPicPr>
          <p:nvPr/>
        </p:nvPicPr>
        <p:blipFill>
          <a:blip r:embed="rId5"/>
          <a:srcRect b="-3999"/>
          <a:stretch>
            <a:fillRect/>
          </a:stretch>
        </p:blipFill>
        <p:spPr bwMode="auto">
          <a:xfrm>
            <a:off x="685800" y="381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 descr="BLM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"/>
            <a:ext cx="146208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 descr="FWS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57200"/>
            <a:ext cx="10779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9" descr="NPS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457200"/>
            <a:ext cx="9874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6" name="Picture 10" descr="usfssea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457200"/>
            <a:ext cx="11604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685800" y="19812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tabLst>
                <a:tab pos="234950" algn="l"/>
              </a:tabLst>
            </a:pPr>
            <a:r>
              <a:rPr lang="en-US" sz="4800" b="1">
                <a:solidFill>
                  <a:srgbClr val="000000"/>
                </a:solidFill>
              </a:rPr>
              <a:t>RED DRAGON PSD</a:t>
            </a:r>
          </a:p>
          <a:p>
            <a:pPr marL="234950" indent="-234950" algn="ctr">
              <a:tabLst>
                <a:tab pos="234950" algn="l"/>
              </a:tabLst>
            </a:pPr>
            <a:r>
              <a:rPr lang="en-US" sz="4800" b="1">
                <a:solidFill>
                  <a:srgbClr val="000000"/>
                </a:solidFill>
              </a:rPr>
              <a:t>CROSS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2363788" cy="488950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Outlet Chute</a:t>
            </a:r>
            <a:endParaRPr lang="en-US" sz="2000"/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Nancy Argyle, © SEI Industries Ltd.</a:t>
            </a:r>
          </a:p>
        </p:txBody>
      </p:sp>
      <p:pic>
        <p:nvPicPr>
          <p:cNvPr id="324629" name="Picture 21" descr="2007 Cover Shot"/>
          <p:cNvPicPr>
            <a:picLocks noChangeAspect="1" noChangeArrowheads="1"/>
          </p:cNvPicPr>
          <p:nvPr/>
        </p:nvPicPr>
        <p:blipFill>
          <a:blip r:embed="rId3"/>
          <a:srcRect l="54306" t="25000" r="9859"/>
          <a:stretch>
            <a:fillRect/>
          </a:stretch>
        </p:blipFill>
        <p:spPr bwMode="auto">
          <a:xfrm>
            <a:off x="3886200" y="1524000"/>
            <a:ext cx="2068513" cy="4572000"/>
          </a:xfrm>
          <a:prstGeom prst="rect">
            <a:avLst/>
          </a:prstGeom>
          <a:noFill/>
        </p:spPr>
      </p:pic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6019800" y="3886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Outlet Chute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24631" name="Line 23"/>
          <p:cNvSpPr>
            <a:spLocks noChangeShapeType="1"/>
          </p:cNvSpPr>
          <p:nvPr/>
        </p:nvSpPr>
        <p:spPr bwMode="auto">
          <a:xfrm flipV="1">
            <a:off x="5334000" y="4267200"/>
            <a:ext cx="6858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32" name="Rectangle 24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33" name="Picture 29" descr="ControlPanel"/>
          <p:cNvPicPr>
            <a:picLocks noChangeAspect="1" noChangeArrowheads="1"/>
          </p:cNvPicPr>
          <p:nvPr/>
        </p:nvPicPr>
        <p:blipFill>
          <a:blip r:embed="rId3"/>
          <a:srcRect l="17397" t="7033" r="19341" b="34874"/>
          <a:stretch>
            <a:fillRect/>
          </a:stretch>
        </p:blipFill>
        <p:spPr bwMode="auto">
          <a:xfrm>
            <a:off x="1676400" y="2286000"/>
            <a:ext cx="6781800" cy="2895600"/>
          </a:xfrm>
          <a:prstGeom prst="rect">
            <a:avLst/>
          </a:prstGeom>
          <a:noFill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2790825" cy="488950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Main Control Panel</a:t>
            </a:r>
            <a:endParaRPr lang="en-US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362200" y="1598613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Power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2971800" y="2133600"/>
            <a:ext cx="76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1827213" y="55753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Run / Stop Switch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962400" y="55753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Count Reset Switch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7010400" y="557530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Water Pump Switch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 flipH="1">
            <a:off x="2514600" y="4724400"/>
            <a:ext cx="2286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4724400" y="4495800"/>
            <a:ext cx="3048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7543800" y="4724400"/>
            <a:ext cx="76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4114800" y="1598613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LED Display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953000" y="1250950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Motor Fault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H="1" flipV="1">
            <a:off x="5715000" y="1828800"/>
            <a:ext cx="457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6477000" y="125095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Low Water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H="1" flipV="1">
            <a:off x="7162800" y="1828800"/>
            <a:ext cx="2286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V="1">
            <a:off x="44958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1295400" y="1598613"/>
            <a:ext cx="1066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Run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 flipH="1" flipV="1">
            <a:off x="1905000" y="2133600"/>
            <a:ext cx="9144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7620000" y="1600200"/>
            <a:ext cx="1674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Water Pump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8328" name="Line 24"/>
          <p:cNvSpPr>
            <a:spLocks noChangeShapeType="1"/>
          </p:cNvSpPr>
          <p:nvPr/>
        </p:nvSpPr>
        <p:spPr bwMode="auto">
          <a:xfrm flipV="1">
            <a:off x="7467600" y="2209800"/>
            <a:ext cx="8382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© SEI Industries Ltd.</a:t>
            </a:r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8" name="Picture 1044" descr="Remote"/>
          <p:cNvPicPr>
            <a:picLocks noChangeAspect="1" noChangeArrowheads="1"/>
          </p:cNvPicPr>
          <p:nvPr/>
        </p:nvPicPr>
        <p:blipFill>
          <a:blip r:embed="rId3" cstate="print"/>
          <a:srcRect l="25862" t="10141" r="29311"/>
          <a:stretch>
            <a:fillRect/>
          </a:stretch>
        </p:blipFill>
        <p:spPr bwMode="auto">
          <a:xfrm>
            <a:off x="3657600" y="2286000"/>
            <a:ext cx="2381250" cy="3657600"/>
          </a:xfrm>
          <a:prstGeom prst="rect">
            <a:avLst/>
          </a:prstGeom>
          <a:noFill/>
        </p:spPr>
      </p:pic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3781425" cy="625475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Tethered Remote Control</a:t>
            </a:r>
            <a:endParaRPr lang="en-US" b="1" u="sng"/>
          </a:p>
        </p:txBody>
      </p:sp>
      <p:sp>
        <p:nvSpPr>
          <p:cNvPr id="99335" name="Text Box 1031"/>
          <p:cNvSpPr txBox="1">
            <a:spLocks noChangeArrowheads="1"/>
          </p:cNvSpPr>
          <p:nvPr/>
        </p:nvSpPr>
        <p:spPr bwMode="auto">
          <a:xfrm>
            <a:off x="1676400" y="44196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Speed Control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9336" name="Text Box 1032"/>
          <p:cNvSpPr txBox="1">
            <a:spLocks noChangeArrowheads="1"/>
          </p:cNvSpPr>
          <p:nvPr/>
        </p:nvSpPr>
        <p:spPr bwMode="auto">
          <a:xfrm>
            <a:off x="1676400" y="3810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Gate Switch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9337" name="Line 1033"/>
          <p:cNvSpPr>
            <a:spLocks noChangeShapeType="1"/>
          </p:cNvSpPr>
          <p:nvPr/>
        </p:nvSpPr>
        <p:spPr bwMode="auto">
          <a:xfrm flipH="1" flipV="1">
            <a:off x="3429000" y="46482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Line 1034"/>
          <p:cNvSpPr>
            <a:spLocks noChangeShapeType="1"/>
          </p:cNvSpPr>
          <p:nvPr/>
        </p:nvSpPr>
        <p:spPr bwMode="auto">
          <a:xfrm flipH="1">
            <a:off x="3352800" y="34290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Text Box 1035"/>
          <p:cNvSpPr txBox="1">
            <a:spLocks noChangeArrowheads="1"/>
          </p:cNvSpPr>
          <p:nvPr/>
        </p:nvSpPr>
        <p:spPr bwMode="auto">
          <a:xfrm>
            <a:off x="2286000" y="1598613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Power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9340" name="Text Box 1036"/>
          <p:cNvSpPr txBox="1">
            <a:spLocks noChangeArrowheads="1"/>
          </p:cNvSpPr>
          <p:nvPr/>
        </p:nvSpPr>
        <p:spPr bwMode="auto">
          <a:xfrm>
            <a:off x="4191000" y="1598613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Run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9341" name="Text Box 1037"/>
          <p:cNvSpPr txBox="1">
            <a:spLocks noChangeArrowheads="1"/>
          </p:cNvSpPr>
          <p:nvPr/>
        </p:nvSpPr>
        <p:spPr bwMode="auto">
          <a:xfrm>
            <a:off x="5867400" y="1598613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Fault Indicator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9342" name="Line 1038"/>
          <p:cNvSpPr>
            <a:spLocks noChangeShapeType="1"/>
          </p:cNvSpPr>
          <p:nvPr/>
        </p:nvSpPr>
        <p:spPr bwMode="auto">
          <a:xfrm flipH="1" flipV="1">
            <a:off x="3352800" y="2133600"/>
            <a:ext cx="10668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Line 1039"/>
          <p:cNvSpPr>
            <a:spLocks noChangeShapeType="1"/>
          </p:cNvSpPr>
          <p:nvPr/>
        </p:nvSpPr>
        <p:spPr bwMode="auto">
          <a:xfrm flipV="1">
            <a:off x="4800600" y="21336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040"/>
          <p:cNvSpPr>
            <a:spLocks noChangeShapeType="1"/>
          </p:cNvSpPr>
          <p:nvPr/>
        </p:nvSpPr>
        <p:spPr bwMode="auto">
          <a:xfrm flipV="1">
            <a:off x="5257800" y="2133600"/>
            <a:ext cx="750888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Text Box 1042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© SEI Industries Ltd.</a:t>
            </a:r>
          </a:p>
        </p:txBody>
      </p:sp>
      <p:sp>
        <p:nvSpPr>
          <p:cNvPr id="99349" name="Rectangle 1045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77" name="Picture 25" descr="AuxPowerCord"/>
          <p:cNvPicPr>
            <a:picLocks noChangeAspect="1" noChangeArrowheads="1"/>
          </p:cNvPicPr>
          <p:nvPr/>
        </p:nvPicPr>
        <p:blipFill>
          <a:blip r:embed="rId3" cstate="print"/>
          <a:srcRect l="12260" t="2734" r="6003"/>
          <a:stretch>
            <a:fillRect/>
          </a:stretch>
        </p:blipFill>
        <p:spPr bwMode="auto">
          <a:xfrm>
            <a:off x="5334000" y="2514600"/>
            <a:ext cx="3048000" cy="2709863"/>
          </a:xfrm>
          <a:prstGeom prst="rect">
            <a:avLst/>
          </a:prstGeom>
          <a:noFill/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3095625" cy="5492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u="sng"/>
              <a:t>Power Cords</a:t>
            </a:r>
            <a:endParaRPr lang="en-US"/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Main Power Cord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5410200" y="2057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Auxiliary Power Cord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Photos:	 Mark Toeckes, © SEI Industries Ltd.</a:t>
            </a:r>
          </a:p>
        </p:txBody>
      </p:sp>
      <p:pic>
        <p:nvPicPr>
          <p:cNvPr id="100372" name="Picture 20" descr="PowerC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14600"/>
            <a:ext cx="3733800" cy="2630488"/>
          </a:xfrm>
          <a:prstGeom prst="rect">
            <a:avLst/>
          </a:prstGeom>
          <a:noFill/>
        </p:spPr>
      </p:pic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Specifications</a:t>
            </a:r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95375" y="1279525"/>
            <a:ext cx="5076825" cy="42068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u="sng"/>
              <a:t>Performance</a:t>
            </a:r>
            <a:endParaRPr lang="en-US" b="1" u="sng"/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 sz="2000"/>
              <a:t>Number of Speeds	    7</a:t>
            </a:r>
          </a:p>
          <a:p>
            <a:pPr>
              <a:buFontTx/>
              <a:buNone/>
            </a:pPr>
            <a:r>
              <a:rPr lang="en-US" sz="2000"/>
              <a:t>	Min Drop Rate	  25 spheres / min</a:t>
            </a:r>
          </a:p>
          <a:p>
            <a:pPr>
              <a:buFontTx/>
              <a:buNone/>
            </a:pPr>
            <a:r>
              <a:rPr lang="en-US" sz="2000"/>
              <a:t>	Max Drop Rate	175 spheres / min</a:t>
            </a:r>
          </a:p>
          <a:p>
            <a:pPr>
              <a:buFontTx/>
              <a:buNone/>
            </a:pPr>
            <a:r>
              <a:rPr lang="en-US" sz="2000"/>
              <a:t>	Hopper Capacity	650 spheres</a:t>
            </a:r>
          </a:p>
          <a:p>
            <a:pPr>
              <a:buFontTx/>
              <a:buNone/>
            </a:pPr>
            <a:endParaRPr lang="en-US" b="1" u="sng"/>
          </a:p>
          <a:p>
            <a:pPr>
              <a:buFontTx/>
              <a:buNone/>
            </a:pPr>
            <a:r>
              <a:rPr lang="en-US" u="sng"/>
              <a:t>Power</a:t>
            </a:r>
            <a:endParaRPr lang="en-US" b="1" u="sng"/>
          </a:p>
          <a:p>
            <a:pPr>
              <a:buFontTx/>
              <a:buNone/>
            </a:pPr>
            <a:r>
              <a:rPr lang="en-US"/>
              <a:t>	</a:t>
            </a:r>
            <a:r>
              <a:rPr lang="en-US" sz="2000"/>
              <a:t>Voltage		24-32 VDC</a:t>
            </a:r>
          </a:p>
          <a:p>
            <a:pPr>
              <a:buFontTx/>
              <a:buNone/>
            </a:pPr>
            <a:r>
              <a:rPr lang="en-US" sz="2000"/>
              <a:t>	Connector		</a:t>
            </a:r>
            <a:r>
              <a:rPr lang="en-US" sz="2000">
                <a:solidFill>
                  <a:srgbClr val="000000"/>
                </a:solidFill>
              </a:rPr>
              <a:t>MS3116F-12-3P</a:t>
            </a:r>
            <a:endParaRPr lang="en-US" sz="2000"/>
          </a:p>
          <a:p>
            <a:pPr>
              <a:buFontTx/>
              <a:buNone/>
            </a:pPr>
            <a:r>
              <a:rPr lang="en-US" sz="2000"/>
              <a:t>	Circuit Breaker	5A, MS3220</a:t>
            </a:r>
            <a:endParaRPr lang="en-US"/>
          </a:p>
        </p:txBody>
      </p:sp>
      <p:sp>
        <p:nvSpPr>
          <p:cNvPr id="103428" name="Rectangle 1028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5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Specifications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279525"/>
            <a:ext cx="4924425" cy="4206875"/>
          </a:xfrm>
          <a:noFill/>
        </p:spPr>
        <p:txBody>
          <a:bodyPr/>
          <a:lstStyle/>
          <a:p>
            <a:pPr marL="234950" indent="-234950">
              <a:buFontTx/>
              <a:buNone/>
            </a:pPr>
            <a:r>
              <a:rPr lang="en-US" u="sng"/>
              <a:t>Fluid Volumes</a:t>
            </a:r>
            <a:endParaRPr lang="en-US" b="1" u="sng"/>
          </a:p>
          <a:p>
            <a:pPr marL="234950" indent="-234950">
              <a:buFontTx/>
              <a:buNone/>
            </a:pPr>
            <a:r>
              <a:rPr lang="en-US"/>
              <a:t>	</a:t>
            </a:r>
            <a:r>
              <a:rPr lang="en-US" sz="2000"/>
              <a:t>Glycol Tank		</a:t>
            </a:r>
            <a:r>
              <a:rPr lang="en-US" sz="2000">
                <a:solidFill>
                  <a:srgbClr val="000000"/>
                </a:solidFill>
              </a:rPr>
              <a:t>0.8 gal	3.2 liter </a:t>
            </a:r>
            <a:endParaRPr lang="en-US" sz="2000"/>
          </a:p>
          <a:p>
            <a:pPr marL="234950" indent="-234950">
              <a:buFontTx/>
              <a:buNone/>
            </a:pPr>
            <a:r>
              <a:rPr lang="en-US" sz="2000"/>
              <a:t>	Water Tank (Full)	</a:t>
            </a:r>
            <a:r>
              <a:rPr lang="en-US" sz="2000">
                <a:solidFill>
                  <a:srgbClr val="000000"/>
                </a:solidFill>
              </a:rPr>
              <a:t>0.5 gal	1.9 liter</a:t>
            </a:r>
            <a:endParaRPr lang="en-US" sz="2000"/>
          </a:p>
          <a:p>
            <a:pPr marL="234950" indent="-234950">
              <a:buFontTx/>
              <a:buNone/>
            </a:pPr>
            <a:r>
              <a:rPr lang="en-US" sz="2000"/>
              <a:t>	Water Tank (Min)	</a:t>
            </a:r>
            <a:r>
              <a:rPr lang="en-US" sz="2000">
                <a:solidFill>
                  <a:srgbClr val="000000"/>
                </a:solidFill>
              </a:rPr>
              <a:t>0.4 gal	1.5 liter</a:t>
            </a:r>
            <a:endParaRPr lang="en-US" sz="2000"/>
          </a:p>
          <a:p>
            <a:pPr marL="234950" indent="-234950">
              <a:spcBef>
                <a:spcPct val="75000"/>
              </a:spcBef>
              <a:buFontTx/>
              <a:buNone/>
            </a:pPr>
            <a:r>
              <a:rPr lang="en-US" u="sng"/>
              <a:t>Weights</a:t>
            </a:r>
            <a:endParaRPr lang="en-US" b="1" u="sng"/>
          </a:p>
          <a:p>
            <a:pPr marL="234950" indent="-234950">
              <a:buFontTx/>
              <a:buNone/>
            </a:pPr>
            <a:r>
              <a:rPr lang="en-US"/>
              <a:t>	</a:t>
            </a:r>
            <a:r>
              <a:rPr lang="en-US" sz="2000"/>
              <a:t>Dispenser		48.0 lb	21.8 kg</a:t>
            </a:r>
          </a:p>
          <a:p>
            <a:pPr marL="234950" indent="-234950">
              <a:buFontTx/>
              <a:buNone/>
            </a:pPr>
            <a:r>
              <a:rPr lang="en-US" sz="2000"/>
              <a:t>	Spheres (650)	  6.4 lb	  2.9 kg</a:t>
            </a:r>
          </a:p>
          <a:p>
            <a:pPr marL="234950" indent="-234950">
              <a:buFontTx/>
              <a:buNone/>
            </a:pPr>
            <a:r>
              <a:rPr lang="en-US" sz="2000"/>
              <a:t>	Ethylene Glycol	  7.9 lb	  3.6 kg</a:t>
            </a:r>
          </a:p>
          <a:p>
            <a:pPr marL="234950" indent="-234950">
              <a:buFontTx/>
              <a:buNone/>
            </a:pPr>
            <a:r>
              <a:rPr lang="en-US" sz="2000"/>
              <a:t>	Water			</a:t>
            </a:r>
            <a:r>
              <a:rPr lang="en-US" sz="2000" u="sng"/>
              <a:t>  4.1 lb</a:t>
            </a:r>
            <a:r>
              <a:rPr lang="en-US" sz="2000"/>
              <a:t>	</a:t>
            </a:r>
            <a:r>
              <a:rPr lang="en-US" sz="2000" u="sng"/>
              <a:t>  1.9 kg</a:t>
            </a:r>
            <a:endParaRPr lang="en-US" sz="2000"/>
          </a:p>
          <a:p>
            <a:pPr marL="234950" indent="-234950">
              <a:buFontTx/>
              <a:buNone/>
            </a:pPr>
            <a:r>
              <a:rPr lang="en-US" sz="2000"/>
              <a:t>	Operational Weight	66.4 lb	30.2 kg</a:t>
            </a:r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5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Specifications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279525"/>
            <a:ext cx="4848225" cy="2225675"/>
          </a:xfrm>
          <a:noFill/>
        </p:spPr>
        <p:txBody>
          <a:bodyPr/>
          <a:lstStyle/>
          <a:p>
            <a:pPr marL="234950" indent="-234950">
              <a:spcBef>
                <a:spcPct val="75000"/>
              </a:spcBef>
              <a:buFontTx/>
              <a:buNone/>
            </a:pPr>
            <a:r>
              <a:rPr lang="en-US" u="sng"/>
              <a:t>Dimensions</a:t>
            </a:r>
            <a:endParaRPr lang="en-US" b="1" u="sng"/>
          </a:p>
          <a:p>
            <a:pPr marL="234950" indent="-234950">
              <a:buFontTx/>
              <a:buNone/>
            </a:pPr>
            <a:r>
              <a:rPr lang="en-US"/>
              <a:t>	</a:t>
            </a:r>
            <a:r>
              <a:rPr lang="en-US" sz="2000"/>
              <a:t>Length		24.5 in	63 cm</a:t>
            </a:r>
          </a:p>
          <a:p>
            <a:pPr marL="234950" indent="-234950">
              <a:buFontTx/>
              <a:buNone/>
            </a:pPr>
            <a:r>
              <a:rPr lang="en-US" sz="2000"/>
              <a:t>	Width			10.8 in	27 cm</a:t>
            </a:r>
          </a:p>
          <a:p>
            <a:pPr marL="234950" indent="-234950">
              <a:buFontTx/>
              <a:buNone/>
            </a:pPr>
            <a:r>
              <a:rPr lang="en-US" sz="2000"/>
              <a:t>	Height (No Base)	19.0 in	61 cm</a:t>
            </a:r>
          </a:p>
          <a:p>
            <a:pPr marL="234950" indent="-234950">
              <a:buFontTx/>
              <a:buNone/>
            </a:pPr>
            <a:r>
              <a:rPr lang="en-US" sz="2000"/>
              <a:t>	Height (206 Base)	24.0 in	48 cm</a:t>
            </a:r>
            <a:endParaRPr lang="en-US" sz="2000" u="sng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5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Dragon Egg Specifications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6981825" cy="2012950"/>
          </a:xfrm>
          <a:noFill/>
        </p:spPr>
        <p:txBody>
          <a:bodyPr/>
          <a:lstStyle/>
          <a:p>
            <a:pPr marL="234950" indent="-6350">
              <a:buFontTx/>
              <a:buNone/>
              <a:tabLst>
                <a:tab pos="3378200" algn="l"/>
                <a:tab pos="3717925" algn="l"/>
              </a:tabLst>
            </a:pPr>
            <a:r>
              <a:rPr lang="en-US" sz="2000"/>
              <a:t>	Diameter	   1.0 in	 26 mm</a:t>
            </a:r>
          </a:p>
          <a:p>
            <a:pPr marL="234950" indent="-6350">
              <a:buFontTx/>
              <a:buNone/>
              <a:tabLst>
                <a:tab pos="3378200" algn="l"/>
                <a:tab pos="3717925" algn="l"/>
              </a:tabLst>
            </a:pPr>
            <a:r>
              <a:rPr lang="en-US" sz="2000"/>
              <a:t>	Potassium Permanganate	0.11 oz	3.0 g	</a:t>
            </a:r>
          </a:p>
          <a:p>
            <a:pPr marL="234950" indent="-6350">
              <a:buFontTx/>
              <a:buNone/>
              <a:tabLst>
                <a:tab pos="3378200" algn="l"/>
                <a:tab pos="3717925" algn="l"/>
              </a:tabLst>
            </a:pPr>
            <a:r>
              <a:rPr lang="en-US" sz="2000"/>
              <a:t>Total Mass	0.17 oz	4.8 g</a:t>
            </a:r>
          </a:p>
          <a:p>
            <a:pPr marL="234950" indent="-6350">
              <a:spcBef>
                <a:spcPct val="25000"/>
              </a:spcBef>
              <a:buFontTx/>
              <a:buNone/>
              <a:tabLst>
                <a:tab pos="3378200" algn="l"/>
                <a:tab pos="3717925" algn="l"/>
              </a:tabLst>
            </a:pPr>
            <a:r>
              <a:rPr lang="en-US" sz="2000"/>
              <a:t>	Shell Material	High Impact Polystyrene</a:t>
            </a:r>
          </a:p>
          <a:p>
            <a:pPr marL="234950" indent="-6350">
              <a:spcBef>
                <a:spcPct val="25000"/>
              </a:spcBef>
              <a:buFontTx/>
              <a:buNone/>
              <a:tabLst>
                <a:tab pos="3378200" algn="l"/>
                <a:tab pos="3717925" algn="l"/>
              </a:tabLst>
            </a:pPr>
            <a:r>
              <a:rPr lang="en-US" sz="2000"/>
              <a:t>	Ignition Delay	20-30s @ 50°F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SEI Industries Ltd.</a:t>
            </a:r>
            <a:endParaRPr lang="en-US" sz="1200">
              <a:latin typeface="Times New Roman" pitchFamily="18" charset="0"/>
            </a:endParaRPr>
          </a:p>
        </p:txBody>
      </p:sp>
      <p:pic>
        <p:nvPicPr>
          <p:cNvPr id="106509" name="Picture 13" descr="EggsGolfG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429000"/>
            <a:ext cx="3352800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5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Dragon Egg Ignition Spheres</a:t>
            </a:r>
          </a:p>
        </p:txBody>
      </p:sp>
      <p:sp>
        <p:nvSpPr>
          <p:cNvPr id="418819" name="Rectangle 3075"/>
          <p:cNvSpPr>
            <a:spLocks noChangeArrowheads="1"/>
          </p:cNvSpPr>
          <p:nvPr/>
        </p:nvSpPr>
        <p:spPr bwMode="auto">
          <a:xfrm>
            <a:off x="990600" y="1219200"/>
            <a:ext cx="37052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Ignition Delay Variables</a:t>
            </a:r>
            <a:endParaRPr lang="en-US" sz="2400" b="1" u="sng"/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Temperature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Humidity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Amount of Glycol</a:t>
            </a:r>
          </a:p>
        </p:txBody>
      </p:sp>
      <p:sp>
        <p:nvSpPr>
          <p:cNvPr id="418822" name="Text Box 3078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Matt Davis, SEI Industries Ltd.</a:t>
            </a:r>
            <a:endParaRPr lang="en-US" sz="1200">
              <a:latin typeface="Times New Roman" pitchFamily="18" charset="0"/>
            </a:endParaRPr>
          </a:p>
        </p:txBody>
      </p:sp>
      <p:pic>
        <p:nvPicPr>
          <p:cNvPr id="418824" name="Picture 3080" descr="Egg Ign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24200"/>
            <a:ext cx="3875088" cy="2789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8825" name="Rectangle 3081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5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Ethylene Glycol</a:t>
            </a:r>
          </a:p>
        </p:txBody>
      </p:sp>
      <p:sp>
        <p:nvSpPr>
          <p:cNvPr id="409606" name="Rectangle 6"/>
          <p:cNvSpPr>
            <a:spLocks noChangeArrowheads="1"/>
          </p:cNvSpPr>
          <p:nvPr/>
        </p:nvSpPr>
        <p:spPr bwMode="auto">
          <a:xfrm>
            <a:off x="1066800" y="12192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Which Antifreeze?</a:t>
            </a:r>
            <a:endParaRPr lang="en-US" sz="2400">
              <a:solidFill>
                <a:srgbClr val="000000"/>
              </a:solidFill>
            </a:endParaRP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Standard Vehicle Antifreeze (90 - 100% Ethylene Glycol)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Do not use 50/50 Pre-Mixed Antifreeze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Do not use Propylene Glycol Antifreeze (Non-Toxic)</a:t>
            </a:r>
          </a:p>
        </p:txBody>
      </p:sp>
      <p:grpSp>
        <p:nvGrpSpPr>
          <p:cNvPr id="409621" name="Group 21"/>
          <p:cNvGrpSpPr>
            <a:grpSpLocks/>
          </p:cNvGrpSpPr>
          <p:nvPr/>
        </p:nvGrpSpPr>
        <p:grpSpPr bwMode="auto">
          <a:xfrm>
            <a:off x="1066800" y="3048000"/>
            <a:ext cx="2362200" cy="2590800"/>
            <a:chOff x="672" y="1920"/>
            <a:chExt cx="1488" cy="1632"/>
          </a:xfrm>
        </p:grpSpPr>
        <p:pic>
          <p:nvPicPr>
            <p:cNvPr id="409614" name="Picture 14" descr="StdAntifreeze"/>
            <p:cNvPicPr>
              <a:picLocks noChangeAspect="1" noChangeArrowheads="1"/>
            </p:cNvPicPr>
            <p:nvPr/>
          </p:nvPicPr>
          <p:blipFill>
            <a:blip r:embed="rId3"/>
            <a:srcRect l="27768" t="2715" r="25690" b="9024"/>
            <a:stretch>
              <a:fillRect/>
            </a:stretch>
          </p:blipFill>
          <p:spPr bwMode="auto">
            <a:xfrm>
              <a:off x="912" y="1920"/>
              <a:ext cx="1033" cy="1632"/>
            </a:xfrm>
            <a:prstGeom prst="rect">
              <a:avLst/>
            </a:prstGeom>
            <a:noFill/>
          </p:spPr>
        </p:pic>
        <p:sp>
          <p:nvSpPr>
            <p:cNvPr id="409609" name="AutoShape 9"/>
            <p:cNvSpPr>
              <a:spLocks noChangeArrowheads="1"/>
            </p:cNvSpPr>
            <p:nvPr/>
          </p:nvSpPr>
          <p:spPr bwMode="auto">
            <a:xfrm>
              <a:off x="672" y="2015"/>
              <a:ext cx="1488" cy="1536"/>
            </a:xfrm>
            <a:custGeom>
              <a:avLst/>
              <a:gdLst>
                <a:gd name="G0" fmla="+- 1698 0 0"/>
                <a:gd name="G1" fmla="+- 21600 0 1698"/>
                <a:gd name="G2" fmla="+- 21600 0 169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98" y="10800"/>
                  </a:moveTo>
                  <a:cubicBezTo>
                    <a:pt x="1698" y="15827"/>
                    <a:pt x="5773" y="19902"/>
                    <a:pt x="10800" y="19902"/>
                  </a:cubicBezTo>
                  <a:cubicBezTo>
                    <a:pt x="15827" y="19902"/>
                    <a:pt x="19902" y="15827"/>
                    <a:pt x="19902" y="10800"/>
                  </a:cubicBezTo>
                  <a:cubicBezTo>
                    <a:pt x="19902" y="5773"/>
                    <a:pt x="15827" y="1698"/>
                    <a:pt x="10800" y="1698"/>
                  </a:cubicBezTo>
                  <a:cubicBezTo>
                    <a:pt x="5773" y="1698"/>
                    <a:pt x="1698" y="5773"/>
                    <a:pt x="1698" y="10800"/>
                  </a:cubicBez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20" name="Group 20"/>
          <p:cNvGrpSpPr>
            <a:grpSpLocks/>
          </p:cNvGrpSpPr>
          <p:nvPr/>
        </p:nvGrpSpPr>
        <p:grpSpPr bwMode="auto">
          <a:xfrm>
            <a:off x="3792538" y="3048000"/>
            <a:ext cx="2438400" cy="2665413"/>
            <a:chOff x="2352" y="1920"/>
            <a:chExt cx="1536" cy="1679"/>
          </a:xfrm>
        </p:grpSpPr>
        <p:pic>
          <p:nvPicPr>
            <p:cNvPr id="409615" name="Picture 15" descr="PreMixAntifreeze"/>
            <p:cNvPicPr>
              <a:picLocks noChangeAspect="1" noChangeArrowheads="1"/>
            </p:cNvPicPr>
            <p:nvPr/>
          </p:nvPicPr>
          <p:blipFill>
            <a:blip r:embed="rId4"/>
            <a:srcRect l="25281" r="21440" b="7195"/>
            <a:stretch>
              <a:fillRect/>
            </a:stretch>
          </p:blipFill>
          <p:spPr bwMode="auto">
            <a:xfrm>
              <a:off x="2592" y="1920"/>
              <a:ext cx="1125" cy="1632"/>
            </a:xfrm>
            <a:prstGeom prst="rect">
              <a:avLst/>
            </a:prstGeom>
            <a:noFill/>
          </p:spPr>
        </p:pic>
        <p:sp>
          <p:nvSpPr>
            <p:cNvPr id="409611" name="AutoShape 11"/>
            <p:cNvSpPr>
              <a:spLocks noChangeArrowheads="1"/>
            </p:cNvSpPr>
            <p:nvPr/>
          </p:nvSpPr>
          <p:spPr bwMode="auto">
            <a:xfrm>
              <a:off x="2352" y="2015"/>
              <a:ext cx="1536" cy="1584"/>
            </a:xfrm>
            <a:custGeom>
              <a:avLst/>
              <a:gdLst>
                <a:gd name="G0" fmla="+- 1645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28" y="16666"/>
                  </a:moveTo>
                  <a:cubicBezTo>
                    <a:pt x="19202" y="15020"/>
                    <a:pt x="19955" y="12944"/>
                    <a:pt x="19955" y="10800"/>
                  </a:cubicBezTo>
                  <a:cubicBezTo>
                    <a:pt x="19955" y="5743"/>
                    <a:pt x="15856" y="1645"/>
                    <a:pt x="10800" y="1645"/>
                  </a:cubicBezTo>
                  <a:cubicBezTo>
                    <a:pt x="8655" y="1644"/>
                    <a:pt x="6579" y="2397"/>
                    <a:pt x="4933" y="3771"/>
                  </a:cubicBezTo>
                  <a:close/>
                  <a:moveTo>
                    <a:pt x="3771" y="4933"/>
                  </a:moveTo>
                  <a:cubicBezTo>
                    <a:pt x="2397" y="6579"/>
                    <a:pt x="1645" y="8655"/>
                    <a:pt x="1645" y="10799"/>
                  </a:cubicBezTo>
                  <a:cubicBezTo>
                    <a:pt x="1645" y="15856"/>
                    <a:pt x="5743" y="19955"/>
                    <a:pt x="10800" y="19955"/>
                  </a:cubicBezTo>
                  <a:cubicBezTo>
                    <a:pt x="12944" y="19955"/>
                    <a:pt x="15020" y="19202"/>
                    <a:pt x="16666" y="17828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19" name="Group 19"/>
          <p:cNvGrpSpPr>
            <a:grpSpLocks/>
          </p:cNvGrpSpPr>
          <p:nvPr/>
        </p:nvGrpSpPr>
        <p:grpSpPr bwMode="auto">
          <a:xfrm>
            <a:off x="6580188" y="3048000"/>
            <a:ext cx="2438400" cy="2665413"/>
            <a:chOff x="4032" y="1920"/>
            <a:chExt cx="1536" cy="1679"/>
          </a:xfrm>
        </p:grpSpPr>
        <p:pic>
          <p:nvPicPr>
            <p:cNvPr id="409613" name="Picture 13" descr="PropyleneGlycolAntifreeze"/>
            <p:cNvPicPr>
              <a:picLocks noChangeAspect="1" noChangeArrowheads="1"/>
            </p:cNvPicPr>
            <p:nvPr/>
          </p:nvPicPr>
          <p:blipFill>
            <a:blip r:embed="rId5"/>
            <a:srcRect l="30511" t="2660" r="25172" b="9586"/>
            <a:stretch>
              <a:fillRect/>
            </a:stretch>
          </p:blipFill>
          <p:spPr bwMode="auto">
            <a:xfrm>
              <a:off x="4320" y="1920"/>
              <a:ext cx="960" cy="1584"/>
            </a:xfrm>
            <a:prstGeom prst="rect">
              <a:avLst/>
            </a:prstGeom>
            <a:noFill/>
          </p:spPr>
        </p:pic>
        <p:sp>
          <p:nvSpPr>
            <p:cNvPr id="409612" name="AutoShape 12"/>
            <p:cNvSpPr>
              <a:spLocks noChangeArrowheads="1"/>
            </p:cNvSpPr>
            <p:nvPr/>
          </p:nvSpPr>
          <p:spPr bwMode="auto">
            <a:xfrm>
              <a:off x="4032" y="2015"/>
              <a:ext cx="1536" cy="1584"/>
            </a:xfrm>
            <a:custGeom>
              <a:avLst/>
              <a:gdLst>
                <a:gd name="G0" fmla="+- 1645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28" y="16666"/>
                  </a:moveTo>
                  <a:cubicBezTo>
                    <a:pt x="19202" y="15020"/>
                    <a:pt x="19955" y="12944"/>
                    <a:pt x="19955" y="10800"/>
                  </a:cubicBezTo>
                  <a:cubicBezTo>
                    <a:pt x="19955" y="5743"/>
                    <a:pt x="15856" y="1645"/>
                    <a:pt x="10800" y="1645"/>
                  </a:cubicBezTo>
                  <a:cubicBezTo>
                    <a:pt x="8655" y="1644"/>
                    <a:pt x="6579" y="2397"/>
                    <a:pt x="4933" y="3771"/>
                  </a:cubicBezTo>
                  <a:close/>
                  <a:moveTo>
                    <a:pt x="3771" y="4933"/>
                  </a:moveTo>
                  <a:cubicBezTo>
                    <a:pt x="2397" y="6579"/>
                    <a:pt x="1645" y="8655"/>
                    <a:pt x="1645" y="10799"/>
                  </a:cubicBezTo>
                  <a:cubicBezTo>
                    <a:pt x="1645" y="15856"/>
                    <a:pt x="5743" y="19955"/>
                    <a:pt x="10800" y="19955"/>
                  </a:cubicBezTo>
                  <a:cubicBezTo>
                    <a:pt x="12944" y="19955"/>
                    <a:pt x="15020" y="19202"/>
                    <a:pt x="16666" y="17828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2813" y="304800"/>
            <a:ext cx="8226425" cy="762000"/>
          </a:xfrm>
        </p:spPr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264197" name="Rectangle 1029"/>
          <p:cNvSpPr>
            <a:spLocks noChangeArrowheads="1"/>
          </p:cNvSpPr>
          <p:nvPr/>
        </p:nvSpPr>
        <p:spPr bwMode="auto">
          <a:xfrm>
            <a:off x="1095375" y="1187450"/>
            <a:ext cx="77438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  <a:spcAft>
                <a:spcPct val="25000"/>
              </a:spcAft>
            </a:pPr>
            <a:r>
              <a:rPr lang="en-US" sz="2400" u="sng"/>
              <a:t>Course Outline</a:t>
            </a:r>
            <a:endParaRPr lang="en-US" sz="2400" b="1" u="sng"/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UNIT 1: PSD Function and Maintenance</a:t>
            </a:r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UNIT 2: Operations</a:t>
            </a:r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UNIT 3: Ground Qualification</a:t>
            </a:r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UNIT 4: PSD Flight Qualification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and Maintenance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095375" y="1187450"/>
            <a:ext cx="385762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Tool Kit</a:t>
            </a:r>
            <a:endParaRPr lang="en-US" sz="2400">
              <a:solidFill>
                <a:srgbClr val="000000"/>
              </a:solidFill>
            </a:endParaRP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1/4” Slotted Screwdriver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#1 Phillips Screwdriver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7/16” Combination Wrenches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Long Nose Pliers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1/8” Allen Key Wrench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2.5 mm Allen Key Wrench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Metal Bristle Brush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Sharpening Stone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Tip Cleaner Set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 Scotch Brite Abrasive Pad</a:t>
            </a:r>
          </a:p>
        </p:txBody>
      </p:sp>
      <p:pic>
        <p:nvPicPr>
          <p:cNvPr id="109574" name="Picture 6" descr="IMG_0637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876800" y="1600200"/>
            <a:ext cx="3733800" cy="36941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and Maintenance</a:t>
            </a:r>
          </a:p>
        </p:txBody>
      </p:sp>
      <p:sp>
        <p:nvSpPr>
          <p:cNvPr id="410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3552825" cy="2682875"/>
          </a:xfrm>
          <a:noFill/>
        </p:spPr>
        <p:txBody>
          <a:bodyPr/>
          <a:lstStyle/>
          <a:p>
            <a:pPr marL="234950" indent="-234950">
              <a:buFontTx/>
              <a:buNone/>
            </a:pPr>
            <a:r>
              <a:rPr lang="en-US" u="sng"/>
              <a:t>Spare Parts</a:t>
            </a:r>
            <a:endParaRPr lang="en-US" b="1" u="sng"/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8mm x 32” Red Drain Tube</a:t>
            </a: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6mm x 12” Blue Tube</a:t>
            </a: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6mm x 12” Red Tube</a:t>
            </a: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(2) Injection Needles</a:t>
            </a: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(2) 6mm Tube Caps</a:t>
            </a:r>
          </a:p>
        </p:txBody>
      </p:sp>
      <p:pic>
        <p:nvPicPr>
          <p:cNvPr id="410629" name="Picture 1029" descr="SpareParts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4724400" y="1600200"/>
            <a:ext cx="3810000" cy="312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630" name="Rectangle 1030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and Maintenance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5229225" cy="132715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u="sng"/>
              <a:t>Cleaners &amp; Lubricants</a:t>
            </a:r>
            <a:endParaRPr lang="en-US" b="1" u="sng"/>
          </a:p>
          <a:p>
            <a:pPr marL="234950" indent="-234950"/>
            <a:r>
              <a:rPr lang="en-US" sz="2000"/>
              <a:t>Use Citrus Based Cleaner / Degreaser</a:t>
            </a:r>
          </a:p>
          <a:p>
            <a:pPr marL="234950" indent="-234950"/>
            <a:r>
              <a:rPr lang="en-US" sz="2000"/>
              <a:t>No Petroleum Based Lubricants</a:t>
            </a:r>
          </a:p>
        </p:txBody>
      </p:sp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2286000" y="3276600"/>
            <a:ext cx="2057400" cy="2133600"/>
            <a:chOff x="1440" y="2064"/>
            <a:chExt cx="1296" cy="1344"/>
          </a:xfrm>
        </p:grpSpPr>
        <p:sp>
          <p:nvSpPr>
            <p:cNvPr id="108549" name="Oval 5"/>
            <p:cNvSpPr>
              <a:spLocks noChangeArrowheads="1"/>
            </p:cNvSpPr>
            <p:nvPr/>
          </p:nvSpPr>
          <p:spPr bwMode="auto">
            <a:xfrm>
              <a:off x="1440" y="2064"/>
              <a:ext cx="1296" cy="1344"/>
            </a:xfrm>
            <a:prstGeom prst="ellipse">
              <a:avLst/>
            </a:prstGeom>
            <a:solidFill>
              <a:srgbClr val="F6FFE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8550" name="Picture 6"/>
            <p:cNvPicPr>
              <a:picLocks noChangeAspect="1" noChangeArrowheads="1"/>
            </p:cNvPicPr>
            <p:nvPr/>
          </p:nvPicPr>
          <p:blipFill>
            <a:blip r:embed="rId4"/>
            <a:srcRect l="4074" t="2127" r="2206" b="2127"/>
            <a:stretch>
              <a:fillRect/>
            </a:stretch>
          </p:blipFill>
          <p:spPr bwMode="auto">
            <a:xfrm>
              <a:off x="1776" y="2112"/>
              <a:ext cx="663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2133600" y="3124200"/>
            <a:ext cx="2362200" cy="2438400"/>
          </a:xfrm>
          <a:custGeom>
            <a:avLst/>
            <a:gdLst>
              <a:gd name="G0" fmla="+- 1698 0 0"/>
              <a:gd name="G1" fmla="+- 21600 0 1698"/>
              <a:gd name="G2" fmla="+- 21600 0 169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98" y="10800"/>
                </a:moveTo>
                <a:cubicBezTo>
                  <a:pt x="1698" y="15827"/>
                  <a:pt x="5773" y="19902"/>
                  <a:pt x="10800" y="19902"/>
                </a:cubicBezTo>
                <a:cubicBezTo>
                  <a:pt x="15827" y="19902"/>
                  <a:pt x="19902" y="15827"/>
                  <a:pt x="19902" y="10800"/>
                </a:cubicBezTo>
                <a:cubicBezTo>
                  <a:pt x="19902" y="5773"/>
                  <a:pt x="15827" y="1698"/>
                  <a:pt x="10800" y="1698"/>
                </a:cubicBezTo>
                <a:cubicBezTo>
                  <a:pt x="5773" y="1698"/>
                  <a:pt x="1698" y="5773"/>
                  <a:pt x="1698" y="10800"/>
                </a:cubicBez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56" name="Group 12"/>
          <p:cNvGrpSpPr>
            <a:grpSpLocks/>
          </p:cNvGrpSpPr>
          <p:nvPr/>
        </p:nvGrpSpPr>
        <p:grpSpPr bwMode="auto">
          <a:xfrm>
            <a:off x="5334000" y="3048000"/>
            <a:ext cx="2438400" cy="2514600"/>
            <a:chOff x="3360" y="1920"/>
            <a:chExt cx="1536" cy="1584"/>
          </a:xfrm>
        </p:grpSpPr>
        <p:graphicFrame>
          <p:nvGraphicFramePr>
            <p:cNvPr id="108553" name="Object 9"/>
            <p:cNvGraphicFramePr>
              <a:graphicFrameLocks noChangeAspect="1"/>
            </p:cNvGraphicFramePr>
            <p:nvPr/>
          </p:nvGraphicFramePr>
          <p:xfrm>
            <a:off x="3840" y="2160"/>
            <a:ext cx="572" cy="1152"/>
          </p:xfrm>
          <a:graphic>
            <a:graphicData uri="http://schemas.openxmlformats.org/presentationml/2006/ole">
              <p:oleObj spid="_x0000_s108553" name="Photo Editor Photo" r:id="rId5" imgW="2362530" imgH="4761905" progId="MSPhotoEd.3">
                <p:embed/>
              </p:oleObj>
            </a:graphicData>
          </a:graphic>
        </p:graphicFrame>
        <p:sp>
          <p:nvSpPr>
            <p:cNvPr id="108554" name="AutoShape 10"/>
            <p:cNvSpPr>
              <a:spLocks noChangeArrowheads="1"/>
            </p:cNvSpPr>
            <p:nvPr/>
          </p:nvSpPr>
          <p:spPr bwMode="auto">
            <a:xfrm>
              <a:off x="3360" y="1920"/>
              <a:ext cx="1536" cy="1584"/>
            </a:xfrm>
            <a:custGeom>
              <a:avLst/>
              <a:gdLst>
                <a:gd name="G0" fmla="+- 1645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28" y="16666"/>
                  </a:moveTo>
                  <a:cubicBezTo>
                    <a:pt x="19202" y="15020"/>
                    <a:pt x="19955" y="12944"/>
                    <a:pt x="19955" y="10800"/>
                  </a:cubicBezTo>
                  <a:cubicBezTo>
                    <a:pt x="19955" y="5743"/>
                    <a:pt x="15856" y="1645"/>
                    <a:pt x="10800" y="1645"/>
                  </a:cubicBezTo>
                  <a:cubicBezTo>
                    <a:pt x="8655" y="1644"/>
                    <a:pt x="6579" y="2397"/>
                    <a:pt x="4933" y="3771"/>
                  </a:cubicBezTo>
                  <a:close/>
                  <a:moveTo>
                    <a:pt x="3771" y="4933"/>
                  </a:moveTo>
                  <a:cubicBezTo>
                    <a:pt x="2397" y="6579"/>
                    <a:pt x="1645" y="8655"/>
                    <a:pt x="1645" y="10799"/>
                  </a:cubicBezTo>
                  <a:cubicBezTo>
                    <a:pt x="1645" y="15856"/>
                    <a:pt x="5743" y="19955"/>
                    <a:pt x="10800" y="19955"/>
                  </a:cubicBezTo>
                  <a:cubicBezTo>
                    <a:pt x="12944" y="19955"/>
                    <a:pt x="15020" y="19202"/>
                    <a:pt x="16666" y="17828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Cleaning</a:t>
            </a:r>
          </a:p>
        </p:txBody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4695825" cy="132715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u="sng"/>
              <a:t>Hopper</a:t>
            </a:r>
            <a:endParaRPr lang="en-US">
              <a:solidFill>
                <a:srgbClr val="000000"/>
              </a:solidFill>
            </a:endParaRP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Wipe down hopper</a:t>
            </a: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Check linkages for wear</a:t>
            </a:r>
          </a:p>
        </p:txBody>
      </p:sp>
      <p:pic>
        <p:nvPicPr>
          <p:cNvPr id="398340" name="Picture 1028" descr="HopperCle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71800"/>
            <a:ext cx="3043238" cy="228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8341" name="Picture 1029" descr="HopperLink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971800"/>
            <a:ext cx="3089275" cy="22875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8342" name="Text Box 1030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SEI Industries Ltd.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8343" name="Rectangle 1031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Cleaning</a:t>
            </a:r>
          </a:p>
        </p:txBody>
      </p:sp>
      <p:sp>
        <p:nvSpPr>
          <p:cNvPr id="4024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6905625" cy="155575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u="sng"/>
              <a:t>Gate Assembly</a:t>
            </a:r>
            <a:endParaRPr lang="en-US">
              <a:solidFill>
                <a:srgbClr val="000000"/>
              </a:solidFill>
            </a:endParaRPr>
          </a:p>
          <a:p>
            <a:pPr marL="457200" indent="-457200"/>
            <a:r>
              <a:rPr lang="en-US" sz="2000"/>
              <a:t>Remove gate assembly from injection head.</a:t>
            </a:r>
          </a:p>
          <a:p>
            <a:pPr marL="457200" indent="-457200"/>
            <a:r>
              <a:rPr lang="en-US" sz="2000"/>
              <a:t>Unlock the feed gate control rod </a:t>
            </a:r>
          </a:p>
          <a:p>
            <a:pPr marL="457200" indent="-457200"/>
            <a:r>
              <a:rPr lang="en-US" sz="2000"/>
              <a:t>Clean the sphere paths.</a:t>
            </a:r>
          </a:p>
        </p:txBody>
      </p:sp>
      <p:pic>
        <p:nvPicPr>
          <p:cNvPr id="402437" name="Picture 2053" descr="GateUn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3244850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2438" name="Picture 2054" descr="GateCle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200400"/>
            <a:ext cx="2952750" cy="228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2439" name="Text Box 2055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SEI Industries Ltd.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02440" name="Rectangle 2056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Cleaning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7362825" cy="193675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u="sng"/>
              <a:t>Glycol Pumps</a:t>
            </a:r>
            <a:endParaRPr lang="en-US">
              <a:solidFill>
                <a:srgbClr val="000000"/>
              </a:solidFill>
            </a:endParaRPr>
          </a:p>
          <a:p>
            <a:pPr marL="457200" indent="-457200"/>
            <a:r>
              <a:rPr lang="en-US" sz="2000"/>
              <a:t>Remove glycol pump assemblies from injection head</a:t>
            </a:r>
          </a:p>
          <a:p>
            <a:pPr marL="457200" indent="-457200"/>
            <a:r>
              <a:rPr lang="en-US" sz="2000"/>
              <a:t>Clean using cloth and cleaner / degreaser as required</a:t>
            </a:r>
          </a:p>
          <a:p>
            <a:pPr marL="457200" indent="-457200"/>
            <a:r>
              <a:rPr lang="en-US" sz="2000"/>
              <a:t>Check condition of needles and sharpen as required</a:t>
            </a:r>
          </a:p>
          <a:p>
            <a:pPr marL="457200" indent="-457200"/>
            <a:r>
              <a:rPr lang="en-US" sz="2000"/>
              <a:t>Check pump operation </a:t>
            </a:r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404485" name="Picture 5" descr="PumpRele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29000"/>
            <a:ext cx="3171825" cy="228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4486" name="Picture 6" descr="PumpChe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429000"/>
            <a:ext cx="3016250" cy="2289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4487" name="Text Box 7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SEI Industries Ltd.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04488" name="Rectangle 8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Cleaning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7743825" cy="208915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u="sng"/>
              <a:t>Injection Head</a:t>
            </a:r>
            <a:endParaRPr lang="en-US">
              <a:solidFill>
                <a:srgbClr val="000000"/>
              </a:solidFill>
            </a:endParaRPr>
          </a:p>
          <a:p>
            <a:pPr marL="457200" indent="-457200"/>
            <a:r>
              <a:rPr lang="en-US" sz="2000"/>
              <a:t>Wire brush the injection shuttle and injection block as required.</a:t>
            </a:r>
          </a:p>
          <a:p>
            <a:pPr marL="457200" indent="-457200"/>
            <a:r>
              <a:rPr lang="en-US" sz="2000"/>
              <a:t>Clean using a cloth and cleaner / degreaser.</a:t>
            </a:r>
          </a:p>
          <a:p>
            <a:pPr marL="457200" indent="-457200"/>
            <a:r>
              <a:rPr lang="en-US" sz="2000"/>
              <a:t>Rotate handwheel and check for smooth operation and signs of wear. </a:t>
            </a:r>
          </a:p>
        </p:txBody>
      </p:sp>
      <p:pic>
        <p:nvPicPr>
          <p:cNvPr id="406533" name="Picture 5" descr="Brush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05200"/>
            <a:ext cx="3043238" cy="228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6534" name="Picture 6" descr="Wipe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505200"/>
            <a:ext cx="3043238" cy="228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SEI Industries Ltd.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06536" name="Rectangle 8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Cleaning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7210425" cy="170815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u="sng"/>
              <a:t>Tank Assembly</a:t>
            </a:r>
            <a:endParaRPr lang="en-US">
              <a:solidFill>
                <a:srgbClr val="000000"/>
              </a:solidFill>
            </a:endParaRPr>
          </a:p>
          <a:p>
            <a:pPr marL="457200" indent="-457200"/>
            <a:r>
              <a:rPr lang="en-US" sz="2000"/>
              <a:t>Wipe tank surfaces with cloth to remove any glycol</a:t>
            </a:r>
          </a:p>
          <a:p>
            <a:pPr marL="457200" indent="-457200"/>
            <a:r>
              <a:rPr lang="en-US" sz="2000"/>
              <a:t>Check tanks and lines for signs of leakage</a:t>
            </a:r>
            <a:r>
              <a:rPr lang="en-US"/>
              <a:t> 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6</a:t>
            </a:r>
            <a:endParaRPr lang="en-US" sz="2400" b="1" u="sn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Storage</a:t>
            </a:r>
          </a:p>
        </p:txBody>
      </p:sp>
      <p:sp>
        <p:nvSpPr>
          <p:cNvPr id="41165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6067425" cy="132715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u="sng">
                <a:solidFill>
                  <a:srgbClr val="000000"/>
                </a:solidFill>
              </a:rPr>
              <a:t>Drain Tanks</a:t>
            </a: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Drain the glycol tank</a:t>
            </a:r>
          </a:p>
          <a:p>
            <a:pPr marL="234950" indent="-234950"/>
            <a:r>
              <a:rPr lang="en-US" sz="2000">
                <a:solidFill>
                  <a:srgbClr val="000000"/>
                </a:solidFill>
              </a:rPr>
              <a:t>Drain the water tank</a:t>
            </a:r>
          </a:p>
        </p:txBody>
      </p:sp>
      <p:pic>
        <p:nvPicPr>
          <p:cNvPr id="411652" name="Picture 2052" descr="GlycolD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24200"/>
            <a:ext cx="3098800" cy="228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653" name="Picture 2053" descr="WaterDr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24200"/>
            <a:ext cx="3108325" cy="2284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1654" name="Text Box 2054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SEI Industries Ltd.</a:t>
            </a: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912813" y="455613"/>
            <a:ext cx="7313612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UNIT 2</a:t>
            </a:r>
            <a:b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OPERATIONS</a:t>
            </a:r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2590800" y="22860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222250" algn="ctr">
              <a:spcBef>
                <a:spcPct val="30000"/>
              </a:spcBef>
              <a:spcAft>
                <a:spcPct val="30000"/>
              </a:spcAft>
            </a:pPr>
            <a:r>
              <a:rPr lang="en-US" sz="2400" b="1" u="sng"/>
              <a:t>Unit Objectives:</a:t>
            </a:r>
          </a:p>
          <a:p>
            <a:pPr marL="339725" indent="-222250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/>
              <a:t>Bench Testing</a:t>
            </a:r>
          </a:p>
          <a:p>
            <a:pPr marL="339725" indent="-222250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/>
              <a:t>Installation &amp; Pre-Flight Checks</a:t>
            </a:r>
          </a:p>
          <a:p>
            <a:pPr marL="339725" indent="-222250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/>
              <a:t>Firing Commands and Actions</a:t>
            </a:r>
          </a:p>
          <a:p>
            <a:pPr marL="339725" indent="-222250"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000"/>
              <a:t>Emergency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2813" y="304800"/>
            <a:ext cx="8226425" cy="762000"/>
          </a:xfrm>
        </p:spPr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265219" name="Rectangle 1027"/>
          <p:cNvSpPr>
            <a:spLocks noChangeArrowheads="1"/>
          </p:cNvSpPr>
          <p:nvPr/>
        </p:nvSpPr>
        <p:spPr bwMode="auto">
          <a:xfrm>
            <a:off x="1095375" y="1187450"/>
            <a:ext cx="33242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  <a:spcAft>
                <a:spcPct val="25000"/>
              </a:spcAft>
            </a:pPr>
            <a:r>
              <a:rPr lang="en-US" sz="2400" u="sng"/>
              <a:t>Logistics</a:t>
            </a:r>
            <a:endParaRPr lang="en-US" sz="2400" b="1" u="sng"/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Prerequisites</a:t>
            </a:r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Plan of Events</a:t>
            </a:r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PLDO Task Sheet</a:t>
            </a:r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Field Requirements</a:t>
            </a:r>
          </a:p>
          <a:p>
            <a:pPr marL="234950" indent="-23495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Test Requirements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 - Operational Events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1095375" y="1279525"/>
            <a:ext cx="34766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PSD Bench Test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Confirm PSD Operation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Confirm Sphere Ignition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No Calibration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SEI Industries Ltd.</a:t>
            </a:r>
            <a:endParaRPr lang="en-US" sz="1200">
              <a:latin typeface="Times New Roman" pitchFamily="18" charset="0"/>
            </a:endParaRPr>
          </a:p>
        </p:txBody>
      </p:sp>
      <p:pic>
        <p:nvPicPr>
          <p:cNvPr id="112651" name="Picture 11" descr="IMG_0516"/>
          <p:cNvPicPr>
            <a:picLocks noChangeAspect="1" noChangeArrowheads="1"/>
          </p:cNvPicPr>
          <p:nvPr/>
        </p:nvPicPr>
        <p:blipFill>
          <a:blip r:embed="rId3" cstate="print"/>
          <a:srcRect l="9583" b="10902"/>
          <a:stretch>
            <a:fillRect/>
          </a:stretch>
        </p:blipFill>
        <p:spPr bwMode="auto">
          <a:xfrm>
            <a:off x="5410200" y="3276600"/>
            <a:ext cx="3235325" cy="2284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52" name="Picture 12" descr="IMG_0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276600"/>
            <a:ext cx="3124200" cy="228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Events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990600" y="6248400"/>
            <a:ext cx="769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Ref: IAIG Ch III.VIII.A &amp; Ch III.VIII.B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25960" name="Picture 8" descr="PSDInst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3217863" cy="3429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1095375" y="1279525"/>
            <a:ext cx="34766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PSD Installation</a:t>
            </a:r>
            <a:endParaRPr lang="en-US" sz="2400"/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Prepare PSD Outside Aircraft Safety Circle.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Prepare Aircraft.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Install PSD in Aircraft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1095375" y="3352800"/>
            <a:ext cx="34766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Pre-Flight Checks</a:t>
            </a:r>
            <a:endParaRPr lang="en-US" sz="2400"/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Check function of PSD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PSD Operation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2438400" cy="641350"/>
          </a:xfrm>
          <a:noFill/>
          <a:ln/>
        </p:spPr>
        <p:txBody>
          <a:bodyPr/>
          <a:lstStyle/>
          <a:p>
            <a:pPr algn="ctr">
              <a:lnSpc>
                <a:spcPct val="85000"/>
              </a:lnSpc>
              <a:buFontTx/>
              <a:buNone/>
            </a:pPr>
            <a:r>
              <a:rPr lang="en-US" sz="2000" b="1"/>
              <a:t>Firing Boss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2000" b="1"/>
              <a:t>Command</a:t>
            </a:r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143000" y="2667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“Prepare to Fire”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3657600" y="1981200"/>
            <a:ext cx="27432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5000"/>
              </a:lnSpc>
              <a:spcBef>
                <a:spcPct val="20000"/>
              </a:spcBef>
            </a:pPr>
            <a:r>
              <a:rPr lang="en-US" sz="2000" b="1"/>
              <a:t>PSD Operator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1"/>
              <a:t>Action</a:t>
            </a:r>
            <a:endParaRPr lang="en-US" sz="2400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6553200" y="1981200"/>
            <a:ext cx="23622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5000"/>
              </a:lnSpc>
              <a:spcBef>
                <a:spcPct val="20000"/>
              </a:spcBef>
            </a:pPr>
            <a:r>
              <a:rPr lang="en-US" sz="2000" b="1"/>
              <a:t>PSD Operator</a:t>
            </a:r>
          </a:p>
          <a:p>
            <a:pPr marL="342900" indent="-342900" algn="ctr">
              <a:lnSpc>
                <a:spcPct val="85000"/>
              </a:lnSpc>
            </a:pPr>
            <a:r>
              <a:rPr lang="en-US" sz="2000" b="1"/>
              <a:t>Reply</a:t>
            </a:r>
            <a:endParaRPr lang="en-US" sz="2400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3733800" y="2667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Switch to RUN</a:t>
            </a:r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6553200" y="2667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“Ready to Fire”</a:t>
            </a:r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1143000" y="3260725"/>
            <a:ext cx="25146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“Start Firing Speed X”</a:t>
            </a: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3733800" y="3124200"/>
            <a:ext cx="26670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Select SPEED X</a:t>
            </a:r>
          </a:p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Feed Gate OPEN</a:t>
            </a: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6477000" y="3260725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“Firing Speed X”</a:t>
            </a: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990600" y="3811588"/>
            <a:ext cx="27432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“Prepare to Stop Firing”</a:t>
            </a: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3733800" y="3810000"/>
            <a:ext cx="26670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Grasp Remote Control</a:t>
            </a: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6400800" y="3810000"/>
            <a:ext cx="25908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“Ready to Stop Firing”</a:t>
            </a:r>
          </a:p>
        </p:txBody>
      </p:sp>
      <p:sp>
        <p:nvSpPr>
          <p:cNvPr id="117779" name="Rectangle 19"/>
          <p:cNvSpPr>
            <a:spLocks noChangeArrowheads="1"/>
          </p:cNvSpPr>
          <p:nvPr/>
        </p:nvSpPr>
        <p:spPr bwMode="auto">
          <a:xfrm>
            <a:off x="1143000" y="4449763"/>
            <a:ext cx="24384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“Stop Firing”</a:t>
            </a:r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3733800" y="4267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Feed Gate CLOSE</a:t>
            </a:r>
          </a:p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Check Gate Closed</a:t>
            </a: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6553200" y="4449763"/>
            <a:ext cx="23129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“Gates Closed”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3733800" y="4953000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Check Drive Stopped</a:t>
            </a:r>
          </a:p>
        </p:txBody>
      </p:sp>
      <p:sp>
        <p:nvSpPr>
          <p:cNvPr id="117783" name="Rectangle 23"/>
          <p:cNvSpPr>
            <a:spLocks noChangeArrowheads="1"/>
          </p:cNvSpPr>
          <p:nvPr/>
        </p:nvSpPr>
        <p:spPr bwMode="auto">
          <a:xfrm>
            <a:off x="6553200" y="4953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“Machine Cleared”</a:t>
            </a:r>
          </a:p>
        </p:txBody>
      </p:sp>
      <p:sp>
        <p:nvSpPr>
          <p:cNvPr id="117784" name="Rectangle 24"/>
          <p:cNvSpPr>
            <a:spLocks noChangeArrowheads="1"/>
          </p:cNvSpPr>
          <p:nvPr/>
        </p:nvSpPr>
        <p:spPr bwMode="auto">
          <a:xfrm>
            <a:off x="1143000" y="5410200"/>
            <a:ext cx="2438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“Secure Machine”</a:t>
            </a:r>
          </a:p>
        </p:txBody>
      </p:sp>
      <p:sp>
        <p:nvSpPr>
          <p:cNvPr id="117785" name="Rectangle 25"/>
          <p:cNvSpPr>
            <a:spLocks noChangeArrowheads="1"/>
          </p:cNvSpPr>
          <p:nvPr/>
        </p:nvSpPr>
        <p:spPr bwMode="auto">
          <a:xfrm>
            <a:off x="3733800" y="5410200"/>
            <a:ext cx="2667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Switch to STOP</a:t>
            </a:r>
          </a:p>
        </p:txBody>
      </p:sp>
      <p:sp>
        <p:nvSpPr>
          <p:cNvPr id="117786" name="Rectangle 26"/>
          <p:cNvSpPr>
            <a:spLocks noChangeArrowheads="1"/>
          </p:cNvSpPr>
          <p:nvPr/>
        </p:nvSpPr>
        <p:spPr bwMode="auto">
          <a:xfrm>
            <a:off x="6580188" y="5410200"/>
            <a:ext cx="2438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tabLst>
                <a:tab pos="234950" algn="l"/>
                <a:tab pos="2570163" algn="l"/>
                <a:tab pos="5949950" algn="l"/>
              </a:tabLst>
            </a:pPr>
            <a:r>
              <a:rPr lang="en-US">
                <a:solidFill>
                  <a:srgbClr val="000000"/>
                </a:solidFill>
              </a:rPr>
              <a:t>“Machine Secured”</a:t>
            </a:r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>
            <a:off x="1066800" y="2667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>
            <a:off x="1066800" y="3124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1066800" y="38115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1066800" y="4267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1066800" y="5410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>
            <a:off x="3657600" y="1982788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>
            <a:off x="6477000" y="1982788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>
            <a:off x="1066800" y="1982788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5" name="Line 35"/>
          <p:cNvSpPr>
            <a:spLocks noChangeShapeType="1"/>
          </p:cNvSpPr>
          <p:nvPr/>
        </p:nvSpPr>
        <p:spPr bwMode="auto">
          <a:xfrm>
            <a:off x="1066800" y="5868988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 flipH="1" flipV="1">
            <a:off x="8991600" y="1982788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7" name="Line 37"/>
          <p:cNvSpPr>
            <a:spLocks noChangeShapeType="1"/>
          </p:cNvSpPr>
          <p:nvPr/>
        </p:nvSpPr>
        <p:spPr bwMode="auto">
          <a:xfrm>
            <a:off x="1066800" y="19812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990600" y="6248400"/>
            <a:ext cx="769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Ref: IAIG Ch III.XI.A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7800" name="Line 40"/>
          <p:cNvSpPr>
            <a:spLocks noChangeShapeType="1"/>
          </p:cNvSpPr>
          <p:nvPr/>
        </p:nvSpPr>
        <p:spPr bwMode="auto">
          <a:xfrm>
            <a:off x="1066800" y="49530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01" name="Rectangle 41"/>
          <p:cNvSpPr>
            <a:spLocks noChangeArrowheads="1"/>
          </p:cNvSpPr>
          <p:nvPr/>
        </p:nvSpPr>
        <p:spPr bwMode="auto">
          <a:xfrm>
            <a:off x="1095375" y="1279525"/>
            <a:ext cx="7286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182563">
              <a:spcBef>
                <a:spcPct val="20000"/>
              </a:spcBef>
            </a:pPr>
            <a:r>
              <a:rPr lang="en-US" sz="2400" u="sng"/>
              <a:t>Firing Commands and Actions</a:t>
            </a: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 bldLvl="2" autoUpdateAnimBg="0"/>
      <p:bldP spid="117771" grpId="0" build="p" bldLvl="2" autoUpdateAnimBg="0"/>
      <p:bldP spid="117772" grpId="0" build="p" bldLvl="2" autoUpdateAnimBg="0"/>
      <p:bldP spid="117773" grpId="0" build="p" bldLvl="2" autoUpdateAnimBg="0"/>
      <p:bldP spid="117774" grpId="0" uiExpand="1" build="p" bldLvl="2" autoUpdateAnimBg="0"/>
      <p:bldP spid="117775" grpId="0" build="p" bldLvl="2" autoUpdateAnimBg="0"/>
      <p:bldP spid="117776" grpId="0" build="p" bldLvl="2" autoUpdateAnimBg="0"/>
      <p:bldP spid="117777" grpId="0" build="p" bldLvl="2" autoUpdateAnimBg="0"/>
      <p:bldP spid="117778" grpId="0" build="p" bldLvl="2" autoUpdateAnimBg="0"/>
      <p:bldP spid="117779" grpId="0" build="p" bldLvl="2" autoUpdateAnimBg="0"/>
      <p:bldP spid="117780" grpId="0" build="p" bldLvl="2" autoUpdateAnimBg="0"/>
      <p:bldP spid="117781" grpId="0" build="p" bldLvl="2" autoUpdateAnimBg="0"/>
      <p:bldP spid="117782" grpId="0" build="p" bldLvl="2" autoUpdateAnimBg="0"/>
      <p:bldP spid="117783" grpId="0" build="p" bldLvl="2" autoUpdateAnimBg="0"/>
      <p:bldP spid="117784" grpId="0" build="p" bldLvl="2" autoUpdateAnimBg="0"/>
      <p:bldP spid="117785" grpId="0" build="p" bldLvl="2" autoUpdateAnimBg="0"/>
      <p:bldP spid="117786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PSD Operation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279525"/>
            <a:ext cx="7286625" cy="1920875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u="sng"/>
              <a:t>Purge Sequence</a:t>
            </a:r>
          </a:p>
          <a:p>
            <a:pPr marL="234950" indent="-234950"/>
            <a:r>
              <a:rPr lang="en-US" sz="2000"/>
              <a:t>After gate closed, the drive motor runs to purge remaining three spheres.</a:t>
            </a:r>
          </a:p>
          <a:p>
            <a:pPr marL="234950" indent="-234950"/>
            <a:r>
              <a:rPr lang="en-US" sz="2000"/>
              <a:t>Three revolutions.</a:t>
            </a:r>
          </a:p>
          <a:p>
            <a:pPr marL="234950" indent="-234950"/>
            <a:r>
              <a:rPr lang="en-US" sz="2000"/>
              <a:t>Increase speed to shorten purge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PSD Operation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1066800" y="1279525"/>
            <a:ext cx="78486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Anti-Jam Sequence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Controller detects jam if the motor should be turning, but it is not.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Motor reverses direction at slow speed for a fraction of a second to allow the jam to clear.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“MOTOR FAULT” indicator on the main control panel illuminates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The “FAULT” indicator on the remote control flashes.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Motor resumes forward operation at the selected speed.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/>
              <a:t>Fault indicators extinguish.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Procedure</a:t>
            </a: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3276600" y="1905000"/>
            <a:ext cx="13716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Power Failure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5715000" y="1905000"/>
            <a:ext cx="12954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Sphere Jam</a:t>
            </a:r>
          </a:p>
        </p:txBody>
      </p:sp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4572000" y="3505200"/>
            <a:ext cx="10668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PSD Fire</a:t>
            </a:r>
          </a:p>
        </p:txBody>
      </p:sp>
      <p:sp>
        <p:nvSpPr>
          <p:cNvPr id="419848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13716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PSD Jettison</a:t>
            </a:r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4038600" y="2743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0" name="Line 10"/>
          <p:cNvSpPr>
            <a:spLocks noChangeShapeType="1"/>
          </p:cNvSpPr>
          <p:nvPr/>
        </p:nvSpPr>
        <p:spPr bwMode="auto">
          <a:xfrm flipH="1">
            <a:off x="5638800" y="27432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>
            <a:off x="5105400" y="4343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animBg="1"/>
      <p:bldP spid="419848" grpId="0" animBg="1"/>
      <p:bldP spid="419849" grpId="0" animBg="1"/>
      <p:bldP spid="419850" grpId="0" animBg="1"/>
      <p:bldP spid="4198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Procedure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1095375" y="1279525"/>
            <a:ext cx="53054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Power Failure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Notify the pilot of the situation.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Press the manual feed gate control.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Clear machine with manual handwheel.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Investigate the cause of the power failure.</a:t>
            </a:r>
            <a:endParaRPr lang="en-US" sz="2000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1095375" y="3657600"/>
            <a:ext cx="5791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Sphere Jam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Notify the pilot of the situation.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Press the manual feed gate control.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Clear machine with manual handwheel.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Failure to clear may lead to fire in dispenser.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Procedure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1095375" y="1279525"/>
            <a:ext cx="7591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Fire in Dispenser</a:t>
            </a:r>
            <a:endParaRPr lang="en-US" sz="2000">
              <a:solidFill>
                <a:srgbClr val="000000"/>
              </a:solidFill>
            </a:endParaRP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Notify the pilot of the situation.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Press and hold the emergency water switch until the fire is extinguished.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If the emergency water pump fails to extinguish the fire, pour water from the canteen into the hopper.</a:t>
            </a:r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1095375" y="3657600"/>
            <a:ext cx="7286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2400" u="sng"/>
              <a:t>Fire Extinguished</a:t>
            </a:r>
            <a:endParaRPr lang="en-US" sz="2000">
              <a:solidFill>
                <a:srgbClr val="000000"/>
              </a:solidFill>
            </a:endParaRP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Switch the RUN/STOP switch to the STOP position.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Watch the machine for 3 minutes for possible smoke before leaving the ignition unit.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Land and perform manual and visual inspection to identify and solve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Procedure</a:t>
            </a: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990600" y="1219200"/>
            <a:ext cx="754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50000"/>
              </a:spcBef>
            </a:pPr>
            <a:r>
              <a:rPr lang="en-US" sz="2400" u="sng"/>
              <a:t>Fire not Extinguished - PSD Jettison</a:t>
            </a:r>
            <a:endParaRPr lang="en-US" sz="2400"/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Notify the pilot of failure to extinguish fire.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Request permission from pilot to jettison the PSD.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Grasp the power cord on each side of the connection, twist to release and pull apart.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Cut the restraining strap between the buckle and aircraft door with a seatbelt cutter.</a:t>
            </a:r>
          </a:p>
          <a:p>
            <a:pPr marL="234950" indent="-23495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Grasp the PSD, lift, and jettison clear of the aircraft.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0" y="455613"/>
            <a:ext cx="9140825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UNIT 3</a:t>
            </a:r>
            <a:b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GROUND QUALIFICATION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752600" y="2284413"/>
            <a:ext cx="579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spcAft>
                <a:spcPct val="50000"/>
              </a:spcAft>
            </a:pPr>
            <a:r>
              <a:rPr lang="en-US" sz="2400" b="1" u="sng"/>
              <a:t>Unit Objectives</a:t>
            </a:r>
            <a:endParaRPr lang="en-US" sz="2400" b="1"/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Perform bench test on PSD</a:t>
            </a: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Simulate in-flight communications and actions</a:t>
            </a: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Perform emergency procedures on PSD</a:t>
            </a: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Trouble shoot PSD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0" y="455613"/>
            <a:ext cx="9140825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UNIT 1</a:t>
            </a:r>
            <a:b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PSD FUNCTION &amp; MAINTENANCE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2057400" y="2286000"/>
            <a:ext cx="4924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222250" algn="ctr">
              <a:spcBef>
                <a:spcPct val="20000"/>
              </a:spcBef>
              <a:spcAft>
                <a:spcPct val="50000"/>
              </a:spcAft>
            </a:pPr>
            <a:r>
              <a:rPr lang="en-US" sz="2400" b="1" u="sng"/>
              <a:t>Unit Objectives:</a:t>
            </a:r>
          </a:p>
          <a:p>
            <a:pPr marL="339725" indent="-22225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2000"/>
              <a:t>Dispenser Components and Functions</a:t>
            </a:r>
          </a:p>
          <a:p>
            <a:pPr marL="339725" indent="-22225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2000"/>
              <a:t>Ignition Sphere Properties</a:t>
            </a:r>
          </a:p>
          <a:p>
            <a:pPr marL="339725" indent="-22225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2000"/>
              <a:t>Assemble and Disassemble the PSD</a:t>
            </a:r>
          </a:p>
          <a:p>
            <a:pPr marL="339725" indent="-222250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lang="en-US" sz="2000"/>
              <a:t>Cleaning and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>
            <p:ph type="ctrTitle"/>
          </p:nvPr>
        </p:nvSpPr>
        <p:spPr bwMode="auto">
          <a:xfrm>
            <a:off x="912813" y="455613"/>
            <a:ext cx="7313612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UNIT 4</a:t>
            </a:r>
            <a:b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PSD FLIGHT QUALIFICATION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1371600" y="2101850"/>
            <a:ext cx="6400800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 algn="ctr">
              <a:spcBef>
                <a:spcPct val="20000"/>
              </a:spcBef>
              <a:spcAft>
                <a:spcPct val="50000"/>
              </a:spcAft>
            </a:pPr>
            <a:r>
              <a:rPr lang="en-US" sz="2400" b="1" u="sng"/>
              <a:t>Unit Objectives</a:t>
            </a:r>
            <a:endParaRPr lang="en-US" sz="2400" b="1" u="sng">
              <a:solidFill>
                <a:srgbClr val="000000"/>
              </a:solidFill>
            </a:endParaRP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Install PSD in Helicopter</a:t>
            </a: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Perform Pre-Flight Checks of PSD</a:t>
            </a: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Participate in Pre-flight Briefing</a:t>
            </a: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Complete PSD Go/No Go Checklist</a:t>
            </a:r>
          </a:p>
          <a:p>
            <a:pPr marL="234950" indent="-234950">
              <a:spcBef>
                <a:spcPct val="40000"/>
              </a:spcBef>
              <a:spcAft>
                <a:spcPct val="4000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Demonstrate Proper In-Flight Operating Procedures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 Credits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4848225" cy="4038600"/>
          </a:xfrm>
        </p:spPr>
        <p:txBody>
          <a:bodyPr/>
          <a:lstStyle/>
          <a:p>
            <a:pPr marL="339725" indent="-222250">
              <a:spcBef>
                <a:spcPct val="50000"/>
              </a:spcBef>
              <a:buFontTx/>
              <a:buNone/>
            </a:pPr>
            <a:r>
              <a:rPr lang="en-US" sz="1800" b="1"/>
              <a:t>Nancy Argyle</a:t>
            </a:r>
            <a:r>
              <a:rPr lang="en-US" sz="1800"/>
              <a:t>	SEI Industries Ltd.</a:t>
            </a:r>
          </a:p>
          <a:p>
            <a:pPr marL="339725" indent="-222250">
              <a:spcBef>
                <a:spcPct val="0"/>
              </a:spcBef>
              <a:buFontTx/>
              <a:buNone/>
            </a:pPr>
            <a:r>
              <a:rPr lang="en-US" sz="1800"/>
              <a:t>			Delta, BC</a:t>
            </a:r>
          </a:p>
          <a:p>
            <a:pPr marL="339725" indent="-222250">
              <a:spcBef>
                <a:spcPct val="50000"/>
              </a:spcBef>
              <a:buFontTx/>
              <a:buNone/>
            </a:pPr>
            <a:r>
              <a:rPr lang="en-US" sz="1800" b="1"/>
              <a:t>C.T. Boys</a:t>
            </a:r>
            <a:r>
              <a:rPr lang="en-US" sz="1800"/>
              <a:t>	Field Support Services</a:t>
            </a:r>
          </a:p>
          <a:p>
            <a:pPr marL="339725" indent="-222250">
              <a:spcBef>
                <a:spcPct val="0"/>
              </a:spcBef>
              <a:buFontTx/>
              <a:buNone/>
            </a:pPr>
            <a:r>
              <a:rPr lang="en-US" sz="1800"/>
              <a:t>			Atlanta, GA</a:t>
            </a:r>
          </a:p>
          <a:p>
            <a:pPr marL="339725" indent="-222250">
              <a:spcBef>
                <a:spcPct val="50000"/>
              </a:spcBef>
              <a:buFontTx/>
              <a:buNone/>
            </a:pPr>
            <a:r>
              <a:rPr lang="en-US" sz="1800" b="1"/>
              <a:t>Tabby Crabb</a:t>
            </a:r>
            <a:r>
              <a:rPr lang="en-US" sz="1800"/>
              <a:t>	Flatwood Studios</a:t>
            </a:r>
          </a:p>
          <a:p>
            <a:pPr marL="339725" indent="-222250">
              <a:spcBef>
                <a:spcPct val="0"/>
              </a:spcBef>
              <a:buFontTx/>
              <a:buNone/>
            </a:pPr>
            <a:r>
              <a:rPr lang="en-US" sz="1800"/>
              <a:t>			Leslie, GA</a:t>
            </a:r>
          </a:p>
          <a:p>
            <a:pPr marL="339725" indent="-222250">
              <a:spcBef>
                <a:spcPct val="50000"/>
              </a:spcBef>
              <a:buFontTx/>
              <a:buNone/>
            </a:pPr>
            <a:r>
              <a:rPr lang="en-US" sz="1800" b="1"/>
              <a:t>Opal Fulton</a:t>
            </a:r>
            <a:r>
              <a:rPr lang="en-US" sz="1800"/>
              <a:t>	Florida Division of Forestry</a:t>
            </a:r>
          </a:p>
          <a:p>
            <a:pPr marL="339725" indent="-222250">
              <a:spcBef>
                <a:spcPct val="0"/>
              </a:spcBef>
              <a:buFontTx/>
              <a:buNone/>
            </a:pPr>
            <a:r>
              <a:rPr lang="en-US" sz="1800"/>
              <a:t>			Carrabelle, FL</a:t>
            </a:r>
          </a:p>
          <a:p>
            <a:pPr marL="339725" indent="-222250">
              <a:spcBef>
                <a:spcPct val="50000"/>
              </a:spcBef>
              <a:buFontTx/>
              <a:buNone/>
            </a:pPr>
            <a:r>
              <a:rPr lang="en-US" sz="1800" b="1"/>
              <a:t>Jeff Schardt</a:t>
            </a:r>
            <a:r>
              <a:rPr lang="en-US" sz="1800"/>
              <a:t>	US Fish &amp; Wildlife Service</a:t>
            </a:r>
          </a:p>
          <a:p>
            <a:pPr marL="339725" indent="-222250">
              <a:spcBef>
                <a:spcPct val="0"/>
              </a:spcBef>
              <a:buFontTx/>
              <a:buNone/>
            </a:pPr>
            <a:r>
              <a:rPr lang="en-US" sz="1800"/>
              <a:t>			Titusville, FL</a:t>
            </a:r>
          </a:p>
          <a:p>
            <a:pPr marL="339725" indent="-222250">
              <a:spcBef>
                <a:spcPct val="50000"/>
              </a:spcBef>
              <a:buFontTx/>
              <a:buNone/>
            </a:pPr>
            <a:r>
              <a:rPr lang="en-US" sz="1800" b="1"/>
              <a:t>Mark Toeckes</a:t>
            </a:r>
            <a:r>
              <a:rPr lang="en-US" sz="1800"/>
              <a:t>	SEI Industries Ltd.</a:t>
            </a:r>
          </a:p>
          <a:p>
            <a:pPr marL="339725" indent="-222250">
              <a:spcBef>
                <a:spcPct val="0"/>
              </a:spcBef>
              <a:buFontTx/>
              <a:buNone/>
            </a:pPr>
            <a:r>
              <a:rPr lang="en-US" sz="1800"/>
              <a:t>			Delta, BC</a:t>
            </a:r>
          </a:p>
          <a:p>
            <a:pPr marL="339725" indent="-222250">
              <a:buFontTx/>
              <a:buNone/>
            </a:pPr>
            <a:endParaRPr lang="en-US" sz="2000"/>
          </a:p>
          <a:p>
            <a:pPr marL="339725" indent="-222250">
              <a:buFontTx/>
              <a:buNone/>
            </a:pPr>
            <a:endParaRPr lang="en-US" sz="2000"/>
          </a:p>
        </p:txBody>
      </p:sp>
      <p:pic>
        <p:nvPicPr>
          <p:cNvPr id="326662" name="Picture 6" descr="Camera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5908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90" name="Picture 1038" descr="RD Base 2007"/>
          <p:cNvPicPr>
            <a:picLocks noChangeAspect="1" noChangeArrowheads="1"/>
          </p:cNvPicPr>
          <p:nvPr/>
        </p:nvPicPr>
        <p:blipFill>
          <a:blip r:embed="rId3"/>
          <a:srcRect l="9117" t="11617" r="5844" b="16896"/>
          <a:stretch>
            <a:fillRect/>
          </a:stretch>
        </p:blipFill>
        <p:spPr bwMode="auto">
          <a:xfrm>
            <a:off x="1676400" y="2209800"/>
            <a:ext cx="6934200" cy="3549650"/>
          </a:xfrm>
          <a:prstGeom prst="rect">
            <a:avLst/>
          </a:prstGeom>
          <a:noFill/>
        </p:spPr>
      </p:pic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3552825" cy="6254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u="sng"/>
              <a:t>Mounting System</a:t>
            </a:r>
            <a:endParaRPr lang="en-US" sz="2000"/>
          </a:p>
        </p:txBody>
      </p:sp>
      <p:sp>
        <p:nvSpPr>
          <p:cNvPr id="101382" name="Text Box 1030"/>
          <p:cNvSpPr txBox="1">
            <a:spLocks noChangeArrowheads="1"/>
          </p:cNvSpPr>
          <p:nvPr/>
        </p:nvSpPr>
        <p:spPr bwMode="auto">
          <a:xfrm>
            <a:off x="1295400" y="182880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206 Series Adapter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1383" name="Line 1031"/>
          <p:cNvSpPr>
            <a:spLocks noChangeShapeType="1"/>
          </p:cNvSpPr>
          <p:nvPr/>
        </p:nvSpPr>
        <p:spPr bwMode="auto">
          <a:xfrm flipH="1" flipV="1">
            <a:off x="3429000" y="19812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4" name="Text Box 1032"/>
          <p:cNvSpPr txBox="1">
            <a:spLocks noChangeArrowheads="1"/>
          </p:cNvSpPr>
          <p:nvPr/>
        </p:nvSpPr>
        <p:spPr bwMode="auto">
          <a:xfrm>
            <a:off x="7391400" y="26670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Y Strap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1385" name="Line 1033"/>
          <p:cNvSpPr>
            <a:spLocks noChangeShapeType="1"/>
          </p:cNvSpPr>
          <p:nvPr/>
        </p:nvSpPr>
        <p:spPr bwMode="auto">
          <a:xfrm flipV="1">
            <a:off x="6934200" y="29718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Text Box 1037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Nancy Argyle, © SEI Industries Ltd.</a:t>
            </a: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TankAs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6629400" cy="3640138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3400425" cy="625475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Tank Assembly</a:t>
            </a:r>
            <a:endParaRPr lang="en-US" b="1" u="sng"/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4572000" y="12954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Glycol Filler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7014" name="Line 6"/>
          <p:cNvSpPr>
            <a:spLocks noChangeShapeType="1"/>
          </p:cNvSpPr>
          <p:nvPr/>
        </p:nvSpPr>
        <p:spPr bwMode="auto">
          <a:xfrm flipV="1">
            <a:off x="4343400" y="1600200"/>
            <a:ext cx="22860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>
            <a:off x="5943600" y="137160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Water Filler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7016" name="Line 8"/>
          <p:cNvSpPr>
            <a:spLocks noChangeShapeType="1"/>
          </p:cNvSpPr>
          <p:nvPr/>
        </p:nvSpPr>
        <p:spPr bwMode="auto">
          <a:xfrm flipV="1">
            <a:off x="5410200" y="1752600"/>
            <a:ext cx="53340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6781800" y="51054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Water Drain Valve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7018" name="Line 10"/>
          <p:cNvSpPr>
            <a:spLocks noChangeShapeType="1"/>
          </p:cNvSpPr>
          <p:nvPr/>
        </p:nvSpPr>
        <p:spPr bwMode="auto">
          <a:xfrm>
            <a:off x="6781800" y="4038600"/>
            <a:ext cx="152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9" name="Text Box 11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© SEI Industries Ltd.</a:t>
            </a:r>
          </a:p>
        </p:txBody>
      </p:sp>
      <p:sp>
        <p:nvSpPr>
          <p:cNvPr id="427020" name="Rectangle 12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Ho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4424363" cy="4291013"/>
          </a:xfrm>
          <a:prstGeom prst="rect">
            <a:avLst/>
          </a:prstGeom>
          <a:noFill/>
        </p:spPr>
      </p:pic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3095625" cy="625475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u="sng"/>
              <a:t>Hopper</a:t>
            </a:r>
            <a:endParaRPr lang="en-US"/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7162800" y="34290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Lock Handle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 flipV="1">
            <a:off x="6553200" y="3733800"/>
            <a:ext cx="6096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6019800" y="14478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Removable Lid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 flipV="1">
            <a:off x="5181600" y="1676400"/>
            <a:ext cx="8382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  <p:sp>
        <p:nvSpPr>
          <p:cNvPr id="429066" name="Text Box 10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© SEI Industries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304800"/>
            <a:ext cx="8226425" cy="841375"/>
          </a:xfrm>
          <a:noFill/>
        </p:spPr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3400425" cy="549275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Feed Gate Assembly</a:t>
            </a:r>
            <a:endParaRPr lang="en-US" b="1" u="sng"/>
          </a:p>
        </p:txBody>
      </p:sp>
      <p:pic>
        <p:nvPicPr>
          <p:cNvPr id="95239" name="Picture 7" descr="Gate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28800"/>
            <a:ext cx="3802063" cy="4267200"/>
          </a:xfrm>
          <a:prstGeom prst="rect">
            <a:avLst/>
          </a:prstGeom>
          <a:noFill/>
          <a:ln w="28575">
            <a:miter lim="800000"/>
            <a:headEnd/>
            <a:tailEnd/>
          </a:ln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7391400" y="17526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Feed Gates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5486400" y="1981200"/>
            <a:ext cx="1828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V="1">
            <a:off x="6096000" y="1981200"/>
            <a:ext cx="12192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143000" y="17526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Manual Gate Control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 flipH="1" flipV="1">
            <a:off x="3352800" y="1905000"/>
            <a:ext cx="12192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H="1">
            <a:off x="3352800" y="31242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447800" y="33528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Open Solenoid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1600200" y="54102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/>
              <a:t>Close Solenoid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5249" name="Line 17"/>
          <p:cNvSpPr>
            <a:spLocks noChangeShapeType="1"/>
          </p:cNvSpPr>
          <p:nvPr/>
        </p:nvSpPr>
        <p:spPr bwMode="auto">
          <a:xfrm flipH="1">
            <a:off x="3505200" y="4724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 flipV="1">
            <a:off x="5865813" y="3810000"/>
            <a:ext cx="1525587" cy="698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7467600" y="3429000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Feed Gate Control Rod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Nancy Argyle, © SEI Industries Ltd.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9" name="Picture 23" descr="Injection Head"/>
          <p:cNvPicPr>
            <a:picLocks noChangeAspect="1" noChangeArrowheads="1"/>
          </p:cNvPicPr>
          <p:nvPr/>
        </p:nvPicPr>
        <p:blipFill>
          <a:blip r:embed="rId3" cstate="print"/>
          <a:srcRect b="6526"/>
          <a:stretch>
            <a:fillRect/>
          </a:stretch>
        </p:blipFill>
        <p:spPr bwMode="auto">
          <a:xfrm>
            <a:off x="1905000" y="1676400"/>
            <a:ext cx="6105525" cy="4343400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 Dragon Components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87450"/>
            <a:ext cx="2363788" cy="488950"/>
          </a:xfrm>
        </p:spPr>
        <p:txBody>
          <a:bodyPr/>
          <a:lstStyle/>
          <a:p>
            <a:pPr>
              <a:buFontTx/>
              <a:buNone/>
            </a:pPr>
            <a:r>
              <a:rPr lang="en-US" u="sng"/>
              <a:t>Injection Head</a:t>
            </a:r>
            <a:endParaRPr lang="en-US" sz="200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7086600" y="50292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Hand wheel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6477000" y="4800600"/>
            <a:ext cx="5334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105400" y="5638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Water Nozzle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162800" y="1219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Glycol Pump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Shuttle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4419600" y="4572000"/>
            <a:ext cx="6096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V="1">
            <a:off x="5562600" y="1524000"/>
            <a:ext cx="533400" cy="2133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oval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V="1">
            <a:off x="6781800" y="1524000"/>
            <a:ext cx="381000" cy="1219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562600" y="5181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Cam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6934200" y="36576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Injection Needle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6324600" y="3276600"/>
            <a:ext cx="5334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5105400" y="3581400"/>
            <a:ext cx="457200" cy="1752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6477000" y="6324600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00050">
              <a:spcBef>
                <a:spcPct val="50000"/>
              </a:spcBef>
              <a:tabLst>
                <a:tab pos="342900" algn="l"/>
              </a:tabLst>
            </a:pPr>
            <a:r>
              <a:rPr lang="en-US" sz="1000">
                <a:latin typeface="Times New Roman" pitchFamily="18" charset="0"/>
              </a:rPr>
              <a:t>Photo:	 Mark Toeckes, © SEI Industries Ltd.</a:t>
            </a:r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912813" y="6278563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4950" indent="-234950">
              <a:spcBef>
                <a:spcPct val="20000"/>
              </a:spcBef>
            </a:pPr>
            <a:r>
              <a:rPr lang="en-US" sz="1600"/>
              <a:t>Ref: Red Dragon Operations Manual, Sec 1</a:t>
            </a:r>
            <a:endParaRPr lang="en-US" sz="2400" b="1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A9F1A6-CDD5-4754-B244-4A910560A958}"/>
</file>

<file path=customXml/itemProps2.xml><?xml version="1.0" encoding="utf-8"?>
<ds:datastoreItem xmlns:ds="http://schemas.openxmlformats.org/officeDocument/2006/customXml" ds:itemID="{781B7E6F-7C39-4EDF-821F-5991653A8166}"/>
</file>

<file path=customXml/itemProps3.xml><?xml version="1.0" encoding="utf-8"?>
<ds:datastoreItem xmlns:ds="http://schemas.openxmlformats.org/officeDocument/2006/customXml" ds:itemID="{AFD00240-C4A9-4B06-B79B-247AEEA83FC5}"/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1289</Words>
  <Application>Microsoft Office PowerPoint</Application>
  <PresentationFormat>On-screen Show (4:3)</PresentationFormat>
  <Paragraphs>366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Times New Roman</vt:lpstr>
      <vt:lpstr>Default Design</vt:lpstr>
      <vt:lpstr>Microsoft Photo Editor 3.0 Photo</vt:lpstr>
      <vt:lpstr>Slide 1</vt:lpstr>
      <vt:lpstr>Course Overview</vt:lpstr>
      <vt:lpstr>Course Overview</vt:lpstr>
      <vt:lpstr>UNIT 1 PSD FUNCTION &amp; MAINTENANCE</vt:lpstr>
      <vt:lpstr>Red Dragon Components</vt:lpstr>
      <vt:lpstr>Red Dragon Components</vt:lpstr>
      <vt:lpstr>Red Dragon Components</vt:lpstr>
      <vt:lpstr>Red Dragon Components</vt:lpstr>
      <vt:lpstr>Red Dragon Components</vt:lpstr>
      <vt:lpstr>Red Dragon Components</vt:lpstr>
      <vt:lpstr>Red Dragon Components</vt:lpstr>
      <vt:lpstr>Red Dragon Components</vt:lpstr>
      <vt:lpstr>Red Dragon Components</vt:lpstr>
      <vt:lpstr>Red Dragon Specifications</vt:lpstr>
      <vt:lpstr>Red Dragon Specifications</vt:lpstr>
      <vt:lpstr>Red Dragon Specifications</vt:lpstr>
      <vt:lpstr>Dragon Egg Specifications</vt:lpstr>
      <vt:lpstr>Dragon Egg Ignition Spheres</vt:lpstr>
      <vt:lpstr>Ethylene Glycol</vt:lpstr>
      <vt:lpstr>Cleaning and Maintenance</vt:lpstr>
      <vt:lpstr>Cleaning and Maintenance</vt:lpstr>
      <vt:lpstr>Cleaning and Maintenance</vt:lpstr>
      <vt:lpstr>Daily Cleaning</vt:lpstr>
      <vt:lpstr>Daily Cleaning</vt:lpstr>
      <vt:lpstr>Daily Cleaning</vt:lpstr>
      <vt:lpstr>Daily Cleaning</vt:lpstr>
      <vt:lpstr>Daily Cleaning</vt:lpstr>
      <vt:lpstr>Long Term Storage</vt:lpstr>
      <vt:lpstr>UNIT 2 OPERATIONS</vt:lpstr>
      <vt:lpstr>Pre - Operational Events</vt:lpstr>
      <vt:lpstr>Operational Events</vt:lpstr>
      <vt:lpstr>PSD Operation</vt:lpstr>
      <vt:lpstr>PSD Operation</vt:lpstr>
      <vt:lpstr>PSD Operation</vt:lpstr>
      <vt:lpstr>Emergency Procedure</vt:lpstr>
      <vt:lpstr>Emergency Procedure</vt:lpstr>
      <vt:lpstr>Emergency Procedure</vt:lpstr>
      <vt:lpstr>Emergency Procedure</vt:lpstr>
      <vt:lpstr>UNIT 3 GROUND QUALIFICATION</vt:lpstr>
      <vt:lpstr>UNIT 4 PSD FLIGHT QUALIFICATION</vt:lpstr>
      <vt:lpstr>Photo Credits</vt:lpstr>
    </vt:vector>
  </TitlesOfParts>
  <Company>SEI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Red Dragon Operator Training</dc:subject>
  <dc:creator>Mark Toeckes</dc:creator>
  <cp:lastModifiedBy>bbitting</cp:lastModifiedBy>
  <cp:revision>185</cp:revision>
  <dcterms:created xsi:type="dcterms:W3CDTF">2007-02-10T01:39:27Z</dcterms:created>
  <dcterms:modified xsi:type="dcterms:W3CDTF">2010-03-02T15:33:13Z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