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handoutMasterIdLst>
    <p:handoutMasterId r:id="rId24"/>
  </p:handout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3"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BE5270-B0ED-109E-D5FF-9231D1463BCD}" name="Myslivy, Jennifer D" initials="MD" userId="S::jmyslivy@blm.gov::8538eb64-db3d-4796-a731-d91f5c829dd2" providerId="AD"/>
  <p188:author id="{25C10ADE-A459-DD00-24E3-F07E90CF7224}" name="Thompson, Marshall W" initials="TW" userId="S::mwthompson@blm.gov::aa4b6523-4ab6-4915-9238-1d85b0d2c4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thbun, Vanessa" initials="RV" lastIdx="5" clrIdx="0">
    <p:extLst>
      <p:ext uri="{19B8F6BF-5375-455C-9EA6-DF929625EA0E}">
        <p15:presenceInfo xmlns:p15="http://schemas.microsoft.com/office/powerpoint/2012/main" userId="S-1-5-21-261334516-432891326-3434007665-12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94F"/>
    <a:srgbClr val="E6E2B4"/>
    <a:srgbClr val="99CC00"/>
    <a:srgbClr val="CFE7B3"/>
    <a:srgbClr val="CADFBB"/>
    <a:srgbClr val="AD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864" y="13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7E7DA-FB1B-A48B-5C2A-46037C621A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F9D90F-AE48-5BBB-C4AB-BD9FE316BB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828F62-4A2E-486C-9F15-162308589B89}" type="datetimeFigureOut">
              <a:rPr lang="en-US" smtClean="0"/>
              <a:t>11/3/2023</a:t>
            </a:fld>
            <a:endParaRPr lang="en-US"/>
          </a:p>
        </p:txBody>
      </p:sp>
      <p:sp>
        <p:nvSpPr>
          <p:cNvPr id="4" name="Footer Placeholder 3">
            <a:extLst>
              <a:ext uri="{FF2B5EF4-FFF2-40B4-BE49-F238E27FC236}">
                <a16:creationId xmlns:a16="http://schemas.microsoft.com/office/drawing/2014/main" id="{52B79624-E0CB-F700-6A2E-82149682D3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C95E21-0F2D-C4F8-E211-B52A909C09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2246FF-845B-4B4F-81BA-6B2DA2870BCA}" type="slidenum">
              <a:rPr lang="en-US" smtClean="0"/>
              <a:t>‹#›</a:t>
            </a:fld>
            <a:endParaRPr lang="en-US"/>
          </a:p>
        </p:txBody>
      </p:sp>
    </p:spTree>
    <p:extLst>
      <p:ext uri="{BB962C8B-B14F-4D97-AF65-F5344CB8AC3E}">
        <p14:creationId xmlns:p14="http://schemas.microsoft.com/office/powerpoint/2010/main" val="32780769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339527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936104"/>
          </a:xfr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021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8680"/>
            <a:ext cx="2057400" cy="557748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548680"/>
            <a:ext cx="6019800" cy="55774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192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lvl1pPr algn="l">
              <a:defRPr b="1">
                <a:latin typeface="Roboto" panose="02000000000000000000" pitchFamily="2" charset="0"/>
                <a:ea typeface="Roboto" panose="02000000000000000000" pitchFamily="2" charset="0"/>
              </a:defRPr>
            </a:lvl1pPr>
          </a:lstStyle>
          <a:p>
            <a:r>
              <a:rPr lang="en-US"/>
              <a:t>Click to edit Master title style</a:t>
            </a:r>
            <a:endParaRPr lang="en-CA"/>
          </a:p>
        </p:txBody>
      </p:sp>
      <p:sp>
        <p:nvSpPr>
          <p:cNvPr id="3" name="Content Placeholder 2"/>
          <p:cNvSpPr>
            <a:spLocks noGrp="1"/>
          </p:cNvSpPr>
          <p:nvPr>
            <p:ph idx="1"/>
          </p:nvPr>
        </p:nvSpPr>
        <p:spPr/>
        <p:txBody>
          <a:bodyPr/>
          <a:lstStyle>
            <a:lvl1pPr>
              <a:spcBef>
                <a:spcPts val="1200"/>
              </a:spcBef>
              <a:defRPr>
                <a:latin typeface="Roboto" panose="02000000000000000000" pitchFamily="2" charset="0"/>
                <a:ea typeface="Roboto" panose="02000000000000000000" pitchFamily="2" charset="0"/>
              </a:defRPr>
            </a:lvl1pPr>
            <a:lvl2pPr>
              <a:spcBef>
                <a:spcPts val="1200"/>
              </a:spcBef>
              <a:defRPr>
                <a:latin typeface="Roboto" panose="02000000000000000000" pitchFamily="2" charset="0"/>
                <a:ea typeface="Roboto" panose="02000000000000000000" pitchFamily="2" charset="0"/>
              </a:defRPr>
            </a:lvl2pPr>
            <a:lvl3pPr>
              <a:spcBef>
                <a:spcPts val="1200"/>
              </a:spcBef>
              <a:defRPr>
                <a:latin typeface="Roboto" panose="02000000000000000000" pitchFamily="2" charset="0"/>
                <a:ea typeface="Roboto" panose="02000000000000000000" pitchFamily="2" charset="0"/>
              </a:defRPr>
            </a:lvl3pPr>
            <a:lvl4pPr>
              <a:spcBef>
                <a:spcPts val="1200"/>
              </a:spcBef>
              <a:defRPr>
                <a:latin typeface="Roboto" panose="02000000000000000000" pitchFamily="2" charset="0"/>
                <a:ea typeface="Roboto" panose="02000000000000000000" pitchFamily="2" charset="0"/>
              </a:defRPr>
            </a:lvl4pPr>
            <a:lvl5pPr>
              <a:spcBef>
                <a:spcPts val="1200"/>
              </a:spcBef>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799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7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8414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926976"/>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956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B28E0C5-8ADB-48E2-85A7-B0CB1A219377}" type="datetimeFigureOut">
              <a:rPr lang="en-CA" smtClean="0"/>
              <a:t>2023-11-03</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9D01C94-9C37-4FF0-8CA6-24330328645A}" type="slidenum">
              <a:rPr lang="en-CA" smtClean="0"/>
              <a:t>‹#›</a:t>
            </a:fld>
            <a:endParaRPr lang="en-CA"/>
          </a:p>
        </p:txBody>
      </p:sp>
    </p:spTree>
    <p:extLst>
      <p:ext uri="{BB962C8B-B14F-4D97-AF65-F5344CB8AC3E}">
        <p14:creationId xmlns:p14="http://schemas.microsoft.com/office/powerpoint/2010/main" val="39436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7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620688"/>
            <a:ext cx="5111750" cy="5505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045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60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bg1">
                <a:lumMod val="65000"/>
              </a:schemeClr>
            </a:gs>
          </a:gsLst>
          <a:lin ang="5400000" scaled="1"/>
          <a:tileRect/>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1809AC4-E0E8-BCB4-D0E7-C57B60B15C91}"/>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12448" y="6126163"/>
            <a:ext cx="9168896" cy="733060"/>
          </a:xfrm>
          <a:prstGeom prst="rect">
            <a:avLst/>
          </a:prstGeom>
          <a:ln>
            <a:noFill/>
          </a:ln>
          <a:extLst>
            <a:ext uri="{53640926-AAD7-44D8-BBD7-CCE9431645EC}">
              <a14:shadowObscured xmlns:a14="http://schemas.microsoft.com/office/drawing/2010/main"/>
            </a:ext>
          </a:extLst>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C3BA3842-35C6-40C0-89B2-7A11A184C965}"/>
              </a:ext>
              <a:ext uri="{C183D7F6-B498-43B3-948B-1728B52AA6E4}">
                <adec:decorative xmlns:adec="http://schemas.microsoft.com/office/drawing/2017/decorative" val="1"/>
              </a:ext>
            </a:extLst>
          </p:cNvPr>
          <p:cNvCxnSpPr>
            <a:cxnSpLocks/>
          </p:cNvCxnSpPr>
          <p:nvPr userDrawn="1"/>
        </p:nvCxnSpPr>
        <p:spPr>
          <a:xfrm>
            <a:off x="0" y="1196752"/>
            <a:ext cx="9144000" cy="0"/>
          </a:xfrm>
          <a:prstGeom prst="line">
            <a:avLst/>
          </a:prstGeom>
          <a:ln w="38100">
            <a:solidFill>
              <a:schemeClr val="tx1">
                <a:lumMod val="95000"/>
                <a:lumOff val="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7F9870-8BD4-44BD-A79B-D1C2F7F846EF}"/>
              </a:ext>
              <a:ext uri="{C183D7F6-B498-43B3-948B-1728B52AA6E4}">
                <adec:decorative xmlns:adec="http://schemas.microsoft.com/office/drawing/2017/decorative" val="1"/>
              </a:ext>
            </a:extLst>
          </p:cNvPr>
          <p:cNvCxnSpPr>
            <a:cxnSpLocks/>
          </p:cNvCxnSpPr>
          <p:nvPr userDrawn="1"/>
        </p:nvCxnSpPr>
        <p:spPr>
          <a:xfrm>
            <a:off x="7452320" y="1268760"/>
            <a:ext cx="1691680" cy="0"/>
          </a:xfrm>
          <a:prstGeom prst="line">
            <a:avLst/>
          </a:prstGeom>
          <a:ln w="50800">
            <a:solidFill>
              <a:schemeClr val="tx1">
                <a:lumMod val="95000"/>
                <a:lumOff val="5000"/>
                <a:alpha val="34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4BB6B2E-E40C-B0E8-6558-A8C9254FD510}"/>
              </a:ext>
              <a:ext uri="{C183D7F6-B498-43B3-948B-1728B52AA6E4}">
                <adec:decorative xmlns:adec="http://schemas.microsoft.com/office/drawing/2017/decorative" val="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24896" y="-27384"/>
            <a:ext cx="9168896" cy="404664"/>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BBEA168D-26B0-A1ED-5E35-A7441825714A}"/>
              </a:ext>
              <a:ext uri="{C183D7F6-B498-43B3-948B-1728B52AA6E4}">
                <adec:decorative xmlns:adec="http://schemas.microsoft.com/office/drawing/2017/decorative" val="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5500894"/>
            <a:ext cx="9233858" cy="1312482"/>
          </a:xfrm>
          <a:prstGeom prst="rect">
            <a:avLst/>
          </a:prstGeom>
        </p:spPr>
      </p:pic>
    </p:spTree>
    <p:extLst>
      <p:ext uri="{BB962C8B-B14F-4D97-AF65-F5344CB8AC3E}">
        <p14:creationId xmlns:p14="http://schemas.microsoft.com/office/powerpoint/2010/main" val="274381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Black Topo line graphic" title="Black Topo line graphic"/>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6512" y="-33566"/>
            <a:ext cx="9180512" cy="2093535"/>
          </a:xfrm>
          <a:prstGeom prst="rect">
            <a:avLst/>
          </a:prstGeom>
          <a:ln>
            <a:noFill/>
          </a:ln>
          <a:extLst>
            <a:ext uri="{53640926-AAD7-44D8-BBD7-CCE9431645EC}">
              <a14:shadowObscured xmlns:a14="http://schemas.microsoft.com/office/drawing/2010/main"/>
            </a:ext>
          </a:extLst>
        </p:spPr>
      </p:pic>
      <p:sp>
        <p:nvSpPr>
          <p:cNvPr id="8" name="Rectangle 7" descr="green line" title="green line"/>
          <p:cNvSpPr/>
          <p:nvPr/>
        </p:nvSpPr>
        <p:spPr>
          <a:xfrm>
            <a:off x="229288" y="870167"/>
            <a:ext cx="8712000" cy="61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9CC00"/>
              </a:solidFill>
            </a:endParaRPr>
          </a:p>
        </p:txBody>
      </p:sp>
      <p:sp>
        <p:nvSpPr>
          <p:cNvPr id="9" name="Rectangle 8" descr="green line" title="green line"/>
          <p:cNvSpPr/>
          <p:nvPr/>
        </p:nvSpPr>
        <p:spPr>
          <a:xfrm>
            <a:off x="229288" y="1889649"/>
            <a:ext cx="8712000" cy="61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p:nvPr>
        </p:nvSpPr>
        <p:spPr>
          <a:xfrm>
            <a:off x="251520" y="1547500"/>
            <a:ext cx="8689768" cy="403349"/>
          </a:xfrm>
        </p:spPr>
        <p:txBody>
          <a:bodyPr>
            <a:normAutofit/>
          </a:bodyPr>
          <a:lstStyle/>
          <a:p>
            <a:pPr algn="l"/>
            <a:r>
              <a:rPr lang="en-US" sz="1600">
                <a:solidFill>
                  <a:schemeClr val="bg1"/>
                </a:solidFill>
                <a:latin typeface="Roboto" panose="020B0604020202020204" charset="0"/>
                <a:ea typeface="Roboto" panose="020B0604020202020204" charset="0"/>
              </a:rPr>
              <a:t>Positions and Job Opportunities</a:t>
            </a:r>
          </a:p>
        </p:txBody>
      </p:sp>
      <p:sp>
        <p:nvSpPr>
          <p:cNvPr id="2" name="Title 1"/>
          <p:cNvSpPr>
            <a:spLocks noGrp="1"/>
          </p:cNvSpPr>
          <p:nvPr>
            <p:ph type="ctrTitle"/>
          </p:nvPr>
        </p:nvSpPr>
        <p:spPr>
          <a:xfrm>
            <a:off x="177816" y="995808"/>
            <a:ext cx="8763472" cy="627894"/>
          </a:xfrm>
        </p:spPr>
        <p:txBody>
          <a:bodyPr>
            <a:noAutofit/>
          </a:bodyPr>
          <a:lstStyle/>
          <a:p>
            <a:pPr algn="l"/>
            <a:r>
              <a:rPr lang="en-US" b="1">
                <a:solidFill>
                  <a:schemeClr val="bg1"/>
                </a:solidFill>
                <a:latin typeface="Roboto"/>
                <a:ea typeface="Roboto"/>
                <a:cs typeface="Roboto"/>
              </a:rPr>
              <a:t>BLM Fire </a:t>
            </a:r>
          </a:p>
        </p:txBody>
      </p:sp>
      <p:sp>
        <p:nvSpPr>
          <p:cNvPr id="11" name="Text Box 2"/>
          <p:cNvSpPr txBox="1">
            <a:spLocks noChangeArrowheads="1"/>
          </p:cNvSpPr>
          <p:nvPr/>
        </p:nvSpPr>
        <p:spPr bwMode="auto">
          <a:xfrm>
            <a:off x="1043608" y="199039"/>
            <a:ext cx="3415930" cy="39318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CA" sz="850">
                <a:solidFill>
                  <a:srgbClr val="FFFFFF"/>
                </a:solidFill>
                <a:effectLst/>
                <a:latin typeface="Roboto" panose="020B0604020202020204" charset="0"/>
                <a:ea typeface="Roboto" panose="020B0604020202020204" charset="0"/>
                <a:cs typeface="Times New Roman"/>
              </a:rPr>
              <a:t>U.S. Department of the Interior</a:t>
            </a:r>
            <a:br>
              <a:rPr lang="en-CA" sz="850">
                <a:solidFill>
                  <a:srgbClr val="FFFFFF"/>
                </a:solidFill>
                <a:effectLst/>
                <a:latin typeface="Roboto" panose="020B0604020202020204" charset="0"/>
                <a:ea typeface="Roboto" panose="020B0604020202020204" charset="0"/>
                <a:cs typeface="Times New Roman"/>
              </a:rPr>
            </a:br>
            <a:r>
              <a:rPr lang="en-CA" sz="850">
                <a:solidFill>
                  <a:srgbClr val="FFFFFF"/>
                </a:solidFill>
                <a:effectLst/>
                <a:latin typeface="Roboto" panose="020B0604020202020204" charset="0"/>
                <a:ea typeface="Roboto" panose="020B0604020202020204" charset="0"/>
                <a:cs typeface="Times New Roman"/>
              </a:rPr>
              <a:t>Bureau of Land Management</a:t>
            </a:r>
            <a:endParaRPr lang="en-US" sz="850">
              <a:effectLst/>
              <a:latin typeface="Roboto" panose="020B0604020202020204" charset="0"/>
              <a:ea typeface="Roboto" panose="020B0604020202020204" charset="0"/>
              <a:cs typeface="Times New Roman"/>
            </a:endParaRPr>
          </a:p>
        </p:txBody>
      </p:sp>
      <p:pic>
        <p:nvPicPr>
          <p:cNvPr id="6" name="Picture 5" descr="A picture containing diagram&#10;&#10;Description automatically generated">
            <a:extLst>
              <a:ext uri="{FF2B5EF4-FFF2-40B4-BE49-F238E27FC236}">
                <a16:creationId xmlns:a16="http://schemas.microsoft.com/office/drawing/2014/main" id="{D91FF95C-EB79-71ED-F583-5029643B2C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288" y="73003"/>
            <a:ext cx="828537" cy="721793"/>
          </a:xfrm>
          <a:prstGeom prst="rect">
            <a:avLst/>
          </a:prstGeom>
        </p:spPr>
      </p:pic>
    </p:spTree>
    <p:extLst>
      <p:ext uri="{BB962C8B-B14F-4D97-AF65-F5344CB8AC3E}">
        <p14:creationId xmlns:p14="http://schemas.microsoft.com/office/powerpoint/2010/main" val="172925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83F3-9F0D-488E-8ADB-DA11508A3AA4}"/>
              </a:ext>
            </a:extLst>
          </p:cNvPr>
          <p:cNvSpPr>
            <a:spLocks noGrp="1"/>
          </p:cNvSpPr>
          <p:nvPr>
            <p:ph type="title"/>
          </p:nvPr>
        </p:nvSpPr>
        <p:spPr/>
        <p:txBody>
          <a:bodyPr/>
          <a:lstStyle/>
          <a:p>
            <a:r>
              <a:rPr lang="en-US" err="1"/>
              <a:t>Helitack</a:t>
            </a:r>
            <a:r>
              <a:rPr lang="en-US"/>
              <a:t> Crews</a:t>
            </a:r>
          </a:p>
        </p:txBody>
      </p:sp>
      <p:sp>
        <p:nvSpPr>
          <p:cNvPr id="3" name="Content Placeholder 2">
            <a:extLst>
              <a:ext uri="{FF2B5EF4-FFF2-40B4-BE49-F238E27FC236}">
                <a16:creationId xmlns:a16="http://schemas.microsoft.com/office/drawing/2014/main" id="{4444EFE4-CD7F-47D0-BD2A-5FBFF7067DFF}"/>
              </a:ext>
            </a:extLst>
          </p:cNvPr>
          <p:cNvSpPr>
            <a:spLocks noGrp="1"/>
          </p:cNvSpPr>
          <p:nvPr>
            <p:ph idx="1"/>
          </p:nvPr>
        </p:nvSpPr>
        <p:spPr>
          <a:xfrm>
            <a:off x="457200" y="1600200"/>
            <a:ext cx="4114800" cy="4525963"/>
          </a:xfrm>
        </p:spPr>
        <p:txBody>
          <a:bodyPr vert="horz" lIns="91440" tIns="45720" rIns="91440" bIns="45720" rtlCol="0" anchor="t">
            <a:normAutofit/>
          </a:bodyPr>
          <a:lstStyle/>
          <a:p>
            <a:r>
              <a:rPr lang="en-US" sz="2000">
                <a:latin typeface="Roboto"/>
                <a:ea typeface="Roboto"/>
                <a:cs typeface="Roboto"/>
              </a:rPr>
              <a:t>1-type 1, 4-type 2, 13-type 3 BLM helicopters spread out across the West. </a:t>
            </a:r>
            <a:endParaRPr lang="en-US" sz="2000"/>
          </a:p>
          <a:p>
            <a:r>
              <a:rPr lang="en-US" sz="2000">
                <a:latin typeface="Roboto"/>
                <a:ea typeface="Roboto"/>
                <a:cs typeface="Roboto"/>
              </a:rPr>
              <a:t>Crews are made up of seven </a:t>
            </a:r>
            <a:br>
              <a:rPr lang="en-US" sz="2000"/>
            </a:br>
            <a:r>
              <a:rPr lang="en-US" sz="2000">
                <a:latin typeface="Roboto"/>
                <a:ea typeface="Roboto"/>
                <a:cs typeface="Roboto"/>
              </a:rPr>
              <a:t>or more. </a:t>
            </a:r>
            <a:endParaRPr lang="en-US" sz="2000">
              <a:cs typeface="Roboto"/>
            </a:endParaRPr>
          </a:p>
          <a:p>
            <a:r>
              <a:rPr lang="en-US" sz="2000">
                <a:latin typeface="Roboto"/>
                <a:ea typeface="Roboto"/>
                <a:cs typeface="Roboto"/>
              </a:rPr>
              <a:t>Specialized crew can insert firefighters into the fire area quickly, especially in areas where vehicle access is limited. </a:t>
            </a:r>
            <a:endParaRPr lang="en-US" sz="2000">
              <a:cs typeface="Roboto"/>
            </a:endParaRPr>
          </a:p>
          <a:p>
            <a:r>
              <a:rPr lang="en-US" sz="2000">
                <a:latin typeface="Roboto"/>
                <a:ea typeface="Roboto"/>
                <a:cs typeface="Roboto"/>
              </a:rPr>
              <a:t>Provide </a:t>
            </a:r>
            <a:r>
              <a:rPr lang="en-US" sz="2000" err="1">
                <a:latin typeface="Roboto"/>
                <a:ea typeface="Roboto"/>
                <a:cs typeface="Roboto"/>
              </a:rPr>
              <a:t>fireline</a:t>
            </a:r>
            <a:r>
              <a:rPr lang="en-US" sz="2000">
                <a:latin typeface="Roboto"/>
                <a:ea typeface="Roboto"/>
                <a:cs typeface="Roboto"/>
              </a:rPr>
              <a:t> operational support. </a:t>
            </a:r>
            <a:endParaRPr lang="en-US" sz="2000">
              <a:cs typeface="Roboto"/>
            </a:endParaRPr>
          </a:p>
          <a:p>
            <a:endParaRPr lang="en-US" sz="2000"/>
          </a:p>
        </p:txBody>
      </p:sp>
      <p:pic>
        <p:nvPicPr>
          <p:cNvPr id="5" name="Picture 4" descr="A helitack crew on board a helicopter.">
            <a:extLst>
              <a:ext uri="{FF2B5EF4-FFF2-40B4-BE49-F238E27FC236}">
                <a16:creationId xmlns:a16="http://schemas.microsoft.com/office/drawing/2014/main" id="{A53F26FE-7C38-0ED3-D012-C717A1469B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1484784"/>
            <a:ext cx="4248472" cy="4248472"/>
          </a:xfrm>
          <a:prstGeom prst="rect">
            <a:avLst/>
          </a:prstGeom>
        </p:spPr>
      </p:pic>
    </p:spTree>
    <p:extLst>
      <p:ext uri="{BB962C8B-B14F-4D97-AF65-F5344CB8AC3E}">
        <p14:creationId xmlns:p14="http://schemas.microsoft.com/office/powerpoint/2010/main" val="119562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8837-D57A-4CAB-9253-2FB49F9A185B}"/>
              </a:ext>
            </a:extLst>
          </p:cNvPr>
          <p:cNvSpPr>
            <a:spLocks noGrp="1"/>
          </p:cNvSpPr>
          <p:nvPr>
            <p:ph type="title"/>
          </p:nvPr>
        </p:nvSpPr>
        <p:spPr/>
        <p:txBody>
          <a:bodyPr/>
          <a:lstStyle/>
          <a:p>
            <a:r>
              <a:rPr lang="en-US"/>
              <a:t>Smokejumpers</a:t>
            </a:r>
          </a:p>
        </p:txBody>
      </p:sp>
      <p:sp>
        <p:nvSpPr>
          <p:cNvPr id="3" name="Content Placeholder 2">
            <a:extLst>
              <a:ext uri="{FF2B5EF4-FFF2-40B4-BE49-F238E27FC236}">
                <a16:creationId xmlns:a16="http://schemas.microsoft.com/office/drawing/2014/main" id="{ABD4B20A-E5E9-43D8-A8AE-7296061D02C9}"/>
              </a:ext>
            </a:extLst>
          </p:cNvPr>
          <p:cNvSpPr>
            <a:spLocks noGrp="1"/>
          </p:cNvSpPr>
          <p:nvPr>
            <p:ph idx="1"/>
          </p:nvPr>
        </p:nvSpPr>
        <p:spPr>
          <a:xfrm>
            <a:off x="4644008" y="1600200"/>
            <a:ext cx="4042792" cy="4525963"/>
          </a:xfrm>
        </p:spPr>
        <p:txBody>
          <a:bodyPr vert="horz" lIns="91440" tIns="45720" rIns="91440" bIns="45720" rtlCol="0" anchor="t">
            <a:normAutofit/>
          </a:bodyPr>
          <a:lstStyle/>
          <a:p>
            <a:r>
              <a:rPr lang="en-US" sz="2000">
                <a:latin typeface="+mn-lt"/>
                <a:ea typeface="Roboto"/>
              </a:rPr>
              <a:t>Unique because of the way they reach a wildfire. </a:t>
            </a:r>
            <a:endParaRPr lang="en-US" sz="2000">
              <a:latin typeface="+mn-lt"/>
            </a:endParaRPr>
          </a:p>
          <a:p>
            <a:r>
              <a:rPr lang="en-US" sz="2000">
                <a:latin typeface="+mn-lt"/>
                <a:ea typeface="Roboto"/>
              </a:rPr>
              <a:t>First-time rookie smokejumpers go through an intense training regimen that covers aircraft and parachuting. </a:t>
            </a:r>
            <a:endParaRPr lang="en-US" sz="2000">
              <a:latin typeface="+mn-lt"/>
              <a:cs typeface="Calibri"/>
            </a:endParaRPr>
          </a:p>
          <a:p>
            <a:r>
              <a:rPr lang="en-US" sz="2000">
                <a:latin typeface="+mn-lt"/>
                <a:ea typeface="Roboto"/>
              </a:rPr>
              <a:t>Physically and mentally demanding line of work that requires a broad knowledge of aviation resources and fire tactics.</a:t>
            </a:r>
            <a:endParaRPr lang="en-US" sz="2000"/>
          </a:p>
        </p:txBody>
      </p:sp>
      <p:pic>
        <p:nvPicPr>
          <p:cNvPr id="5" name="Picture 4" descr="A BLM smokejumpers lands near a wildfire.">
            <a:extLst>
              <a:ext uri="{FF2B5EF4-FFF2-40B4-BE49-F238E27FC236}">
                <a16:creationId xmlns:a16="http://schemas.microsoft.com/office/drawing/2014/main" id="{E51C0D19-1F48-827C-65A2-F37FD82905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954" y="1368202"/>
            <a:ext cx="4221039" cy="4221039"/>
          </a:xfrm>
          <a:prstGeom prst="rect">
            <a:avLst/>
          </a:prstGeom>
        </p:spPr>
      </p:pic>
      <p:sp>
        <p:nvSpPr>
          <p:cNvPr id="4" name="TextBox 3">
            <a:extLst>
              <a:ext uri="{FF2B5EF4-FFF2-40B4-BE49-F238E27FC236}">
                <a16:creationId xmlns:a16="http://schemas.microsoft.com/office/drawing/2014/main" id="{DB9A12B1-E9BF-4E3A-1E2C-D8BDDCF81118}"/>
              </a:ext>
            </a:extLst>
          </p:cNvPr>
          <p:cNvSpPr txBox="1"/>
          <p:nvPr/>
        </p:nvSpPr>
        <p:spPr>
          <a:xfrm rot="16200000">
            <a:off x="-689084" y="3347782"/>
            <a:ext cx="2375971" cy="369332"/>
          </a:xfrm>
          <a:prstGeom prst="rect">
            <a:avLst/>
          </a:prstGeom>
          <a:noFill/>
        </p:spPr>
        <p:txBody>
          <a:bodyPr wrap="none" lIns="91440" tIns="45720" rIns="91440" bIns="45720" rtlCol="0" anchor="t">
            <a:spAutoFit/>
          </a:bodyPr>
          <a:lstStyle/>
          <a:p>
            <a:r>
              <a:rPr lang="en-US" spc="300">
                <a:solidFill>
                  <a:schemeClr val="bg1"/>
                </a:solidFill>
                <a:latin typeface="Roboto"/>
                <a:ea typeface="Roboto"/>
                <a:cs typeface="Roboto"/>
              </a:rPr>
              <a:t>SMOKEJUMPER </a:t>
            </a:r>
            <a:endParaRPr lang="en-US" spc="3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9581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77C8-E0DA-4DCC-BBB8-85B1021AFC50}"/>
              </a:ext>
            </a:extLst>
          </p:cNvPr>
          <p:cNvSpPr>
            <a:spLocks noGrp="1"/>
          </p:cNvSpPr>
          <p:nvPr>
            <p:ph type="title"/>
          </p:nvPr>
        </p:nvSpPr>
        <p:spPr/>
        <p:txBody>
          <a:bodyPr/>
          <a:lstStyle/>
          <a:p>
            <a:r>
              <a:rPr lang="en-US"/>
              <a:t>Airtanker Base</a:t>
            </a:r>
          </a:p>
        </p:txBody>
      </p:sp>
      <p:sp>
        <p:nvSpPr>
          <p:cNvPr id="3" name="Content Placeholder 2">
            <a:extLst>
              <a:ext uri="{FF2B5EF4-FFF2-40B4-BE49-F238E27FC236}">
                <a16:creationId xmlns:a16="http://schemas.microsoft.com/office/drawing/2014/main" id="{59422CCC-2F0A-4A28-B227-A861918051EA}"/>
              </a:ext>
            </a:extLst>
          </p:cNvPr>
          <p:cNvSpPr>
            <a:spLocks noGrp="1"/>
          </p:cNvSpPr>
          <p:nvPr>
            <p:ph idx="1"/>
          </p:nvPr>
        </p:nvSpPr>
        <p:spPr>
          <a:xfrm>
            <a:off x="457200" y="1600200"/>
            <a:ext cx="4402832" cy="4525963"/>
          </a:xfrm>
        </p:spPr>
        <p:txBody>
          <a:bodyPr vert="horz" lIns="91440" tIns="45720" rIns="91440" bIns="45720" rtlCol="0" anchor="t">
            <a:normAutofit/>
          </a:bodyPr>
          <a:lstStyle/>
          <a:p>
            <a:r>
              <a:rPr lang="en-US" sz="2000">
                <a:latin typeface="Roboto"/>
                <a:ea typeface="Roboto"/>
                <a:cs typeface="Roboto"/>
              </a:rPr>
              <a:t>Staffing is used to support aircraft used on wildland fire incidents which include the following: </a:t>
            </a:r>
            <a:endParaRPr lang="en-US" sz="2000"/>
          </a:p>
          <a:p>
            <a:pPr lvl="1"/>
            <a:r>
              <a:rPr lang="en-US" sz="2000">
                <a:latin typeface="Roboto"/>
                <a:ea typeface="Roboto"/>
                <a:cs typeface="Roboto"/>
              </a:rPr>
              <a:t>Single Engine Air Tankers (SEAT)</a:t>
            </a:r>
          </a:p>
          <a:p>
            <a:pPr lvl="1"/>
            <a:r>
              <a:rPr lang="en-US" sz="2000">
                <a:latin typeface="Roboto"/>
                <a:ea typeface="Roboto"/>
                <a:cs typeface="Roboto"/>
              </a:rPr>
              <a:t>Large Airtankers (LAT)</a:t>
            </a:r>
          </a:p>
          <a:p>
            <a:pPr lvl="1"/>
            <a:r>
              <a:rPr lang="en-US" sz="2000">
                <a:latin typeface="Roboto"/>
                <a:ea typeface="Roboto"/>
                <a:cs typeface="Roboto"/>
              </a:rPr>
              <a:t>Very Large Airtankers (VLAT)</a:t>
            </a:r>
          </a:p>
          <a:p>
            <a:pPr lvl="1"/>
            <a:r>
              <a:rPr lang="en-US" sz="2000">
                <a:latin typeface="Roboto"/>
                <a:ea typeface="Roboto"/>
                <a:cs typeface="Roboto"/>
              </a:rPr>
              <a:t>Tactical Aircraft</a:t>
            </a:r>
          </a:p>
          <a:p>
            <a:pPr lvl="1"/>
            <a:r>
              <a:rPr lang="en-US" sz="2000">
                <a:latin typeface="Roboto"/>
                <a:ea typeface="Roboto"/>
                <a:cs typeface="Roboto"/>
              </a:rPr>
              <a:t>Helicopters</a:t>
            </a:r>
          </a:p>
          <a:p>
            <a:pPr lvl="1"/>
            <a:r>
              <a:rPr lang="en-US" sz="2000">
                <a:latin typeface="Roboto"/>
                <a:ea typeface="Roboto"/>
                <a:cs typeface="Roboto"/>
              </a:rPr>
              <a:t>Smokejumper Aircraft</a:t>
            </a:r>
            <a:endParaRPr lang="en-US" sz="3600">
              <a:latin typeface="Roboto"/>
              <a:ea typeface="Roboto"/>
              <a:cs typeface="Roboto"/>
            </a:endParaRPr>
          </a:p>
        </p:txBody>
      </p:sp>
      <p:pic>
        <p:nvPicPr>
          <p:cNvPr id="5" name="Picture 4" descr="A BLM airtanker base works with single engine airtankers.">
            <a:extLst>
              <a:ext uri="{FF2B5EF4-FFF2-40B4-BE49-F238E27FC236}">
                <a16:creationId xmlns:a16="http://schemas.microsoft.com/office/drawing/2014/main" id="{8987DF5F-4E06-863C-9D81-1AC6F5758E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4511" y="1628800"/>
            <a:ext cx="3951985" cy="3600400"/>
          </a:xfrm>
          <a:prstGeom prst="rect">
            <a:avLst/>
          </a:prstGeom>
        </p:spPr>
      </p:pic>
    </p:spTree>
    <p:extLst>
      <p:ext uri="{BB962C8B-B14F-4D97-AF65-F5344CB8AC3E}">
        <p14:creationId xmlns:p14="http://schemas.microsoft.com/office/powerpoint/2010/main" val="112745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43C6-97A1-489E-B798-BA788E1D67C8}"/>
              </a:ext>
            </a:extLst>
          </p:cNvPr>
          <p:cNvSpPr>
            <a:spLocks noGrp="1"/>
          </p:cNvSpPr>
          <p:nvPr>
            <p:ph type="title"/>
          </p:nvPr>
        </p:nvSpPr>
        <p:spPr/>
        <p:txBody>
          <a:bodyPr/>
          <a:lstStyle/>
          <a:p>
            <a:r>
              <a:rPr lang="en-US"/>
              <a:t>Dispatchers</a:t>
            </a:r>
          </a:p>
        </p:txBody>
      </p:sp>
      <p:sp>
        <p:nvSpPr>
          <p:cNvPr id="3" name="Content Placeholder 2">
            <a:extLst>
              <a:ext uri="{FF2B5EF4-FFF2-40B4-BE49-F238E27FC236}">
                <a16:creationId xmlns:a16="http://schemas.microsoft.com/office/drawing/2014/main" id="{6E6E1134-0336-4250-8A54-C64D13F4EEBB}"/>
              </a:ext>
            </a:extLst>
          </p:cNvPr>
          <p:cNvSpPr>
            <a:spLocks noGrp="1"/>
          </p:cNvSpPr>
          <p:nvPr>
            <p:ph idx="1"/>
          </p:nvPr>
        </p:nvSpPr>
        <p:spPr>
          <a:xfrm>
            <a:off x="457200" y="1628800"/>
            <a:ext cx="4042792" cy="4525963"/>
          </a:xfrm>
        </p:spPr>
        <p:txBody>
          <a:bodyPr vert="horz" lIns="91440" tIns="45720" rIns="91440" bIns="45720" rtlCol="0" anchor="t">
            <a:normAutofit/>
          </a:bodyPr>
          <a:lstStyle/>
          <a:p>
            <a:r>
              <a:rPr lang="en-US" sz="2000">
                <a:latin typeface="Roboto"/>
                <a:ea typeface="Roboto"/>
                <a:cs typeface="Roboto"/>
              </a:rPr>
              <a:t>Information hub for all on-the-ground and aerial wildland firefighting resources.</a:t>
            </a:r>
          </a:p>
          <a:p>
            <a:r>
              <a:rPr lang="en-US" sz="2000">
                <a:latin typeface="Roboto"/>
                <a:ea typeface="Roboto"/>
                <a:cs typeface="Roboto"/>
              </a:rPr>
              <a:t>Coordinate response to wildfires.</a:t>
            </a:r>
          </a:p>
          <a:p>
            <a:r>
              <a:rPr lang="en-US" sz="2000">
                <a:latin typeface="Roboto"/>
                <a:ea typeface="Roboto"/>
                <a:cs typeface="Roboto"/>
              </a:rPr>
              <a:t>Crucial communication link between initial attack resources and the additional equipment they need.</a:t>
            </a:r>
          </a:p>
          <a:p>
            <a:endParaRPr lang="en-US" sz="2000"/>
          </a:p>
        </p:txBody>
      </p:sp>
      <p:pic>
        <p:nvPicPr>
          <p:cNvPr id="5" name="Picture 4" descr="A BLM disptacher.">
            <a:extLst>
              <a:ext uri="{FF2B5EF4-FFF2-40B4-BE49-F238E27FC236}">
                <a16:creationId xmlns:a16="http://schemas.microsoft.com/office/drawing/2014/main" id="{1947FC1C-7ED0-E8E7-8115-7A86A2269E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1484784"/>
            <a:ext cx="4221088" cy="4221088"/>
          </a:xfrm>
          <a:prstGeom prst="rect">
            <a:avLst/>
          </a:prstGeom>
        </p:spPr>
      </p:pic>
    </p:spTree>
    <p:extLst>
      <p:ext uri="{BB962C8B-B14F-4D97-AF65-F5344CB8AC3E}">
        <p14:creationId xmlns:p14="http://schemas.microsoft.com/office/powerpoint/2010/main" val="1613551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420A-3AC9-462A-A176-F59B52B8A19A}"/>
              </a:ext>
            </a:extLst>
          </p:cNvPr>
          <p:cNvSpPr>
            <a:spLocks noGrp="1"/>
          </p:cNvSpPr>
          <p:nvPr>
            <p:ph type="title"/>
          </p:nvPr>
        </p:nvSpPr>
        <p:spPr/>
        <p:txBody>
          <a:bodyPr/>
          <a:lstStyle/>
          <a:p>
            <a:r>
              <a:rPr lang="en-US"/>
              <a:t>Materials Handler</a:t>
            </a:r>
          </a:p>
        </p:txBody>
      </p:sp>
      <p:sp>
        <p:nvSpPr>
          <p:cNvPr id="3" name="Content Placeholder 2">
            <a:extLst>
              <a:ext uri="{FF2B5EF4-FFF2-40B4-BE49-F238E27FC236}">
                <a16:creationId xmlns:a16="http://schemas.microsoft.com/office/drawing/2014/main" id="{C61FBC61-A718-4427-8AE7-2A8E030A585A}"/>
              </a:ext>
            </a:extLst>
          </p:cNvPr>
          <p:cNvSpPr>
            <a:spLocks noGrp="1"/>
          </p:cNvSpPr>
          <p:nvPr>
            <p:ph idx="1"/>
          </p:nvPr>
        </p:nvSpPr>
        <p:spPr>
          <a:xfrm>
            <a:off x="457200" y="1600200"/>
            <a:ext cx="3466728" cy="4525963"/>
          </a:xfrm>
        </p:spPr>
        <p:txBody>
          <a:bodyPr vert="horz" lIns="91440" tIns="45720" rIns="91440" bIns="45720" rtlCol="0" anchor="t">
            <a:normAutofit/>
          </a:bodyPr>
          <a:lstStyle/>
          <a:p>
            <a:r>
              <a:rPr lang="en-US" sz="2000">
                <a:latin typeface="Roboto"/>
                <a:ea typeface="Roboto"/>
                <a:cs typeface="Roboto"/>
              </a:rPr>
              <a:t>R</a:t>
            </a:r>
            <a:r>
              <a:rPr lang="en-US" sz="2000">
                <a:effectLst/>
                <a:latin typeface="Roboto"/>
                <a:ea typeface="Roboto"/>
                <a:cs typeface="Roboto"/>
              </a:rPr>
              <a:t>epair and rehabilitate wildland fire supplies and equipment</a:t>
            </a:r>
            <a:r>
              <a:rPr lang="en-US" sz="2000">
                <a:latin typeface="Roboto"/>
                <a:ea typeface="Roboto"/>
                <a:cs typeface="Roboto"/>
              </a:rPr>
              <a:t>. </a:t>
            </a:r>
            <a:endParaRPr lang="en-US" sz="2000">
              <a:effectLst/>
            </a:endParaRPr>
          </a:p>
          <a:p>
            <a:r>
              <a:rPr lang="en-US" sz="2000">
                <a:latin typeface="Roboto"/>
                <a:ea typeface="Roboto"/>
                <a:cs typeface="Roboto"/>
              </a:rPr>
              <a:t>Pack, ship, and unpack supplies.</a:t>
            </a:r>
          </a:p>
          <a:p>
            <a:r>
              <a:rPr lang="en-US" sz="2000">
                <a:latin typeface="Roboto"/>
                <a:ea typeface="Roboto"/>
                <a:cs typeface="Roboto"/>
              </a:rPr>
              <a:t>Maintain inventory at various cache or warehouse locations.</a:t>
            </a:r>
          </a:p>
        </p:txBody>
      </p:sp>
      <p:pic>
        <p:nvPicPr>
          <p:cNvPr id="5" name="Picture 4" descr="A materials handler uses a fork lift for supplies.">
            <a:extLst>
              <a:ext uri="{FF2B5EF4-FFF2-40B4-BE49-F238E27FC236}">
                <a16:creationId xmlns:a16="http://schemas.microsoft.com/office/drawing/2014/main" id="{9BC72D49-49DA-DA86-3E6B-EF44B6AC23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2" y="1368152"/>
            <a:ext cx="4437112" cy="4437112"/>
          </a:xfrm>
          <a:prstGeom prst="rect">
            <a:avLst/>
          </a:prstGeom>
        </p:spPr>
      </p:pic>
    </p:spTree>
    <p:extLst>
      <p:ext uri="{BB962C8B-B14F-4D97-AF65-F5344CB8AC3E}">
        <p14:creationId xmlns:p14="http://schemas.microsoft.com/office/powerpoint/2010/main" val="139644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D560-7863-666F-EFF8-A8A62CDA886C}"/>
              </a:ext>
            </a:extLst>
          </p:cNvPr>
          <p:cNvSpPr>
            <a:spLocks noGrp="1"/>
          </p:cNvSpPr>
          <p:nvPr>
            <p:ph type="title"/>
          </p:nvPr>
        </p:nvSpPr>
        <p:spPr/>
        <p:txBody>
          <a:bodyPr/>
          <a:lstStyle/>
          <a:p>
            <a:r>
              <a:rPr lang="en-US"/>
              <a:t>Incident Business</a:t>
            </a:r>
          </a:p>
        </p:txBody>
      </p:sp>
      <p:sp>
        <p:nvSpPr>
          <p:cNvPr id="3" name="Content Placeholder 2">
            <a:extLst>
              <a:ext uri="{FF2B5EF4-FFF2-40B4-BE49-F238E27FC236}">
                <a16:creationId xmlns:a16="http://schemas.microsoft.com/office/drawing/2014/main" id="{40B688A2-F9F5-5273-3969-3A6EA5B40E26}"/>
              </a:ext>
            </a:extLst>
          </p:cNvPr>
          <p:cNvSpPr>
            <a:spLocks noGrp="1"/>
          </p:cNvSpPr>
          <p:nvPr>
            <p:ph idx="1"/>
          </p:nvPr>
        </p:nvSpPr>
        <p:spPr>
          <a:xfrm>
            <a:off x="395536" y="1628800"/>
            <a:ext cx="4114800" cy="4525963"/>
          </a:xfrm>
        </p:spPr>
        <p:txBody>
          <a:bodyPr vert="horz" lIns="91440" tIns="45720" rIns="91440" bIns="45720" rtlCol="0" anchor="t">
            <a:normAutofit/>
          </a:bodyPr>
          <a:lstStyle/>
          <a:p>
            <a:r>
              <a:rPr lang="en-US" sz="2000">
                <a:effectLst/>
                <a:latin typeface="Roboto"/>
                <a:ea typeface="Roboto"/>
                <a:cs typeface="Roboto"/>
              </a:rPr>
              <a:t>Subject matter expert on policy related to the finance side of wildland fires.</a:t>
            </a:r>
          </a:p>
          <a:p>
            <a:r>
              <a:rPr lang="en-US" sz="2000">
                <a:effectLst/>
                <a:latin typeface="Roboto"/>
                <a:ea typeface="Roboto"/>
                <a:cs typeface="Roboto"/>
              </a:rPr>
              <a:t>Provide expertise on issues like payroll, budget, and work through claims for compensation for injuries on the </a:t>
            </a:r>
            <a:r>
              <a:rPr lang="en-US" sz="2000" err="1">
                <a:latin typeface="Roboto"/>
                <a:ea typeface="Roboto"/>
                <a:cs typeface="Roboto"/>
              </a:rPr>
              <a:t>fireline</a:t>
            </a:r>
            <a:r>
              <a:rPr lang="en-US" sz="2000">
                <a:effectLst/>
                <a:latin typeface="Roboto"/>
                <a:ea typeface="Roboto"/>
                <a:cs typeface="Roboto"/>
              </a:rPr>
              <a:t>. </a:t>
            </a:r>
          </a:p>
          <a:p>
            <a:r>
              <a:rPr lang="en-US" sz="2000">
                <a:effectLst/>
                <a:latin typeface="Roboto"/>
                <a:ea typeface="Roboto"/>
                <a:cs typeface="Roboto"/>
              </a:rPr>
              <a:t>Help </a:t>
            </a:r>
            <a:r>
              <a:rPr lang="en-US" sz="2000">
                <a:latin typeface="Roboto"/>
                <a:ea typeface="Roboto"/>
                <a:cs typeface="Roboto"/>
              </a:rPr>
              <a:t>purchase </a:t>
            </a:r>
            <a:r>
              <a:rPr lang="en-US" sz="2000">
                <a:effectLst/>
                <a:latin typeface="Roboto"/>
                <a:ea typeface="Roboto"/>
                <a:cs typeface="Roboto"/>
              </a:rPr>
              <a:t>equipment and logistical items in emergency fire situations.</a:t>
            </a:r>
          </a:p>
          <a:p>
            <a:endParaRPr lang="en-US" sz="2000"/>
          </a:p>
        </p:txBody>
      </p:sp>
      <p:pic>
        <p:nvPicPr>
          <p:cNvPr id="5" name="Picture 4" descr="BLM Incident Business team.">
            <a:extLst>
              <a:ext uri="{FF2B5EF4-FFF2-40B4-BE49-F238E27FC236}">
                <a16:creationId xmlns:a16="http://schemas.microsoft.com/office/drawing/2014/main" id="{1B0150BB-9998-600E-B291-7F1533AC88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5874" y="1412776"/>
            <a:ext cx="4365104" cy="4365104"/>
          </a:xfrm>
          <a:prstGeom prst="rect">
            <a:avLst/>
          </a:prstGeom>
        </p:spPr>
      </p:pic>
    </p:spTree>
    <p:extLst>
      <p:ext uri="{BB962C8B-B14F-4D97-AF65-F5344CB8AC3E}">
        <p14:creationId xmlns:p14="http://schemas.microsoft.com/office/powerpoint/2010/main" val="334270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5BFB-7885-B13B-1BBC-A6CC54FBBAD0}"/>
              </a:ext>
            </a:extLst>
          </p:cNvPr>
          <p:cNvSpPr>
            <a:spLocks noGrp="1"/>
          </p:cNvSpPr>
          <p:nvPr>
            <p:ph type="title"/>
          </p:nvPr>
        </p:nvSpPr>
        <p:spPr>
          <a:xfrm>
            <a:off x="457200" y="332656"/>
            <a:ext cx="8507288" cy="1143000"/>
          </a:xfrm>
        </p:spPr>
        <p:txBody>
          <a:bodyPr>
            <a:noAutofit/>
          </a:bodyPr>
          <a:lstStyle/>
          <a:p>
            <a:r>
              <a:rPr lang="en-US" sz="3800"/>
              <a:t>Fire Prevention, Mitigation, Education</a:t>
            </a:r>
          </a:p>
        </p:txBody>
      </p:sp>
      <p:sp>
        <p:nvSpPr>
          <p:cNvPr id="3" name="Content Placeholder 2">
            <a:extLst>
              <a:ext uri="{FF2B5EF4-FFF2-40B4-BE49-F238E27FC236}">
                <a16:creationId xmlns:a16="http://schemas.microsoft.com/office/drawing/2014/main" id="{6CCF0D55-109B-2C27-2663-A3117E49B243}"/>
              </a:ext>
            </a:extLst>
          </p:cNvPr>
          <p:cNvSpPr>
            <a:spLocks noGrp="1"/>
          </p:cNvSpPr>
          <p:nvPr>
            <p:ph idx="1"/>
          </p:nvPr>
        </p:nvSpPr>
        <p:spPr>
          <a:xfrm>
            <a:off x="457200" y="1600200"/>
            <a:ext cx="3826768" cy="4525963"/>
          </a:xfrm>
        </p:spPr>
        <p:txBody>
          <a:bodyPr>
            <a:normAutofit/>
          </a:bodyPr>
          <a:lstStyle/>
          <a:p>
            <a:r>
              <a:rPr lang="en-US" sz="2000">
                <a:effectLst/>
              </a:rPr>
              <a:t>Develop educational campaigns and programs to educate the public on fire prevention and mitigation. </a:t>
            </a:r>
          </a:p>
          <a:p>
            <a:r>
              <a:rPr lang="en-US" sz="2000">
                <a:effectLst/>
              </a:rPr>
              <a:t>Participate in local community events for both adults and children.</a:t>
            </a:r>
          </a:p>
          <a:p>
            <a:r>
              <a:rPr lang="en-US" sz="2000"/>
              <a:t>Work with local cooperators to ensure people know how to reduce the risk of wildfire.</a:t>
            </a:r>
          </a:p>
        </p:txBody>
      </p:sp>
      <p:pic>
        <p:nvPicPr>
          <p:cNvPr id="5" name="Picture 4" descr="A BLM prevention and education specialists talks about fire prevention with kids.">
            <a:extLst>
              <a:ext uri="{FF2B5EF4-FFF2-40B4-BE49-F238E27FC236}">
                <a16:creationId xmlns:a16="http://schemas.microsoft.com/office/drawing/2014/main" id="{FAA2FE6D-1289-AEA2-6274-49B65BA926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008" y="1475656"/>
            <a:ext cx="4293096" cy="4293096"/>
          </a:xfrm>
          <a:prstGeom prst="rect">
            <a:avLst/>
          </a:prstGeom>
        </p:spPr>
      </p:pic>
    </p:spTree>
    <p:extLst>
      <p:ext uri="{BB962C8B-B14F-4D97-AF65-F5344CB8AC3E}">
        <p14:creationId xmlns:p14="http://schemas.microsoft.com/office/powerpoint/2010/main" val="217581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2D12-E4BF-9F7B-6BF0-FB6CB4138309}"/>
              </a:ext>
            </a:extLst>
          </p:cNvPr>
          <p:cNvSpPr>
            <a:spLocks noGrp="1"/>
          </p:cNvSpPr>
          <p:nvPr>
            <p:ph type="title"/>
          </p:nvPr>
        </p:nvSpPr>
        <p:spPr/>
        <p:txBody>
          <a:bodyPr/>
          <a:lstStyle/>
          <a:p>
            <a:r>
              <a:rPr lang="en-US"/>
              <a:t>Fire Investigation</a:t>
            </a:r>
          </a:p>
        </p:txBody>
      </p:sp>
      <p:sp>
        <p:nvSpPr>
          <p:cNvPr id="3" name="Content Placeholder 2">
            <a:extLst>
              <a:ext uri="{FF2B5EF4-FFF2-40B4-BE49-F238E27FC236}">
                <a16:creationId xmlns:a16="http://schemas.microsoft.com/office/drawing/2014/main" id="{F97CBD23-BEB2-5DEA-F642-056F282E1C93}"/>
              </a:ext>
            </a:extLst>
          </p:cNvPr>
          <p:cNvSpPr>
            <a:spLocks noGrp="1"/>
          </p:cNvSpPr>
          <p:nvPr>
            <p:ph idx="1"/>
          </p:nvPr>
        </p:nvSpPr>
        <p:spPr>
          <a:xfrm>
            <a:off x="457200" y="1600200"/>
            <a:ext cx="3826769" cy="4525963"/>
          </a:xfrm>
        </p:spPr>
        <p:txBody>
          <a:bodyPr vert="horz" lIns="91440" tIns="45720" rIns="91440" bIns="45720" rtlCol="0" anchor="t">
            <a:normAutofit/>
          </a:bodyPr>
          <a:lstStyle/>
          <a:p>
            <a:r>
              <a:rPr lang="en-US" sz="2000">
                <a:latin typeface="Roboto"/>
                <a:ea typeface="Roboto"/>
                <a:cs typeface="Roboto"/>
              </a:rPr>
              <a:t>Determine the origin and cause of a wildfire, using scientific methods.</a:t>
            </a:r>
          </a:p>
          <a:p>
            <a:r>
              <a:rPr lang="en-US" sz="2000">
                <a:latin typeface="Roboto"/>
                <a:ea typeface="Roboto"/>
                <a:cs typeface="Roboto"/>
              </a:rPr>
              <a:t>Knowing the causes of wildfires helps create prevention and education campaigns specific to the local level.</a:t>
            </a:r>
          </a:p>
        </p:txBody>
      </p:sp>
      <p:pic>
        <p:nvPicPr>
          <p:cNvPr id="5" name="Picture 4" descr="A fire investigator determines the cause of a fire. ">
            <a:extLst>
              <a:ext uri="{FF2B5EF4-FFF2-40B4-BE49-F238E27FC236}">
                <a16:creationId xmlns:a16="http://schemas.microsoft.com/office/drawing/2014/main" id="{5BEEA1DB-2CBB-80AF-F5F9-DB62356E6A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2" y="1410341"/>
            <a:ext cx="4365105" cy="4365105"/>
          </a:xfrm>
          <a:prstGeom prst="rect">
            <a:avLst/>
          </a:prstGeom>
        </p:spPr>
      </p:pic>
    </p:spTree>
    <p:extLst>
      <p:ext uri="{BB962C8B-B14F-4D97-AF65-F5344CB8AC3E}">
        <p14:creationId xmlns:p14="http://schemas.microsoft.com/office/powerpoint/2010/main" val="404048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M employee works on a map.">
            <a:extLst>
              <a:ext uri="{FF2B5EF4-FFF2-40B4-BE49-F238E27FC236}">
                <a16:creationId xmlns:a16="http://schemas.microsoft.com/office/drawing/2014/main" id="{400980F4-F80A-03F1-3F38-52DE63F8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8368" y="1512168"/>
            <a:ext cx="4348128" cy="4149080"/>
          </a:xfrm>
          <a:prstGeom prst="rect">
            <a:avLst/>
          </a:prstGeom>
        </p:spPr>
      </p:pic>
      <p:sp>
        <p:nvSpPr>
          <p:cNvPr id="2" name="Title 1">
            <a:extLst>
              <a:ext uri="{FF2B5EF4-FFF2-40B4-BE49-F238E27FC236}">
                <a16:creationId xmlns:a16="http://schemas.microsoft.com/office/drawing/2014/main" id="{9C846A12-98EB-37EC-49F5-960B73FECAEE}"/>
              </a:ext>
            </a:extLst>
          </p:cNvPr>
          <p:cNvSpPr>
            <a:spLocks noGrp="1"/>
          </p:cNvSpPr>
          <p:nvPr>
            <p:ph type="title"/>
          </p:nvPr>
        </p:nvSpPr>
        <p:spPr/>
        <p:txBody>
          <a:bodyPr>
            <a:normAutofit fontScale="90000"/>
          </a:bodyPr>
          <a:lstStyle/>
          <a:p>
            <a:r>
              <a:rPr lang="en-US"/>
              <a:t>Geographic Information Specialist</a:t>
            </a:r>
          </a:p>
        </p:txBody>
      </p:sp>
      <p:sp>
        <p:nvSpPr>
          <p:cNvPr id="3" name="Content Placeholder 2">
            <a:extLst>
              <a:ext uri="{FF2B5EF4-FFF2-40B4-BE49-F238E27FC236}">
                <a16:creationId xmlns:a16="http://schemas.microsoft.com/office/drawing/2014/main" id="{C13E8C3A-6BAA-C60A-64A1-F23D07B65AB4}"/>
              </a:ext>
            </a:extLst>
          </p:cNvPr>
          <p:cNvSpPr>
            <a:spLocks noGrp="1"/>
          </p:cNvSpPr>
          <p:nvPr>
            <p:ph idx="1"/>
          </p:nvPr>
        </p:nvSpPr>
        <p:spPr>
          <a:xfrm>
            <a:off x="313184" y="1494723"/>
            <a:ext cx="4258816" cy="4525963"/>
          </a:xfrm>
        </p:spPr>
        <p:txBody>
          <a:bodyPr vert="horz" lIns="91440" tIns="45720" rIns="91440" bIns="45720" rtlCol="0" anchor="t">
            <a:normAutofit/>
          </a:bodyPr>
          <a:lstStyle/>
          <a:p>
            <a:r>
              <a:rPr lang="en-US" sz="2000">
                <a:latin typeface="Roboto"/>
                <a:ea typeface="Roboto"/>
                <a:cs typeface="Roboto"/>
              </a:rPr>
              <a:t>M</a:t>
            </a:r>
            <a:r>
              <a:rPr lang="en-US" sz="2000">
                <a:effectLst/>
                <a:latin typeface="Roboto"/>
                <a:ea typeface="Roboto"/>
                <a:cs typeface="Roboto"/>
              </a:rPr>
              <a:t>anage and maintain fire data.</a:t>
            </a:r>
            <a:r>
              <a:rPr lang="en-US" sz="2000">
                <a:latin typeface="Roboto"/>
                <a:ea typeface="Roboto"/>
                <a:cs typeface="Roboto"/>
              </a:rPr>
              <a:t> </a:t>
            </a:r>
            <a:endParaRPr lang="en-US" sz="2000">
              <a:effectLst/>
            </a:endParaRPr>
          </a:p>
          <a:p>
            <a:r>
              <a:rPr lang="en-US" sz="2000">
                <a:latin typeface="Arial"/>
                <a:ea typeface="Roboto"/>
                <a:cs typeface="Arial"/>
              </a:rPr>
              <a:t>Collect real-time data on incidents to create </a:t>
            </a:r>
            <a:r>
              <a:rPr lang="en-US" sz="2000">
                <a:effectLst/>
                <a:latin typeface="Arial"/>
                <a:ea typeface="Roboto"/>
                <a:cs typeface="Arial"/>
              </a:rPr>
              <a:t>maps for </a:t>
            </a:r>
            <a:r>
              <a:rPr lang="en-US" sz="2000">
                <a:latin typeface="Arial"/>
                <a:ea typeface="Roboto"/>
                <a:cs typeface="Arial"/>
              </a:rPr>
              <a:t>fire briefing and planning purposes</a:t>
            </a:r>
            <a:r>
              <a:rPr lang="en-US" sz="2000">
                <a:effectLst/>
                <a:latin typeface="Arial"/>
                <a:ea typeface="Roboto"/>
                <a:cs typeface="Arial"/>
              </a:rPr>
              <a:t>.</a:t>
            </a:r>
            <a:endParaRPr lang="en-US" sz="2000">
              <a:latin typeface="Arial"/>
              <a:ea typeface="Roboto"/>
              <a:cs typeface="Arial"/>
            </a:endParaRPr>
          </a:p>
          <a:p>
            <a:r>
              <a:rPr lang="en-US" sz="2000">
                <a:effectLst/>
                <a:latin typeface="Roboto"/>
                <a:ea typeface="Roboto"/>
                <a:cs typeface="Roboto"/>
              </a:rPr>
              <a:t>Provide maps and data with information that is important for post-fire rehabilitation.  </a:t>
            </a:r>
          </a:p>
          <a:p>
            <a:r>
              <a:rPr lang="en-US" sz="2000">
                <a:latin typeface="Roboto"/>
                <a:ea typeface="Roboto"/>
                <a:cs typeface="Roboto"/>
              </a:rPr>
              <a:t>Experts in geospatial information software for data collection and analysis.</a:t>
            </a:r>
            <a:endParaRPr lang="en-US" sz="2000"/>
          </a:p>
        </p:txBody>
      </p:sp>
    </p:spTree>
    <p:extLst>
      <p:ext uri="{BB962C8B-B14F-4D97-AF65-F5344CB8AC3E}">
        <p14:creationId xmlns:p14="http://schemas.microsoft.com/office/powerpoint/2010/main" val="402540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DDE5-65CB-7C05-31FF-E62FF25ADC17}"/>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130491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Fitness</a:t>
            </a:r>
          </a:p>
        </p:txBody>
      </p:sp>
      <p:sp>
        <p:nvSpPr>
          <p:cNvPr id="3" name="Content Placeholder 2"/>
          <p:cNvSpPr>
            <a:spLocks noGrp="1"/>
          </p:cNvSpPr>
          <p:nvPr>
            <p:ph idx="1"/>
          </p:nvPr>
        </p:nvSpPr>
        <p:spPr/>
        <p:txBody>
          <a:bodyPr vert="horz" lIns="91440" tIns="45720" rIns="91440" bIns="45720" rtlCol="0" anchor="t">
            <a:normAutofit/>
          </a:bodyPr>
          <a:lstStyle/>
          <a:p>
            <a:r>
              <a:rPr lang="en-US" sz="2000">
                <a:latin typeface="Roboto"/>
                <a:ea typeface="Roboto"/>
                <a:cs typeface="Roboto"/>
              </a:rPr>
              <a:t>Physical fitness standards are required for all National Wildfire Coordinating group (NWCG) sanctioned firefighters. </a:t>
            </a:r>
            <a:endParaRPr lang="en-US" sz="2000">
              <a:cs typeface="Roboto" panose="02000000000000000000" pitchFamily="2" charset="0"/>
            </a:endParaRPr>
          </a:p>
          <a:p>
            <a:r>
              <a:rPr lang="en-US" sz="2000">
                <a:latin typeface="Roboto"/>
                <a:ea typeface="Roboto"/>
                <a:cs typeface="Roboto"/>
              </a:rPr>
              <a:t>These standards are assessed during the Work Capacity Test (WCT). </a:t>
            </a:r>
            <a:endParaRPr lang="en-US" sz="2000">
              <a:cs typeface="Roboto"/>
            </a:endParaRPr>
          </a:p>
          <a:p>
            <a:r>
              <a:rPr lang="en-US" sz="2000">
                <a:latin typeface="Roboto"/>
                <a:ea typeface="Roboto"/>
                <a:cs typeface="Roboto"/>
              </a:rPr>
              <a:t>Prior to attempting the </a:t>
            </a:r>
            <a:br>
              <a:rPr lang="en-US" sz="2000"/>
            </a:br>
            <a:r>
              <a:rPr lang="en-US" sz="2000">
                <a:latin typeface="Roboto"/>
                <a:ea typeface="Roboto"/>
                <a:cs typeface="Roboto"/>
              </a:rPr>
              <a:t>WCT, employees must </a:t>
            </a:r>
            <a:br>
              <a:rPr lang="en-US" sz="2000"/>
            </a:br>
            <a:r>
              <a:rPr lang="en-US" sz="2000">
                <a:latin typeface="Roboto"/>
                <a:ea typeface="Roboto"/>
                <a:cs typeface="Roboto"/>
              </a:rPr>
              <a:t>participate in the </a:t>
            </a:r>
            <a:br>
              <a:rPr lang="en-US" sz="2000"/>
            </a:br>
            <a:r>
              <a:rPr lang="en-US" sz="2000">
                <a:latin typeface="Roboto"/>
                <a:ea typeface="Roboto"/>
                <a:cs typeface="Roboto"/>
              </a:rPr>
              <a:t>DOI Medical Qualifications </a:t>
            </a:r>
            <a:br>
              <a:rPr lang="en-US" sz="2000"/>
            </a:br>
            <a:r>
              <a:rPr lang="en-US" sz="2000">
                <a:latin typeface="Roboto"/>
                <a:ea typeface="Roboto"/>
                <a:cs typeface="Roboto"/>
              </a:rPr>
              <a:t>Standards program. </a:t>
            </a:r>
            <a:br>
              <a:rPr lang="en-US" sz="2000"/>
            </a:br>
            <a:endParaRPr lang="en-US" sz="2000"/>
          </a:p>
        </p:txBody>
      </p:sp>
      <p:pic>
        <p:nvPicPr>
          <p:cNvPr id="7" name="Picture 6" descr="Ruby Mountain hotshots do physical conditioning daily.">
            <a:extLst>
              <a:ext uri="{FF2B5EF4-FFF2-40B4-BE49-F238E27FC236}">
                <a16:creationId xmlns:a16="http://schemas.microsoft.com/office/drawing/2014/main" id="{5342BD37-893D-0D47-C141-35939B64E9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7944" y="3212976"/>
            <a:ext cx="4831899" cy="2355726"/>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117095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ED8B-4ED5-4C3E-AD0A-6A270A91D960}"/>
              </a:ext>
            </a:extLst>
          </p:cNvPr>
          <p:cNvSpPr>
            <a:spLocks noGrp="1"/>
          </p:cNvSpPr>
          <p:nvPr>
            <p:ph type="title"/>
          </p:nvPr>
        </p:nvSpPr>
        <p:spPr/>
        <p:txBody>
          <a:bodyPr/>
          <a:lstStyle/>
          <a:p>
            <a:r>
              <a:rPr lang="en-US"/>
              <a:t>It’s Not Your Ordinary Job</a:t>
            </a:r>
          </a:p>
        </p:txBody>
      </p:sp>
      <p:sp>
        <p:nvSpPr>
          <p:cNvPr id="3" name="Content Placeholder 2">
            <a:extLst>
              <a:ext uri="{FF2B5EF4-FFF2-40B4-BE49-F238E27FC236}">
                <a16:creationId xmlns:a16="http://schemas.microsoft.com/office/drawing/2014/main" id="{E4645417-7494-4448-88A7-3BD5BDBE671A}"/>
              </a:ext>
            </a:extLst>
          </p:cNvPr>
          <p:cNvSpPr>
            <a:spLocks noGrp="1"/>
          </p:cNvSpPr>
          <p:nvPr>
            <p:ph idx="1"/>
          </p:nvPr>
        </p:nvSpPr>
        <p:spPr>
          <a:xfrm>
            <a:off x="457200" y="1600200"/>
            <a:ext cx="3250704" cy="4525963"/>
          </a:xfrm>
        </p:spPr>
        <p:txBody>
          <a:bodyPr>
            <a:normAutofit/>
          </a:bodyPr>
          <a:lstStyle/>
          <a:p>
            <a:r>
              <a:rPr lang="en-US" sz="2000"/>
              <a:t>All of our resources consist of cohesive teams of employees that uphold a tradition of excellence with solid reputations of multi-skilled professionals.  </a:t>
            </a:r>
          </a:p>
          <a:p>
            <a:endParaRPr lang="en-US" sz="2000"/>
          </a:p>
        </p:txBody>
      </p:sp>
      <p:pic>
        <p:nvPicPr>
          <p:cNvPr id="5" name="Picture 4" descr="BLM firefighters with a wildfire in the background.">
            <a:extLst>
              <a:ext uri="{FF2B5EF4-FFF2-40B4-BE49-F238E27FC236}">
                <a16:creationId xmlns:a16="http://schemas.microsoft.com/office/drawing/2014/main" id="{C2B68372-CF06-2F6A-5506-62E2E7B697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944" y="1475656"/>
            <a:ext cx="4767380" cy="4262598"/>
          </a:xfrm>
          <a:prstGeom prst="rect">
            <a:avLst/>
          </a:prstGeom>
        </p:spPr>
      </p:pic>
    </p:spTree>
    <p:extLst>
      <p:ext uri="{BB962C8B-B14F-4D97-AF65-F5344CB8AC3E}">
        <p14:creationId xmlns:p14="http://schemas.microsoft.com/office/powerpoint/2010/main" val="365012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7F1E-8D3D-41F7-84C7-5DB74086EEDA}"/>
              </a:ext>
            </a:extLst>
          </p:cNvPr>
          <p:cNvSpPr>
            <a:spLocks noGrp="1"/>
          </p:cNvSpPr>
          <p:nvPr>
            <p:ph type="title"/>
          </p:nvPr>
        </p:nvSpPr>
        <p:spPr/>
        <p:txBody>
          <a:bodyPr/>
          <a:lstStyle/>
          <a:p>
            <a:r>
              <a:rPr lang="en-US"/>
              <a:t>Engine Crews</a:t>
            </a:r>
          </a:p>
        </p:txBody>
      </p:sp>
      <p:sp>
        <p:nvSpPr>
          <p:cNvPr id="3" name="Content Placeholder 2">
            <a:extLst>
              <a:ext uri="{FF2B5EF4-FFF2-40B4-BE49-F238E27FC236}">
                <a16:creationId xmlns:a16="http://schemas.microsoft.com/office/drawing/2014/main" id="{D667B71A-2A54-4311-B38C-650CD79C2807}"/>
              </a:ext>
            </a:extLst>
          </p:cNvPr>
          <p:cNvSpPr>
            <a:spLocks noGrp="1"/>
          </p:cNvSpPr>
          <p:nvPr>
            <p:ph idx="1"/>
          </p:nvPr>
        </p:nvSpPr>
        <p:spPr>
          <a:xfrm>
            <a:off x="457200" y="1600200"/>
            <a:ext cx="4114800" cy="4525963"/>
          </a:xfrm>
        </p:spPr>
        <p:txBody>
          <a:bodyPr vert="horz" lIns="91440" tIns="45720" rIns="91440" bIns="45720" rtlCol="0" anchor="t">
            <a:normAutofit/>
          </a:bodyPr>
          <a:lstStyle/>
          <a:p>
            <a:r>
              <a:rPr lang="en-US" sz="2000">
                <a:latin typeface="Roboto"/>
                <a:ea typeface="Roboto"/>
                <a:cs typeface="Roboto"/>
              </a:rPr>
              <a:t>The BLM deploys over 325 wildland fire engines across the country. </a:t>
            </a:r>
            <a:endParaRPr lang="en-US" sz="2000"/>
          </a:p>
          <a:p>
            <a:r>
              <a:rPr lang="en-US" sz="2000">
                <a:latin typeface="Roboto"/>
                <a:ea typeface="Roboto"/>
                <a:cs typeface="Roboto"/>
              </a:rPr>
              <a:t>Types include light, heavy, and super heavy. </a:t>
            </a:r>
            <a:endParaRPr lang="en-US" sz="2000">
              <a:cs typeface="Roboto"/>
            </a:endParaRPr>
          </a:p>
          <a:p>
            <a:r>
              <a:rPr lang="en-US" sz="2000">
                <a:latin typeface="Roboto"/>
                <a:ea typeface="Roboto"/>
                <a:cs typeface="Roboto"/>
              </a:rPr>
              <a:t>Crew sizes vary from 3 to 5 people but could be higher. </a:t>
            </a:r>
            <a:endParaRPr lang="en-US" sz="2000">
              <a:cs typeface="Roboto"/>
            </a:endParaRPr>
          </a:p>
          <a:p>
            <a:r>
              <a:rPr lang="en-US" sz="2000">
                <a:latin typeface="Roboto"/>
                <a:ea typeface="Roboto"/>
                <a:cs typeface="Roboto"/>
              </a:rPr>
              <a:t>Serve as a primary initial attack force. </a:t>
            </a:r>
            <a:endParaRPr lang="en-US" sz="2000">
              <a:cs typeface="Roboto"/>
            </a:endParaRPr>
          </a:p>
          <a:p>
            <a:endParaRPr lang="en-US" sz="2000"/>
          </a:p>
        </p:txBody>
      </p:sp>
      <p:pic>
        <p:nvPicPr>
          <p:cNvPr id="5" name="Picture 4" descr="BLM wildland firefighter spraying water on a wildfire.">
            <a:extLst>
              <a:ext uri="{FF2B5EF4-FFF2-40B4-BE49-F238E27FC236}">
                <a16:creationId xmlns:a16="http://schemas.microsoft.com/office/drawing/2014/main" id="{A6C2669F-49B5-32CA-9E6F-31C0114909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1600200"/>
            <a:ext cx="4032448" cy="4032448"/>
          </a:xfrm>
          <a:prstGeom prst="rect">
            <a:avLst/>
          </a:prstGeom>
        </p:spPr>
      </p:pic>
    </p:spTree>
    <p:extLst>
      <p:ext uri="{BB962C8B-B14F-4D97-AF65-F5344CB8AC3E}">
        <p14:creationId xmlns:p14="http://schemas.microsoft.com/office/powerpoint/2010/main" val="182171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20D7-746D-4799-A19B-A09FD0973489}"/>
              </a:ext>
            </a:extLst>
          </p:cNvPr>
          <p:cNvSpPr>
            <a:spLocks noGrp="1"/>
          </p:cNvSpPr>
          <p:nvPr>
            <p:ph type="title"/>
          </p:nvPr>
        </p:nvSpPr>
        <p:spPr/>
        <p:txBody>
          <a:bodyPr/>
          <a:lstStyle/>
          <a:p>
            <a:r>
              <a:rPr lang="en-US"/>
              <a:t>Dozer/Heavy Equipment</a:t>
            </a:r>
          </a:p>
        </p:txBody>
      </p:sp>
      <p:sp>
        <p:nvSpPr>
          <p:cNvPr id="3" name="Content Placeholder 2">
            <a:extLst>
              <a:ext uri="{FF2B5EF4-FFF2-40B4-BE49-F238E27FC236}">
                <a16:creationId xmlns:a16="http://schemas.microsoft.com/office/drawing/2014/main" id="{33545DBD-48E2-4D98-89B5-605BDF8ADBB3}"/>
              </a:ext>
            </a:extLst>
          </p:cNvPr>
          <p:cNvSpPr>
            <a:spLocks noGrp="1"/>
          </p:cNvSpPr>
          <p:nvPr>
            <p:ph idx="1"/>
          </p:nvPr>
        </p:nvSpPr>
        <p:spPr>
          <a:xfrm>
            <a:off x="457200" y="1600200"/>
            <a:ext cx="3178696" cy="4525963"/>
          </a:xfrm>
        </p:spPr>
        <p:txBody>
          <a:bodyPr vert="horz" lIns="91440" tIns="45720" rIns="91440" bIns="45720" rtlCol="0" anchor="t">
            <a:normAutofit/>
          </a:bodyPr>
          <a:lstStyle/>
          <a:p>
            <a:r>
              <a:rPr lang="en-US" sz="2000">
                <a:latin typeface="Roboto"/>
                <a:ea typeface="Roboto"/>
                <a:cs typeface="Roboto"/>
              </a:rPr>
              <a:t>Dozers are specifically designed and modified for wildland fire suppression. </a:t>
            </a:r>
            <a:endParaRPr lang="en-US" sz="2000"/>
          </a:p>
          <a:p>
            <a:r>
              <a:rPr lang="en-US" sz="2000">
                <a:latin typeface="Roboto"/>
                <a:ea typeface="Roboto"/>
                <a:cs typeface="Roboto"/>
              </a:rPr>
              <a:t>Build quick </a:t>
            </a:r>
            <a:r>
              <a:rPr lang="en-US" sz="2000" err="1">
                <a:latin typeface="Roboto"/>
                <a:ea typeface="Roboto"/>
                <a:cs typeface="Roboto"/>
              </a:rPr>
              <a:t>fireline</a:t>
            </a:r>
            <a:r>
              <a:rPr lang="en-US" sz="2000">
                <a:latin typeface="Roboto"/>
                <a:ea typeface="Roboto"/>
                <a:cs typeface="Roboto"/>
              </a:rPr>
              <a:t> on moderate to rough terrain and mountainous areas. </a:t>
            </a:r>
            <a:endParaRPr lang="en-US" sz="2000">
              <a:cs typeface="Roboto"/>
            </a:endParaRPr>
          </a:p>
          <a:p>
            <a:endParaRPr lang="en-US" sz="2000"/>
          </a:p>
        </p:txBody>
      </p:sp>
      <p:pic>
        <p:nvPicPr>
          <p:cNvPr id="5" name="Picture 4" descr="Wildland fire personnel operate heavy equipment like dozers.">
            <a:extLst>
              <a:ext uri="{FF2B5EF4-FFF2-40B4-BE49-F238E27FC236}">
                <a16:creationId xmlns:a16="http://schemas.microsoft.com/office/drawing/2014/main" id="{87D77D6D-01F7-0DBF-A6D2-3C1A1AD190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2" y="1475656"/>
            <a:ext cx="4329608" cy="4329608"/>
          </a:xfrm>
          <a:prstGeom prst="rect">
            <a:avLst/>
          </a:prstGeom>
        </p:spPr>
      </p:pic>
    </p:spTree>
    <p:extLst>
      <p:ext uri="{BB962C8B-B14F-4D97-AF65-F5344CB8AC3E}">
        <p14:creationId xmlns:p14="http://schemas.microsoft.com/office/powerpoint/2010/main" val="208563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2106-0838-4EE7-8DCA-B312A55278EC}"/>
              </a:ext>
            </a:extLst>
          </p:cNvPr>
          <p:cNvSpPr>
            <a:spLocks noGrp="1"/>
          </p:cNvSpPr>
          <p:nvPr>
            <p:ph type="title"/>
          </p:nvPr>
        </p:nvSpPr>
        <p:spPr/>
        <p:txBody>
          <a:bodyPr/>
          <a:lstStyle/>
          <a:p>
            <a:r>
              <a:rPr lang="en-US"/>
              <a:t>Interagency Hotshot Crews</a:t>
            </a:r>
          </a:p>
        </p:txBody>
      </p:sp>
      <p:sp>
        <p:nvSpPr>
          <p:cNvPr id="3" name="Content Placeholder 2">
            <a:extLst>
              <a:ext uri="{FF2B5EF4-FFF2-40B4-BE49-F238E27FC236}">
                <a16:creationId xmlns:a16="http://schemas.microsoft.com/office/drawing/2014/main" id="{E7860F89-20A0-46E6-8D7D-5DCC0E28B347}"/>
              </a:ext>
            </a:extLst>
          </p:cNvPr>
          <p:cNvSpPr>
            <a:spLocks noGrp="1"/>
          </p:cNvSpPr>
          <p:nvPr>
            <p:ph idx="1"/>
          </p:nvPr>
        </p:nvSpPr>
        <p:spPr>
          <a:xfrm>
            <a:off x="4489648" y="1628800"/>
            <a:ext cx="4474840" cy="4525963"/>
          </a:xfrm>
        </p:spPr>
        <p:txBody>
          <a:bodyPr vert="horz" lIns="91440" tIns="45720" rIns="91440" bIns="45720" rtlCol="0" anchor="t">
            <a:normAutofit/>
          </a:bodyPr>
          <a:lstStyle/>
          <a:p>
            <a:r>
              <a:rPr lang="en-US" sz="2000">
                <a:latin typeface="Roboto"/>
                <a:ea typeface="Roboto"/>
                <a:cs typeface="Roboto"/>
              </a:rPr>
              <a:t>Consist of 18-22 specially trained firefighters that provide an organized, mobile, and skilled workforce for all phases of wildland fire management.</a:t>
            </a:r>
          </a:p>
          <a:p>
            <a:r>
              <a:rPr lang="en-US" sz="2000">
                <a:latin typeface="Roboto"/>
                <a:ea typeface="Roboto"/>
                <a:cs typeface="Roboto"/>
              </a:rPr>
              <a:t>The BLM has 13 interagency hotshot crews spread out across the western states and one in Jackson, Mississippi. </a:t>
            </a:r>
            <a:endParaRPr lang="en-US" sz="2000">
              <a:cs typeface="Roboto"/>
            </a:endParaRPr>
          </a:p>
          <a:p>
            <a:endParaRPr lang="en-US" sz="2000"/>
          </a:p>
        </p:txBody>
      </p:sp>
      <p:pic>
        <p:nvPicPr>
          <p:cNvPr id="5" name="Picture 4" descr="A hotshot crew walks the fireline.">
            <a:extLst>
              <a:ext uri="{FF2B5EF4-FFF2-40B4-BE49-F238E27FC236}">
                <a16:creationId xmlns:a16="http://schemas.microsoft.com/office/drawing/2014/main" id="{EF420A2A-2C6B-C254-3491-E3292B631F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896" y="1340768"/>
            <a:ext cx="4221088" cy="4221088"/>
          </a:xfrm>
          <a:prstGeom prst="rect">
            <a:avLst/>
          </a:prstGeom>
        </p:spPr>
      </p:pic>
    </p:spTree>
    <p:extLst>
      <p:ext uri="{BB962C8B-B14F-4D97-AF65-F5344CB8AC3E}">
        <p14:creationId xmlns:p14="http://schemas.microsoft.com/office/powerpoint/2010/main" val="67057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6E2C-DBAF-400D-9474-36F9E8BD29B7}"/>
              </a:ext>
            </a:extLst>
          </p:cNvPr>
          <p:cNvSpPr>
            <a:spLocks noGrp="1"/>
          </p:cNvSpPr>
          <p:nvPr>
            <p:ph type="title"/>
          </p:nvPr>
        </p:nvSpPr>
        <p:spPr/>
        <p:txBody>
          <a:bodyPr/>
          <a:lstStyle/>
          <a:p>
            <a:r>
              <a:rPr lang="en-US"/>
              <a:t>Veterans Crews</a:t>
            </a:r>
          </a:p>
        </p:txBody>
      </p:sp>
      <p:sp>
        <p:nvSpPr>
          <p:cNvPr id="3" name="Content Placeholder 2">
            <a:extLst>
              <a:ext uri="{FF2B5EF4-FFF2-40B4-BE49-F238E27FC236}">
                <a16:creationId xmlns:a16="http://schemas.microsoft.com/office/drawing/2014/main" id="{6989DC6A-1CF2-4C4F-9E4A-2F1834AD877D}"/>
              </a:ext>
            </a:extLst>
          </p:cNvPr>
          <p:cNvSpPr>
            <a:spLocks noGrp="1"/>
          </p:cNvSpPr>
          <p:nvPr>
            <p:ph idx="1"/>
          </p:nvPr>
        </p:nvSpPr>
        <p:spPr>
          <a:xfrm>
            <a:off x="457200" y="1600200"/>
            <a:ext cx="3970784" cy="4525963"/>
          </a:xfrm>
        </p:spPr>
        <p:txBody>
          <a:bodyPr vert="horz" lIns="91440" tIns="45720" rIns="91440" bIns="45720" rtlCol="0" anchor="t">
            <a:normAutofit/>
          </a:bodyPr>
          <a:lstStyle/>
          <a:p>
            <a:r>
              <a:rPr lang="en-US" sz="2000">
                <a:latin typeface="Roboto"/>
                <a:ea typeface="Roboto"/>
                <a:cs typeface="Roboto"/>
              </a:rPr>
              <a:t>Comprised primarily of veterans.</a:t>
            </a:r>
          </a:p>
          <a:p>
            <a:r>
              <a:rPr lang="en-US" sz="2000">
                <a:latin typeface="Roboto"/>
                <a:ea typeface="Roboto"/>
                <a:cs typeface="Roboto"/>
              </a:rPr>
              <a:t>Provide a highly skilled hand crew for all aspects of wildland fire management while recruiting, employing, and training veterans as wildland firefighters and promoting individual career development for placement throughout all disciplines within the BLM.</a:t>
            </a:r>
          </a:p>
          <a:p>
            <a:endParaRPr lang="en-US" sz="2000"/>
          </a:p>
        </p:txBody>
      </p:sp>
      <p:pic>
        <p:nvPicPr>
          <p:cNvPr id="5" name="Picture 4" descr="A BLM veterans crew supports wildland fire operations and fuels management.">
            <a:extLst>
              <a:ext uri="{FF2B5EF4-FFF2-40B4-BE49-F238E27FC236}">
                <a16:creationId xmlns:a16="http://schemas.microsoft.com/office/drawing/2014/main" id="{C74136BA-2A86-3467-AB91-82E8A8095B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4618" y="1412776"/>
            <a:ext cx="4392488" cy="4392488"/>
          </a:xfrm>
          <a:prstGeom prst="rect">
            <a:avLst/>
          </a:prstGeom>
        </p:spPr>
      </p:pic>
    </p:spTree>
    <p:extLst>
      <p:ext uri="{BB962C8B-B14F-4D97-AF65-F5344CB8AC3E}">
        <p14:creationId xmlns:p14="http://schemas.microsoft.com/office/powerpoint/2010/main" val="111628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6BA4-91E2-4472-9A16-2DA72B6BFAEA}"/>
              </a:ext>
            </a:extLst>
          </p:cNvPr>
          <p:cNvSpPr>
            <a:spLocks noGrp="1"/>
          </p:cNvSpPr>
          <p:nvPr>
            <p:ph type="title"/>
          </p:nvPr>
        </p:nvSpPr>
        <p:spPr/>
        <p:txBody>
          <a:bodyPr/>
          <a:lstStyle/>
          <a:p>
            <a:r>
              <a:rPr lang="en-US"/>
              <a:t>Fuels Crews</a:t>
            </a:r>
          </a:p>
        </p:txBody>
      </p:sp>
      <p:sp>
        <p:nvSpPr>
          <p:cNvPr id="3" name="Content Placeholder 2">
            <a:extLst>
              <a:ext uri="{FF2B5EF4-FFF2-40B4-BE49-F238E27FC236}">
                <a16:creationId xmlns:a16="http://schemas.microsoft.com/office/drawing/2014/main" id="{B960A1C9-605D-409D-BAA5-1FB09D7A9C80}"/>
              </a:ext>
            </a:extLst>
          </p:cNvPr>
          <p:cNvSpPr>
            <a:spLocks noGrp="1"/>
          </p:cNvSpPr>
          <p:nvPr>
            <p:ph idx="1"/>
          </p:nvPr>
        </p:nvSpPr>
        <p:spPr>
          <a:xfrm>
            <a:off x="457200" y="1600200"/>
            <a:ext cx="3322712" cy="4525963"/>
          </a:xfrm>
        </p:spPr>
        <p:txBody>
          <a:bodyPr vert="horz" lIns="91440" tIns="45720" rIns="91440" bIns="45720" rtlCol="0" anchor="t">
            <a:normAutofit/>
          </a:bodyPr>
          <a:lstStyle/>
          <a:p>
            <a:pPr>
              <a:lnSpc>
                <a:spcPct val="90000"/>
              </a:lnSpc>
            </a:pPr>
            <a:r>
              <a:rPr lang="en-US" sz="2000">
                <a:latin typeface="Roboto"/>
                <a:ea typeface="Roboto"/>
                <a:cs typeface="Roboto"/>
              </a:rPr>
              <a:t>Specialize in vegetation management.</a:t>
            </a:r>
          </a:p>
          <a:p>
            <a:pPr>
              <a:lnSpc>
                <a:spcPct val="90000"/>
              </a:lnSpc>
            </a:pPr>
            <a:r>
              <a:rPr lang="en-US" sz="2000">
                <a:latin typeface="Roboto"/>
                <a:ea typeface="Roboto"/>
                <a:cs typeface="Roboto"/>
              </a:rPr>
              <a:t>Generally, a 10-person crew.</a:t>
            </a:r>
            <a:endParaRPr lang="en-US" sz="2000">
              <a:cs typeface="Roboto"/>
            </a:endParaRPr>
          </a:p>
          <a:p>
            <a:pPr>
              <a:lnSpc>
                <a:spcPct val="90000"/>
              </a:lnSpc>
            </a:pPr>
            <a:r>
              <a:rPr lang="en-US" sz="2000">
                <a:latin typeface="Roboto"/>
                <a:ea typeface="Roboto"/>
                <a:cs typeface="Roboto"/>
              </a:rPr>
              <a:t>Promote healthy landscapes by thinning or clearing vegetation. </a:t>
            </a:r>
            <a:endParaRPr lang="en-US" sz="2000">
              <a:cs typeface="Roboto"/>
            </a:endParaRPr>
          </a:p>
          <a:p>
            <a:endParaRPr lang="en-US" sz="2000"/>
          </a:p>
        </p:txBody>
      </p:sp>
      <p:pic>
        <p:nvPicPr>
          <p:cNvPr id="5" name="Picture 4" descr="A BLM fuels crew conducts firing operations.">
            <a:extLst>
              <a:ext uri="{FF2B5EF4-FFF2-40B4-BE49-F238E27FC236}">
                <a16:creationId xmlns:a16="http://schemas.microsoft.com/office/drawing/2014/main" id="{9C29D8FD-87D8-B035-CEE9-241EFC997E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02621" y="1412776"/>
            <a:ext cx="4401616" cy="4401616"/>
          </a:xfrm>
          <a:prstGeom prst="rect">
            <a:avLst/>
          </a:prstGeom>
        </p:spPr>
      </p:pic>
    </p:spTree>
    <p:extLst>
      <p:ext uri="{BB962C8B-B14F-4D97-AF65-F5344CB8AC3E}">
        <p14:creationId xmlns:p14="http://schemas.microsoft.com/office/powerpoint/2010/main" val="41870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5893-53E5-44F3-8EC1-C03AAA4A7C3B}"/>
              </a:ext>
            </a:extLst>
          </p:cNvPr>
          <p:cNvSpPr>
            <a:spLocks noGrp="1"/>
          </p:cNvSpPr>
          <p:nvPr>
            <p:ph type="title"/>
          </p:nvPr>
        </p:nvSpPr>
        <p:spPr/>
        <p:txBody>
          <a:bodyPr/>
          <a:lstStyle/>
          <a:p>
            <a:r>
              <a:rPr lang="en-US"/>
              <a:t>Wildland Fire Modules</a:t>
            </a:r>
          </a:p>
        </p:txBody>
      </p:sp>
      <p:sp>
        <p:nvSpPr>
          <p:cNvPr id="3" name="Content Placeholder 2">
            <a:extLst>
              <a:ext uri="{FF2B5EF4-FFF2-40B4-BE49-F238E27FC236}">
                <a16:creationId xmlns:a16="http://schemas.microsoft.com/office/drawing/2014/main" id="{E0A59269-B522-4221-949A-31A27EFF9522}"/>
              </a:ext>
            </a:extLst>
          </p:cNvPr>
          <p:cNvSpPr>
            <a:spLocks noGrp="1"/>
          </p:cNvSpPr>
          <p:nvPr>
            <p:ph idx="1"/>
          </p:nvPr>
        </p:nvSpPr>
        <p:spPr>
          <a:xfrm>
            <a:off x="5220072" y="1628800"/>
            <a:ext cx="3384376" cy="4525963"/>
          </a:xfrm>
        </p:spPr>
        <p:txBody>
          <a:bodyPr vert="horz" lIns="91440" tIns="45720" rIns="91440" bIns="45720" rtlCol="0" anchor="t">
            <a:normAutofit/>
          </a:bodyPr>
          <a:lstStyle/>
          <a:p>
            <a:r>
              <a:rPr lang="en-US" sz="2000">
                <a:latin typeface="Roboto"/>
                <a:ea typeface="Roboto"/>
                <a:cs typeface="Roboto"/>
              </a:rPr>
              <a:t>Versatile fire crews of about 7-10 personnel, that provide technical and ecological based expertise in areas of long-term planning.</a:t>
            </a:r>
          </a:p>
          <a:p>
            <a:r>
              <a:rPr lang="en-US" sz="2000">
                <a:latin typeface="Roboto"/>
                <a:ea typeface="Roboto"/>
                <a:cs typeface="Roboto"/>
              </a:rPr>
              <a:t>Some are very proficient with Uncrewed Aircraft Systems (UAS). </a:t>
            </a:r>
            <a:endParaRPr lang="en-US" sz="2000">
              <a:cs typeface="Roboto"/>
            </a:endParaRPr>
          </a:p>
          <a:p>
            <a:endParaRPr lang="en-US"/>
          </a:p>
        </p:txBody>
      </p:sp>
      <p:pic>
        <p:nvPicPr>
          <p:cNvPr id="5" name="Picture 4" descr="A BLM wildfire.">
            <a:extLst>
              <a:ext uri="{FF2B5EF4-FFF2-40B4-BE49-F238E27FC236}">
                <a16:creationId xmlns:a16="http://schemas.microsoft.com/office/drawing/2014/main" id="{C3EFC4E8-7975-E768-7ABB-5C1AB13505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224" y="1402432"/>
            <a:ext cx="4186808" cy="4186808"/>
          </a:xfrm>
          <a:prstGeom prst="rect">
            <a:avLst/>
          </a:prstGeom>
        </p:spPr>
      </p:pic>
    </p:spTree>
    <p:extLst>
      <p:ext uri="{BB962C8B-B14F-4D97-AF65-F5344CB8AC3E}">
        <p14:creationId xmlns:p14="http://schemas.microsoft.com/office/powerpoint/2010/main" val="1594322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e00575-f1e3-4324-ac25-69cff9ca28ce">
      <Terms xmlns="http://schemas.microsoft.com/office/infopath/2007/PartnerControls"/>
    </lcf76f155ced4ddcb4097134ff3c332f>
    <TaxCatchAll xmlns="31062a0d-ede8-4112-b4bb-00a9c1bc8e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91CA4B23D946459A89445799E6F7DF" ma:contentTypeVersion="15" ma:contentTypeDescription="Create a new document." ma:contentTypeScope="" ma:versionID="a0c1a0ae215543ccdcfd5554945bc306">
  <xsd:schema xmlns:xsd="http://www.w3.org/2001/XMLSchema" xmlns:xs="http://www.w3.org/2001/XMLSchema" xmlns:p="http://schemas.microsoft.com/office/2006/metadata/properties" xmlns:ns2="dd486ada-b033-43f8-9561-82d9abe8172f" xmlns:ns3="bbe00575-f1e3-4324-ac25-69cff9ca28ce" xmlns:ns4="31062a0d-ede8-4112-b4bb-00a9c1bc8e16" targetNamespace="http://schemas.microsoft.com/office/2006/metadata/properties" ma:root="true" ma:fieldsID="b2cd05cec0896b32b0667bf81b7fb012" ns2:_="" ns3:_="" ns4:_="">
    <xsd:import namespace="dd486ada-b033-43f8-9561-82d9abe8172f"/>
    <xsd:import namespace="bbe00575-f1e3-4324-ac25-69cff9ca28ce"/>
    <xsd:import namespace="31062a0d-ede8-4112-b4bb-00a9c1bc8e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86ada-b033-43f8-9561-82d9abe817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e00575-f1e3-4324-ac25-69cff9ca28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bfa43a4-62d5-44a1-894f-7c7a34882912}" ma:internalName="TaxCatchAll" ma:showField="CatchAllData" ma:web="dd486ada-b033-43f8-9561-82d9abe817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935F55-0A86-4B9A-983F-DA3D212BE0CB}">
  <ds:schemaRefs>
    <ds:schemaRef ds:uri="31062a0d-ede8-4112-b4bb-00a9c1bc8e16"/>
    <ds:schemaRef ds:uri="a66e41bb-1639-44bb-9f69-af938eb6ac5a"/>
    <ds:schemaRef ds:uri="bbe00575-f1e3-4324-ac25-69cff9ca28ce"/>
    <ds:schemaRef ds:uri="c387f6cc-7a3b-4412-8740-67d263ab8e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DD36D8-7DD1-4B5A-9CA4-C140FE00353E}">
  <ds:schemaRefs>
    <ds:schemaRef ds:uri="http://schemas.microsoft.com/sharepoint/v3/contenttype/forms"/>
  </ds:schemaRefs>
</ds:datastoreItem>
</file>

<file path=customXml/itemProps3.xml><?xml version="1.0" encoding="utf-8"?>
<ds:datastoreItem xmlns:ds="http://schemas.openxmlformats.org/officeDocument/2006/customXml" ds:itemID="{137C97C2-0DEF-4B23-A20D-884316F04D2C}">
  <ds:schemaRefs>
    <ds:schemaRef ds:uri="31062a0d-ede8-4112-b4bb-00a9c1bc8e16"/>
    <ds:schemaRef ds:uri="bbe00575-f1e3-4324-ac25-69cff9ca28ce"/>
    <ds:schemaRef ds:uri="dd486ada-b033-43f8-9561-82d9abe817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697</Words>
  <Application>Microsoft Office PowerPoint</Application>
  <PresentationFormat>On-screen Show (4:3)</PresentationFormat>
  <Paragraphs>73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Roboto</vt:lpstr>
      <vt:lpstr>Calibri</vt:lpstr>
      <vt:lpstr>Arial</vt:lpstr>
      <vt:lpstr>Office Theme</vt:lpstr>
      <vt:lpstr>BLM Fire </vt:lpstr>
      <vt:lpstr>Physical Fitness</vt:lpstr>
      <vt:lpstr>It’s Not Your Ordinary Job</vt:lpstr>
      <vt:lpstr>Engine Crews</vt:lpstr>
      <vt:lpstr>Dozer/Heavy Equipment</vt:lpstr>
      <vt:lpstr>Interagency Hotshot Crews</vt:lpstr>
      <vt:lpstr>Veterans Crews</vt:lpstr>
      <vt:lpstr>Fuels Crews</vt:lpstr>
      <vt:lpstr>Wildland Fire Modules</vt:lpstr>
      <vt:lpstr>Helitack Crews</vt:lpstr>
      <vt:lpstr>Smokejumpers</vt:lpstr>
      <vt:lpstr>Airtanker Base</vt:lpstr>
      <vt:lpstr>Dispatchers</vt:lpstr>
      <vt:lpstr>Materials Handler</vt:lpstr>
      <vt:lpstr>Incident Business</vt:lpstr>
      <vt:lpstr>Fire Prevention, Mitigation, Education</vt:lpstr>
      <vt:lpstr>Fire Investigation</vt:lpstr>
      <vt:lpstr>Geographic Information Specialist</vt:lpstr>
      <vt:lpstr>Questions</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Hammari, Joshua</dc:creator>
  <cp:lastModifiedBy>Ascherfeld, Sheri L</cp:lastModifiedBy>
  <cp:revision>3</cp:revision>
  <dcterms:created xsi:type="dcterms:W3CDTF">2014-11-17T16:44:52Z</dcterms:created>
  <dcterms:modified xsi:type="dcterms:W3CDTF">2023-11-03T15:01:18Z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0x010100ED91CA4B23D946459A89445799E6F7DF</vt:lpwstr>
  </property>
  <property fmtid="{D5CDD505-2E9C-101B-9397-08002B2CF9AE}" pid="3" name="_dlc_DocIdItemGuid">
    <vt:lpwstr>ef85d376-999c-4079-99f5-5cd8cac9c064</vt:lpwstr>
  </property>
  <property fmtid="{D5CDD505-2E9C-101B-9397-08002B2CF9AE}" pid="4" name="Order">
    <vt:r8>700</vt:r8>
  </property>
  <property fmtid="{D5CDD505-2E9C-101B-9397-08002B2CF9AE}" pid="5" name="MediaServiceImageTags">
    <vt:lpwstr/>
  </property>
</Properties>
</file>