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5"/>
  </p:notesMasterIdLst>
  <p:sldIdLst>
    <p:sldId id="539" r:id="rId5"/>
    <p:sldId id="257" r:id="rId6"/>
    <p:sldId id="547" r:id="rId7"/>
    <p:sldId id="540" r:id="rId8"/>
    <p:sldId id="543" r:id="rId9"/>
    <p:sldId id="558" r:id="rId10"/>
    <p:sldId id="550" r:id="rId11"/>
    <p:sldId id="549" r:id="rId12"/>
    <p:sldId id="557" r:id="rId13"/>
    <p:sldId id="554" r:id="rId14"/>
    <p:sldId id="555" r:id="rId15"/>
    <p:sldId id="551" r:id="rId16"/>
    <p:sldId id="552" r:id="rId17"/>
    <p:sldId id="556" r:id="rId18"/>
    <p:sldId id="559" r:id="rId19"/>
    <p:sldId id="566" r:id="rId20"/>
    <p:sldId id="560" r:id="rId21"/>
    <p:sldId id="561" r:id="rId22"/>
    <p:sldId id="562" r:id="rId23"/>
    <p:sldId id="569" r:id="rId24"/>
    <p:sldId id="572" r:id="rId25"/>
    <p:sldId id="571" r:id="rId26"/>
    <p:sldId id="579" r:id="rId27"/>
    <p:sldId id="578" r:id="rId28"/>
    <p:sldId id="577" r:id="rId29"/>
    <p:sldId id="576" r:id="rId30"/>
    <p:sldId id="570" r:id="rId31"/>
    <p:sldId id="573" r:id="rId32"/>
    <p:sldId id="574" r:id="rId33"/>
    <p:sldId id="57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D621D9-D9E0-4FE9-BC77-916422F55394}" v="5" dt="2022-06-23T13:51:16.804"/>
    <p1510:client id="{31ECABBE-A84F-4DBB-A5F3-35A5F28E9D4D}" v="3" dt="2022-06-22T22:57:39.275"/>
    <p1510:client id="{5AF6F193-6E9E-44BE-91A0-A66F94D96A26}" v="135" dt="2022-06-22T16:29:42.373"/>
    <p1510:client id="{8A1DA8FB-1B36-44DF-8E1C-6B21A5D84788}" v="44" dt="2022-06-22T16:38:31.153"/>
    <p1510:client id="{A1EF4AD6-4C3A-48C1-A054-AFA0765E30B9}" v="12" dt="2022-06-23T15:27:01.3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52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solidFill>
        </p:spPr>
        <p:txBody>
          <a:bodyPr/>
          <a:lstStyle/>
          <a:p>
            <a:r>
              <a:rPr lang="en-US"/>
              <a:t>Click icon to add picture</a:t>
            </a:r>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E3A68D8-CB71-4A41-B029-626BD6912875}"/>
              </a:ext>
              <a:ext uri="{C183D7F6-B498-43B3-948B-1728B52AA6E4}">
                <adec:decorative xmlns:adec="http://schemas.microsoft.com/office/drawing/2017/decorative" val="1"/>
              </a:ext>
            </a:extLst>
          </p:cNvPr>
          <p:cNvSpPr/>
          <p:nvPr userDrawn="1"/>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rgbClr val="FCEA37"/>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solidFill>
        </p:spPr>
        <p:txBody>
          <a:bodyPr/>
          <a:lstStyle/>
          <a:p>
            <a:r>
              <a:rPr lang="en-US"/>
              <a:t>Click icon to add picture</a:t>
            </a:r>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11337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0897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2F8EC6-DD66-475C-B129-22B374F49A70}"/>
              </a:ext>
              <a:ext uri="{C183D7F6-B498-43B3-948B-1728B52AA6E4}">
                <adec:decorative xmlns:adec="http://schemas.microsoft.com/office/drawing/2017/decorative" val="1"/>
              </a:ext>
            </a:extLst>
          </p:cNvPr>
          <p:cNvSpPr/>
          <p:nvPr userDrawn="1"/>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19883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solidFill>
        </p:spPr>
        <p:txBody>
          <a:bodyPr/>
          <a:lstStyle/>
          <a:p>
            <a:r>
              <a:rPr lang="en-US"/>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a:t>Title</a:t>
            </a:r>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r>
              <a:rPr lang="en-US"/>
              <a:t>3/1/20XX</a:t>
            </a:r>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r>
              <a:rPr lang="en-US" sz="1000"/>
              <a:t>Sample footer text</a:t>
            </a:r>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5" r:id="rId3"/>
    <p:sldLayoutId id="2147483663" r:id="rId4"/>
    <p:sldLayoutId id="2147483650" r:id="rId5"/>
    <p:sldLayoutId id="2147483664" r:id="rId6"/>
    <p:sldLayoutId id="2147483669" r:id="rId7"/>
    <p:sldLayoutId id="2147483654" r:id="rId8"/>
    <p:sldLayoutId id="2147483653" r:id="rId9"/>
    <p:sldLayoutId id="2147483670" r:id="rId10"/>
    <p:sldLayoutId id="2147483662" r:id="rId11"/>
    <p:sldLayoutId id="2147483666" r:id="rId12"/>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60B4E40-ED59-4DFA-97D2-04570E2808BD}"/>
              </a:ext>
            </a:extLst>
          </p:cNvPr>
          <p:cNvSpPr>
            <a:spLocks noGrp="1"/>
          </p:cNvSpPr>
          <p:nvPr>
            <p:ph type="ctrTitle"/>
          </p:nvPr>
        </p:nvSpPr>
        <p:spPr>
          <a:xfrm>
            <a:off x="762000" y="839336"/>
            <a:ext cx="4123899" cy="3475513"/>
          </a:xfrm>
        </p:spPr>
        <p:txBody>
          <a:bodyPr anchor="ctr">
            <a:normAutofit fontScale="90000"/>
          </a:bodyPr>
          <a:lstStyle/>
          <a:p>
            <a:r>
              <a:rPr lang="en" sz="5400" b="1" dirty="0">
                <a:latin typeface="Arial"/>
                <a:cs typeface="Arial"/>
              </a:rPr>
              <a:t>Celebrating our nation's wildland firefighters on #NWFFD</a:t>
            </a:r>
            <a:endParaRPr lang="en-US" dirty="0">
              <a:latin typeface="Arial"/>
              <a:cs typeface="Arial"/>
            </a:endParaRPr>
          </a:p>
        </p:txBody>
      </p:sp>
      <p:sp>
        <p:nvSpPr>
          <p:cNvPr id="20" name="Subtitle 19">
            <a:extLst>
              <a:ext uri="{FF2B5EF4-FFF2-40B4-BE49-F238E27FC236}">
                <a16:creationId xmlns:a16="http://schemas.microsoft.com/office/drawing/2014/main" id="{35E6FB68-BA70-4F6F-9874-1F349422D895}"/>
              </a:ext>
            </a:extLst>
          </p:cNvPr>
          <p:cNvSpPr>
            <a:spLocks noGrp="1"/>
          </p:cNvSpPr>
          <p:nvPr>
            <p:ph type="subTitle" idx="1"/>
          </p:nvPr>
        </p:nvSpPr>
        <p:spPr>
          <a:xfrm>
            <a:off x="762000" y="4570807"/>
            <a:ext cx="4123899" cy="1524000"/>
          </a:xfrm>
        </p:spPr>
        <p:txBody>
          <a:bodyPr vert="horz" lIns="91440" tIns="45720" rIns="91440" bIns="45720" rtlCol="0" anchor="t">
            <a:normAutofit/>
          </a:bodyPr>
          <a:lstStyle/>
          <a:p>
            <a:pPr algn="l">
              <a:lnSpc>
                <a:spcPct val="100000"/>
              </a:lnSpc>
              <a:spcBef>
                <a:spcPts val="0"/>
              </a:spcBef>
              <a:buSzPts val="1600"/>
            </a:pPr>
            <a:r>
              <a:rPr lang="en-US" sz="2000">
                <a:latin typeface="Arial"/>
                <a:cs typeface="Arial"/>
              </a:rPr>
              <a:t>National Wildland Firefighter Day</a:t>
            </a:r>
          </a:p>
          <a:p>
            <a:pPr>
              <a:lnSpc>
                <a:spcPct val="100000"/>
              </a:lnSpc>
              <a:spcBef>
                <a:spcPts val="0"/>
              </a:spcBef>
              <a:buSzPts val="1600"/>
            </a:pPr>
            <a:r>
              <a:rPr lang="en-US" sz="1600" i="1">
                <a:latin typeface="Arial"/>
                <a:cs typeface="Arial"/>
              </a:rPr>
              <a:t>Established July 2, 2022</a:t>
            </a:r>
          </a:p>
        </p:txBody>
      </p:sp>
      <p:pic>
        <p:nvPicPr>
          <p:cNvPr id="5" name="Picture 4" descr="Wildland Firefighter Day overlay graphic">
            <a:extLst>
              <a:ext uri="{FF2B5EF4-FFF2-40B4-BE49-F238E27FC236}">
                <a16:creationId xmlns:a16="http://schemas.microsoft.com/office/drawing/2014/main" id="{40555D31-DD17-4E4F-ADC6-7400A898B7DB}"/>
              </a:ext>
            </a:extLst>
          </p:cNvPr>
          <p:cNvPicPr>
            <a:picLocks noChangeAspect="1"/>
          </p:cNvPicPr>
          <p:nvPr/>
        </p:nvPicPr>
        <p:blipFill>
          <a:blip r:embed="rId3"/>
          <a:stretch>
            <a:fillRect/>
          </a:stretch>
        </p:blipFill>
        <p:spPr>
          <a:xfrm>
            <a:off x="5957415" y="131618"/>
            <a:ext cx="5743575" cy="5673436"/>
          </a:xfrm>
          <a:prstGeom prst="rect">
            <a:avLst/>
          </a:prstGeom>
        </p:spPr>
      </p:pic>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B6E5-C779-4510-96CD-6C32A71481FC}"/>
              </a:ext>
            </a:extLst>
          </p:cNvPr>
          <p:cNvSpPr>
            <a:spLocks noGrp="1"/>
          </p:cNvSpPr>
          <p:nvPr>
            <p:ph type="title"/>
          </p:nvPr>
        </p:nvSpPr>
        <p:spPr>
          <a:xfrm>
            <a:off x="617621" y="341154"/>
            <a:ext cx="2364441" cy="493036"/>
          </a:xfrm>
        </p:spPr>
        <p:txBody>
          <a:bodyPr/>
          <a:lstStyle/>
          <a:p>
            <a:r>
              <a:rPr lang="en" sz="3200" b="1" dirty="0">
                <a:cs typeface="Arial" panose="020B0604020202020204" pitchFamily="34" charset="0"/>
              </a:rPr>
              <a:t>Sample</a:t>
            </a:r>
            <a:endParaRPr lang="en-US" sz="3200" dirty="0"/>
          </a:p>
        </p:txBody>
      </p:sp>
      <p:sp>
        <p:nvSpPr>
          <p:cNvPr id="6" name="Content Placeholder 5">
            <a:extLst>
              <a:ext uri="{FF2B5EF4-FFF2-40B4-BE49-F238E27FC236}">
                <a16:creationId xmlns:a16="http://schemas.microsoft.com/office/drawing/2014/main" id="{EB18CAB2-5292-4389-A1BF-15C4B30D3320}"/>
              </a:ext>
            </a:extLst>
          </p:cNvPr>
          <p:cNvSpPr>
            <a:spLocks noGrp="1"/>
          </p:cNvSpPr>
          <p:nvPr>
            <p:ph idx="1"/>
          </p:nvPr>
        </p:nvSpPr>
        <p:spPr>
          <a:xfrm>
            <a:off x="6096000" y="1602658"/>
            <a:ext cx="5189296" cy="5030753"/>
          </a:xfrm>
        </p:spPr>
        <p:txBody>
          <a:bodyPr>
            <a:normAutofit/>
          </a:bodyPr>
          <a:lstStyle/>
          <a:p>
            <a:r>
              <a:rPr lang="en-US" sz="2000" b="0" i="0" dirty="0">
                <a:solidFill>
                  <a:srgbClr val="000000"/>
                </a:solidFill>
                <a:effectLst/>
              </a:rPr>
              <a:t>July </a:t>
            </a:r>
            <a:r>
              <a:rPr lang="en-US" sz="2000" dirty="0">
                <a:solidFill>
                  <a:srgbClr val="000000"/>
                </a:solidFill>
              </a:rPr>
              <a:t>2</a:t>
            </a:r>
            <a:r>
              <a:rPr lang="en-US" sz="2000" b="0" i="0" dirty="0">
                <a:solidFill>
                  <a:srgbClr val="000000"/>
                </a:solidFill>
                <a:effectLst/>
              </a:rPr>
              <a:t> is National #WildlandFirefighterDay. Thousands of responders unite in teams to suppress wildland fires each year. It takes many people with specialized skills and we show appreciation for all of them today. Whether you carry a Pulaski, radio, computer, headset, map, clipboard, or camera to work, we thank you for your service! #ItTakesAllOfUs </a:t>
            </a:r>
            <a:endParaRPr lang="en-US" sz="3200" dirty="0"/>
          </a:p>
        </p:txBody>
      </p:sp>
      <p:pic>
        <p:nvPicPr>
          <p:cNvPr id="3" name="Picture 2" descr="Wildland Firefighter Day overlay graphic">
            <a:extLst>
              <a:ext uri="{FF2B5EF4-FFF2-40B4-BE49-F238E27FC236}">
                <a16:creationId xmlns:a16="http://schemas.microsoft.com/office/drawing/2014/main" id="{6C278EB8-237E-9254-A4ED-2EE557A4DE4D}"/>
              </a:ext>
            </a:extLst>
          </p:cNvPr>
          <p:cNvPicPr>
            <a:picLocks noChangeAspect="1"/>
          </p:cNvPicPr>
          <p:nvPr/>
        </p:nvPicPr>
        <p:blipFill rotWithShape="1">
          <a:blip r:embed="rId2"/>
          <a:srcRect l="66999" t="51447" r="167" b="-1447"/>
          <a:stretch/>
        </p:blipFill>
        <p:spPr>
          <a:xfrm>
            <a:off x="617621" y="1148111"/>
            <a:ext cx="5158410" cy="5160033"/>
          </a:xfrm>
          <a:prstGeom prst="rect">
            <a:avLst/>
          </a:prstGeom>
        </p:spPr>
      </p:pic>
    </p:spTree>
    <p:extLst>
      <p:ext uri="{BB962C8B-B14F-4D97-AF65-F5344CB8AC3E}">
        <p14:creationId xmlns:p14="http://schemas.microsoft.com/office/powerpoint/2010/main" val="340251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5200-98B5-4C5E-9D77-F9A37580857D}"/>
              </a:ext>
            </a:extLst>
          </p:cNvPr>
          <p:cNvSpPr>
            <a:spLocks noGrp="1"/>
          </p:cNvSpPr>
          <p:nvPr>
            <p:ph type="title"/>
          </p:nvPr>
        </p:nvSpPr>
        <p:spPr>
          <a:xfrm>
            <a:off x="7688826" y="1351798"/>
            <a:ext cx="2553821" cy="2273710"/>
          </a:xfrm>
        </p:spPr>
        <p:txBody>
          <a:bodyPr/>
          <a:lstStyle/>
          <a:p>
            <a:r>
              <a:rPr lang="en" sz="3200" b="1" dirty="0">
                <a:cs typeface="Arial" panose="020B0604020202020204" pitchFamily="34" charset="0"/>
              </a:rPr>
              <a:t>Sample</a:t>
            </a:r>
            <a:endParaRPr lang="en-US" sz="3200" dirty="0"/>
          </a:p>
        </p:txBody>
      </p:sp>
      <p:sp>
        <p:nvSpPr>
          <p:cNvPr id="6" name="Content Placeholder 5">
            <a:extLst>
              <a:ext uri="{FF2B5EF4-FFF2-40B4-BE49-F238E27FC236}">
                <a16:creationId xmlns:a16="http://schemas.microsoft.com/office/drawing/2014/main" id="{53690669-173E-4BC3-B274-38031B8641D9}"/>
              </a:ext>
            </a:extLst>
          </p:cNvPr>
          <p:cNvSpPr>
            <a:spLocks noGrp="1"/>
          </p:cNvSpPr>
          <p:nvPr>
            <p:ph idx="1"/>
          </p:nvPr>
        </p:nvSpPr>
        <p:spPr>
          <a:xfrm>
            <a:off x="7688826" y="2157663"/>
            <a:ext cx="3601085" cy="3938329"/>
          </a:xfrm>
        </p:spPr>
        <p:txBody>
          <a:bodyPr>
            <a:normAutofit/>
          </a:bodyPr>
          <a:lstStyle/>
          <a:p>
            <a:r>
              <a:rPr lang="en-US" sz="2000" b="0" i="0" dirty="0">
                <a:solidFill>
                  <a:srgbClr val="000000"/>
                </a:solidFill>
                <a:effectLst/>
              </a:rPr>
              <a:t>Today for National #WildlandFirefighterDay, we appreciate the thousands of local, state, federal, or contract workers who fulfill a role in wildland fire response. Thank you for your service and dedication! #ItTakesAllOfUs </a:t>
            </a:r>
            <a:endParaRPr lang="en-US" sz="2800" dirty="0"/>
          </a:p>
        </p:txBody>
      </p:sp>
      <p:pic>
        <p:nvPicPr>
          <p:cNvPr id="3" name="Picture 2" descr="Wildland Firefighter Day overlay graphic">
            <a:extLst>
              <a:ext uri="{FF2B5EF4-FFF2-40B4-BE49-F238E27FC236}">
                <a16:creationId xmlns:a16="http://schemas.microsoft.com/office/drawing/2014/main" id="{917E6935-0EF7-B8EB-685B-83B4350263C9}"/>
              </a:ext>
            </a:extLst>
          </p:cNvPr>
          <p:cNvPicPr>
            <a:picLocks noChangeAspect="1"/>
          </p:cNvPicPr>
          <p:nvPr/>
        </p:nvPicPr>
        <p:blipFill rotWithShape="1">
          <a:blip r:embed="rId2"/>
          <a:srcRect l="33343" t="53042" r="33823" b="-3042"/>
          <a:stretch/>
        </p:blipFill>
        <p:spPr>
          <a:xfrm>
            <a:off x="1429669" y="1187440"/>
            <a:ext cx="5158410" cy="5160033"/>
          </a:xfrm>
          <a:prstGeom prst="rect">
            <a:avLst/>
          </a:prstGeom>
        </p:spPr>
      </p:pic>
    </p:spTree>
    <p:extLst>
      <p:ext uri="{BB962C8B-B14F-4D97-AF65-F5344CB8AC3E}">
        <p14:creationId xmlns:p14="http://schemas.microsoft.com/office/powerpoint/2010/main" val="4268068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4" name="Rectangle 2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8" name="Rectangle 27">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B5B7A79-0784-402D-BF2E-1751A9D02625}"/>
              </a:ext>
            </a:extLst>
          </p:cNvPr>
          <p:cNvSpPr/>
          <p:nvPr/>
        </p:nvSpPr>
        <p:spPr>
          <a:xfrm>
            <a:off x="762000" y="79629"/>
            <a:ext cx="10668000" cy="1024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1314636" y="1073023"/>
            <a:ext cx="4466024" cy="2702564"/>
          </a:xfrm>
        </p:spPr>
        <p:txBody>
          <a:bodyPr vert="horz" lIns="91440" tIns="45720" rIns="91440" bIns="45720" rtlCol="0">
            <a:normAutofit/>
          </a:bodyPr>
          <a:lstStyle/>
          <a:p>
            <a:pPr>
              <a:lnSpc>
                <a:spcPct val="95000"/>
              </a:lnSpc>
            </a:pPr>
            <a:r>
              <a:rPr lang="en-US" sz="2000" b="0" i="0" dirty="0">
                <a:effectLst/>
                <a:latin typeface="Arial" panose="020B0604020202020204" pitchFamily="34" charset="0"/>
                <a:cs typeface="Arial" panose="020B0604020202020204" pitchFamily="34" charset="0"/>
              </a:rPr>
              <a:t>Here’s your reminder that on National #WildlandFirefighterDay, thank the wildland fire responder in your life for the service they provide to protect life, property, and natural and cultural resources. #ItTakesAllOfUs </a:t>
            </a:r>
            <a:endParaRPr lang="en-US" sz="2000" dirty="0">
              <a:latin typeface="Arial" panose="020B0604020202020204" pitchFamily="34" charset="0"/>
              <a:cs typeface="Arial" panose="020B0604020202020204" pitchFamily="34" charset="0"/>
            </a:endParaRPr>
          </a:p>
        </p:txBody>
      </p:sp>
      <p:sp>
        <p:nvSpPr>
          <p:cNvPr id="11" name="Title 6">
            <a:extLst>
              <a:ext uri="{FF2B5EF4-FFF2-40B4-BE49-F238E27FC236}">
                <a16:creationId xmlns:a16="http://schemas.microsoft.com/office/drawing/2014/main" id="{B1A65D42-1278-4CDF-B23E-E1FC7A3FAA3A}"/>
              </a:ext>
            </a:extLst>
          </p:cNvPr>
          <p:cNvSpPr txBox="1">
            <a:spLocks/>
          </p:cNvSpPr>
          <p:nvPr/>
        </p:nvSpPr>
        <p:spPr>
          <a:xfrm>
            <a:off x="894972" y="277335"/>
            <a:ext cx="2937166" cy="597982"/>
          </a:xfrm>
          <a:prstGeom prst="rect">
            <a:avLst/>
          </a:prstGeom>
        </p:spPr>
        <p:txBody>
          <a:bodyPr vert="horz" lIns="91440" tIns="45720" rIns="91440" bIns="45720" rtlCol="0" anchor="t">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 sz="3200" b="1" dirty="0">
                <a:latin typeface="Arial" panose="020B0604020202020204" pitchFamily="34" charset="0"/>
                <a:cs typeface="Arial" panose="020B0604020202020204" pitchFamily="34" charset="0"/>
              </a:rPr>
              <a:t>Sample</a:t>
            </a:r>
            <a:endParaRPr lang="en-US" sz="3200" dirty="0">
              <a:latin typeface="Arial" panose="020B0604020202020204" pitchFamily="34" charset="0"/>
              <a:cs typeface="Arial" panose="020B0604020202020204" pitchFamily="34" charset="0"/>
            </a:endParaRPr>
          </a:p>
        </p:txBody>
      </p:sp>
      <p:pic>
        <p:nvPicPr>
          <p:cNvPr id="7" name="Picture 6" descr="Wildland Firefighter Day overlay graphic">
            <a:extLst>
              <a:ext uri="{FF2B5EF4-FFF2-40B4-BE49-F238E27FC236}">
                <a16:creationId xmlns:a16="http://schemas.microsoft.com/office/drawing/2014/main" id="{14EE0754-8826-6457-2E8C-9BA083204748}"/>
              </a:ext>
            </a:extLst>
          </p:cNvPr>
          <p:cNvPicPr>
            <a:picLocks noChangeAspect="1"/>
          </p:cNvPicPr>
          <p:nvPr/>
        </p:nvPicPr>
        <p:blipFill rotWithShape="1">
          <a:blip r:embed="rId2"/>
          <a:srcRect l="67824" t="-949" r="-658" b="50949"/>
          <a:stretch/>
        </p:blipFill>
        <p:spPr>
          <a:xfrm>
            <a:off x="5780659" y="544369"/>
            <a:ext cx="5158410" cy="5160033"/>
          </a:xfrm>
          <a:prstGeom prst="rect">
            <a:avLst/>
          </a:prstGeom>
        </p:spPr>
      </p:pic>
    </p:spTree>
    <p:extLst>
      <p:ext uri="{BB962C8B-B14F-4D97-AF65-F5344CB8AC3E}">
        <p14:creationId xmlns:p14="http://schemas.microsoft.com/office/powerpoint/2010/main" val="1111525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E947A39C-D25E-4E7B-A0F6-6AA00986EBFA}"/>
              </a:ext>
            </a:extLst>
          </p:cNvPr>
          <p:cNvSpPr txBox="1">
            <a:spLocks/>
          </p:cNvSpPr>
          <p:nvPr/>
        </p:nvSpPr>
        <p:spPr>
          <a:xfrm>
            <a:off x="762000" y="758951"/>
            <a:ext cx="3880511" cy="1577849"/>
          </a:xfrm>
          <a:prstGeom prst="rect">
            <a:avLst/>
          </a:prstGeom>
        </p:spPr>
        <p:txBody>
          <a:bodyPr vert="horz" lIns="91440" tIns="45720" rIns="91440" bIns="45720" rtlCol="0" anchor="t">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pPr>
              <a:spcAft>
                <a:spcPts val="600"/>
              </a:spcAft>
            </a:pPr>
            <a:r>
              <a:rPr lang="en-US" b="1" kern="1200" spc="-50" baseline="0">
                <a:solidFill>
                  <a:schemeClr val="tx1"/>
                </a:solidFill>
                <a:latin typeface="+mj-lt"/>
                <a:ea typeface="+mj-ea"/>
                <a:cs typeface="+mj-cs"/>
              </a:rPr>
              <a:t>Sample</a:t>
            </a:r>
            <a:endParaRPr lang="en-US" kern="1200" spc="-50" baseline="0">
              <a:solidFill>
                <a:schemeClr val="tx1"/>
              </a:solidFill>
              <a:latin typeface="+mj-lt"/>
              <a:ea typeface="+mj-ea"/>
              <a:cs typeface="+mj-cs"/>
            </a:endParaRPr>
          </a:p>
        </p:txBody>
      </p:sp>
      <p:sp>
        <p:nvSpPr>
          <p:cNvPr id="6" name="Content Placeholder 5">
            <a:extLst>
              <a:ext uri="{FF2B5EF4-FFF2-40B4-BE49-F238E27FC236}">
                <a16:creationId xmlns:a16="http://schemas.microsoft.com/office/drawing/2014/main" id="{F64AC017-9315-43D1-9614-3BBC9C81AC59}"/>
              </a:ext>
            </a:extLst>
          </p:cNvPr>
          <p:cNvSpPr>
            <a:spLocks noGrp="1"/>
          </p:cNvSpPr>
          <p:nvPr>
            <p:ph idx="1"/>
          </p:nvPr>
        </p:nvSpPr>
        <p:spPr>
          <a:xfrm>
            <a:off x="762000" y="2611718"/>
            <a:ext cx="3880511" cy="3514164"/>
          </a:xfrm>
        </p:spPr>
        <p:txBody>
          <a:bodyPr vert="horz" lIns="91440" tIns="45720" rIns="91440" bIns="45720" rtlCol="0">
            <a:normAutofit/>
          </a:bodyPr>
          <a:lstStyle/>
          <a:p>
            <a:pPr>
              <a:lnSpc>
                <a:spcPct val="95000"/>
              </a:lnSpc>
            </a:pPr>
            <a:r>
              <a:rPr lang="en-US" sz="1400" b="0" i="0" dirty="0">
                <a:effectLst/>
              </a:rPr>
              <a:t>Each year we experience more extreme and longer wildland fires, and the wildland firefighting community rises to the challenge to protect life, property, and natural and cultural resources. On July </a:t>
            </a:r>
            <a:r>
              <a:rPr lang="en-US" sz="1400" dirty="0"/>
              <a:t>2</a:t>
            </a:r>
            <a:r>
              <a:rPr lang="en-US" sz="1400" b="0" i="0" dirty="0">
                <a:effectLst/>
              </a:rPr>
              <a:t>, for National #WildlandFirefighterDay we show appreciation and recognize the hard work and dedication of every wildland fire responder. Thank you also to the supporting families and friends of wildland fire responders who make it possible for responders to be away for weeks or months at a time. #ItTakesAllOfUs </a:t>
            </a:r>
            <a:endParaRPr lang="en-US" sz="1400" dirty="0"/>
          </a:p>
        </p:txBody>
      </p:sp>
      <p:pic>
        <p:nvPicPr>
          <p:cNvPr id="7" name="Picture 6">
            <a:extLst>
              <a:ext uri="{FF2B5EF4-FFF2-40B4-BE49-F238E27FC236}">
                <a16:creationId xmlns:a16="http://schemas.microsoft.com/office/drawing/2014/main" id="{B80ADD8D-7D84-4F42-BAA3-CBDA7D0ADCE1}"/>
              </a:ext>
            </a:extLst>
          </p:cNvPr>
          <p:cNvPicPr>
            <a:picLocks noChangeAspect="1"/>
          </p:cNvPicPr>
          <p:nvPr/>
        </p:nvPicPr>
        <p:blipFill rotWithShape="1">
          <a:blip r:embed="rId2"/>
          <a:srcRect r="984"/>
          <a:stretch/>
        </p:blipFill>
        <p:spPr>
          <a:xfrm>
            <a:off x="5401463" y="10"/>
            <a:ext cx="6790537" cy="6857990"/>
          </a:xfrm>
          <a:prstGeom prst="rect">
            <a:avLst/>
          </a:prstGeom>
        </p:spPr>
      </p:pic>
    </p:spTree>
    <p:extLst>
      <p:ext uri="{BB962C8B-B14F-4D97-AF65-F5344CB8AC3E}">
        <p14:creationId xmlns:p14="http://schemas.microsoft.com/office/powerpoint/2010/main" val="341039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5" name="Rectangle 14">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EF37EE88-E359-4E69-A072-9959A84E1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BD83590-22EC-4A0F-A9CF-121709B75DC2}"/>
              </a:ext>
            </a:extLst>
          </p:cNvPr>
          <p:cNvSpPr>
            <a:spLocks noGrp="1"/>
          </p:cNvSpPr>
          <p:nvPr>
            <p:ph type="title"/>
          </p:nvPr>
        </p:nvSpPr>
        <p:spPr>
          <a:xfrm>
            <a:off x="6096000" y="1517650"/>
            <a:ext cx="4565650" cy="1344613"/>
          </a:xfrm>
        </p:spPr>
        <p:txBody>
          <a:bodyPr vert="horz" lIns="91440" tIns="45720" rIns="91440" bIns="45720" rtlCol="0" anchor="t">
            <a:normAutofit/>
          </a:bodyPr>
          <a:lstStyle/>
          <a:p>
            <a:r>
              <a:rPr lang="en-US" b="1" kern="1200" spc="-50" baseline="0">
                <a:solidFill>
                  <a:schemeClr val="tx1"/>
                </a:solidFill>
                <a:latin typeface="+mj-lt"/>
                <a:ea typeface="+mj-ea"/>
                <a:cs typeface="+mj-cs"/>
              </a:rPr>
              <a:t>Sample</a:t>
            </a:r>
            <a:endParaRPr lang="en-US" kern="1200" spc="-50" baseline="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EC5F1279-EE1D-4078-94DE-2AE50EC43475}"/>
              </a:ext>
            </a:extLst>
          </p:cNvPr>
          <p:cNvPicPr>
            <a:picLocks noChangeAspect="1"/>
          </p:cNvPicPr>
          <p:nvPr/>
        </p:nvPicPr>
        <p:blipFill rotWithShape="1">
          <a:blip r:embed="rId2"/>
          <a:srcRect r="38" b="3"/>
          <a:stretch/>
        </p:blipFill>
        <p:spPr>
          <a:xfrm>
            <a:off x="20" y="769670"/>
            <a:ext cx="5333979" cy="5335854"/>
          </a:xfrm>
          <a:prstGeom prst="rect">
            <a:avLst/>
          </a:prstGeom>
        </p:spPr>
      </p:pic>
      <p:sp>
        <p:nvSpPr>
          <p:cNvPr id="6" name="Content Placeholder 5">
            <a:extLst>
              <a:ext uri="{FF2B5EF4-FFF2-40B4-BE49-F238E27FC236}">
                <a16:creationId xmlns:a16="http://schemas.microsoft.com/office/drawing/2014/main" id="{037475EE-DA1A-46C9-B1CD-06295FF549D8}"/>
              </a:ext>
            </a:extLst>
          </p:cNvPr>
          <p:cNvSpPr>
            <a:spLocks noGrp="1"/>
          </p:cNvSpPr>
          <p:nvPr>
            <p:ph idx="1"/>
          </p:nvPr>
        </p:nvSpPr>
        <p:spPr>
          <a:xfrm>
            <a:off x="6095998" y="2970213"/>
            <a:ext cx="4565651" cy="3125787"/>
          </a:xfrm>
        </p:spPr>
        <p:txBody>
          <a:bodyPr vert="horz" lIns="91440" tIns="45720" rIns="91440" bIns="45720" rtlCol="0">
            <a:normAutofit/>
          </a:bodyPr>
          <a:lstStyle/>
          <a:p>
            <a:pPr>
              <a:lnSpc>
                <a:spcPct val="95000"/>
              </a:lnSpc>
            </a:pPr>
            <a:r>
              <a:rPr lang="en-US" sz="2000" b="0" i="0" dirty="0">
                <a:effectLst/>
              </a:rPr>
              <a:t>National #WildlandFirefighterDay is July </a:t>
            </a:r>
            <a:r>
              <a:rPr lang="en-US" sz="2000" dirty="0"/>
              <a:t>2</a:t>
            </a:r>
            <a:r>
              <a:rPr lang="en-US" sz="2000" b="0" i="0" dirty="0">
                <a:effectLst/>
              </a:rPr>
              <a:t>, but we appreciate you every day! For the firefighters and support personnel who work long hours and then rise up and do it day after day, we thank you for your service and dedication for protecting our communities and precious natural resources. #ItTakesAllOfUs </a:t>
            </a:r>
            <a:endParaRPr lang="en-US" sz="2000" dirty="0"/>
          </a:p>
        </p:txBody>
      </p:sp>
    </p:spTree>
    <p:extLst>
      <p:ext uri="{BB962C8B-B14F-4D97-AF65-F5344CB8AC3E}">
        <p14:creationId xmlns:p14="http://schemas.microsoft.com/office/powerpoint/2010/main" val="3885495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13;p57">
            <a:extLst>
              <a:ext uri="{FF2B5EF4-FFF2-40B4-BE49-F238E27FC236}">
                <a16:creationId xmlns:a16="http://schemas.microsoft.com/office/drawing/2014/main" id="{C5E9EE6D-90C1-483A-8960-131A147ADFBF}"/>
              </a:ext>
            </a:extLst>
          </p:cNvPr>
          <p:cNvSpPr txBox="1">
            <a:spLocks/>
          </p:cNvSpPr>
          <p:nvPr/>
        </p:nvSpPr>
        <p:spPr>
          <a:xfrm>
            <a:off x="800351" y="996570"/>
            <a:ext cx="11391649" cy="792957"/>
          </a:xfrm>
          <a:prstGeom prst="rect">
            <a:avLst/>
          </a:prstGeom>
          <a:noFill/>
          <a:ln>
            <a:noFill/>
          </a:ln>
        </p:spPr>
        <p:txBody>
          <a:bodyPr spcFirstLastPara="1" vert="horz" wrap="square" lIns="135455" tIns="135455" rIns="135455" bIns="135455" rtlCol="0" anchor="t"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How to use #NWFFD graphics</a:t>
            </a:r>
          </a:p>
        </p:txBody>
      </p:sp>
      <p:sp>
        <p:nvSpPr>
          <p:cNvPr id="10" name="Google Shape;414;p57">
            <a:extLst>
              <a:ext uri="{FF2B5EF4-FFF2-40B4-BE49-F238E27FC236}">
                <a16:creationId xmlns:a16="http://schemas.microsoft.com/office/drawing/2014/main" id="{0166948E-B12B-4A5D-B0B8-1F71140413F7}"/>
              </a:ext>
            </a:extLst>
          </p:cNvPr>
          <p:cNvSpPr txBox="1">
            <a:spLocks/>
          </p:cNvSpPr>
          <p:nvPr/>
        </p:nvSpPr>
        <p:spPr>
          <a:xfrm>
            <a:off x="800351" y="1886850"/>
            <a:ext cx="10517355" cy="3350066"/>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77419"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Our graphics can be found on the following slides.</a:t>
            </a:r>
            <a:endParaRPr lang="en-US" sz="2500" dirty="0"/>
          </a:p>
          <a:p>
            <a:pPr marL="1354839" lvl="1" indent="-470430">
              <a:spcBef>
                <a:spcPts val="1482"/>
              </a:spcBef>
              <a:buClr>
                <a:srgbClr val="000000"/>
              </a:buClr>
              <a:buSzPts val="1400"/>
              <a:buFont typeface="Arial"/>
              <a:buChar char="●"/>
            </a:pPr>
            <a:r>
              <a:rPr lang="en-US" sz="2500" b="1" dirty="0">
                <a:solidFill>
                  <a:srgbClr val="000000"/>
                </a:solidFill>
                <a:latin typeface="Arial"/>
                <a:ea typeface="Arial"/>
                <a:cs typeface="Arial"/>
                <a:sym typeface="Arial"/>
              </a:rPr>
              <a:t>Right click</a:t>
            </a:r>
            <a:r>
              <a:rPr lang="en-US" sz="2500" dirty="0">
                <a:solidFill>
                  <a:srgbClr val="000000"/>
                </a:solidFill>
                <a:latin typeface="Arial"/>
                <a:ea typeface="Arial"/>
                <a:cs typeface="Arial"/>
                <a:sym typeface="Arial"/>
              </a:rPr>
              <a:t> an example graphic and </a:t>
            </a:r>
            <a:r>
              <a:rPr lang="en-US" sz="2500" b="1" dirty="0">
                <a:solidFill>
                  <a:srgbClr val="000000"/>
                </a:solidFill>
                <a:latin typeface="Arial"/>
                <a:ea typeface="Arial"/>
                <a:cs typeface="Arial"/>
                <a:sym typeface="Arial"/>
              </a:rPr>
              <a:t>“Save As Picture”</a:t>
            </a:r>
            <a:r>
              <a:rPr lang="en-US" sz="2500" dirty="0">
                <a:solidFill>
                  <a:srgbClr val="000000"/>
                </a:solidFill>
                <a:latin typeface="Arial"/>
                <a:ea typeface="Arial"/>
                <a:cs typeface="Arial"/>
                <a:sym typeface="Arial"/>
              </a:rPr>
              <a:t> to save the file to your computer. </a:t>
            </a:r>
          </a:p>
          <a:p>
            <a:pPr marL="1354839" lvl="1" indent="-470430">
              <a:spcBef>
                <a:spcPts val="1482"/>
              </a:spcBef>
              <a:buClr>
                <a:srgbClr val="000000"/>
              </a:buClr>
              <a:buSzPts val="1400"/>
              <a:buFont typeface="Arial"/>
              <a:buChar char="●"/>
            </a:pPr>
            <a:r>
              <a:rPr lang="en-US" sz="2500" dirty="0">
                <a:solidFill>
                  <a:srgbClr val="000000"/>
                </a:solidFill>
                <a:latin typeface="Arial"/>
                <a:cs typeface="Arial"/>
                <a:sym typeface="Arial"/>
              </a:rPr>
              <a:t>Use the graphics with the blank squares to customize with your photos. Once finished </a:t>
            </a:r>
            <a:r>
              <a:rPr lang="en-US" sz="2500" b="1" dirty="0">
                <a:solidFill>
                  <a:srgbClr val="000000"/>
                </a:solidFill>
                <a:latin typeface="Arial"/>
                <a:cs typeface="Arial"/>
                <a:sym typeface="Arial"/>
              </a:rPr>
              <a:t>“Save As Picture” </a:t>
            </a:r>
            <a:r>
              <a:rPr lang="en-US" sz="2500" dirty="0">
                <a:solidFill>
                  <a:srgbClr val="000000"/>
                </a:solidFill>
                <a:latin typeface="Arial"/>
                <a:cs typeface="Arial"/>
                <a:sym typeface="Arial"/>
              </a:rPr>
              <a:t>then use anywhere!</a:t>
            </a:r>
            <a:endParaRPr lang="en-US" sz="2500" dirty="0"/>
          </a:p>
          <a:p>
            <a:pPr marL="677419"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The graphics are yours to use across any materials. </a:t>
            </a:r>
            <a:endParaRPr lang="en-US" sz="2500" dirty="0"/>
          </a:p>
          <a:p>
            <a:pPr marL="1354839" lvl="1" indent="-470430">
              <a:spcBef>
                <a:spcPts val="1482"/>
              </a:spcBef>
              <a:buClr>
                <a:srgbClr val="000000"/>
              </a:buClr>
              <a:buSzPts val="1400"/>
              <a:buFont typeface="Arial"/>
              <a:buChar char="●"/>
            </a:pPr>
            <a:r>
              <a:rPr lang="en-US" sz="2500" dirty="0">
                <a:solidFill>
                  <a:srgbClr val="000000"/>
                </a:solidFill>
                <a:latin typeface="Arial"/>
                <a:ea typeface="Arial"/>
                <a:cs typeface="Arial"/>
                <a:sym typeface="Arial"/>
              </a:rPr>
              <a:t>Use it for your social media platforms, blog posts, website, or in your newsletter – </a:t>
            </a:r>
            <a:r>
              <a:rPr lang="en-US" sz="2500" b="1" dirty="0">
                <a:solidFill>
                  <a:srgbClr val="000000"/>
                </a:solidFill>
                <a:latin typeface="Arial"/>
                <a:ea typeface="Arial"/>
                <a:cs typeface="Arial"/>
                <a:sym typeface="Arial"/>
              </a:rPr>
              <a:t>the possibilities are endless!</a:t>
            </a:r>
            <a:r>
              <a:rPr lang="en-US" sz="2500" dirty="0">
                <a:solidFill>
                  <a:srgbClr val="000000"/>
                </a:solidFill>
                <a:latin typeface="Arial"/>
                <a:ea typeface="Arial"/>
                <a:cs typeface="Arial"/>
                <a:sym typeface="Arial"/>
              </a:rPr>
              <a:t> </a:t>
            </a:r>
            <a:endParaRPr lang="en-US" sz="2500" dirty="0">
              <a:solidFill>
                <a:srgbClr val="2CA3BF"/>
              </a:solidFill>
              <a:latin typeface="Arial"/>
              <a:ea typeface="Arial"/>
              <a:cs typeface="Arial"/>
              <a:sym typeface="Arial"/>
            </a:endParaRPr>
          </a:p>
        </p:txBody>
      </p:sp>
    </p:spTree>
    <p:extLst>
      <p:ext uri="{BB962C8B-B14F-4D97-AF65-F5344CB8AC3E}">
        <p14:creationId xmlns:p14="http://schemas.microsoft.com/office/powerpoint/2010/main" val="787262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4BC1F0-A85B-41FE-95FD-8D45592A2CE3}"/>
              </a:ext>
            </a:extLst>
          </p:cNvPr>
          <p:cNvPicPr>
            <a:picLocks noChangeAspect="1"/>
          </p:cNvPicPr>
          <p:nvPr/>
        </p:nvPicPr>
        <p:blipFill>
          <a:blip r:embed="rId2"/>
          <a:srcRect/>
          <a:stretch/>
        </p:blipFill>
        <p:spPr>
          <a:xfrm>
            <a:off x="202673" y="309966"/>
            <a:ext cx="5893327" cy="5893327"/>
          </a:xfrm>
          <a:prstGeom prst="rect">
            <a:avLst/>
          </a:prstGeom>
        </p:spPr>
      </p:pic>
      <p:pic>
        <p:nvPicPr>
          <p:cNvPr id="2" name="Picture 1">
            <a:extLst>
              <a:ext uri="{FF2B5EF4-FFF2-40B4-BE49-F238E27FC236}">
                <a16:creationId xmlns:a16="http://schemas.microsoft.com/office/drawing/2014/main" id="{0C193E78-7667-3A01-FC72-CA9183AE48FB}"/>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3584193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672D8-6275-2D4F-F9F9-C15DE7637DD0}"/>
              </a:ext>
            </a:extLst>
          </p:cNvPr>
          <p:cNvPicPr>
            <a:picLocks noChangeAspect="1"/>
          </p:cNvPicPr>
          <p:nvPr/>
        </p:nvPicPr>
        <p:blipFill>
          <a:blip r:embed="rId2"/>
          <a:srcRect/>
          <a:stretch/>
        </p:blipFill>
        <p:spPr>
          <a:xfrm>
            <a:off x="202673" y="309966"/>
            <a:ext cx="5893327" cy="5893327"/>
          </a:xfrm>
          <a:prstGeom prst="rect">
            <a:avLst/>
          </a:prstGeom>
        </p:spPr>
      </p:pic>
      <p:pic>
        <p:nvPicPr>
          <p:cNvPr id="4" name="Picture 3">
            <a:extLst>
              <a:ext uri="{FF2B5EF4-FFF2-40B4-BE49-F238E27FC236}">
                <a16:creationId xmlns:a16="http://schemas.microsoft.com/office/drawing/2014/main" id="{78E94A21-9554-050F-DD9F-275C60142ABC}"/>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1279233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0B080D-B2B0-5C08-FDF5-F9B43F7F1CF7}"/>
              </a:ext>
            </a:extLst>
          </p:cNvPr>
          <p:cNvPicPr>
            <a:picLocks noChangeAspect="1"/>
          </p:cNvPicPr>
          <p:nvPr/>
        </p:nvPicPr>
        <p:blipFill>
          <a:blip r:embed="rId2"/>
          <a:srcRect/>
          <a:stretch/>
        </p:blipFill>
        <p:spPr>
          <a:xfrm>
            <a:off x="202673" y="309966"/>
            <a:ext cx="5893327" cy="5893327"/>
          </a:xfrm>
          <a:prstGeom prst="rect">
            <a:avLst/>
          </a:prstGeom>
        </p:spPr>
      </p:pic>
      <p:pic>
        <p:nvPicPr>
          <p:cNvPr id="3" name="Picture 2">
            <a:extLst>
              <a:ext uri="{FF2B5EF4-FFF2-40B4-BE49-F238E27FC236}">
                <a16:creationId xmlns:a16="http://schemas.microsoft.com/office/drawing/2014/main" id="{B060D99F-BEBA-2213-F468-4CAE403B6410}"/>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214492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0C6F5A-67E3-D94E-74E0-4A0770FABAE8}"/>
              </a:ext>
            </a:extLst>
          </p:cNvPr>
          <p:cNvPicPr>
            <a:picLocks noChangeAspect="1"/>
          </p:cNvPicPr>
          <p:nvPr/>
        </p:nvPicPr>
        <p:blipFill>
          <a:blip r:embed="rId2"/>
          <a:srcRect/>
          <a:stretch/>
        </p:blipFill>
        <p:spPr>
          <a:xfrm>
            <a:off x="202673" y="309966"/>
            <a:ext cx="5893327" cy="5893327"/>
          </a:xfrm>
          <a:prstGeom prst="rect">
            <a:avLst/>
          </a:prstGeom>
        </p:spPr>
      </p:pic>
      <p:pic>
        <p:nvPicPr>
          <p:cNvPr id="3" name="Picture 2">
            <a:extLst>
              <a:ext uri="{FF2B5EF4-FFF2-40B4-BE49-F238E27FC236}">
                <a16:creationId xmlns:a16="http://schemas.microsoft.com/office/drawing/2014/main" id="{1860C1C2-73B1-C19C-1CA0-9071DDDAB3C6}"/>
              </a:ext>
            </a:extLst>
          </p:cNvPr>
          <p:cNvPicPr>
            <a:picLocks noChangeAspect="1"/>
          </p:cNvPicPr>
          <p:nvPr/>
        </p:nvPicPr>
        <p:blipFill>
          <a:blip r:embed="rId3"/>
          <a:srcRect/>
          <a:stretch/>
        </p:blipFill>
        <p:spPr>
          <a:xfrm>
            <a:off x="6169714" y="309966"/>
            <a:ext cx="5893327" cy="5893327"/>
          </a:xfrm>
          <a:prstGeom prst="rect">
            <a:avLst/>
          </a:prstGeom>
        </p:spPr>
      </p:pic>
    </p:spTree>
    <p:extLst>
      <p:ext uri="{BB962C8B-B14F-4D97-AF65-F5344CB8AC3E}">
        <p14:creationId xmlns:p14="http://schemas.microsoft.com/office/powerpoint/2010/main" val="222052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F172-3947-42CE-B33F-43FB799FDB5E}"/>
              </a:ext>
            </a:extLst>
          </p:cNvPr>
          <p:cNvSpPr>
            <a:spLocks noGrp="1"/>
          </p:cNvSpPr>
          <p:nvPr>
            <p:ph type="title"/>
          </p:nvPr>
        </p:nvSpPr>
        <p:spPr>
          <a:xfrm>
            <a:off x="4743834" y="1043276"/>
            <a:ext cx="7106545" cy="1818990"/>
          </a:xfrm>
        </p:spPr>
        <p:txBody>
          <a:bodyPr/>
          <a:lstStyle/>
          <a:p>
            <a:r>
              <a:rPr lang="en-US" sz="4400" b="1" dirty="0">
                <a:latin typeface="Arial" panose="020B0604020202020204" pitchFamily="34" charset="0"/>
                <a:cs typeface="Arial" panose="020B0604020202020204" pitchFamily="34" charset="0"/>
              </a:rPr>
              <a:t>#NWFFD - July 2, 2023 - </a:t>
            </a:r>
            <a:r>
              <a:rPr lang="en-US" sz="3200" b="1" dirty="0">
                <a:latin typeface="Arial" panose="020B0604020202020204" pitchFamily="34" charset="0"/>
                <a:cs typeface="Arial" panose="020B0604020202020204" pitchFamily="34" charset="0"/>
              </a:rPr>
              <a:t>Celebrating our nation’s wildland firefighters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2F14772-A1EE-4EA8-8C5D-46383706A557}"/>
              </a:ext>
            </a:extLst>
          </p:cNvPr>
          <p:cNvSpPr>
            <a:spLocks noGrp="1"/>
          </p:cNvSpPr>
          <p:nvPr>
            <p:ph idx="1"/>
          </p:nvPr>
        </p:nvSpPr>
        <p:spPr>
          <a:xfrm>
            <a:off x="4743834" y="2970215"/>
            <a:ext cx="6904827" cy="3651837"/>
          </a:xfrm>
        </p:spPr>
        <p:txBody>
          <a:bodyPr vert="horz" lIns="91440" tIns="45720" rIns="91440" bIns="45720" rtlCol="0" anchor="t">
            <a:normAutofit/>
          </a:bodyPr>
          <a:lstStyle/>
          <a:p>
            <a:pPr>
              <a:lnSpc>
                <a:spcPct val="110000"/>
              </a:lnSpc>
              <a:spcAft>
                <a:spcPts val="600"/>
              </a:spcAft>
            </a:pPr>
            <a:r>
              <a:rPr lang="en-US" sz="2200" dirty="0">
                <a:latin typeface="Arial" panose="020B0604020202020204" pitchFamily="34" charset="0"/>
                <a:cs typeface="Arial" panose="020B0604020202020204" pitchFamily="34" charset="0"/>
                <a:sym typeface="Arial"/>
              </a:rPr>
              <a:t>National Wildland Firefighter Day was established in 2022 as a day of recognition for our nation’s wildland firefighters and support personnel. </a:t>
            </a:r>
          </a:p>
          <a:p>
            <a:pPr>
              <a:lnSpc>
                <a:spcPct val="110000"/>
              </a:lnSpc>
              <a:spcAft>
                <a:spcPts val="600"/>
              </a:spcAft>
            </a:pPr>
            <a:r>
              <a:rPr lang="en-US" sz="2200" dirty="0">
                <a:latin typeface="Arial" panose="020B0604020202020204" pitchFamily="34" charset="0"/>
                <a:cs typeface="Arial" panose="020B0604020202020204" pitchFamily="34" charset="0"/>
                <a:sym typeface="Arial"/>
              </a:rPr>
              <a:t>By working together to recognize and show gratitude to our wildland firefighting forces you directly make an impact at the federal, state, and local levels. </a:t>
            </a:r>
            <a:endParaRPr lang="en-US" sz="2200" dirty="0">
              <a:latin typeface="Arial" panose="020B0604020202020204" pitchFamily="34" charset="0"/>
              <a:cs typeface="Arial" panose="020B0604020202020204" pitchFamily="34" charset="0"/>
              <a:sym typeface="Calibri"/>
            </a:endParaRPr>
          </a:p>
          <a:p>
            <a:pPr>
              <a:lnSpc>
                <a:spcPct val="110000"/>
              </a:lnSpc>
            </a:pPr>
            <a:endParaRPr lang="en-US" sz="2200" dirty="0">
              <a:latin typeface="Arial" panose="020B0604020202020204" pitchFamily="34" charset="0"/>
              <a:cs typeface="Arial" panose="020B0604020202020204" pitchFamily="34" charset="0"/>
            </a:endParaRPr>
          </a:p>
        </p:txBody>
      </p:sp>
      <p:pic>
        <p:nvPicPr>
          <p:cNvPr id="16" name="Picture 15" descr="Wildland Firefighter Day overlay graphic">
            <a:extLst>
              <a:ext uri="{FF2B5EF4-FFF2-40B4-BE49-F238E27FC236}">
                <a16:creationId xmlns:a16="http://schemas.microsoft.com/office/drawing/2014/main" id="{AECAB722-2656-4403-9658-581ABA784662}"/>
              </a:ext>
            </a:extLst>
          </p:cNvPr>
          <p:cNvPicPr>
            <a:picLocks noChangeAspect="1"/>
          </p:cNvPicPr>
          <p:nvPr/>
        </p:nvPicPr>
        <p:blipFill>
          <a:blip r:embed="rId2"/>
          <a:stretch>
            <a:fillRect/>
          </a:stretch>
        </p:blipFill>
        <p:spPr>
          <a:xfrm>
            <a:off x="407416" y="1603081"/>
            <a:ext cx="3696984" cy="3651837"/>
          </a:xfrm>
          <a:prstGeom prst="rect">
            <a:avLst/>
          </a:prstGeom>
        </p:spPr>
      </p:pic>
    </p:spTree>
    <p:extLst>
      <p:ext uri="{BB962C8B-B14F-4D97-AF65-F5344CB8AC3E}">
        <p14:creationId xmlns:p14="http://schemas.microsoft.com/office/powerpoint/2010/main" val="3260502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Wildland firefighters with map.">
            <a:extLst>
              <a:ext uri="{FF2B5EF4-FFF2-40B4-BE49-F238E27FC236}">
                <a16:creationId xmlns:a16="http://schemas.microsoft.com/office/drawing/2014/main" id="{CF264896-077C-4DA1-BD75-7F7E536A8AEC}"/>
              </a:ext>
            </a:extLst>
          </p:cNvPr>
          <p:cNvPicPr>
            <a:picLocks noChangeAspect="1"/>
          </p:cNvPicPr>
          <p:nvPr/>
        </p:nvPicPr>
        <p:blipFill>
          <a:blip r:embed="rId2"/>
          <a:stretch>
            <a:fillRect/>
          </a:stretch>
        </p:blipFill>
        <p:spPr>
          <a:xfrm>
            <a:off x="3528786" y="1397210"/>
            <a:ext cx="4791586" cy="3593690"/>
          </a:xfrm>
          <a:prstGeom prst="rect">
            <a:avLst/>
          </a:prstGeom>
        </p:spPr>
      </p:pic>
      <p:sp>
        <p:nvSpPr>
          <p:cNvPr id="6" name="Google Shape;413;p57">
            <a:extLst>
              <a:ext uri="{FF2B5EF4-FFF2-40B4-BE49-F238E27FC236}">
                <a16:creationId xmlns:a16="http://schemas.microsoft.com/office/drawing/2014/main" id="{30D23AB7-139A-42BA-B0F3-AAEC0118C4FA}"/>
              </a:ext>
            </a:extLst>
          </p:cNvPr>
          <p:cNvSpPr txBox="1">
            <a:spLocks/>
          </p:cNvSpPr>
          <p:nvPr/>
        </p:nvSpPr>
        <p:spPr>
          <a:xfrm>
            <a:off x="400175" y="240030"/>
            <a:ext cx="11391649" cy="792957"/>
          </a:xfrm>
          <a:prstGeom prst="rect">
            <a:avLst/>
          </a:prstGeom>
          <a:noFill/>
          <a:ln>
            <a:noFill/>
          </a:ln>
        </p:spPr>
        <p:txBody>
          <a:bodyPr spcFirstLastPara="1" vert="horz" wrap="square" lIns="135455" tIns="135455" rIns="135455" bIns="135455" rtlCol="0" anchor="t" anchorCtr="0">
            <a:no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b="1" dirty="0">
                <a:latin typeface="Arial" panose="020B0604020202020204" pitchFamily="34" charset="0"/>
                <a:cs typeface="Arial" panose="020B0604020202020204" pitchFamily="34" charset="0"/>
              </a:rPr>
              <a:t>Customize #NWFFD graphics</a:t>
            </a:r>
          </a:p>
        </p:txBody>
      </p:sp>
      <p:sp>
        <p:nvSpPr>
          <p:cNvPr id="7" name="Google Shape;414;p57">
            <a:extLst>
              <a:ext uri="{FF2B5EF4-FFF2-40B4-BE49-F238E27FC236}">
                <a16:creationId xmlns:a16="http://schemas.microsoft.com/office/drawing/2014/main" id="{430EB5B4-B7E4-4183-9784-BE49B4A69265}"/>
              </a:ext>
            </a:extLst>
          </p:cNvPr>
          <p:cNvSpPr txBox="1">
            <a:spLocks/>
          </p:cNvSpPr>
          <p:nvPr/>
        </p:nvSpPr>
        <p:spPr>
          <a:xfrm>
            <a:off x="8507185" y="1130310"/>
            <a:ext cx="3578797" cy="4127490"/>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Add your photo to the slide.</a:t>
            </a:r>
          </a:p>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Resize to fit into one of the open boxes.</a:t>
            </a:r>
          </a:p>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Select your photo.</a:t>
            </a:r>
          </a:p>
          <a:p>
            <a:pPr marL="206989" indent="0">
              <a:spcBef>
                <a:spcPts val="1482"/>
              </a:spcBef>
              <a:buClr>
                <a:srgbClr val="000000"/>
              </a:buClr>
              <a:buSzPts val="1400"/>
              <a:buNone/>
            </a:pPr>
            <a:r>
              <a:rPr lang="en-US" sz="2000" dirty="0">
                <a:solidFill>
                  <a:srgbClr val="000000"/>
                </a:solidFill>
                <a:latin typeface="Arial" panose="020B0604020202020204" pitchFamily="34" charset="0"/>
                <a:cs typeface="Arial" panose="020B0604020202020204" pitchFamily="34" charset="0"/>
                <a:sym typeface="Arial"/>
              </a:rPr>
              <a:t>Right click and choose “Send to Back”</a:t>
            </a:r>
          </a:p>
        </p:txBody>
      </p:sp>
      <p:pic>
        <p:nvPicPr>
          <p:cNvPr id="3" name="Picture 2" descr="Graphical user interface, website&#10;&#10;Description automatically generated">
            <a:extLst>
              <a:ext uri="{FF2B5EF4-FFF2-40B4-BE49-F238E27FC236}">
                <a16:creationId xmlns:a16="http://schemas.microsoft.com/office/drawing/2014/main" id="{AA4BBED4-A4B6-DEED-3775-AB3BA0925F99}"/>
              </a:ext>
            </a:extLst>
          </p:cNvPr>
          <p:cNvPicPr>
            <a:picLocks noChangeAspect="1"/>
          </p:cNvPicPr>
          <p:nvPr/>
        </p:nvPicPr>
        <p:blipFill>
          <a:blip r:embed="rId3"/>
          <a:stretch>
            <a:fillRect/>
          </a:stretch>
        </p:blipFill>
        <p:spPr>
          <a:xfrm>
            <a:off x="885743" y="1632155"/>
            <a:ext cx="4735260" cy="4735260"/>
          </a:xfrm>
          <a:prstGeom prst="rect">
            <a:avLst/>
          </a:prstGeom>
          <a:ln w="28575">
            <a:solidFill>
              <a:schemeClr val="tx1"/>
            </a:solidFill>
          </a:ln>
        </p:spPr>
      </p:pic>
    </p:spTree>
    <p:extLst>
      <p:ext uri="{BB962C8B-B14F-4D97-AF65-F5344CB8AC3E}">
        <p14:creationId xmlns:p14="http://schemas.microsoft.com/office/powerpoint/2010/main" val="1603021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40" cy="6377940"/>
          </a:xfrm>
          <a:prstGeom prst="rect">
            <a:avLst/>
          </a:prstGeom>
        </p:spPr>
      </p:pic>
    </p:spTree>
    <p:extLst>
      <p:ext uri="{BB962C8B-B14F-4D97-AF65-F5344CB8AC3E}">
        <p14:creationId xmlns:p14="http://schemas.microsoft.com/office/powerpoint/2010/main" val="2051881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1736050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3811677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1114144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2757935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A0D9A2-68BB-4453-B1BE-CC558C069C00}"/>
              </a:ext>
            </a:extLst>
          </p:cNvPr>
          <p:cNvPicPr>
            <a:picLocks noChangeAspect="1"/>
          </p:cNvPicPr>
          <p:nvPr/>
        </p:nvPicPr>
        <p:blipFill>
          <a:blip r:embed="rId2"/>
          <a:srcRect/>
          <a:stretch/>
        </p:blipFill>
        <p:spPr>
          <a:xfrm>
            <a:off x="2907030" y="240030"/>
            <a:ext cx="6377939" cy="6377939"/>
          </a:xfrm>
          <a:prstGeom prst="rect">
            <a:avLst/>
          </a:prstGeom>
        </p:spPr>
      </p:pic>
    </p:spTree>
    <p:extLst>
      <p:ext uri="{BB962C8B-B14F-4D97-AF65-F5344CB8AC3E}">
        <p14:creationId xmlns:p14="http://schemas.microsoft.com/office/powerpoint/2010/main" val="3982980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4178-FE5D-48BA-B5C0-2CC1AE73C87C}"/>
              </a:ext>
            </a:extLst>
          </p:cNvPr>
          <p:cNvSpPr>
            <a:spLocks noGrp="1"/>
          </p:cNvSpPr>
          <p:nvPr>
            <p:ph type="title"/>
          </p:nvPr>
        </p:nvSpPr>
        <p:spPr/>
        <p:txBody>
          <a:bodyPr>
            <a:normAutofit fontScale="90000"/>
          </a:bodyPr>
          <a:lstStyle/>
          <a:p>
            <a:r>
              <a:rPr lang="en-US" dirty="0"/>
              <a:t>Video backgrounds</a:t>
            </a:r>
            <a:br>
              <a:rPr lang="en-US" dirty="0">
                <a:cs typeface="Aharoni"/>
              </a:rPr>
            </a:br>
            <a:br>
              <a:rPr lang="en-US" dirty="0">
                <a:cs typeface="Aharoni"/>
              </a:rPr>
            </a:br>
            <a:endParaRPr lang="en-US" dirty="0">
              <a:cs typeface="Aharoni"/>
            </a:endParaRPr>
          </a:p>
        </p:txBody>
      </p:sp>
      <p:sp>
        <p:nvSpPr>
          <p:cNvPr id="18" name="Content Placeholder 17">
            <a:extLst>
              <a:ext uri="{FF2B5EF4-FFF2-40B4-BE49-F238E27FC236}">
                <a16:creationId xmlns:a16="http://schemas.microsoft.com/office/drawing/2014/main" id="{90108D21-7520-2D77-9C41-488E27EA25AB}"/>
              </a:ext>
            </a:extLst>
          </p:cNvPr>
          <p:cNvSpPr>
            <a:spLocks noGrp="1"/>
          </p:cNvSpPr>
          <p:nvPr>
            <p:ph idx="1"/>
          </p:nvPr>
        </p:nvSpPr>
        <p:spPr/>
        <p:txBody>
          <a:bodyPr/>
          <a:lstStyle/>
          <a:p>
            <a:endParaRPr lang="en-US"/>
          </a:p>
        </p:txBody>
      </p:sp>
      <p:pic>
        <p:nvPicPr>
          <p:cNvPr id="16" name="Picture 15">
            <a:extLst>
              <a:ext uri="{FF2B5EF4-FFF2-40B4-BE49-F238E27FC236}">
                <a16:creationId xmlns:a16="http://schemas.microsoft.com/office/drawing/2014/main" id="{6427576C-C541-4B4E-821D-3CA5122F6D67}"/>
              </a:ext>
            </a:extLst>
          </p:cNvPr>
          <p:cNvPicPr>
            <a:picLocks noChangeAspect="1"/>
          </p:cNvPicPr>
          <p:nvPr/>
        </p:nvPicPr>
        <p:blipFill>
          <a:blip r:embed="rId2"/>
          <a:srcRect/>
          <a:stretch/>
        </p:blipFill>
        <p:spPr>
          <a:xfrm>
            <a:off x="4410921" y="959032"/>
            <a:ext cx="7509859" cy="5652655"/>
          </a:xfrm>
          <a:prstGeom prst="rect">
            <a:avLst/>
          </a:prstGeom>
        </p:spPr>
      </p:pic>
      <p:sp>
        <p:nvSpPr>
          <p:cNvPr id="22" name="TextBox 21">
            <a:extLst>
              <a:ext uri="{FF2B5EF4-FFF2-40B4-BE49-F238E27FC236}">
                <a16:creationId xmlns:a16="http://schemas.microsoft.com/office/drawing/2014/main" id="{37E33058-5D6A-2FAE-B02F-DD9372CDC711}"/>
              </a:ext>
            </a:extLst>
          </p:cNvPr>
          <p:cNvSpPr txBox="1"/>
          <p:nvPr/>
        </p:nvSpPr>
        <p:spPr>
          <a:xfrm>
            <a:off x="604434" y="128035"/>
            <a:ext cx="5962017" cy="830997"/>
          </a:xfrm>
          <a:prstGeom prst="rect">
            <a:avLst/>
          </a:prstGeom>
          <a:noFill/>
        </p:spPr>
        <p:txBody>
          <a:bodyPr wrap="none" rtlCol="0">
            <a:spAutoFit/>
          </a:bodyPr>
          <a:lstStyle/>
          <a:p>
            <a:r>
              <a:rPr lang="en-US" sz="4800" b="1" dirty="0">
                <a:latin typeface="Arial" panose="020B0604020202020204" pitchFamily="34" charset="0"/>
                <a:cs typeface="Arial" panose="020B0604020202020204" pitchFamily="34" charset="0"/>
              </a:rPr>
              <a:t>Video Backgrounds</a:t>
            </a:r>
          </a:p>
        </p:txBody>
      </p:sp>
      <p:sp>
        <p:nvSpPr>
          <p:cNvPr id="23" name="Google Shape;414;p57">
            <a:extLst>
              <a:ext uri="{FF2B5EF4-FFF2-40B4-BE49-F238E27FC236}">
                <a16:creationId xmlns:a16="http://schemas.microsoft.com/office/drawing/2014/main" id="{8FFBD064-5DC0-0581-58E2-3F8A2C1E8841}"/>
              </a:ext>
            </a:extLst>
          </p:cNvPr>
          <p:cNvSpPr txBox="1">
            <a:spLocks/>
          </p:cNvSpPr>
          <p:nvPr/>
        </p:nvSpPr>
        <p:spPr>
          <a:xfrm>
            <a:off x="604435" y="1721614"/>
            <a:ext cx="3239146" cy="4127490"/>
          </a:xfrm>
          <a:prstGeom prst="rect">
            <a:avLst/>
          </a:prstGeom>
          <a:noFill/>
          <a:ln>
            <a:noFill/>
          </a:ln>
        </p:spPr>
        <p:txBody>
          <a:bodyPr spcFirstLastPara="1" vert="horz" wrap="square" lIns="135455" tIns="135455" rIns="135455" bIns="135455" rtlCol="0" anchor="t" anchorCtr="0">
            <a:noAutofit/>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989" indent="0">
              <a:spcBef>
                <a:spcPts val="1482"/>
              </a:spcBef>
              <a:buClr>
                <a:srgbClr val="000000"/>
              </a:buClr>
              <a:buSzPts val="1400"/>
              <a:buNone/>
            </a:pPr>
            <a:r>
              <a:rPr lang="en-US" sz="2000" dirty="0">
                <a:solidFill>
                  <a:srgbClr val="000000"/>
                </a:solidFill>
                <a:latin typeface="Arial" panose="020B0604020202020204" pitchFamily="34" charset="0"/>
                <a:ea typeface="Arial"/>
                <a:cs typeface="Arial" panose="020B0604020202020204" pitchFamily="34" charset="0"/>
                <a:sym typeface="Arial"/>
              </a:rPr>
              <a:t>Download three video background to use on your next call.</a:t>
            </a:r>
            <a:endParaRPr lang="en-US" sz="2000"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26393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screenshot, christmas tree&#10;&#10;Description automatically generated">
            <a:extLst>
              <a:ext uri="{FF2B5EF4-FFF2-40B4-BE49-F238E27FC236}">
                <a16:creationId xmlns:a16="http://schemas.microsoft.com/office/drawing/2014/main" id="{D26147D5-BD8C-05E4-7367-74517EDDF1CD}"/>
              </a:ext>
            </a:extLst>
          </p:cNvPr>
          <p:cNvPicPr>
            <a:picLocks noChangeAspect="1"/>
          </p:cNvPicPr>
          <p:nvPr/>
        </p:nvPicPr>
        <p:blipFill>
          <a:blip r:embed="rId2"/>
          <a:stretch>
            <a:fillRect/>
          </a:stretch>
        </p:blipFill>
        <p:spPr>
          <a:xfrm>
            <a:off x="0" y="240030"/>
            <a:ext cx="12192000" cy="6377940"/>
          </a:xfrm>
          <a:prstGeom prst="rect">
            <a:avLst/>
          </a:prstGeom>
        </p:spPr>
      </p:pic>
    </p:spTree>
    <p:extLst>
      <p:ext uri="{BB962C8B-B14F-4D97-AF65-F5344CB8AC3E}">
        <p14:creationId xmlns:p14="http://schemas.microsoft.com/office/powerpoint/2010/main" val="87547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AEF73DBC-CB6A-8E9F-85ED-6177686CB93B}"/>
              </a:ext>
            </a:extLst>
          </p:cNvPr>
          <p:cNvPicPr>
            <a:picLocks noChangeAspect="1"/>
          </p:cNvPicPr>
          <p:nvPr/>
        </p:nvPicPr>
        <p:blipFill>
          <a:blip r:embed="rId2"/>
          <a:stretch>
            <a:fillRect/>
          </a:stretch>
        </p:blipFill>
        <p:spPr>
          <a:xfrm>
            <a:off x="0" y="0"/>
            <a:ext cx="12192000" cy="6377940"/>
          </a:xfrm>
          <a:prstGeom prst="rect">
            <a:avLst/>
          </a:prstGeom>
        </p:spPr>
      </p:pic>
    </p:spTree>
    <p:extLst>
      <p:ext uri="{BB962C8B-B14F-4D97-AF65-F5344CB8AC3E}">
        <p14:creationId xmlns:p14="http://schemas.microsoft.com/office/powerpoint/2010/main" val="3457022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Rectangle 15">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9">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20528"/>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393C99-3405-401F-845E-319BF90316CA}"/>
              </a:ext>
            </a:extLst>
          </p:cNvPr>
          <p:cNvSpPr>
            <a:spLocks noGrp="1"/>
          </p:cNvSpPr>
          <p:nvPr>
            <p:ph type="title"/>
          </p:nvPr>
        </p:nvSpPr>
        <p:spPr>
          <a:xfrm>
            <a:off x="5411874" y="1517903"/>
            <a:ext cx="5250030" cy="1345115"/>
          </a:xfrm>
        </p:spPr>
        <p:txBody>
          <a:bodyPr vert="horz" lIns="91440" tIns="45720" rIns="91440" bIns="45720" rtlCol="0" anchor="t">
            <a:normAutofit/>
          </a:bodyPr>
          <a:lstStyle/>
          <a:p>
            <a:r>
              <a:rPr lang="en-US" b="1" kern="1200" spc="-50" baseline="0" dirty="0">
                <a:solidFill>
                  <a:schemeClr val="tx1"/>
                </a:solidFill>
                <a:latin typeface="Arial" panose="020B0604020202020204" pitchFamily="34" charset="0"/>
                <a:cs typeface="Arial" panose="020B0604020202020204" pitchFamily="34" charset="0"/>
              </a:rPr>
              <a:t>Core messages</a:t>
            </a:r>
          </a:p>
        </p:txBody>
      </p:sp>
      <p:pic>
        <p:nvPicPr>
          <p:cNvPr id="7" name="Picture Placeholder 6">
            <a:extLst>
              <a:ext uri="{FF2B5EF4-FFF2-40B4-BE49-F238E27FC236}">
                <a16:creationId xmlns:a16="http://schemas.microsoft.com/office/drawing/2014/main" id="{E477BA3C-A009-4BDC-A7A7-098178B98972}"/>
              </a:ext>
            </a:extLst>
          </p:cNvPr>
          <p:cNvPicPr>
            <a:picLocks noGrp="1" noChangeAspect="1"/>
          </p:cNvPicPr>
          <p:nvPr>
            <p:ph type="pic" sz="quarter" idx="13"/>
          </p:nvPr>
        </p:nvPicPr>
        <p:blipFill>
          <a:blip r:embed="rId2"/>
          <a:srcRect l="1425" r="1425"/>
          <a:stretch/>
        </p:blipFill>
        <p:spPr>
          <a:xfrm>
            <a:off x="762000" y="758952"/>
            <a:ext cx="3890922" cy="2670048"/>
          </a:xfrm>
          <a:prstGeom prst="rect">
            <a:avLst/>
          </a:prstGeom>
        </p:spPr>
      </p:pic>
      <p:pic>
        <p:nvPicPr>
          <p:cNvPr id="9" name="Picture Placeholder 8">
            <a:extLst>
              <a:ext uri="{FF2B5EF4-FFF2-40B4-BE49-F238E27FC236}">
                <a16:creationId xmlns:a16="http://schemas.microsoft.com/office/drawing/2014/main" id="{21E22B30-BB43-4D87-8912-20A7E7CA7C50}"/>
              </a:ext>
            </a:extLst>
          </p:cNvPr>
          <p:cNvPicPr>
            <a:picLocks noGrp="1" noChangeAspect="1"/>
          </p:cNvPicPr>
          <p:nvPr>
            <p:ph type="pic" sz="quarter" idx="14"/>
          </p:nvPr>
        </p:nvPicPr>
        <p:blipFill>
          <a:blip r:embed="rId3"/>
          <a:srcRect t="15696" b="15696"/>
          <a:stretch/>
        </p:blipFill>
        <p:spPr>
          <a:xfrm>
            <a:off x="762000" y="3429000"/>
            <a:ext cx="3895344" cy="2670048"/>
          </a:xfrm>
          <a:prstGeom prst="rect">
            <a:avLst/>
          </a:prstGeom>
        </p:spPr>
      </p:pic>
      <p:sp>
        <p:nvSpPr>
          <p:cNvPr id="3" name="Content Placeholder 2">
            <a:extLst>
              <a:ext uri="{FF2B5EF4-FFF2-40B4-BE49-F238E27FC236}">
                <a16:creationId xmlns:a16="http://schemas.microsoft.com/office/drawing/2014/main" id="{A073D1DB-1EA9-40AB-8379-2FFFEEA584FE}"/>
              </a:ext>
            </a:extLst>
          </p:cNvPr>
          <p:cNvSpPr>
            <a:spLocks noGrp="1"/>
          </p:cNvSpPr>
          <p:nvPr>
            <p:ph idx="1"/>
          </p:nvPr>
        </p:nvSpPr>
        <p:spPr>
          <a:xfrm>
            <a:off x="5411873" y="2435087"/>
            <a:ext cx="5600683" cy="3663961"/>
          </a:xfrm>
        </p:spPr>
        <p:txBody>
          <a:bodyPr vert="horz" lIns="91440" tIns="45720" rIns="91440" bIns="45720" rtlCol="0">
            <a:normAutofit/>
          </a:bodyPr>
          <a:lstStyle/>
          <a:p>
            <a:pPr marL="0" indent="0">
              <a:lnSpc>
                <a:spcPct val="95000"/>
              </a:lnSpc>
              <a:buNone/>
            </a:pPr>
            <a:r>
              <a:rPr lang="en-US" sz="2000" b="1" dirty="0">
                <a:latin typeface="Arial" panose="020B0604020202020204" pitchFamily="34" charset="0"/>
                <a:cs typeface="Arial" panose="020B0604020202020204" pitchFamily="34" charset="0"/>
                <a:sym typeface="Arial"/>
              </a:rPr>
              <a:t>To our wildland firefighters and support personnel: Thank you! </a:t>
            </a:r>
          </a:p>
          <a:p>
            <a:pPr marL="0" indent="0">
              <a:lnSpc>
                <a:spcPct val="95000"/>
              </a:lnSpc>
              <a:spcBef>
                <a:spcPts val="1482"/>
              </a:spcBef>
              <a:buNone/>
            </a:pPr>
            <a:r>
              <a:rPr lang="en-US" sz="2000" dirty="0">
                <a:latin typeface="Arial" panose="020B0604020202020204" pitchFamily="34" charset="0"/>
                <a:cs typeface="Arial" panose="020B0604020202020204" pitchFamily="34" charset="0"/>
                <a:sym typeface="Arial"/>
              </a:rPr>
              <a:t>Let’s spotlight - and thank dedicated professionals across the nation.</a:t>
            </a:r>
          </a:p>
          <a:p>
            <a:pPr marL="0" indent="0">
              <a:lnSpc>
                <a:spcPct val="95000"/>
              </a:lnSpc>
              <a:spcBef>
                <a:spcPts val="1482"/>
              </a:spcBef>
              <a:buNone/>
            </a:pPr>
            <a:r>
              <a:rPr lang="en-US" sz="2000" b="1" dirty="0">
                <a:latin typeface="Arial" panose="020B0604020202020204" pitchFamily="34" charset="0"/>
                <a:cs typeface="Arial" panose="020B0604020202020204" pitchFamily="34" charset="0"/>
                <a:sym typeface="Arial"/>
              </a:rPr>
              <a:t>NWFFD offers an opportunity to unify the wildland fire community.</a:t>
            </a:r>
          </a:p>
          <a:p>
            <a:pPr marL="0" indent="0">
              <a:lnSpc>
                <a:spcPct val="95000"/>
              </a:lnSpc>
              <a:spcBef>
                <a:spcPts val="1482"/>
              </a:spcBef>
              <a:buNone/>
            </a:pPr>
            <a:r>
              <a:rPr lang="en-US" sz="2000" dirty="0">
                <a:latin typeface="Arial" panose="020B0604020202020204" pitchFamily="34" charset="0"/>
                <a:cs typeface="Arial" panose="020B0604020202020204" pitchFamily="34" charset="0"/>
                <a:sym typeface="Arial"/>
              </a:rPr>
              <a:t>Let’s showcase interagency coordination and cooperation.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9281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 black screen with white text&#10;&#10;Description automatically generated with low confidence">
            <a:extLst>
              <a:ext uri="{FF2B5EF4-FFF2-40B4-BE49-F238E27FC236}">
                <a16:creationId xmlns:a16="http://schemas.microsoft.com/office/drawing/2014/main" id="{AE0B58A8-EFF0-AE2B-1277-339D03D05BE8}"/>
              </a:ext>
            </a:extLst>
          </p:cNvPr>
          <p:cNvPicPr>
            <a:picLocks noChangeAspect="1"/>
          </p:cNvPicPr>
          <p:nvPr/>
        </p:nvPicPr>
        <p:blipFill>
          <a:blip r:embed="rId2"/>
          <a:stretch>
            <a:fillRect/>
          </a:stretch>
        </p:blipFill>
        <p:spPr>
          <a:xfrm>
            <a:off x="0" y="240030"/>
            <a:ext cx="12192000" cy="6377940"/>
          </a:xfrm>
          <a:prstGeom prst="rect">
            <a:avLst/>
          </a:prstGeom>
        </p:spPr>
      </p:pic>
    </p:spTree>
    <p:extLst>
      <p:ext uri="{BB962C8B-B14F-4D97-AF65-F5344CB8AC3E}">
        <p14:creationId xmlns:p14="http://schemas.microsoft.com/office/powerpoint/2010/main" val="1638243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9275F0E7-0EBE-3DDB-5E7C-E381D5C009E9}"/>
              </a:ext>
            </a:extLst>
          </p:cNvPr>
          <p:cNvSpPr txBox="1">
            <a:spLocks/>
          </p:cNvSpPr>
          <p:nvPr/>
        </p:nvSpPr>
        <p:spPr>
          <a:xfrm>
            <a:off x="904460" y="63212"/>
            <a:ext cx="4317551" cy="2028388"/>
          </a:xfrm>
          <a:prstGeom prst="rect">
            <a:avLst/>
          </a:prstGeom>
        </p:spPr>
        <p:txBody>
          <a:bodyPr vert="horz" lIns="91440" tIns="45720" rIns="91440" bIns="45720" rtlCol="0" anchor="ctr">
            <a:normAutofit/>
          </a:bodyPr>
          <a:lst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a:lstStyle>
          <a:p>
            <a:r>
              <a:rPr lang="en-US" b="1">
                <a:latin typeface="Arial" panose="020B0604020202020204" pitchFamily="34" charset="0"/>
                <a:cs typeface="Arial" panose="020B0604020202020204" pitchFamily="34" charset="0"/>
              </a:rPr>
              <a:t>Social campaign</a:t>
            </a:r>
            <a:endParaRPr lang="en-US" b="1" dirty="0">
              <a:latin typeface="Arial" panose="020B0604020202020204" pitchFamily="34" charset="0"/>
              <a:cs typeface="Arial" panose="020B0604020202020204" pitchFamily="34" charset="0"/>
            </a:endParaRPr>
          </a:p>
        </p:txBody>
      </p:sp>
      <p:sp>
        <p:nvSpPr>
          <p:cNvPr id="21" name="Content Placeholder 2">
            <a:extLst>
              <a:ext uri="{FF2B5EF4-FFF2-40B4-BE49-F238E27FC236}">
                <a16:creationId xmlns:a16="http://schemas.microsoft.com/office/drawing/2014/main" id="{589E0B22-1776-7EE5-3B53-5C9A605CD3BC}"/>
              </a:ext>
            </a:extLst>
          </p:cNvPr>
          <p:cNvSpPr txBox="1">
            <a:spLocks/>
          </p:cNvSpPr>
          <p:nvPr/>
        </p:nvSpPr>
        <p:spPr>
          <a:xfrm>
            <a:off x="754468" y="1422449"/>
            <a:ext cx="4868605" cy="5367130"/>
          </a:xfrm>
          <a:prstGeom prst="rect">
            <a:avLst/>
          </a:prstGeom>
        </p:spPr>
        <p:txBody>
          <a:bodyPr vert="horz" lIns="91440" tIns="45720" rIns="91440" bIns="45720" rtlCol="0" anchor="t">
            <a:normAutofit lnSpcReduction="10000"/>
          </a:bodyPr>
          <a:lst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125" indent="-365125">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Share your appreciation for wildland firefighters and support personnel with a National Wildland Firefighter Day message and card. See our examples for inspiration!</a:t>
            </a:r>
            <a:endParaRPr lang="en-US" sz="1800" dirty="0">
              <a:latin typeface="Arial" panose="020B0604020202020204" pitchFamily="34" charset="0"/>
              <a:cs typeface="Arial" panose="020B0604020202020204" pitchFamily="34" charset="0"/>
            </a:endParaRPr>
          </a:p>
          <a:p>
            <a:pPr marL="365125" indent="-365125">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Use the templates provided to share your stories and images.  </a:t>
            </a:r>
            <a:endParaRPr lang="en-US" sz="1800" dirty="0">
              <a:latin typeface="Arial" panose="020B0604020202020204" pitchFamily="34" charset="0"/>
              <a:cs typeface="Arial" panose="020B0604020202020204" pitchFamily="34" charset="0"/>
            </a:endParaRPr>
          </a:p>
          <a:p>
            <a:pPr marL="365125" indent="-365125">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Once you complete the PowerPoint template or image, save the slide as an image and share the image on Twitter, Facebook, Instagram, or other platforms with the hashtag </a:t>
            </a:r>
            <a:r>
              <a:rPr lang="en-US" sz="1800" b="1" dirty="0">
                <a:latin typeface="Arial" panose="020B0604020202020204" pitchFamily="34" charset="0"/>
                <a:cs typeface="Arial" panose="020B0604020202020204" pitchFamily="34" charset="0"/>
                <a:sym typeface="Arial"/>
              </a:rPr>
              <a:t>#NWFFD</a:t>
            </a:r>
            <a:r>
              <a:rPr lang="en-US" sz="1800" dirty="0">
                <a:latin typeface="Arial" panose="020B0604020202020204" pitchFamily="34" charset="0"/>
                <a:cs typeface="Arial" panose="020B0604020202020204" pitchFamily="34" charset="0"/>
                <a:sym typeface="Arial"/>
              </a:rPr>
              <a:t>, </a:t>
            </a:r>
            <a:r>
              <a:rPr lang="en-US" sz="1800" b="1" dirty="0">
                <a:latin typeface="Arial" panose="020B0604020202020204" pitchFamily="34" charset="0"/>
                <a:cs typeface="Arial" panose="020B0604020202020204" pitchFamily="34" charset="0"/>
                <a:sym typeface="Arial"/>
              </a:rPr>
              <a:t>#WildlandFirefighterDay</a:t>
            </a:r>
            <a:r>
              <a:rPr lang="en-US" sz="1800" dirty="0">
                <a:latin typeface="Arial" panose="020B0604020202020204" pitchFamily="34" charset="0"/>
                <a:cs typeface="Arial" panose="020B0604020202020204" pitchFamily="34" charset="0"/>
                <a:sym typeface="Arial"/>
              </a:rPr>
              <a:t> and </a:t>
            </a:r>
            <a:r>
              <a:rPr lang="en-US" sz="1800" b="1" dirty="0">
                <a:latin typeface="Arial" panose="020B0604020202020204" pitchFamily="34" charset="0"/>
                <a:cs typeface="Arial" panose="020B0604020202020204" pitchFamily="34" charset="0"/>
                <a:sym typeface="Arial"/>
              </a:rPr>
              <a:t>#ItTakesAllOfUs</a:t>
            </a:r>
            <a:r>
              <a:rPr lang="en-US" sz="1800" dirty="0">
                <a:latin typeface="Arial" panose="020B0604020202020204" pitchFamily="34" charset="0"/>
                <a:cs typeface="Arial" panose="020B0604020202020204" pitchFamily="34" charset="0"/>
                <a:sym typeface="Arial"/>
              </a:rPr>
              <a:t>. </a:t>
            </a:r>
            <a:endParaRPr lang="en-US" sz="1800" dirty="0">
              <a:latin typeface="Arial" panose="020B0604020202020204" pitchFamily="34" charset="0"/>
              <a:cs typeface="Arial" panose="020B0604020202020204" pitchFamily="34" charset="0"/>
            </a:endParaRPr>
          </a:p>
          <a:p>
            <a:pPr marL="511175" lvl="1">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Be sure to tag the agency, team, and/or individual in your post where appropriate! </a:t>
            </a:r>
          </a:p>
          <a:p>
            <a:pPr marL="511175" lvl="1">
              <a:lnSpc>
                <a:spcPct val="95000"/>
              </a:lnSpc>
              <a:spcBef>
                <a:spcPts val="1482"/>
              </a:spcBef>
              <a:buClr>
                <a:srgbClr val="000000"/>
              </a:buClr>
              <a:buSzPts val="1400"/>
            </a:pPr>
            <a:r>
              <a:rPr lang="en-US" sz="1800" dirty="0">
                <a:latin typeface="Arial" panose="020B0604020202020204" pitchFamily="34" charset="0"/>
                <a:cs typeface="Arial" panose="020B0604020202020204" pitchFamily="34" charset="0"/>
                <a:sym typeface="Arial"/>
              </a:rPr>
              <a:t>Share as many stories as you’d like.  </a:t>
            </a:r>
            <a:endParaRPr lang="en-US" sz="1800" dirty="0">
              <a:latin typeface="Arial" panose="020B0604020202020204" pitchFamily="34" charset="0"/>
              <a:cs typeface="Arial" panose="020B0604020202020204" pitchFamily="34" charset="0"/>
            </a:endParaRPr>
          </a:p>
          <a:p>
            <a:pPr>
              <a:lnSpc>
                <a:spcPct val="95000"/>
              </a:lnSpc>
            </a:pPr>
            <a:endParaRPr lang="en-US" sz="1800" dirty="0">
              <a:latin typeface="Arial" panose="020B0604020202020204" pitchFamily="34" charset="0"/>
              <a:cs typeface="Arial" panose="020B0604020202020204" pitchFamily="34" charset="0"/>
            </a:endParaRPr>
          </a:p>
          <a:p>
            <a:pPr>
              <a:lnSpc>
                <a:spcPct val="95000"/>
              </a:lnSpc>
            </a:pPr>
            <a:endParaRPr lang="en-US" sz="1800" dirty="0">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F48A3507-6B14-340E-9D3F-F663658365D9}"/>
              </a:ext>
            </a:extLst>
          </p:cNvPr>
          <p:cNvPicPr>
            <a:picLocks noChangeAspect="1"/>
          </p:cNvPicPr>
          <p:nvPr/>
        </p:nvPicPr>
        <p:blipFill rotWithShape="1">
          <a:blip r:embed="rId2"/>
          <a:srcRect t="17156" r="-3" b="25206"/>
          <a:stretch/>
        </p:blipFill>
        <p:spPr>
          <a:xfrm>
            <a:off x="5702711" y="768786"/>
            <a:ext cx="4114209" cy="3161685"/>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pic>
        <p:nvPicPr>
          <p:cNvPr id="23" name="Picture Placeholder 8">
            <a:extLst>
              <a:ext uri="{FF2B5EF4-FFF2-40B4-BE49-F238E27FC236}">
                <a16:creationId xmlns:a16="http://schemas.microsoft.com/office/drawing/2014/main" id="{2A6F9D04-F4DE-6E01-B2B9-FD407B4B8A8F}"/>
              </a:ext>
            </a:extLst>
          </p:cNvPr>
          <p:cNvPicPr>
            <a:picLocks noChangeAspect="1"/>
          </p:cNvPicPr>
          <p:nvPr/>
        </p:nvPicPr>
        <p:blipFill rotWithShape="1">
          <a:blip r:embed="rId3"/>
          <a:srcRect t="11232" r="-3" b="1216"/>
          <a:stretch/>
        </p:blipFill>
        <p:spPr>
          <a:xfrm>
            <a:off x="9905107" y="762310"/>
            <a:ext cx="2149242" cy="2344711"/>
          </a:xfrm>
          <a:prstGeom prst="rect">
            <a:avLst/>
          </a:prstGeom>
        </p:spPr>
      </p:pic>
      <p:pic>
        <p:nvPicPr>
          <p:cNvPr id="24" name="Picture Placeholder 12">
            <a:extLst>
              <a:ext uri="{FF2B5EF4-FFF2-40B4-BE49-F238E27FC236}">
                <a16:creationId xmlns:a16="http://schemas.microsoft.com/office/drawing/2014/main" id="{2003CC0D-0AF9-CD03-76C4-4226D8507FF5}"/>
              </a:ext>
            </a:extLst>
          </p:cNvPr>
          <p:cNvPicPr>
            <a:picLocks noChangeAspect="1"/>
          </p:cNvPicPr>
          <p:nvPr/>
        </p:nvPicPr>
        <p:blipFill>
          <a:blip r:embed="rId4"/>
          <a:srcRect l="15672" r="15672"/>
          <a:stretch/>
        </p:blipFill>
        <p:spPr>
          <a:xfrm>
            <a:off x="5702711" y="4021926"/>
            <a:ext cx="2157791" cy="2094432"/>
          </a:xfrm>
          <a:prstGeom prst="rect">
            <a:avLst/>
          </a:prstGeom>
        </p:spPr>
      </p:pic>
      <p:pic>
        <p:nvPicPr>
          <p:cNvPr id="26" name="Picture Placeholder 19">
            <a:extLst>
              <a:ext uri="{FF2B5EF4-FFF2-40B4-BE49-F238E27FC236}">
                <a16:creationId xmlns:a16="http://schemas.microsoft.com/office/drawing/2014/main" id="{78E801B8-A04A-80E4-CBD9-3F76B223C806}"/>
              </a:ext>
            </a:extLst>
          </p:cNvPr>
          <p:cNvPicPr>
            <a:picLocks noChangeAspect="1"/>
          </p:cNvPicPr>
          <p:nvPr/>
        </p:nvPicPr>
        <p:blipFill>
          <a:blip r:embed="rId5"/>
          <a:srcRect l="2949" r="2949"/>
          <a:stretch/>
        </p:blipFill>
        <p:spPr>
          <a:xfrm>
            <a:off x="7940140" y="3196127"/>
            <a:ext cx="4114209" cy="2920231"/>
          </a:xfrm>
          <a:prstGeom prst="rect">
            <a:avLst/>
          </a:prstGeom>
        </p:spPr>
      </p:pic>
    </p:spTree>
    <p:extLst>
      <p:ext uri="{BB962C8B-B14F-4D97-AF65-F5344CB8AC3E}">
        <p14:creationId xmlns:p14="http://schemas.microsoft.com/office/powerpoint/2010/main" val="1310275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Rectangle 21">
            <a:extLst>
              <a:ext uri="{FF2B5EF4-FFF2-40B4-BE49-F238E27FC236}">
                <a16:creationId xmlns:a16="http://schemas.microsoft.com/office/drawing/2014/main" id="{2C84039B-8CF9-47CD-8F02-B1DBD5E756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a:blip r:embed="rId2"/>
          <a:srcRect t="7812" b="7812"/>
          <a:stretch/>
        </p:blipFill>
        <p:spPr>
          <a:xfrm>
            <a:off x="20" y="10"/>
            <a:ext cx="12191977" cy="6857990"/>
          </a:xfrm>
          <a:prstGeom prst="rect">
            <a:avLst/>
          </a:prstGeom>
        </p:spPr>
      </p:pic>
      <p:sp>
        <p:nvSpPr>
          <p:cNvPr id="24" name="Rectangle 23">
            <a:extLst>
              <a:ext uri="{FF2B5EF4-FFF2-40B4-BE49-F238E27FC236}">
                <a16:creationId xmlns:a16="http://schemas.microsoft.com/office/drawing/2014/main" id="{48D8C7A8-9E05-4465-8B1B-577C9F1DB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779221" cy="6858000"/>
          </a:xfrm>
          <a:prstGeom prst="rect">
            <a:avLst/>
          </a:prstGeom>
          <a:gradFill>
            <a:gsLst>
              <a:gs pos="58000">
                <a:schemeClr val="tx1">
                  <a:alpha val="30000"/>
                </a:schemeClr>
              </a:gs>
              <a:gs pos="33000">
                <a:schemeClr val="tx1">
                  <a:alpha val="20000"/>
                </a:schemeClr>
              </a:gs>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425EA5-DA2A-4F5D-9C8A-A8DD11EE97C3}"/>
              </a:ext>
            </a:extLst>
          </p:cNvPr>
          <p:cNvSpPr>
            <a:spLocks noGrp="1"/>
          </p:cNvSpPr>
          <p:nvPr>
            <p:ph type="ctrTitle"/>
          </p:nvPr>
        </p:nvSpPr>
        <p:spPr>
          <a:xfrm>
            <a:off x="472440" y="2439016"/>
            <a:ext cx="5989320" cy="2762904"/>
          </a:xfrm>
        </p:spPr>
        <p:txBody>
          <a:bodyPr vert="horz" lIns="91440" tIns="45720" rIns="91440" bIns="45720" rtlCol="0" anchor="b">
            <a:normAutofit/>
          </a:bodyPr>
          <a:lstStyle/>
          <a:p>
            <a:r>
              <a:rPr lang="en-US" sz="6000" b="1" dirty="0">
                <a:solidFill>
                  <a:schemeClr val="bg1"/>
                </a:solidFill>
                <a:latin typeface="Arial" panose="020B0604020202020204" pitchFamily="34" charset="0"/>
                <a:cs typeface="Arial" panose="020B0604020202020204" pitchFamily="34" charset="0"/>
              </a:rPr>
              <a:t>Toolkit</a:t>
            </a:r>
          </a:p>
        </p:txBody>
      </p:sp>
      <p:sp>
        <p:nvSpPr>
          <p:cNvPr id="3" name="Subtitle 2">
            <a:extLst>
              <a:ext uri="{FF2B5EF4-FFF2-40B4-BE49-F238E27FC236}">
                <a16:creationId xmlns:a16="http://schemas.microsoft.com/office/drawing/2014/main" id="{67CF293A-C923-4F3F-AE8F-23F74E3B00C9}"/>
              </a:ext>
            </a:extLst>
          </p:cNvPr>
          <p:cNvSpPr>
            <a:spLocks noGrp="1"/>
          </p:cNvSpPr>
          <p:nvPr>
            <p:ph type="subTitle" idx="1"/>
          </p:nvPr>
        </p:nvSpPr>
        <p:spPr>
          <a:xfrm>
            <a:off x="472440" y="5699760"/>
            <a:ext cx="11247120" cy="660400"/>
          </a:xfrm>
        </p:spPr>
        <p:txBody>
          <a:bodyPr vert="horz" lIns="91440" tIns="45720" rIns="91440" bIns="45720" rtlCol="0">
            <a:normAutofit/>
          </a:bodyPr>
          <a:lstStyle/>
          <a:p>
            <a:r>
              <a:rPr lang="en-US" sz="2400" dirty="0">
                <a:solidFill>
                  <a:schemeClr val="bg1"/>
                </a:solidFill>
                <a:latin typeface="Arial" panose="020B0604020202020204" pitchFamily="34" charset="0"/>
                <a:cs typeface="Arial" panose="020B0604020202020204" pitchFamily="34" charset="0"/>
              </a:rPr>
              <a:t>Sample social media posts            Graphic overlays           Virtual backgrounds</a:t>
            </a:r>
          </a:p>
        </p:txBody>
      </p:sp>
    </p:spTree>
    <p:extLst>
      <p:ext uri="{BB962C8B-B14F-4D97-AF65-F5344CB8AC3E}">
        <p14:creationId xmlns:p14="http://schemas.microsoft.com/office/powerpoint/2010/main" val="124084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Wildland Firefighter Day overlay graphic">
            <a:extLst>
              <a:ext uri="{FF2B5EF4-FFF2-40B4-BE49-F238E27FC236}">
                <a16:creationId xmlns:a16="http://schemas.microsoft.com/office/drawing/2014/main" id="{23B4AC37-B584-4FBC-81AE-C55E690C9EE9}"/>
              </a:ext>
            </a:extLst>
          </p:cNvPr>
          <p:cNvPicPr>
            <a:picLocks noGrp="1" noChangeAspect="1"/>
          </p:cNvPicPr>
          <p:nvPr>
            <p:ph type="pic" sz="quarter" idx="13"/>
          </p:nvPr>
        </p:nvPicPr>
        <p:blipFill>
          <a:blip r:embed="rId2"/>
          <a:srcRect t="5366" b="5366"/>
          <a:stretch/>
        </p:blipFill>
        <p:spPr>
          <a:xfrm>
            <a:off x="19878" y="357338"/>
            <a:ext cx="12215191" cy="6133586"/>
          </a:xfrm>
        </p:spPr>
      </p:pic>
    </p:spTree>
    <p:extLst>
      <p:ext uri="{BB962C8B-B14F-4D97-AF65-F5344CB8AC3E}">
        <p14:creationId xmlns:p14="http://schemas.microsoft.com/office/powerpoint/2010/main" val="2738752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0739DD-A544-48C8-A11D-8F83505CA7CF}"/>
              </a:ext>
            </a:extLst>
          </p:cNvPr>
          <p:cNvSpPr>
            <a:spLocks noGrp="1"/>
          </p:cNvSpPr>
          <p:nvPr>
            <p:ph type="title"/>
          </p:nvPr>
        </p:nvSpPr>
        <p:spPr>
          <a:xfrm>
            <a:off x="417766" y="300194"/>
            <a:ext cx="3309636" cy="1051692"/>
          </a:xfrm>
        </p:spPr>
        <p:txBody>
          <a:bodyPr>
            <a:noAutofit/>
          </a:bodyPr>
          <a:lstStyle/>
          <a:p>
            <a:r>
              <a:rPr lang="en" sz="3200" b="1" dirty="0">
                <a:cs typeface="Arial" panose="020B0604020202020204" pitchFamily="34" charset="0"/>
              </a:rPr>
              <a:t>Sample</a:t>
            </a:r>
            <a:endParaRPr lang="en-US" sz="3200" dirty="0"/>
          </a:p>
        </p:txBody>
      </p:sp>
      <p:sp>
        <p:nvSpPr>
          <p:cNvPr id="8" name="Content Placeholder 7">
            <a:extLst>
              <a:ext uri="{FF2B5EF4-FFF2-40B4-BE49-F238E27FC236}">
                <a16:creationId xmlns:a16="http://schemas.microsoft.com/office/drawing/2014/main" id="{FF786C1B-47E4-46D7-8919-ADCD3CB1CB55}"/>
              </a:ext>
            </a:extLst>
          </p:cNvPr>
          <p:cNvSpPr>
            <a:spLocks noGrp="1"/>
          </p:cNvSpPr>
          <p:nvPr>
            <p:ph idx="1"/>
          </p:nvPr>
        </p:nvSpPr>
        <p:spPr>
          <a:xfrm>
            <a:off x="2594113" y="1229779"/>
            <a:ext cx="3501888" cy="3541003"/>
          </a:xfrm>
        </p:spPr>
        <p:txBody>
          <a:bodyPr vert="horz" lIns="91440" tIns="45720" rIns="91440" bIns="45720" rtlCol="0" anchor="t">
            <a:normAutofit/>
          </a:bodyPr>
          <a:lstStyle/>
          <a:p>
            <a:r>
              <a:rPr lang="en-US" sz="2000" b="0" i="0" dirty="0">
                <a:solidFill>
                  <a:srgbClr val="000000"/>
                </a:solidFill>
                <a:effectLst/>
              </a:rPr>
              <a:t>Today is National #WildlandFirefighterDay, we honor wildland firefighters, support staff, and contractors that serve the public across the country. #ItTakesAllOfUs</a:t>
            </a:r>
            <a:r>
              <a:rPr lang="en-US" sz="2000" dirty="0">
                <a:solidFill>
                  <a:srgbClr val="000000"/>
                </a:solidFill>
              </a:rPr>
              <a:t> </a:t>
            </a:r>
            <a:endParaRPr lang="en-US" sz="2400" dirty="0">
              <a:solidFill>
                <a:srgbClr val="000000"/>
              </a:solidFill>
              <a:ea typeface="Arial"/>
              <a:cs typeface="Arial"/>
              <a:sym typeface="Arial"/>
            </a:endParaRPr>
          </a:p>
          <a:p>
            <a:endParaRPr lang="en-US" sz="2400" dirty="0"/>
          </a:p>
        </p:txBody>
      </p:sp>
      <p:pic>
        <p:nvPicPr>
          <p:cNvPr id="3" name="Picture 2" descr="Wildland Firefighter Day overlay graphic">
            <a:extLst>
              <a:ext uri="{FF2B5EF4-FFF2-40B4-BE49-F238E27FC236}">
                <a16:creationId xmlns:a16="http://schemas.microsoft.com/office/drawing/2014/main" id="{14BB4C5A-8AB0-FD27-2780-284EE47EC7D3}"/>
              </a:ext>
            </a:extLst>
          </p:cNvPr>
          <p:cNvPicPr>
            <a:picLocks noChangeAspect="1"/>
          </p:cNvPicPr>
          <p:nvPr/>
        </p:nvPicPr>
        <p:blipFill rotWithShape="1">
          <a:blip r:embed="rId2"/>
          <a:srcRect l="33395" r="34038" b="50000"/>
          <a:stretch/>
        </p:blipFill>
        <p:spPr>
          <a:xfrm>
            <a:off x="6096000" y="1162877"/>
            <a:ext cx="5116252" cy="5160033"/>
          </a:xfrm>
          <a:prstGeom prst="rect">
            <a:avLst/>
          </a:prstGeom>
        </p:spPr>
      </p:pic>
    </p:spTree>
    <p:extLst>
      <p:ext uri="{BB962C8B-B14F-4D97-AF65-F5344CB8AC3E}">
        <p14:creationId xmlns:p14="http://schemas.microsoft.com/office/powerpoint/2010/main" val="4207792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2480-21DF-4547-B928-8E2BEDC4756E}"/>
              </a:ext>
            </a:extLst>
          </p:cNvPr>
          <p:cNvSpPr>
            <a:spLocks noGrp="1"/>
          </p:cNvSpPr>
          <p:nvPr>
            <p:ph type="title"/>
          </p:nvPr>
        </p:nvSpPr>
        <p:spPr>
          <a:xfrm>
            <a:off x="758952" y="575855"/>
            <a:ext cx="6095980" cy="1130207"/>
          </a:xfrm>
        </p:spPr>
        <p:txBody>
          <a:bodyPr/>
          <a:lstStyle/>
          <a:p>
            <a:r>
              <a:rPr lang="en" sz="3200" b="1" dirty="0">
                <a:cs typeface="Arial" panose="020B0604020202020204" pitchFamily="34" charset="0"/>
              </a:rPr>
              <a:t>Sample</a:t>
            </a:r>
            <a:endParaRPr lang="en-US" sz="3200" dirty="0"/>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6372873" y="1706062"/>
            <a:ext cx="4861392" cy="4860435"/>
          </a:xfrm>
        </p:spPr>
        <p:txBody>
          <a:bodyPr>
            <a:normAutofit/>
          </a:bodyPr>
          <a:lstStyle/>
          <a:p>
            <a:r>
              <a:rPr lang="en-US" sz="2000" b="0" i="0" dirty="0">
                <a:solidFill>
                  <a:srgbClr val="000000"/>
                </a:solidFill>
                <a:effectLst/>
              </a:rPr>
              <a:t>Today we celebrate those that live by the values of duty, respect, and integrity. On </a:t>
            </a:r>
            <a:r>
              <a:rPr lang="en-US" sz="2000" b="0" i="0" dirty="0" err="1">
                <a:solidFill>
                  <a:srgbClr val="000000"/>
                </a:solidFill>
                <a:effectLst/>
              </a:rPr>
              <a:t>National#WildlandFirefighterDay</a:t>
            </a:r>
            <a:r>
              <a:rPr lang="en-US" sz="2000" b="0" i="0" dirty="0">
                <a:solidFill>
                  <a:srgbClr val="000000"/>
                </a:solidFill>
                <a:effectLst/>
              </a:rPr>
              <a:t> we thank every wildland firefighter, support staff, and contractor who work together to protect life, property, and natural and cultural resources. #ItTakesAllOfUs</a:t>
            </a:r>
            <a:endParaRPr lang="en-US" sz="3600" dirty="0"/>
          </a:p>
        </p:txBody>
      </p:sp>
      <p:pic>
        <p:nvPicPr>
          <p:cNvPr id="4" name="Picture 3" descr="Wildland Firefighter Day overlay graphic">
            <a:extLst>
              <a:ext uri="{FF2B5EF4-FFF2-40B4-BE49-F238E27FC236}">
                <a16:creationId xmlns:a16="http://schemas.microsoft.com/office/drawing/2014/main" id="{631956D3-6EE6-008E-AB73-976194E873EB}"/>
              </a:ext>
            </a:extLst>
          </p:cNvPr>
          <p:cNvPicPr>
            <a:picLocks noChangeAspect="1"/>
          </p:cNvPicPr>
          <p:nvPr/>
        </p:nvPicPr>
        <p:blipFill rotWithShape="1">
          <a:blip r:embed="rId2"/>
          <a:srcRect l="-600" r="67766" b="50000"/>
          <a:stretch/>
        </p:blipFill>
        <p:spPr>
          <a:xfrm>
            <a:off x="986708" y="1406464"/>
            <a:ext cx="5158410" cy="5160033"/>
          </a:xfrm>
          <a:prstGeom prst="rect">
            <a:avLst/>
          </a:prstGeom>
        </p:spPr>
      </p:pic>
    </p:spTree>
    <p:extLst>
      <p:ext uri="{BB962C8B-B14F-4D97-AF65-F5344CB8AC3E}">
        <p14:creationId xmlns:p14="http://schemas.microsoft.com/office/powerpoint/2010/main" val="3872894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16">
            <a:extLst>
              <a:ext uri="{FF2B5EF4-FFF2-40B4-BE49-F238E27FC236}">
                <a16:creationId xmlns:a16="http://schemas.microsoft.com/office/drawing/2014/main" id="{DB667490-DB81-488B-B0E9-A2D13C48B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45592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FC2480-21DF-4547-B928-8E2BEDC4756E}"/>
              </a:ext>
            </a:extLst>
          </p:cNvPr>
          <p:cNvSpPr>
            <a:spLocks noGrp="1"/>
          </p:cNvSpPr>
          <p:nvPr>
            <p:ph type="title"/>
          </p:nvPr>
        </p:nvSpPr>
        <p:spPr>
          <a:xfrm>
            <a:off x="1517904" y="1517903"/>
            <a:ext cx="4512858" cy="1345115"/>
          </a:xfrm>
        </p:spPr>
        <p:txBody>
          <a:bodyPr vert="horz" lIns="91440" tIns="45720" rIns="91440" bIns="45720" rtlCol="0" anchor="t">
            <a:normAutofit/>
          </a:bodyPr>
          <a:lstStyle/>
          <a:p>
            <a:r>
              <a:rPr lang="en-US" b="1" kern="1200" spc="-50" baseline="0">
                <a:solidFill>
                  <a:schemeClr val="tx1"/>
                </a:solidFill>
                <a:latin typeface="+mj-lt"/>
                <a:ea typeface="+mj-ea"/>
                <a:cs typeface="+mj-cs"/>
              </a:rPr>
              <a:t>Sample</a:t>
            </a:r>
            <a:endParaRPr lang="en-US" kern="1200" spc="-50" baseline="0">
              <a:solidFill>
                <a:schemeClr val="tx1"/>
              </a:solidFill>
              <a:latin typeface="+mj-lt"/>
              <a:ea typeface="+mj-ea"/>
              <a:cs typeface="+mj-cs"/>
            </a:endParaRPr>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1517904" y="2970222"/>
            <a:ext cx="4512857" cy="3128825"/>
          </a:xfrm>
        </p:spPr>
        <p:txBody>
          <a:bodyPr vert="horz" lIns="91440" tIns="45720" rIns="91440" bIns="45720" rtlCol="0">
            <a:normAutofit/>
          </a:bodyPr>
          <a:lstStyle/>
          <a:p>
            <a:pPr>
              <a:lnSpc>
                <a:spcPct val="95000"/>
              </a:lnSpc>
            </a:pPr>
            <a:r>
              <a:rPr lang="en-US" sz="2000" b="0" i="0" dirty="0">
                <a:effectLst/>
              </a:rPr>
              <a:t>National #WildlandFirefighterDay is a time to show appreciation for the wildland firefighting community. Thanks to the dispatchers, map creators, IT specialists, equipment operators, radio technicians, prevention specialists, and everyone else who has a role in getting the job done! #ItTakesAllOfUs </a:t>
            </a:r>
            <a:endParaRPr lang="en-US" sz="2000" dirty="0"/>
          </a:p>
        </p:txBody>
      </p:sp>
      <p:pic>
        <p:nvPicPr>
          <p:cNvPr id="6" name="Picture 5" descr="Wildland Firefighter Day overlay graphic">
            <a:extLst>
              <a:ext uri="{FF2B5EF4-FFF2-40B4-BE49-F238E27FC236}">
                <a16:creationId xmlns:a16="http://schemas.microsoft.com/office/drawing/2014/main" id="{20135448-4828-2157-41BE-2FB16D8E2710}"/>
              </a:ext>
            </a:extLst>
          </p:cNvPr>
          <p:cNvPicPr>
            <a:picLocks noChangeAspect="1"/>
          </p:cNvPicPr>
          <p:nvPr/>
        </p:nvPicPr>
        <p:blipFill rotWithShape="1">
          <a:blip r:embed="rId2"/>
          <a:srcRect l="-600" t="51348" r="67766" b="-1348"/>
          <a:stretch/>
        </p:blipFill>
        <p:spPr>
          <a:xfrm>
            <a:off x="6470374" y="933833"/>
            <a:ext cx="4810695" cy="4816704"/>
          </a:xfrm>
          <a:prstGeom prst="rect">
            <a:avLst/>
          </a:prstGeom>
        </p:spPr>
      </p:pic>
    </p:spTree>
    <p:extLst>
      <p:ext uri="{BB962C8B-B14F-4D97-AF65-F5344CB8AC3E}">
        <p14:creationId xmlns:p14="http://schemas.microsoft.com/office/powerpoint/2010/main" val="4085503920"/>
      </p:ext>
    </p:extLst>
  </p:cSld>
  <p:clrMapOvr>
    <a:masterClrMapping/>
  </p:clrMapOvr>
</p:sld>
</file>

<file path=ppt/theme/theme1.xml><?xml version="1.0" encoding="utf-8"?>
<a:theme xmlns:a="http://schemas.openxmlformats.org/drawingml/2006/main" name="PrismaticVTI">
  <a:themeElements>
    <a:clrScheme name="NWFFD">
      <a:dk1>
        <a:sysClr val="windowText" lastClr="000000"/>
      </a:dk1>
      <a:lt1>
        <a:sysClr val="window" lastClr="FFFFFF"/>
      </a:lt1>
      <a:dk2>
        <a:srgbClr val="39302A"/>
      </a:dk2>
      <a:lt2>
        <a:srgbClr val="E5DEDB"/>
      </a:lt2>
      <a:accent1>
        <a:srgbClr val="548687"/>
      </a:accent1>
      <a:accent2>
        <a:srgbClr val="473335"/>
      </a:accent2>
      <a:accent3>
        <a:srgbClr val="B0413E"/>
      </a:accent3>
      <a:accent4>
        <a:srgbClr val="FFFFC7"/>
      </a:accent4>
      <a:accent5>
        <a:srgbClr val="3F6364"/>
      </a:accent5>
      <a:accent6>
        <a:srgbClr val="C57270"/>
      </a:accent6>
      <a:hlink>
        <a:srgbClr val="334746"/>
      </a:hlink>
      <a:folHlink>
        <a:srgbClr val="3EB0A1"/>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E81B8DE81602458557DD15B43E0F43" ma:contentTypeVersion="16" ma:contentTypeDescription="Create a new document." ma:contentTypeScope="" ma:versionID="0af185e4ca037d48bb338f7218332166">
  <xsd:schema xmlns:xsd="http://www.w3.org/2001/XMLSchema" xmlns:xs="http://www.w3.org/2001/XMLSchema" xmlns:p="http://schemas.microsoft.com/office/2006/metadata/properties" xmlns:ns2="5a6e7b71-6add-43b0-b968-08860c0e1397" xmlns:ns3="776703c0-f160-4e19-a163-f7e5c99cd31e" xmlns:ns4="31062a0d-ede8-4112-b4bb-00a9c1bc8e16" targetNamespace="http://schemas.microsoft.com/office/2006/metadata/properties" ma:root="true" ma:fieldsID="c2b9406f12caaf7fb522f7a148a51d1f" ns2:_="" ns3:_="" ns4:_="">
    <xsd:import namespace="5a6e7b71-6add-43b0-b968-08860c0e1397"/>
    <xsd:import namespace="776703c0-f160-4e19-a163-f7e5c99cd31e"/>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6e7b71-6add-43b0-b968-08860c0e13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76703c0-f160-4e19-a163-f7e5c99cd31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00e0dbe-2fdb-4ac8-9f4e-57e50739e837}" ma:internalName="TaxCatchAll" ma:showField="CatchAllData" ma:web="776703c0-f160-4e19-a163-f7e5c99cd3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a6e7b71-6add-43b0-b968-08860c0e1397">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93076797-8467-41BB-91A7-9AE8328A6850}">
  <ds:schemaRefs>
    <ds:schemaRef ds:uri="http://schemas.microsoft.com/sharepoint/v3/contenttype/forms"/>
  </ds:schemaRefs>
</ds:datastoreItem>
</file>

<file path=customXml/itemProps2.xml><?xml version="1.0" encoding="utf-8"?>
<ds:datastoreItem xmlns:ds="http://schemas.openxmlformats.org/officeDocument/2006/customXml" ds:itemID="{B44E46A6-7ECA-40C6-9B92-62BAA89D1002}">
  <ds:schemaRefs>
    <ds:schemaRef ds:uri="31062a0d-ede8-4112-b4bb-00a9c1bc8e16"/>
    <ds:schemaRef ds:uri="5a6e7b71-6add-43b0-b968-08860c0e1397"/>
    <ds:schemaRef ds:uri="776703c0-f160-4e19-a163-f7e5c99cd3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B19C5C-61AD-4793-BB9D-6401AD34A775}">
  <ds:schemaRefs>
    <ds:schemaRef ds:uri="776703c0-f160-4e19-a163-f7e5c99cd31e"/>
    <ds:schemaRef ds:uri="31062a0d-ede8-4112-b4bb-00a9c1bc8e16"/>
    <ds:schemaRef ds:uri="http://www.w3.org/XML/1998/namespace"/>
    <ds:schemaRef ds:uri="http://purl.org/dc/elements/1.1/"/>
    <ds:schemaRef ds:uri="http://schemas.microsoft.com/office/2006/metadata/properties"/>
    <ds:schemaRef ds:uri="http://purl.org/dc/dcmitype/"/>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5a6e7b71-6add-43b0-b968-08860c0e1397"/>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{AD0BBE31-EF86-473D-9F34-62644F5F5C70}tf56076705_win32</Template>
  <TotalTime>215</TotalTime>
  <Words>798</Words>
  <Application>Microsoft Office PowerPoint</Application>
  <PresentationFormat>Widescreen</PresentationFormat>
  <Paragraphs>50</Paragraphs>
  <Slides>30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Aharoni</vt:lpstr>
      <vt:lpstr>Arial</vt:lpstr>
      <vt:lpstr>Avenir Next LT Pro</vt:lpstr>
      <vt:lpstr>Calibri</vt:lpstr>
      <vt:lpstr>PrismaticVTI</vt:lpstr>
      <vt:lpstr>Celebrating our nation's wildland firefighters on #NWFFD</vt:lpstr>
      <vt:lpstr>#NWFFD - July 2, 2023 - Celebrating our nation’s wildland firefighters</vt:lpstr>
      <vt:lpstr>Core messages</vt:lpstr>
      <vt:lpstr>PowerPoint Presentation</vt:lpstr>
      <vt:lpstr>Toolkit</vt:lpstr>
      <vt:lpstr>PowerPoint Presentation</vt:lpstr>
      <vt:lpstr>Sample</vt:lpstr>
      <vt:lpstr>Sample</vt:lpstr>
      <vt:lpstr>Sample</vt:lpstr>
      <vt:lpstr>Sample</vt:lpstr>
      <vt:lpstr>Sample</vt:lpstr>
      <vt:lpstr>PowerPoint Presentation</vt:lpstr>
      <vt:lpstr>PowerPoint Presentation</vt:lpstr>
      <vt:lpstr>Sample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Video backgrounds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Ascherfeld, Sheri L</dc:creator>
  <cp:lastModifiedBy>Ascherfeld, Sheri L</cp:lastModifiedBy>
  <cp:revision>8</cp:revision>
  <dcterms:created xsi:type="dcterms:W3CDTF">2022-06-14T17:24:50Z</dcterms:created>
  <dcterms:modified xsi:type="dcterms:W3CDTF">2023-06-28T12:21:10Z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