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2"/>
  </p:notesMasterIdLst>
  <p:sldIdLst>
    <p:sldId id="267" r:id="rId2"/>
    <p:sldId id="282" r:id="rId3"/>
    <p:sldId id="268" r:id="rId4"/>
    <p:sldId id="269" r:id="rId5"/>
    <p:sldId id="271" r:id="rId6"/>
    <p:sldId id="272" r:id="rId7"/>
    <p:sldId id="273" r:id="rId8"/>
    <p:sldId id="280" r:id="rId9"/>
    <p:sldId id="276" r:id="rId10"/>
    <p:sldId id="27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14" autoAdjust="0"/>
  </p:normalViewPr>
  <p:slideViewPr>
    <p:cSldViewPr snapToGrid="0" snapToObjects="1">
      <p:cViewPr varScale="1">
        <p:scale>
          <a:sx n="64" d="100"/>
          <a:sy n="64" d="100"/>
        </p:scale>
        <p:origin x="1536"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ADB15-2492-43FB-B0D1-FB5BFABA4E13}"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48EE0-AA7C-43E7-BF6F-9A7624A1F0AF}" type="slidenum">
              <a:rPr lang="en-US" smtClean="0"/>
              <a:t>‹#›</a:t>
            </a:fld>
            <a:endParaRPr lang="en-US"/>
          </a:p>
        </p:txBody>
      </p:sp>
    </p:spTree>
    <p:extLst>
      <p:ext uri="{BB962C8B-B14F-4D97-AF65-F5344CB8AC3E}">
        <p14:creationId xmlns:p14="http://schemas.microsoft.com/office/powerpoint/2010/main" val="144632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USDA recently launched a GIS-based media system that took more than two years to develop, and many volunteer hours from several federal departments to complete.  I hope that you will find that the resulting system will vastly improve our ability to target audiences that we need to get information to in order to protect their safety and health and for ensuring that the right audiences get the right information in a much more timely fashion than other services allow. </a:t>
            </a:r>
            <a:endParaRPr lang="en-US" dirty="0"/>
          </a:p>
        </p:txBody>
      </p:sp>
      <p:sp>
        <p:nvSpPr>
          <p:cNvPr id="4" name="Slide Number Placeholder 3"/>
          <p:cNvSpPr>
            <a:spLocks noGrp="1"/>
          </p:cNvSpPr>
          <p:nvPr>
            <p:ph type="sldNum" sz="quarter" idx="10"/>
          </p:nvPr>
        </p:nvSpPr>
        <p:spPr/>
        <p:txBody>
          <a:bodyPr/>
          <a:lstStyle/>
          <a:p>
            <a:fld id="{38448EE0-AA7C-43E7-BF6F-9A7624A1F0AF}" type="slidenum">
              <a:rPr lang="en-US" smtClean="0"/>
              <a:t>1</a:t>
            </a:fld>
            <a:endParaRPr lang="en-US"/>
          </a:p>
        </p:txBody>
      </p:sp>
    </p:spTree>
    <p:extLst>
      <p:ext uri="{BB962C8B-B14F-4D97-AF65-F5344CB8AC3E}">
        <p14:creationId xmlns:p14="http://schemas.microsoft.com/office/powerpoint/2010/main" val="2934174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key benefits of USA-TECQ:</a:t>
            </a:r>
          </a:p>
          <a:p>
            <a:endParaRPr lang="en-US" dirty="0"/>
          </a:p>
          <a:p>
            <a:r>
              <a:rPr lang="en-US" dirty="0"/>
              <a:t>This may be the only system that allows users to target media outlets that serve specific geographic areas</a:t>
            </a:r>
          </a:p>
          <a:p>
            <a:endParaRPr lang="en-US" dirty="0"/>
          </a:p>
          <a:p>
            <a:r>
              <a:rPr lang="en-US" dirty="0"/>
              <a:t>It is built upon a validated and comprehensive database of media outlets nationwide</a:t>
            </a:r>
          </a:p>
          <a:p>
            <a:pPr marL="0" indent="0">
              <a:buNone/>
            </a:pPr>
            <a:endParaRPr lang="en-US" dirty="0"/>
          </a:p>
          <a:p>
            <a:r>
              <a:rPr lang="en-US" dirty="0"/>
              <a:t>And, it will allow us to highlight the relevance and credibility of our news, likely increasing media pickup for users</a:t>
            </a:r>
          </a:p>
          <a:p>
            <a:endParaRPr lang="en-US" dirty="0"/>
          </a:p>
        </p:txBody>
      </p:sp>
      <p:sp>
        <p:nvSpPr>
          <p:cNvPr id="4" name="Slide Number Placeholder 3"/>
          <p:cNvSpPr>
            <a:spLocks noGrp="1"/>
          </p:cNvSpPr>
          <p:nvPr>
            <p:ph type="sldNum" sz="quarter" idx="10"/>
          </p:nvPr>
        </p:nvSpPr>
        <p:spPr/>
        <p:txBody>
          <a:bodyPr/>
          <a:lstStyle/>
          <a:p>
            <a:fld id="{38448EE0-AA7C-43E7-BF6F-9A7624A1F0AF}" type="slidenum">
              <a:rPr lang="en-US" smtClean="0"/>
              <a:t>2</a:t>
            </a:fld>
            <a:endParaRPr lang="en-US"/>
          </a:p>
        </p:txBody>
      </p:sp>
    </p:spTree>
    <p:extLst>
      <p:ext uri="{BB962C8B-B14F-4D97-AF65-F5344CB8AC3E}">
        <p14:creationId xmlns:p14="http://schemas.microsoft.com/office/powerpoint/2010/main" val="242109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tools we currently have available are ineffective for targeted media outreach.  Because they require searches by cities and states, users would need to search for news outlets in all individual media markets in the area of interest each time they try to target a specific area - and, if you consider hurricane forecast cones, which change every six hours, in order to get information to the right audiences during a disaster of that nature, users would need to conduct entirely new searches whenever the forecast changes.  It’s time consuming, and, ineffective.</a:t>
            </a:r>
            <a:endParaRPr lang="en-US" dirty="0"/>
          </a:p>
        </p:txBody>
      </p:sp>
      <p:sp>
        <p:nvSpPr>
          <p:cNvPr id="4" name="Slide Number Placeholder 3"/>
          <p:cNvSpPr>
            <a:spLocks noGrp="1"/>
          </p:cNvSpPr>
          <p:nvPr>
            <p:ph type="sldNum" sz="quarter" idx="10"/>
          </p:nvPr>
        </p:nvSpPr>
        <p:spPr/>
        <p:txBody>
          <a:bodyPr/>
          <a:lstStyle/>
          <a:p>
            <a:fld id="{38448EE0-AA7C-43E7-BF6F-9A7624A1F0AF}" type="slidenum">
              <a:rPr lang="en-US" smtClean="0"/>
              <a:t>3</a:t>
            </a:fld>
            <a:endParaRPr lang="en-US"/>
          </a:p>
        </p:txBody>
      </p:sp>
    </p:spTree>
    <p:extLst>
      <p:ext uri="{BB962C8B-B14F-4D97-AF65-F5344CB8AC3E}">
        <p14:creationId xmlns:p14="http://schemas.microsoft.com/office/powerpoint/2010/main" val="175365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makes the system we launched really unique and perhaps the first of its kind is its ability to allow users to develop media distribution lists simply by searching for the areas they cover - not where the outlets are specifically located, but rather, which media outlets people in certain areas would access to receive their news.  With their circulation areas mapped out in the system, this allows users to be very specific about the geographic region they are interested in targeting.</a:t>
            </a:r>
            <a:endParaRPr lang="en-US" dirty="0"/>
          </a:p>
        </p:txBody>
      </p:sp>
      <p:sp>
        <p:nvSpPr>
          <p:cNvPr id="4" name="Slide Number Placeholder 3"/>
          <p:cNvSpPr>
            <a:spLocks noGrp="1"/>
          </p:cNvSpPr>
          <p:nvPr>
            <p:ph type="sldNum" sz="quarter" idx="10"/>
          </p:nvPr>
        </p:nvSpPr>
        <p:spPr/>
        <p:txBody>
          <a:bodyPr/>
          <a:lstStyle/>
          <a:p>
            <a:fld id="{38448EE0-AA7C-43E7-BF6F-9A7624A1F0AF}" type="slidenum">
              <a:rPr lang="en-US" smtClean="0"/>
              <a:t>4</a:t>
            </a:fld>
            <a:endParaRPr lang="en-US"/>
          </a:p>
        </p:txBody>
      </p:sp>
    </p:spTree>
    <p:extLst>
      <p:ext uri="{BB962C8B-B14F-4D97-AF65-F5344CB8AC3E}">
        <p14:creationId xmlns:p14="http://schemas.microsoft.com/office/powerpoint/2010/main" val="292271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is an example of a heat advisory area issued by the National Weather Service:  The user traces around the area they are interested in distributing news or PSAs to and…</a:t>
            </a:r>
            <a:endParaRPr lang="en-US" dirty="0"/>
          </a:p>
        </p:txBody>
      </p:sp>
      <p:sp>
        <p:nvSpPr>
          <p:cNvPr id="4" name="Slide Number Placeholder 3"/>
          <p:cNvSpPr>
            <a:spLocks noGrp="1"/>
          </p:cNvSpPr>
          <p:nvPr>
            <p:ph type="sldNum" sz="quarter" idx="10"/>
          </p:nvPr>
        </p:nvSpPr>
        <p:spPr/>
        <p:txBody>
          <a:bodyPr/>
          <a:lstStyle/>
          <a:p>
            <a:fld id="{38448EE0-AA7C-43E7-BF6F-9A7624A1F0AF}" type="slidenum">
              <a:rPr lang="en-US" smtClean="0"/>
              <a:t>5</a:t>
            </a:fld>
            <a:endParaRPr lang="en-US"/>
          </a:p>
        </p:txBody>
      </p:sp>
    </p:spTree>
    <p:extLst>
      <p:ext uri="{BB962C8B-B14F-4D97-AF65-F5344CB8AC3E}">
        <p14:creationId xmlns:p14="http://schemas.microsoft.com/office/powerpoint/2010/main" val="1227420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system quickly identifies more than 700 news outlets and produces a distribution list the outlets that can be copied and pasted into an email for the distribution.  The system is intuitive to use, quickly produces results, and automatically identifies the media markets that serve specific geographic regions, so someone using the system doesn’t need to be familiar with media markets that covering the area of interest in order to generate complete and appropriately targeted media distribution lists.</a:t>
            </a:r>
            <a:endParaRPr lang="en-US" dirty="0"/>
          </a:p>
        </p:txBody>
      </p:sp>
      <p:sp>
        <p:nvSpPr>
          <p:cNvPr id="4" name="Slide Number Placeholder 3"/>
          <p:cNvSpPr>
            <a:spLocks noGrp="1"/>
          </p:cNvSpPr>
          <p:nvPr>
            <p:ph type="sldNum" sz="quarter" idx="10"/>
          </p:nvPr>
        </p:nvSpPr>
        <p:spPr/>
        <p:txBody>
          <a:bodyPr/>
          <a:lstStyle/>
          <a:p>
            <a:fld id="{38448EE0-AA7C-43E7-BF6F-9A7624A1F0AF}" type="slidenum">
              <a:rPr lang="en-US" smtClean="0"/>
              <a:t>6</a:t>
            </a:fld>
            <a:endParaRPr lang="en-US"/>
          </a:p>
        </p:txBody>
      </p:sp>
    </p:spTree>
    <p:extLst>
      <p:ext uri="{BB962C8B-B14F-4D97-AF65-F5344CB8AC3E}">
        <p14:creationId xmlns:p14="http://schemas.microsoft.com/office/powerpoint/2010/main" val="343083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it is GIS-based, it allows for searches against any GIS layer, or for searches against multiple layers.  For example, you can perform searches against crime index data (down to county and census tract), demographic layers, including the percentage of populations that are 65 or older, hurricane forecast tracks, railroads, and the habitat for mosquitos that could carry Zika, as well as areas within that habitat where rain is falling and people may need to dump standing water.</a:t>
            </a:r>
          </a:p>
        </p:txBody>
      </p:sp>
      <p:sp>
        <p:nvSpPr>
          <p:cNvPr id="4" name="Slide Number Placeholder 3"/>
          <p:cNvSpPr>
            <a:spLocks noGrp="1"/>
          </p:cNvSpPr>
          <p:nvPr>
            <p:ph type="sldNum" sz="quarter" idx="10"/>
          </p:nvPr>
        </p:nvSpPr>
        <p:spPr/>
        <p:txBody>
          <a:bodyPr/>
          <a:lstStyle/>
          <a:p>
            <a:fld id="{38448EE0-AA7C-43E7-BF6F-9A7624A1F0AF}" type="slidenum">
              <a:rPr lang="en-US" smtClean="0"/>
              <a:t>7</a:t>
            </a:fld>
            <a:endParaRPr lang="en-US"/>
          </a:p>
        </p:txBody>
      </p:sp>
    </p:spTree>
    <p:extLst>
      <p:ext uri="{BB962C8B-B14F-4D97-AF65-F5344CB8AC3E}">
        <p14:creationId xmlns:p14="http://schemas.microsoft.com/office/powerpoint/2010/main" val="309391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it works:  (Demo)</a:t>
            </a:r>
          </a:p>
        </p:txBody>
      </p:sp>
      <p:sp>
        <p:nvSpPr>
          <p:cNvPr id="4" name="Slide Number Placeholder 3"/>
          <p:cNvSpPr>
            <a:spLocks noGrp="1"/>
          </p:cNvSpPr>
          <p:nvPr>
            <p:ph type="sldNum" sz="quarter" idx="10"/>
          </p:nvPr>
        </p:nvSpPr>
        <p:spPr/>
        <p:txBody>
          <a:bodyPr/>
          <a:lstStyle/>
          <a:p>
            <a:fld id="{38448EE0-AA7C-43E7-BF6F-9A7624A1F0AF}" type="slidenum">
              <a:rPr lang="en-US" smtClean="0"/>
              <a:t>8</a:t>
            </a:fld>
            <a:endParaRPr lang="en-US"/>
          </a:p>
        </p:txBody>
      </p:sp>
    </p:spTree>
    <p:extLst>
      <p:ext uri="{BB962C8B-B14F-4D97-AF65-F5344CB8AC3E}">
        <p14:creationId xmlns:p14="http://schemas.microsoft.com/office/powerpoint/2010/main" val="342246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You heard me mention earlier that beginning today you can use THIS version of the system. Another unique aspect about this system is that it allows every department, agency, or even person to use different versions of the USA-TECQ system that are tailored to your department and agency’s needs by allowing you to incorporate only the GIS layers you are interested in, including GIS layers that are internal to your department and agency. And did I mention that it’s free?  We want this tool in the hands of as many departments and agencies to help you all most effectively deliver vital information to the public, so, at the end of the day, it’s the people we serve who get the information they need to protect their safety and health during disasters, public health emergencies, to a host of other events.  I hope you can see that the range of applications for this system is broad, and I look forward to learning how you all apply it.</a:t>
            </a:r>
            <a:endParaRPr lang="en-US" dirty="0"/>
          </a:p>
        </p:txBody>
      </p:sp>
      <p:sp>
        <p:nvSpPr>
          <p:cNvPr id="4" name="Slide Number Placeholder 3"/>
          <p:cNvSpPr>
            <a:spLocks noGrp="1"/>
          </p:cNvSpPr>
          <p:nvPr>
            <p:ph type="sldNum" sz="quarter" idx="10"/>
          </p:nvPr>
        </p:nvSpPr>
        <p:spPr/>
        <p:txBody>
          <a:bodyPr/>
          <a:lstStyle/>
          <a:p>
            <a:fld id="{38448EE0-AA7C-43E7-BF6F-9A7624A1F0AF}" type="slidenum">
              <a:rPr lang="en-US" smtClean="0"/>
              <a:t>9</a:t>
            </a:fld>
            <a:endParaRPr lang="en-US"/>
          </a:p>
        </p:txBody>
      </p:sp>
    </p:spTree>
    <p:extLst>
      <p:ext uri="{BB962C8B-B14F-4D97-AF65-F5344CB8AC3E}">
        <p14:creationId xmlns:p14="http://schemas.microsoft.com/office/powerpoint/2010/main" val="3785541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AE99E2-D640-CE46-903C-AF6E7F57988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660418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E99E2-D640-CE46-903C-AF6E7F57988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285602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E99E2-D640-CE46-903C-AF6E7F57988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753885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AE99E2-D640-CE46-903C-AF6E7F57988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207973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AE99E2-D640-CE46-903C-AF6E7F57988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9296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E99E2-D640-CE46-903C-AF6E7F57988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948591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AE99E2-D640-CE46-903C-AF6E7F57988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68426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AE99E2-D640-CE46-903C-AF6E7F57988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66733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E99E2-D640-CE46-903C-AF6E7F57988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099752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AE99E2-D640-CE46-903C-AF6E7F57988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393565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AE99E2-D640-CE46-903C-AF6E7F57988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37C728-5218-8E41-BD52-95328715D22E}" type="slidenum">
              <a:rPr lang="en-US" smtClean="0"/>
              <a:t>‹#›</a:t>
            </a:fld>
            <a:endParaRPr lang="en-US"/>
          </a:p>
        </p:txBody>
      </p:sp>
    </p:spTree>
    <p:extLst>
      <p:ext uri="{BB962C8B-B14F-4D97-AF65-F5344CB8AC3E}">
        <p14:creationId xmlns:p14="http://schemas.microsoft.com/office/powerpoint/2010/main" val="160671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AE99E2-D640-CE46-903C-AF6E7F57988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37C728-5218-8E41-BD52-95328715D22E}" type="slidenum">
              <a:rPr lang="en-US" smtClean="0"/>
              <a:t>‹#›</a:t>
            </a:fld>
            <a:endParaRPr lang="en-US"/>
          </a:p>
        </p:txBody>
      </p:sp>
    </p:spTree>
    <p:extLst>
      <p:ext uri="{BB962C8B-B14F-4D97-AF65-F5344CB8AC3E}">
        <p14:creationId xmlns:p14="http://schemas.microsoft.com/office/powerpoint/2010/main" val="5053368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85FF640-30E4-4697-96D5-2CD99053BDB9}"/>
              </a:ext>
            </a:extLst>
          </p:cNvPr>
          <p:cNvPicPr>
            <a:picLocks noGrp="1" noChangeAspect="1"/>
          </p:cNvPicPr>
          <p:nvPr>
            <p:ph idx="1"/>
          </p:nvPr>
        </p:nvPicPr>
        <p:blipFill>
          <a:blip r:embed="rId3"/>
          <a:stretch>
            <a:fillRect/>
          </a:stretch>
        </p:blipFill>
        <p:spPr>
          <a:xfrm>
            <a:off x="2153157" y="1400371"/>
            <a:ext cx="7372729" cy="2146410"/>
          </a:xfrm>
        </p:spPr>
      </p:pic>
      <p:pic>
        <p:nvPicPr>
          <p:cNvPr id="4" name="Picture 3" descr=" SigLockup Master PwPt.4c-whitebg.png">
            <a:extLst>
              <a:ext uri="{FF2B5EF4-FFF2-40B4-BE49-F238E27FC236}">
                <a16:creationId xmlns:a16="http://schemas.microsoft.com/office/drawing/2014/main" id="{E24EF7A5-E198-4E44-BF6B-90422649EF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1C993353-CD71-47F6-AB6F-551C8DF2C961}"/>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7DCA9249-6E1B-4297-88A0-4B503B8F0338}"/>
              </a:ext>
            </a:extLst>
          </p:cNvPr>
          <p:cNvSpPr txBox="1"/>
          <p:nvPr/>
        </p:nvSpPr>
        <p:spPr>
          <a:xfrm>
            <a:off x="0" y="3657600"/>
            <a:ext cx="12192000" cy="1323439"/>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USA Targeted External Communications Query </a:t>
            </a:r>
          </a:p>
          <a:p>
            <a:pPr algn="ctr"/>
            <a:r>
              <a:rPr lang="en-US" sz="4000" b="1" dirty="0">
                <a:latin typeface="Times New Roman" panose="02020603050405020304" pitchFamily="18" charset="0"/>
                <a:cs typeface="Times New Roman" panose="02020603050405020304" pitchFamily="18" charset="0"/>
              </a:rPr>
              <a:t>(USA-TECQ)</a:t>
            </a:r>
          </a:p>
        </p:txBody>
      </p:sp>
      <p:sp>
        <p:nvSpPr>
          <p:cNvPr id="9" name="TextBox 8">
            <a:extLst>
              <a:ext uri="{FF2B5EF4-FFF2-40B4-BE49-F238E27FC236}">
                <a16:creationId xmlns:a16="http://schemas.microsoft.com/office/drawing/2014/main" id="{8C61F5F9-8054-4F70-A4DA-99730161477B}"/>
              </a:ext>
            </a:extLst>
          </p:cNvPr>
          <p:cNvSpPr txBox="1"/>
          <p:nvPr/>
        </p:nvSpPr>
        <p:spPr>
          <a:xfrm>
            <a:off x="3980874" y="5375564"/>
            <a:ext cx="4572000" cy="1015663"/>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May 22, 2019</a:t>
            </a:r>
          </a:p>
          <a:p>
            <a:pPr algn="ctr"/>
            <a:r>
              <a:rPr lang="en-US" sz="2000" dirty="0">
                <a:latin typeface="Times New Roman" panose="02020603050405020304" pitchFamily="18" charset="0"/>
                <a:cs typeface="Times New Roman" panose="02020603050405020304" pitchFamily="18" charset="0"/>
              </a:rPr>
              <a:t>Dirk Fillpot</a:t>
            </a:r>
          </a:p>
          <a:p>
            <a:pPr algn="ctr"/>
            <a:r>
              <a:rPr lang="en-US" sz="2000" dirty="0">
                <a:latin typeface="Times New Roman" panose="02020603050405020304" pitchFamily="18" charset="0"/>
                <a:cs typeface="Times New Roman" panose="02020603050405020304" pitchFamily="18" charset="0"/>
              </a:rPr>
              <a:t>USDA’s Office of Communications</a:t>
            </a:r>
          </a:p>
        </p:txBody>
      </p:sp>
    </p:spTree>
    <p:extLst>
      <p:ext uri="{BB962C8B-B14F-4D97-AF65-F5344CB8AC3E}">
        <p14:creationId xmlns:p14="http://schemas.microsoft.com/office/powerpoint/2010/main" val="98934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EAFA-24A2-4105-AD13-0FB4C9F67489}"/>
              </a:ext>
            </a:extLst>
          </p:cNvPr>
          <p:cNvSpPr>
            <a:spLocks noGrp="1"/>
          </p:cNvSpPr>
          <p:nvPr>
            <p:ph type="title"/>
          </p:nvPr>
        </p:nvSpPr>
        <p:spPr>
          <a:xfrm>
            <a:off x="838200" y="877455"/>
            <a:ext cx="10515600" cy="1145309"/>
          </a:xfrm>
        </p:spPr>
        <p:txBody>
          <a:bodyPr/>
          <a:lstStyle/>
          <a:p>
            <a:pPr algn="ctr"/>
            <a:r>
              <a:rPr lang="en-US" b="1" dirty="0"/>
              <a:t>Questions?</a:t>
            </a:r>
          </a:p>
        </p:txBody>
      </p:sp>
      <p:pic>
        <p:nvPicPr>
          <p:cNvPr id="4" name="Picture 3" descr=" SigLockup Master PwPt.4c-whitebg.png">
            <a:extLst>
              <a:ext uri="{FF2B5EF4-FFF2-40B4-BE49-F238E27FC236}">
                <a16:creationId xmlns:a16="http://schemas.microsoft.com/office/drawing/2014/main" id="{9130A301-12DA-4CA5-8653-33F6758FB9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70E68C2D-729C-445A-BCC9-73307A0FA4BA}"/>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C3510A86-B1E6-4BB7-9AEB-A85E1FAA44BC}"/>
              </a:ext>
            </a:extLst>
          </p:cNvPr>
          <p:cNvSpPr>
            <a:spLocks noGrp="1"/>
          </p:cNvSpPr>
          <p:nvPr>
            <p:ph idx="1"/>
          </p:nvPr>
        </p:nvSpPr>
        <p:spPr/>
        <p:txBody>
          <a:bodyPr/>
          <a:lstStyle/>
          <a:p>
            <a:pPr marL="0" indent="0">
              <a:buNone/>
            </a:pPr>
            <a:r>
              <a:rPr lang="en-US" dirty="0"/>
              <a:t> </a:t>
            </a:r>
          </a:p>
        </p:txBody>
      </p:sp>
      <p:pic>
        <p:nvPicPr>
          <p:cNvPr id="8" name="Picture 7">
            <a:extLst>
              <a:ext uri="{FF2B5EF4-FFF2-40B4-BE49-F238E27FC236}">
                <a16:creationId xmlns:a16="http://schemas.microsoft.com/office/drawing/2014/main" id="{F586A4EF-BE9D-4E6D-9510-8260B6BD2C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483" y="2022764"/>
            <a:ext cx="5951034" cy="3397626"/>
          </a:xfrm>
          <a:prstGeom prst="rect">
            <a:avLst/>
          </a:prstGeom>
        </p:spPr>
      </p:pic>
      <p:sp>
        <p:nvSpPr>
          <p:cNvPr id="9" name="TextBox 8">
            <a:extLst>
              <a:ext uri="{FF2B5EF4-FFF2-40B4-BE49-F238E27FC236}">
                <a16:creationId xmlns:a16="http://schemas.microsoft.com/office/drawing/2014/main" id="{55AB3534-19A3-4EB0-AAEF-B628758BBEDA}"/>
              </a:ext>
            </a:extLst>
          </p:cNvPr>
          <p:cNvSpPr txBox="1"/>
          <p:nvPr/>
        </p:nvSpPr>
        <p:spPr>
          <a:xfrm>
            <a:off x="3120483" y="5617529"/>
            <a:ext cx="5951034" cy="307777"/>
          </a:xfrm>
          <a:prstGeom prst="rect">
            <a:avLst/>
          </a:prstGeom>
          <a:noFill/>
        </p:spPr>
        <p:txBody>
          <a:bodyPr wrap="square" rtlCol="0">
            <a:spAutoFit/>
          </a:bodyPr>
          <a:lstStyle/>
          <a:p>
            <a:pPr algn="ctr"/>
            <a:r>
              <a:rPr lang="en-US" sz="1400" i="1" dirty="0"/>
              <a:t>(Map showing reach of TV news stations in U.S.)</a:t>
            </a:r>
          </a:p>
        </p:txBody>
      </p:sp>
    </p:spTree>
    <p:extLst>
      <p:ext uri="{BB962C8B-B14F-4D97-AF65-F5344CB8AC3E}">
        <p14:creationId xmlns:p14="http://schemas.microsoft.com/office/powerpoint/2010/main" val="289349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97003-1FDE-407E-8DE5-F40DD3B367CE}"/>
              </a:ext>
            </a:extLst>
          </p:cNvPr>
          <p:cNvSpPr>
            <a:spLocks noGrp="1"/>
          </p:cNvSpPr>
          <p:nvPr>
            <p:ph type="title"/>
          </p:nvPr>
        </p:nvSpPr>
        <p:spPr>
          <a:xfrm>
            <a:off x="838200" y="799069"/>
            <a:ext cx="10515600" cy="891619"/>
          </a:xfrm>
        </p:spPr>
        <p:txBody>
          <a:bodyPr/>
          <a:lstStyle/>
          <a:p>
            <a:r>
              <a:rPr lang="en-US" dirty="0"/>
              <a:t>Key benefits of USA-TECQ:</a:t>
            </a:r>
          </a:p>
        </p:txBody>
      </p:sp>
      <p:sp>
        <p:nvSpPr>
          <p:cNvPr id="3" name="Content Placeholder 2">
            <a:extLst>
              <a:ext uri="{FF2B5EF4-FFF2-40B4-BE49-F238E27FC236}">
                <a16:creationId xmlns:a16="http://schemas.microsoft.com/office/drawing/2014/main" id="{55CB0A90-39F5-47F9-B690-044D923BD83B}"/>
              </a:ext>
            </a:extLst>
          </p:cNvPr>
          <p:cNvSpPr>
            <a:spLocks noGrp="1"/>
          </p:cNvSpPr>
          <p:nvPr>
            <p:ph idx="1"/>
          </p:nvPr>
        </p:nvSpPr>
        <p:spPr/>
        <p:txBody>
          <a:bodyPr/>
          <a:lstStyle/>
          <a:p>
            <a:endParaRPr lang="en-US" dirty="0"/>
          </a:p>
          <a:p>
            <a:r>
              <a:rPr lang="en-US" dirty="0"/>
              <a:t>Likely the only system that allows users to target media outlets that serve specific geographic areas</a:t>
            </a:r>
          </a:p>
          <a:p>
            <a:endParaRPr lang="en-US" dirty="0"/>
          </a:p>
          <a:p>
            <a:r>
              <a:rPr lang="en-US" dirty="0"/>
              <a:t>Built upon a validated and comprehensive database of media outlets</a:t>
            </a:r>
          </a:p>
          <a:p>
            <a:pPr marL="0" indent="0">
              <a:buNone/>
            </a:pPr>
            <a:endParaRPr lang="en-US" dirty="0"/>
          </a:p>
          <a:p>
            <a:r>
              <a:rPr lang="en-US" dirty="0"/>
              <a:t>Allows us to highlight the relevance and credibility of our news, likely increasing media pickup of our news </a:t>
            </a:r>
          </a:p>
        </p:txBody>
      </p:sp>
      <p:pic>
        <p:nvPicPr>
          <p:cNvPr id="4" name="Picture 3" descr=" SigLockup Master PwPt.4c-whitebg.png">
            <a:extLst>
              <a:ext uri="{FF2B5EF4-FFF2-40B4-BE49-F238E27FC236}">
                <a16:creationId xmlns:a16="http://schemas.microsoft.com/office/drawing/2014/main" id="{1952932B-E142-4D47-A0E9-C01137CEE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32E2452C-BFF3-4E2F-A354-5A91065A2581}"/>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9465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8F9C-4208-46CD-B36B-CD68C689CDC0}"/>
              </a:ext>
            </a:extLst>
          </p:cNvPr>
          <p:cNvSpPr>
            <a:spLocks noGrp="1"/>
          </p:cNvSpPr>
          <p:nvPr>
            <p:ph type="title"/>
          </p:nvPr>
        </p:nvSpPr>
        <p:spPr>
          <a:xfrm>
            <a:off x="838200" y="937609"/>
            <a:ext cx="10515600" cy="891619"/>
          </a:xfrm>
        </p:spPr>
        <p:txBody>
          <a:bodyPr>
            <a:normAutofit fontScale="90000"/>
          </a:bodyPr>
          <a:lstStyle/>
          <a:p>
            <a:r>
              <a:rPr lang="en-US" b="1" dirty="0"/>
              <a:t>Available tools are ineffective for targeted outreach</a:t>
            </a:r>
          </a:p>
        </p:txBody>
      </p:sp>
      <p:sp>
        <p:nvSpPr>
          <p:cNvPr id="3" name="Content Placeholder 2">
            <a:extLst>
              <a:ext uri="{FF2B5EF4-FFF2-40B4-BE49-F238E27FC236}">
                <a16:creationId xmlns:a16="http://schemas.microsoft.com/office/drawing/2014/main" id="{892FE80A-BAAC-46CC-B07F-30DB00441A2A}"/>
              </a:ext>
            </a:extLst>
          </p:cNvPr>
          <p:cNvSpPr>
            <a:spLocks noGrp="1"/>
          </p:cNvSpPr>
          <p:nvPr>
            <p:ph idx="1"/>
          </p:nvPr>
        </p:nvSpPr>
        <p:spPr>
          <a:xfrm>
            <a:off x="838200" y="1964165"/>
            <a:ext cx="10515600" cy="4351338"/>
          </a:xfrm>
        </p:spPr>
        <p:txBody>
          <a:bodyPr/>
          <a:lstStyle/>
          <a:p>
            <a:r>
              <a:rPr lang="en-US" dirty="0"/>
              <a:t>Limit searches to cities or states</a:t>
            </a:r>
          </a:p>
          <a:p>
            <a:endParaRPr lang="en-US" dirty="0"/>
          </a:p>
          <a:p>
            <a:r>
              <a:rPr lang="en-US" dirty="0"/>
              <a:t>Not useful in targeting populations affected by disasters and for hyperlocal outreach because, to do so effectively, we would need to:</a:t>
            </a:r>
          </a:p>
          <a:p>
            <a:pPr lvl="1"/>
            <a:r>
              <a:rPr lang="en-US" dirty="0"/>
              <a:t>Search for news outlets in all individual media markets in the areas of interest</a:t>
            </a:r>
          </a:p>
          <a:p>
            <a:pPr lvl="1"/>
            <a:r>
              <a:rPr lang="en-US" dirty="0"/>
              <a:t>Conduct new searches as hurricane forecasts change, for example</a:t>
            </a:r>
          </a:p>
          <a:p>
            <a:pPr lvl="1"/>
            <a:endParaRPr lang="en-US" dirty="0"/>
          </a:p>
          <a:p>
            <a:r>
              <a:rPr lang="en-US" dirty="0"/>
              <a:t>Time-consuming; Inevitable result: media distribution lists are incomplete</a:t>
            </a:r>
          </a:p>
          <a:p>
            <a:endParaRPr lang="en-US" dirty="0"/>
          </a:p>
        </p:txBody>
      </p:sp>
      <p:pic>
        <p:nvPicPr>
          <p:cNvPr id="4" name="Picture 3" descr=" SigLockup Master PwPt.4c-whitebg.png">
            <a:extLst>
              <a:ext uri="{FF2B5EF4-FFF2-40B4-BE49-F238E27FC236}">
                <a16:creationId xmlns:a16="http://schemas.microsoft.com/office/drawing/2014/main" id="{FDDE53B6-2338-4CC7-9B27-FF06FDD6A5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77AD2C8D-B3E1-48A4-9235-9943B5864D80}"/>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059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6D962-D156-483C-B141-F021E3F80174}"/>
              </a:ext>
            </a:extLst>
          </p:cNvPr>
          <p:cNvSpPr>
            <a:spLocks noGrp="1"/>
          </p:cNvSpPr>
          <p:nvPr>
            <p:ph type="title"/>
          </p:nvPr>
        </p:nvSpPr>
        <p:spPr>
          <a:xfrm>
            <a:off x="838200" y="799069"/>
            <a:ext cx="10515600" cy="891619"/>
          </a:xfrm>
        </p:spPr>
        <p:txBody>
          <a:bodyPr/>
          <a:lstStyle/>
          <a:p>
            <a:r>
              <a:rPr lang="en-US" b="1" dirty="0">
                <a:latin typeface="+mn-lt"/>
              </a:rPr>
              <a:t>So we created a solution:</a:t>
            </a:r>
          </a:p>
        </p:txBody>
      </p:sp>
      <p:sp>
        <p:nvSpPr>
          <p:cNvPr id="3" name="Content Placeholder 2">
            <a:extLst>
              <a:ext uri="{FF2B5EF4-FFF2-40B4-BE49-F238E27FC236}">
                <a16:creationId xmlns:a16="http://schemas.microsoft.com/office/drawing/2014/main" id="{BBDE7BD9-372E-491A-BD2A-15D66FFA62AC}"/>
              </a:ext>
            </a:extLst>
          </p:cNvPr>
          <p:cNvSpPr>
            <a:spLocks noGrp="1"/>
          </p:cNvSpPr>
          <p:nvPr>
            <p:ph idx="1"/>
          </p:nvPr>
        </p:nvSpPr>
        <p:spPr/>
        <p:txBody>
          <a:bodyPr>
            <a:normAutofit fontScale="92500" lnSpcReduction="10000"/>
          </a:bodyPr>
          <a:lstStyle/>
          <a:p>
            <a:r>
              <a:rPr lang="en-US" b="1" dirty="0"/>
              <a:t>May be the first of its kind</a:t>
            </a:r>
            <a:r>
              <a:rPr lang="en-US" dirty="0"/>
              <a:t>: No known equivalent in the public or private sector</a:t>
            </a:r>
          </a:p>
          <a:p>
            <a:pPr marL="0" indent="0">
              <a:buNone/>
            </a:pPr>
            <a:endParaRPr lang="en-US" dirty="0"/>
          </a:p>
          <a:p>
            <a:r>
              <a:rPr lang="en-US" dirty="0"/>
              <a:t>Geographic reaches of newspaper and broadcast outlets mapped using GIS, incorporating their contact information</a:t>
            </a:r>
          </a:p>
          <a:p>
            <a:endParaRPr lang="en-US" dirty="0"/>
          </a:p>
          <a:p>
            <a:r>
              <a:rPr lang="en-US" dirty="0"/>
              <a:t>Allowing searches of specific geographic areas to return email addresses for media outlets serving those areas</a:t>
            </a:r>
          </a:p>
          <a:p>
            <a:pPr marL="0" indent="0">
              <a:buNone/>
            </a:pPr>
            <a:endParaRPr lang="en-US" dirty="0"/>
          </a:p>
          <a:p>
            <a:r>
              <a:rPr lang="en-US" dirty="0"/>
              <a:t>PAOs then can target news to media outlets serving residents in specific geographic areas</a:t>
            </a:r>
          </a:p>
          <a:p>
            <a:endParaRPr lang="en-US" dirty="0"/>
          </a:p>
        </p:txBody>
      </p:sp>
      <p:pic>
        <p:nvPicPr>
          <p:cNvPr id="4" name="Picture 3" descr=" SigLockup Master PwPt.4c-whitebg.png">
            <a:extLst>
              <a:ext uri="{FF2B5EF4-FFF2-40B4-BE49-F238E27FC236}">
                <a16:creationId xmlns:a16="http://schemas.microsoft.com/office/drawing/2014/main" id="{848430D8-D4B9-4B9B-9E65-FFDBB0E12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0B52D56D-AD69-427E-B744-A48B0394EE3B}"/>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97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53985-80FD-4D18-82D7-CADDB4835457}"/>
              </a:ext>
            </a:extLst>
          </p:cNvPr>
          <p:cNvSpPr>
            <a:spLocks noGrp="1"/>
          </p:cNvSpPr>
          <p:nvPr>
            <p:ph type="title"/>
          </p:nvPr>
        </p:nvSpPr>
        <p:spPr>
          <a:xfrm>
            <a:off x="838200" y="799069"/>
            <a:ext cx="10515600" cy="891619"/>
          </a:xfrm>
        </p:spPr>
        <p:txBody>
          <a:bodyPr/>
          <a:lstStyle/>
          <a:p>
            <a:r>
              <a:rPr lang="en-US" b="1" dirty="0"/>
              <a:t>Here’s how it works:</a:t>
            </a:r>
          </a:p>
        </p:txBody>
      </p:sp>
      <p:sp>
        <p:nvSpPr>
          <p:cNvPr id="3" name="Content Placeholder 2">
            <a:extLst>
              <a:ext uri="{FF2B5EF4-FFF2-40B4-BE49-F238E27FC236}">
                <a16:creationId xmlns:a16="http://schemas.microsoft.com/office/drawing/2014/main" id="{959D119B-CDAB-4EFB-9E44-396B4BAC92F2}"/>
              </a:ext>
            </a:extLst>
          </p:cNvPr>
          <p:cNvSpPr>
            <a:spLocks noGrp="1"/>
          </p:cNvSpPr>
          <p:nvPr>
            <p:ph idx="1"/>
          </p:nvPr>
        </p:nvSpPr>
        <p:spPr>
          <a:xfrm>
            <a:off x="838200" y="1964171"/>
            <a:ext cx="10515600" cy="4351338"/>
          </a:xfrm>
        </p:spPr>
        <p:txBody>
          <a:bodyPr>
            <a:normAutofit/>
          </a:bodyPr>
          <a:lstStyle/>
          <a:p>
            <a:pPr marL="0" indent="0" algn="ctr">
              <a:buNone/>
            </a:pPr>
            <a:r>
              <a:rPr lang="en-US" sz="2000" i="1" dirty="0"/>
              <a:t>(selecting media covering area affected by National Weather Service heat advisory)</a:t>
            </a:r>
          </a:p>
        </p:txBody>
      </p:sp>
      <p:pic>
        <p:nvPicPr>
          <p:cNvPr id="4" name="Picture 3" descr=" SigLockup Master PwPt.4c-whitebg.png">
            <a:extLst>
              <a:ext uri="{FF2B5EF4-FFF2-40B4-BE49-F238E27FC236}">
                <a16:creationId xmlns:a16="http://schemas.microsoft.com/office/drawing/2014/main" id="{BC99A75A-5738-4B13-B641-F8FF04DFE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50C7D88D-9601-4301-A46F-597C091E50BF}"/>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Content Placeholder 3">
            <a:extLst>
              <a:ext uri="{FF2B5EF4-FFF2-40B4-BE49-F238E27FC236}">
                <a16:creationId xmlns:a16="http://schemas.microsoft.com/office/drawing/2014/main" id="{40446F7F-49AB-4CBE-A041-D8C1BD6B69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997"/>
          <a:stretch/>
        </p:blipFill>
        <p:spPr>
          <a:xfrm>
            <a:off x="2806490" y="2796647"/>
            <a:ext cx="6579020" cy="3224484"/>
          </a:xfrm>
          <a:prstGeom prst="rect">
            <a:avLst/>
          </a:prstGeom>
        </p:spPr>
      </p:pic>
    </p:spTree>
    <p:extLst>
      <p:ext uri="{BB962C8B-B14F-4D97-AF65-F5344CB8AC3E}">
        <p14:creationId xmlns:p14="http://schemas.microsoft.com/office/powerpoint/2010/main" val="225420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SigLockup Master PwPt.4c-whitebg.png">
            <a:extLst>
              <a:ext uri="{FF2B5EF4-FFF2-40B4-BE49-F238E27FC236}">
                <a16:creationId xmlns:a16="http://schemas.microsoft.com/office/drawing/2014/main" id="{6F129BCD-B297-4F73-8EC7-EE1AF59A1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E0DDE6C2-BC01-48ED-8399-9482E172EED2}"/>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itle 1">
            <a:extLst>
              <a:ext uri="{FF2B5EF4-FFF2-40B4-BE49-F238E27FC236}">
                <a16:creationId xmlns:a16="http://schemas.microsoft.com/office/drawing/2014/main" id="{88FD023A-86FF-4E78-B68C-03A4CB6036CD}"/>
              </a:ext>
            </a:extLst>
          </p:cNvPr>
          <p:cNvSpPr>
            <a:spLocks noGrp="1"/>
          </p:cNvSpPr>
          <p:nvPr>
            <p:ph type="title"/>
          </p:nvPr>
        </p:nvSpPr>
        <p:spPr>
          <a:xfrm>
            <a:off x="838200" y="799069"/>
            <a:ext cx="10515600" cy="891619"/>
          </a:xfrm>
        </p:spPr>
        <p:txBody>
          <a:bodyPr>
            <a:normAutofit/>
          </a:bodyPr>
          <a:lstStyle/>
          <a:p>
            <a:r>
              <a:rPr lang="en-US" sz="4000" b="1" dirty="0"/>
              <a:t>System Identifies More Than 700 Outlets:</a:t>
            </a:r>
          </a:p>
        </p:txBody>
      </p:sp>
      <p:pic>
        <p:nvPicPr>
          <p:cNvPr id="8" name="Content Placeholder 3">
            <a:extLst>
              <a:ext uri="{FF2B5EF4-FFF2-40B4-BE49-F238E27FC236}">
                <a16:creationId xmlns:a16="http://schemas.microsoft.com/office/drawing/2014/main" id="{427388CD-2B24-477D-B880-39FCE6415A32}"/>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5127"/>
          <a:stretch/>
        </p:blipFill>
        <p:spPr>
          <a:xfrm>
            <a:off x="2797766" y="2800361"/>
            <a:ext cx="6596467" cy="3225757"/>
          </a:xfrm>
        </p:spPr>
      </p:pic>
      <p:sp>
        <p:nvSpPr>
          <p:cNvPr id="9" name="Rectangle 8">
            <a:extLst>
              <a:ext uri="{FF2B5EF4-FFF2-40B4-BE49-F238E27FC236}">
                <a16:creationId xmlns:a16="http://schemas.microsoft.com/office/drawing/2014/main" id="{E0F7D04E-9062-4831-9EC6-A85CE429E946}"/>
              </a:ext>
            </a:extLst>
          </p:cNvPr>
          <p:cNvSpPr/>
          <p:nvPr/>
        </p:nvSpPr>
        <p:spPr>
          <a:xfrm>
            <a:off x="838200" y="1917036"/>
            <a:ext cx="10515600" cy="400110"/>
          </a:xfrm>
          <a:prstGeom prst="rect">
            <a:avLst/>
          </a:prstGeom>
        </p:spPr>
        <p:txBody>
          <a:bodyPr wrap="square">
            <a:spAutoFit/>
          </a:bodyPr>
          <a:lstStyle/>
          <a:p>
            <a:pPr algn="ctr"/>
            <a:r>
              <a:rPr lang="en-US" sz="2000" i="1" dirty="0"/>
              <a:t>(selecting media covering area affected by National Weather Service heat advisory)</a:t>
            </a:r>
          </a:p>
        </p:txBody>
      </p:sp>
    </p:spTree>
    <p:extLst>
      <p:ext uri="{BB962C8B-B14F-4D97-AF65-F5344CB8AC3E}">
        <p14:creationId xmlns:p14="http://schemas.microsoft.com/office/powerpoint/2010/main" val="1298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CF96F-5FBC-466B-990E-94102B501154}"/>
              </a:ext>
            </a:extLst>
          </p:cNvPr>
          <p:cNvSpPr>
            <a:spLocks noGrp="1"/>
          </p:cNvSpPr>
          <p:nvPr>
            <p:ph idx="1"/>
          </p:nvPr>
        </p:nvSpPr>
        <p:spPr/>
        <p:txBody>
          <a:bodyPr/>
          <a:lstStyle/>
          <a:p>
            <a:pPr marL="0" indent="0">
              <a:buNone/>
            </a:pPr>
            <a:r>
              <a:rPr lang="en-US" dirty="0"/>
              <a:t> </a:t>
            </a:r>
          </a:p>
        </p:txBody>
      </p:sp>
      <p:pic>
        <p:nvPicPr>
          <p:cNvPr id="4" name="Picture 3" descr=" SigLockup Master PwPt.4c-whitebg.png">
            <a:extLst>
              <a:ext uri="{FF2B5EF4-FFF2-40B4-BE49-F238E27FC236}">
                <a16:creationId xmlns:a16="http://schemas.microsoft.com/office/drawing/2014/main" id="{DABB56E2-EBA6-4A35-98A9-55642FE49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84FE3FCA-F458-4A19-AECC-A87DF2E3AB74}"/>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itle 2">
            <a:extLst>
              <a:ext uri="{FF2B5EF4-FFF2-40B4-BE49-F238E27FC236}">
                <a16:creationId xmlns:a16="http://schemas.microsoft.com/office/drawing/2014/main" id="{EEBA3F65-0D11-4C6C-BAA2-2F222DE93354}"/>
              </a:ext>
            </a:extLst>
          </p:cNvPr>
          <p:cNvSpPr txBox="1">
            <a:spLocks/>
          </p:cNvSpPr>
          <p:nvPr/>
        </p:nvSpPr>
        <p:spPr>
          <a:xfrm>
            <a:off x="914400" y="1120378"/>
            <a:ext cx="10439400"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Conduct media searches against any GIS layer:</a:t>
            </a:r>
          </a:p>
        </p:txBody>
      </p:sp>
      <p:pic>
        <p:nvPicPr>
          <p:cNvPr id="7" name="Picture 6">
            <a:extLst>
              <a:ext uri="{FF2B5EF4-FFF2-40B4-BE49-F238E27FC236}">
                <a16:creationId xmlns:a16="http://schemas.microsoft.com/office/drawing/2014/main" id="{50CC27B2-412F-4689-89C9-ACB6FF90B61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224" b="14297"/>
          <a:stretch/>
        </p:blipFill>
        <p:spPr>
          <a:xfrm>
            <a:off x="4708240" y="4202624"/>
            <a:ext cx="2378230" cy="1353681"/>
          </a:xfrm>
          <a:prstGeom prst="rect">
            <a:avLst/>
          </a:prstGeom>
          <a:ln>
            <a:solidFill>
              <a:schemeClr val="tx1"/>
            </a:solidFill>
          </a:ln>
        </p:spPr>
      </p:pic>
      <p:pic>
        <p:nvPicPr>
          <p:cNvPr id="9" name="Picture 8">
            <a:extLst>
              <a:ext uri="{FF2B5EF4-FFF2-40B4-BE49-F238E27FC236}">
                <a16:creationId xmlns:a16="http://schemas.microsoft.com/office/drawing/2014/main" id="{CDEA66E3-32A6-480C-95EE-40E39E96EB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671" r="3787" b="14271"/>
          <a:stretch/>
        </p:blipFill>
        <p:spPr>
          <a:xfrm>
            <a:off x="7872785" y="2311304"/>
            <a:ext cx="2483361" cy="1369351"/>
          </a:xfrm>
          <a:prstGeom prst="rect">
            <a:avLst/>
          </a:prstGeom>
          <a:ln>
            <a:solidFill>
              <a:schemeClr val="tx1"/>
            </a:solidFill>
          </a:ln>
        </p:spPr>
      </p:pic>
      <p:sp>
        <p:nvSpPr>
          <p:cNvPr id="10" name="TextBox 9">
            <a:extLst>
              <a:ext uri="{FF2B5EF4-FFF2-40B4-BE49-F238E27FC236}">
                <a16:creationId xmlns:a16="http://schemas.microsoft.com/office/drawing/2014/main" id="{6B13F6BB-470B-43BA-8484-C0CB29487EC3}"/>
              </a:ext>
            </a:extLst>
          </p:cNvPr>
          <p:cNvSpPr txBox="1"/>
          <p:nvPr/>
        </p:nvSpPr>
        <p:spPr>
          <a:xfrm>
            <a:off x="4708240" y="5556305"/>
            <a:ext cx="2342428" cy="276999"/>
          </a:xfrm>
          <a:prstGeom prst="rect">
            <a:avLst/>
          </a:prstGeom>
          <a:noFill/>
        </p:spPr>
        <p:txBody>
          <a:bodyPr wrap="square" rtlCol="0">
            <a:spAutoFit/>
          </a:bodyPr>
          <a:lstStyle/>
          <a:p>
            <a:pPr algn="ctr"/>
            <a:r>
              <a:rPr lang="en-US" sz="1200" i="1" dirty="0" err="1">
                <a:latin typeface="Times New Roman" panose="02020603050405020304" pitchFamily="18" charset="0"/>
                <a:cs typeface="Times New Roman" panose="02020603050405020304" pitchFamily="18" charset="0"/>
              </a:rPr>
              <a:t>Aedes</a:t>
            </a:r>
            <a:r>
              <a:rPr lang="en-US" sz="1200" i="1" dirty="0">
                <a:latin typeface="Times New Roman" panose="02020603050405020304" pitchFamily="18" charset="0"/>
                <a:cs typeface="Times New Roman" panose="02020603050405020304" pitchFamily="18" charset="0"/>
              </a:rPr>
              <a:t> aegypti </a:t>
            </a:r>
            <a:r>
              <a:rPr lang="en-US" sz="1200" dirty="0">
                <a:latin typeface="Times New Roman" panose="02020603050405020304" pitchFamily="18" charset="0"/>
                <a:cs typeface="Times New Roman" panose="02020603050405020304" pitchFamily="18" charset="0"/>
              </a:rPr>
              <a:t>mosquito</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habitat</a:t>
            </a:r>
          </a:p>
        </p:txBody>
      </p:sp>
      <p:sp>
        <p:nvSpPr>
          <p:cNvPr id="11" name="TextBox 10">
            <a:extLst>
              <a:ext uri="{FF2B5EF4-FFF2-40B4-BE49-F238E27FC236}">
                <a16:creationId xmlns:a16="http://schemas.microsoft.com/office/drawing/2014/main" id="{4163BAB5-5E95-4EAC-970C-7B408DFE9FA9}"/>
              </a:ext>
            </a:extLst>
          </p:cNvPr>
          <p:cNvSpPr txBox="1"/>
          <p:nvPr/>
        </p:nvSpPr>
        <p:spPr>
          <a:xfrm>
            <a:off x="7894574" y="3696948"/>
            <a:ext cx="2438424"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Hurricane &amp; typhoon forecast areas</a:t>
            </a:r>
          </a:p>
        </p:txBody>
      </p:sp>
      <p:sp>
        <p:nvSpPr>
          <p:cNvPr id="12" name="TextBox 11">
            <a:extLst>
              <a:ext uri="{FF2B5EF4-FFF2-40B4-BE49-F238E27FC236}">
                <a16:creationId xmlns:a16="http://schemas.microsoft.com/office/drawing/2014/main" id="{1433C4DD-D5B0-46FB-9EEE-62CB28A59529}"/>
              </a:ext>
            </a:extLst>
          </p:cNvPr>
          <p:cNvSpPr txBox="1"/>
          <p:nvPr/>
        </p:nvSpPr>
        <p:spPr>
          <a:xfrm>
            <a:off x="4680174" y="3694555"/>
            <a:ext cx="2383435"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Demographic layers (% aged 65+)</a:t>
            </a:r>
          </a:p>
        </p:txBody>
      </p:sp>
      <p:sp>
        <p:nvSpPr>
          <p:cNvPr id="13" name="Rectangle 12">
            <a:extLst>
              <a:ext uri="{FF2B5EF4-FFF2-40B4-BE49-F238E27FC236}">
                <a16:creationId xmlns:a16="http://schemas.microsoft.com/office/drawing/2014/main" id="{FF026A1C-E0D9-42C0-9734-552BF657A6AD}"/>
              </a:ext>
            </a:extLst>
          </p:cNvPr>
          <p:cNvSpPr/>
          <p:nvPr/>
        </p:nvSpPr>
        <p:spPr>
          <a:xfrm>
            <a:off x="7909819" y="5543088"/>
            <a:ext cx="2490327" cy="27699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Multiple: rainfall &amp; mosquito habitat</a:t>
            </a:r>
          </a:p>
        </p:txBody>
      </p:sp>
      <p:pic>
        <p:nvPicPr>
          <p:cNvPr id="14" name="Picture 13">
            <a:extLst>
              <a:ext uri="{FF2B5EF4-FFF2-40B4-BE49-F238E27FC236}">
                <a16:creationId xmlns:a16="http://schemas.microsoft.com/office/drawing/2014/main" id="{39D2DE57-BC4C-4EE7-BECD-F7207B2CDE2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93" t="13252" r="1815" b="6297"/>
          <a:stretch/>
        </p:blipFill>
        <p:spPr>
          <a:xfrm>
            <a:off x="7946764" y="4202624"/>
            <a:ext cx="2409382" cy="1371599"/>
          </a:xfrm>
          <a:prstGeom prst="rect">
            <a:avLst/>
          </a:prstGeom>
          <a:ln>
            <a:solidFill>
              <a:schemeClr val="tx1"/>
            </a:solidFill>
          </a:ln>
        </p:spPr>
      </p:pic>
      <p:pic>
        <p:nvPicPr>
          <p:cNvPr id="15" name="Picture 14">
            <a:extLst>
              <a:ext uri="{FF2B5EF4-FFF2-40B4-BE49-F238E27FC236}">
                <a16:creationId xmlns:a16="http://schemas.microsoft.com/office/drawing/2014/main" id="{8C3832E2-5109-43F4-A760-9E8A4E3881B1}"/>
              </a:ext>
            </a:extLst>
          </p:cNvPr>
          <p:cNvPicPr>
            <a:picLocks noChangeAspect="1"/>
          </p:cNvPicPr>
          <p:nvPr/>
        </p:nvPicPr>
        <p:blipFill rotWithShape="1">
          <a:blip r:embed="rId7"/>
          <a:srcRect t="7068" b="13814"/>
          <a:stretch/>
        </p:blipFill>
        <p:spPr>
          <a:xfrm>
            <a:off x="4680174" y="2314205"/>
            <a:ext cx="2406296" cy="1366450"/>
          </a:xfrm>
          <a:prstGeom prst="rect">
            <a:avLst/>
          </a:prstGeom>
          <a:ln>
            <a:solidFill>
              <a:schemeClr val="tx1"/>
            </a:solidFill>
          </a:ln>
        </p:spPr>
      </p:pic>
      <p:pic>
        <p:nvPicPr>
          <p:cNvPr id="20" name="Picture 19">
            <a:extLst>
              <a:ext uri="{FF2B5EF4-FFF2-40B4-BE49-F238E27FC236}">
                <a16:creationId xmlns:a16="http://schemas.microsoft.com/office/drawing/2014/main" id="{7D97A7B1-72F5-4FB3-A4FB-033E953BFD2B}"/>
              </a:ext>
            </a:extLst>
          </p:cNvPr>
          <p:cNvPicPr>
            <a:picLocks noChangeAspect="1"/>
          </p:cNvPicPr>
          <p:nvPr/>
        </p:nvPicPr>
        <p:blipFill rotWithShape="1">
          <a:blip r:embed="rId8"/>
          <a:srcRect r="2655" b="12454"/>
          <a:stretch/>
        </p:blipFill>
        <p:spPr>
          <a:xfrm>
            <a:off x="1438576" y="2274278"/>
            <a:ext cx="2342416" cy="1406378"/>
          </a:xfrm>
          <a:prstGeom prst="rect">
            <a:avLst/>
          </a:prstGeom>
          <a:ln>
            <a:solidFill>
              <a:schemeClr val="tx1"/>
            </a:solidFill>
          </a:ln>
        </p:spPr>
      </p:pic>
      <p:sp>
        <p:nvSpPr>
          <p:cNvPr id="21" name="TextBox 20">
            <a:extLst>
              <a:ext uri="{FF2B5EF4-FFF2-40B4-BE49-F238E27FC236}">
                <a16:creationId xmlns:a16="http://schemas.microsoft.com/office/drawing/2014/main" id="{B0458815-25C2-4718-9BDF-76548A5CF831}"/>
              </a:ext>
            </a:extLst>
          </p:cNvPr>
          <p:cNvSpPr txBox="1"/>
          <p:nvPr/>
        </p:nvSpPr>
        <p:spPr>
          <a:xfrm>
            <a:off x="1424530" y="3689943"/>
            <a:ext cx="2383435"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Contaminated waterways</a:t>
            </a:r>
          </a:p>
        </p:txBody>
      </p:sp>
      <p:pic>
        <p:nvPicPr>
          <p:cNvPr id="23" name="Picture 22">
            <a:extLst>
              <a:ext uri="{FF2B5EF4-FFF2-40B4-BE49-F238E27FC236}">
                <a16:creationId xmlns:a16="http://schemas.microsoft.com/office/drawing/2014/main" id="{441321A7-2790-402C-9A27-58C02D24B0BB}"/>
              </a:ext>
            </a:extLst>
          </p:cNvPr>
          <p:cNvPicPr>
            <a:picLocks noChangeAspect="1"/>
          </p:cNvPicPr>
          <p:nvPr/>
        </p:nvPicPr>
        <p:blipFill rotWithShape="1">
          <a:blip r:embed="rId9"/>
          <a:srcRect l="6609" t="29853" r="8557"/>
          <a:stretch/>
        </p:blipFill>
        <p:spPr>
          <a:xfrm>
            <a:off x="1438576" y="4202623"/>
            <a:ext cx="2342416" cy="1371599"/>
          </a:xfrm>
          <a:prstGeom prst="rect">
            <a:avLst/>
          </a:prstGeom>
          <a:ln>
            <a:solidFill>
              <a:schemeClr val="tx1"/>
            </a:solidFill>
          </a:ln>
        </p:spPr>
      </p:pic>
      <p:sp>
        <p:nvSpPr>
          <p:cNvPr id="24" name="TextBox 23">
            <a:extLst>
              <a:ext uri="{FF2B5EF4-FFF2-40B4-BE49-F238E27FC236}">
                <a16:creationId xmlns:a16="http://schemas.microsoft.com/office/drawing/2014/main" id="{2AC17F7A-4AE1-4D01-A2C9-319DDCC14107}"/>
              </a:ext>
            </a:extLst>
          </p:cNvPr>
          <p:cNvSpPr txBox="1"/>
          <p:nvPr/>
        </p:nvSpPr>
        <p:spPr>
          <a:xfrm>
            <a:off x="1438564" y="5570205"/>
            <a:ext cx="2342428"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U.S. railroads</a:t>
            </a:r>
          </a:p>
        </p:txBody>
      </p:sp>
    </p:spTree>
    <p:extLst>
      <p:ext uri="{BB962C8B-B14F-4D97-AF65-F5344CB8AC3E}">
        <p14:creationId xmlns:p14="http://schemas.microsoft.com/office/powerpoint/2010/main" val="254664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950452-E585-4CAF-BEF0-9C6E64DE07EB}"/>
              </a:ext>
            </a:extLst>
          </p:cNvPr>
          <p:cNvSpPr>
            <a:spLocks noGrp="1"/>
          </p:cNvSpPr>
          <p:nvPr>
            <p:ph idx="1"/>
          </p:nvPr>
        </p:nvSpPr>
        <p:spPr>
          <a:xfrm>
            <a:off x="838200" y="2651248"/>
            <a:ext cx="10515600" cy="2329125"/>
          </a:xfrm>
        </p:spPr>
        <p:txBody>
          <a:bodyPr>
            <a:normAutofit/>
          </a:bodyPr>
          <a:lstStyle/>
          <a:p>
            <a:pPr marL="0" indent="0" algn="ctr">
              <a:buNone/>
            </a:pPr>
            <a:r>
              <a:rPr lang="en-US" sz="6000" dirty="0"/>
              <a:t>How it works:</a:t>
            </a:r>
          </a:p>
        </p:txBody>
      </p:sp>
      <p:pic>
        <p:nvPicPr>
          <p:cNvPr id="4" name="Picture 3" descr=" SigLockup Master PwPt.4c-whitebg.png">
            <a:extLst>
              <a:ext uri="{FF2B5EF4-FFF2-40B4-BE49-F238E27FC236}">
                <a16:creationId xmlns:a16="http://schemas.microsoft.com/office/drawing/2014/main" id="{8A67EFF7-7BFE-4D1E-97F4-D7D7C7C36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872C6DFE-CC96-49BF-AE37-058CD5D14F3D}"/>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921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01897-4A1B-489A-87C4-34799BAB4D9E}"/>
              </a:ext>
            </a:extLst>
          </p:cNvPr>
          <p:cNvSpPr>
            <a:spLocks noGrp="1"/>
          </p:cNvSpPr>
          <p:nvPr>
            <p:ph type="title"/>
          </p:nvPr>
        </p:nvSpPr>
        <p:spPr>
          <a:xfrm>
            <a:off x="838200" y="799069"/>
            <a:ext cx="10515600" cy="891619"/>
          </a:xfrm>
        </p:spPr>
        <p:txBody>
          <a:bodyPr/>
          <a:lstStyle/>
          <a:p>
            <a:r>
              <a:rPr lang="en-US" b="1" dirty="0"/>
              <a:t>To each, their own</a:t>
            </a:r>
          </a:p>
        </p:txBody>
      </p:sp>
      <p:sp>
        <p:nvSpPr>
          <p:cNvPr id="3" name="Content Placeholder 2">
            <a:extLst>
              <a:ext uri="{FF2B5EF4-FFF2-40B4-BE49-F238E27FC236}">
                <a16:creationId xmlns:a16="http://schemas.microsoft.com/office/drawing/2014/main" id="{3B6F57C3-7D74-4D0A-AE8C-7375A603181B}"/>
              </a:ext>
            </a:extLst>
          </p:cNvPr>
          <p:cNvSpPr>
            <a:spLocks noGrp="1"/>
          </p:cNvSpPr>
          <p:nvPr>
            <p:ph idx="1"/>
          </p:nvPr>
        </p:nvSpPr>
        <p:spPr/>
        <p:txBody>
          <a:bodyPr>
            <a:normAutofit fontScale="92500" lnSpcReduction="20000"/>
          </a:bodyPr>
          <a:lstStyle/>
          <a:p>
            <a:r>
              <a:rPr lang="en-US" dirty="0"/>
              <a:t>USA-TECQ can be specifically tailored for each department, agency or group</a:t>
            </a:r>
          </a:p>
          <a:p>
            <a:endParaRPr lang="en-US" dirty="0"/>
          </a:p>
          <a:p>
            <a:r>
              <a:rPr lang="en-US" dirty="0"/>
              <a:t>Identify the GIS group within your department or agency that will house your version of USA-TECQ</a:t>
            </a:r>
          </a:p>
          <a:p>
            <a:pPr marL="0" indent="0">
              <a:buNone/>
            </a:pPr>
            <a:endParaRPr lang="en-US" dirty="0"/>
          </a:p>
          <a:p>
            <a:r>
              <a:rPr lang="en-US" dirty="0"/>
              <a:t>USDA will grant them access to USA-TECQ media layers for your system</a:t>
            </a:r>
          </a:p>
          <a:p>
            <a:endParaRPr lang="en-US" dirty="0"/>
          </a:p>
          <a:p>
            <a:r>
              <a:rPr lang="en-US" dirty="0"/>
              <a:t>With the USA-TECQ media layers incorporated:</a:t>
            </a:r>
          </a:p>
          <a:p>
            <a:pPr lvl="1"/>
            <a:r>
              <a:rPr lang="en-US" dirty="0"/>
              <a:t>Search against only the layers you want</a:t>
            </a:r>
          </a:p>
          <a:p>
            <a:pPr lvl="1"/>
            <a:r>
              <a:rPr lang="en-US" dirty="0"/>
              <a:t>Search against internal layers to which no other agency or department has access</a:t>
            </a:r>
          </a:p>
          <a:p>
            <a:pPr lvl="1"/>
            <a:r>
              <a:rPr lang="en-US" dirty="0"/>
              <a:t>Tailor it to help you better accomplish your department’s mission</a:t>
            </a:r>
          </a:p>
        </p:txBody>
      </p:sp>
      <p:pic>
        <p:nvPicPr>
          <p:cNvPr id="4" name="Picture 3" descr=" SigLockup Master PwPt.4c-whitebg.png">
            <a:extLst>
              <a:ext uri="{FF2B5EF4-FFF2-40B4-BE49-F238E27FC236}">
                <a16:creationId xmlns:a16="http://schemas.microsoft.com/office/drawing/2014/main" id="{30525150-7678-4CB8-8008-529C0189F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988" y="182055"/>
            <a:ext cx="2883429" cy="432863"/>
          </a:xfrm>
          <a:prstGeom prst="rect">
            <a:avLst/>
          </a:prstGeom>
        </p:spPr>
      </p:pic>
      <p:cxnSp>
        <p:nvCxnSpPr>
          <p:cNvPr id="5" name="Straight Connector 4">
            <a:extLst>
              <a:ext uri="{FF2B5EF4-FFF2-40B4-BE49-F238E27FC236}">
                <a16:creationId xmlns:a16="http://schemas.microsoft.com/office/drawing/2014/main" id="{317CDA50-0A44-48D5-B67E-5217058925DF}"/>
              </a:ext>
            </a:extLst>
          </p:cNvPr>
          <p:cNvCxnSpPr>
            <a:cxnSpLocks/>
          </p:cNvCxnSpPr>
          <p:nvPr/>
        </p:nvCxnSpPr>
        <p:spPr>
          <a:xfrm>
            <a:off x="200988" y="706993"/>
            <a:ext cx="11861703"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4013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84E9C64CB6B147B71CF58466C5AAD3" ma:contentTypeVersion="14" ma:contentTypeDescription="Create a new document." ma:contentTypeScope="" ma:versionID="ef87c607c813595b7250f0045c80a454">
  <xsd:schema xmlns:xsd="http://www.w3.org/2001/XMLSchema" xmlns:xs="http://www.w3.org/2001/XMLSchema" xmlns:p="http://schemas.microsoft.com/office/2006/metadata/properties" xmlns:ns2="9cfaae7c-72d7-4574-bee5-da0a2b533dde" xmlns:ns3="f1719a4e-b5b9-4c32-8e90-eba2871f0a28" targetNamespace="http://schemas.microsoft.com/office/2006/metadata/properties" ma:root="true" ma:fieldsID="a5db0f22424ee38da1c205dc8fc801ae" ns2:_="" ns3:_="">
    <xsd:import namespace="9cfaae7c-72d7-4574-bee5-da0a2b533dde"/>
    <xsd:import namespace="f1719a4e-b5b9-4c32-8e90-eba2871f0a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Priority" minOccurs="0"/>
                <xsd:element ref="ns3: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aae7c-72d7-4574-bee5-da0a2b533d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719a4e-b5b9-4c32-8e90-eba2871f0a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Priority" ma:index="20" nillable="true" ma:displayName="Priority" ma:format="Dropdown" ma:internalName="Priority">
      <xsd:simpleType>
        <xsd:restriction base="dms:Text">
          <xsd:maxLength value="255"/>
        </xsd:restriction>
      </xsd:simpleType>
    </xsd:element>
    <xsd:element name="image" ma:index="21"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 xmlns="f1719a4e-b5b9-4c32-8e90-eba2871f0a28">
      <Url xsi:nil="true"/>
      <Description xsi:nil="true"/>
    </image>
    <Priority xmlns="f1719a4e-b5b9-4c32-8e90-eba2871f0a28" xsi:nil="true"/>
  </documentManagement>
</p:properties>
</file>

<file path=customXml/itemProps1.xml><?xml version="1.0" encoding="utf-8"?>
<ds:datastoreItem xmlns:ds="http://schemas.openxmlformats.org/officeDocument/2006/customXml" ds:itemID="{006CCD7C-F659-4474-A194-C8EA77BB8EAF}"/>
</file>

<file path=customXml/itemProps2.xml><?xml version="1.0" encoding="utf-8"?>
<ds:datastoreItem xmlns:ds="http://schemas.openxmlformats.org/officeDocument/2006/customXml" ds:itemID="{F7F56A1D-9E1C-4BFA-8E08-0A75E0BDD58B}"/>
</file>

<file path=customXml/itemProps3.xml><?xml version="1.0" encoding="utf-8"?>
<ds:datastoreItem xmlns:ds="http://schemas.openxmlformats.org/officeDocument/2006/customXml" ds:itemID="{59069408-62FC-445A-B23B-91E6D0FDABEE}"/>
</file>

<file path=docProps/app.xml><?xml version="1.0" encoding="utf-8"?>
<Properties xmlns="http://schemas.openxmlformats.org/officeDocument/2006/extended-properties" xmlns:vt="http://schemas.openxmlformats.org/officeDocument/2006/docPropsVTypes">
  <Template>Office Theme</Template>
  <TotalTime>1738</TotalTime>
  <Words>1025</Words>
  <Application>Microsoft Office PowerPoint</Application>
  <PresentationFormat>Widescreen</PresentationFormat>
  <Paragraphs>79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Key benefits of USA-TECQ:</vt:lpstr>
      <vt:lpstr>Available tools are ineffective for targeted outreach</vt:lpstr>
      <vt:lpstr>So we created a solution:</vt:lpstr>
      <vt:lpstr>Here’s how it works:</vt:lpstr>
      <vt:lpstr>System Identifies More Than 700 Outlets:</vt:lpstr>
      <vt:lpstr>PowerPoint Presentation</vt:lpstr>
      <vt:lpstr>PowerPoint Presentation</vt:lpstr>
      <vt:lpstr>To each, their own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Fillpot, Dirk - OC, Washington, DC</cp:lastModifiedBy>
  <cp:revision>255</cp:revision>
  <cp:lastPrinted>2012-10-23T11:48:32Z</cp:lastPrinted>
  <dcterms:created xsi:type="dcterms:W3CDTF">2012-10-22T18:54:08Z</dcterms:created>
  <dcterms:modified xsi:type="dcterms:W3CDTF">2019-05-17T18:24:50Z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0x0101000E84E9C64CB6B147B71CF58466C5AAD3</vt:lpwstr>
  </property>
</Properties>
</file>