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8.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9" r:id="rId4"/>
    <p:sldId id="279" r:id="rId5"/>
    <p:sldId id="284" r:id="rId6"/>
    <p:sldId id="263" r:id="rId7"/>
    <p:sldId id="285" r:id="rId8"/>
    <p:sldId id="286" r:id="rId9"/>
    <p:sldId id="287" r:id="rId10"/>
    <p:sldId id="264" r:id="rId11"/>
    <p:sldId id="269" r:id="rId12"/>
    <p:sldId id="272" r:id="rId13"/>
    <p:sldId id="273" r:id="rId14"/>
    <p:sldId id="301" r:id="rId15"/>
    <p:sldId id="304" r:id="rId16"/>
    <p:sldId id="294" r:id="rId17"/>
    <p:sldId id="299" r:id="rId18"/>
    <p:sldId id="302" r:id="rId19"/>
    <p:sldId id="303" r:id="rId20"/>
    <p:sldId id="300" r:id="rId21"/>
    <p:sldId id="306" r:id="rId22"/>
    <p:sldId id="266" r:id="rId23"/>
    <p:sldId id="288" r:id="rId24"/>
    <p:sldId id="282" r:id="rId25"/>
    <p:sldId id="289" r:id="rId26"/>
    <p:sldId id="290" r:id="rId27"/>
    <p:sldId id="291" r:id="rId28"/>
    <p:sldId id="267" r:id="rId29"/>
    <p:sldId id="292" r:id="rId30"/>
    <p:sldId id="262" r:id="rId31"/>
    <p:sldId id="258" r:id="rId32"/>
    <p:sldId id="305" r:id="rId33"/>
    <p:sldId id="260" r:id="rId34"/>
    <p:sldId id="261" r:id="rId35"/>
    <p:sldId id="28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0000"/>
    <a:srgbClr val="B40000"/>
    <a:srgbClr val="CC0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51" autoAdjust="0"/>
    <p:restoredTop sz="95220" autoAdjust="0"/>
  </p:normalViewPr>
  <p:slideViewPr>
    <p:cSldViewPr snapToGrid="0">
      <p:cViewPr varScale="1">
        <p:scale>
          <a:sx n="78" d="100"/>
          <a:sy n="78" d="100"/>
        </p:scale>
        <p:origin x="533" y="67"/>
      </p:cViewPr>
      <p:guideLst>
        <p:guide orient="horz" pos="40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1A239-3C45-4B4C-8054-74DEE8E0F427}" type="datetimeFigureOut">
              <a:rPr lang="en-US" smtClean="0"/>
              <a:t>6/16/2020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87B6BF-565A-453E-98BB-8953A3827659}" type="slidenum">
              <a:rPr lang="en-US" smtClean="0"/>
              <a:t>‹#›</a:t>
            </a:fld>
            <a:endParaRPr lang="en-US" dirty="0"/>
          </a:p>
        </p:txBody>
      </p:sp>
    </p:spTree>
    <p:extLst>
      <p:ext uri="{BB962C8B-B14F-4D97-AF65-F5344CB8AC3E}">
        <p14:creationId xmlns:p14="http://schemas.microsoft.com/office/powerpoint/2010/main" val="3685329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Talking points: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know PIO work will be a different game during covid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 I’m sure you’re all aware: the public and elected officials are keenly interested in how we’ll handle fire suppression during the pandemic.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-Knowing the GACCs and specific forests/districts have or are developing their own specific PIO guidance and helpful resources, I’m not going to cover detailed PIO tactics.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-We’ve developed a set of broad interagency COVID-19 messages that PIOs can tailor to their specific forests/districts/incidents, much like our season themes.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-These talking points are posted to the COVID section of the PIO BB.</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will update these as the situation changes.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current administration is also keenly aware of our messaging.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-DOI and FS continue to request that all COVID-19 related media inquiries be cleared through DOI and USDA communications, which could get tricky during busy incidents.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-Suggest working closely with the local PAO during fire assignments to ensure you stay on message.</a:t>
            </a:r>
            <a:endParaRPr lang="en-US" dirty="0"/>
          </a:p>
        </p:txBody>
      </p:sp>
      <p:sp>
        <p:nvSpPr>
          <p:cNvPr id="4" name="Slide Number Placeholder 3"/>
          <p:cNvSpPr>
            <a:spLocks noGrp="1"/>
          </p:cNvSpPr>
          <p:nvPr>
            <p:ph type="sldNum" sz="quarter" idx="5"/>
          </p:nvPr>
        </p:nvSpPr>
        <p:spPr/>
        <p:txBody>
          <a:bodyPr/>
          <a:lstStyle/>
          <a:p>
            <a:fld id="{6087B6BF-565A-453E-98BB-8953A3827659}" type="slidenum">
              <a:rPr lang="en-US" smtClean="0"/>
              <a:t>4</a:t>
            </a:fld>
            <a:endParaRPr lang="en-US" dirty="0"/>
          </a:p>
        </p:txBody>
      </p:sp>
    </p:spTree>
    <p:extLst>
      <p:ext uri="{BB962C8B-B14F-4D97-AF65-F5344CB8AC3E}">
        <p14:creationId xmlns:p14="http://schemas.microsoft.com/office/powerpoint/2010/main" val="1512385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NIFC agencies utilize social media to engage employees, partners, congressionals and community members while raising wildland fire and all-hazard awareness at a national level. </a:t>
            </a:r>
          </a:p>
          <a:p>
            <a:r>
              <a:rPr lang="en-US" sz="1200" kern="1200" dirty="0">
                <a:solidFill>
                  <a:schemeClr val="tx1"/>
                </a:solidFill>
                <a:effectLst/>
                <a:latin typeface="+mn-lt"/>
                <a:ea typeface="+mn-ea"/>
                <a:cs typeface="+mn-cs"/>
              </a:rPr>
              <a:t>Social media is a bit different than probably your state, forest, local, or incident social media strategy since we’re located at NIFC and work with different wildland fire agencies. NIFC represents all of the wildland fire agencies including the Bureau of Land Management Fire and Aviation, Bureau of Indian Affairs, U.S. Fish and Wildlife Service, National Park Service, U.S. Forest Service, National Oceanic and Atmospheric Administration, National Business Center, U.S. Fire Administration and National Association of State Foresters. </a:t>
            </a:r>
          </a:p>
          <a:p>
            <a:r>
              <a:rPr lang="en-US" sz="1200" kern="1200" dirty="0">
                <a:solidFill>
                  <a:schemeClr val="tx1"/>
                </a:solidFill>
                <a:effectLst/>
                <a:latin typeface="+mn-lt"/>
                <a:ea typeface="+mn-ea"/>
                <a:cs typeface="+mn-cs"/>
              </a:rPr>
              <a:t>All of these agencies have individual social media accounts, our goal is to come together to collaborate on campaigns, share interagency work, and provide the best fire information possible. You can find everyone on Facebook and Twitter and we hope you will take advantage of opportunities to tag us in content from the field so we can share! Please also utilize our growing interagency Flickr and YouTube for photo and video needs.</a:t>
            </a:r>
          </a:p>
          <a:p>
            <a:r>
              <a:rPr lang="en-US" sz="1200" kern="1200" dirty="0">
                <a:solidFill>
                  <a:schemeClr val="tx1"/>
                </a:solidFill>
                <a:effectLst/>
                <a:latin typeface="+mn-lt"/>
                <a:ea typeface="+mn-ea"/>
                <a:cs typeface="+mn-cs"/>
              </a:rPr>
              <a:t>One of our goals is to set the standard for wildland fire information sharing and provide resources for incident public information officers.</a:t>
            </a:r>
          </a:p>
        </p:txBody>
      </p:sp>
      <p:sp>
        <p:nvSpPr>
          <p:cNvPr id="4" name="Slide Number Placeholder 3"/>
          <p:cNvSpPr>
            <a:spLocks noGrp="1"/>
          </p:cNvSpPr>
          <p:nvPr>
            <p:ph type="sldNum" sz="quarter" idx="5"/>
          </p:nvPr>
        </p:nvSpPr>
        <p:spPr/>
        <p:txBody>
          <a:bodyPr/>
          <a:lstStyle/>
          <a:p>
            <a:fld id="{6087B6BF-565A-453E-98BB-8953A3827659}" type="slidenum">
              <a:rPr lang="en-US" smtClean="0"/>
              <a:t>16</a:t>
            </a:fld>
            <a:endParaRPr lang="en-US" dirty="0"/>
          </a:p>
        </p:txBody>
      </p:sp>
    </p:spTree>
    <p:extLst>
      <p:ext uri="{BB962C8B-B14F-4D97-AF65-F5344CB8AC3E}">
        <p14:creationId xmlns:p14="http://schemas.microsoft.com/office/powerpoint/2010/main" val="1745783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want you to engage with us during #FireYear2020 – it’s a team effort to:</a:t>
            </a:r>
          </a:p>
          <a:p>
            <a:pPr lvl="0"/>
            <a:r>
              <a:rPr lang="en-US" sz="1200" kern="1200" dirty="0">
                <a:solidFill>
                  <a:schemeClr val="tx1"/>
                </a:solidFill>
                <a:effectLst/>
                <a:latin typeface="+mn-lt"/>
                <a:ea typeface="+mn-ea"/>
                <a:cs typeface="+mn-cs"/>
              </a:rPr>
              <a:t>Raise awareness about wildland fires and other all-hazard incidents to the public.</a:t>
            </a:r>
          </a:p>
          <a:p>
            <a:pPr lvl="0"/>
            <a:r>
              <a:rPr lang="en-US" sz="1200" kern="1200" dirty="0">
                <a:solidFill>
                  <a:schemeClr val="tx1"/>
                </a:solidFill>
                <a:effectLst/>
                <a:latin typeface="+mn-lt"/>
                <a:ea typeface="+mn-ea"/>
                <a:cs typeface="+mn-cs"/>
              </a:rPr>
              <a:t>Demonstrate how the wildland fire community supports firefighting efforts and other natural disasters and highlight interagency coordination.</a:t>
            </a:r>
          </a:p>
          <a:p>
            <a:pPr lvl="0"/>
            <a:r>
              <a:rPr lang="en-US" sz="1200" kern="1200" dirty="0">
                <a:solidFill>
                  <a:schemeClr val="tx1"/>
                </a:solidFill>
                <a:effectLst/>
                <a:latin typeface="+mn-lt"/>
                <a:ea typeface="+mn-ea"/>
                <a:cs typeface="+mn-cs"/>
              </a:rPr>
              <a:t>Coordinate the use of consistent hashtags for wildland fire related social media content. </a:t>
            </a:r>
          </a:p>
          <a:p>
            <a:r>
              <a:rPr lang="en-US" sz="1200" kern="1200" dirty="0">
                <a:solidFill>
                  <a:schemeClr val="tx1"/>
                </a:solidFill>
                <a:effectLst/>
                <a:latin typeface="+mn-lt"/>
                <a:ea typeface="+mn-ea"/>
                <a:cs typeface="+mn-cs"/>
              </a:rPr>
              <a:t>The next few slides show examples of social media shared by the agencies at NIFC.</a:t>
            </a:r>
          </a:p>
          <a:p>
            <a:endParaRPr lang="en-US" dirty="0"/>
          </a:p>
        </p:txBody>
      </p:sp>
      <p:sp>
        <p:nvSpPr>
          <p:cNvPr id="4" name="Slide Number Placeholder 3"/>
          <p:cNvSpPr>
            <a:spLocks noGrp="1"/>
          </p:cNvSpPr>
          <p:nvPr>
            <p:ph type="sldNum" sz="quarter" idx="5"/>
          </p:nvPr>
        </p:nvSpPr>
        <p:spPr/>
        <p:txBody>
          <a:bodyPr/>
          <a:lstStyle/>
          <a:p>
            <a:fld id="{6087B6BF-565A-453E-98BB-8953A3827659}" type="slidenum">
              <a:rPr lang="en-US" smtClean="0"/>
              <a:t>17</a:t>
            </a:fld>
            <a:endParaRPr lang="en-US" dirty="0"/>
          </a:p>
        </p:txBody>
      </p:sp>
    </p:spTree>
    <p:extLst>
      <p:ext uri="{BB962C8B-B14F-4D97-AF65-F5344CB8AC3E}">
        <p14:creationId xmlns:p14="http://schemas.microsoft.com/office/powerpoint/2010/main" val="61814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Talk about different slide examples and hashtags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087B6BF-565A-453E-98BB-8953A3827659}" type="slidenum">
              <a:rPr lang="en-US" smtClean="0"/>
              <a:t>18</a:t>
            </a:fld>
            <a:endParaRPr lang="en-US" dirty="0"/>
          </a:p>
        </p:txBody>
      </p:sp>
    </p:spTree>
    <p:extLst>
      <p:ext uri="{BB962C8B-B14F-4D97-AF65-F5344CB8AC3E}">
        <p14:creationId xmlns:p14="http://schemas.microsoft.com/office/powerpoint/2010/main" val="1152688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Talk about different slide examples and hashtags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087B6BF-565A-453E-98BB-8953A3827659}" type="slidenum">
              <a:rPr lang="en-US" smtClean="0"/>
              <a:t>19</a:t>
            </a:fld>
            <a:endParaRPr lang="en-US" dirty="0"/>
          </a:p>
        </p:txBody>
      </p:sp>
    </p:spTree>
    <p:extLst>
      <p:ext uri="{BB962C8B-B14F-4D97-AF65-F5344CB8AC3E}">
        <p14:creationId xmlns:p14="http://schemas.microsoft.com/office/powerpoint/2010/main" val="2817007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Talk about different slide examples and hashtags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087B6BF-565A-453E-98BB-8953A3827659}" type="slidenum">
              <a:rPr lang="en-US" smtClean="0"/>
              <a:t>20</a:t>
            </a:fld>
            <a:endParaRPr lang="en-US" dirty="0"/>
          </a:p>
        </p:txBody>
      </p:sp>
    </p:spTree>
    <p:extLst>
      <p:ext uri="{BB962C8B-B14F-4D97-AF65-F5344CB8AC3E}">
        <p14:creationId xmlns:p14="http://schemas.microsoft.com/office/powerpoint/2010/main" val="686398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Upcoming campaigns</a:t>
            </a:r>
          </a:p>
          <a:p>
            <a:pPr lvl="0"/>
            <a:r>
              <a:rPr lang="en-US" sz="1200" kern="1200" dirty="0">
                <a:solidFill>
                  <a:schemeClr val="tx1"/>
                </a:solidFill>
                <a:effectLst/>
                <a:latin typeface="+mn-lt"/>
                <a:ea typeface="+mn-ea"/>
                <a:cs typeface="+mn-cs"/>
              </a:rPr>
              <a:t>#FireYear2020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We’ll be transitioning from #ReadyForWildfire to #FireYear2020 as we move into the western fire season and more fire information becomes readily available.</a:t>
            </a:r>
          </a:p>
          <a:p>
            <a:pPr lvl="0"/>
            <a:r>
              <a:rPr lang="en-US" sz="1200" kern="1200" dirty="0">
                <a:solidFill>
                  <a:schemeClr val="tx1"/>
                </a:solidFill>
                <a:effectLst/>
                <a:latin typeface="+mn-lt"/>
                <a:ea typeface="+mn-ea"/>
                <a:cs typeface="+mn-cs"/>
              </a:rPr>
              <a:t>#WFWeekofRemembrance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Wildland Firefighter Week of Remembrance is dedicated to all those who have fallen in the line of duty and is intended to serve as an opportunity to renew our commitment to the health, wellness, and safety of wildland firefighters.</a:t>
            </a:r>
          </a:p>
          <a:p>
            <a:pPr lvl="0"/>
            <a:r>
              <a:rPr lang="en-US" sz="1200" kern="1200" dirty="0">
                <a:solidFill>
                  <a:schemeClr val="tx1"/>
                </a:solidFill>
                <a:effectLst/>
                <a:latin typeface="+mn-lt"/>
                <a:ea typeface="+mn-ea"/>
                <a:cs typeface="+mn-cs"/>
              </a:rPr>
              <a:t>#NIFC50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will be highlighting NIFC’s 50th anniversary, the week of July 25. The posts will highlight NIFC’s history, mission, and how interagency collaboration creates a support center that establishes policy, exchanges information, and trains wildland fire personnel.</a:t>
            </a:r>
          </a:p>
          <a:p>
            <a:endParaRPr lang="en-US" dirty="0"/>
          </a:p>
        </p:txBody>
      </p:sp>
      <p:sp>
        <p:nvSpPr>
          <p:cNvPr id="4" name="Slide Number Placeholder 3"/>
          <p:cNvSpPr>
            <a:spLocks noGrp="1"/>
          </p:cNvSpPr>
          <p:nvPr>
            <p:ph type="sldNum" sz="quarter" idx="5"/>
          </p:nvPr>
        </p:nvSpPr>
        <p:spPr/>
        <p:txBody>
          <a:bodyPr/>
          <a:lstStyle/>
          <a:p>
            <a:fld id="{6087B6BF-565A-453E-98BB-8953A3827659}" type="slidenum">
              <a:rPr lang="en-US" smtClean="0"/>
              <a:t>21</a:t>
            </a:fld>
            <a:endParaRPr lang="en-US" dirty="0"/>
          </a:p>
        </p:txBody>
      </p:sp>
    </p:spTree>
    <p:extLst>
      <p:ext uri="{BB962C8B-B14F-4D97-AF65-F5344CB8AC3E}">
        <p14:creationId xmlns:p14="http://schemas.microsoft.com/office/powerpoint/2010/main" val="2074948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IROC replaced ROSS. Highly recommend you self-status; dispatchers will be busy enough this year.</a:t>
            </a:r>
          </a:p>
          <a:p>
            <a:endParaRPr lang="en-US" dirty="0"/>
          </a:p>
        </p:txBody>
      </p:sp>
      <p:sp>
        <p:nvSpPr>
          <p:cNvPr id="4" name="Slide Number Placeholder 3"/>
          <p:cNvSpPr>
            <a:spLocks noGrp="1"/>
          </p:cNvSpPr>
          <p:nvPr>
            <p:ph type="sldNum" sz="quarter" idx="5"/>
          </p:nvPr>
        </p:nvSpPr>
        <p:spPr/>
        <p:txBody>
          <a:bodyPr/>
          <a:lstStyle/>
          <a:p>
            <a:fld id="{6087B6BF-565A-453E-98BB-8953A3827659}" type="slidenum">
              <a:rPr lang="en-US" smtClean="0"/>
              <a:t>31</a:t>
            </a:fld>
            <a:endParaRPr lang="en-US" dirty="0"/>
          </a:p>
        </p:txBody>
      </p:sp>
    </p:spTree>
    <p:extLst>
      <p:ext uri="{BB962C8B-B14F-4D97-AF65-F5344CB8AC3E}">
        <p14:creationId xmlns:p14="http://schemas.microsoft.com/office/powerpoint/2010/main" val="3144128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Ordering – document what you want in order</a:t>
            </a:r>
          </a:p>
          <a:p>
            <a:endParaRPr lang="en-US" dirty="0"/>
          </a:p>
        </p:txBody>
      </p:sp>
      <p:sp>
        <p:nvSpPr>
          <p:cNvPr id="4" name="Slide Number Placeholder 3"/>
          <p:cNvSpPr>
            <a:spLocks noGrp="1"/>
          </p:cNvSpPr>
          <p:nvPr>
            <p:ph type="sldNum" sz="quarter" idx="5"/>
          </p:nvPr>
        </p:nvSpPr>
        <p:spPr/>
        <p:txBody>
          <a:bodyPr/>
          <a:lstStyle/>
          <a:p>
            <a:fld id="{6087B6BF-565A-453E-98BB-8953A3827659}" type="slidenum">
              <a:rPr lang="en-US" smtClean="0"/>
              <a:t>33</a:t>
            </a:fld>
            <a:endParaRPr lang="en-US" dirty="0"/>
          </a:p>
        </p:txBody>
      </p:sp>
    </p:spTree>
    <p:extLst>
      <p:ext uri="{BB962C8B-B14F-4D97-AF65-F5344CB8AC3E}">
        <p14:creationId xmlns:p14="http://schemas.microsoft.com/office/powerpoint/2010/main" val="2540188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issues – Contractors 90 days behind schedule starting with the furlough last year; working through problems daily, slowly coming around. No reports, yet.  They are in the process of building ten different report templates.</a:t>
            </a:r>
          </a:p>
          <a:p>
            <a:endParaRPr lang="en-US" dirty="0"/>
          </a:p>
        </p:txBody>
      </p:sp>
      <p:sp>
        <p:nvSpPr>
          <p:cNvPr id="4" name="Slide Number Placeholder 3"/>
          <p:cNvSpPr>
            <a:spLocks noGrp="1"/>
          </p:cNvSpPr>
          <p:nvPr>
            <p:ph type="sldNum" sz="quarter" idx="5"/>
          </p:nvPr>
        </p:nvSpPr>
        <p:spPr/>
        <p:txBody>
          <a:bodyPr/>
          <a:lstStyle/>
          <a:p>
            <a:fld id="{6087B6BF-565A-453E-98BB-8953A3827659}" type="slidenum">
              <a:rPr lang="en-US" smtClean="0"/>
              <a:t>34</a:t>
            </a:fld>
            <a:endParaRPr lang="en-US" dirty="0"/>
          </a:p>
        </p:txBody>
      </p:sp>
    </p:spTree>
    <p:extLst>
      <p:ext uri="{BB962C8B-B14F-4D97-AF65-F5344CB8AC3E}">
        <p14:creationId xmlns:p14="http://schemas.microsoft.com/office/powerpoint/2010/main" val="3599446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Talking points: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-We’ve been gathering helpful COVID PIO materials from the GACCs, IMTs, etc.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you have materials that you think would be helpful, we’d love to post them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-Feel free to send them to me or anyone in EA and we’ll get them posted to the COVID public affairs page.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-We’ve also developed some agency specific prevention messages that we can share if you’re interested.</a:t>
            </a:r>
          </a:p>
          <a:p>
            <a:endParaRPr lang="en-US" dirty="0"/>
          </a:p>
        </p:txBody>
      </p:sp>
      <p:sp>
        <p:nvSpPr>
          <p:cNvPr id="4" name="Slide Number Placeholder 3"/>
          <p:cNvSpPr>
            <a:spLocks noGrp="1"/>
          </p:cNvSpPr>
          <p:nvPr>
            <p:ph type="sldNum" sz="quarter" idx="5"/>
          </p:nvPr>
        </p:nvSpPr>
        <p:spPr/>
        <p:txBody>
          <a:bodyPr/>
          <a:lstStyle/>
          <a:p>
            <a:fld id="{6087B6BF-565A-453E-98BB-8953A3827659}" type="slidenum">
              <a:rPr lang="en-US" smtClean="0"/>
              <a:t>5</a:t>
            </a:fld>
            <a:endParaRPr lang="en-US" dirty="0"/>
          </a:p>
        </p:txBody>
      </p:sp>
    </p:spTree>
    <p:extLst>
      <p:ext uri="{BB962C8B-B14F-4D97-AF65-F5344CB8AC3E}">
        <p14:creationId xmlns:p14="http://schemas.microsoft.com/office/powerpoint/2010/main" val="2145644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The National Seasonal Themes are a coordinated effort from all agencies that highlights important topics from a variety of subjects. Over the years, the following topics have been addressed: UAS, budget, air tankers, and staffing to name a few.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These themes are developed from a 50,000-foot view but can be easily revised to support local needs.  </a:t>
            </a:r>
            <a:endParaRPr lang="en-US" dirty="0"/>
          </a:p>
        </p:txBody>
      </p:sp>
      <p:sp>
        <p:nvSpPr>
          <p:cNvPr id="4" name="Slide Number Placeholder 3"/>
          <p:cNvSpPr>
            <a:spLocks noGrp="1"/>
          </p:cNvSpPr>
          <p:nvPr>
            <p:ph type="sldNum" sz="quarter" idx="5"/>
          </p:nvPr>
        </p:nvSpPr>
        <p:spPr/>
        <p:txBody>
          <a:bodyPr/>
          <a:lstStyle/>
          <a:p>
            <a:fld id="{6087B6BF-565A-453E-98BB-8953A3827659}" type="slidenum">
              <a:rPr lang="en-US" smtClean="0"/>
              <a:t>7</a:t>
            </a:fld>
            <a:endParaRPr lang="en-US" dirty="0"/>
          </a:p>
        </p:txBody>
      </p:sp>
    </p:spTree>
    <p:extLst>
      <p:ext uri="{BB962C8B-B14F-4D97-AF65-F5344CB8AC3E}">
        <p14:creationId xmlns:p14="http://schemas.microsoft.com/office/powerpoint/2010/main" val="83702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The very first theme this year talks about fire prevention and the public role. An example of that theme that can be used at a local level – </a:t>
            </a:r>
          </a:p>
          <a:p>
            <a:pPr marL="342900" indent="-34290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“Preventable wildfires threaten lives, property and precious resources every year. Firefighters and emergency responders are needed more than ever to keep Idahoans safe, so please do your part to prevent human-caused wildfires.” </a:t>
            </a:r>
          </a:p>
          <a:p>
            <a:pPr marL="342900" indent="-34290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or</a:t>
            </a:r>
          </a:p>
          <a:p>
            <a:endParaRPr lang="en-US"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CA" sz="1200" dirty="0">
                <a:latin typeface="Times New Roman" panose="02020603050405020304" pitchFamily="18" charset="0"/>
                <a:cs typeface="Times New Roman" panose="02020603050405020304" pitchFamily="18" charset="0"/>
              </a:rPr>
              <a:t>“It takes a team approach to battle wildfires and we need everyone to be a part of this team. It is vital that we work together to help lessen the exposure for our firefighters and first responders this fire season.” </a:t>
            </a:r>
            <a:endParaRPr lang="en-US" sz="16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87B6BF-565A-453E-98BB-8953A3827659}" type="slidenum">
              <a:rPr lang="en-US" smtClean="0"/>
              <a:t>8</a:t>
            </a:fld>
            <a:endParaRPr lang="en-US" dirty="0"/>
          </a:p>
        </p:txBody>
      </p:sp>
    </p:spTree>
    <p:extLst>
      <p:ext uri="{BB962C8B-B14F-4D97-AF65-F5344CB8AC3E}">
        <p14:creationId xmlns:p14="http://schemas.microsoft.com/office/powerpoint/2010/main" val="2672877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not familiar with the PIO Bulletin Board, it’s a great place to start when trying to find resources and information helpful to PIOs. If you can’t find what you’re looking for here, or you have any updates, please be sure to contact one of us and let us know. The PIO Bulletin Board is found by clicking on the Fire Information tab at the top of the NIFC page and clicking the PIO Bulletin Board link in the left column.</a:t>
            </a:r>
          </a:p>
          <a:p>
            <a:endParaRPr lang="en-US" dirty="0"/>
          </a:p>
          <a:p>
            <a:r>
              <a:rPr lang="en-US" dirty="0"/>
              <a:t>For those of you who have used this page in the past, you’ll be happy to know that there are upgrades coming soon!  The new NIFC website will include a more intuitive and easy to follow PIO Bulletin Board. </a:t>
            </a:r>
          </a:p>
          <a:p>
            <a:endParaRPr lang="en-US" dirty="0"/>
          </a:p>
          <a:p>
            <a:r>
              <a:rPr lang="en-US" dirty="0"/>
              <a:t>Some new content you will most likely be using this season is the COVID-19 information. Just one click on the left side will bring you a plethora of information that PIOs may need to know during incident response or just to keep yourself and staff safe and healthy this season. Many CDC links are provided here as well as references and best practices on how to run virtual PIO operations.  Familiarize yourself with these resources and let us know if you have something to add. New links and guidance will be updated frequently, so be sure to check back here for the latest. </a:t>
            </a:r>
          </a:p>
        </p:txBody>
      </p:sp>
      <p:sp>
        <p:nvSpPr>
          <p:cNvPr id="4" name="Slide Number Placeholder 3"/>
          <p:cNvSpPr>
            <a:spLocks noGrp="1"/>
          </p:cNvSpPr>
          <p:nvPr>
            <p:ph type="sldNum" sz="quarter" idx="5"/>
          </p:nvPr>
        </p:nvSpPr>
        <p:spPr/>
        <p:txBody>
          <a:bodyPr/>
          <a:lstStyle/>
          <a:p>
            <a:fld id="{6087B6BF-565A-453E-98BB-8953A3827659}" type="slidenum">
              <a:rPr lang="en-US" smtClean="0"/>
              <a:t>9</a:t>
            </a:fld>
            <a:endParaRPr lang="en-US" dirty="0"/>
          </a:p>
        </p:txBody>
      </p:sp>
    </p:spTree>
    <p:extLst>
      <p:ext uri="{BB962C8B-B14F-4D97-AF65-F5344CB8AC3E}">
        <p14:creationId xmlns:p14="http://schemas.microsoft.com/office/powerpoint/2010/main" val="2848782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not familiar with the PIO Bulletin Board, it’s a great place to start when trying to find resources and information helpful to PIOs. If you can’t find what you’re looking for here, or you have any updates, please be sure to contact one of us and let us know. The PIO Bulletin Board is found by clicking on the Fire Information tab at the top of the NIFC page and clicking the PIO Bulletin Board link in the left column.</a:t>
            </a:r>
          </a:p>
          <a:p>
            <a:endParaRPr lang="en-US" dirty="0"/>
          </a:p>
          <a:p>
            <a:r>
              <a:rPr lang="en-US" dirty="0"/>
              <a:t>For those of you who have used this page in the past, you’ll be happy to know that there are upgrades coming soon!  The new NIFC website will include a more intuitive and easy to follow PIO Bulletin Board. </a:t>
            </a:r>
          </a:p>
          <a:p>
            <a:endParaRPr lang="en-US" dirty="0"/>
          </a:p>
          <a:p>
            <a:r>
              <a:rPr lang="en-US" dirty="0"/>
              <a:t>Some new content you will most likely be using this season is the COVID-19 information. Just one click on the left side will bring you a plethora of information that PIOs may need to know during incident response or just to keep yourself and staff safe and healthy this season. Many CDC links are provided here as well as references and best practices on how to run virtual PIO operations.  Familiarize yourself with these resources and let us know if you have something to add. New links and guidance will be updated frequently, so be sure to check back here for the latest. </a:t>
            </a:r>
          </a:p>
        </p:txBody>
      </p:sp>
      <p:sp>
        <p:nvSpPr>
          <p:cNvPr id="4" name="Slide Number Placeholder 3"/>
          <p:cNvSpPr>
            <a:spLocks noGrp="1"/>
          </p:cNvSpPr>
          <p:nvPr>
            <p:ph type="sldNum" sz="quarter" idx="5"/>
          </p:nvPr>
        </p:nvSpPr>
        <p:spPr/>
        <p:txBody>
          <a:bodyPr/>
          <a:lstStyle/>
          <a:p>
            <a:fld id="{6087B6BF-565A-453E-98BB-8953A3827659}" type="slidenum">
              <a:rPr lang="en-US" smtClean="0"/>
              <a:t>11</a:t>
            </a:fld>
            <a:endParaRPr lang="en-US" dirty="0"/>
          </a:p>
        </p:txBody>
      </p:sp>
    </p:spTree>
    <p:extLst>
      <p:ext uri="{BB962C8B-B14F-4D97-AF65-F5344CB8AC3E}">
        <p14:creationId xmlns:p14="http://schemas.microsoft.com/office/powerpoint/2010/main" val="3109289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Information Officer’s Corner is another great place to keep checking throughout the season for updates. In here you’ll find your agency-specific information and the 2020 Season Themes. Make sure you check your agency specific information page regularly for updates. The information officer’s corner is also where you can find incident resources like the PIO Incident Organizer under the heading “Background Material.” </a:t>
            </a:r>
          </a:p>
          <a:p>
            <a:endParaRPr lang="en-US" dirty="0"/>
          </a:p>
        </p:txBody>
      </p:sp>
      <p:sp>
        <p:nvSpPr>
          <p:cNvPr id="4" name="Slide Number Placeholder 3"/>
          <p:cNvSpPr>
            <a:spLocks noGrp="1"/>
          </p:cNvSpPr>
          <p:nvPr>
            <p:ph type="sldNum" sz="quarter" idx="5"/>
          </p:nvPr>
        </p:nvSpPr>
        <p:spPr/>
        <p:txBody>
          <a:bodyPr/>
          <a:lstStyle/>
          <a:p>
            <a:fld id="{6087B6BF-565A-453E-98BB-8953A3827659}" type="slidenum">
              <a:rPr lang="en-US" smtClean="0"/>
              <a:t>12</a:t>
            </a:fld>
            <a:endParaRPr lang="en-US" dirty="0"/>
          </a:p>
        </p:txBody>
      </p:sp>
    </p:spTree>
    <p:extLst>
      <p:ext uri="{BB962C8B-B14F-4D97-AF65-F5344CB8AC3E}">
        <p14:creationId xmlns:p14="http://schemas.microsoft.com/office/powerpoint/2010/main" val="2236566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new resource this year is under the social media heading. The NWCG Information Officer Subcommittee Social Media Guidance and Best Practices document provides a comprehensive list of policy, regulations, and best practices regarding social media use on incidents. It’s meant to be used by PIOs and can also be given to other responders as a tool for social media best practices. It’s a great source of information for the new PIO or for policy reference for the seasoned PIO.</a:t>
            </a:r>
          </a:p>
          <a:p>
            <a:endParaRPr lang="en-US" dirty="0"/>
          </a:p>
          <a:p>
            <a:r>
              <a:rPr lang="en-US" dirty="0"/>
              <a:t>Those are the latest updates for this year, but if you’re new to the site, be sure to take a look through all the headings to become familiar with the resources available.</a:t>
            </a:r>
          </a:p>
          <a:p>
            <a:endParaRPr lang="en-US" dirty="0"/>
          </a:p>
          <a:p>
            <a:endParaRPr lang="en-US" dirty="0"/>
          </a:p>
        </p:txBody>
      </p:sp>
      <p:sp>
        <p:nvSpPr>
          <p:cNvPr id="4" name="Slide Number Placeholder 3"/>
          <p:cNvSpPr>
            <a:spLocks noGrp="1"/>
          </p:cNvSpPr>
          <p:nvPr>
            <p:ph type="sldNum" sz="quarter" idx="5"/>
          </p:nvPr>
        </p:nvSpPr>
        <p:spPr/>
        <p:txBody>
          <a:bodyPr/>
          <a:lstStyle/>
          <a:p>
            <a:fld id="{6087B6BF-565A-453E-98BB-8953A3827659}" type="slidenum">
              <a:rPr lang="en-US" smtClean="0"/>
              <a:t>13</a:t>
            </a:fld>
            <a:endParaRPr lang="en-US" dirty="0"/>
          </a:p>
        </p:txBody>
      </p:sp>
    </p:spTree>
    <p:extLst>
      <p:ext uri="{BB962C8B-B14F-4D97-AF65-F5344CB8AC3E}">
        <p14:creationId xmlns:p14="http://schemas.microsoft.com/office/powerpoint/2010/main" val="2411867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items under the Agency Updates link I’d like to mention. Kari Cobb is a BLM External Affairs employee and is on detail with USFWS. Kari will be updating the site and welcomes any feedback, suggestions, or needs you may have for the site.</a:t>
            </a:r>
          </a:p>
          <a:p>
            <a:endParaRPr lang="en-US" dirty="0"/>
          </a:p>
          <a:p>
            <a:r>
              <a:rPr lang="en-US" dirty="0"/>
              <a:t>NPS updates include PIO resource checklists providing a comprehensive of reminders of what to do when brining in a new PIO. There is also a virtual PIO checklist that could be very useful this year. These checklists could be easily modified and used by other agencies, so take a look if you think this is something you could use.</a:t>
            </a:r>
          </a:p>
          <a:p>
            <a:endParaRPr lang="en-US" dirty="0"/>
          </a:p>
        </p:txBody>
      </p:sp>
      <p:sp>
        <p:nvSpPr>
          <p:cNvPr id="4" name="Slide Number Placeholder 3"/>
          <p:cNvSpPr>
            <a:spLocks noGrp="1"/>
          </p:cNvSpPr>
          <p:nvPr>
            <p:ph type="sldNum" sz="quarter" idx="5"/>
          </p:nvPr>
        </p:nvSpPr>
        <p:spPr/>
        <p:txBody>
          <a:bodyPr/>
          <a:lstStyle/>
          <a:p>
            <a:fld id="{6087B6BF-565A-453E-98BB-8953A3827659}" type="slidenum">
              <a:rPr lang="en-US" smtClean="0"/>
              <a:t>14</a:t>
            </a:fld>
            <a:endParaRPr lang="en-US" dirty="0"/>
          </a:p>
        </p:txBody>
      </p:sp>
    </p:spTree>
    <p:extLst>
      <p:ext uri="{BB962C8B-B14F-4D97-AF65-F5344CB8AC3E}">
        <p14:creationId xmlns:p14="http://schemas.microsoft.com/office/powerpoint/2010/main" val="1227702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ED22-CD11-4A23-9088-2CE43DBF60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B8049E-35BF-413D-AD5B-84C7DC8431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7482A4-6A8C-4EC3-BA86-5A830EC1E5D7}"/>
              </a:ext>
            </a:extLst>
          </p:cNvPr>
          <p:cNvSpPr>
            <a:spLocks noGrp="1"/>
          </p:cNvSpPr>
          <p:nvPr>
            <p:ph type="dt" sz="half" idx="10"/>
          </p:nvPr>
        </p:nvSpPr>
        <p:spPr/>
        <p:txBody>
          <a:bodyPr/>
          <a:lstStyle/>
          <a:p>
            <a:fld id="{4E4460A9-1FA0-4C58-8DDA-FD2808873BC5}" type="datetimeFigureOut">
              <a:rPr lang="en-US" smtClean="0"/>
              <a:t>6/16/2020</a:t>
            </a:fld>
            <a:endParaRPr lang="en-US" dirty="0"/>
          </a:p>
        </p:txBody>
      </p:sp>
      <p:sp>
        <p:nvSpPr>
          <p:cNvPr id="5" name="Footer Placeholder 4">
            <a:extLst>
              <a:ext uri="{FF2B5EF4-FFF2-40B4-BE49-F238E27FC236}">
                <a16:creationId xmlns:a16="http://schemas.microsoft.com/office/drawing/2014/main" id="{7EE93035-8094-4ED5-A90E-CEBF1176FB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0ADBFD-08AA-402E-9DCE-A1294B231CC6}"/>
              </a:ext>
            </a:extLst>
          </p:cNvPr>
          <p:cNvSpPr>
            <a:spLocks noGrp="1"/>
          </p:cNvSpPr>
          <p:nvPr>
            <p:ph type="sldNum" sz="quarter" idx="12"/>
          </p:nvPr>
        </p:nvSpPr>
        <p:spPr/>
        <p:txBody>
          <a:bodyPr/>
          <a:lstStyle/>
          <a:p>
            <a:fld id="{4E4AB739-C6E1-4E26-8BAD-ED93B3F0821F}" type="slidenum">
              <a:rPr lang="en-US" smtClean="0"/>
              <a:t>‹#›</a:t>
            </a:fld>
            <a:endParaRPr lang="en-US" dirty="0"/>
          </a:p>
        </p:txBody>
      </p:sp>
    </p:spTree>
    <p:extLst>
      <p:ext uri="{BB962C8B-B14F-4D97-AF65-F5344CB8AC3E}">
        <p14:creationId xmlns:p14="http://schemas.microsoft.com/office/powerpoint/2010/main" val="10208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C34F7-38F9-4499-BE8B-7405FDBC17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C41DFA-48E4-4BA6-9DF7-5AA1D8311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DE738-E843-4EC6-AA8A-FE814B299C63}"/>
              </a:ext>
            </a:extLst>
          </p:cNvPr>
          <p:cNvSpPr>
            <a:spLocks noGrp="1"/>
          </p:cNvSpPr>
          <p:nvPr>
            <p:ph type="dt" sz="half" idx="10"/>
          </p:nvPr>
        </p:nvSpPr>
        <p:spPr/>
        <p:txBody>
          <a:bodyPr/>
          <a:lstStyle/>
          <a:p>
            <a:fld id="{4E4460A9-1FA0-4C58-8DDA-FD2808873BC5}" type="datetimeFigureOut">
              <a:rPr lang="en-US" smtClean="0"/>
              <a:t>6/16/2020</a:t>
            </a:fld>
            <a:endParaRPr lang="en-US" dirty="0"/>
          </a:p>
        </p:txBody>
      </p:sp>
      <p:sp>
        <p:nvSpPr>
          <p:cNvPr id="5" name="Footer Placeholder 4">
            <a:extLst>
              <a:ext uri="{FF2B5EF4-FFF2-40B4-BE49-F238E27FC236}">
                <a16:creationId xmlns:a16="http://schemas.microsoft.com/office/drawing/2014/main" id="{A45C378A-3349-45FD-AAA3-02727B038C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19B350-2FF9-4594-858C-8FEA95670495}"/>
              </a:ext>
            </a:extLst>
          </p:cNvPr>
          <p:cNvSpPr>
            <a:spLocks noGrp="1"/>
          </p:cNvSpPr>
          <p:nvPr>
            <p:ph type="sldNum" sz="quarter" idx="12"/>
          </p:nvPr>
        </p:nvSpPr>
        <p:spPr/>
        <p:txBody>
          <a:bodyPr/>
          <a:lstStyle/>
          <a:p>
            <a:fld id="{4E4AB739-C6E1-4E26-8BAD-ED93B3F0821F}" type="slidenum">
              <a:rPr lang="en-US" smtClean="0"/>
              <a:t>‹#›</a:t>
            </a:fld>
            <a:endParaRPr lang="en-US" dirty="0"/>
          </a:p>
        </p:txBody>
      </p:sp>
    </p:spTree>
    <p:extLst>
      <p:ext uri="{BB962C8B-B14F-4D97-AF65-F5344CB8AC3E}">
        <p14:creationId xmlns:p14="http://schemas.microsoft.com/office/powerpoint/2010/main" val="925547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F71E21-8FC5-43F8-8F2A-5336062423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D516F6-2492-4E4B-8586-78BAA39B15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E377-E28C-4A0E-96F0-4C1638B7AFE8}"/>
              </a:ext>
            </a:extLst>
          </p:cNvPr>
          <p:cNvSpPr>
            <a:spLocks noGrp="1"/>
          </p:cNvSpPr>
          <p:nvPr>
            <p:ph type="dt" sz="half" idx="10"/>
          </p:nvPr>
        </p:nvSpPr>
        <p:spPr/>
        <p:txBody>
          <a:bodyPr/>
          <a:lstStyle/>
          <a:p>
            <a:fld id="{4E4460A9-1FA0-4C58-8DDA-FD2808873BC5}" type="datetimeFigureOut">
              <a:rPr lang="en-US" smtClean="0"/>
              <a:t>6/16/2020</a:t>
            </a:fld>
            <a:endParaRPr lang="en-US" dirty="0"/>
          </a:p>
        </p:txBody>
      </p:sp>
      <p:sp>
        <p:nvSpPr>
          <p:cNvPr id="5" name="Footer Placeholder 4">
            <a:extLst>
              <a:ext uri="{FF2B5EF4-FFF2-40B4-BE49-F238E27FC236}">
                <a16:creationId xmlns:a16="http://schemas.microsoft.com/office/drawing/2014/main" id="{777EA8A5-13D2-4697-A6C1-B9BD79FF3F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187714-BEED-47A9-8868-DF4983AF396F}"/>
              </a:ext>
            </a:extLst>
          </p:cNvPr>
          <p:cNvSpPr>
            <a:spLocks noGrp="1"/>
          </p:cNvSpPr>
          <p:nvPr>
            <p:ph type="sldNum" sz="quarter" idx="12"/>
          </p:nvPr>
        </p:nvSpPr>
        <p:spPr/>
        <p:txBody>
          <a:bodyPr/>
          <a:lstStyle/>
          <a:p>
            <a:fld id="{4E4AB739-C6E1-4E26-8BAD-ED93B3F0821F}" type="slidenum">
              <a:rPr lang="en-US" smtClean="0"/>
              <a:t>‹#›</a:t>
            </a:fld>
            <a:endParaRPr lang="en-US" dirty="0"/>
          </a:p>
        </p:txBody>
      </p:sp>
    </p:spTree>
    <p:extLst>
      <p:ext uri="{BB962C8B-B14F-4D97-AF65-F5344CB8AC3E}">
        <p14:creationId xmlns:p14="http://schemas.microsoft.com/office/powerpoint/2010/main" val="69508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301AE-C0E5-4F20-9141-8E19EE07F10E}"/>
              </a:ext>
            </a:extLst>
          </p:cNvPr>
          <p:cNvSpPr>
            <a:spLocks noGrp="1"/>
          </p:cNvSpPr>
          <p:nvPr>
            <p:ph type="title"/>
          </p:nvPr>
        </p:nvSpPr>
        <p:spPr/>
        <p:txBody>
          <a:bodyPr/>
          <a:lstStyle>
            <a:lvl1pPr>
              <a:defRPr>
                <a:latin typeface="Roboto Black" panose="02000000000000000000" pitchFamily="2" charset="0"/>
                <a:ea typeface="Roboto Black"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370CEC5-EF90-470C-A2D1-DC62FD4DE102}"/>
              </a:ext>
            </a:extLst>
          </p:cNvPr>
          <p:cNvSpPr>
            <a:spLocks noGrp="1"/>
          </p:cNvSpPr>
          <p:nvPr>
            <p:ph idx="1"/>
          </p:nvPr>
        </p:nvSpPr>
        <p:spPr/>
        <p:txBody>
          <a:bodyPr/>
          <a:lstStyle>
            <a:lvl1pPr>
              <a:defRPr>
                <a:latin typeface="Roboto Medium" panose="02000000000000000000" pitchFamily="2" charset="0"/>
                <a:ea typeface="Roboto Medium" panose="02000000000000000000" pitchFamily="2" charset="0"/>
              </a:defRPr>
            </a:lvl1pPr>
            <a:lvl2pPr>
              <a:defRPr>
                <a:solidFill>
                  <a:srgbClr val="A20000"/>
                </a:solidFill>
                <a:latin typeface="Roboto Medium" panose="02000000000000000000" pitchFamily="2" charset="0"/>
                <a:ea typeface="Roboto Medium" panose="02000000000000000000" pitchFamily="2" charset="0"/>
              </a:defRPr>
            </a:lvl2pPr>
            <a:lvl3pPr>
              <a:defRPr>
                <a:latin typeface="Roboto Medium" panose="02000000000000000000" pitchFamily="2" charset="0"/>
                <a:ea typeface="Roboto Medium" panose="02000000000000000000" pitchFamily="2" charset="0"/>
              </a:defRPr>
            </a:lvl3pPr>
            <a:lvl4pPr>
              <a:defRPr>
                <a:latin typeface="Roboto Medium" panose="02000000000000000000" pitchFamily="2" charset="0"/>
                <a:ea typeface="Roboto Medium" panose="02000000000000000000" pitchFamily="2" charset="0"/>
              </a:defRPr>
            </a:lvl4pPr>
            <a:lvl5pPr>
              <a:defRPr>
                <a:latin typeface="Roboto Medium" panose="02000000000000000000" pitchFamily="2" charset="0"/>
                <a:ea typeface="Roboto Medium"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4A688B-C5DC-4E8E-AF18-D38496C866D6}"/>
              </a:ext>
            </a:extLst>
          </p:cNvPr>
          <p:cNvSpPr>
            <a:spLocks noGrp="1"/>
          </p:cNvSpPr>
          <p:nvPr>
            <p:ph type="dt" sz="half" idx="10"/>
          </p:nvPr>
        </p:nvSpPr>
        <p:spPr/>
        <p:txBody>
          <a:bodyPr/>
          <a:lstStyle/>
          <a:p>
            <a:fld id="{4E4460A9-1FA0-4C58-8DDA-FD2808873BC5}" type="datetimeFigureOut">
              <a:rPr lang="en-US" smtClean="0"/>
              <a:t>6/16/2020</a:t>
            </a:fld>
            <a:endParaRPr lang="en-US" dirty="0"/>
          </a:p>
        </p:txBody>
      </p:sp>
      <p:sp>
        <p:nvSpPr>
          <p:cNvPr id="5" name="Footer Placeholder 4">
            <a:extLst>
              <a:ext uri="{FF2B5EF4-FFF2-40B4-BE49-F238E27FC236}">
                <a16:creationId xmlns:a16="http://schemas.microsoft.com/office/drawing/2014/main" id="{AD5B23EF-3CB4-4C8C-8AB4-71FD504E1B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130E81-82B0-49B2-B51C-B42AB32B9ABD}"/>
              </a:ext>
            </a:extLst>
          </p:cNvPr>
          <p:cNvSpPr>
            <a:spLocks noGrp="1"/>
          </p:cNvSpPr>
          <p:nvPr>
            <p:ph type="sldNum" sz="quarter" idx="12"/>
          </p:nvPr>
        </p:nvSpPr>
        <p:spPr/>
        <p:txBody>
          <a:bodyPr/>
          <a:lstStyle/>
          <a:p>
            <a:fld id="{4E4AB739-C6E1-4E26-8BAD-ED93B3F0821F}" type="slidenum">
              <a:rPr lang="en-US" smtClean="0"/>
              <a:t>‹#›</a:t>
            </a:fld>
            <a:endParaRPr lang="en-US" dirty="0"/>
          </a:p>
        </p:txBody>
      </p:sp>
      <p:pic>
        <p:nvPicPr>
          <p:cNvPr id="14" name="Picture 13">
            <a:extLst>
              <a:ext uri="{FF2B5EF4-FFF2-40B4-BE49-F238E27FC236}">
                <a16:creationId xmlns:a16="http://schemas.microsoft.com/office/drawing/2014/main" id="{95864B2D-A90F-48B0-A80B-D31DEBA6B0D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687"/>
          <a:stretch/>
        </p:blipFill>
        <p:spPr>
          <a:xfrm>
            <a:off x="0" y="5170027"/>
            <a:ext cx="12192000" cy="1687973"/>
          </a:xfrm>
          <a:prstGeom prst="rect">
            <a:avLst/>
          </a:prstGeom>
        </p:spPr>
      </p:pic>
    </p:spTree>
    <p:extLst>
      <p:ext uri="{BB962C8B-B14F-4D97-AF65-F5344CB8AC3E}">
        <p14:creationId xmlns:p14="http://schemas.microsoft.com/office/powerpoint/2010/main" val="2399994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8992-6A2C-4E4E-910B-1D3963CBE5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B6A08D-EDCA-4ED4-9502-E5F6C8B675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C03B29-BDEC-4811-82A9-D0E564B2F241}"/>
              </a:ext>
            </a:extLst>
          </p:cNvPr>
          <p:cNvSpPr>
            <a:spLocks noGrp="1"/>
          </p:cNvSpPr>
          <p:nvPr>
            <p:ph type="dt" sz="half" idx="10"/>
          </p:nvPr>
        </p:nvSpPr>
        <p:spPr/>
        <p:txBody>
          <a:bodyPr/>
          <a:lstStyle/>
          <a:p>
            <a:fld id="{4E4460A9-1FA0-4C58-8DDA-FD2808873BC5}" type="datetimeFigureOut">
              <a:rPr lang="en-US" smtClean="0"/>
              <a:t>6/16/2020</a:t>
            </a:fld>
            <a:endParaRPr lang="en-US" dirty="0"/>
          </a:p>
        </p:txBody>
      </p:sp>
      <p:sp>
        <p:nvSpPr>
          <p:cNvPr id="5" name="Footer Placeholder 4">
            <a:extLst>
              <a:ext uri="{FF2B5EF4-FFF2-40B4-BE49-F238E27FC236}">
                <a16:creationId xmlns:a16="http://schemas.microsoft.com/office/drawing/2014/main" id="{7CCE367B-B3B2-4233-9B54-C33FDB3F17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C56B97-7337-4AA0-9173-5A67B82C17F9}"/>
              </a:ext>
            </a:extLst>
          </p:cNvPr>
          <p:cNvSpPr>
            <a:spLocks noGrp="1"/>
          </p:cNvSpPr>
          <p:nvPr>
            <p:ph type="sldNum" sz="quarter" idx="12"/>
          </p:nvPr>
        </p:nvSpPr>
        <p:spPr/>
        <p:txBody>
          <a:bodyPr/>
          <a:lstStyle/>
          <a:p>
            <a:fld id="{4E4AB739-C6E1-4E26-8BAD-ED93B3F0821F}" type="slidenum">
              <a:rPr lang="en-US" smtClean="0"/>
              <a:t>‹#›</a:t>
            </a:fld>
            <a:endParaRPr lang="en-US" dirty="0"/>
          </a:p>
        </p:txBody>
      </p:sp>
    </p:spTree>
    <p:extLst>
      <p:ext uri="{BB962C8B-B14F-4D97-AF65-F5344CB8AC3E}">
        <p14:creationId xmlns:p14="http://schemas.microsoft.com/office/powerpoint/2010/main" val="172199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80CE-AEB7-475D-BB22-895D1F1765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68A81-457E-4298-9CD9-B8FACF607D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A7DA82-6760-4658-A634-C590962736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32A1D5-4CC9-41D4-BE85-B6DF4F7BAAF9}"/>
              </a:ext>
            </a:extLst>
          </p:cNvPr>
          <p:cNvSpPr>
            <a:spLocks noGrp="1"/>
          </p:cNvSpPr>
          <p:nvPr>
            <p:ph type="dt" sz="half" idx="10"/>
          </p:nvPr>
        </p:nvSpPr>
        <p:spPr/>
        <p:txBody>
          <a:bodyPr/>
          <a:lstStyle/>
          <a:p>
            <a:fld id="{4E4460A9-1FA0-4C58-8DDA-FD2808873BC5}" type="datetimeFigureOut">
              <a:rPr lang="en-US" smtClean="0"/>
              <a:t>6/16/2020</a:t>
            </a:fld>
            <a:endParaRPr lang="en-US" dirty="0"/>
          </a:p>
        </p:txBody>
      </p:sp>
      <p:sp>
        <p:nvSpPr>
          <p:cNvPr id="6" name="Footer Placeholder 5">
            <a:extLst>
              <a:ext uri="{FF2B5EF4-FFF2-40B4-BE49-F238E27FC236}">
                <a16:creationId xmlns:a16="http://schemas.microsoft.com/office/drawing/2014/main" id="{F56FBEA5-3D83-4100-BE9A-6B6FCE224C0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8AD401-856E-4BAF-B27C-EA14847293B1}"/>
              </a:ext>
            </a:extLst>
          </p:cNvPr>
          <p:cNvSpPr>
            <a:spLocks noGrp="1"/>
          </p:cNvSpPr>
          <p:nvPr>
            <p:ph type="sldNum" sz="quarter" idx="12"/>
          </p:nvPr>
        </p:nvSpPr>
        <p:spPr/>
        <p:txBody>
          <a:bodyPr/>
          <a:lstStyle/>
          <a:p>
            <a:fld id="{4E4AB739-C6E1-4E26-8BAD-ED93B3F0821F}" type="slidenum">
              <a:rPr lang="en-US" smtClean="0"/>
              <a:t>‹#›</a:t>
            </a:fld>
            <a:endParaRPr lang="en-US" dirty="0"/>
          </a:p>
        </p:txBody>
      </p:sp>
    </p:spTree>
    <p:extLst>
      <p:ext uri="{BB962C8B-B14F-4D97-AF65-F5344CB8AC3E}">
        <p14:creationId xmlns:p14="http://schemas.microsoft.com/office/powerpoint/2010/main" val="355192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0040-90E7-4134-966F-AEA8B90D78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9BEB2D-4522-4CF1-A142-6897C07BA0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A667C-131D-4844-8156-CF4C17218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AEEEDC-945A-40C9-95C6-AC48ADB2F5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83CCB3-B92A-4488-8802-F4A51222EF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5562BE-EE6E-48AC-9618-BA318E9517F7}"/>
              </a:ext>
            </a:extLst>
          </p:cNvPr>
          <p:cNvSpPr>
            <a:spLocks noGrp="1"/>
          </p:cNvSpPr>
          <p:nvPr>
            <p:ph type="dt" sz="half" idx="10"/>
          </p:nvPr>
        </p:nvSpPr>
        <p:spPr/>
        <p:txBody>
          <a:bodyPr/>
          <a:lstStyle/>
          <a:p>
            <a:fld id="{4E4460A9-1FA0-4C58-8DDA-FD2808873BC5}" type="datetimeFigureOut">
              <a:rPr lang="en-US" smtClean="0"/>
              <a:t>6/16/2020</a:t>
            </a:fld>
            <a:endParaRPr lang="en-US" dirty="0"/>
          </a:p>
        </p:txBody>
      </p:sp>
      <p:sp>
        <p:nvSpPr>
          <p:cNvPr id="8" name="Footer Placeholder 7">
            <a:extLst>
              <a:ext uri="{FF2B5EF4-FFF2-40B4-BE49-F238E27FC236}">
                <a16:creationId xmlns:a16="http://schemas.microsoft.com/office/drawing/2014/main" id="{942D99AE-2C1C-4F11-812C-6E0EA45CF0B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875F87B-CF0B-4C9F-B041-3E27944713A7}"/>
              </a:ext>
            </a:extLst>
          </p:cNvPr>
          <p:cNvSpPr>
            <a:spLocks noGrp="1"/>
          </p:cNvSpPr>
          <p:nvPr>
            <p:ph type="sldNum" sz="quarter" idx="12"/>
          </p:nvPr>
        </p:nvSpPr>
        <p:spPr/>
        <p:txBody>
          <a:bodyPr/>
          <a:lstStyle/>
          <a:p>
            <a:fld id="{4E4AB739-C6E1-4E26-8BAD-ED93B3F0821F}" type="slidenum">
              <a:rPr lang="en-US" smtClean="0"/>
              <a:t>‹#›</a:t>
            </a:fld>
            <a:endParaRPr lang="en-US" dirty="0"/>
          </a:p>
        </p:txBody>
      </p:sp>
    </p:spTree>
    <p:extLst>
      <p:ext uri="{BB962C8B-B14F-4D97-AF65-F5344CB8AC3E}">
        <p14:creationId xmlns:p14="http://schemas.microsoft.com/office/powerpoint/2010/main" val="1629333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7DC1-D8CC-416A-999D-29718EDAA6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F7334-76B9-4A2D-8CBF-D8958EB4251C}"/>
              </a:ext>
            </a:extLst>
          </p:cNvPr>
          <p:cNvSpPr>
            <a:spLocks noGrp="1"/>
          </p:cNvSpPr>
          <p:nvPr>
            <p:ph type="dt" sz="half" idx="10"/>
          </p:nvPr>
        </p:nvSpPr>
        <p:spPr/>
        <p:txBody>
          <a:bodyPr/>
          <a:lstStyle/>
          <a:p>
            <a:fld id="{4E4460A9-1FA0-4C58-8DDA-FD2808873BC5}" type="datetimeFigureOut">
              <a:rPr lang="en-US" smtClean="0"/>
              <a:t>6/16/2020</a:t>
            </a:fld>
            <a:endParaRPr lang="en-US" dirty="0"/>
          </a:p>
        </p:txBody>
      </p:sp>
      <p:sp>
        <p:nvSpPr>
          <p:cNvPr id="4" name="Footer Placeholder 3">
            <a:extLst>
              <a:ext uri="{FF2B5EF4-FFF2-40B4-BE49-F238E27FC236}">
                <a16:creationId xmlns:a16="http://schemas.microsoft.com/office/drawing/2014/main" id="{61AFC44F-80ED-4773-8F33-58A31BFE614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3CF4057-23EF-45A8-8CD3-C4D5D9CBBB61}"/>
              </a:ext>
            </a:extLst>
          </p:cNvPr>
          <p:cNvSpPr>
            <a:spLocks noGrp="1"/>
          </p:cNvSpPr>
          <p:nvPr>
            <p:ph type="sldNum" sz="quarter" idx="12"/>
          </p:nvPr>
        </p:nvSpPr>
        <p:spPr/>
        <p:txBody>
          <a:bodyPr/>
          <a:lstStyle/>
          <a:p>
            <a:fld id="{4E4AB739-C6E1-4E26-8BAD-ED93B3F0821F}" type="slidenum">
              <a:rPr lang="en-US" smtClean="0"/>
              <a:t>‹#›</a:t>
            </a:fld>
            <a:endParaRPr lang="en-US" dirty="0"/>
          </a:p>
        </p:txBody>
      </p:sp>
    </p:spTree>
    <p:extLst>
      <p:ext uri="{BB962C8B-B14F-4D97-AF65-F5344CB8AC3E}">
        <p14:creationId xmlns:p14="http://schemas.microsoft.com/office/powerpoint/2010/main" val="4032480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0AB97-DBAD-408E-BC2A-9A291F8BEB2F}"/>
              </a:ext>
            </a:extLst>
          </p:cNvPr>
          <p:cNvSpPr>
            <a:spLocks noGrp="1"/>
          </p:cNvSpPr>
          <p:nvPr>
            <p:ph type="dt" sz="half" idx="10"/>
          </p:nvPr>
        </p:nvSpPr>
        <p:spPr/>
        <p:txBody>
          <a:bodyPr/>
          <a:lstStyle/>
          <a:p>
            <a:fld id="{4E4460A9-1FA0-4C58-8DDA-FD2808873BC5}" type="datetimeFigureOut">
              <a:rPr lang="en-US" smtClean="0"/>
              <a:t>6/16/2020</a:t>
            </a:fld>
            <a:endParaRPr lang="en-US" dirty="0"/>
          </a:p>
        </p:txBody>
      </p:sp>
      <p:sp>
        <p:nvSpPr>
          <p:cNvPr id="3" name="Footer Placeholder 2">
            <a:extLst>
              <a:ext uri="{FF2B5EF4-FFF2-40B4-BE49-F238E27FC236}">
                <a16:creationId xmlns:a16="http://schemas.microsoft.com/office/drawing/2014/main" id="{2367AD67-D34E-41C1-92BB-715DED8C9AB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C8EDFE7-9829-469D-B050-464749930BB7}"/>
              </a:ext>
            </a:extLst>
          </p:cNvPr>
          <p:cNvSpPr>
            <a:spLocks noGrp="1"/>
          </p:cNvSpPr>
          <p:nvPr>
            <p:ph type="sldNum" sz="quarter" idx="12"/>
          </p:nvPr>
        </p:nvSpPr>
        <p:spPr/>
        <p:txBody>
          <a:bodyPr/>
          <a:lstStyle/>
          <a:p>
            <a:fld id="{4E4AB739-C6E1-4E26-8BAD-ED93B3F0821F}" type="slidenum">
              <a:rPr lang="en-US" smtClean="0"/>
              <a:t>‹#›</a:t>
            </a:fld>
            <a:endParaRPr lang="en-US" dirty="0"/>
          </a:p>
        </p:txBody>
      </p:sp>
    </p:spTree>
    <p:extLst>
      <p:ext uri="{BB962C8B-B14F-4D97-AF65-F5344CB8AC3E}">
        <p14:creationId xmlns:p14="http://schemas.microsoft.com/office/powerpoint/2010/main" val="335631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934F-755D-4F6F-BD52-E44ACA962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55B772-6268-4D64-A93F-07BBC1E78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06C76E-56AA-4608-BB00-FE7A0DAD15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B9BFA7-2C5B-4DCF-9AD7-A99976D91DAB}"/>
              </a:ext>
            </a:extLst>
          </p:cNvPr>
          <p:cNvSpPr>
            <a:spLocks noGrp="1"/>
          </p:cNvSpPr>
          <p:nvPr>
            <p:ph type="dt" sz="half" idx="10"/>
          </p:nvPr>
        </p:nvSpPr>
        <p:spPr/>
        <p:txBody>
          <a:bodyPr/>
          <a:lstStyle/>
          <a:p>
            <a:fld id="{4E4460A9-1FA0-4C58-8DDA-FD2808873BC5}" type="datetimeFigureOut">
              <a:rPr lang="en-US" smtClean="0"/>
              <a:t>6/16/2020</a:t>
            </a:fld>
            <a:endParaRPr lang="en-US" dirty="0"/>
          </a:p>
        </p:txBody>
      </p:sp>
      <p:sp>
        <p:nvSpPr>
          <p:cNvPr id="6" name="Footer Placeholder 5">
            <a:extLst>
              <a:ext uri="{FF2B5EF4-FFF2-40B4-BE49-F238E27FC236}">
                <a16:creationId xmlns:a16="http://schemas.microsoft.com/office/drawing/2014/main" id="{46103213-703A-4A56-BAB2-17FFDB69FE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AAC23B-F855-422C-8094-0ED6863200BF}"/>
              </a:ext>
            </a:extLst>
          </p:cNvPr>
          <p:cNvSpPr>
            <a:spLocks noGrp="1"/>
          </p:cNvSpPr>
          <p:nvPr>
            <p:ph type="sldNum" sz="quarter" idx="12"/>
          </p:nvPr>
        </p:nvSpPr>
        <p:spPr/>
        <p:txBody>
          <a:bodyPr/>
          <a:lstStyle/>
          <a:p>
            <a:fld id="{4E4AB739-C6E1-4E26-8BAD-ED93B3F0821F}" type="slidenum">
              <a:rPr lang="en-US" smtClean="0"/>
              <a:t>‹#›</a:t>
            </a:fld>
            <a:endParaRPr lang="en-US" dirty="0"/>
          </a:p>
        </p:txBody>
      </p:sp>
    </p:spTree>
    <p:extLst>
      <p:ext uri="{BB962C8B-B14F-4D97-AF65-F5344CB8AC3E}">
        <p14:creationId xmlns:p14="http://schemas.microsoft.com/office/powerpoint/2010/main" val="335489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55508-6277-4FF5-BDAA-994DBFEA6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C86AB5-0499-4CD3-92D9-BE36433D68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1AB805B-62BC-4100-8724-B34D5B412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93C40-329A-439D-B835-C813BE3171D5}"/>
              </a:ext>
            </a:extLst>
          </p:cNvPr>
          <p:cNvSpPr>
            <a:spLocks noGrp="1"/>
          </p:cNvSpPr>
          <p:nvPr>
            <p:ph type="dt" sz="half" idx="10"/>
          </p:nvPr>
        </p:nvSpPr>
        <p:spPr/>
        <p:txBody>
          <a:bodyPr/>
          <a:lstStyle/>
          <a:p>
            <a:fld id="{4E4460A9-1FA0-4C58-8DDA-FD2808873BC5}" type="datetimeFigureOut">
              <a:rPr lang="en-US" smtClean="0"/>
              <a:t>6/16/2020</a:t>
            </a:fld>
            <a:endParaRPr lang="en-US" dirty="0"/>
          </a:p>
        </p:txBody>
      </p:sp>
      <p:sp>
        <p:nvSpPr>
          <p:cNvPr id="6" name="Footer Placeholder 5">
            <a:extLst>
              <a:ext uri="{FF2B5EF4-FFF2-40B4-BE49-F238E27FC236}">
                <a16:creationId xmlns:a16="http://schemas.microsoft.com/office/drawing/2014/main" id="{BF254BC4-25C8-4912-A1AA-B43CEFC35A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328F22-FC8C-4955-AA49-E33C649BAADC}"/>
              </a:ext>
            </a:extLst>
          </p:cNvPr>
          <p:cNvSpPr>
            <a:spLocks noGrp="1"/>
          </p:cNvSpPr>
          <p:nvPr>
            <p:ph type="sldNum" sz="quarter" idx="12"/>
          </p:nvPr>
        </p:nvSpPr>
        <p:spPr/>
        <p:txBody>
          <a:bodyPr/>
          <a:lstStyle/>
          <a:p>
            <a:fld id="{4E4AB739-C6E1-4E26-8BAD-ED93B3F0821F}" type="slidenum">
              <a:rPr lang="en-US" smtClean="0"/>
              <a:t>‹#›</a:t>
            </a:fld>
            <a:endParaRPr lang="en-US" dirty="0"/>
          </a:p>
        </p:txBody>
      </p:sp>
    </p:spTree>
    <p:extLst>
      <p:ext uri="{BB962C8B-B14F-4D97-AF65-F5344CB8AC3E}">
        <p14:creationId xmlns:p14="http://schemas.microsoft.com/office/powerpoint/2010/main" val="3718113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A3815D-F46B-4B29-AE9E-79634F422E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023D9D-52E1-494A-807C-3A7CC8A954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90DD8-1794-4502-A7F0-4AED851F85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460A9-1FA0-4C58-8DDA-FD2808873BC5}" type="datetimeFigureOut">
              <a:rPr lang="en-US" smtClean="0"/>
              <a:t>6/16/2020</a:t>
            </a:fld>
            <a:endParaRPr lang="en-US" dirty="0"/>
          </a:p>
        </p:txBody>
      </p:sp>
      <p:sp>
        <p:nvSpPr>
          <p:cNvPr id="5" name="Footer Placeholder 4">
            <a:extLst>
              <a:ext uri="{FF2B5EF4-FFF2-40B4-BE49-F238E27FC236}">
                <a16:creationId xmlns:a16="http://schemas.microsoft.com/office/drawing/2014/main" id="{1CCDD0F2-2DA0-4280-90F3-63166B8A89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EBE4C3-5030-4336-A153-7B5DF54D94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AB739-C6E1-4E26-8BAD-ED93B3F0821F}" type="slidenum">
              <a:rPr lang="en-US" smtClean="0"/>
              <a:t>‹#›</a:t>
            </a:fld>
            <a:endParaRPr lang="en-US" dirty="0"/>
          </a:p>
        </p:txBody>
      </p:sp>
    </p:spTree>
    <p:extLst>
      <p:ext uri="{BB962C8B-B14F-4D97-AF65-F5344CB8AC3E}">
        <p14:creationId xmlns:p14="http://schemas.microsoft.com/office/powerpoint/2010/main" val="4181939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png"/><Relationship Id="rId7" Type="http://schemas.openxmlformats.org/officeDocument/2006/relationships/image" Target="../media/image18.png"/><Relationship Id="rId12"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gif"/><Relationship Id="rId4" Type="http://schemas.openxmlformats.org/officeDocument/2006/relationships/image" Target="../media/image15.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www.nifc.gov/PIO_bb/inciweb.html"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9.jp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FC2BCD-9C74-4DD2-9EBB-037F9F8F22D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0650"/>
            <a:ext cx="12192000" cy="4197350"/>
          </a:xfrm>
          <a:prstGeom prst="rect">
            <a:avLst/>
          </a:prstGeom>
        </p:spPr>
      </p:pic>
      <p:sp>
        <p:nvSpPr>
          <p:cNvPr id="6" name="TextBox 5">
            <a:extLst>
              <a:ext uri="{FF2B5EF4-FFF2-40B4-BE49-F238E27FC236}">
                <a16:creationId xmlns:a16="http://schemas.microsoft.com/office/drawing/2014/main" id="{4A2D3D0D-B16C-4172-8C9F-DE5FEBDF60A7}"/>
              </a:ext>
            </a:extLst>
          </p:cNvPr>
          <p:cNvSpPr txBox="1"/>
          <p:nvPr/>
        </p:nvSpPr>
        <p:spPr>
          <a:xfrm>
            <a:off x="712247" y="880010"/>
            <a:ext cx="7160935" cy="1446550"/>
          </a:xfrm>
          <a:prstGeom prst="rect">
            <a:avLst/>
          </a:prstGeom>
          <a:noFill/>
        </p:spPr>
        <p:txBody>
          <a:bodyPr wrap="none" rtlCol="0">
            <a:spAutoFit/>
          </a:bodyPr>
          <a:lstStyle/>
          <a:p>
            <a:pPr algn="ctr"/>
            <a:r>
              <a:rPr lang="en-US" sz="4400" b="1" dirty="0">
                <a:latin typeface="Roboto Black" panose="02000000000000000000" pitchFamily="2" charset="0"/>
                <a:ea typeface="Roboto Black" panose="02000000000000000000" pitchFamily="2" charset="0"/>
              </a:rPr>
              <a:t>Wildland Fire</a:t>
            </a:r>
          </a:p>
          <a:p>
            <a:pPr algn="ctr"/>
            <a:r>
              <a:rPr lang="en-US" sz="4400" b="1" dirty="0">
                <a:latin typeface="Roboto Black" panose="02000000000000000000" pitchFamily="2" charset="0"/>
                <a:ea typeface="Roboto Black" panose="02000000000000000000" pitchFamily="2" charset="0"/>
              </a:rPr>
              <a:t>Public Information Webinar</a:t>
            </a:r>
          </a:p>
        </p:txBody>
      </p:sp>
      <p:sp>
        <p:nvSpPr>
          <p:cNvPr id="7" name="TextBox 6">
            <a:extLst>
              <a:ext uri="{FF2B5EF4-FFF2-40B4-BE49-F238E27FC236}">
                <a16:creationId xmlns:a16="http://schemas.microsoft.com/office/drawing/2014/main" id="{918974F9-6938-479E-A676-F82AAF0C701C}"/>
              </a:ext>
            </a:extLst>
          </p:cNvPr>
          <p:cNvSpPr txBox="1"/>
          <p:nvPr/>
        </p:nvSpPr>
        <p:spPr>
          <a:xfrm>
            <a:off x="2928551" y="2505670"/>
            <a:ext cx="2597698" cy="923330"/>
          </a:xfrm>
          <a:prstGeom prst="rect">
            <a:avLst/>
          </a:prstGeom>
          <a:noFill/>
        </p:spPr>
        <p:txBody>
          <a:bodyPr wrap="none" rtlCol="0">
            <a:spAutoFit/>
          </a:bodyPr>
          <a:lstStyle/>
          <a:p>
            <a:pPr algn="ctr"/>
            <a:r>
              <a:rPr lang="en-US" dirty="0"/>
              <a:t>Hosted by External Affairs</a:t>
            </a:r>
          </a:p>
          <a:p>
            <a:pPr algn="ctr"/>
            <a:endParaRPr lang="en-US" dirty="0"/>
          </a:p>
          <a:p>
            <a:pPr algn="ctr"/>
            <a:r>
              <a:rPr lang="en-US" dirty="0"/>
              <a:t>June 10, 2020</a:t>
            </a:r>
          </a:p>
        </p:txBody>
      </p:sp>
    </p:spTree>
    <p:extLst>
      <p:ext uri="{BB962C8B-B14F-4D97-AF65-F5344CB8AC3E}">
        <p14:creationId xmlns:p14="http://schemas.microsoft.com/office/powerpoint/2010/main" val="3761388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0DC3C0-0204-40B0-8AB9-11CD0D9BA45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30029"/>
          <a:stretch/>
        </p:blipFill>
        <p:spPr>
          <a:xfrm>
            <a:off x="0" y="2093190"/>
            <a:ext cx="12192000" cy="4764810"/>
          </a:xfrm>
          <a:prstGeom prst="rect">
            <a:avLst/>
          </a:prstGeom>
        </p:spPr>
      </p:pic>
      <p:sp>
        <p:nvSpPr>
          <p:cNvPr id="6" name="TextBox 5">
            <a:extLst>
              <a:ext uri="{FF2B5EF4-FFF2-40B4-BE49-F238E27FC236}">
                <a16:creationId xmlns:a16="http://schemas.microsoft.com/office/drawing/2014/main" id="{4A2D3D0D-B16C-4172-8C9F-DE5FEBDF60A7}"/>
              </a:ext>
            </a:extLst>
          </p:cNvPr>
          <p:cNvSpPr txBox="1"/>
          <p:nvPr/>
        </p:nvSpPr>
        <p:spPr>
          <a:xfrm>
            <a:off x="933062" y="880010"/>
            <a:ext cx="6643398" cy="1446550"/>
          </a:xfrm>
          <a:prstGeom prst="rect">
            <a:avLst/>
          </a:prstGeom>
          <a:noFill/>
        </p:spPr>
        <p:txBody>
          <a:bodyPr wrap="square" rtlCol="0">
            <a:spAutoFit/>
          </a:bodyPr>
          <a:lstStyle/>
          <a:p>
            <a:r>
              <a:rPr lang="en-US" sz="4400" dirty="0">
                <a:latin typeface="Roboto Black" panose="02000000000000000000" pitchFamily="2" charset="0"/>
                <a:ea typeface="Roboto Black" panose="02000000000000000000" pitchFamily="2" charset="0"/>
              </a:rPr>
              <a:t>PIO Bulletin Board Resources And Requests</a:t>
            </a:r>
          </a:p>
        </p:txBody>
      </p:sp>
      <p:sp>
        <p:nvSpPr>
          <p:cNvPr id="7" name="TextBox 6">
            <a:extLst>
              <a:ext uri="{FF2B5EF4-FFF2-40B4-BE49-F238E27FC236}">
                <a16:creationId xmlns:a16="http://schemas.microsoft.com/office/drawing/2014/main" id="{918974F9-6938-479E-A676-F82AAF0C701C}"/>
              </a:ext>
            </a:extLst>
          </p:cNvPr>
          <p:cNvSpPr txBox="1"/>
          <p:nvPr/>
        </p:nvSpPr>
        <p:spPr>
          <a:xfrm>
            <a:off x="5409007" y="5331659"/>
            <a:ext cx="2167453" cy="646331"/>
          </a:xfrm>
          <a:prstGeom prst="rect">
            <a:avLst/>
          </a:prstGeom>
          <a:noFill/>
        </p:spPr>
        <p:txBody>
          <a:bodyPr wrap="none" rtlCol="0">
            <a:spAutoFit/>
          </a:bodyPr>
          <a:lstStyle/>
          <a:p>
            <a:pPr algn="ctr"/>
            <a:r>
              <a:rPr lang="en-US" dirty="0">
                <a:solidFill>
                  <a:schemeClr val="bg1"/>
                </a:solidFill>
              </a:rPr>
              <a:t>Candice Stevenson</a:t>
            </a:r>
          </a:p>
          <a:p>
            <a:pPr algn="ctr"/>
            <a:r>
              <a:rPr lang="en-US" dirty="0">
                <a:solidFill>
                  <a:schemeClr val="bg1"/>
                </a:solidFill>
              </a:rPr>
              <a:t>National Park Service</a:t>
            </a:r>
          </a:p>
        </p:txBody>
      </p:sp>
      <p:pic>
        <p:nvPicPr>
          <p:cNvPr id="3" name="Picture 2" descr="Candice Stevenson&#10;National Park Service&#10;">
            <a:extLst>
              <a:ext uri="{FF2B5EF4-FFF2-40B4-BE49-F238E27FC236}">
                <a16:creationId xmlns:a16="http://schemas.microsoft.com/office/drawing/2014/main" id="{F6E2EF77-EADF-43BC-B40C-12E6564A4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790" y="2461092"/>
            <a:ext cx="4051004" cy="3876281"/>
          </a:xfrm>
          <a:prstGeom prst="rect">
            <a:avLst/>
          </a:prstGeom>
        </p:spPr>
      </p:pic>
    </p:spTree>
    <p:extLst>
      <p:ext uri="{BB962C8B-B14F-4D97-AF65-F5344CB8AC3E}">
        <p14:creationId xmlns:p14="http://schemas.microsoft.com/office/powerpoint/2010/main" val="1335691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8A6E-2B89-4B0F-B684-0A495D1AE03E}"/>
              </a:ext>
            </a:extLst>
          </p:cNvPr>
          <p:cNvSpPr>
            <a:spLocks noGrp="1"/>
          </p:cNvSpPr>
          <p:nvPr>
            <p:ph type="title"/>
          </p:nvPr>
        </p:nvSpPr>
        <p:spPr>
          <a:xfrm>
            <a:off x="638022" y="670859"/>
            <a:ext cx="2436628" cy="2261117"/>
          </a:xfrm>
        </p:spPr>
        <p:txBody>
          <a:bodyPr>
            <a:noAutofit/>
          </a:bodyPr>
          <a:lstStyle/>
          <a:p>
            <a:r>
              <a:rPr lang="en-US" sz="3600" dirty="0">
                <a:solidFill>
                  <a:schemeClr val="bg1"/>
                </a:solidFill>
              </a:rPr>
              <a:t>PIO Bulletin Board  </a:t>
            </a:r>
          </a:p>
        </p:txBody>
      </p:sp>
      <p:pic>
        <p:nvPicPr>
          <p:cNvPr id="5" name="Content Placeholder 4">
            <a:extLst>
              <a:ext uri="{FF2B5EF4-FFF2-40B4-BE49-F238E27FC236}">
                <a16:creationId xmlns:a16="http://schemas.microsoft.com/office/drawing/2014/main" id="{ED2B3114-C26D-4183-BABF-E79AA42D5410}"/>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9019"/>
          <a:stretch/>
        </p:blipFill>
        <p:spPr>
          <a:xfrm>
            <a:off x="3074650" y="256754"/>
            <a:ext cx="9034130" cy="6344492"/>
          </a:xfrm>
        </p:spPr>
      </p:pic>
      <p:sp>
        <p:nvSpPr>
          <p:cNvPr id="6" name="Oval 5">
            <a:extLst>
              <a:ext uri="{FF2B5EF4-FFF2-40B4-BE49-F238E27FC236}">
                <a16:creationId xmlns:a16="http://schemas.microsoft.com/office/drawing/2014/main" id="{12B8AA70-785C-4DF4-8D40-F483F4D769EE}"/>
              </a:ext>
              <a:ext uri="{C183D7F6-B498-43B3-948B-1728B52AA6E4}">
                <adec:decorative xmlns:adec="http://schemas.microsoft.com/office/drawing/2017/decorative" val="1"/>
              </a:ext>
            </a:extLst>
          </p:cNvPr>
          <p:cNvSpPr/>
          <p:nvPr/>
        </p:nvSpPr>
        <p:spPr>
          <a:xfrm>
            <a:off x="3012204" y="1409383"/>
            <a:ext cx="2066799" cy="53538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5F400C45-2095-4BF9-8D81-AF4413F34D3D}"/>
              </a:ext>
              <a:ext uri="{C183D7F6-B498-43B3-948B-1728B52AA6E4}">
                <adec:decorative xmlns:adec="http://schemas.microsoft.com/office/drawing/2017/decorative" val="1"/>
              </a:ext>
            </a:extLst>
          </p:cNvPr>
          <p:cNvCxnSpPr>
            <a:cxnSpLocks/>
          </p:cNvCxnSpPr>
          <p:nvPr/>
        </p:nvCxnSpPr>
        <p:spPr>
          <a:xfrm flipH="1">
            <a:off x="5119195" y="1255961"/>
            <a:ext cx="518994" cy="306843"/>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A7D6FA7-6FD0-4FA6-AD41-9E96A4FF02EC}"/>
              </a:ext>
              <a:ext uri="{C183D7F6-B498-43B3-948B-1728B52AA6E4}">
                <adec:decorative xmlns:adec="http://schemas.microsoft.com/office/drawing/2017/decorative" val="1"/>
              </a:ext>
            </a:extLst>
          </p:cNvPr>
          <p:cNvSpPr/>
          <p:nvPr/>
        </p:nvSpPr>
        <p:spPr>
          <a:xfrm>
            <a:off x="5633221" y="624035"/>
            <a:ext cx="1293685" cy="47541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5F3ED229-9E6F-4A0B-A38C-3344BDE9B8CE}"/>
              </a:ext>
              <a:ext uri="{C183D7F6-B498-43B3-948B-1728B52AA6E4}">
                <adec:decorative xmlns:adec="http://schemas.microsoft.com/office/drawing/2017/decorative" val="1"/>
              </a:ext>
            </a:extLst>
          </p:cNvPr>
          <p:cNvSpPr/>
          <p:nvPr/>
        </p:nvSpPr>
        <p:spPr>
          <a:xfrm>
            <a:off x="10334847" y="5170029"/>
            <a:ext cx="1517852" cy="151785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BBBC53-F5A9-4451-83FF-0FD1B84D2F2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34687"/>
          <a:stretch/>
        </p:blipFill>
        <p:spPr>
          <a:xfrm>
            <a:off x="0" y="5170027"/>
            <a:ext cx="12192000" cy="1687973"/>
          </a:xfrm>
          <a:prstGeom prst="rect">
            <a:avLst/>
          </a:prstGeom>
        </p:spPr>
      </p:pic>
      <p:sp>
        <p:nvSpPr>
          <p:cNvPr id="3" name="Rectangle 2">
            <a:extLst>
              <a:ext uri="{FF2B5EF4-FFF2-40B4-BE49-F238E27FC236}">
                <a16:creationId xmlns:a16="http://schemas.microsoft.com/office/drawing/2014/main" id="{8A3DFD1D-04FF-420F-B5EC-E63483B021B5}"/>
              </a:ext>
              <a:ext uri="{C183D7F6-B498-43B3-948B-1728B52AA6E4}">
                <adec:decorative xmlns:adec="http://schemas.microsoft.com/office/drawing/2017/decorative" val="1"/>
              </a:ext>
            </a:extLst>
          </p:cNvPr>
          <p:cNvSpPr/>
          <p:nvPr/>
        </p:nvSpPr>
        <p:spPr>
          <a:xfrm>
            <a:off x="638022" y="2701143"/>
            <a:ext cx="1963999" cy="461665"/>
          </a:xfrm>
          <a:prstGeom prst="rect">
            <a:avLst/>
          </a:prstGeom>
        </p:spPr>
        <p:txBody>
          <a:bodyPr wrap="none">
            <a:spAutoFit/>
          </a:bodyPr>
          <a:lstStyle/>
          <a:p>
            <a:r>
              <a:rPr lang="en-US" sz="2400" b="1" dirty="0">
                <a:solidFill>
                  <a:schemeClr val="bg1"/>
                </a:solidFill>
                <a:latin typeface="Roboto" panose="02000000000000000000" pitchFamily="2" charset="0"/>
                <a:ea typeface="Roboto" panose="02000000000000000000" pitchFamily="2" charset="0"/>
              </a:rPr>
              <a:t>New Content</a:t>
            </a:r>
            <a:endParaRPr lang="en-US" sz="24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1505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8A6E-2B89-4B0F-B684-0A495D1AE03E}"/>
              </a:ext>
              <a:ext uri="{C183D7F6-B498-43B3-948B-1728B52AA6E4}">
                <adec:decorative xmlns:adec="http://schemas.microsoft.com/office/drawing/2017/decorative" val="0"/>
              </a:ext>
            </a:extLst>
          </p:cNvPr>
          <p:cNvSpPr>
            <a:spLocks noGrp="1"/>
          </p:cNvSpPr>
          <p:nvPr>
            <p:ph type="title"/>
          </p:nvPr>
        </p:nvSpPr>
        <p:spPr>
          <a:xfrm>
            <a:off x="638022" y="606934"/>
            <a:ext cx="2436628" cy="1477047"/>
          </a:xfrm>
        </p:spPr>
        <p:txBody>
          <a:bodyPr>
            <a:noAutofit/>
          </a:bodyPr>
          <a:lstStyle/>
          <a:p>
            <a:r>
              <a:rPr lang="en-US" sz="3600" dirty="0">
                <a:solidFill>
                  <a:schemeClr val="bg1"/>
                </a:solidFill>
              </a:rPr>
              <a:t>PIO Bulletin Board</a:t>
            </a:r>
          </a:p>
        </p:txBody>
      </p:sp>
      <p:sp>
        <p:nvSpPr>
          <p:cNvPr id="4" name="Oval 3">
            <a:extLst>
              <a:ext uri="{FF2B5EF4-FFF2-40B4-BE49-F238E27FC236}">
                <a16:creationId xmlns:a16="http://schemas.microsoft.com/office/drawing/2014/main" id="{5F3ED229-9E6F-4A0B-A38C-3344BDE9B8CE}"/>
              </a:ext>
              <a:ext uri="{C183D7F6-B498-43B3-948B-1728B52AA6E4}">
                <adec:decorative xmlns:adec="http://schemas.microsoft.com/office/drawing/2017/decorative" val="1"/>
              </a:ext>
            </a:extLst>
          </p:cNvPr>
          <p:cNvSpPr/>
          <p:nvPr/>
        </p:nvSpPr>
        <p:spPr>
          <a:xfrm>
            <a:off x="10334847" y="5170029"/>
            <a:ext cx="1517852" cy="151785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BBBC53-F5A9-4451-83FF-0FD1B84D2F2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34687"/>
          <a:stretch/>
        </p:blipFill>
        <p:spPr>
          <a:xfrm>
            <a:off x="0" y="5170027"/>
            <a:ext cx="12192000" cy="1687973"/>
          </a:xfrm>
          <a:prstGeom prst="rect">
            <a:avLst/>
          </a:prstGeom>
        </p:spPr>
      </p:pic>
      <p:pic>
        <p:nvPicPr>
          <p:cNvPr id="12" name="Content Placeholder 4">
            <a:extLst>
              <a:ext uri="{FF2B5EF4-FFF2-40B4-BE49-F238E27FC236}">
                <a16:creationId xmlns:a16="http://schemas.microsoft.com/office/drawing/2014/main" id="{A36D9999-D0BA-46F3-8DCF-65024F1DE19A}"/>
              </a:ext>
              <a:ext uri="{C183D7F6-B498-43B3-948B-1728B52AA6E4}">
                <adec:decorative xmlns:adec="http://schemas.microsoft.com/office/drawing/2017/decorative" val="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12293" b="29819"/>
          <a:stretch/>
        </p:blipFill>
        <p:spPr>
          <a:xfrm>
            <a:off x="2844476" y="249488"/>
            <a:ext cx="9257199" cy="4920540"/>
          </a:xfrm>
        </p:spPr>
      </p:pic>
      <p:sp>
        <p:nvSpPr>
          <p:cNvPr id="13" name="Oval 12">
            <a:extLst>
              <a:ext uri="{FF2B5EF4-FFF2-40B4-BE49-F238E27FC236}">
                <a16:creationId xmlns:a16="http://schemas.microsoft.com/office/drawing/2014/main" id="{E64BF684-BCC0-461E-BE18-9BE693853C9D}"/>
              </a:ext>
              <a:ext uri="{C183D7F6-B498-43B3-948B-1728B52AA6E4}">
                <adec:decorative xmlns:adec="http://schemas.microsoft.com/office/drawing/2017/decorative" val="1"/>
              </a:ext>
            </a:extLst>
          </p:cNvPr>
          <p:cNvSpPr/>
          <p:nvPr/>
        </p:nvSpPr>
        <p:spPr>
          <a:xfrm>
            <a:off x="2754150" y="1577686"/>
            <a:ext cx="2177491" cy="506296"/>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4D550634-9E10-4EB6-8E2E-0F617B05547D}"/>
              </a:ext>
              <a:ext uri="{C183D7F6-B498-43B3-948B-1728B52AA6E4}">
                <adec:decorative xmlns:adec="http://schemas.microsoft.com/office/drawing/2017/decorative" val="1"/>
              </a:ext>
            </a:extLst>
          </p:cNvPr>
          <p:cNvCxnSpPr>
            <a:cxnSpLocks/>
          </p:cNvCxnSpPr>
          <p:nvPr/>
        </p:nvCxnSpPr>
        <p:spPr>
          <a:xfrm flipH="1">
            <a:off x="4975233" y="1273298"/>
            <a:ext cx="349462" cy="41467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2811FC7-9E1E-421D-998F-A968CF39EDDE}"/>
              </a:ext>
              <a:ext uri="{C183D7F6-B498-43B3-948B-1728B52AA6E4}">
                <adec:decorative xmlns:adec="http://schemas.microsoft.com/office/drawing/2017/decorative" val="1"/>
              </a:ext>
            </a:extLst>
          </p:cNvPr>
          <p:cNvCxnSpPr/>
          <p:nvPr/>
        </p:nvCxnSpPr>
        <p:spPr>
          <a:xfrm flipH="1">
            <a:off x="7906113" y="2566420"/>
            <a:ext cx="644235"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7367C6C-3D62-45AF-8919-6CE7AA8FCF53}"/>
              </a:ext>
              <a:ext uri="{C183D7F6-B498-43B3-948B-1728B52AA6E4}">
                <adec:decorative xmlns:adec="http://schemas.microsoft.com/office/drawing/2017/decorative" val="1"/>
              </a:ext>
            </a:extLst>
          </p:cNvPr>
          <p:cNvCxnSpPr/>
          <p:nvPr/>
        </p:nvCxnSpPr>
        <p:spPr>
          <a:xfrm flipH="1">
            <a:off x="7906113" y="2209366"/>
            <a:ext cx="644235"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7F53396-B848-46C5-9F7F-BF2D4EAA4FCB}"/>
              </a:ext>
              <a:ext uri="{C183D7F6-B498-43B3-948B-1728B52AA6E4}">
                <adec:decorative xmlns:adec="http://schemas.microsoft.com/office/drawing/2017/decorative" val="1"/>
              </a:ext>
            </a:extLst>
          </p:cNvPr>
          <p:cNvCxnSpPr/>
          <p:nvPr/>
        </p:nvCxnSpPr>
        <p:spPr>
          <a:xfrm flipH="1" flipV="1">
            <a:off x="7551013" y="2900533"/>
            <a:ext cx="429208" cy="13062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F2737A0-939A-437F-B06B-F9C9C3355F88}"/>
              </a:ext>
              <a:ext uri="{C183D7F6-B498-43B3-948B-1728B52AA6E4}">
                <adec:decorative xmlns:adec="http://schemas.microsoft.com/office/drawing/2017/decorative" val="1"/>
              </a:ext>
            </a:extLst>
          </p:cNvPr>
          <p:cNvSpPr txBox="1"/>
          <p:nvPr/>
        </p:nvSpPr>
        <p:spPr>
          <a:xfrm>
            <a:off x="8070546" y="2900533"/>
            <a:ext cx="2836506" cy="369332"/>
          </a:xfrm>
          <a:prstGeom prst="rect">
            <a:avLst/>
          </a:prstGeom>
          <a:noFill/>
        </p:spPr>
        <p:txBody>
          <a:bodyPr wrap="square" rtlCol="0">
            <a:spAutoFit/>
          </a:bodyPr>
          <a:lstStyle/>
          <a:p>
            <a:r>
              <a:rPr lang="en-US" b="1" dirty="0">
                <a:solidFill>
                  <a:srgbClr val="00B0F0"/>
                </a:solidFill>
              </a:rPr>
              <a:t>Helpful Incident Resources</a:t>
            </a:r>
          </a:p>
        </p:txBody>
      </p:sp>
      <p:sp>
        <p:nvSpPr>
          <p:cNvPr id="14" name="Rectangle 13">
            <a:extLst>
              <a:ext uri="{FF2B5EF4-FFF2-40B4-BE49-F238E27FC236}">
                <a16:creationId xmlns:a16="http://schemas.microsoft.com/office/drawing/2014/main" id="{194CB0FE-3C54-49E4-867F-A013955F2DEF}"/>
              </a:ext>
              <a:ext uri="{C183D7F6-B498-43B3-948B-1728B52AA6E4}">
                <adec:decorative xmlns:adec="http://schemas.microsoft.com/office/drawing/2017/decorative" val="0"/>
              </a:ext>
            </a:extLst>
          </p:cNvPr>
          <p:cNvSpPr/>
          <p:nvPr/>
        </p:nvSpPr>
        <p:spPr>
          <a:xfrm>
            <a:off x="638022" y="2335587"/>
            <a:ext cx="1871913" cy="1015663"/>
          </a:xfrm>
          <a:prstGeom prst="rect">
            <a:avLst/>
          </a:prstGeom>
        </p:spPr>
        <p:txBody>
          <a:bodyPr wrap="square">
            <a:spAutoFit/>
          </a:bodyPr>
          <a:lstStyle/>
          <a:p>
            <a:r>
              <a:rPr lang="en-US" sz="2000" b="1" dirty="0">
                <a:solidFill>
                  <a:schemeClr val="bg1"/>
                </a:solidFill>
                <a:latin typeface="Roboto" panose="02000000000000000000" pitchFamily="2" charset="0"/>
                <a:ea typeface="Roboto" panose="02000000000000000000" pitchFamily="2" charset="0"/>
              </a:rPr>
              <a:t>Information Officer’s Corner</a:t>
            </a:r>
            <a:endParaRPr lang="en-US" sz="20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5895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 name="Content Placeholder 4" descr="PIO Bulletin Board">
            <a:extLst>
              <a:ext uri="{FF2B5EF4-FFF2-40B4-BE49-F238E27FC236}">
                <a16:creationId xmlns:a16="http://schemas.microsoft.com/office/drawing/2014/main" id="{3A041661-5FDF-4835-8975-C5AD393FDD5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2095" b="17227"/>
          <a:stretch/>
        </p:blipFill>
        <p:spPr>
          <a:xfrm>
            <a:off x="2875383" y="170119"/>
            <a:ext cx="9161804" cy="5743669"/>
          </a:xfrm>
        </p:spPr>
      </p:pic>
      <p:sp>
        <p:nvSpPr>
          <p:cNvPr id="2" name="Title 1">
            <a:extLst>
              <a:ext uri="{FF2B5EF4-FFF2-40B4-BE49-F238E27FC236}">
                <a16:creationId xmlns:a16="http://schemas.microsoft.com/office/drawing/2014/main" id="{EF3C8A6E-2B89-4B0F-B684-0A495D1AE03E}"/>
              </a:ext>
            </a:extLst>
          </p:cNvPr>
          <p:cNvSpPr>
            <a:spLocks noGrp="1"/>
          </p:cNvSpPr>
          <p:nvPr>
            <p:ph type="title"/>
          </p:nvPr>
        </p:nvSpPr>
        <p:spPr>
          <a:xfrm>
            <a:off x="638022" y="606934"/>
            <a:ext cx="2436628" cy="1477047"/>
          </a:xfrm>
        </p:spPr>
        <p:txBody>
          <a:bodyPr>
            <a:noAutofit/>
          </a:bodyPr>
          <a:lstStyle/>
          <a:p>
            <a:r>
              <a:rPr lang="en-US" sz="3600" dirty="0">
                <a:solidFill>
                  <a:schemeClr val="bg1"/>
                </a:solidFill>
              </a:rPr>
              <a:t>PIO Bulletin Board</a:t>
            </a:r>
          </a:p>
        </p:txBody>
      </p:sp>
      <p:sp>
        <p:nvSpPr>
          <p:cNvPr id="4" name="Oval 3">
            <a:extLst>
              <a:ext uri="{FF2B5EF4-FFF2-40B4-BE49-F238E27FC236}">
                <a16:creationId xmlns:a16="http://schemas.microsoft.com/office/drawing/2014/main" id="{5F3ED229-9E6F-4A0B-A38C-3344BDE9B8CE}"/>
              </a:ext>
              <a:ext uri="{C183D7F6-B498-43B3-948B-1728B52AA6E4}">
                <adec:decorative xmlns:adec="http://schemas.microsoft.com/office/drawing/2017/decorative" val="1"/>
              </a:ext>
            </a:extLst>
          </p:cNvPr>
          <p:cNvSpPr/>
          <p:nvPr/>
        </p:nvSpPr>
        <p:spPr>
          <a:xfrm>
            <a:off x="10334847" y="5170029"/>
            <a:ext cx="1517852" cy="151785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BBBC53-F5A9-4451-83FF-0FD1B84D2F2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34687"/>
          <a:stretch/>
        </p:blipFill>
        <p:spPr>
          <a:xfrm>
            <a:off x="0" y="5170027"/>
            <a:ext cx="12192000" cy="1687973"/>
          </a:xfrm>
          <a:prstGeom prst="rect">
            <a:avLst/>
          </a:prstGeom>
        </p:spPr>
      </p:pic>
      <p:sp>
        <p:nvSpPr>
          <p:cNvPr id="20" name="Oval 19">
            <a:extLst>
              <a:ext uri="{FF2B5EF4-FFF2-40B4-BE49-F238E27FC236}">
                <a16:creationId xmlns:a16="http://schemas.microsoft.com/office/drawing/2014/main" id="{6907CD0F-4077-406B-88EC-8B93BF4B2BC2}"/>
              </a:ext>
              <a:ext uri="{C183D7F6-B498-43B3-948B-1728B52AA6E4}">
                <adec:decorative xmlns:adec="http://schemas.microsoft.com/office/drawing/2017/decorative" val="1"/>
              </a:ext>
            </a:extLst>
          </p:cNvPr>
          <p:cNvSpPr/>
          <p:nvPr/>
        </p:nvSpPr>
        <p:spPr>
          <a:xfrm>
            <a:off x="3074650" y="3650234"/>
            <a:ext cx="1091682" cy="39296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74EF753B-3099-4FBB-917D-68DEABE22390}"/>
              </a:ext>
              <a:ext uri="{C183D7F6-B498-43B3-948B-1728B52AA6E4}">
                <adec:decorative xmlns:adec="http://schemas.microsoft.com/office/drawing/2017/decorative" val="1"/>
              </a:ext>
            </a:extLst>
          </p:cNvPr>
          <p:cNvCxnSpPr/>
          <p:nvPr/>
        </p:nvCxnSpPr>
        <p:spPr>
          <a:xfrm flipH="1">
            <a:off x="4242532" y="3650234"/>
            <a:ext cx="363894" cy="18381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Star: 5 Points 21">
            <a:extLst>
              <a:ext uri="{FF2B5EF4-FFF2-40B4-BE49-F238E27FC236}">
                <a16:creationId xmlns:a16="http://schemas.microsoft.com/office/drawing/2014/main" id="{C5B8BC5D-9BFF-4A14-A778-E2A7AE6B7640}"/>
              </a:ext>
              <a:ext uri="{C183D7F6-B498-43B3-948B-1728B52AA6E4}">
                <adec:decorative xmlns:adec="http://schemas.microsoft.com/office/drawing/2017/decorative" val="1"/>
              </a:ext>
            </a:extLst>
          </p:cNvPr>
          <p:cNvSpPr/>
          <p:nvPr/>
        </p:nvSpPr>
        <p:spPr>
          <a:xfrm>
            <a:off x="5157200" y="1726609"/>
            <a:ext cx="937429" cy="690465"/>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E85634B-17B9-44D7-BB58-E598A3D27494}"/>
              </a:ext>
              <a:ext uri="{C183D7F6-B498-43B3-948B-1728B52AA6E4}">
                <adec:decorative xmlns:adec="http://schemas.microsoft.com/office/drawing/2017/decorative" val="1"/>
              </a:ext>
            </a:extLst>
          </p:cNvPr>
          <p:cNvSpPr txBox="1"/>
          <p:nvPr/>
        </p:nvSpPr>
        <p:spPr>
          <a:xfrm rot="20797077">
            <a:off x="5312012" y="1893456"/>
            <a:ext cx="746449" cy="400110"/>
          </a:xfrm>
          <a:prstGeom prst="rect">
            <a:avLst/>
          </a:prstGeom>
          <a:noFill/>
        </p:spPr>
        <p:txBody>
          <a:bodyPr wrap="square" rtlCol="0">
            <a:spAutoFit/>
          </a:bodyPr>
          <a:lstStyle/>
          <a:p>
            <a:r>
              <a:rPr lang="en-US" sz="2000" b="1" dirty="0">
                <a:solidFill>
                  <a:srgbClr val="FFFF00"/>
                </a:solidFill>
                <a:latin typeface="Britannic Bold" panose="020B0903060703020204" pitchFamily="34" charset="0"/>
              </a:rPr>
              <a:t>NEW</a:t>
            </a:r>
          </a:p>
        </p:txBody>
      </p:sp>
      <p:sp>
        <p:nvSpPr>
          <p:cNvPr id="10" name="Rectangle 9">
            <a:extLst>
              <a:ext uri="{FF2B5EF4-FFF2-40B4-BE49-F238E27FC236}">
                <a16:creationId xmlns:a16="http://schemas.microsoft.com/office/drawing/2014/main" id="{CDF858E9-9200-42A0-A32C-7A54918E6F12}"/>
              </a:ext>
            </a:extLst>
          </p:cNvPr>
          <p:cNvSpPr/>
          <p:nvPr/>
        </p:nvSpPr>
        <p:spPr>
          <a:xfrm>
            <a:off x="638022" y="2374515"/>
            <a:ext cx="1970411" cy="461665"/>
          </a:xfrm>
          <a:prstGeom prst="rect">
            <a:avLst/>
          </a:prstGeom>
        </p:spPr>
        <p:txBody>
          <a:bodyPr wrap="none">
            <a:spAutoFit/>
          </a:bodyPr>
          <a:lstStyle/>
          <a:p>
            <a:r>
              <a:rPr lang="en-US" sz="2400" b="1" dirty="0">
                <a:solidFill>
                  <a:schemeClr val="bg1"/>
                </a:solidFill>
                <a:latin typeface="Roboto" panose="02000000000000000000" pitchFamily="2" charset="0"/>
                <a:ea typeface="Roboto" panose="02000000000000000000" pitchFamily="2" charset="0"/>
              </a:rPr>
              <a:t>Social Media</a:t>
            </a:r>
            <a:endParaRPr lang="en-US" sz="24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96064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29879-23E1-416B-B127-403AAFD53F52}"/>
              </a:ext>
            </a:extLst>
          </p:cNvPr>
          <p:cNvSpPr>
            <a:spLocks noGrp="1"/>
          </p:cNvSpPr>
          <p:nvPr>
            <p:ph type="title"/>
          </p:nvPr>
        </p:nvSpPr>
        <p:spPr/>
        <p:txBody>
          <a:bodyPr/>
          <a:lstStyle/>
          <a:p>
            <a:r>
              <a:rPr lang="en-US" dirty="0">
                <a:solidFill>
                  <a:schemeClr val="bg1"/>
                </a:solidFill>
              </a:rPr>
              <a:t>PIO Bulletin Board – Agency Updates</a:t>
            </a:r>
          </a:p>
        </p:txBody>
      </p:sp>
      <p:sp>
        <p:nvSpPr>
          <p:cNvPr id="3" name="Content Placeholder 2">
            <a:extLst>
              <a:ext uri="{FF2B5EF4-FFF2-40B4-BE49-F238E27FC236}">
                <a16:creationId xmlns:a16="http://schemas.microsoft.com/office/drawing/2014/main" id="{A3942FB3-DE3D-432B-97A0-8D00866F3D20}"/>
              </a:ext>
            </a:extLst>
          </p:cNvPr>
          <p:cNvSpPr>
            <a:spLocks noGrp="1"/>
          </p:cNvSpPr>
          <p:nvPr>
            <p:ph idx="1"/>
          </p:nvPr>
        </p:nvSpPr>
        <p:spPr>
          <a:xfrm>
            <a:off x="838200" y="1825625"/>
            <a:ext cx="9536084" cy="4351338"/>
          </a:xfrm>
        </p:spPr>
        <p:txBody>
          <a:bodyPr/>
          <a:lstStyle/>
          <a:p>
            <a:pPr>
              <a:lnSpc>
                <a:spcPct val="100000"/>
              </a:lnSpc>
              <a:spcBef>
                <a:spcPts val="0"/>
              </a:spcBef>
              <a:spcAft>
                <a:spcPts val="4800"/>
              </a:spcAft>
            </a:pPr>
            <a:r>
              <a:rPr lang="en-US" dirty="0">
                <a:solidFill>
                  <a:schemeClr val="bg1"/>
                </a:solidFill>
              </a:rPr>
              <a:t>FWS – send updates to Kari Cobb </a:t>
            </a:r>
          </a:p>
          <a:p>
            <a:pPr>
              <a:lnSpc>
                <a:spcPct val="100000"/>
              </a:lnSpc>
              <a:spcBef>
                <a:spcPts val="0"/>
              </a:spcBef>
              <a:spcAft>
                <a:spcPts val="4800"/>
              </a:spcAft>
            </a:pPr>
            <a:r>
              <a:rPr lang="en-US" dirty="0">
                <a:solidFill>
                  <a:schemeClr val="bg1"/>
                </a:solidFill>
              </a:rPr>
              <a:t>NPS – PIO resource checklists including a checklist for on-boarding virtual PIOs.</a:t>
            </a:r>
          </a:p>
          <a:p>
            <a:pPr>
              <a:lnSpc>
                <a:spcPct val="100000"/>
              </a:lnSpc>
              <a:spcBef>
                <a:spcPts val="0"/>
              </a:spcBef>
              <a:spcAft>
                <a:spcPts val="4800"/>
              </a:spcAft>
            </a:pPr>
            <a:endParaRPr lang="en-US" dirty="0">
              <a:solidFill>
                <a:schemeClr val="bg1"/>
              </a:solidFill>
            </a:endParaRPr>
          </a:p>
        </p:txBody>
      </p:sp>
    </p:spTree>
    <p:extLst>
      <p:ext uri="{BB962C8B-B14F-4D97-AF65-F5344CB8AC3E}">
        <p14:creationId xmlns:p14="http://schemas.microsoft.com/office/powerpoint/2010/main" val="2573858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FC2BCD-9C74-4DD2-9EBB-037F9F8F22D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0650"/>
            <a:ext cx="12192000" cy="4197350"/>
          </a:xfrm>
          <a:prstGeom prst="rect">
            <a:avLst/>
          </a:prstGeom>
        </p:spPr>
      </p:pic>
      <p:sp>
        <p:nvSpPr>
          <p:cNvPr id="6" name="TextBox 5">
            <a:extLst>
              <a:ext uri="{FF2B5EF4-FFF2-40B4-BE49-F238E27FC236}">
                <a16:creationId xmlns:a16="http://schemas.microsoft.com/office/drawing/2014/main" id="{4A2D3D0D-B16C-4172-8C9F-DE5FEBDF60A7}"/>
              </a:ext>
            </a:extLst>
          </p:cNvPr>
          <p:cNvSpPr txBox="1"/>
          <p:nvPr/>
        </p:nvSpPr>
        <p:spPr>
          <a:xfrm>
            <a:off x="933062" y="880010"/>
            <a:ext cx="6643398" cy="769441"/>
          </a:xfrm>
          <a:prstGeom prst="rect">
            <a:avLst/>
          </a:prstGeom>
          <a:noFill/>
        </p:spPr>
        <p:txBody>
          <a:bodyPr wrap="square" rtlCol="0">
            <a:spAutoFit/>
          </a:bodyPr>
          <a:lstStyle/>
          <a:p>
            <a:r>
              <a:rPr lang="en-US" sz="4400" dirty="0">
                <a:latin typeface="Roboto Black" panose="02000000000000000000" pitchFamily="2" charset="0"/>
                <a:ea typeface="Roboto Black" panose="02000000000000000000" pitchFamily="2" charset="0"/>
              </a:rPr>
              <a:t>Social Media</a:t>
            </a:r>
          </a:p>
        </p:txBody>
      </p:sp>
      <p:sp>
        <p:nvSpPr>
          <p:cNvPr id="7" name="TextBox 6">
            <a:extLst>
              <a:ext uri="{FF2B5EF4-FFF2-40B4-BE49-F238E27FC236}">
                <a16:creationId xmlns:a16="http://schemas.microsoft.com/office/drawing/2014/main" id="{918974F9-6938-479E-A676-F82AAF0C701C}"/>
              </a:ext>
            </a:extLst>
          </p:cNvPr>
          <p:cNvSpPr txBox="1"/>
          <p:nvPr/>
        </p:nvSpPr>
        <p:spPr>
          <a:xfrm>
            <a:off x="4632848" y="5795582"/>
            <a:ext cx="2918748" cy="646331"/>
          </a:xfrm>
          <a:prstGeom prst="rect">
            <a:avLst/>
          </a:prstGeom>
          <a:noFill/>
        </p:spPr>
        <p:txBody>
          <a:bodyPr wrap="none" rtlCol="0">
            <a:spAutoFit/>
          </a:bodyPr>
          <a:lstStyle/>
          <a:p>
            <a:pPr algn="ctr"/>
            <a:r>
              <a:rPr lang="en-US" dirty="0">
                <a:solidFill>
                  <a:schemeClr val="bg1"/>
                </a:solidFill>
              </a:rPr>
              <a:t>Samantha Storms</a:t>
            </a:r>
          </a:p>
          <a:p>
            <a:pPr algn="ctr"/>
            <a:r>
              <a:rPr lang="en-US" dirty="0">
                <a:solidFill>
                  <a:schemeClr val="bg1"/>
                </a:solidFill>
              </a:rPr>
              <a:t>Bureau of Land Management</a:t>
            </a:r>
          </a:p>
        </p:txBody>
      </p:sp>
      <p:pic>
        <p:nvPicPr>
          <p:cNvPr id="3" name="Picture 2">
            <a:extLst>
              <a:ext uri="{FF2B5EF4-FFF2-40B4-BE49-F238E27FC236}">
                <a16:creationId xmlns:a16="http://schemas.microsoft.com/office/drawing/2014/main" id="{014C1921-31A5-4932-8811-02001BBBC9D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168" y="2660650"/>
            <a:ext cx="3802741" cy="3818585"/>
          </a:xfrm>
          <a:prstGeom prst="rect">
            <a:avLst/>
          </a:prstGeom>
        </p:spPr>
      </p:pic>
      <p:pic>
        <p:nvPicPr>
          <p:cNvPr id="9" name="Picture 8">
            <a:extLst>
              <a:ext uri="{FF2B5EF4-FFF2-40B4-BE49-F238E27FC236}">
                <a16:creationId xmlns:a16="http://schemas.microsoft.com/office/drawing/2014/main" id="{85783EA4-B3A2-42A2-B832-C374CCF25D4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25" y="2471266"/>
            <a:ext cx="4197351" cy="4197351"/>
          </a:xfrm>
          <a:prstGeom prst="rect">
            <a:avLst/>
          </a:prstGeom>
        </p:spPr>
      </p:pic>
      <p:sp>
        <p:nvSpPr>
          <p:cNvPr id="10" name="TextBox 9">
            <a:extLst>
              <a:ext uri="{FF2B5EF4-FFF2-40B4-BE49-F238E27FC236}">
                <a16:creationId xmlns:a16="http://schemas.microsoft.com/office/drawing/2014/main" id="{718F6A33-FFD2-48DA-8412-4E40E15C8E24}"/>
              </a:ext>
              <a:ext uri="{C183D7F6-B498-43B3-948B-1728B52AA6E4}">
                <adec:decorative xmlns:adec="http://schemas.microsoft.com/office/drawing/2017/decorative" val="0"/>
              </a:ext>
            </a:extLst>
          </p:cNvPr>
          <p:cNvSpPr txBox="1"/>
          <p:nvPr/>
        </p:nvSpPr>
        <p:spPr>
          <a:xfrm>
            <a:off x="4632848" y="4867590"/>
            <a:ext cx="2918748" cy="646331"/>
          </a:xfrm>
          <a:prstGeom prst="rect">
            <a:avLst/>
          </a:prstGeom>
          <a:noFill/>
        </p:spPr>
        <p:txBody>
          <a:bodyPr wrap="none" rtlCol="0">
            <a:spAutoFit/>
          </a:bodyPr>
          <a:lstStyle/>
          <a:p>
            <a:pPr algn="ctr"/>
            <a:r>
              <a:rPr lang="en-US" dirty="0">
                <a:solidFill>
                  <a:schemeClr val="bg1"/>
                </a:solidFill>
              </a:rPr>
              <a:t>Jennifer Smith</a:t>
            </a:r>
          </a:p>
          <a:p>
            <a:pPr algn="ctr"/>
            <a:r>
              <a:rPr lang="en-US" dirty="0">
                <a:solidFill>
                  <a:schemeClr val="bg1"/>
                </a:solidFill>
              </a:rPr>
              <a:t>Bureau of Land Management</a:t>
            </a:r>
          </a:p>
        </p:txBody>
      </p:sp>
    </p:spTree>
    <p:extLst>
      <p:ext uri="{BB962C8B-B14F-4D97-AF65-F5344CB8AC3E}">
        <p14:creationId xmlns:p14="http://schemas.microsoft.com/office/powerpoint/2010/main" val="4090286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8E085C8-C5EF-4652-8446-C37F34E82E3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8020" b="57974"/>
          <a:stretch/>
        </p:blipFill>
        <p:spPr>
          <a:xfrm>
            <a:off x="-1" y="5532287"/>
            <a:ext cx="12192001" cy="1324851"/>
          </a:xfrm>
          <a:prstGeom prst="rect">
            <a:avLst/>
          </a:prstGeom>
        </p:spPr>
      </p:pic>
      <p:grpSp>
        <p:nvGrpSpPr>
          <p:cNvPr id="43" name="Group 42">
            <a:extLst>
              <a:ext uri="{FF2B5EF4-FFF2-40B4-BE49-F238E27FC236}">
                <a16:creationId xmlns:a16="http://schemas.microsoft.com/office/drawing/2014/main" id="{F96040A8-1B49-4561-AAE2-B6A475864835}"/>
              </a:ext>
              <a:ext uri="{C183D7F6-B498-43B3-948B-1728B52AA6E4}">
                <adec:decorative xmlns:adec="http://schemas.microsoft.com/office/drawing/2017/decorative" val="1"/>
              </a:ext>
            </a:extLst>
          </p:cNvPr>
          <p:cNvGrpSpPr/>
          <p:nvPr/>
        </p:nvGrpSpPr>
        <p:grpSpPr>
          <a:xfrm>
            <a:off x="3043386" y="295113"/>
            <a:ext cx="8524042" cy="5505293"/>
            <a:chOff x="3893840" y="279641"/>
            <a:chExt cx="7672473" cy="4955303"/>
          </a:xfrm>
        </p:grpSpPr>
        <p:sp>
          <p:nvSpPr>
            <p:cNvPr id="13" name="Oval 12">
              <a:extLst>
                <a:ext uri="{FF2B5EF4-FFF2-40B4-BE49-F238E27FC236}">
                  <a16:creationId xmlns:a16="http://schemas.microsoft.com/office/drawing/2014/main" id="{244CECBB-64AD-4A6E-86BC-E516649122D0}"/>
                </a:ext>
              </a:extLst>
            </p:cNvPr>
            <p:cNvSpPr/>
            <p:nvPr/>
          </p:nvSpPr>
          <p:spPr>
            <a:xfrm>
              <a:off x="6277675" y="834352"/>
              <a:ext cx="3810487" cy="3810488"/>
            </a:xfrm>
            <a:prstGeom prst="ellipse">
              <a:avLst/>
            </a:prstGeom>
            <a:noFill/>
            <a:ln w="76200">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BCEA9BC8-763B-478C-AADD-1FBDB4C9A9A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548865" y="2431752"/>
              <a:ext cx="1076542" cy="1319032"/>
            </a:xfrm>
            <a:prstGeom prst="rect">
              <a:avLst/>
            </a:prstGeom>
          </p:spPr>
        </p:pic>
        <p:pic>
          <p:nvPicPr>
            <p:cNvPr id="15" name="Picture 2">
              <a:extLst>
                <a:ext uri="{FF2B5EF4-FFF2-40B4-BE49-F238E27FC236}">
                  <a16:creationId xmlns:a16="http://schemas.microsoft.com/office/drawing/2014/main" id="{02659678-54C2-4A23-A676-23F6E120ADF7}"/>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207114" y="3223098"/>
              <a:ext cx="1060118" cy="13419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a:extLst>
                <a:ext uri="{FF2B5EF4-FFF2-40B4-BE49-F238E27FC236}">
                  <a16:creationId xmlns:a16="http://schemas.microsoft.com/office/drawing/2014/main" id="{101C28A1-97A4-47F0-AB2F-69CA923B3BCA}"/>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449818" y="671965"/>
              <a:ext cx="1147572" cy="12137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C9D24618-247C-4193-852F-FEB04BEE8B49}"/>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7884733" y="279641"/>
              <a:ext cx="1118667" cy="11094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a:extLst>
                <a:ext uri="{FF2B5EF4-FFF2-40B4-BE49-F238E27FC236}">
                  <a16:creationId xmlns:a16="http://schemas.microsoft.com/office/drawing/2014/main" id="{C6072EFC-C67C-42D8-97BE-41E06430AF87}"/>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9137327" y="1071640"/>
              <a:ext cx="1282976" cy="112344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13EF569-E31D-4D2B-8F0C-A94571942956}"/>
                </a:ext>
              </a:extLst>
            </p:cNvPr>
            <p:cNvGrpSpPr/>
            <p:nvPr/>
          </p:nvGrpSpPr>
          <p:grpSpPr>
            <a:xfrm>
              <a:off x="7219965" y="4071960"/>
              <a:ext cx="1188083" cy="1162984"/>
              <a:chOff x="4945774" y="2286000"/>
              <a:chExt cx="1469788" cy="1438738"/>
            </a:xfrm>
          </p:grpSpPr>
          <p:sp>
            <p:nvSpPr>
              <p:cNvPr id="20" name="Oval 19">
                <a:extLst>
                  <a:ext uri="{FF2B5EF4-FFF2-40B4-BE49-F238E27FC236}">
                    <a16:creationId xmlns:a16="http://schemas.microsoft.com/office/drawing/2014/main" id="{2038FAE1-674F-431B-B567-34E2D812E473}"/>
                  </a:ext>
                </a:extLst>
              </p:cNvPr>
              <p:cNvSpPr/>
              <p:nvPr/>
            </p:nvSpPr>
            <p:spPr>
              <a:xfrm>
                <a:off x="4961299" y="2286000"/>
                <a:ext cx="1438738" cy="143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10">
                <a:extLst>
                  <a:ext uri="{FF2B5EF4-FFF2-40B4-BE49-F238E27FC236}">
                    <a16:creationId xmlns:a16="http://schemas.microsoft.com/office/drawing/2014/main" id="{B4736790-34B8-4256-A518-1CDAFE0E8734}"/>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945774" y="2286000"/>
                <a:ext cx="1469788" cy="14273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0A25084F-8CFD-4F8F-AD32-A3811723385F}"/>
                </a:ext>
              </a:extLst>
            </p:cNvPr>
            <p:cNvGrpSpPr/>
            <p:nvPr/>
          </p:nvGrpSpPr>
          <p:grpSpPr>
            <a:xfrm>
              <a:off x="5625694" y="1918350"/>
              <a:ext cx="1172919" cy="1182942"/>
              <a:chOff x="3200400" y="2057400"/>
              <a:chExt cx="2743200" cy="2766645"/>
            </a:xfrm>
          </p:grpSpPr>
          <p:sp>
            <p:nvSpPr>
              <p:cNvPr id="24" name="Oval 23">
                <a:extLst>
                  <a:ext uri="{FF2B5EF4-FFF2-40B4-BE49-F238E27FC236}">
                    <a16:creationId xmlns:a16="http://schemas.microsoft.com/office/drawing/2014/main" id="{028CCF2A-8D93-4222-A87A-E6578CE3EE68}"/>
                  </a:ext>
                </a:extLst>
              </p:cNvPr>
              <p:cNvSpPr/>
              <p:nvPr/>
            </p:nvSpPr>
            <p:spPr>
              <a:xfrm>
                <a:off x="3352800" y="2080845"/>
                <a:ext cx="2362200" cy="274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15">
                <a:extLst>
                  <a:ext uri="{FF2B5EF4-FFF2-40B4-BE49-F238E27FC236}">
                    <a16:creationId xmlns:a16="http://schemas.microsoft.com/office/drawing/2014/main" id="{02D7115E-869E-4DD9-84C5-E5B6C9CCF39C}"/>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3200400" y="2057400"/>
                <a:ext cx="2743200" cy="2743200"/>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17">
              <a:extLst>
                <a:ext uri="{FF2B5EF4-FFF2-40B4-BE49-F238E27FC236}">
                  <a16:creationId xmlns:a16="http://schemas.microsoft.com/office/drawing/2014/main" id="{CEC05D76-82A9-4C0C-A814-B9A425CC909B}"/>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8649609" y="3796865"/>
              <a:ext cx="1180892" cy="118324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8D62976A-FACA-40DA-B69B-6071F6F023C1}"/>
                </a:ext>
              </a:extLst>
            </p:cNvPr>
            <p:cNvSpPr/>
            <p:nvPr/>
          </p:nvSpPr>
          <p:spPr>
            <a:xfrm>
              <a:off x="3893840" y="4859747"/>
              <a:ext cx="3990893" cy="369332"/>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@us.National.WeatherService.IMET.gov</a:t>
              </a:r>
              <a:endParaRPr lang="en-US" dirty="0"/>
            </a:p>
          </p:txBody>
        </p:sp>
        <p:sp>
          <p:nvSpPr>
            <p:cNvPr id="34" name="Rectangle 33">
              <a:extLst>
                <a:ext uri="{FF2B5EF4-FFF2-40B4-BE49-F238E27FC236}">
                  <a16:creationId xmlns:a16="http://schemas.microsoft.com/office/drawing/2014/main" id="{C0557E5C-498B-4C90-86C3-DE50039C794F}"/>
                </a:ext>
              </a:extLst>
            </p:cNvPr>
            <p:cNvSpPr/>
            <p:nvPr/>
          </p:nvSpPr>
          <p:spPr>
            <a:xfrm>
              <a:off x="8889923" y="395657"/>
              <a:ext cx="1690454" cy="352982"/>
            </a:xfrm>
            <a:prstGeom prst="rect">
              <a:avLst/>
            </a:prstGeom>
          </p:spPr>
          <p:txBody>
            <a:bodyPr wrap="non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@BIAFireForestry </a:t>
              </a:r>
            </a:p>
          </p:txBody>
        </p:sp>
        <p:sp>
          <p:nvSpPr>
            <p:cNvPr id="35" name="Rectangle 34">
              <a:extLst>
                <a:ext uri="{FF2B5EF4-FFF2-40B4-BE49-F238E27FC236}">
                  <a16:creationId xmlns:a16="http://schemas.microsoft.com/office/drawing/2014/main" id="{1666F8CC-A605-4839-A702-5521A50A73E5}"/>
                </a:ext>
              </a:extLst>
            </p:cNvPr>
            <p:cNvSpPr/>
            <p:nvPr/>
          </p:nvSpPr>
          <p:spPr>
            <a:xfrm>
              <a:off x="4548001" y="3629722"/>
              <a:ext cx="1936941" cy="392159"/>
            </a:xfrm>
            <a:prstGeom prst="rect">
              <a:avLst/>
            </a:prstGeom>
          </p:spPr>
          <p:txBody>
            <a:bodyPr wrap="non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@FireAviationNPS </a:t>
              </a:r>
            </a:p>
          </p:txBody>
        </p:sp>
        <p:sp>
          <p:nvSpPr>
            <p:cNvPr id="36" name="Rectangle 35">
              <a:extLst>
                <a:ext uri="{FF2B5EF4-FFF2-40B4-BE49-F238E27FC236}">
                  <a16:creationId xmlns:a16="http://schemas.microsoft.com/office/drawing/2014/main" id="{64B6115C-1924-4462-855C-3EF6F0AD958B}"/>
                </a:ext>
              </a:extLst>
            </p:cNvPr>
            <p:cNvSpPr/>
            <p:nvPr/>
          </p:nvSpPr>
          <p:spPr>
            <a:xfrm>
              <a:off x="5822320" y="330877"/>
              <a:ext cx="930472" cy="352982"/>
            </a:xfrm>
            <a:prstGeom prst="rect">
              <a:avLst/>
            </a:prstGeom>
          </p:spPr>
          <p:txBody>
            <a:bodyPr wrap="non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@FSNIFC</a:t>
              </a:r>
            </a:p>
          </p:txBody>
        </p:sp>
        <p:sp>
          <p:nvSpPr>
            <p:cNvPr id="37" name="Rectangle 36">
              <a:extLst>
                <a:ext uri="{FF2B5EF4-FFF2-40B4-BE49-F238E27FC236}">
                  <a16:creationId xmlns:a16="http://schemas.microsoft.com/office/drawing/2014/main" id="{FEB28C11-9B38-488A-8112-9723B623CE8A}"/>
                </a:ext>
              </a:extLst>
            </p:cNvPr>
            <p:cNvSpPr/>
            <p:nvPr/>
          </p:nvSpPr>
          <p:spPr>
            <a:xfrm>
              <a:off x="10099221" y="1596196"/>
              <a:ext cx="1162691" cy="392159"/>
            </a:xfrm>
            <a:prstGeom prst="rect">
              <a:avLst/>
            </a:prstGeom>
          </p:spPr>
          <p:txBody>
            <a:bodyPr wrap="non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@BLMFire</a:t>
              </a:r>
            </a:p>
          </p:txBody>
        </p:sp>
        <p:sp>
          <p:nvSpPr>
            <p:cNvPr id="38" name="Rectangle 37">
              <a:extLst>
                <a:ext uri="{FF2B5EF4-FFF2-40B4-BE49-F238E27FC236}">
                  <a16:creationId xmlns:a16="http://schemas.microsoft.com/office/drawing/2014/main" id="{844BB542-63E3-4C58-A1AD-31C8978B2C36}"/>
                </a:ext>
              </a:extLst>
            </p:cNvPr>
            <p:cNvSpPr/>
            <p:nvPr/>
          </p:nvSpPr>
          <p:spPr>
            <a:xfrm>
              <a:off x="9783646" y="4256706"/>
              <a:ext cx="1782667" cy="392159"/>
            </a:xfrm>
            <a:prstGeom prst="rect">
              <a:avLst/>
            </a:prstGeom>
          </p:spPr>
          <p:txBody>
            <a:bodyPr wrap="non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@StateForesters </a:t>
              </a:r>
            </a:p>
          </p:txBody>
        </p:sp>
        <p:sp>
          <p:nvSpPr>
            <p:cNvPr id="39" name="Rectangle 38">
              <a:extLst>
                <a:ext uri="{FF2B5EF4-FFF2-40B4-BE49-F238E27FC236}">
                  <a16:creationId xmlns:a16="http://schemas.microsoft.com/office/drawing/2014/main" id="{2AF76450-93A7-4E24-9041-4BA6302AD3A2}"/>
                </a:ext>
              </a:extLst>
            </p:cNvPr>
            <p:cNvSpPr/>
            <p:nvPr/>
          </p:nvSpPr>
          <p:spPr>
            <a:xfrm>
              <a:off x="4918601" y="1908325"/>
              <a:ext cx="969817" cy="392159"/>
            </a:xfrm>
            <a:prstGeom prst="rect">
              <a:avLst/>
            </a:prstGeom>
          </p:spPr>
          <p:txBody>
            <a:bodyPr wrap="non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@usfire </a:t>
              </a:r>
            </a:p>
          </p:txBody>
        </p:sp>
        <p:sp>
          <p:nvSpPr>
            <p:cNvPr id="40" name="Rectangle 39">
              <a:extLst>
                <a:ext uri="{FF2B5EF4-FFF2-40B4-BE49-F238E27FC236}">
                  <a16:creationId xmlns:a16="http://schemas.microsoft.com/office/drawing/2014/main" id="{763A0EE3-19F9-44F1-B407-30702DE51AB0}"/>
                </a:ext>
              </a:extLst>
            </p:cNvPr>
            <p:cNvSpPr/>
            <p:nvPr/>
          </p:nvSpPr>
          <p:spPr>
            <a:xfrm>
              <a:off x="10617015" y="2897983"/>
              <a:ext cx="924997" cy="369332"/>
            </a:xfrm>
            <a:prstGeom prst="rect">
              <a:avLst/>
            </a:prstGeom>
          </p:spPr>
          <p:txBody>
            <a:bodyPr wrap="none">
              <a:spAutoFit/>
            </a:bodyPr>
            <a:lstStyle/>
            <a:p>
              <a:r>
                <a:rPr lang="en-US" dirty="0"/>
                <a:t>@usfws</a:t>
              </a:r>
            </a:p>
          </p:txBody>
        </p:sp>
      </p:grpSp>
      <p:sp>
        <p:nvSpPr>
          <p:cNvPr id="42" name="Title 1">
            <a:extLst>
              <a:ext uri="{FF2B5EF4-FFF2-40B4-BE49-F238E27FC236}">
                <a16:creationId xmlns:a16="http://schemas.microsoft.com/office/drawing/2014/main" id="{E466DB9A-B012-4AD7-B603-B40FCE17AD44}"/>
              </a:ext>
            </a:extLst>
          </p:cNvPr>
          <p:cNvSpPr>
            <a:spLocks noGrp="1"/>
          </p:cNvSpPr>
          <p:nvPr>
            <p:ph type="title"/>
          </p:nvPr>
        </p:nvSpPr>
        <p:spPr>
          <a:xfrm>
            <a:off x="1579359" y="291433"/>
            <a:ext cx="2413107" cy="2532858"/>
          </a:xfrm>
        </p:spPr>
        <p:txBody>
          <a:bodyPr>
            <a:normAutofit/>
          </a:bodyPr>
          <a:lstStyle/>
          <a:p>
            <a:pPr>
              <a:lnSpc>
                <a:spcPct val="100000"/>
              </a:lnSpc>
            </a:pPr>
            <a:r>
              <a:rPr lang="en-US" sz="4000" dirty="0"/>
              <a:t>Engage </a:t>
            </a:r>
            <a:br>
              <a:rPr lang="en-US" sz="4000" dirty="0"/>
            </a:br>
            <a:r>
              <a:rPr lang="en-US" sz="4000" dirty="0"/>
              <a:t>With Us </a:t>
            </a:r>
            <a:br>
              <a:rPr lang="en-US" sz="4000" dirty="0"/>
            </a:br>
            <a:endParaRPr lang="en-US" sz="4000" dirty="0">
              <a:latin typeface="Roboto Medium" panose="02000000000000000000" pitchFamily="2" charset="0"/>
              <a:ea typeface="Roboto Medium" panose="02000000000000000000" pitchFamily="2" charset="0"/>
            </a:endParaRPr>
          </a:p>
        </p:txBody>
      </p:sp>
      <p:sp>
        <p:nvSpPr>
          <p:cNvPr id="2" name="Rectangle 1">
            <a:extLst>
              <a:ext uri="{FF2B5EF4-FFF2-40B4-BE49-F238E27FC236}">
                <a16:creationId xmlns:a16="http://schemas.microsoft.com/office/drawing/2014/main" id="{5D6450DF-DDC4-43DC-8F42-3EB978C66F53}"/>
              </a:ext>
            </a:extLst>
          </p:cNvPr>
          <p:cNvSpPr/>
          <p:nvPr/>
        </p:nvSpPr>
        <p:spPr>
          <a:xfrm>
            <a:off x="9807726" y="6155393"/>
            <a:ext cx="1887055" cy="400110"/>
          </a:xfrm>
          <a:prstGeom prst="rect">
            <a:avLst/>
          </a:prstGeom>
        </p:spPr>
        <p:txBody>
          <a:bodyPr wrap="none">
            <a:spAutoFit/>
          </a:bodyPr>
          <a:lstStyle/>
          <a:p>
            <a:r>
              <a:rPr lang="en-US" sz="2000" dirty="0">
                <a:solidFill>
                  <a:schemeClr val="bg1"/>
                </a:solidFill>
                <a:latin typeface="Roboto Medium" panose="02000000000000000000" pitchFamily="2" charset="0"/>
                <a:ea typeface="Roboto Medium" panose="02000000000000000000" pitchFamily="2" charset="0"/>
              </a:rPr>
              <a:t>#FireYear2020</a:t>
            </a:r>
            <a:endParaRPr lang="en-US" sz="2000" dirty="0">
              <a:solidFill>
                <a:schemeClr val="bg1"/>
              </a:solidFill>
            </a:endParaRPr>
          </a:p>
        </p:txBody>
      </p:sp>
      <p:pic>
        <p:nvPicPr>
          <p:cNvPr id="4" name="Picture 3">
            <a:extLst>
              <a:ext uri="{FF2B5EF4-FFF2-40B4-BE49-F238E27FC236}">
                <a16:creationId xmlns:a16="http://schemas.microsoft.com/office/drawing/2014/main" id="{3361D7D0-CF53-4D46-ACAD-528E98926AE5}"/>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8315" y="620086"/>
            <a:ext cx="1191644" cy="1191644"/>
          </a:xfrm>
          <a:prstGeom prst="rect">
            <a:avLst/>
          </a:prstGeom>
        </p:spPr>
      </p:pic>
      <p:sp>
        <p:nvSpPr>
          <p:cNvPr id="31" name="Rectangle 30">
            <a:extLst>
              <a:ext uri="{FF2B5EF4-FFF2-40B4-BE49-F238E27FC236}">
                <a16:creationId xmlns:a16="http://schemas.microsoft.com/office/drawing/2014/main" id="{AC5C5AB5-2A7E-4BE5-93B2-0418245618E0}"/>
              </a:ext>
            </a:extLst>
          </p:cNvPr>
          <p:cNvSpPr/>
          <p:nvPr/>
        </p:nvSpPr>
        <p:spPr>
          <a:xfrm>
            <a:off x="324155" y="2149707"/>
            <a:ext cx="2071721" cy="774571"/>
          </a:xfrm>
          <a:prstGeom prst="rect">
            <a:avLst/>
          </a:prstGeom>
        </p:spPr>
        <p:txBody>
          <a:bodyPr wrap="none">
            <a:spAutoFit/>
          </a:bodyPr>
          <a:lstStyle/>
          <a:p>
            <a:pPr>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FB: @NIFCFire</a:t>
            </a:r>
          </a:p>
          <a:p>
            <a:pPr>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Twitter: @NIFC_Fire</a:t>
            </a:r>
          </a:p>
        </p:txBody>
      </p:sp>
    </p:spTree>
    <p:extLst>
      <p:ext uri="{BB962C8B-B14F-4D97-AF65-F5344CB8AC3E}">
        <p14:creationId xmlns:p14="http://schemas.microsoft.com/office/powerpoint/2010/main" val="921600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D41B6-1B9F-48DC-8FB2-9225C3B5DB09}"/>
              </a:ext>
            </a:extLst>
          </p:cNvPr>
          <p:cNvSpPr>
            <a:spLocks noGrp="1"/>
          </p:cNvSpPr>
          <p:nvPr>
            <p:ph type="title"/>
          </p:nvPr>
        </p:nvSpPr>
        <p:spPr/>
        <p:txBody>
          <a:bodyPr/>
          <a:lstStyle/>
          <a:p>
            <a:r>
              <a:rPr lang="en-US" dirty="0"/>
              <a:t>Consistent Hashtags</a:t>
            </a:r>
          </a:p>
        </p:txBody>
      </p:sp>
      <p:sp>
        <p:nvSpPr>
          <p:cNvPr id="3" name="Content Placeholder 2">
            <a:extLst>
              <a:ext uri="{FF2B5EF4-FFF2-40B4-BE49-F238E27FC236}">
                <a16:creationId xmlns:a16="http://schemas.microsoft.com/office/drawing/2014/main" id="{4DFA72C9-EFB4-4873-A274-BB915BD9CB76}"/>
              </a:ext>
            </a:extLst>
          </p:cNvPr>
          <p:cNvSpPr>
            <a:spLocks noGrp="1"/>
          </p:cNvSpPr>
          <p:nvPr>
            <p:ph idx="1"/>
          </p:nvPr>
        </p:nvSpPr>
        <p:spPr>
          <a:xfrm>
            <a:off x="838200" y="1825625"/>
            <a:ext cx="5257800" cy="4351338"/>
          </a:xfrm>
        </p:spPr>
        <p:txBody>
          <a:bodyPr/>
          <a:lstStyle/>
          <a:p>
            <a:r>
              <a:rPr lang="en-US" dirty="0"/>
              <a:t>#ReadyForWildfire</a:t>
            </a:r>
          </a:p>
          <a:p>
            <a:r>
              <a:rPr lang="en-US" dirty="0"/>
              <a:t>#FireYear2020</a:t>
            </a:r>
          </a:p>
          <a:p>
            <a:r>
              <a:rPr lang="en-US" dirty="0"/>
              <a:t>#NotYourOrdinaryJob</a:t>
            </a:r>
          </a:p>
          <a:p>
            <a:r>
              <a:rPr lang="en-US" dirty="0"/>
              <a:t>#FireJob</a:t>
            </a:r>
          </a:p>
          <a:p>
            <a:r>
              <a:rPr lang="en-US" dirty="0"/>
              <a:t>#FirefightingResources</a:t>
            </a:r>
          </a:p>
          <a:p>
            <a:r>
              <a:rPr lang="en-US" dirty="0"/>
              <a:t>#DOIDelivers</a:t>
            </a:r>
          </a:p>
          <a:p>
            <a:r>
              <a:rPr lang="en-US" dirty="0"/>
              <a:t>#FireName (#NorthFire)</a:t>
            </a:r>
          </a:p>
        </p:txBody>
      </p:sp>
      <p:pic>
        <p:nvPicPr>
          <p:cNvPr id="5" name="Picture 4" descr="Social Media Post NPS">
            <a:extLst>
              <a:ext uri="{FF2B5EF4-FFF2-40B4-BE49-F238E27FC236}">
                <a16:creationId xmlns:a16="http://schemas.microsoft.com/office/drawing/2014/main" id="{C7F41454-C9BB-4752-903C-F5D36B676C4D}"/>
              </a:ext>
            </a:extLst>
          </p:cNvPr>
          <p:cNvPicPr>
            <a:picLocks noChangeAspect="1"/>
          </p:cNvPicPr>
          <p:nvPr/>
        </p:nvPicPr>
        <p:blipFill rotWithShape="1">
          <a:blip r:embed="rId3">
            <a:extLst>
              <a:ext uri="{28A0092B-C50C-407E-A947-70E740481C1C}">
                <a14:useLocalDpi xmlns:a14="http://schemas.microsoft.com/office/drawing/2010/main" val="0"/>
              </a:ext>
            </a:extLst>
          </a:blip>
          <a:srcRect t="10416"/>
          <a:stretch/>
        </p:blipFill>
        <p:spPr>
          <a:xfrm>
            <a:off x="6442841" y="238125"/>
            <a:ext cx="5749159" cy="5406704"/>
          </a:xfrm>
          <a:prstGeom prst="rect">
            <a:avLst/>
          </a:prstGeom>
        </p:spPr>
      </p:pic>
      <p:pic>
        <p:nvPicPr>
          <p:cNvPr id="6" name="Picture 5">
            <a:extLst>
              <a:ext uri="{FF2B5EF4-FFF2-40B4-BE49-F238E27FC236}">
                <a16:creationId xmlns:a16="http://schemas.microsoft.com/office/drawing/2014/main" id="{89CE740A-71DE-49AB-B6A6-4FDC7F2B0947}"/>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34687"/>
          <a:stretch/>
        </p:blipFill>
        <p:spPr>
          <a:xfrm>
            <a:off x="0" y="5170027"/>
            <a:ext cx="12192000" cy="1687973"/>
          </a:xfrm>
          <a:prstGeom prst="rect">
            <a:avLst/>
          </a:prstGeom>
        </p:spPr>
      </p:pic>
    </p:spTree>
    <p:extLst>
      <p:ext uri="{BB962C8B-B14F-4D97-AF65-F5344CB8AC3E}">
        <p14:creationId xmlns:p14="http://schemas.microsoft.com/office/powerpoint/2010/main" val="3721347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E61CC2F-6E83-44BD-8A8D-9FC5AD91D82C}"/>
              </a:ext>
              <a:ext uri="{C183D7F6-B498-43B3-948B-1728B52AA6E4}">
                <adec:decorative xmlns:adec="http://schemas.microsoft.com/office/drawing/2017/decorative" val="1"/>
              </a:ext>
            </a:extLst>
          </p:cNvPr>
          <p:cNvSpPr/>
          <p:nvPr/>
        </p:nvSpPr>
        <p:spPr>
          <a:xfrm>
            <a:off x="10363200" y="5170027"/>
            <a:ext cx="1502979" cy="150297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9CE740A-71DE-49AB-B6A6-4FDC7F2B094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34687"/>
          <a:stretch/>
        </p:blipFill>
        <p:spPr>
          <a:xfrm>
            <a:off x="0" y="5170027"/>
            <a:ext cx="12192000" cy="1687973"/>
          </a:xfrm>
          <a:prstGeom prst="rect">
            <a:avLst/>
          </a:prstGeom>
        </p:spPr>
      </p:pic>
      <p:pic>
        <p:nvPicPr>
          <p:cNvPr id="5" name="Picture 4" descr="Social Media Post BLM">
            <a:extLst>
              <a:ext uri="{FF2B5EF4-FFF2-40B4-BE49-F238E27FC236}">
                <a16:creationId xmlns:a16="http://schemas.microsoft.com/office/drawing/2014/main" id="{A4CA388A-1C0F-42C9-9069-75AAB8097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721906"/>
            <a:ext cx="6096000" cy="4263127"/>
          </a:xfrm>
          <a:prstGeom prst="rect">
            <a:avLst/>
          </a:prstGeom>
        </p:spPr>
      </p:pic>
      <p:pic>
        <p:nvPicPr>
          <p:cNvPr id="8" name="Picture 7" descr="Social Media Post FS">
            <a:extLst>
              <a:ext uri="{FF2B5EF4-FFF2-40B4-BE49-F238E27FC236}">
                <a16:creationId xmlns:a16="http://schemas.microsoft.com/office/drawing/2014/main" id="{F94C9A66-8A05-4AB5-911D-B52D258A1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7700"/>
            <a:ext cx="6134909" cy="4337333"/>
          </a:xfrm>
          <a:prstGeom prst="rect">
            <a:avLst/>
          </a:prstGeom>
        </p:spPr>
      </p:pic>
    </p:spTree>
    <p:extLst>
      <p:ext uri="{BB962C8B-B14F-4D97-AF65-F5344CB8AC3E}">
        <p14:creationId xmlns:p14="http://schemas.microsoft.com/office/powerpoint/2010/main" val="3759189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4FC087-5D8E-4026-9553-CA688295B8C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34687"/>
          <a:stretch/>
        </p:blipFill>
        <p:spPr>
          <a:xfrm>
            <a:off x="0" y="5170027"/>
            <a:ext cx="12192000" cy="1687973"/>
          </a:xfrm>
          <a:prstGeom prst="rect">
            <a:avLst/>
          </a:prstGeom>
        </p:spPr>
      </p:pic>
      <p:pic>
        <p:nvPicPr>
          <p:cNvPr id="5" name="Picture 4" descr="Social Media Post NPS">
            <a:extLst>
              <a:ext uri="{FF2B5EF4-FFF2-40B4-BE49-F238E27FC236}">
                <a16:creationId xmlns:a16="http://schemas.microsoft.com/office/drawing/2014/main" id="{5E51D3E8-5AB4-4227-9B96-415DF35350BF}"/>
              </a:ext>
            </a:extLst>
          </p:cNvPr>
          <p:cNvPicPr>
            <a:picLocks noChangeAspect="1"/>
          </p:cNvPicPr>
          <p:nvPr/>
        </p:nvPicPr>
        <p:blipFill rotWithShape="1">
          <a:blip r:embed="rId4">
            <a:extLst>
              <a:ext uri="{28A0092B-C50C-407E-A947-70E740481C1C}">
                <a14:useLocalDpi xmlns:a14="http://schemas.microsoft.com/office/drawing/2010/main" val="0"/>
              </a:ext>
            </a:extLst>
          </a:blip>
          <a:srcRect b="8137"/>
          <a:stretch/>
        </p:blipFill>
        <p:spPr>
          <a:xfrm>
            <a:off x="0" y="647700"/>
            <a:ext cx="6096000" cy="4522327"/>
          </a:xfrm>
          <a:prstGeom prst="rect">
            <a:avLst/>
          </a:prstGeom>
        </p:spPr>
      </p:pic>
      <p:pic>
        <p:nvPicPr>
          <p:cNvPr id="8" name="Picture 7" descr="Social Media Post FWS">
            <a:extLst>
              <a:ext uri="{FF2B5EF4-FFF2-40B4-BE49-F238E27FC236}">
                <a16:creationId xmlns:a16="http://schemas.microsoft.com/office/drawing/2014/main" id="{0FE6BC77-D23C-41BA-805E-1EC747316B46}"/>
              </a:ext>
            </a:extLst>
          </p:cNvPr>
          <p:cNvPicPr>
            <a:picLocks noChangeAspect="1"/>
          </p:cNvPicPr>
          <p:nvPr/>
        </p:nvPicPr>
        <p:blipFill rotWithShape="1">
          <a:blip r:embed="rId5">
            <a:extLst>
              <a:ext uri="{28A0092B-C50C-407E-A947-70E740481C1C}">
                <a14:useLocalDpi xmlns:a14="http://schemas.microsoft.com/office/drawing/2010/main" val="0"/>
              </a:ext>
            </a:extLst>
          </a:blip>
          <a:srcRect b="6930"/>
          <a:stretch/>
        </p:blipFill>
        <p:spPr>
          <a:xfrm>
            <a:off x="6096000" y="547637"/>
            <a:ext cx="6096000" cy="4447150"/>
          </a:xfrm>
          <a:prstGeom prst="rect">
            <a:avLst/>
          </a:prstGeom>
        </p:spPr>
      </p:pic>
    </p:spTree>
    <p:extLst>
      <p:ext uri="{BB962C8B-B14F-4D97-AF65-F5344CB8AC3E}">
        <p14:creationId xmlns:p14="http://schemas.microsoft.com/office/powerpoint/2010/main" val="1495264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C1FA6-D03F-4987-9055-A58716E656B4}"/>
              </a:ext>
            </a:extLst>
          </p:cNvPr>
          <p:cNvSpPr>
            <a:spLocks noGrp="1"/>
          </p:cNvSpPr>
          <p:nvPr>
            <p:ph type="title"/>
          </p:nvPr>
        </p:nvSpPr>
        <p:spPr/>
        <p:txBody>
          <a:bodyPr/>
          <a:lstStyle/>
          <a:p>
            <a:r>
              <a:rPr lang="en-US" dirty="0"/>
              <a:t>Webinar Topics</a:t>
            </a:r>
          </a:p>
        </p:txBody>
      </p:sp>
      <p:sp>
        <p:nvSpPr>
          <p:cNvPr id="3" name="Content Placeholder 2">
            <a:extLst>
              <a:ext uri="{FF2B5EF4-FFF2-40B4-BE49-F238E27FC236}">
                <a16:creationId xmlns:a16="http://schemas.microsoft.com/office/drawing/2014/main" id="{CB9DE838-1AF5-436A-86CF-B5B3E69B7310}"/>
              </a:ext>
            </a:extLst>
          </p:cNvPr>
          <p:cNvSpPr>
            <a:spLocks noGrp="1"/>
          </p:cNvSpPr>
          <p:nvPr>
            <p:ph idx="1"/>
          </p:nvPr>
        </p:nvSpPr>
        <p:spPr/>
        <p:txBody>
          <a:bodyPr/>
          <a:lstStyle/>
          <a:p>
            <a:r>
              <a:rPr lang="en-US" dirty="0"/>
              <a:t>Wildland fire response during COVID-19</a:t>
            </a:r>
          </a:p>
          <a:p>
            <a:r>
              <a:rPr lang="en-US" dirty="0"/>
              <a:t>Season themes</a:t>
            </a:r>
          </a:p>
          <a:p>
            <a:r>
              <a:rPr lang="en-US" dirty="0"/>
              <a:t>PIO Bulletin Board resources and requests</a:t>
            </a:r>
          </a:p>
          <a:p>
            <a:r>
              <a:rPr lang="en-US" dirty="0"/>
              <a:t>Social media</a:t>
            </a:r>
          </a:p>
          <a:p>
            <a:r>
              <a:rPr lang="en-US" dirty="0"/>
              <a:t>FireNet migration</a:t>
            </a:r>
          </a:p>
          <a:p>
            <a:r>
              <a:rPr lang="en-US" dirty="0"/>
              <a:t>InciWeb best practices</a:t>
            </a:r>
          </a:p>
          <a:p>
            <a:r>
              <a:rPr lang="en-US" dirty="0"/>
              <a:t>IROC reporting</a:t>
            </a:r>
          </a:p>
        </p:txBody>
      </p:sp>
    </p:spTree>
    <p:extLst>
      <p:ext uri="{BB962C8B-B14F-4D97-AF65-F5344CB8AC3E}">
        <p14:creationId xmlns:p14="http://schemas.microsoft.com/office/powerpoint/2010/main" val="3042766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ocial Media Post NIFC">
            <a:extLst>
              <a:ext uri="{FF2B5EF4-FFF2-40B4-BE49-F238E27FC236}">
                <a16:creationId xmlns:a16="http://schemas.microsoft.com/office/drawing/2014/main" id="{127A3871-BEE5-47E6-8458-E88A514286AD}"/>
              </a:ext>
            </a:extLst>
          </p:cNvPr>
          <p:cNvPicPr>
            <a:picLocks noChangeAspect="1"/>
          </p:cNvPicPr>
          <p:nvPr/>
        </p:nvPicPr>
        <p:blipFill rotWithShape="1">
          <a:blip r:embed="rId3">
            <a:extLst>
              <a:ext uri="{28A0092B-C50C-407E-A947-70E740481C1C}">
                <a14:useLocalDpi xmlns:a14="http://schemas.microsoft.com/office/drawing/2010/main" val="0"/>
              </a:ext>
            </a:extLst>
          </a:blip>
          <a:srcRect t="9809"/>
          <a:stretch/>
        </p:blipFill>
        <p:spPr>
          <a:xfrm>
            <a:off x="245806" y="647700"/>
            <a:ext cx="5712542" cy="5801926"/>
          </a:xfrm>
          <a:prstGeom prst="rect">
            <a:avLst/>
          </a:prstGeom>
        </p:spPr>
      </p:pic>
      <p:pic>
        <p:nvPicPr>
          <p:cNvPr id="4" name="Picture 3">
            <a:extLst>
              <a:ext uri="{FF2B5EF4-FFF2-40B4-BE49-F238E27FC236}">
                <a16:creationId xmlns:a16="http://schemas.microsoft.com/office/drawing/2014/main" id="{2E4FC087-5D8E-4026-9553-CA688295B8C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34687"/>
          <a:stretch/>
        </p:blipFill>
        <p:spPr>
          <a:xfrm>
            <a:off x="0" y="5170027"/>
            <a:ext cx="12192000" cy="1687973"/>
          </a:xfrm>
          <a:prstGeom prst="rect">
            <a:avLst/>
          </a:prstGeom>
        </p:spPr>
      </p:pic>
      <p:pic>
        <p:nvPicPr>
          <p:cNvPr id="3" name="Picture 2" descr="Social Media Post BIA">
            <a:extLst>
              <a:ext uri="{FF2B5EF4-FFF2-40B4-BE49-F238E27FC236}">
                <a16:creationId xmlns:a16="http://schemas.microsoft.com/office/drawing/2014/main" id="{E44385A2-AF06-4C6F-8697-81778C9E2F7F}"/>
              </a:ext>
            </a:extLst>
          </p:cNvPr>
          <p:cNvPicPr>
            <a:picLocks noChangeAspect="1"/>
          </p:cNvPicPr>
          <p:nvPr/>
        </p:nvPicPr>
        <p:blipFill rotWithShape="1">
          <a:blip r:embed="rId5">
            <a:extLst>
              <a:ext uri="{28A0092B-C50C-407E-A947-70E740481C1C}">
                <a14:useLocalDpi xmlns:a14="http://schemas.microsoft.com/office/drawing/2010/main" val="0"/>
              </a:ext>
            </a:extLst>
          </a:blip>
          <a:srcRect l="2508"/>
          <a:stretch/>
        </p:blipFill>
        <p:spPr>
          <a:xfrm>
            <a:off x="6096000" y="647700"/>
            <a:ext cx="6096000" cy="3206545"/>
          </a:xfrm>
          <a:prstGeom prst="rect">
            <a:avLst/>
          </a:prstGeom>
        </p:spPr>
      </p:pic>
    </p:spTree>
    <p:extLst>
      <p:ext uri="{BB962C8B-B14F-4D97-AF65-F5344CB8AC3E}">
        <p14:creationId xmlns:p14="http://schemas.microsoft.com/office/powerpoint/2010/main" val="43344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D41B6-1B9F-48DC-8FB2-9225C3B5DB09}"/>
              </a:ext>
            </a:extLst>
          </p:cNvPr>
          <p:cNvSpPr>
            <a:spLocks noGrp="1"/>
          </p:cNvSpPr>
          <p:nvPr>
            <p:ph type="title"/>
          </p:nvPr>
        </p:nvSpPr>
        <p:spPr/>
        <p:txBody>
          <a:bodyPr/>
          <a:lstStyle/>
          <a:p>
            <a:r>
              <a:rPr lang="en-US" dirty="0"/>
              <a:t>Upcoming Campaigns</a:t>
            </a:r>
          </a:p>
        </p:txBody>
      </p:sp>
      <p:sp>
        <p:nvSpPr>
          <p:cNvPr id="3" name="Content Placeholder 2">
            <a:extLst>
              <a:ext uri="{FF2B5EF4-FFF2-40B4-BE49-F238E27FC236}">
                <a16:creationId xmlns:a16="http://schemas.microsoft.com/office/drawing/2014/main" id="{4DFA72C9-EFB4-4873-A274-BB915BD9CB76}"/>
              </a:ext>
            </a:extLst>
          </p:cNvPr>
          <p:cNvSpPr>
            <a:spLocks noGrp="1"/>
          </p:cNvSpPr>
          <p:nvPr>
            <p:ph idx="1"/>
          </p:nvPr>
        </p:nvSpPr>
        <p:spPr>
          <a:xfrm>
            <a:off x="838200" y="1825625"/>
            <a:ext cx="5257800" cy="4351338"/>
          </a:xfrm>
        </p:spPr>
        <p:txBody>
          <a:bodyPr/>
          <a:lstStyle/>
          <a:p>
            <a:r>
              <a:rPr lang="en-US" dirty="0"/>
              <a:t>#FireYear2020</a:t>
            </a:r>
          </a:p>
          <a:p>
            <a:r>
              <a:rPr lang="en-US" dirty="0"/>
              <a:t>#WeekofRemembrance</a:t>
            </a:r>
          </a:p>
          <a:p>
            <a:r>
              <a:rPr lang="en-US" dirty="0"/>
              <a:t>#NIFC50</a:t>
            </a:r>
          </a:p>
        </p:txBody>
      </p:sp>
      <p:pic>
        <p:nvPicPr>
          <p:cNvPr id="6" name="Picture 5">
            <a:extLst>
              <a:ext uri="{FF2B5EF4-FFF2-40B4-BE49-F238E27FC236}">
                <a16:creationId xmlns:a16="http://schemas.microsoft.com/office/drawing/2014/main" id="{89CE740A-71DE-49AB-B6A6-4FDC7F2B094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5350" b="34687"/>
          <a:stretch/>
        </p:blipFill>
        <p:spPr>
          <a:xfrm>
            <a:off x="-1" y="4863939"/>
            <a:ext cx="12192001" cy="1994061"/>
          </a:xfrm>
          <a:prstGeom prst="rect">
            <a:avLst/>
          </a:prstGeom>
        </p:spPr>
      </p:pic>
      <p:pic>
        <p:nvPicPr>
          <p:cNvPr id="7" name="Picture 6" descr="NIFC 50 Logo">
            <a:extLst>
              <a:ext uri="{FF2B5EF4-FFF2-40B4-BE49-F238E27FC236}">
                <a16:creationId xmlns:a16="http://schemas.microsoft.com/office/drawing/2014/main" id="{09A6BF26-1706-4B51-A9D9-BFF1C9EA6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562" y="3654297"/>
            <a:ext cx="2969067" cy="2982263"/>
          </a:xfrm>
          <a:prstGeom prst="rect">
            <a:avLst/>
          </a:prstGeom>
        </p:spPr>
      </p:pic>
      <p:pic>
        <p:nvPicPr>
          <p:cNvPr id="9" name="Picture 8" descr="Week of Remembrance">
            <a:extLst>
              <a:ext uri="{FF2B5EF4-FFF2-40B4-BE49-F238E27FC236}">
                <a16:creationId xmlns:a16="http://schemas.microsoft.com/office/drawing/2014/main" id="{E8141EA8-1BA7-4839-A12D-5FD8704306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8238" y="1457324"/>
            <a:ext cx="5257800" cy="1971676"/>
          </a:xfrm>
          <a:prstGeom prst="rect">
            <a:avLst/>
          </a:prstGeom>
        </p:spPr>
      </p:pic>
    </p:spTree>
    <p:extLst>
      <p:ext uri="{BB962C8B-B14F-4D97-AF65-F5344CB8AC3E}">
        <p14:creationId xmlns:p14="http://schemas.microsoft.com/office/powerpoint/2010/main" val="1214576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FC2BCD-9C74-4DD2-9EBB-037F9F8F22D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0650"/>
            <a:ext cx="12192000" cy="4197350"/>
          </a:xfrm>
          <a:prstGeom prst="rect">
            <a:avLst/>
          </a:prstGeom>
        </p:spPr>
      </p:pic>
      <p:sp>
        <p:nvSpPr>
          <p:cNvPr id="6" name="TextBox 5">
            <a:extLst>
              <a:ext uri="{FF2B5EF4-FFF2-40B4-BE49-F238E27FC236}">
                <a16:creationId xmlns:a16="http://schemas.microsoft.com/office/drawing/2014/main" id="{4A2D3D0D-B16C-4172-8C9F-DE5FEBDF60A7}"/>
              </a:ext>
            </a:extLst>
          </p:cNvPr>
          <p:cNvSpPr txBox="1"/>
          <p:nvPr/>
        </p:nvSpPr>
        <p:spPr>
          <a:xfrm>
            <a:off x="5020970" y="1193750"/>
            <a:ext cx="6643398" cy="923330"/>
          </a:xfrm>
          <a:prstGeom prst="rect">
            <a:avLst/>
          </a:prstGeom>
          <a:noFill/>
        </p:spPr>
        <p:txBody>
          <a:bodyPr wrap="square" rtlCol="0">
            <a:spAutoFit/>
          </a:bodyPr>
          <a:lstStyle/>
          <a:p>
            <a:r>
              <a:rPr lang="en-US" sz="5400" spc="-150" dirty="0">
                <a:solidFill>
                  <a:schemeClr val="accent6">
                    <a:lumMod val="50000"/>
                  </a:schemeClr>
                </a:solidFill>
                <a:latin typeface="Roboto" panose="02000000000000000000" pitchFamily="2" charset="0"/>
                <a:ea typeface="Roboto" panose="02000000000000000000" pitchFamily="2" charset="0"/>
              </a:rPr>
              <a:t>UPDATE</a:t>
            </a:r>
          </a:p>
        </p:txBody>
      </p:sp>
      <p:sp>
        <p:nvSpPr>
          <p:cNvPr id="7" name="TextBox 6">
            <a:extLst>
              <a:ext uri="{FF2B5EF4-FFF2-40B4-BE49-F238E27FC236}">
                <a16:creationId xmlns:a16="http://schemas.microsoft.com/office/drawing/2014/main" id="{918974F9-6938-479E-A676-F82AAF0C701C}"/>
              </a:ext>
            </a:extLst>
          </p:cNvPr>
          <p:cNvSpPr txBox="1"/>
          <p:nvPr/>
        </p:nvSpPr>
        <p:spPr>
          <a:xfrm>
            <a:off x="5010169" y="5310199"/>
            <a:ext cx="2696252" cy="646331"/>
          </a:xfrm>
          <a:prstGeom prst="rect">
            <a:avLst/>
          </a:prstGeom>
          <a:noFill/>
        </p:spPr>
        <p:txBody>
          <a:bodyPr wrap="none" rtlCol="0">
            <a:spAutoFit/>
          </a:bodyPr>
          <a:lstStyle/>
          <a:p>
            <a:pPr algn="ctr"/>
            <a:r>
              <a:rPr lang="en-US" dirty="0">
                <a:solidFill>
                  <a:schemeClr val="bg1"/>
                </a:solidFill>
              </a:rPr>
              <a:t>Katy O’Hara</a:t>
            </a:r>
          </a:p>
          <a:p>
            <a:pPr algn="ctr"/>
            <a:r>
              <a:rPr lang="en-US" dirty="0">
                <a:solidFill>
                  <a:schemeClr val="bg1"/>
                </a:solidFill>
              </a:rPr>
              <a:t>Department of the Interior</a:t>
            </a:r>
          </a:p>
        </p:txBody>
      </p:sp>
      <p:pic>
        <p:nvPicPr>
          <p:cNvPr id="3" name="Picture 2" descr="Katy O’Hara&#10;Department of the Interior&#10;">
            <a:extLst>
              <a:ext uri="{FF2B5EF4-FFF2-40B4-BE49-F238E27FC236}">
                <a16:creationId xmlns:a16="http://schemas.microsoft.com/office/drawing/2014/main" id="{2ADFFB7D-061D-4A31-9A45-DDB9D525F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566" y="2762691"/>
            <a:ext cx="3659373" cy="3659373"/>
          </a:xfrm>
          <a:prstGeom prst="rect">
            <a:avLst/>
          </a:prstGeom>
        </p:spPr>
      </p:pic>
      <p:pic>
        <p:nvPicPr>
          <p:cNvPr id="8" name="Picture 7" descr="FIreNet">
            <a:extLst>
              <a:ext uri="{FF2B5EF4-FFF2-40B4-BE49-F238E27FC236}">
                <a16:creationId xmlns:a16="http://schemas.microsoft.com/office/drawing/2014/main" id="{E4727B90-41F8-4A63-8D8D-BCD1B2CE9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061" y="880010"/>
            <a:ext cx="4087909" cy="1199999"/>
          </a:xfrm>
          <a:prstGeom prst="rect">
            <a:avLst/>
          </a:prstGeom>
        </p:spPr>
      </p:pic>
    </p:spTree>
    <p:extLst>
      <p:ext uri="{BB962C8B-B14F-4D97-AF65-F5344CB8AC3E}">
        <p14:creationId xmlns:p14="http://schemas.microsoft.com/office/powerpoint/2010/main" val="2813038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CFFC6D-725E-47CB-AF56-9F70D2DB386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74163"/>
          <a:stretch/>
        </p:blipFill>
        <p:spPr>
          <a:xfrm>
            <a:off x="321545" y="183745"/>
            <a:ext cx="1416817" cy="1609710"/>
          </a:xfrm>
          <a:prstGeom prst="rect">
            <a:avLst/>
          </a:prstGeom>
        </p:spPr>
      </p:pic>
      <p:pic>
        <p:nvPicPr>
          <p:cNvPr id="7" name="Picture 6">
            <a:extLst>
              <a:ext uri="{FF2B5EF4-FFF2-40B4-BE49-F238E27FC236}">
                <a16:creationId xmlns:a16="http://schemas.microsoft.com/office/drawing/2014/main" id="{CDD3955A-C711-4312-8D8E-6B60E024FE1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9938"/>
          <a:stretch/>
        </p:blipFill>
        <p:spPr>
          <a:xfrm>
            <a:off x="0" y="14898"/>
            <a:ext cx="12192000" cy="1810727"/>
          </a:xfrm>
          <a:prstGeom prst="rect">
            <a:avLst/>
          </a:prstGeom>
        </p:spPr>
      </p:pic>
      <p:sp>
        <p:nvSpPr>
          <p:cNvPr id="2" name="Title 1">
            <a:extLst>
              <a:ext uri="{FF2B5EF4-FFF2-40B4-BE49-F238E27FC236}">
                <a16:creationId xmlns:a16="http://schemas.microsoft.com/office/drawing/2014/main" id="{C628B58D-E5E3-4B65-BA59-DF3DBE8866DE}"/>
              </a:ext>
            </a:extLst>
          </p:cNvPr>
          <p:cNvSpPr>
            <a:spLocks noGrp="1"/>
          </p:cNvSpPr>
          <p:nvPr>
            <p:ph type="title"/>
          </p:nvPr>
        </p:nvSpPr>
        <p:spPr>
          <a:xfrm>
            <a:off x="1939332" y="365125"/>
            <a:ext cx="9414468" cy="941161"/>
          </a:xfrm>
        </p:spPr>
        <p:txBody>
          <a:bodyPr/>
          <a:lstStyle/>
          <a:p>
            <a:r>
              <a:rPr lang="en-US" dirty="0">
                <a:solidFill>
                  <a:schemeClr val="bg1"/>
                </a:solidFill>
              </a:rPr>
              <a:t>FireNet365 Update Overview</a:t>
            </a:r>
          </a:p>
        </p:txBody>
      </p:sp>
      <p:sp>
        <p:nvSpPr>
          <p:cNvPr id="3" name="Content Placeholder 2">
            <a:extLst>
              <a:ext uri="{FF2B5EF4-FFF2-40B4-BE49-F238E27FC236}">
                <a16:creationId xmlns:a16="http://schemas.microsoft.com/office/drawing/2014/main" id="{E00491AD-64E7-4745-B6D6-D181F69A2AB0}"/>
              </a:ext>
            </a:extLst>
          </p:cNvPr>
          <p:cNvSpPr>
            <a:spLocks noGrp="1"/>
          </p:cNvSpPr>
          <p:nvPr>
            <p:ph idx="1"/>
          </p:nvPr>
        </p:nvSpPr>
        <p:spPr>
          <a:xfrm>
            <a:off x="1939330" y="1969477"/>
            <a:ext cx="9414469" cy="4207486"/>
          </a:xfrm>
        </p:spPr>
        <p:txBody>
          <a:bodyPr>
            <a:normAutofit/>
          </a:bodyPr>
          <a:lstStyle/>
          <a:p>
            <a:pPr>
              <a:spcAft>
                <a:spcPts val="300"/>
              </a:spcAft>
            </a:pPr>
            <a:r>
              <a:rPr lang="en-US" dirty="0"/>
              <a:t>FireNet365….Where are we now?</a:t>
            </a:r>
          </a:p>
          <a:p>
            <a:pPr lvl="1">
              <a:spcAft>
                <a:spcPts val="300"/>
              </a:spcAft>
            </a:pPr>
            <a:r>
              <a:rPr lang="en-US" dirty="0"/>
              <a:t>Still Here!</a:t>
            </a:r>
          </a:p>
          <a:p>
            <a:pPr lvl="1">
              <a:spcAft>
                <a:spcPts val="300"/>
              </a:spcAft>
            </a:pPr>
            <a:r>
              <a:rPr lang="en-US" dirty="0"/>
              <a:t>Migration Update</a:t>
            </a:r>
          </a:p>
          <a:p>
            <a:pPr lvl="1">
              <a:spcAft>
                <a:spcPts val="300"/>
              </a:spcAft>
            </a:pPr>
            <a:r>
              <a:rPr lang="en-US" dirty="0"/>
              <a:t>Named and Guest Accounts</a:t>
            </a:r>
          </a:p>
          <a:p>
            <a:pPr lvl="1">
              <a:spcAft>
                <a:spcPts val="300"/>
              </a:spcAft>
            </a:pPr>
            <a:r>
              <a:rPr lang="en-US" dirty="0"/>
              <a:t>Browser Recommendations/Setup</a:t>
            </a:r>
          </a:p>
          <a:p>
            <a:pPr>
              <a:spcAft>
                <a:spcPts val="300"/>
              </a:spcAft>
            </a:pPr>
            <a:r>
              <a:rPr lang="en-US" dirty="0"/>
              <a:t>Incident Account Setup</a:t>
            </a:r>
          </a:p>
          <a:p>
            <a:pPr lvl="1">
              <a:spcAft>
                <a:spcPts val="300"/>
              </a:spcAft>
            </a:pPr>
            <a:r>
              <a:rPr lang="en-US" dirty="0"/>
              <a:t>From Incident Account Request to Completion</a:t>
            </a:r>
          </a:p>
          <a:p>
            <a:pPr lvl="1">
              <a:spcAft>
                <a:spcPts val="300"/>
              </a:spcAft>
            </a:pPr>
            <a:r>
              <a:rPr lang="en-US" dirty="0"/>
              <a:t>NEW FEATURES!!</a:t>
            </a:r>
          </a:p>
          <a:p>
            <a:pPr>
              <a:spcAft>
                <a:spcPts val="300"/>
              </a:spcAft>
            </a:pPr>
            <a:endParaRPr lang="en-US" dirty="0"/>
          </a:p>
        </p:txBody>
      </p:sp>
    </p:spTree>
    <p:extLst>
      <p:ext uri="{BB962C8B-B14F-4D97-AF65-F5344CB8AC3E}">
        <p14:creationId xmlns:p14="http://schemas.microsoft.com/office/powerpoint/2010/main" val="2422069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CFFC6D-725E-47CB-AF56-9F70D2DB386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74163"/>
          <a:stretch/>
        </p:blipFill>
        <p:spPr>
          <a:xfrm>
            <a:off x="321545" y="183745"/>
            <a:ext cx="1416817" cy="1609710"/>
          </a:xfrm>
          <a:prstGeom prst="rect">
            <a:avLst/>
          </a:prstGeom>
        </p:spPr>
      </p:pic>
      <p:pic>
        <p:nvPicPr>
          <p:cNvPr id="7" name="Picture 6">
            <a:extLst>
              <a:ext uri="{FF2B5EF4-FFF2-40B4-BE49-F238E27FC236}">
                <a16:creationId xmlns:a16="http://schemas.microsoft.com/office/drawing/2014/main" id="{CDD3955A-C711-4312-8D8E-6B60E024FE1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9938"/>
          <a:stretch/>
        </p:blipFill>
        <p:spPr>
          <a:xfrm>
            <a:off x="0" y="14898"/>
            <a:ext cx="12192000" cy="1810727"/>
          </a:xfrm>
          <a:prstGeom prst="rect">
            <a:avLst/>
          </a:prstGeom>
        </p:spPr>
      </p:pic>
      <p:sp>
        <p:nvSpPr>
          <p:cNvPr id="2" name="Title 1">
            <a:extLst>
              <a:ext uri="{FF2B5EF4-FFF2-40B4-BE49-F238E27FC236}">
                <a16:creationId xmlns:a16="http://schemas.microsoft.com/office/drawing/2014/main" id="{C628B58D-E5E3-4B65-BA59-DF3DBE8866DE}"/>
              </a:ext>
            </a:extLst>
          </p:cNvPr>
          <p:cNvSpPr>
            <a:spLocks noGrp="1"/>
          </p:cNvSpPr>
          <p:nvPr>
            <p:ph type="title"/>
          </p:nvPr>
        </p:nvSpPr>
        <p:spPr>
          <a:xfrm>
            <a:off x="1939332" y="365125"/>
            <a:ext cx="9414468" cy="941161"/>
          </a:xfrm>
        </p:spPr>
        <p:txBody>
          <a:bodyPr/>
          <a:lstStyle/>
          <a:p>
            <a:r>
              <a:rPr lang="en-US" dirty="0">
                <a:solidFill>
                  <a:schemeClr val="bg1"/>
                </a:solidFill>
              </a:rPr>
              <a:t>FireNet365</a:t>
            </a:r>
          </a:p>
        </p:txBody>
      </p:sp>
      <p:sp>
        <p:nvSpPr>
          <p:cNvPr id="14" name="Content Placeholder 2">
            <a:extLst>
              <a:ext uri="{FF2B5EF4-FFF2-40B4-BE49-F238E27FC236}">
                <a16:creationId xmlns:a16="http://schemas.microsoft.com/office/drawing/2014/main" id="{1210D3C8-64A9-4A0B-8FE6-966D92506243}"/>
              </a:ext>
            </a:extLst>
          </p:cNvPr>
          <p:cNvSpPr>
            <a:spLocks noGrp="1"/>
          </p:cNvSpPr>
          <p:nvPr>
            <p:ph idx="1"/>
          </p:nvPr>
        </p:nvSpPr>
        <p:spPr>
          <a:xfrm>
            <a:off x="1939331" y="1939331"/>
            <a:ext cx="10329705" cy="4157247"/>
          </a:xfrm>
        </p:spPr>
        <p:txBody>
          <a:bodyPr>
            <a:normAutofit/>
          </a:bodyPr>
          <a:lstStyle/>
          <a:p>
            <a:pPr>
              <a:spcAft>
                <a:spcPts val="800"/>
              </a:spcAft>
            </a:pPr>
            <a:r>
              <a:rPr lang="en-US" sz="2600" dirty="0"/>
              <a:t>Migration of accounts to Microsoft Office 365 completed 4/20/20</a:t>
            </a:r>
          </a:p>
          <a:p>
            <a:pPr>
              <a:spcAft>
                <a:spcPts val="800"/>
              </a:spcAft>
            </a:pPr>
            <a:r>
              <a:rPr lang="en-US" sz="2600" dirty="0"/>
              <a:t>Wildland Fire Community tool of choice</a:t>
            </a:r>
          </a:p>
          <a:p>
            <a:pPr lvl="1">
              <a:spcAft>
                <a:spcPts val="800"/>
              </a:spcAft>
            </a:pPr>
            <a:r>
              <a:rPr lang="en-US" sz="2000" dirty="0"/>
              <a:t>Collaborate interagency and with state/local partners</a:t>
            </a:r>
          </a:p>
          <a:p>
            <a:pPr lvl="1">
              <a:spcAft>
                <a:spcPts val="800"/>
              </a:spcAft>
            </a:pPr>
            <a:r>
              <a:rPr lang="en-US" sz="2000" dirty="0"/>
              <a:t>Secure environment</a:t>
            </a:r>
          </a:p>
          <a:p>
            <a:pPr>
              <a:spcAft>
                <a:spcPts val="800"/>
              </a:spcAft>
            </a:pPr>
            <a:r>
              <a:rPr lang="en-US" sz="2600" dirty="0"/>
              <a:t>Recommended by NMAC</a:t>
            </a:r>
          </a:p>
          <a:p>
            <a:pPr>
              <a:spcAft>
                <a:spcPts val="800"/>
              </a:spcAft>
            </a:pPr>
            <a:r>
              <a:rPr lang="en-US" sz="2600" dirty="0"/>
              <a:t>Primary electronic documentation storage space </a:t>
            </a:r>
          </a:p>
          <a:p>
            <a:pPr>
              <a:spcAft>
                <a:spcPts val="800"/>
              </a:spcAft>
            </a:pPr>
            <a:r>
              <a:rPr lang="en-US" sz="2600" dirty="0"/>
              <a:t>Secure environment</a:t>
            </a:r>
          </a:p>
          <a:p>
            <a:pPr>
              <a:spcAft>
                <a:spcPts val="800"/>
              </a:spcAft>
            </a:pPr>
            <a:endParaRPr lang="en-US" sz="2400" dirty="0"/>
          </a:p>
        </p:txBody>
      </p:sp>
    </p:spTree>
    <p:extLst>
      <p:ext uri="{BB962C8B-B14F-4D97-AF65-F5344CB8AC3E}">
        <p14:creationId xmlns:p14="http://schemas.microsoft.com/office/powerpoint/2010/main" val="3860500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CFFC6D-725E-47CB-AF56-9F70D2DB386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74163"/>
          <a:stretch/>
        </p:blipFill>
        <p:spPr>
          <a:xfrm>
            <a:off x="321545" y="183745"/>
            <a:ext cx="1416817" cy="1609710"/>
          </a:xfrm>
          <a:prstGeom prst="rect">
            <a:avLst/>
          </a:prstGeom>
        </p:spPr>
      </p:pic>
      <p:pic>
        <p:nvPicPr>
          <p:cNvPr id="7" name="Picture 6">
            <a:extLst>
              <a:ext uri="{FF2B5EF4-FFF2-40B4-BE49-F238E27FC236}">
                <a16:creationId xmlns:a16="http://schemas.microsoft.com/office/drawing/2014/main" id="{CDD3955A-C711-4312-8D8E-6B60E024FE1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9938"/>
          <a:stretch/>
        </p:blipFill>
        <p:spPr>
          <a:xfrm>
            <a:off x="0" y="14898"/>
            <a:ext cx="12192000" cy="1810727"/>
          </a:xfrm>
          <a:prstGeom prst="rect">
            <a:avLst/>
          </a:prstGeom>
        </p:spPr>
      </p:pic>
      <p:sp>
        <p:nvSpPr>
          <p:cNvPr id="2" name="Title 1">
            <a:extLst>
              <a:ext uri="{FF2B5EF4-FFF2-40B4-BE49-F238E27FC236}">
                <a16:creationId xmlns:a16="http://schemas.microsoft.com/office/drawing/2014/main" id="{C628B58D-E5E3-4B65-BA59-DF3DBE8866DE}"/>
              </a:ext>
            </a:extLst>
          </p:cNvPr>
          <p:cNvSpPr>
            <a:spLocks noGrp="1"/>
          </p:cNvSpPr>
          <p:nvPr>
            <p:ph type="title"/>
          </p:nvPr>
        </p:nvSpPr>
        <p:spPr>
          <a:xfrm>
            <a:off x="1939332" y="365125"/>
            <a:ext cx="9414468" cy="941161"/>
          </a:xfrm>
        </p:spPr>
        <p:txBody>
          <a:bodyPr/>
          <a:lstStyle/>
          <a:p>
            <a:r>
              <a:rPr lang="en-US" dirty="0">
                <a:solidFill>
                  <a:schemeClr val="bg1"/>
                </a:solidFill>
              </a:rPr>
              <a:t>FireNet365</a:t>
            </a:r>
          </a:p>
        </p:txBody>
      </p:sp>
      <p:sp>
        <p:nvSpPr>
          <p:cNvPr id="8" name="Content Placeholder 2">
            <a:extLst>
              <a:ext uri="{FF2B5EF4-FFF2-40B4-BE49-F238E27FC236}">
                <a16:creationId xmlns:a16="http://schemas.microsoft.com/office/drawing/2014/main" id="{C3ADEF73-76A8-4CEC-8A80-F4C049735682}"/>
              </a:ext>
            </a:extLst>
          </p:cNvPr>
          <p:cNvSpPr>
            <a:spLocks noGrp="1"/>
          </p:cNvSpPr>
          <p:nvPr>
            <p:ph idx="1"/>
          </p:nvPr>
        </p:nvSpPr>
        <p:spPr>
          <a:xfrm>
            <a:off x="1797553" y="2008505"/>
            <a:ext cx="6976730" cy="4351338"/>
          </a:xfrm>
        </p:spPr>
        <p:txBody>
          <a:bodyPr>
            <a:normAutofit/>
          </a:bodyPr>
          <a:lstStyle/>
          <a:p>
            <a:pPr>
              <a:spcAft>
                <a:spcPts val="1200"/>
              </a:spcAft>
            </a:pPr>
            <a:r>
              <a:rPr lang="en-US" dirty="0"/>
              <a:t>Account Review</a:t>
            </a:r>
          </a:p>
          <a:p>
            <a:pPr lvl="1">
              <a:spcAft>
                <a:spcPts val="1200"/>
              </a:spcAft>
            </a:pPr>
            <a:r>
              <a:rPr lang="en-US" dirty="0"/>
              <a:t>Account creation delay: leadership decisions &amp; expansion of options</a:t>
            </a:r>
          </a:p>
          <a:p>
            <a:pPr lvl="1">
              <a:spcAft>
                <a:spcPts val="1200"/>
              </a:spcAft>
            </a:pPr>
            <a:r>
              <a:rPr lang="en-US" dirty="0"/>
              <a:t>Introducing “GUEST” accounts! </a:t>
            </a:r>
          </a:p>
          <a:p>
            <a:pPr lvl="1">
              <a:spcAft>
                <a:spcPts val="1200"/>
              </a:spcAft>
            </a:pPr>
            <a:r>
              <a:rPr lang="en-US" dirty="0"/>
              <a:t>Users needing access to incident “shared inbox” and Team management/scheduling will still need a firenet.gov account</a:t>
            </a:r>
          </a:p>
          <a:p>
            <a:pPr>
              <a:spcAft>
                <a:spcPts val="1200"/>
              </a:spcAft>
            </a:pPr>
            <a:endParaRPr lang="en-US" dirty="0"/>
          </a:p>
        </p:txBody>
      </p:sp>
      <p:graphicFrame>
        <p:nvGraphicFramePr>
          <p:cNvPr id="9" name="Table 8">
            <a:extLst>
              <a:ext uri="{FF2B5EF4-FFF2-40B4-BE49-F238E27FC236}">
                <a16:creationId xmlns:a16="http://schemas.microsoft.com/office/drawing/2014/main" id="{69467C64-5E5E-4138-BF08-9462BDCB5104}"/>
              </a:ext>
            </a:extLst>
          </p:cNvPr>
          <p:cNvGraphicFramePr>
            <a:graphicFrameLocks noGrp="1"/>
          </p:cNvGraphicFramePr>
          <p:nvPr>
            <p:extLst>
              <p:ext uri="{D42A27DB-BD31-4B8C-83A1-F6EECF244321}">
                <p14:modId xmlns:p14="http://schemas.microsoft.com/office/powerpoint/2010/main" val="356937649"/>
              </p:ext>
            </p:extLst>
          </p:nvPr>
        </p:nvGraphicFramePr>
        <p:xfrm>
          <a:off x="8558629" y="2008505"/>
          <a:ext cx="3062177" cy="1981200"/>
        </p:xfrm>
        <a:graphic>
          <a:graphicData uri="http://schemas.openxmlformats.org/drawingml/2006/table">
            <a:tbl>
              <a:tblPr firstRow="1" bandRow="1">
                <a:tableStyleId>{5940675A-B579-460E-94D1-54222C63F5DA}</a:tableStyleId>
              </a:tblPr>
              <a:tblGrid>
                <a:gridCol w="1414130">
                  <a:extLst>
                    <a:ext uri="{9D8B030D-6E8A-4147-A177-3AD203B41FA5}">
                      <a16:colId xmlns:a16="http://schemas.microsoft.com/office/drawing/2014/main" val="1606390533"/>
                    </a:ext>
                  </a:extLst>
                </a:gridCol>
                <a:gridCol w="1648047">
                  <a:extLst>
                    <a:ext uri="{9D8B030D-6E8A-4147-A177-3AD203B41FA5}">
                      <a16:colId xmlns:a16="http://schemas.microsoft.com/office/drawing/2014/main" val="3767966702"/>
                    </a:ext>
                  </a:extLst>
                </a:gridCol>
              </a:tblGrid>
              <a:tr h="370840">
                <a:tc>
                  <a:txBody>
                    <a:bodyPr/>
                    <a:lstStyle/>
                    <a:p>
                      <a:r>
                        <a:rPr lang="en-US" sz="2000" dirty="0"/>
                        <a:t>DMOB</a:t>
                      </a:r>
                    </a:p>
                  </a:txBody>
                  <a:tcPr/>
                </a:tc>
                <a:tc>
                  <a:txBody>
                    <a:bodyPr/>
                    <a:lstStyle/>
                    <a:p>
                      <a:r>
                        <a:rPr lang="en-US" sz="2000" dirty="0"/>
                        <a:t>Ordering</a:t>
                      </a:r>
                    </a:p>
                  </a:txBody>
                  <a:tcPr/>
                </a:tc>
                <a:extLst>
                  <a:ext uri="{0D108BD9-81ED-4DB2-BD59-A6C34878D82A}">
                    <a16:rowId xmlns:a16="http://schemas.microsoft.com/office/drawing/2014/main" val="3425277749"/>
                  </a:ext>
                </a:extLst>
              </a:tr>
              <a:tr h="370840">
                <a:tc>
                  <a:txBody>
                    <a:bodyPr/>
                    <a:lstStyle/>
                    <a:p>
                      <a:r>
                        <a:rPr lang="en-US" sz="2000" dirty="0"/>
                        <a:t>Finance</a:t>
                      </a:r>
                    </a:p>
                  </a:txBody>
                  <a:tcPr>
                    <a:solidFill>
                      <a:schemeClr val="accent6">
                        <a:lumMod val="20000"/>
                        <a:lumOff val="80000"/>
                      </a:schemeClr>
                    </a:solidFill>
                  </a:tcPr>
                </a:tc>
                <a:tc>
                  <a:txBody>
                    <a:bodyPr/>
                    <a:lstStyle/>
                    <a:p>
                      <a:r>
                        <a:rPr lang="en-US" sz="2000" b="1" dirty="0"/>
                        <a:t>PIO</a:t>
                      </a:r>
                    </a:p>
                  </a:txBody>
                  <a:tcPr>
                    <a:solidFill>
                      <a:schemeClr val="accent6">
                        <a:lumMod val="20000"/>
                        <a:lumOff val="80000"/>
                      </a:schemeClr>
                    </a:solidFill>
                  </a:tcPr>
                </a:tc>
                <a:extLst>
                  <a:ext uri="{0D108BD9-81ED-4DB2-BD59-A6C34878D82A}">
                    <a16:rowId xmlns:a16="http://schemas.microsoft.com/office/drawing/2014/main" val="2511914396"/>
                  </a:ext>
                </a:extLst>
              </a:tr>
              <a:tr h="370840">
                <a:tc>
                  <a:txBody>
                    <a:bodyPr/>
                    <a:lstStyle/>
                    <a:p>
                      <a:r>
                        <a:rPr lang="en-US" sz="2000" dirty="0"/>
                        <a:t>ITSS</a:t>
                      </a:r>
                    </a:p>
                  </a:txBody>
                  <a:tcPr/>
                </a:tc>
                <a:tc>
                  <a:txBody>
                    <a:bodyPr/>
                    <a:lstStyle/>
                    <a:p>
                      <a:r>
                        <a:rPr lang="en-US" sz="2000" dirty="0"/>
                        <a:t>Plans</a:t>
                      </a:r>
                    </a:p>
                  </a:txBody>
                  <a:tcPr/>
                </a:tc>
                <a:extLst>
                  <a:ext uri="{0D108BD9-81ED-4DB2-BD59-A6C34878D82A}">
                    <a16:rowId xmlns:a16="http://schemas.microsoft.com/office/drawing/2014/main" val="3768044300"/>
                  </a:ext>
                </a:extLst>
              </a:tr>
              <a:tr h="370840">
                <a:tc>
                  <a:txBody>
                    <a:bodyPr/>
                    <a:lstStyle/>
                    <a:p>
                      <a:r>
                        <a:rPr lang="en-US" sz="2000" dirty="0"/>
                        <a:t>IC</a:t>
                      </a:r>
                    </a:p>
                  </a:txBody>
                  <a:tcPr>
                    <a:solidFill>
                      <a:schemeClr val="accent6">
                        <a:lumMod val="20000"/>
                        <a:lumOff val="80000"/>
                      </a:schemeClr>
                    </a:solidFill>
                  </a:tcPr>
                </a:tc>
                <a:tc>
                  <a:txBody>
                    <a:bodyPr/>
                    <a:lstStyle/>
                    <a:p>
                      <a:r>
                        <a:rPr lang="en-US" sz="2000" dirty="0"/>
                        <a:t>Resource Unit</a:t>
                      </a:r>
                    </a:p>
                  </a:txBody>
                  <a:tcPr>
                    <a:solidFill>
                      <a:schemeClr val="accent6">
                        <a:lumMod val="20000"/>
                        <a:lumOff val="80000"/>
                      </a:schemeClr>
                    </a:solidFill>
                  </a:tcPr>
                </a:tc>
                <a:extLst>
                  <a:ext uri="{0D108BD9-81ED-4DB2-BD59-A6C34878D82A}">
                    <a16:rowId xmlns:a16="http://schemas.microsoft.com/office/drawing/2014/main" val="4001066345"/>
                  </a:ext>
                </a:extLst>
              </a:tr>
              <a:tr h="370840">
                <a:tc>
                  <a:txBody>
                    <a:bodyPr/>
                    <a:lstStyle/>
                    <a:p>
                      <a:r>
                        <a:rPr lang="en-US" sz="2000" dirty="0"/>
                        <a:t>Logistics</a:t>
                      </a:r>
                    </a:p>
                  </a:txBody>
                  <a:tcPr/>
                </a:tc>
                <a:tc>
                  <a:txBody>
                    <a:bodyPr/>
                    <a:lstStyle/>
                    <a:p>
                      <a:r>
                        <a:rPr lang="en-US" sz="2000" dirty="0"/>
                        <a:t>Situation</a:t>
                      </a:r>
                    </a:p>
                  </a:txBody>
                  <a:tcPr/>
                </a:tc>
                <a:extLst>
                  <a:ext uri="{0D108BD9-81ED-4DB2-BD59-A6C34878D82A}">
                    <a16:rowId xmlns:a16="http://schemas.microsoft.com/office/drawing/2014/main" val="1775862227"/>
                  </a:ext>
                </a:extLst>
              </a:tr>
            </a:tbl>
          </a:graphicData>
        </a:graphic>
      </p:graphicFrame>
    </p:spTree>
    <p:extLst>
      <p:ext uri="{BB962C8B-B14F-4D97-AF65-F5344CB8AC3E}">
        <p14:creationId xmlns:p14="http://schemas.microsoft.com/office/powerpoint/2010/main" val="446232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CFFC6D-725E-47CB-AF56-9F70D2DB386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74163"/>
          <a:stretch/>
        </p:blipFill>
        <p:spPr>
          <a:xfrm>
            <a:off x="321545" y="183745"/>
            <a:ext cx="1416817" cy="1609710"/>
          </a:xfrm>
          <a:prstGeom prst="rect">
            <a:avLst/>
          </a:prstGeom>
        </p:spPr>
      </p:pic>
      <p:pic>
        <p:nvPicPr>
          <p:cNvPr id="7" name="Picture 6">
            <a:extLst>
              <a:ext uri="{FF2B5EF4-FFF2-40B4-BE49-F238E27FC236}">
                <a16:creationId xmlns:a16="http://schemas.microsoft.com/office/drawing/2014/main" id="{CDD3955A-C711-4312-8D8E-6B60E024FE1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9938"/>
          <a:stretch/>
        </p:blipFill>
        <p:spPr>
          <a:xfrm>
            <a:off x="0" y="14898"/>
            <a:ext cx="12192000" cy="1810727"/>
          </a:xfrm>
          <a:prstGeom prst="rect">
            <a:avLst/>
          </a:prstGeom>
        </p:spPr>
      </p:pic>
      <p:sp>
        <p:nvSpPr>
          <p:cNvPr id="2" name="Title 1">
            <a:extLst>
              <a:ext uri="{FF2B5EF4-FFF2-40B4-BE49-F238E27FC236}">
                <a16:creationId xmlns:a16="http://schemas.microsoft.com/office/drawing/2014/main" id="{C628B58D-E5E3-4B65-BA59-DF3DBE8866DE}"/>
              </a:ext>
            </a:extLst>
          </p:cNvPr>
          <p:cNvSpPr>
            <a:spLocks noGrp="1"/>
          </p:cNvSpPr>
          <p:nvPr>
            <p:ph type="title"/>
          </p:nvPr>
        </p:nvSpPr>
        <p:spPr>
          <a:xfrm>
            <a:off x="1939332" y="365125"/>
            <a:ext cx="9414468" cy="941161"/>
          </a:xfrm>
        </p:spPr>
        <p:txBody>
          <a:bodyPr/>
          <a:lstStyle/>
          <a:p>
            <a:r>
              <a:rPr lang="en-US" dirty="0">
                <a:solidFill>
                  <a:schemeClr val="bg1"/>
                </a:solidFill>
              </a:rPr>
              <a:t>FireNet365 Incident Setup</a:t>
            </a:r>
          </a:p>
        </p:txBody>
      </p:sp>
      <p:sp>
        <p:nvSpPr>
          <p:cNvPr id="10" name="Content Placeholder 2">
            <a:extLst>
              <a:ext uri="{FF2B5EF4-FFF2-40B4-BE49-F238E27FC236}">
                <a16:creationId xmlns:a16="http://schemas.microsoft.com/office/drawing/2014/main" id="{0BDD93E8-38D9-4F48-BB7D-1D0E6CC7C840}"/>
              </a:ext>
            </a:extLst>
          </p:cNvPr>
          <p:cNvSpPr>
            <a:spLocks noGrp="1"/>
          </p:cNvSpPr>
          <p:nvPr>
            <p:ph idx="1"/>
          </p:nvPr>
        </p:nvSpPr>
        <p:spPr>
          <a:xfrm>
            <a:off x="612949" y="2036633"/>
            <a:ext cx="5556740" cy="4262932"/>
          </a:xfrm>
        </p:spPr>
        <p:txBody>
          <a:bodyPr>
            <a:normAutofit/>
          </a:bodyPr>
          <a:lstStyle/>
          <a:p>
            <a:r>
              <a:rPr lang="en-US" dirty="0"/>
              <a:t>Incident Account Request form: www.firenet.gov </a:t>
            </a:r>
          </a:p>
          <a:p>
            <a:r>
              <a:rPr lang="en-US" dirty="0"/>
              <a:t>Incident Team Created in FireNet365</a:t>
            </a:r>
          </a:p>
          <a:p>
            <a:pPr lvl="1"/>
            <a:r>
              <a:rPr lang="en-US" sz="2000" dirty="0"/>
              <a:t>ITSS, PIO, PSC added to manage the Team</a:t>
            </a:r>
          </a:p>
          <a:p>
            <a:pPr lvl="1"/>
            <a:r>
              <a:rPr lang="en-US" sz="2000" dirty="0"/>
              <a:t>Electronic DocBox added</a:t>
            </a:r>
          </a:p>
          <a:p>
            <a:pPr lvl="1"/>
            <a:r>
              <a:rPr lang="en-US" sz="2000" dirty="0"/>
              <a:t>Incident Account Tracker </a:t>
            </a:r>
          </a:p>
        </p:txBody>
      </p:sp>
      <p:sp>
        <p:nvSpPr>
          <p:cNvPr id="11" name="Content Placeholder 2">
            <a:extLst>
              <a:ext uri="{FF2B5EF4-FFF2-40B4-BE49-F238E27FC236}">
                <a16:creationId xmlns:a16="http://schemas.microsoft.com/office/drawing/2014/main" id="{B24AF2EF-9D6D-4C59-99CD-EEAB5EC27D00}"/>
              </a:ext>
            </a:extLst>
          </p:cNvPr>
          <p:cNvSpPr txBox="1">
            <a:spLocks/>
          </p:cNvSpPr>
          <p:nvPr/>
        </p:nvSpPr>
        <p:spPr>
          <a:xfrm>
            <a:off x="6541476" y="2036633"/>
            <a:ext cx="5357447" cy="42629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20000"/>
                </a:solidFill>
                <a:latin typeface="Roboto Medium" panose="02000000000000000000" pitchFamily="2" charset="0"/>
                <a:ea typeface="Roboto Medium"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Medium" panose="02000000000000000000" pitchFamily="2" charset="0"/>
                <a:ea typeface="Roboto Medium"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Medium" panose="02000000000000000000" pitchFamily="2" charset="0"/>
                <a:ea typeface="Roboto Medium"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Medium" panose="02000000000000000000" pitchFamily="2" charset="0"/>
                <a:ea typeface="Roboto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Shared Inbox</a:t>
            </a:r>
          </a:p>
          <a:p>
            <a:pPr lvl="1"/>
            <a:r>
              <a:rPr lang="en-US" sz="2000" dirty="0"/>
              <a:t>Delegated to PIO</a:t>
            </a:r>
          </a:p>
          <a:p>
            <a:pPr lvl="1"/>
            <a:r>
              <a:rPr lang="en-US" sz="2000" dirty="0"/>
              <a:t>Additional inboxes can be created</a:t>
            </a:r>
          </a:p>
          <a:p>
            <a:r>
              <a:rPr lang="en-US" dirty="0"/>
              <a:t>Conference number</a:t>
            </a:r>
          </a:p>
          <a:p>
            <a:r>
              <a:rPr lang="en-US" dirty="0"/>
              <a:t>Voice number trial (Type I &amp; II)</a:t>
            </a:r>
          </a:p>
          <a:p>
            <a:pPr>
              <a:spcAft>
                <a:spcPts val="600"/>
              </a:spcAft>
            </a:pPr>
            <a:endParaRPr lang="en-US" dirty="0"/>
          </a:p>
        </p:txBody>
      </p:sp>
    </p:spTree>
    <p:extLst>
      <p:ext uri="{BB962C8B-B14F-4D97-AF65-F5344CB8AC3E}">
        <p14:creationId xmlns:p14="http://schemas.microsoft.com/office/powerpoint/2010/main" val="390546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CFFC6D-725E-47CB-AF56-9F70D2DB386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74163"/>
          <a:stretch/>
        </p:blipFill>
        <p:spPr>
          <a:xfrm>
            <a:off x="321545" y="183745"/>
            <a:ext cx="1416817" cy="1609710"/>
          </a:xfrm>
          <a:prstGeom prst="rect">
            <a:avLst/>
          </a:prstGeom>
        </p:spPr>
      </p:pic>
      <p:pic>
        <p:nvPicPr>
          <p:cNvPr id="7" name="Picture 6">
            <a:extLst>
              <a:ext uri="{FF2B5EF4-FFF2-40B4-BE49-F238E27FC236}">
                <a16:creationId xmlns:a16="http://schemas.microsoft.com/office/drawing/2014/main" id="{CDD3955A-C711-4312-8D8E-6B60E024FE1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9938"/>
          <a:stretch/>
        </p:blipFill>
        <p:spPr>
          <a:xfrm>
            <a:off x="0" y="14898"/>
            <a:ext cx="12192000" cy="1810727"/>
          </a:xfrm>
          <a:prstGeom prst="rect">
            <a:avLst/>
          </a:prstGeom>
        </p:spPr>
      </p:pic>
      <p:sp>
        <p:nvSpPr>
          <p:cNvPr id="2" name="Title 1">
            <a:extLst>
              <a:ext uri="{FF2B5EF4-FFF2-40B4-BE49-F238E27FC236}">
                <a16:creationId xmlns:a16="http://schemas.microsoft.com/office/drawing/2014/main" id="{C628B58D-E5E3-4B65-BA59-DF3DBE8866DE}"/>
              </a:ext>
            </a:extLst>
          </p:cNvPr>
          <p:cNvSpPr>
            <a:spLocks noGrp="1"/>
          </p:cNvSpPr>
          <p:nvPr>
            <p:ph type="title"/>
          </p:nvPr>
        </p:nvSpPr>
        <p:spPr>
          <a:xfrm>
            <a:off x="1939332" y="365125"/>
            <a:ext cx="9414468" cy="941161"/>
          </a:xfrm>
        </p:spPr>
        <p:txBody>
          <a:bodyPr/>
          <a:lstStyle/>
          <a:p>
            <a:r>
              <a:rPr lang="en-US" dirty="0">
                <a:solidFill>
                  <a:schemeClr val="bg1"/>
                </a:solidFill>
              </a:rPr>
              <a:t>FireNet365 Support</a:t>
            </a:r>
          </a:p>
        </p:txBody>
      </p:sp>
      <p:sp>
        <p:nvSpPr>
          <p:cNvPr id="8" name="Content Placeholder 2">
            <a:extLst>
              <a:ext uri="{FF2B5EF4-FFF2-40B4-BE49-F238E27FC236}">
                <a16:creationId xmlns:a16="http://schemas.microsoft.com/office/drawing/2014/main" id="{813BCD90-FF64-4CDC-817B-4655243372E2}"/>
              </a:ext>
            </a:extLst>
          </p:cNvPr>
          <p:cNvSpPr>
            <a:spLocks noGrp="1"/>
          </p:cNvSpPr>
          <p:nvPr>
            <p:ph idx="1"/>
          </p:nvPr>
        </p:nvSpPr>
        <p:spPr>
          <a:xfrm>
            <a:off x="486511" y="2175851"/>
            <a:ext cx="5257800" cy="3880535"/>
          </a:xfrm>
        </p:spPr>
        <p:txBody>
          <a:bodyPr>
            <a:normAutofit/>
          </a:bodyPr>
          <a:lstStyle/>
          <a:p>
            <a:r>
              <a:rPr lang="en-US" dirty="0"/>
              <a:t>FireNet365 Learning Series</a:t>
            </a:r>
          </a:p>
          <a:p>
            <a:r>
              <a:rPr lang="en-US" dirty="0"/>
              <a:t>FireNet Web Admin</a:t>
            </a:r>
          </a:p>
          <a:p>
            <a:pPr lvl="1"/>
            <a:r>
              <a:rPr lang="en-US" dirty="0"/>
              <a:t>firenetwebadmin@firenet.gov</a:t>
            </a:r>
          </a:p>
        </p:txBody>
      </p:sp>
      <p:sp>
        <p:nvSpPr>
          <p:cNvPr id="9" name="Content Placeholder 2">
            <a:extLst>
              <a:ext uri="{FF2B5EF4-FFF2-40B4-BE49-F238E27FC236}">
                <a16:creationId xmlns:a16="http://schemas.microsoft.com/office/drawing/2014/main" id="{9FDCE759-4BB4-468F-AA8A-E0049CCB266A}"/>
              </a:ext>
            </a:extLst>
          </p:cNvPr>
          <p:cNvSpPr txBox="1">
            <a:spLocks/>
          </p:cNvSpPr>
          <p:nvPr/>
        </p:nvSpPr>
        <p:spPr>
          <a:xfrm>
            <a:off x="5598392" y="2175851"/>
            <a:ext cx="6466609" cy="3880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20000"/>
                </a:solidFill>
                <a:latin typeface="Roboto Medium" panose="02000000000000000000" pitchFamily="2" charset="0"/>
                <a:ea typeface="Roboto Medium"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Medium" panose="02000000000000000000" pitchFamily="2" charset="0"/>
                <a:ea typeface="Roboto Medium"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Medium" panose="02000000000000000000" pitchFamily="2" charset="0"/>
                <a:ea typeface="Roboto Medium"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Medium" panose="02000000000000000000" pitchFamily="2" charset="0"/>
                <a:ea typeface="Roboto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Incident Help Desk</a:t>
            </a:r>
          </a:p>
          <a:p>
            <a:pPr lvl="1"/>
            <a:r>
              <a:rPr lang="en-US" dirty="0"/>
              <a:t>Incident.helpdesk@firenet.gov</a:t>
            </a:r>
          </a:p>
          <a:p>
            <a:pPr lvl="1"/>
            <a:r>
              <a:rPr lang="en-US" dirty="0"/>
              <a:t>Should only be used if you are on an active incident</a:t>
            </a:r>
          </a:p>
          <a:p>
            <a:pPr lvl="1"/>
            <a:r>
              <a:rPr lang="en-US" dirty="0"/>
              <a:t>Evening and weekend support available!</a:t>
            </a:r>
          </a:p>
          <a:p>
            <a:r>
              <a:rPr lang="en-US" dirty="0"/>
              <a:t>FireNet Support</a:t>
            </a:r>
          </a:p>
          <a:p>
            <a:pPr lvl="1"/>
            <a:r>
              <a:rPr lang="en-US" dirty="0"/>
              <a:t>Firenet_support@firenet.gov</a:t>
            </a:r>
          </a:p>
        </p:txBody>
      </p:sp>
    </p:spTree>
    <p:extLst>
      <p:ext uri="{BB962C8B-B14F-4D97-AF65-F5344CB8AC3E}">
        <p14:creationId xmlns:p14="http://schemas.microsoft.com/office/powerpoint/2010/main" val="1741290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FC2BCD-9C74-4DD2-9EBB-037F9F8F22D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0650"/>
            <a:ext cx="12192000" cy="4197350"/>
          </a:xfrm>
          <a:prstGeom prst="rect">
            <a:avLst/>
          </a:prstGeom>
        </p:spPr>
      </p:pic>
      <p:sp>
        <p:nvSpPr>
          <p:cNvPr id="6" name="TextBox 5">
            <a:extLst>
              <a:ext uri="{FF2B5EF4-FFF2-40B4-BE49-F238E27FC236}">
                <a16:creationId xmlns:a16="http://schemas.microsoft.com/office/drawing/2014/main" id="{4A2D3D0D-B16C-4172-8C9F-DE5FEBDF60A7}"/>
              </a:ext>
            </a:extLst>
          </p:cNvPr>
          <p:cNvSpPr txBox="1"/>
          <p:nvPr/>
        </p:nvSpPr>
        <p:spPr>
          <a:xfrm>
            <a:off x="933062" y="880010"/>
            <a:ext cx="6643398" cy="769441"/>
          </a:xfrm>
          <a:prstGeom prst="rect">
            <a:avLst/>
          </a:prstGeom>
          <a:noFill/>
        </p:spPr>
        <p:txBody>
          <a:bodyPr wrap="square" rtlCol="0">
            <a:spAutoFit/>
          </a:bodyPr>
          <a:lstStyle/>
          <a:p>
            <a:r>
              <a:rPr lang="en-US" sz="4400" dirty="0">
                <a:latin typeface="Roboto Black" panose="02000000000000000000" pitchFamily="2" charset="0"/>
                <a:ea typeface="Roboto Black" panose="02000000000000000000" pitchFamily="2" charset="0"/>
              </a:rPr>
              <a:t>Inciweb Best Practices</a:t>
            </a:r>
          </a:p>
        </p:txBody>
      </p:sp>
      <p:sp>
        <p:nvSpPr>
          <p:cNvPr id="7" name="TextBox 6">
            <a:extLst>
              <a:ext uri="{FF2B5EF4-FFF2-40B4-BE49-F238E27FC236}">
                <a16:creationId xmlns:a16="http://schemas.microsoft.com/office/drawing/2014/main" id="{918974F9-6938-479E-A676-F82AAF0C701C}"/>
              </a:ext>
            </a:extLst>
          </p:cNvPr>
          <p:cNvSpPr txBox="1"/>
          <p:nvPr/>
        </p:nvSpPr>
        <p:spPr>
          <a:xfrm>
            <a:off x="5565672" y="5331659"/>
            <a:ext cx="1910075" cy="646331"/>
          </a:xfrm>
          <a:prstGeom prst="rect">
            <a:avLst/>
          </a:prstGeom>
          <a:noFill/>
        </p:spPr>
        <p:txBody>
          <a:bodyPr wrap="none" rtlCol="0">
            <a:spAutoFit/>
          </a:bodyPr>
          <a:lstStyle/>
          <a:p>
            <a:pPr algn="ctr"/>
            <a:r>
              <a:rPr lang="en-US" dirty="0">
                <a:solidFill>
                  <a:schemeClr val="bg1"/>
                </a:solidFill>
              </a:rPr>
              <a:t>Stanton Florea</a:t>
            </a:r>
          </a:p>
          <a:p>
            <a:pPr algn="ctr"/>
            <a:r>
              <a:rPr lang="en-US" dirty="0">
                <a:solidFill>
                  <a:schemeClr val="bg1"/>
                </a:solidFill>
              </a:rPr>
              <a:t>U.S. Forest Service</a:t>
            </a:r>
          </a:p>
        </p:txBody>
      </p:sp>
      <p:pic>
        <p:nvPicPr>
          <p:cNvPr id="3" name="Picture 2" descr="Stanton Florea&#10;U.S. Forest Service&#10;">
            <a:extLst>
              <a:ext uri="{FF2B5EF4-FFF2-40B4-BE49-F238E27FC236}">
                <a16:creationId xmlns:a16="http://schemas.microsoft.com/office/drawing/2014/main" id="{8CAFA5EB-3449-4A3E-A88B-A06E88DD5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5431" y="2757442"/>
            <a:ext cx="3680428" cy="3680428"/>
          </a:xfrm>
          <a:prstGeom prst="rect">
            <a:avLst/>
          </a:prstGeom>
        </p:spPr>
      </p:pic>
    </p:spTree>
    <p:extLst>
      <p:ext uri="{BB962C8B-B14F-4D97-AF65-F5344CB8AC3E}">
        <p14:creationId xmlns:p14="http://schemas.microsoft.com/office/powerpoint/2010/main" val="2591204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BF49EC-AFFC-4BBC-88C0-33187BEA3D05}"/>
              </a:ext>
            </a:extLst>
          </p:cNvPr>
          <p:cNvSpPr>
            <a:spLocks noGrp="1"/>
          </p:cNvSpPr>
          <p:nvPr/>
        </p:nvSpPr>
        <p:spPr>
          <a:xfrm>
            <a:off x="838688" y="288331"/>
            <a:ext cx="3305923" cy="78187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4800" b="1" cap="none" dirty="0">
                <a:solidFill>
                  <a:schemeClr val="tx1"/>
                </a:solidFill>
                <a:latin typeface="Roboto Medium" panose="02000000000000000000" pitchFamily="2" charset="0"/>
                <a:ea typeface="Roboto Medium" panose="02000000000000000000" pitchFamily="2" charset="0"/>
              </a:rPr>
              <a:t>InciWeb</a:t>
            </a:r>
          </a:p>
        </p:txBody>
      </p:sp>
      <p:sp>
        <p:nvSpPr>
          <p:cNvPr id="5" name="TextBox 5">
            <a:extLst>
              <a:ext uri="{FF2B5EF4-FFF2-40B4-BE49-F238E27FC236}">
                <a16:creationId xmlns:a16="http://schemas.microsoft.com/office/drawing/2014/main" id="{097EA9EB-3C8B-4EA5-916B-6D7BDF56BF64}"/>
              </a:ext>
            </a:extLst>
          </p:cNvPr>
          <p:cNvSpPr txBox="1"/>
          <p:nvPr/>
        </p:nvSpPr>
        <p:spPr>
          <a:xfrm>
            <a:off x="838688" y="1009053"/>
            <a:ext cx="4369823" cy="57246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en-US" sz="1600" dirty="0">
                <a:latin typeface="Roboto Medium" panose="02000000000000000000" pitchFamily="2" charset="0"/>
                <a:ea typeface="Roboto Medium" panose="02000000000000000000" pitchFamily="2" charset="0"/>
                <a:cs typeface="Times New Roman" panose="02020603050405020304" pitchFamily="18" charset="0"/>
              </a:rPr>
              <a:t>Third year for modernized, map-based InciWeb format. </a:t>
            </a:r>
          </a:p>
          <a:p>
            <a:pPr marL="285750" indent="-285750">
              <a:spcAft>
                <a:spcPts val="1200"/>
              </a:spcAft>
              <a:buFont typeface="Arial" panose="020B0604020202020204" pitchFamily="34" charset="0"/>
              <a:buChar char="•"/>
            </a:pPr>
            <a:r>
              <a:rPr lang="en-US" sz="1600" dirty="0">
                <a:latin typeface="Roboto Medium" panose="02000000000000000000" pitchFamily="2" charset="0"/>
                <a:ea typeface="Roboto Medium" panose="02000000000000000000" pitchFamily="2" charset="0"/>
                <a:cs typeface="Times New Roman" panose="02020603050405020304" pitchFamily="18" charset="0"/>
              </a:rPr>
              <a:t>Information about all fires of interest should be posted on InciWeb.</a:t>
            </a:r>
            <a:endParaRPr lang="en-US" sz="1400" dirty="0">
              <a:latin typeface="Roboto Medium" panose="02000000000000000000" pitchFamily="2" charset="0"/>
              <a:ea typeface="Roboto Medium" panose="02000000000000000000" pitchFamily="2" charset="0"/>
              <a:cs typeface="Times New Roman" panose="02020603050405020304" pitchFamily="18" charset="0"/>
            </a:endParaRPr>
          </a:p>
          <a:p>
            <a:pPr marL="285750" indent="-285750">
              <a:spcAft>
                <a:spcPts val="1200"/>
              </a:spcAft>
              <a:buFont typeface="Arial" panose="020B0604020202020204" pitchFamily="34" charset="0"/>
              <a:buChar char="•"/>
            </a:pPr>
            <a:r>
              <a:rPr lang="en-US" sz="1600" dirty="0">
                <a:latin typeface="Roboto Medium" panose="02000000000000000000" pitchFamily="2" charset="0"/>
                <a:ea typeface="Roboto Medium" panose="02000000000000000000" pitchFamily="2" charset="0"/>
                <a:cs typeface="Times New Roman" panose="02020603050405020304" pitchFamily="18" charset="0"/>
              </a:rPr>
              <a:t>More than 34 million people visited InciWeb in 2018 </a:t>
            </a:r>
            <a:r>
              <a:rPr lang="en-US" sz="1600" i="1" dirty="0">
                <a:latin typeface="Roboto Medium" panose="02000000000000000000" pitchFamily="2" charset="0"/>
                <a:ea typeface="Roboto Medium" panose="02000000000000000000" pitchFamily="2" charset="0"/>
                <a:cs typeface="Times New Roman" panose="02020603050405020304" pitchFamily="18" charset="0"/>
              </a:rPr>
              <a:t>(Source:  Google Analytics).</a:t>
            </a:r>
            <a:endParaRPr lang="en-US" sz="1400" dirty="0">
              <a:latin typeface="Roboto Medium" panose="02000000000000000000" pitchFamily="2" charset="0"/>
              <a:ea typeface="Roboto Medium" panose="02000000000000000000" pitchFamily="2" charset="0"/>
              <a:cs typeface="Times New Roman" panose="02020603050405020304" pitchFamily="18" charset="0"/>
            </a:endParaRPr>
          </a:p>
          <a:p>
            <a:pPr marL="285750" indent="-285750">
              <a:spcAft>
                <a:spcPts val="1200"/>
              </a:spcAft>
              <a:buFont typeface="Arial" panose="020B0604020202020204" pitchFamily="34" charset="0"/>
              <a:buChar char="•"/>
            </a:pPr>
            <a:r>
              <a:rPr lang="en-US" sz="1600" dirty="0">
                <a:latin typeface="Roboto Medium" panose="02000000000000000000" pitchFamily="2" charset="0"/>
                <a:ea typeface="Roboto Medium" panose="02000000000000000000" pitchFamily="2" charset="0"/>
                <a:cs typeface="Times New Roman" panose="02020603050405020304" pitchFamily="18" charset="0"/>
              </a:rPr>
              <a:t>Mobile-enabled to format on smartphones, iPad or Tablet.</a:t>
            </a:r>
          </a:p>
          <a:p>
            <a:pPr marL="285750" indent="-285750">
              <a:spcAft>
                <a:spcPts val="1200"/>
              </a:spcAft>
              <a:buFont typeface="Arial" panose="020B0604020202020204" pitchFamily="34" charset="0"/>
              <a:buChar char="•"/>
            </a:pPr>
            <a:r>
              <a:rPr lang="en-US" sz="1600" dirty="0">
                <a:latin typeface="Roboto Medium" panose="02000000000000000000" pitchFamily="2" charset="0"/>
                <a:ea typeface="Roboto Medium" panose="02000000000000000000" pitchFamily="2" charset="0"/>
                <a:cs typeface="Times New Roman" panose="02020603050405020304" pitchFamily="18" charset="0"/>
              </a:rPr>
              <a:t>Tried filtered table of incidents or state URLs?</a:t>
            </a:r>
            <a:endParaRPr lang="en-US" sz="1400" dirty="0">
              <a:latin typeface="Roboto Medium" panose="02000000000000000000" pitchFamily="2" charset="0"/>
              <a:ea typeface="Roboto Medium" panose="02000000000000000000" pitchFamily="2" charset="0"/>
              <a:cs typeface="Times New Roman" panose="02020603050405020304" pitchFamily="18" charset="0"/>
            </a:endParaRPr>
          </a:p>
          <a:p>
            <a:pPr marL="285750" indent="-285750">
              <a:spcAft>
                <a:spcPts val="1200"/>
              </a:spcAft>
              <a:buFont typeface="Arial" panose="020B0604020202020204" pitchFamily="34" charset="0"/>
              <a:buChar char="•"/>
            </a:pPr>
            <a:r>
              <a:rPr lang="en-US" sz="1600" dirty="0">
                <a:latin typeface="Roboto Medium" panose="02000000000000000000" pitchFamily="2" charset="0"/>
                <a:ea typeface="Roboto Medium" panose="02000000000000000000" pitchFamily="2" charset="0"/>
                <a:cs typeface="Times New Roman" panose="02020603050405020304" pitchFamily="18" charset="0"/>
              </a:rPr>
              <a:t>Keep approved videos to less than one minute in length. </a:t>
            </a:r>
            <a:endParaRPr lang="en-US" sz="1400" dirty="0">
              <a:latin typeface="Roboto Medium" panose="02000000000000000000" pitchFamily="2" charset="0"/>
              <a:ea typeface="Roboto Medium" panose="02000000000000000000" pitchFamily="2" charset="0"/>
              <a:cs typeface="Times New Roman" panose="02020603050405020304" pitchFamily="18" charset="0"/>
            </a:endParaRPr>
          </a:p>
          <a:p>
            <a:pPr marL="285750" indent="-285750">
              <a:spcAft>
                <a:spcPts val="1200"/>
              </a:spcAft>
              <a:buFont typeface="Arial" panose="020B0604020202020204" pitchFamily="34" charset="0"/>
              <a:buChar char="•"/>
            </a:pPr>
            <a:r>
              <a:rPr lang="en-US" sz="1600" dirty="0">
                <a:latin typeface="Roboto Medium" panose="02000000000000000000" pitchFamily="2" charset="0"/>
                <a:ea typeface="Roboto Medium" panose="02000000000000000000" pitchFamily="2" charset="0"/>
                <a:cs typeface="Times New Roman" panose="02020603050405020304" pitchFamily="18" charset="0"/>
              </a:rPr>
              <a:t>Ensure Ness Application Portal (NAP) password is updated and you have access to your unit in InciWeb.  </a:t>
            </a:r>
          </a:p>
          <a:p>
            <a:pPr>
              <a:spcAft>
                <a:spcPts val="1200"/>
              </a:spcAft>
            </a:pPr>
            <a:endParaRPr lang="en-US" sz="1400" dirty="0">
              <a:latin typeface="Roboto Medium" panose="02000000000000000000" pitchFamily="2" charset="0"/>
              <a:ea typeface="Roboto Medium" panose="02000000000000000000" pitchFamily="2" charset="0"/>
              <a:cs typeface="Times New Roman" panose="02020603050405020304" pitchFamily="18" charset="0"/>
            </a:endParaRPr>
          </a:p>
          <a:p>
            <a:pPr>
              <a:spcAft>
                <a:spcPts val="1200"/>
              </a:spcAft>
            </a:pPr>
            <a:r>
              <a:rPr lang="en-US" sz="1600" dirty="0">
                <a:latin typeface="Roboto Medium" panose="02000000000000000000" pitchFamily="2" charset="0"/>
                <a:ea typeface="Roboto Medium" panose="02000000000000000000" pitchFamily="2" charset="0"/>
                <a:hlinkClick r:id="rId2">
                  <a:extLst>
                    <a:ext uri="{A12FA001-AC4F-418D-AE19-62706E023703}">
                      <ahyp:hlinkClr xmlns:ahyp="http://schemas.microsoft.com/office/drawing/2018/hyperlinkcolor" val="tx"/>
                    </a:ext>
                  </a:extLst>
                </a:hlinkClick>
              </a:rPr>
              <a:t>https://www.nifc.gov/PIO_bb/inciweb.html</a:t>
            </a:r>
            <a:endParaRPr lang="en-US" sz="1600" dirty="0">
              <a:latin typeface="Roboto Medium" panose="02000000000000000000" pitchFamily="2" charset="0"/>
              <a:ea typeface="Roboto Medium" panose="02000000000000000000" pitchFamily="2" charset="0"/>
            </a:endParaRPr>
          </a:p>
        </p:txBody>
      </p:sp>
      <p:pic>
        <p:nvPicPr>
          <p:cNvPr id="6" name="Picture 5">
            <a:extLst>
              <a:ext uri="{FF2B5EF4-FFF2-40B4-BE49-F238E27FC236}">
                <a16:creationId xmlns:a16="http://schemas.microsoft.com/office/drawing/2014/main" id="{496E0A50-D208-4373-B5AA-182C35EBEC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7715" y="4839088"/>
            <a:ext cx="2534686" cy="1897300"/>
          </a:xfrm>
          <a:prstGeom prst="rect">
            <a:avLst/>
          </a:prstGeom>
        </p:spPr>
      </p:pic>
      <p:pic>
        <p:nvPicPr>
          <p:cNvPr id="7" name="Picture 6">
            <a:extLst>
              <a:ext uri="{FF2B5EF4-FFF2-40B4-BE49-F238E27FC236}">
                <a16:creationId xmlns:a16="http://schemas.microsoft.com/office/drawing/2014/main" id="{1A1F75A1-87F8-4887-801B-6E0EAD3AF13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892" y="4839088"/>
            <a:ext cx="2734081" cy="1897300"/>
          </a:xfrm>
          <a:prstGeom prst="rect">
            <a:avLst/>
          </a:prstGeom>
        </p:spPr>
      </p:pic>
      <p:pic>
        <p:nvPicPr>
          <p:cNvPr id="8" name="Picture 7">
            <a:extLst>
              <a:ext uri="{FF2B5EF4-FFF2-40B4-BE49-F238E27FC236}">
                <a16:creationId xmlns:a16="http://schemas.microsoft.com/office/drawing/2014/main" id="{A89FC648-BC97-41DB-BF8F-C262F1B97E6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4186" y="93525"/>
            <a:ext cx="6208215" cy="4661279"/>
          </a:xfrm>
          <a:prstGeom prst="rect">
            <a:avLst/>
          </a:prstGeom>
        </p:spPr>
      </p:pic>
      <p:sp>
        <p:nvSpPr>
          <p:cNvPr id="9" name="Oval 8">
            <a:extLst>
              <a:ext uri="{FF2B5EF4-FFF2-40B4-BE49-F238E27FC236}">
                <a16:creationId xmlns:a16="http://schemas.microsoft.com/office/drawing/2014/main" id="{BEF69308-5173-4DAC-98C2-FC4929173F0E}"/>
              </a:ext>
              <a:ext uri="{C183D7F6-B498-43B3-948B-1728B52AA6E4}">
                <adec:decorative xmlns:adec="http://schemas.microsoft.com/office/drawing/2017/decorative" val="1"/>
              </a:ext>
            </a:extLst>
          </p:cNvPr>
          <p:cNvSpPr/>
          <p:nvPr/>
        </p:nvSpPr>
        <p:spPr>
          <a:xfrm>
            <a:off x="6015342" y="4370983"/>
            <a:ext cx="914400" cy="4681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pic>
        <p:nvPicPr>
          <p:cNvPr id="10" name="Picture 9">
            <a:extLst>
              <a:ext uri="{FF2B5EF4-FFF2-40B4-BE49-F238E27FC236}">
                <a16:creationId xmlns:a16="http://schemas.microsoft.com/office/drawing/2014/main" id="{32C25BEF-8E03-4976-99DD-5BF5CB722C8C}"/>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43750" b="54127"/>
          <a:stretch/>
        </p:blipFill>
        <p:spPr>
          <a:xfrm rot="5400000">
            <a:off x="-2866871" y="2836224"/>
            <a:ext cx="6858001" cy="1185553"/>
          </a:xfrm>
          <a:prstGeom prst="rect">
            <a:avLst/>
          </a:prstGeom>
        </p:spPr>
      </p:pic>
      <p:pic>
        <p:nvPicPr>
          <p:cNvPr id="11" name="Picture 10">
            <a:extLst>
              <a:ext uri="{FF2B5EF4-FFF2-40B4-BE49-F238E27FC236}">
                <a16:creationId xmlns:a16="http://schemas.microsoft.com/office/drawing/2014/main" id="{4C6FCC37-DA20-48B6-9512-F13AB3661002}"/>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43750" b="54127"/>
          <a:stretch/>
        </p:blipFill>
        <p:spPr>
          <a:xfrm rot="16200000" flipH="1">
            <a:off x="8170223" y="2836224"/>
            <a:ext cx="6858001" cy="1185553"/>
          </a:xfrm>
          <a:prstGeom prst="rect">
            <a:avLst/>
          </a:prstGeom>
        </p:spPr>
      </p:pic>
    </p:spTree>
    <p:extLst>
      <p:ext uri="{BB962C8B-B14F-4D97-AF65-F5344CB8AC3E}">
        <p14:creationId xmlns:p14="http://schemas.microsoft.com/office/powerpoint/2010/main" val="2919183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051DED-17C2-4C06-8E47-6D5384541E90}"/>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30029"/>
          <a:stretch/>
        </p:blipFill>
        <p:spPr>
          <a:xfrm>
            <a:off x="0" y="2093190"/>
            <a:ext cx="12192000" cy="4764810"/>
          </a:xfrm>
          <a:prstGeom prst="rect">
            <a:avLst/>
          </a:prstGeom>
        </p:spPr>
      </p:pic>
      <p:sp>
        <p:nvSpPr>
          <p:cNvPr id="6" name="TextBox 5">
            <a:extLst>
              <a:ext uri="{FF2B5EF4-FFF2-40B4-BE49-F238E27FC236}">
                <a16:creationId xmlns:a16="http://schemas.microsoft.com/office/drawing/2014/main" id="{4A2D3D0D-B16C-4172-8C9F-DE5FEBDF60A7}"/>
              </a:ext>
            </a:extLst>
          </p:cNvPr>
          <p:cNvSpPr txBox="1"/>
          <p:nvPr/>
        </p:nvSpPr>
        <p:spPr>
          <a:xfrm>
            <a:off x="933062" y="880010"/>
            <a:ext cx="6643398" cy="1446550"/>
          </a:xfrm>
          <a:prstGeom prst="rect">
            <a:avLst/>
          </a:prstGeom>
          <a:noFill/>
        </p:spPr>
        <p:txBody>
          <a:bodyPr wrap="square" rtlCol="0">
            <a:spAutoFit/>
          </a:bodyPr>
          <a:lstStyle/>
          <a:p>
            <a:r>
              <a:rPr lang="en-US" sz="4400" dirty="0">
                <a:latin typeface="Roboto Black" panose="02000000000000000000" pitchFamily="2" charset="0"/>
                <a:ea typeface="Roboto Black" panose="02000000000000000000" pitchFamily="2" charset="0"/>
              </a:rPr>
              <a:t>Wildland Fire Response During COVID-19</a:t>
            </a:r>
          </a:p>
        </p:txBody>
      </p:sp>
      <p:sp>
        <p:nvSpPr>
          <p:cNvPr id="7" name="TextBox 6">
            <a:extLst>
              <a:ext uri="{FF2B5EF4-FFF2-40B4-BE49-F238E27FC236}">
                <a16:creationId xmlns:a16="http://schemas.microsoft.com/office/drawing/2014/main" id="{918974F9-6938-479E-A676-F82AAF0C701C}"/>
              </a:ext>
            </a:extLst>
          </p:cNvPr>
          <p:cNvSpPr txBox="1"/>
          <p:nvPr/>
        </p:nvSpPr>
        <p:spPr>
          <a:xfrm>
            <a:off x="4850316" y="5331659"/>
            <a:ext cx="2918748" cy="646331"/>
          </a:xfrm>
          <a:prstGeom prst="rect">
            <a:avLst/>
          </a:prstGeom>
          <a:noFill/>
        </p:spPr>
        <p:txBody>
          <a:bodyPr wrap="none" rtlCol="0">
            <a:spAutoFit/>
          </a:bodyPr>
          <a:lstStyle/>
          <a:p>
            <a:pPr algn="ctr"/>
            <a:r>
              <a:rPr lang="en-US" dirty="0">
                <a:solidFill>
                  <a:schemeClr val="bg1"/>
                </a:solidFill>
              </a:rPr>
              <a:t>Jessica Gardetto</a:t>
            </a:r>
          </a:p>
          <a:p>
            <a:pPr algn="ctr"/>
            <a:r>
              <a:rPr lang="en-US" dirty="0">
                <a:solidFill>
                  <a:schemeClr val="bg1"/>
                </a:solidFill>
              </a:rPr>
              <a:t>Bureau of Land Management</a:t>
            </a:r>
          </a:p>
        </p:txBody>
      </p:sp>
      <p:pic>
        <p:nvPicPr>
          <p:cNvPr id="3" name="Picture 2" descr="Jessica Gardetto&#10;Bureau of Land Management&#10;">
            <a:extLst>
              <a:ext uri="{FF2B5EF4-FFF2-40B4-BE49-F238E27FC236}">
                <a16:creationId xmlns:a16="http://schemas.microsoft.com/office/drawing/2014/main" id="{BE520A05-1F3D-4A38-B1DF-8481079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919" y="2538454"/>
            <a:ext cx="3679814" cy="3679814"/>
          </a:xfrm>
          <a:prstGeom prst="rect">
            <a:avLst/>
          </a:prstGeom>
        </p:spPr>
      </p:pic>
    </p:spTree>
    <p:extLst>
      <p:ext uri="{BB962C8B-B14F-4D97-AF65-F5344CB8AC3E}">
        <p14:creationId xmlns:p14="http://schemas.microsoft.com/office/powerpoint/2010/main" val="2661237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FC2BCD-9C74-4DD2-9EBB-037F9F8F22D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0650"/>
            <a:ext cx="12192000" cy="4197350"/>
          </a:xfrm>
          <a:prstGeom prst="rect">
            <a:avLst/>
          </a:prstGeom>
        </p:spPr>
      </p:pic>
      <p:sp>
        <p:nvSpPr>
          <p:cNvPr id="6" name="TextBox 5">
            <a:extLst>
              <a:ext uri="{FF2B5EF4-FFF2-40B4-BE49-F238E27FC236}">
                <a16:creationId xmlns:a16="http://schemas.microsoft.com/office/drawing/2014/main" id="{4A2D3D0D-B16C-4172-8C9F-DE5FEBDF60A7}"/>
              </a:ext>
            </a:extLst>
          </p:cNvPr>
          <p:cNvSpPr txBox="1"/>
          <p:nvPr/>
        </p:nvSpPr>
        <p:spPr>
          <a:xfrm>
            <a:off x="933061" y="880010"/>
            <a:ext cx="7259217" cy="1446550"/>
          </a:xfrm>
          <a:prstGeom prst="rect">
            <a:avLst/>
          </a:prstGeom>
          <a:noFill/>
        </p:spPr>
        <p:txBody>
          <a:bodyPr wrap="square" rtlCol="0">
            <a:spAutoFit/>
          </a:bodyPr>
          <a:lstStyle/>
          <a:p>
            <a:pPr algn="ctr"/>
            <a:r>
              <a:rPr lang="en-US" sz="4400" dirty="0">
                <a:latin typeface="Roboto Black" panose="02000000000000000000" pitchFamily="2" charset="0"/>
                <a:ea typeface="Roboto Black" panose="02000000000000000000" pitchFamily="2" charset="0"/>
              </a:rPr>
              <a:t>Interagency Resource Ordering Capability</a:t>
            </a:r>
            <a:endParaRPr lang="en-US" sz="4400" b="1" dirty="0">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918974F9-6938-479E-A676-F82AAF0C701C}"/>
              </a:ext>
            </a:extLst>
          </p:cNvPr>
          <p:cNvSpPr txBox="1"/>
          <p:nvPr/>
        </p:nvSpPr>
        <p:spPr>
          <a:xfrm>
            <a:off x="4759880" y="5331659"/>
            <a:ext cx="2918748" cy="646331"/>
          </a:xfrm>
          <a:prstGeom prst="rect">
            <a:avLst/>
          </a:prstGeom>
          <a:noFill/>
        </p:spPr>
        <p:txBody>
          <a:bodyPr wrap="none" rtlCol="0">
            <a:spAutoFit/>
          </a:bodyPr>
          <a:lstStyle/>
          <a:p>
            <a:pPr algn="ctr"/>
            <a:r>
              <a:rPr lang="en-US" dirty="0">
                <a:solidFill>
                  <a:schemeClr val="bg1"/>
                </a:solidFill>
              </a:rPr>
              <a:t>Carrie Bilbao</a:t>
            </a:r>
          </a:p>
          <a:p>
            <a:pPr algn="ctr"/>
            <a:r>
              <a:rPr lang="en-US" dirty="0">
                <a:solidFill>
                  <a:schemeClr val="bg1"/>
                </a:solidFill>
              </a:rPr>
              <a:t>Bureau of Land Management</a:t>
            </a:r>
          </a:p>
        </p:txBody>
      </p:sp>
      <p:pic>
        <p:nvPicPr>
          <p:cNvPr id="8" name="Picture 7" descr="Carrie Bilbao&#10;Bureau of Land Management&#10;">
            <a:extLst>
              <a:ext uri="{FF2B5EF4-FFF2-40B4-BE49-F238E27FC236}">
                <a16:creationId xmlns:a16="http://schemas.microsoft.com/office/drawing/2014/main" id="{C7B23144-014E-495D-8020-B81F6BB11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459" y="2641988"/>
            <a:ext cx="4012163" cy="3863184"/>
          </a:xfrm>
          <a:prstGeom prst="rect">
            <a:avLst/>
          </a:prstGeom>
        </p:spPr>
      </p:pic>
      <p:pic>
        <p:nvPicPr>
          <p:cNvPr id="9" name="Picture 8">
            <a:extLst>
              <a:ext uri="{FF2B5EF4-FFF2-40B4-BE49-F238E27FC236}">
                <a16:creationId xmlns:a16="http://schemas.microsoft.com/office/drawing/2014/main" id="{E75267DB-B138-4D49-8795-B1CE73EF12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9716" y="2345222"/>
            <a:ext cx="2085905" cy="1183892"/>
          </a:xfrm>
          <a:prstGeom prst="rect">
            <a:avLst/>
          </a:prstGeom>
        </p:spPr>
      </p:pic>
    </p:spTree>
    <p:extLst>
      <p:ext uri="{BB962C8B-B14F-4D97-AF65-F5344CB8AC3E}">
        <p14:creationId xmlns:p14="http://schemas.microsoft.com/office/powerpoint/2010/main" val="18253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3492BA94-EED3-45AF-870C-5CD4426224D6}"/>
              </a:ext>
            </a:extLst>
          </p:cNvPr>
          <p:cNvSpPr>
            <a:spLocks noGrp="1"/>
          </p:cNvSpPr>
          <p:nvPr>
            <p:ph sz="half" idx="1"/>
          </p:nvPr>
        </p:nvSpPr>
        <p:spPr>
          <a:xfrm>
            <a:off x="866402" y="1857898"/>
            <a:ext cx="12019174" cy="4351338"/>
          </a:xfrm>
        </p:spPr>
        <p:txBody>
          <a:bodyPr>
            <a:normAutofit/>
          </a:bodyPr>
          <a:lstStyle/>
          <a:p>
            <a:pPr>
              <a:lnSpc>
                <a:spcPct val="150000"/>
              </a:lnSpc>
            </a:pPr>
            <a:r>
              <a:rPr lang="en-US" dirty="0"/>
              <a:t>FAM-IT Portal: </a:t>
            </a:r>
            <a:r>
              <a:rPr lang="en-US" sz="2400" dirty="0">
                <a:latin typeface="Roboto Light" panose="02000000000000000000" pitchFamily="2" charset="0"/>
                <a:ea typeface="Roboto Light" panose="02000000000000000000" pitchFamily="2" charset="0"/>
              </a:rPr>
              <a:t>https://famit.nwcg.gov/applications</a:t>
            </a:r>
            <a:endParaRPr lang="en-US" dirty="0">
              <a:latin typeface="Roboto Light" panose="02000000000000000000" pitchFamily="2" charset="0"/>
              <a:ea typeface="Roboto Light" panose="02000000000000000000" pitchFamily="2" charset="0"/>
            </a:endParaRPr>
          </a:p>
          <a:p>
            <a:pPr>
              <a:lnSpc>
                <a:spcPct val="150000"/>
              </a:lnSpc>
            </a:pPr>
            <a:r>
              <a:rPr lang="en-US" dirty="0"/>
              <a:t>Access to IROC Self Status through FAMAuth: </a:t>
            </a:r>
            <a:r>
              <a:rPr lang="en-US" sz="2400" dirty="0">
                <a:latin typeface="Roboto Light" panose="02000000000000000000" pitchFamily="2" charset="0"/>
                <a:ea typeface="Roboto Light" panose="02000000000000000000" pitchFamily="2" charset="0"/>
              </a:rPr>
              <a:t>https://iwfirp.nwcg.gov/</a:t>
            </a:r>
          </a:p>
          <a:p>
            <a:pPr>
              <a:lnSpc>
                <a:spcPct val="150000"/>
              </a:lnSpc>
            </a:pPr>
            <a:r>
              <a:rPr lang="en-US" dirty="0"/>
              <a:t>Request access using IROC Login Request Module</a:t>
            </a:r>
          </a:p>
          <a:p>
            <a:pPr>
              <a:lnSpc>
                <a:spcPct val="150000"/>
              </a:lnSpc>
            </a:pPr>
            <a:r>
              <a:rPr lang="en-US" dirty="0"/>
              <a:t>IIA Help Desk: 1-866-224-7677 </a:t>
            </a:r>
            <a:r>
              <a:rPr lang="en-US" sz="2400" dirty="0">
                <a:latin typeface="Roboto Light" panose="02000000000000000000" pitchFamily="2" charset="0"/>
                <a:ea typeface="Roboto Light" panose="02000000000000000000" pitchFamily="2" charset="0"/>
              </a:rPr>
              <a:t>https://iiahelpdesk.nwcg.gov/</a:t>
            </a:r>
          </a:p>
          <a:p>
            <a:pPr>
              <a:lnSpc>
                <a:spcPct val="150000"/>
              </a:lnSpc>
            </a:pPr>
            <a:endParaRPr lang="en-US" dirty="0"/>
          </a:p>
        </p:txBody>
      </p:sp>
      <p:pic>
        <p:nvPicPr>
          <p:cNvPr id="5" name="Content Placeholder 6">
            <a:extLst>
              <a:ext uri="{FF2B5EF4-FFF2-40B4-BE49-F238E27FC236}">
                <a16:creationId xmlns:a16="http://schemas.microsoft.com/office/drawing/2014/main" id="{983EC6E6-8D20-4A5B-8A45-51EC8546D6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381" y="390801"/>
            <a:ext cx="2827092" cy="10785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9754523D-0652-4533-83B6-FBF6E590B4C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402" y="285453"/>
            <a:ext cx="2085905" cy="1183892"/>
          </a:xfrm>
          <a:prstGeom prst="rect">
            <a:avLst/>
          </a:prstGeom>
        </p:spPr>
      </p:pic>
    </p:spTree>
    <p:extLst>
      <p:ext uri="{BB962C8B-B14F-4D97-AF65-F5344CB8AC3E}">
        <p14:creationId xmlns:p14="http://schemas.microsoft.com/office/powerpoint/2010/main" val="2356573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FEE7-8E0B-47FC-AD8C-0E223181FB0B}"/>
              </a:ext>
            </a:extLst>
          </p:cNvPr>
          <p:cNvSpPr>
            <a:spLocks noGrp="1"/>
          </p:cNvSpPr>
          <p:nvPr>
            <p:ph type="title"/>
          </p:nvPr>
        </p:nvSpPr>
        <p:spPr>
          <a:xfrm>
            <a:off x="838200" y="402678"/>
            <a:ext cx="10515600" cy="556718"/>
          </a:xfrm>
        </p:spPr>
        <p:txBody>
          <a:bodyPr>
            <a:normAutofit fontScale="90000"/>
          </a:bodyPr>
          <a:lstStyle/>
          <a:p>
            <a:r>
              <a:rPr lang="en-US" dirty="0"/>
              <a:t>FAMIT Portal and Dashboard</a:t>
            </a:r>
          </a:p>
        </p:txBody>
      </p:sp>
      <p:sp>
        <p:nvSpPr>
          <p:cNvPr id="3" name="Content Placeholder 2">
            <a:extLst>
              <a:ext uri="{FF2B5EF4-FFF2-40B4-BE49-F238E27FC236}">
                <a16:creationId xmlns:a16="http://schemas.microsoft.com/office/drawing/2014/main" id="{96966D10-D2B5-471C-86CA-C37232833DCA}"/>
              </a:ext>
            </a:extLst>
          </p:cNvPr>
          <p:cNvSpPr>
            <a:spLocks noGrp="1"/>
          </p:cNvSpPr>
          <p:nvPr>
            <p:ph idx="1"/>
          </p:nvPr>
        </p:nvSpPr>
        <p:spPr/>
        <p:txBody>
          <a:bodyPr/>
          <a:lstStyle/>
          <a:p>
            <a:endParaRPr lang="en-US" dirty="0"/>
          </a:p>
        </p:txBody>
      </p:sp>
      <p:pic>
        <p:nvPicPr>
          <p:cNvPr id="5" name="Content Placeholder 12">
            <a:extLst>
              <a:ext uri="{FF2B5EF4-FFF2-40B4-BE49-F238E27FC236}">
                <a16:creationId xmlns:a16="http://schemas.microsoft.com/office/drawing/2014/main" id="{13C786E1-FF9E-4735-9E17-146B7D1B36AD}"/>
              </a:ext>
              <a:ext uri="{C183D7F6-B498-43B3-948B-1728B52AA6E4}">
                <adec:decorative xmlns:adec="http://schemas.microsoft.com/office/drawing/2017/decorative" val="1"/>
              </a:ext>
            </a:extLst>
          </p:cNvPr>
          <p:cNvPicPr>
            <a:picLocks noChangeAspect="1"/>
          </p:cNvPicPr>
          <p:nvPr/>
        </p:nvPicPr>
        <p:blipFill rotWithShape="1">
          <a:blip r:embed="rId2"/>
          <a:srcRect l="3206" r="6261"/>
          <a:stretch/>
        </p:blipFill>
        <p:spPr>
          <a:xfrm>
            <a:off x="37069" y="1148917"/>
            <a:ext cx="6009503" cy="4160327"/>
          </a:xfrm>
          <a:prstGeom prst="rect">
            <a:avLst/>
          </a:prstGeom>
        </p:spPr>
      </p:pic>
      <p:pic>
        <p:nvPicPr>
          <p:cNvPr id="6" name="Content Placeholder 11">
            <a:extLst>
              <a:ext uri="{FF2B5EF4-FFF2-40B4-BE49-F238E27FC236}">
                <a16:creationId xmlns:a16="http://schemas.microsoft.com/office/drawing/2014/main" id="{A0230A19-9082-4B47-93E7-C4D8560271F3}"/>
              </a:ext>
              <a:ext uri="{C183D7F6-B498-43B3-948B-1728B52AA6E4}">
                <adec:decorative xmlns:adec="http://schemas.microsoft.com/office/drawing/2017/decorative" val="1"/>
              </a:ext>
            </a:extLst>
          </p:cNvPr>
          <p:cNvPicPr>
            <a:picLocks noChangeAspect="1"/>
          </p:cNvPicPr>
          <p:nvPr/>
        </p:nvPicPr>
        <p:blipFill rotWithShape="1">
          <a:blip r:embed="rId3"/>
          <a:srcRect l="8947" r="11284"/>
          <a:stretch/>
        </p:blipFill>
        <p:spPr>
          <a:xfrm>
            <a:off x="6133069" y="1148917"/>
            <a:ext cx="6020118" cy="3867483"/>
          </a:xfrm>
          <a:prstGeom prst="rect">
            <a:avLst/>
          </a:prstGeom>
        </p:spPr>
      </p:pic>
      <p:pic>
        <p:nvPicPr>
          <p:cNvPr id="7" name="Picture 6">
            <a:extLst>
              <a:ext uri="{FF2B5EF4-FFF2-40B4-BE49-F238E27FC236}">
                <a16:creationId xmlns:a16="http://schemas.microsoft.com/office/drawing/2014/main" id="{331ECC79-1C51-42E9-91D0-1B7AA079B8A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34687"/>
          <a:stretch/>
        </p:blipFill>
        <p:spPr>
          <a:xfrm>
            <a:off x="0" y="5170027"/>
            <a:ext cx="12192000" cy="1687973"/>
          </a:xfrm>
          <a:prstGeom prst="rect">
            <a:avLst/>
          </a:prstGeom>
        </p:spPr>
      </p:pic>
      <p:pic>
        <p:nvPicPr>
          <p:cNvPr id="9" name="Picture 8">
            <a:extLst>
              <a:ext uri="{FF2B5EF4-FFF2-40B4-BE49-F238E27FC236}">
                <a16:creationId xmlns:a16="http://schemas.microsoft.com/office/drawing/2014/main" id="{0827F88E-0DCF-4CAA-B994-F750C37EF39D}"/>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3320"/>
          <a:stretch/>
        </p:blipFill>
        <p:spPr>
          <a:xfrm>
            <a:off x="9996616" y="49428"/>
            <a:ext cx="1939053" cy="1064007"/>
          </a:xfrm>
          <a:prstGeom prst="rect">
            <a:avLst/>
          </a:prstGeom>
        </p:spPr>
      </p:pic>
    </p:spTree>
    <p:extLst>
      <p:ext uri="{BB962C8B-B14F-4D97-AF65-F5344CB8AC3E}">
        <p14:creationId xmlns:p14="http://schemas.microsoft.com/office/powerpoint/2010/main" val="4010625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983EC6E6-8D20-4A5B-8A45-51EC8546D6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381" y="390801"/>
            <a:ext cx="2827092" cy="10785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9754523D-0652-4533-83B6-FBF6E590B4C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402" y="285453"/>
            <a:ext cx="2085905" cy="1183892"/>
          </a:xfrm>
          <a:prstGeom prst="rect">
            <a:avLst/>
          </a:prstGeom>
        </p:spPr>
      </p:pic>
      <p:sp>
        <p:nvSpPr>
          <p:cNvPr id="7" name="Content Placeholder 3">
            <a:extLst>
              <a:ext uri="{FF2B5EF4-FFF2-40B4-BE49-F238E27FC236}">
                <a16:creationId xmlns:a16="http://schemas.microsoft.com/office/drawing/2014/main" id="{46F45EFB-658D-4801-96EC-7DA26BFF6CD9}"/>
              </a:ext>
            </a:extLst>
          </p:cNvPr>
          <p:cNvSpPr>
            <a:spLocks noGrp="1"/>
          </p:cNvSpPr>
          <p:nvPr>
            <p:ph sz="half" idx="1"/>
          </p:nvPr>
        </p:nvSpPr>
        <p:spPr>
          <a:xfrm>
            <a:off x="866775" y="1857375"/>
            <a:ext cx="12018963" cy="4351338"/>
          </a:xfrm>
        </p:spPr>
        <p:txBody>
          <a:bodyPr/>
          <a:lstStyle/>
          <a:p>
            <a:pPr>
              <a:lnSpc>
                <a:spcPct val="100000"/>
              </a:lnSpc>
              <a:spcAft>
                <a:spcPts val="1200"/>
              </a:spcAft>
            </a:pPr>
            <a:r>
              <a:rPr lang="en-US" dirty="0"/>
              <a:t>Ordering – just like ROSS</a:t>
            </a:r>
          </a:p>
          <a:p>
            <a:pPr lvl="1">
              <a:lnSpc>
                <a:spcPct val="100000"/>
              </a:lnSpc>
              <a:spcAft>
                <a:spcPts val="1200"/>
              </a:spcAft>
            </a:pPr>
            <a:r>
              <a:rPr lang="en-US" dirty="0"/>
              <a:t>Identify need in request </a:t>
            </a:r>
          </a:p>
          <a:p>
            <a:pPr lvl="1">
              <a:lnSpc>
                <a:spcPct val="100000"/>
              </a:lnSpc>
              <a:spcAft>
                <a:spcPts val="1200"/>
              </a:spcAft>
            </a:pPr>
            <a:r>
              <a:rPr lang="en-US" dirty="0"/>
              <a:t>Virtual PIO - “work will be virtual, from home”</a:t>
            </a:r>
          </a:p>
          <a:p>
            <a:pPr lvl="1">
              <a:lnSpc>
                <a:spcPct val="100000"/>
              </a:lnSpc>
              <a:spcAft>
                <a:spcPts val="1200"/>
              </a:spcAft>
            </a:pPr>
            <a:r>
              <a:rPr lang="en-US" dirty="0"/>
              <a:t>Note any other special needs in documentation</a:t>
            </a:r>
          </a:p>
          <a:p>
            <a:pPr lvl="1">
              <a:lnSpc>
                <a:spcPct val="100000"/>
              </a:lnSpc>
              <a:spcAft>
                <a:spcPts val="1200"/>
              </a:spcAft>
            </a:pPr>
            <a:r>
              <a:rPr lang="en-US" dirty="0"/>
              <a:t>For name requests, also note the individuals dispatch unit</a:t>
            </a:r>
          </a:p>
          <a:p>
            <a:pPr>
              <a:lnSpc>
                <a:spcPct val="100000"/>
              </a:lnSpc>
              <a:spcAft>
                <a:spcPts val="1200"/>
              </a:spcAft>
            </a:pPr>
            <a:r>
              <a:rPr lang="en-US" dirty="0"/>
              <a:t>Make sure you check your status </a:t>
            </a:r>
          </a:p>
        </p:txBody>
      </p:sp>
    </p:spTree>
    <p:extLst>
      <p:ext uri="{BB962C8B-B14F-4D97-AF65-F5344CB8AC3E}">
        <p14:creationId xmlns:p14="http://schemas.microsoft.com/office/powerpoint/2010/main" val="2061071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983EC6E6-8D20-4A5B-8A45-51EC8546D6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381" y="390801"/>
            <a:ext cx="2827092" cy="10785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9754523D-0652-4533-83B6-FBF6E590B4C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402" y="285453"/>
            <a:ext cx="2085905" cy="1183892"/>
          </a:xfrm>
          <a:prstGeom prst="rect">
            <a:avLst/>
          </a:prstGeom>
        </p:spPr>
      </p:pic>
      <p:sp>
        <p:nvSpPr>
          <p:cNvPr id="9" name="Content Placeholder 2">
            <a:extLst>
              <a:ext uri="{FF2B5EF4-FFF2-40B4-BE49-F238E27FC236}">
                <a16:creationId xmlns:a16="http://schemas.microsoft.com/office/drawing/2014/main" id="{0C560BFE-A2FA-4F62-AB82-DDBD647FEFC8}"/>
              </a:ext>
            </a:extLst>
          </p:cNvPr>
          <p:cNvSpPr>
            <a:spLocks noGrp="1"/>
          </p:cNvSpPr>
          <p:nvPr>
            <p:ph sz="half" idx="1"/>
          </p:nvPr>
        </p:nvSpPr>
        <p:spPr>
          <a:xfrm>
            <a:off x="866776" y="1857375"/>
            <a:ext cx="8596201" cy="4351338"/>
          </a:xfrm>
        </p:spPr>
        <p:txBody>
          <a:bodyPr/>
          <a:lstStyle/>
          <a:p>
            <a:pPr marL="0" indent="0">
              <a:lnSpc>
                <a:spcPct val="100000"/>
              </a:lnSpc>
              <a:spcAft>
                <a:spcPts val="1800"/>
              </a:spcAft>
              <a:buNone/>
            </a:pPr>
            <a:r>
              <a:rPr lang="en-US" dirty="0"/>
              <a:t>Current issues:</a:t>
            </a:r>
          </a:p>
          <a:p>
            <a:pPr lvl="1">
              <a:lnSpc>
                <a:spcPct val="100000"/>
              </a:lnSpc>
              <a:spcAft>
                <a:spcPts val="1800"/>
              </a:spcAft>
            </a:pPr>
            <a:r>
              <a:rPr lang="en-US" dirty="0"/>
              <a:t>Programmers are working on system daily so screens may look different each log in</a:t>
            </a:r>
          </a:p>
          <a:p>
            <a:pPr lvl="1">
              <a:lnSpc>
                <a:spcPct val="100000"/>
              </a:lnSpc>
              <a:spcAft>
                <a:spcPts val="1800"/>
              </a:spcAft>
            </a:pPr>
            <a:r>
              <a:rPr lang="en-US" dirty="0"/>
              <a:t>Limited reporting capability right now – can’t access resource availability or committed resource numbers</a:t>
            </a:r>
          </a:p>
        </p:txBody>
      </p:sp>
    </p:spTree>
    <p:extLst>
      <p:ext uri="{BB962C8B-B14F-4D97-AF65-F5344CB8AC3E}">
        <p14:creationId xmlns:p14="http://schemas.microsoft.com/office/powerpoint/2010/main" val="515388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97476-B6B3-4938-87B2-418C72728D63}"/>
              </a:ext>
            </a:extLst>
          </p:cNvPr>
          <p:cNvSpPr>
            <a:spLocks noGrp="1"/>
          </p:cNvSpPr>
          <p:nvPr>
            <p:ph type="title"/>
          </p:nvPr>
        </p:nvSpPr>
        <p:spPr>
          <a:xfrm>
            <a:off x="1095750" y="1182231"/>
            <a:ext cx="3276600" cy="1325563"/>
          </a:xfrm>
        </p:spPr>
        <p:txBody>
          <a:bodyPr/>
          <a:lstStyle/>
          <a:p>
            <a:r>
              <a:rPr lang="en-US" dirty="0"/>
              <a:t>Questions?</a:t>
            </a:r>
          </a:p>
        </p:txBody>
      </p:sp>
      <p:grpSp>
        <p:nvGrpSpPr>
          <p:cNvPr id="12" name="Group 11">
            <a:extLst>
              <a:ext uri="{FF2B5EF4-FFF2-40B4-BE49-F238E27FC236}">
                <a16:creationId xmlns:a16="http://schemas.microsoft.com/office/drawing/2014/main" id="{7376C851-4AEF-4B68-8B4B-20D45C9EABAD}"/>
              </a:ext>
              <a:ext uri="{C183D7F6-B498-43B3-948B-1728B52AA6E4}">
                <adec:decorative xmlns:adec="http://schemas.microsoft.com/office/drawing/2017/decorative" val="1"/>
              </a:ext>
            </a:extLst>
          </p:cNvPr>
          <p:cNvGrpSpPr/>
          <p:nvPr/>
        </p:nvGrpSpPr>
        <p:grpSpPr>
          <a:xfrm>
            <a:off x="1942187" y="2642484"/>
            <a:ext cx="1583725" cy="1583725"/>
            <a:chOff x="1369540" y="1690688"/>
            <a:chExt cx="1907458" cy="1907458"/>
          </a:xfrm>
        </p:grpSpPr>
        <p:sp>
          <p:nvSpPr>
            <p:cNvPr id="9" name="Oval 8">
              <a:extLst>
                <a:ext uri="{FF2B5EF4-FFF2-40B4-BE49-F238E27FC236}">
                  <a16:creationId xmlns:a16="http://schemas.microsoft.com/office/drawing/2014/main" id="{40030C14-AD3E-4A02-98E7-9C2227C847DC}"/>
                </a:ext>
              </a:extLst>
            </p:cNvPr>
            <p:cNvSpPr/>
            <p:nvPr/>
          </p:nvSpPr>
          <p:spPr>
            <a:xfrm>
              <a:off x="1369540" y="1690688"/>
              <a:ext cx="1907458" cy="190745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8" name="Graphic 7" descr="Questions">
              <a:extLst>
                <a:ext uri="{FF2B5EF4-FFF2-40B4-BE49-F238E27FC236}">
                  <a16:creationId xmlns:a16="http://schemas.microsoft.com/office/drawing/2014/main" id="{5D604FB4-267B-4822-8E99-910CF690FA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3781" y="1988114"/>
              <a:ext cx="1312607" cy="1312607"/>
            </a:xfrm>
            <a:prstGeom prst="rect">
              <a:avLst/>
            </a:prstGeom>
          </p:spPr>
        </p:pic>
      </p:grpSp>
      <p:sp>
        <p:nvSpPr>
          <p:cNvPr id="10" name="Rectangle 9">
            <a:extLst>
              <a:ext uri="{FF2B5EF4-FFF2-40B4-BE49-F238E27FC236}">
                <a16:creationId xmlns:a16="http://schemas.microsoft.com/office/drawing/2014/main" id="{FFA7B233-8B0B-443B-870F-2B07F62B8A3E}"/>
              </a:ext>
            </a:extLst>
          </p:cNvPr>
          <p:cNvSpPr/>
          <p:nvPr/>
        </p:nvSpPr>
        <p:spPr>
          <a:xfrm>
            <a:off x="5737648" y="1182231"/>
            <a:ext cx="3406345" cy="3785652"/>
          </a:xfrm>
          <a:prstGeom prst="rect">
            <a:avLst/>
          </a:prstGeom>
        </p:spPr>
        <p:txBody>
          <a:bodyPr wrap="square">
            <a:spAutoFit/>
          </a:bodyPr>
          <a:lstStyle/>
          <a:p>
            <a:r>
              <a:rPr lang="en-US" sz="2000" b="1" dirty="0">
                <a:latin typeface="Roboto" panose="02000000000000000000" pitchFamily="2" charset="0"/>
                <a:ea typeface="Roboto" panose="02000000000000000000" pitchFamily="2" charset="0"/>
              </a:rPr>
              <a:t>Robyn Broyles (BIA)</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Robyn.Broyles@bia.gov</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208-387-5473</a:t>
            </a:r>
          </a:p>
          <a:p>
            <a:endParaRPr lang="en-US" sz="2000"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rPr>
              <a:t>Jessica Gardetto (BLM)</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jdgardetto@blm.gov</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208-387-5845</a:t>
            </a:r>
          </a:p>
          <a:p>
            <a:endParaRPr lang="en-US" sz="2000"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rPr>
              <a:t>Kari Cobb (FWS – detail)</a:t>
            </a:r>
          </a:p>
          <a:p>
            <a:r>
              <a:rPr lang="en-US" sz="2000" b="0" i="0" dirty="0">
                <a:effectLst/>
                <a:latin typeface="Roboto" panose="02000000000000000000" pitchFamily="2" charset="0"/>
                <a:ea typeface="Roboto" panose="02000000000000000000" pitchFamily="2" charset="0"/>
              </a:rPr>
              <a:t>kjcobb@blm.gov</a:t>
            </a:r>
          </a:p>
          <a:p>
            <a:r>
              <a:rPr lang="en-US" sz="2000" dirty="0">
                <a:latin typeface="Roboto" panose="02000000000000000000" pitchFamily="2" charset="0"/>
                <a:ea typeface="Roboto" panose="02000000000000000000" pitchFamily="2" charset="0"/>
              </a:rPr>
              <a:t>208-387-5508</a:t>
            </a:r>
          </a:p>
          <a:p>
            <a:endParaRPr lang="en-US" sz="2000" dirty="0">
              <a:latin typeface="Roboto" panose="02000000000000000000" pitchFamily="2" charset="0"/>
              <a:ea typeface="Roboto" panose="02000000000000000000" pitchFamily="2" charset="0"/>
            </a:endParaRPr>
          </a:p>
        </p:txBody>
      </p:sp>
      <p:sp>
        <p:nvSpPr>
          <p:cNvPr id="11" name="Rectangle 10">
            <a:extLst>
              <a:ext uri="{FF2B5EF4-FFF2-40B4-BE49-F238E27FC236}">
                <a16:creationId xmlns:a16="http://schemas.microsoft.com/office/drawing/2014/main" id="{069DF0BE-30B2-4889-A573-C12EF5DA62EF}"/>
              </a:ext>
            </a:extLst>
          </p:cNvPr>
          <p:cNvSpPr/>
          <p:nvPr/>
        </p:nvSpPr>
        <p:spPr>
          <a:xfrm>
            <a:off x="8956143" y="1182231"/>
            <a:ext cx="3106295" cy="2246769"/>
          </a:xfrm>
          <a:prstGeom prst="rect">
            <a:avLst/>
          </a:prstGeom>
        </p:spPr>
        <p:txBody>
          <a:bodyPr wrap="square">
            <a:spAutoFit/>
          </a:bodyPr>
          <a:lstStyle/>
          <a:p>
            <a:r>
              <a:rPr lang="en-US" sz="2000" b="1" dirty="0">
                <a:latin typeface="Roboto" panose="02000000000000000000" pitchFamily="2" charset="0"/>
                <a:ea typeface="Roboto" panose="02000000000000000000" pitchFamily="2" charset="0"/>
              </a:rPr>
              <a:t>Tina Boehle (NPS)</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Tina_Boehle@nps.gov</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208-387-5875</a:t>
            </a:r>
          </a:p>
          <a:p>
            <a:endParaRPr lang="en-US" sz="2000"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rPr>
              <a:t>Stanton Florea (USFS)</a:t>
            </a:r>
          </a:p>
          <a:p>
            <a:r>
              <a:rPr lang="en-US" sz="2000" dirty="0">
                <a:latin typeface="Roboto" panose="02000000000000000000" pitchFamily="2" charset="0"/>
                <a:ea typeface="Roboto" panose="02000000000000000000" pitchFamily="2" charset="0"/>
              </a:rPr>
              <a:t>stanton.florea@usda.gov</a:t>
            </a:r>
          </a:p>
          <a:p>
            <a:r>
              <a:rPr lang="en-US" sz="2000" dirty="0">
                <a:latin typeface="Roboto" panose="02000000000000000000" pitchFamily="2" charset="0"/>
                <a:ea typeface="Roboto" panose="02000000000000000000" pitchFamily="2" charset="0"/>
              </a:rPr>
              <a:t>208-387-5437</a:t>
            </a:r>
          </a:p>
        </p:txBody>
      </p:sp>
      <p:cxnSp>
        <p:nvCxnSpPr>
          <p:cNvPr id="14" name="Straight Connector 13">
            <a:extLst>
              <a:ext uri="{FF2B5EF4-FFF2-40B4-BE49-F238E27FC236}">
                <a16:creationId xmlns:a16="http://schemas.microsoft.com/office/drawing/2014/main" id="{41C76858-7544-4233-A9E5-592348F38248}"/>
              </a:ext>
              <a:ext uri="{C183D7F6-B498-43B3-948B-1728B52AA6E4}">
                <adec:decorative xmlns:adec="http://schemas.microsoft.com/office/drawing/2017/decorative" val="1"/>
              </a:ext>
            </a:extLst>
          </p:cNvPr>
          <p:cNvCxnSpPr/>
          <p:nvPr/>
        </p:nvCxnSpPr>
        <p:spPr>
          <a:xfrm>
            <a:off x="4992130" y="1707586"/>
            <a:ext cx="0" cy="2363689"/>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94691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080DDB-BB3A-45D1-A0E9-C619031A142D}"/>
              </a:ext>
            </a:extLst>
          </p:cNvPr>
          <p:cNvSpPr>
            <a:spLocks noGrp="1"/>
          </p:cNvSpPr>
          <p:nvPr>
            <p:ph type="title"/>
          </p:nvPr>
        </p:nvSpPr>
        <p:spPr>
          <a:xfrm>
            <a:off x="750242" y="632990"/>
            <a:ext cx="4062643" cy="1043409"/>
          </a:xfrm>
        </p:spPr>
        <p:txBody>
          <a:bodyPr>
            <a:normAutofit/>
          </a:bodyPr>
          <a:lstStyle/>
          <a:p>
            <a:r>
              <a:rPr lang="en-US" sz="3300" dirty="0"/>
              <a:t>National Messages</a:t>
            </a:r>
          </a:p>
        </p:txBody>
      </p:sp>
      <p:sp>
        <p:nvSpPr>
          <p:cNvPr id="3" name="Content Placeholder 2">
            <a:extLst>
              <a:ext uri="{FF2B5EF4-FFF2-40B4-BE49-F238E27FC236}">
                <a16:creationId xmlns:a16="http://schemas.microsoft.com/office/drawing/2014/main" id="{0C31A882-E349-42DD-A34B-47EAA0772A86}"/>
              </a:ext>
            </a:extLst>
          </p:cNvPr>
          <p:cNvSpPr>
            <a:spLocks noGrp="1"/>
          </p:cNvSpPr>
          <p:nvPr>
            <p:ph idx="1"/>
          </p:nvPr>
        </p:nvSpPr>
        <p:spPr>
          <a:xfrm>
            <a:off x="518474" y="1774372"/>
            <a:ext cx="4558023" cy="4332138"/>
          </a:xfrm>
        </p:spPr>
        <p:txBody>
          <a:bodyPr anchor="t">
            <a:normAutofit/>
          </a:bodyPr>
          <a:lstStyle/>
          <a:p>
            <a:pPr>
              <a:spcAft>
                <a:spcPts val="1200"/>
              </a:spcAft>
            </a:pPr>
            <a:r>
              <a:rPr lang="en-US" sz="2000" dirty="0"/>
              <a:t>Broad, national COVID-19 messages posted to the COVID-19 PIO page</a:t>
            </a:r>
          </a:p>
          <a:p>
            <a:pPr>
              <a:spcAft>
                <a:spcPts val="1200"/>
              </a:spcAft>
            </a:pPr>
            <a:r>
              <a:rPr lang="en-US" sz="2000" dirty="0"/>
              <a:t>Can be tailored to specific WFRPs or forests/districts</a:t>
            </a:r>
          </a:p>
          <a:p>
            <a:pPr>
              <a:spcAft>
                <a:spcPts val="1200"/>
              </a:spcAft>
            </a:pPr>
            <a:r>
              <a:rPr lang="en-US" sz="2000" dirty="0"/>
              <a:t>Will update as the situation develops</a:t>
            </a:r>
          </a:p>
          <a:p>
            <a:pPr>
              <a:spcAft>
                <a:spcPts val="1200"/>
              </a:spcAft>
            </a:pPr>
            <a:r>
              <a:rPr lang="en-US" sz="2000" dirty="0"/>
              <a:t>DOI and USDA clearance still required </a:t>
            </a:r>
          </a:p>
          <a:p>
            <a:pPr>
              <a:spcAft>
                <a:spcPts val="1200"/>
              </a:spcAft>
            </a:pPr>
            <a:endParaRPr lang="en-US" sz="2000" dirty="0"/>
          </a:p>
        </p:txBody>
      </p:sp>
      <p:pic>
        <p:nvPicPr>
          <p:cNvPr id="4" name="Picture 3" descr="The NIFC website COVID-19 page.">
            <a:extLst>
              <a:ext uri="{FF2B5EF4-FFF2-40B4-BE49-F238E27FC236}">
                <a16:creationId xmlns:a16="http://schemas.microsoft.com/office/drawing/2014/main" id="{059B09C3-BCEF-4F98-A444-07FE7885FA8E}"/>
              </a:ext>
            </a:extLst>
          </p:cNvPr>
          <p:cNvPicPr>
            <a:picLocks noChangeAspect="1"/>
          </p:cNvPicPr>
          <p:nvPr/>
        </p:nvPicPr>
        <p:blipFill rotWithShape="1">
          <a:blip r:embed="rId3">
            <a:extLst>
              <a:ext uri="{28A0092B-C50C-407E-A947-70E740481C1C}">
                <a14:useLocalDpi xmlns:a14="http://schemas.microsoft.com/office/drawing/2010/main" val="0"/>
              </a:ext>
            </a:extLst>
          </a:blip>
          <a:srcRect l="9149" t="12015" r="26978" b="11649"/>
          <a:stretch/>
        </p:blipFill>
        <p:spPr>
          <a:xfrm>
            <a:off x="6162755" y="823811"/>
            <a:ext cx="5510771" cy="3704647"/>
          </a:xfrm>
          <a:prstGeom prst="rect">
            <a:avLst/>
          </a:prstGeom>
        </p:spPr>
      </p:pic>
    </p:spTree>
    <p:extLst>
      <p:ext uri="{BB962C8B-B14F-4D97-AF65-F5344CB8AC3E}">
        <p14:creationId xmlns:p14="http://schemas.microsoft.com/office/powerpoint/2010/main" val="352694215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080DDB-BB3A-45D1-A0E9-C619031A142D}"/>
              </a:ext>
            </a:extLst>
          </p:cNvPr>
          <p:cNvSpPr>
            <a:spLocks noGrp="1"/>
          </p:cNvSpPr>
          <p:nvPr>
            <p:ph type="title"/>
          </p:nvPr>
        </p:nvSpPr>
        <p:spPr>
          <a:xfrm>
            <a:off x="981355" y="803812"/>
            <a:ext cx="3590646" cy="3326061"/>
          </a:xfrm>
        </p:spPr>
        <p:txBody>
          <a:bodyPr>
            <a:normAutofit/>
          </a:bodyPr>
          <a:lstStyle/>
          <a:p>
            <a:r>
              <a:rPr lang="en-US" dirty="0"/>
              <a:t>Additional COVID-19 Resources</a:t>
            </a:r>
            <a:endParaRPr lang="en-US" sz="4000" dirty="0"/>
          </a:p>
        </p:txBody>
      </p:sp>
      <p:sp>
        <p:nvSpPr>
          <p:cNvPr id="10" name="Content Placeholder 2">
            <a:extLst>
              <a:ext uri="{FF2B5EF4-FFF2-40B4-BE49-F238E27FC236}">
                <a16:creationId xmlns:a16="http://schemas.microsoft.com/office/drawing/2014/main" id="{FF24804C-5596-4434-A856-51444F688998}"/>
              </a:ext>
            </a:extLst>
          </p:cNvPr>
          <p:cNvSpPr>
            <a:spLocks noGrp="1"/>
          </p:cNvSpPr>
          <p:nvPr>
            <p:ph idx="1"/>
          </p:nvPr>
        </p:nvSpPr>
        <p:spPr>
          <a:xfrm>
            <a:off x="6189768" y="803812"/>
            <a:ext cx="5609220" cy="4351338"/>
          </a:xfrm>
        </p:spPr>
        <p:txBody>
          <a:bodyPr/>
          <a:lstStyle/>
          <a:p>
            <a:pPr>
              <a:spcAft>
                <a:spcPts val="1200"/>
              </a:spcAft>
            </a:pPr>
            <a:r>
              <a:rPr lang="en-US" dirty="0"/>
              <a:t>Posting PIO materials to the COVID PIO page. Please share! </a:t>
            </a:r>
          </a:p>
          <a:p>
            <a:pPr>
              <a:spcAft>
                <a:spcPts val="1200"/>
              </a:spcAft>
            </a:pPr>
            <a:r>
              <a:rPr lang="en-US" dirty="0"/>
              <a:t>Other tools:</a:t>
            </a:r>
          </a:p>
          <a:p>
            <a:pPr lvl="1">
              <a:spcAft>
                <a:spcPts val="1200"/>
              </a:spcAft>
            </a:pPr>
            <a:r>
              <a:rPr lang="en-US" dirty="0">
                <a:solidFill>
                  <a:schemeClr val="tx2">
                    <a:lumMod val="90000"/>
                  </a:schemeClr>
                </a:solidFill>
              </a:rPr>
              <a:t>FS COVID page</a:t>
            </a:r>
          </a:p>
          <a:p>
            <a:pPr lvl="1">
              <a:spcAft>
                <a:spcPts val="1200"/>
              </a:spcAft>
            </a:pPr>
            <a:r>
              <a:rPr lang="en-US" dirty="0">
                <a:solidFill>
                  <a:schemeClr val="tx2">
                    <a:lumMod val="90000"/>
                  </a:schemeClr>
                </a:solidFill>
              </a:rPr>
              <a:t>DOI COVID page</a:t>
            </a:r>
          </a:p>
          <a:p>
            <a:pPr lvl="1">
              <a:spcAft>
                <a:spcPts val="1200"/>
              </a:spcAft>
            </a:pPr>
            <a:r>
              <a:rPr lang="en-US" dirty="0">
                <a:solidFill>
                  <a:schemeClr val="tx2">
                    <a:lumMod val="90000"/>
                  </a:schemeClr>
                </a:solidFill>
              </a:rPr>
              <a:t>All linked from our NIFC COVID page and NIFC PIO COVID page</a:t>
            </a:r>
          </a:p>
        </p:txBody>
      </p:sp>
    </p:spTree>
    <p:extLst>
      <p:ext uri="{BB962C8B-B14F-4D97-AF65-F5344CB8AC3E}">
        <p14:creationId xmlns:p14="http://schemas.microsoft.com/office/powerpoint/2010/main" val="406600271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FC2BCD-9C74-4DD2-9EBB-037F9F8F22D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0650"/>
            <a:ext cx="12192000" cy="4197350"/>
          </a:xfrm>
          <a:prstGeom prst="rect">
            <a:avLst/>
          </a:prstGeom>
        </p:spPr>
      </p:pic>
      <p:sp>
        <p:nvSpPr>
          <p:cNvPr id="6" name="TextBox 5">
            <a:extLst>
              <a:ext uri="{FF2B5EF4-FFF2-40B4-BE49-F238E27FC236}">
                <a16:creationId xmlns:a16="http://schemas.microsoft.com/office/drawing/2014/main" id="{4A2D3D0D-B16C-4172-8C9F-DE5FEBDF60A7}"/>
              </a:ext>
            </a:extLst>
          </p:cNvPr>
          <p:cNvSpPr txBox="1"/>
          <p:nvPr/>
        </p:nvSpPr>
        <p:spPr>
          <a:xfrm>
            <a:off x="933062" y="880010"/>
            <a:ext cx="6643398" cy="1446550"/>
          </a:xfrm>
          <a:prstGeom prst="rect">
            <a:avLst/>
          </a:prstGeom>
          <a:noFill/>
        </p:spPr>
        <p:txBody>
          <a:bodyPr wrap="square" rtlCol="0">
            <a:spAutoFit/>
          </a:bodyPr>
          <a:lstStyle/>
          <a:p>
            <a:r>
              <a:rPr lang="en-US" sz="4400" dirty="0">
                <a:latin typeface="Roboto Black" panose="02000000000000000000" pitchFamily="2" charset="0"/>
                <a:ea typeface="Roboto Black" panose="02000000000000000000" pitchFamily="2" charset="0"/>
              </a:rPr>
              <a:t>2020 National Fire Season Themes</a:t>
            </a:r>
          </a:p>
        </p:txBody>
      </p:sp>
      <p:sp>
        <p:nvSpPr>
          <p:cNvPr id="7" name="TextBox 6">
            <a:extLst>
              <a:ext uri="{FF2B5EF4-FFF2-40B4-BE49-F238E27FC236}">
                <a16:creationId xmlns:a16="http://schemas.microsoft.com/office/drawing/2014/main" id="{918974F9-6938-479E-A676-F82AAF0C701C}"/>
              </a:ext>
            </a:extLst>
          </p:cNvPr>
          <p:cNvSpPr txBox="1"/>
          <p:nvPr/>
        </p:nvSpPr>
        <p:spPr>
          <a:xfrm>
            <a:off x="4830222" y="5331659"/>
            <a:ext cx="2918748" cy="646331"/>
          </a:xfrm>
          <a:prstGeom prst="rect">
            <a:avLst/>
          </a:prstGeom>
          <a:noFill/>
        </p:spPr>
        <p:txBody>
          <a:bodyPr wrap="none" rtlCol="0">
            <a:spAutoFit/>
          </a:bodyPr>
          <a:lstStyle/>
          <a:p>
            <a:pPr algn="ctr"/>
            <a:r>
              <a:rPr lang="en-US" dirty="0">
                <a:solidFill>
                  <a:schemeClr val="bg1"/>
                </a:solidFill>
              </a:rPr>
              <a:t>Jennifer Myslivy</a:t>
            </a:r>
          </a:p>
          <a:p>
            <a:pPr algn="ctr"/>
            <a:r>
              <a:rPr lang="en-US" dirty="0">
                <a:solidFill>
                  <a:schemeClr val="bg1"/>
                </a:solidFill>
              </a:rPr>
              <a:t>Bureau of Land Management</a:t>
            </a:r>
          </a:p>
        </p:txBody>
      </p:sp>
      <p:pic>
        <p:nvPicPr>
          <p:cNvPr id="3" name="Picture 2" descr="Jennifer Myslivy&#10;Bureau of Land Management&#10;">
            <a:extLst>
              <a:ext uri="{FF2B5EF4-FFF2-40B4-BE49-F238E27FC236}">
                <a16:creationId xmlns:a16="http://schemas.microsoft.com/office/drawing/2014/main" id="{01307EFE-295F-4C2A-882A-31B97E58A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236" y="2763298"/>
            <a:ext cx="3682289" cy="3682289"/>
          </a:xfrm>
          <a:prstGeom prst="rect">
            <a:avLst/>
          </a:prstGeom>
        </p:spPr>
      </p:pic>
    </p:spTree>
    <p:extLst>
      <p:ext uri="{BB962C8B-B14F-4D97-AF65-F5344CB8AC3E}">
        <p14:creationId xmlns:p14="http://schemas.microsoft.com/office/powerpoint/2010/main" val="311751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E5E7EF8-5574-42E6-8736-FEECF06021F8}"/>
              </a:ext>
            </a:extLst>
          </p:cNvPr>
          <p:cNvSpPr txBox="1"/>
          <p:nvPr/>
        </p:nvSpPr>
        <p:spPr>
          <a:xfrm>
            <a:off x="729461" y="1422934"/>
            <a:ext cx="3195375" cy="4293483"/>
          </a:xfrm>
          <a:prstGeom prst="rect">
            <a:avLst/>
          </a:prstGeom>
          <a:noFill/>
        </p:spPr>
        <p:txBody>
          <a:bodyPr wrap="square" rtlCol="0">
            <a:spAutoFit/>
          </a:bodyPr>
          <a:lstStyle/>
          <a:p>
            <a:pPr marL="285750" indent="-285750">
              <a:spcAft>
                <a:spcPts val="4200"/>
              </a:spcAft>
              <a:buFont typeface="Arial" panose="020B0604020202020204" pitchFamily="34" charset="0"/>
              <a:buChar char="•"/>
            </a:pPr>
            <a:r>
              <a:rPr lang="en-US" sz="2800" dirty="0">
                <a:solidFill>
                  <a:schemeClr val="bg2"/>
                </a:solidFill>
                <a:latin typeface="Roboto Medium" panose="02000000000000000000" pitchFamily="2" charset="0"/>
                <a:ea typeface="Roboto Medium" panose="02000000000000000000" pitchFamily="2" charset="0"/>
              </a:rPr>
              <a:t>Interagency</a:t>
            </a:r>
          </a:p>
          <a:p>
            <a:pPr marL="285750" indent="-285750">
              <a:spcAft>
                <a:spcPts val="4200"/>
              </a:spcAft>
              <a:buFont typeface="Arial" panose="020B0604020202020204" pitchFamily="34" charset="0"/>
              <a:buChar char="•"/>
            </a:pPr>
            <a:r>
              <a:rPr lang="en-US" sz="2800" dirty="0">
                <a:solidFill>
                  <a:schemeClr val="bg2"/>
                </a:solidFill>
                <a:latin typeface="Roboto Medium" panose="02000000000000000000" pitchFamily="2" charset="0"/>
                <a:ea typeface="Roboto Medium" panose="02000000000000000000" pitchFamily="2" charset="0"/>
              </a:rPr>
              <a:t>Highlights important topics</a:t>
            </a:r>
          </a:p>
          <a:p>
            <a:pPr marL="285750" indent="-285750">
              <a:spcAft>
                <a:spcPts val="4200"/>
              </a:spcAft>
              <a:buFont typeface="Arial" panose="020B0604020202020204" pitchFamily="34" charset="0"/>
              <a:buChar char="•"/>
            </a:pPr>
            <a:r>
              <a:rPr lang="en-US" sz="2800" dirty="0">
                <a:solidFill>
                  <a:schemeClr val="bg2"/>
                </a:solidFill>
                <a:latin typeface="Roboto Medium" panose="02000000000000000000" pitchFamily="2" charset="0"/>
                <a:ea typeface="Roboto Medium" panose="02000000000000000000" pitchFamily="2" charset="0"/>
              </a:rPr>
              <a:t>50,000-foot level overview</a:t>
            </a:r>
          </a:p>
          <a:p>
            <a:pPr marL="285750" indent="-285750">
              <a:spcAft>
                <a:spcPts val="4200"/>
              </a:spcAft>
              <a:buFont typeface="Arial" panose="020B0604020202020204" pitchFamily="34" charset="0"/>
              <a:buChar char="•"/>
            </a:pPr>
            <a:endParaRPr lang="en-US" sz="2800" dirty="0">
              <a:solidFill>
                <a:schemeClr val="bg2"/>
              </a:solidFill>
              <a:latin typeface="Roboto Medium" panose="02000000000000000000" pitchFamily="2" charset="0"/>
              <a:ea typeface="Roboto Medium" panose="02000000000000000000" pitchFamily="2" charset="0"/>
            </a:endParaRPr>
          </a:p>
        </p:txBody>
      </p:sp>
      <p:pic>
        <p:nvPicPr>
          <p:cNvPr id="4" name="Content Placeholder 3" descr="2020 National Fire Season Themes">
            <a:extLst>
              <a:ext uri="{FF2B5EF4-FFF2-40B4-BE49-F238E27FC236}">
                <a16:creationId xmlns:a16="http://schemas.microsoft.com/office/drawing/2014/main" id="{BA100779-8DE3-49DD-B518-ABEEF283221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276" r="1" b="28440"/>
          <a:stretch/>
        </p:blipFill>
        <p:spPr>
          <a:xfrm>
            <a:off x="4654297" y="10"/>
            <a:ext cx="7537704" cy="6857990"/>
          </a:xfrm>
          <a:prstGeom prst="rect">
            <a:avLst/>
          </a:prstGeom>
        </p:spPr>
      </p:pic>
    </p:spTree>
    <p:extLst>
      <p:ext uri="{BB962C8B-B14F-4D97-AF65-F5344CB8AC3E}">
        <p14:creationId xmlns:p14="http://schemas.microsoft.com/office/powerpoint/2010/main" val="2362708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E5E7EF8-5574-42E6-8736-FEECF06021F8}"/>
              </a:ext>
            </a:extLst>
          </p:cNvPr>
          <p:cNvSpPr txBox="1"/>
          <p:nvPr/>
        </p:nvSpPr>
        <p:spPr>
          <a:xfrm>
            <a:off x="2554002" y="402903"/>
            <a:ext cx="6661006" cy="1777151"/>
          </a:xfrm>
          <a:prstGeom prst="rect">
            <a:avLst/>
          </a:prstGeom>
        </p:spPr>
        <p:txBody>
          <a:bodyPr vert="horz" lIns="91440" tIns="45720" rIns="91440" bIns="45720" rtlCol="0">
            <a:noAutofit/>
          </a:bodyPr>
          <a:lstStyle/>
          <a:p>
            <a:pPr marL="57150">
              <a:lnSpc>
                <a:spcPct val="90000"/>
              </a:lnSpc>
              <a:spcAft>
                <a:spcPts val="4200"/>
              </a:spcAft>
            </a:pPr>
            <a:r>
              <a:rPr lang="en-US" sz="4400" b="1" dirty="0">
                <a:solidFill>
                  <a:schemeClr val="bg1"/>
                </a:solidFill>
              </a:rPr>
              <a:t>The public plays a valuable role in preventing wildfires.</a:t>
            </a:r>
          </a:p>
          <a:p>
            <a:pPr marL="57150">
              <a:lnSpc>
                <a:spcPct val="90000"/>
              </a:lnSpc>
              <a:spcAft>
                <a:spcPts val="4200"/>
              </a:spcAft>
            </a:pPr>
            <a:endParaRPr lang="en-US" sz="4400" b="1" dirty="0">
              <a:solidFill>
                <a:schemeClr val="bg1"/>
              </a:solidFill>
            </a:endParaRPr>
          </a:p>
        </p:txBody>
      </p:sp>
      <p:grpSp>
        <p:nvGrpSpPr>
          <p:cNvPr id="8" name="Group 7">
            <a:extLst>
              <a:ext uri="{FF2B5EF4-FFF2-40B4-BE49-F238E27FC236}">
                <a16:creationId xmlns:a16="http://schemas.microsoft.com/office/drawing/2014/main" id="{4DB6D25E-715D-4B5C-9818-8B68981BE3B0}"/>
              </a:ext>
              <a:ext uri="{C183D7F6-B498-43B3-948B-1728B52AA6E4}">
                <adec:decorative xmlns:adec="http://schemas.microsoft.com/office/drawing/2017/decorative" val="1"/>
              </a:ext>
            </a:extLst>
          </p:cNvPr>
          <p:cNvGrpSpPr/>
          <p:nvPr/>
        </p:nvGrpSpPr>
        <p:grpSpPr>
          <a:xfrm rot="21342753">
            <a:off x="5843150" y="2395840"/>
            <a:ext cx="5315580" cy="2461846"/>
            <a:chOff x="1509839" y="2863620"/>
            <a:chExt cx="5315580" cy="2461846"/>
          </a:xfrm>
        </p:grpSpPr>
        <p:sp>
          <p:nvSpPr>
            <p:cNvPr id="6" name="Rectangle 5">
              <a:extLst>
                <a:ext uri="{FF2B5EF4-FFF2-40B4-BE49-F238E27FC236}">
                  <a16:creationId xmlns:a16="http://schemas.microsoft.com/office/drawing/2014/main" id="{EF75F8EF-F087-40A6-B8D9-708351912EFA}"/>
                </a:ext>
              </a:extLst>
            </p:cNvPr>
            <p:cNvSpPr/>
            <p:nvPr/>
          </p:nvSpPr>
          <p:spPr>
            <a:xfrm>
              <a:off x="1509839" y="2863620"/>
              <a:ext cx="5315579" cy="2461846"/>
            </a:xfrm>
            <a:prstGeom prst="rect">
              <a:avLst/>
            </a:prstGeom>
            <a:solidFill>
              <a:schemeClr val="bg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796FB91-1036-4168-9EF9-ED22841CA6BD}"/>
                </a:ext>
              </a:extLst>
            </p:cNvPr>
            <p:cNvSpPr/>
            <p:nvPr/>
          </p:nvSpPr>
          <p:spPr>
            <a:xfrm>
              <a:off x="1784496" y="3087309"/>
              <a:ext cx="5040923" cy="2014469"/>
            </a:xfrm>
            <a:prstGeom prst="rect">
              <a:avLst/>
            </a:prstGeom>
          </p:spPr>
          <p:txBody>
            <a:bodyPr wrap="square">
              <a:spAutoFit/>
            </a:bodyPr>
            <a:lstStyle/>
            <a:p>
              <a:r>
                <a:rPr lang="en-US" sz="2000" dirty="0">
                  <a:latin typeface="Roboto Medium" panose="02000000000000000000" pitchFamily="2" charset="0"/>
                  <a:ea typeface="Roboto Medium" panose="02000000000000000000" pitchFamily="2" charset="0"/>
                  <a:cs typeface="Times New Roman" panose="02020603050405020304" pitchFamily="18" charset="0"/>
                </a:rPr>
                <a:t>“Preventable wildfires threaten lives, property and precious resources every year. Firefighters and emergency responders are needed more than ever to keep Idahoans safe, so please do your part to prevent human-caused wildfires.” </a:t>
              </a:r>
            </a:p>
          </p:txBody>
        </p:sp>
      </p:grpSp>
      <p:grpSp>
        <p:nvGrpSpPr>
          <p:cNvPr id="13" name="Group 12">
            <a:extLst>
              <a:ext uri="{FF2B5EF4-FFF2-40B4-BE49-F238E27FC236}">
                <a16:creationId xmlns:a16="http://schemas.microsoft.com/office/drawing/2014/main" id="{BDA83DE9-03A4-4045-AB74-759D02EE2B09}"/>
              </a:ext>
              <a:ext uri="{C183D7F6-B498-43B3-948B-1728B52AA6E4}">
                <adec:decorative xmlns:adec="http://schemas.microsoft.com/office/drawing/2017/decorative" val="1"/>
              </a:ext>
            </a:extLst>
          </p:cNvPr>
          <p:cNvGrpSpPr/>
          <p:nvPr/>
        </p:nvGrpSpPr>
        <p:grpSpPr>
          <a:xfrm rot="297969">
            <a:off x="1019507" y="1999620"/>
            <a:ext cx="4786789" cy="2461846"/>
            <a:chOff x="1318469" y="2343889"/>
            <a:chExt cx="4786789" cy="2461846"/>
          </a:xfrm>
          <a:solidFill>
            <a:schemeClr val="accent6">
              <a:lumMod val="50000"/>
            </a:schemeClr>
          </a:solidFill>
        </p:grpSpPr>
        <p:sp>
          <p:nvSpPr>
            <p:cNvPr id="15" name="Rectangle 14">
              <a:extLst>
                <a:ext uri="{FF2B5EF4-FFF2-40B4-BE49-F238E27FC236}">
                  <a16:creationId xmlns:a16="http://schemas.microsoft.com/office/drawing/2014/main" id="{01A0B6EC-AF50-44A8-829C-13CBBCCDEA61}"/>
                </a:ext>
              </a:extLst>
            </p:cNvPr>
            <p:cNvSpPr/>
            <p:nvPr/>
          </p:nvSpPr>
          <p:spPr>
            <a:xfrm>
              <a:off x="1318469" y="2343889"/>
              <a:ext cx="4786789" cy="2461846"/>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4F435E1-762C-4854-B1E8-A09D9E4938D0}"/>
                </a:ext>
              </a:extLst>
            </p:cNvPr>
            <p:cNvSpPr/>
            <p:nvPr/>
          </p:nvSpPr>
          <p:spPr>
            <a:xfrm>
              <a:off x="1593126" y="2567578"/>
              <a:ext cx="4512132" cy="1938992"/>
            </a:xfrm>
            <a:prstGeom prst="rect">
              <a:avLst/>
            </a:prstGeom>
            <a:grpFill/>
          </p:spPr>
          <p:txBody>
            <a:bodyPr wrap="square">
              <a:spAutoFit/>
            </a:bodyPr>
            <a:lstStyle/>
            <a:p>
              <a:r>
                <a:rPr lang="en-CA" sz="2000" dirty="0">
                  <a:latin typeface="Roboto Medium" panose="02000000000000000000" pitchFamily="2" charset="0"/>
                  <a:ea typeface="Roboto Medium" panose="02000000000000000000" pitchFamily="2" charset="0"/>
                  <a:cs typeface="Times New Roman" panose="02020603050405020304" pitchFamily="18" charset="0"/>
                </a:rPr>
                <a:t>“It takes a team approach to battle wildfires and we need everyone to be a part of this team. It is vital that we work together to help lessen the exposure for our firefighters and first responders this fire season.”</a:t>
              </a:r>
              <a:endParaRPr lang="en-US" sz="2000" dirty="0">
                <a:latin typeface="Roboto Medium" panose="02000000000000000000" pitchFamily="2" charset="0"/>
                <a:ea typeface="Roboto Medium"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368389665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8A6E-2B89-4B0F-B684-0A495D1AE03E}"/>
              </a:ext>
            </a:extLst>
          </p:cNvPr>
          <p:cNvSpPr>
            <a:spLocks noGrp="1"/>
          </p:cNvSpPr>
          <p:nvPr>
            <p:ph type="title"/>
          </p:nvPr>
        </p:nvSpPr>
        <p:spPr>
          <a:xfrm>
            <a:off x="366716" y="781391"/>
            <a:ext cx="2185565" cy="2261117"/>
          </a:xfrm>
        </p:spPr>
        <p:txBody>
          <a:bodyPr>
            <a:noAutofit/>
          </a:bodyPr>
          <a:lstStyle/>
          <a:p>
            <a:r>
              <a:rPr lang="en-US" sz="3200" dirty="0">
                <a:solidFill>
                  <a:schemeClr val="bg1"/>
                </a:solidFill>
              </a:rPr>
              <a:t>Season Themes are online</a:t>
            </a:r>
          </a:p>
        </p:txBody>
      </p:sp>
      <p:sp>
        <p:nvSpPr>
          <p:cNvPr id="4" name="Oval 3">
            <a:extLst>
              <a:ext uri="{FF2B5EF4-FFF2-40B4-BE49-F238E27FC236}">
                <a16:creationId xmlns:a16="http://schemas.microsoft.com/office/drawing/2014/main" id="{5F3ED229-9E6F-4A0B-A38C-3344BDE9B8CE}"/>
              </a:ext>
              <a:ext uri="{C183D7F6-B498-43B3-948B-1728B52AA6E4}">
                <adec:decorative xmlns:adec="http://schemas.microsoft.com/office/drawing/2017/decorative" val="1"/>
              </a:ext>
            </a:extLst>
          </p:cNvPr>
          <p:cNvSpPr/>
          <p:nvPr/>
        </p:nvSpPr>
        <p:spPr>
          <a:xfrm>
            <a:off x="10334847" y="5170029"/>
            <a:ext cx="1517852" cy="151785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BBBC53-F5A9-4451-83FF-0FD1B84D2F2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34687"/>
          <a:stretch/>
        </p:blipFill>
        <p:spPr>
          <a:xfrm>
            <a:off x="0" y="5170027"/>
            <a:ext cx="12192000" cy="1687973"/>
          </a:xfrm>
          <a:prstGeom prst="rect">
            <a:avLst/>
          </a:prstGeom>
        </p:spPr>
      </p:pic>
      <p:pic>
        <p:nvPicPr>
          <p:cNvPr id="9" name="Picture 8">
            <a:extLst>
              <a:ext uri="{FF2B5EF4-FFF2-40B4-BE49-F238E27FC236}">
                <a16:creationId xmlns:a16="http://schemas.microsoft.com/office/drawing/2014/main" id="{1F8E56B5-75B6-4D61-A5BF-A233DDA5DE9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8901" t="20635" r="13050" b="27093"/>
          <a:stretch/>
        </p:blipFill>
        <p:spPr>
          <a:xfrm>
            <a:off x="2552281" y="230725"/>
            <a:ext cx="9515789" cy="3584768"/>
          </a:xfrm>
          <a:prstGeom prst="rect">
            <a:avLst/>
          </a:prstGeom>
        </p:spPr>
      </p:pic>
      <p:sp>
        <p:nvSpPr>
          <p:cNvPr id="11" name="Rectangle 10">
            <a:extLst>
              <a:ext uri="{FF2B5EF4-FFF2-40B4-BE49-F238E27FC236}">
                <a16:creationId xmlns:a16="http://schemas.microsoft.com/office/drawing/2014/main" id="{55CEE2BC-660D-4DED-83A0-C043EBE730F6}"/>
              </a:ext>
            </a:extLst>
          </p:cNvPr>
          <p:cNvSpPr/>
          <p:nvPr/>
        </p:nvSpPr>
        <p:spPr>
          <a:xfrm>
            <a:off x="4056720" y="4165471"/>
            <a:ext cx="6506909" cy="461665"/>
          </a:xfrm>
          <a:prstGeom prst="rect">
            <a:avLst/>
          </a:prstGeom>
        </p:spPr>
        <p:txBody>
          <a:bodyPr wrap="none">
            <a:spAutoFit/>
          </a:bodyPr>
          <a:lstStyle/>
          <a:p>
            <a:r>
              <a:rPr lang="en-US" sz="2400" dirty="0">
                <a:solidFill>
                  <a:schemeClr val="bg1"/>
                </a:solidFill>
                <a:latin typeface="Roboto Medium" panose="02000000000000000000" pitchFamily="2" charset="0"/>
                <a:ea typeface="Roboto Medium" panose="02000000000000000000" pitchFamily="2" charset="0"/>
                <a:cs typeface="Times New Roman" panose="02020603050405020304" pitchFamily="18" charset="0"/>
              </a:rPr>
              <a:t>https://www.nifc.gov/PIO_bb/messages.html</a:t>
            </a:r>
            <a:endParaRPr lang="en-US" sz="2400" dirty="0">
              <a:solidFill>
                <a:schemeClr val="bg1"/>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2718322991"/>
      </p:ext>
    </p:extLst>
  </p:cSld>
  <p:clrMapOvr>
    <a:masterClrMapping/>
  </p:clrMapOvr>
</p:sld>
</file>

<file path=ppt/theme/theme1.xml><?xml version="1.0" encoding="utf-8"?>
<a:theme xmlns:a="http://schemas.openxmlformats.org/drawingml/2006/main" name="Office Theme">
  <a:themeElements>
    <a:clrScheme name="NIFC">
      <a:dk1>
        <a:sysClr val="windowText" lastClr="000000"/>
      </a:dk1>
      <a:lt1>
        <a:sysClr val="window" lastClr="FFFFFF"/>
      </a:lt1>
      <a:dk2>
        <a:srgbClr val="1F497D"/>
      </a:dk2>
      <a:lt2>
        <a:srgbClr val="EEECE1"/>
      </a:lt2>
      <a:accent1>
        <a:srgbClr val="29C0E3"/>
      </a:accent1>
      <a:accent2>
        <a:srgbClr val="0223CA"/>
      </a:accent2>
      <a:accent3>
        <a:srgbClr val="FFFF00"/>
      </a:accent3>
      <a:accent4>
        <a:srgbClr val="008000"/>
      </a:accent4>
      <a:accent5>
        <a:srgbClr val="F5960B"/>
      </a:accent5>
      <a:accent6>
        <a:srgbClr val="CC0000"/>
      </a:accent6>
      <a:hlink>
        <a:srgbClr val="29C0E3"/>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84E9C64CB6B147B71CF58466C5AAD3" ma:contentTypeVersion="14" ma:contentTypeDescription="Create a new document." ma:contentTypeScope="" ma:versionID="ef87c607c813595b7250f0045c80a454">
  <xsd:schema xmlns:xsd="http://www.w3.org/2001/XMLSchema" xmlns:xs="http://www.w3.org/2001/XMLSchema" xmlns:p="http://schemas.microsoft.com/office/2006/metadata/properties" xmlns:ns2="9cfaae7c-72d7-4574-bee5-da0a2b533dde" xmlns:ns3="f1719a4e-b5b9-4c32-8e90-eba2871f0a28" targetNamespace="http://schemas.microsoft.com/office/2006/metadata/properties" ma:root="true" ma:fieldsID="a5db0f22424ee38da1c205dc8fc801ae" ns2:_="" ns3:_="">
    <xsd:import namespace="9cfaae7c-72d7-4574-bee5-da0a2b533dde"/>
    <xsd:import namespace="f1719a4e-b5b9-4c32-8e90-eba2871f0a2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Priority" minOccurs="0"/>
                <xsd:element ref="ns3: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faae7c-72d7-4574-bee5-da0a2b533dd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719a4e-b5b9-4c32-8e90-eba2871f0a2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iority" ma:index="20" nillable="true" ma:displayName="Priority" ma:format="Dropdown" ma:internalName="Priority">
      <xsd:simpleType>
        <xsd:restriction base="dms:Text">
          <xsd:maxLength value="255"/>
        </xsd:restriction>
      </xsd:simpleType>
    </xsd:element>
    <xsd:element name="image" ma:index="21"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 xmlns="f1719a4e-b5b9-4c32-8e90-eba2871f0a28">
      <Url xsi:nil="true"/>
      <Description xsi:nil="true"/>
    </image>
    <Priority xmlns="f1719a4e-b5b9-4c32-8e90-eba2871f0a28" xsi:nil="true"/>
  </documentManagement>
</p:properties>
</file>

<file path=customXml/itemProps1.xml><?xml version="1.0" encoding="utf-8"?>
<ds:datastoreItem xmlns:ds="http://schemas.openxmlformats.org/officeDocument/2006/customXml" ds:itemID="{FD7D7871-1F0B-48E5-AD3E-27B0B56D32BF}"/>
</file>

<file path=customXml/itemProps2.xml><?xml version="1.0" encoding="utf-8"?>
<ds:datastoreItem xmlns:ds="http://schemas.openxmlformats.org/officeDocument/2006/customXml" ds:itemID="{55D45DF1-5CCB-492F-AE65-230FFB82C21C}"/>
</file>

<file path=customXml/itemProps3.xml><?xml version="1.0" encoding="utf-8"?>
<ds:datastoreItem xmlns:ds="http://schemas.openxmlformats.org/officeDocument/2006/customXml" ds:itemID="{977F9EAD-AEFA-4F65-BC27-599ED83A5C43}"/>
</file>

<file path=docProps/app.xml><?xml version="1.0" encoding="utf-8"?>
<Properties xmlns="http://schemas.openxmlformats.org/officeDocument/2006/extended-properties" xmlns:vt="http://schemas.openxmlformats.org/officeDocument/2006/docPropsVTypes">
  <TotalTime>11033</TotalTime>
  <Words>2705</Words>
  <Application>Microsoft Office PowerPoint</Application>
  <PresentationFormat>Widescreen</PresentationFormat>
  <Paragraphs>245</Paragraphs>
  <Slides>35</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Britannic Bold</vt:lpstr>
      <vt:lpstr>Calibri</vt:lpstr>
      <vt:lpstr>Calibri Light</vt:lpstr>
      <vt:lpstr>Roboto</vt:lpstr>
      <vt:lpstr>Roboto Black</vt:lpstr>
      <vt:lpstr>Roboto Light</vt:lpstr>
      <vt:lpstr>Roboto Medium</vt:lpstr>
      <vt:lpstr>Times New Roman</vt:lpstr>
      <vt:lpstr>Office Theme</vt:lpstr>
      <vt:lpstr>PowerPoint Presentation</vt:lpstr>
      <vt:lpstr>Webinar Topics</vt:lpstr>
      <vt:lpstr>PowerPoint Presentation</vt:lpstr>
      <vt:lpstr>National Messages</vt:lpstr>
      <vt:lpstr>Additional COVID-19 Resources</vt:lpstr>
      <vt:lpstr>PowerPoint Presentation</vt:lpstr>
      <vt:lpstr>PowerPoint Presentation</vt:lpstr>
      <vt:lpstr>PowerPoint Presentation</vt:lpstr>
      <vt:lpstr>Season Themes are online</vt:lpstr>
      <vt:lpstr>PowerPoint Presentation</vt:lpstr>
      <vt:lpstr>PIO Bulletin Board  </vt:lpstr>
      <vt:lpstr>PIO Bulletin Board</vt:lpstr>
      <vt:lpstr>PIO Bulletin Board</vt:lpstr>
      <vt:lpstr>PIO Bulletin Board – Agency Updates</vt:lpstr>
      <vt:lpstr>PowerPoint Presentation</vt:lpstr>
      <vt:lpstr>Engage  With Us  </vt:lpstr>
      <vt:lpstr>Consistent Hashtags</vt:lpstr>
      <vt:lpstr>PowerPoint Presentation</vt:lpstr>
      <vt:lpstr>PowerPoint Presentation</vt:lpstr>
      <vt:lpstr>PowerPoint Presentation</vt:lpstr>
      <vt:lpstr>Upcoming Campaigns</vt:lpstr>
      <vt:lpstr>PowerPoint Presentation</vt:lpstr>
      <vt:lpstr>FireNet365 Update Overview</vt:lpstr>
      <vt:lpstr>FireNet365</vt:lpstr>
      <vt:lpstr>FireNet365</vt:lpstr>
      <vt:lpstr>FireNet365 Incident Setup</vt:lpstr>
      <vt:lpstr>FireNet365 Support</vt:lpstr>
      <vt:lpstr>PowerPoint Presentation</vt:lpstr>
      <vt:lpstr>PowerPoint Presentation</vt:lpstr>
      <vt:lpstr>PowerPoint Presentation</vt:lpstr>
      <vt:lpstr>PowerPoint Presentation</vt:lpstr>
      <vt:lpstr>FAMIT Portal and Dashboard</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Ascherfeld, Sheri L</dc:creator>
  <cp:lastModifiedBy>Ascherfeld, Sheri L</cp:lastModifiedBy>
  <cp:revision>60</cp:revision>
  <dcterms:created xsi:type="dcterms:W3CDTF">2020-06-01T19:24:28Z</dcterms:created>
  <dcterms:modified xsi:type="dcterms:W3CDTF">2020-06-16T19:47:15Z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0x0101000E84E9C64CB6B147B71CF58466C5AAD3</vt:lpwstr>
  </property>
</Properties>
</file>