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257" r:id="rId5"/>
    <p:sldId id="272" r:id="rId6"/>
    <p:sldId id="264" r:id="rId7"/>
    <p:sldId id="284" r:id="rId8"/>
    <p:sldId id="267" r:id="rId9"/>
    <p:sldId id="277" r:id="rId10"/>
    <p:sldId id="279" r:id="rId11"/>
    <p:sldId id="281" r:id="rId12"/>
    <p:sldId id="278" r:id="rId13"/>
    <p:sldId id="282" r:id="rId14"/>
    <p:sldId id="258" r:id="rId15"/>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8" autoAdjust="0"/>
    <p:restoredTop sz="94280" autoAdjust="0"/>
  </p:normalViewPr>
  <p:slideViewPr>
    <p:cSldViewPr>
      <p:cViewPr varScale="1">
        <p:scale>
          <a:sx n="114" d="100"/>
          <a:sy n="114" d="100"/>
        </p:scale>
        <p:origin x="414" y="102"/>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5A207F-0F91-42F2-96D0-049C6003623B}" type="datetimeFigureOut">
              <a:rPr lang="en-US"/>
              <a:t>3/22/2023</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567D4A-04CB-4EDF-8FB1-342A02FC8EC5}" type="slidenum">
              <a:rPr/>
              <a:t>‹#›</a:t>
            </a:fld>
            <a:endParaRPr dirty="0"/>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CC13F5-F2B1-464B-BE8F-27ABFBD2FBDE}" type="datetimeFigureOut">
              <a:rPr lang="en-US"/>
              <a:t>3/22/2023</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1351F-DBB1-4664-ADA9-83BC7CB8848D}" type="slidenum">
              <a:rPr/>
              <a:t>‹#›</a:t>
            </a:fld>
            <a:endParaRPr dirty="0"/>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5</a:t>
            </a:fld>
            <a:endParaRPr lang="en-US" dirty="0"/>
          </a:p>
        </p:txBody>
      </p:sp>
    </p:spTree>
    <p:extLst>
      <p:ext uri="{BB962C8B-B14F-4D97-AF65-F5344CB8AC3E}">
        <p14:creationId xmlns:p14="http://schemas.microsoft.com/office/powerpoint/2010/main" val="2255883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6</a:t>
            </a:fld>
            <a:endParaRPr lang="en-US" dirty="0"/>
          </a:p>
        </p:txBody>
      </p:sp>
    </p:spTree>
    <p:extLst>
      <p:ext uri="{BB962C8B-B14F-4D97-AF65-F5344CB8AC3E}">
        <p14:creationId xmlns:p14="http://schemas.microsoft.com/office/powerpoint/2010/main" val="2766925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7</a:t>
            </a:fld>
            <a:endParaRPr lang="en-US" dirty="0"/>
          </a:p>
        </p:txBody>
      </p:sp>
    </p:spTree>
    <p:extLst>
      <p:ext uri="{BB962C8B-B14F-4D97-AF65-F5344CB8AC3E}">
        <p14:creationId xmlns:p14="http://schemas.microsoft.com/office/powerpoint/2010/main" val="3526969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8</a:t>
            </a:fld>
            <a:endParaRPr lang="en-US" dirty="0"/>
          </a:p>
        </p:txBody>
      </p:sp>
    </p:spTree>
    <p:extLst>
      <p:ext uri="{BB962C8B-B14F-4D97-AF65-F5344CB8AC3E}">
        <p14:creationId xmlns:p14="http://schemas.microsoft.com/office/powerpoint/2010/main" val="2435379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9</a:t>
            </a:fld>
            <a:endParaRPr lang="en-US" dirty="0"/>
          </a:p>
        </p:txBody>
      </p:sp>
    </p:spTree>
    <p:extLst>
      <p:ext uri="{BB962C8B-B14F-4D97-AF65-F5344CB8AC3E}">
        <p14:creationId xmlns:p14="http://schemas.microsoft.com/office/powerpoint/2010/main" val="2722991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10</a:t>
            </a:fld>
            <a:endParaRPr lang="en-US" dirty="0"/>
          </a:p>
        </p:txBody>
      </p:sp>
    </p:spTree>
    <p:extLst>
      <p:ext uri="{BB962C8B-B14F-4D97-AF65-F5344CB8AC3E}">
        <p14:creationId xmlns:p14="http://schemas.microsoft.com/office/powerpoint/2010/main" val="9956603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a:normAutofit/>
          </a:bodyPr>
          <a:lstStyle>
            <a:lvl1pPr>
              <a:defRPr sz="6000"/>
            </a:lvl1pPr>
          </a:lstStyle>
          <a:p>
            <a:r>
              <a:rPr lang="en-US"/>
              <a:t>Click to edit Master title style</a:t>
            </a:r>
            <a:endParaRPr/>
          </a:p>
        </p:txBody>
      </p:sp>
      <p:sp>
        <p:nvSpPr>
          <p:cNvPr id="3" name="Subtitle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3/22/2023</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dirty="0"/>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3/22/2023</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dirty="0"/>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3/22/2023</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dirty="0"/>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3/22/2023</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dirty="0"/>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en-US"/>
              <a:t>Click to edit Master title style</a:t>
            </a:r>
            <a:endParaRPr/>
          </a:p>
        </p:txBody>
      </p:sp>
      <p:sp>
        <p:nvSpPr>
          <p:cNvPr id="3" name="Text Placeholder 2"/>
          <p:cNvSpPr>
            <a:spLocks noGrp="1"/>
          </p:cNvSpPr>
          <p:nvPr>
            <p:ph type="body" idx="1"/>
          </p:nvPr>
        </p:nvSpPr>
        <p:spPr>
          <a:xfrm>
            <a:off x="1293813" y="4876800"/>
            <a:ext cx="84582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3/22/2023</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dirty="0"/>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3/22/2023</a:t>
            </a:fld>
            <a:endParaRPr lang="en-US" dirty="0"/>
          </a:p>
        </p:txBody>
      </p:sp>
      <p:sp>
        <p:nvSpPr>
          <p:cNvPr id="6" name="Footer Placeholder 5"/>
          <p:cNvSpPr>
            <a:spLocks noGrp="1"/>
          </p:cNvSpPr>
          <p:nvPr>
            <p:ph type="ftr" sz="quarter" idx="11"/>
          </p:nvPr>
        </p:nvSpPr>
        <p:spPr/>
        <p:txBody>
          <a:bodyPr/>
          <a:lstStyle>
            <a:lvl1pPr>
              <a:defRPr sz="1100"/>
            </a:lvl1pPr>
          </a:lstStyle>
          <a:p>
            <a:endParaRPr lang="en-US" dirty="0"/>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lvl1pPr>
              <a:defRPr sz="1100"/>
            </a:lvl1pPr>
          </a:lstStyle>
          <a:p>
            <a:fld id="{3CD9712D-992A-4AB1-A5C2-575F75921AA2}" type="datetimeFigureOut">
              <a:rPr lang="en-US" smtClean="0"/>
              <a:pPr/>
              <a:t>3/22/2023</a:t>
            </a:fld>
            <a:endParaRPr lang="en-US" dirty="0"/>
          </a:p>
        </p:txBody>
      </p:sp>
      <p:sp>
        <p:nvSpPr>
          <p:cNvPr id="8" name="Footer Placeholder 7"/>
          <p:cNvSpPr>
            <a:spLocks noGrp="1"/>
          </p:cNvSpPr>
          <p:nvPr>
            <p:ph type="ftr" sz="quarter" idx="11"/>
          </p:nvPr>
        </p:nvSpPr>
        <p:spPr/>
        <p:txBody>
          <a:bodyPr/>
          <a:lstStyle>
            <a:lvl1pPr>
              <a:defRPr sz="1100"/>
            </a:lvl1pPr>
          </a:lstStyle>
          <a:p>
            <a:endParaRPr lang="en-US" dirty="0"/>
          </a:p>
        </p:txBody>
      </p:sp>
      <p:sp>
        <p:nvSpPr>
          <p:cNvPr id="9" name="Slide Number Placeholder 8"/>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lvl1pPr>
              <a:defRPr sz="1100"/>
            </a:lvl1pPr>
          </a:lstStyle>
          <a:p>
            <a:fld id="{3CD9712D-992A-4AB1-A5C2-575F75921AA2}" type="datetimeFigureOut">
              <a:rPr lang="en-US" smtClean="0"/>
              <a:pPr/>
              <a:t>3/22/2023</a:t>
            </a:fld>
            <a:endParaRPr lang="en-US" dirty="0"/>
          </a:p>
        </p:txBody>
      </p:sp>
      <p:sp>
        <p:nvSpPr>
          <p:cNvPr id="4" name="Footer Placeholder 3"/>
          <p:cNvSpPr>
            <a:spLocks noGrp="1"/>
          </p:cNvSpPr>
          <p:nvPr>
            <p:ph type="ftr" sz="quarter" idx="11"/>
          </p:nvPr>
        </p:nvSpPr>
        <p:spPr/>
        <p:txBody>
          <a:bodyPr/>
          <a:lstStyle>
            <a:lvl1pPr>
              <a:defRPr sz="1100"/>
            </a:lvl1pPr>
          </a:lstStyle>
          <a:p>
            <a:endParaRPr lang="en-US" dirty="0"/>
          </a:p>
        </p:txBody>
      </p:sp>
      <p:sp>
        <p:nvSpPr>
          <p:cNvPr id="5" name="Slide Number Placeholder 4"/>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100"/>
            </a:lvl1pPr>
          </a:lstStyle>
          <a:p>
            <a:fld id="{3CD9712D-992A-4AB1-A5C2-575F75921AA2}" type="datetimeFigureOut">
              <a:rPr lang="en-US" smtClean="0"/>
              <a:pPr/>
              <a:t>3/22/2023</a:t>
            </a:fld>
            <a:endParaRPr lang="en-US" dirty="0"/>
          </a:p>
        </p:txBody>
      </p:sp>
      <p:sp>
        <p:nvSpPr>
          <p:cNvPr id="3" name="Footer Placeholder 2"/>
          <p:cNvSpPr>
            <a:spLocks noGrp="1"/>
          </p:cNvSpPr>
          <p:nvPr>
            <p:ph type="ftr" sz="quarter" idx="11"/>
          </p:nvPr>
        </p:nvSpPr>
        <p:spPr/>
        <p:txBody>
          <a:bodyPr/>
          <a:lstStyle>
            <a:lvl1pPr>
              <a:defRPr sz="1100"/>
            </a:lvl1pPr>
          </a:lstStyle>
          <a:p>
            <a:endParaRPr lang="en-US" dirty="0"/>
          </a:p>
        </p:txBody>
      </p:sp>
      <p:sp>
        <p:nvSpPr>
          <p:cNvPr id="4" name="Slide Number Placeholder 3"/>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anchor="b">
            <a:normAutofit/>
          </a:bodyPr>
          <a:lstStyle>
            <a:lvl1pPr algn="l">
              <a:defRPr sz="3200" b="0"/>
            </a:lvl1pPr>
          </a:lstStyle>
          <a:p>
            <a:r>
              <a:rPr lang="en-US"/>
              <a:t>Click to edit Master title style</a:t>
            </a:r>
            <a:endParaRPr dirty="0"/>
          </a:p>
        </p:txBody>
      </p:sp>
      <p:sp>
        <p:nvSpPr>
          <p:cNvPr id="3" name="Content Placehold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3/22/2023</a:t>
            </a:fld>
            <a:endParaRPr lang="en-US" dirty="0"/>
          </a:p>
        </p:txBody>
      </p:sp>
      <p:sp>
        <p:nvSpPr>
          <p:cNvPr id="6" name="Footer Placeholder 5"/>
          <p:cNvSpPr>
            <a:spLocks noGrp="1"/>
          </p:cNvSpPr>
          <p:nvPr>
            <p:ph type="ftr" sz="quarter" idx="11"/>
          </p:nvPr>
        </p:nvSpPr>
        <p:spPr/>
        <p:txBody>
          <a:bodyPr/>
          <a:lstStyle>
            <a:lvl1pPr>
              <a:defRPr sz="1100"/>
            </a:lvl1pPr>
          </a:lstStyle>
          <a:p>
            <a:endParaRPr lang="en-US" dirty="0"/>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fld id="{3CD9712D-992A-4AB1-A5C2-575F75921AA2}" type="datetimeFigureOut">
              <a:rPr lang="en-US" smtClean="0"/>
              <a:pPr/>
              <a:t>3/22/2023</a:t>
            </a:fld>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100">
                <a:solidFill>
                  <a:schemeClr val="tx1">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www.nifc.gov/programs/casual-payment-center" TargetMode="External"/><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9524998" cy="3200400"/>
          </a:xfrm>
        </p:spPr>
        <p:txBody>
          <a:bodyPr/>
          <a:lstStyle/>
          <a:p>
            <a:r>
              <a:rPr lang="en-US" b="1" dirty="0"/>
              <a:t>Use of AD Pay Plan Highlights 2023</a:t>
            </a:r>
          </a:p>
        </p:txBody>
      </p:sp>
      <p:sp>
        <p:nvSpPr>
          <p:cNvPr id="3" name="Subtitle 2"/>
          <p:cNvSpPr>
            <a:spLocks noGrp="1"/>
          </p:cNvSpPr>
          <p:nvPr>
            <p:ph type="subTitle" idx="1"/>
          </p:nvPr>
        </p:nvSpPr>
        <p:spPr/>
        <p:txBody>
          <a:bodyPr/>
          <a:lstStyle/>
          <a:p>
            <a:r>
              <a:rPr lang="en-US" dirty="0"/>
              <a:t>DOI Casual Payment Center</a:t>
            </a:r>
          </a:p>
          <a:p>
            <a:r>
              <a:rPr lang="en-US" sz="1100" dirty="0"/>
              <a:t>March 2023</a:t>
            </a:r>
          </a:p>
        </p:txBody>
      </p:sp>
      <p:pic>
        <p:nvPicPr>
          <p:cNvPr id="4" name="Picture 3">
            <a:extLst>
              <a:ext uri="{FF2B5EF4-FFF2-40B4-BE49-F238E27FC236}">
                <a16:creationId xmlns:a16="http://schemas.microsoft.com/office/drawing/2014/main" id="{29364890-5679-020F-475F-ED280B743530}"/>
              </a:ext>
            </a:extLst>
          </p:cNvPr>
          <p:cNvPicPr>
            <a:picLocks noChangeAspect="1"/>
          </p:cNvPicPr>
          <p:nvPr/>
        </p:nvPicPr>
        <p:blipFill>
          <a:blip r:embed="rId2"/>
          <a:stretch>
            <a:fillRect/>
          </a:stretch>
        </p:blipFill>
        <p:spPr>
          <a:xfrm>
            <a:off x="1062176" y="5468110"/>
            <a:ext cx="1255885" cy="1188823"/>
          </a:xfrm>
          <a:prstGeom prst="rect">
            <a:avLst/>
          </a:prstGeom>
        </p:spPr>
      </p:pic>
      <p:pic>
        <p:nvPicPr>
          <p:cNvPr id="5" name="Picture 4">
            <a:extLst>
              <a:ext uri="{FF2B5EF4-FFF2-40B4-BE49-F238E27FC236}">
                <a16:creationId xmlns:a16="http://schemas.microsoft.com/office/drawing/2014/main" id="{B9195447-132C-8F39-72EE-E814673DFE46}"/>
              </a:ext>
            </a:extLst>
          </p:cNvPr>
          <p:cNvPicPr>
            <a:picLocks noChangeAspect="1"/>
          </p:cNvPicPr>
          <p:nvPr/>
        </p:nvPicPr>
        <p:blipFill>
          <a:blip r:embed="rId3"/>
          <a:stretch>
            <a:fillRect/>
          </a:stretch>
        </p:blipFill>
        <p:spPr>
          <a:xfrm>
            <a:off x="3198812" y="5486400"/>
            <a:ext cx="1274174" cy="1115665"/>
          </a:xfrm>
          <a:prstGeom prst="rect">
            <a:avLst/>
          </a:prstGeom>
        </p:spPr>
      </p:pic>
      <p:pic>
        <p:nvPicPr>
          <p:cNvPr id="6" name="Picture 5">
            <a:extLst>
              <a:ext uri="{FF2B5EF4-FFF2-40B4-BE49-F238E27FC236}">
                <a16:creationId xmlns:a16="http://schemas.microsoft.com/office/drawing/2014/main" id="{15AC5694-A353-F9C4-E3D1-90D9750E1743}"/>
              </a:ext>
            </a:extLst>
          </p:cNvPr>
          <p:cNvPicPr>
            <a:picLocks noChangeAspect="1"/>
          </p:cNvPicPr>
          <p:nvPr/>
        </p:nvPicPr>
        <p:blipFill>
          <a:blip r:embed="rId4"/>
          <a:stretch>
            <a:fillRect/>
          </a:stretch>
        </p:blipFill>
        <p:spPr>
          <a:xfrm>
            <a:off x="5750942" y="5437627"/>
            <a:ext cx="1115665" cy="1152244"/>
          </a:xfrm>
          <a:prstGeom prst="rect">
            <a:avLst/>
          </a:prstGeom>
        </p:spPr>
      </p:pic>
      <p:pic>
        <p:nvPicPr>
          <p:cNvPr id="7" name="Picture 6">
            <a:extLst>
              <a:ext uri="{FF2B5EF4-FFF2-40B4-BE49-F238E27FC236}">
                <a16:creationId xmlns:a16="http://schemas.microsoft.com/office/drawing/2014/main" id="{BC4E3C85-ED87-1B1C-422C-335ED680F11D}"/>
              </a:ext>
            </a:extLst>
          </p:cNvPr>
          <p:cNvPicPr>
            <a:picLocks noChangeAspect="1"/>
          </p:cNvPicPr>
          <p:nvPr/>
        </p:nvPicPr>
        <p:blipFill>
          <a:blip r:embed="rId5"/>
          <a:stretch>
            <a:fillRect/>
          </a:stretch>
        </p:blipFill>
        <p:spPr>
          <a:xfrm>
            <a:off x="8018101" y="5468980"/>
            <a:ext cx="1109568" cy="1133954"/>
          </a:xfrm>
          <a:prstGeom prst="rect">
            <a:avLst/>
          </a:prstGeom>
        </p:spPr>
      </p:pic>
      <p:pic>
        <p:nvPicPr>
          <p:cNvPr id="8" name="Picture 7">
            <a:extLst>
              <a:ext uri="{FF2B5EF4-FFF2-40B4-BE49-F238E27FC236}">
                <a16:creationId xmlns:a16="http://schemas.microsoft.com/office/drawing/2014/main" id="{8205BE42-8BA6-CC74-EF72-70AEEB58E4B5}"/>
              </a:ext>
            </a:extLst>
          </p:cNvPr>
          <p:cNvPicPr>
            <a:picLocks noChangeAspect="1"/>
          </p:cNvPicPr>
          <p:nvPr/>
        </p:nvPicPr>
        <p:blipFill>
          <a:blip r:embed="rId6"/>
          <a:stretch>
            <a:fillRect/>
          </a:stretch>
        </p:blipFill>
        <p:spPr>
          <a:xfrm>
            <a:off x="10279164" y="5468110"/>
            <a:ext cx="1005927" cy="1091279"/>
          </a:xfrm>
          <a:prstGeom prst="rect">
            <a:avLst/>
          </a:prstGeom>
        </p:spPr>
      </p:pic>
    </p:spTree>
    <p:extLst>
      <p:ext uri="{BB962C8B-B14F-4D97-AF65-F5344CB8AC3E}">
        <p14:creationId xmlns:p14="http://schemas.microsoft.com/office/powerpoint/2010/main" val="3198176989"/>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0"/>
            <a:ext cx="9601200" cy="1143000"/>
          </a:xfrm>
        </p:spPr>
        <p:txBody>
          <a:bodyPr/>
          <a:lstStyle/>
          <a:p>
            <a:r>
              <a:rPr lang="en-US" b="1" dirty="0"/>
              <a:t>AD Pay Pan – Conditions of Hire</a:t>
            </a:r>
          </a:p>
        </p:txBody>
      </p:sp>
      <p:sp>
        <p:nvSpPr>
          <p:cNvPr id="4" name="Content Placeholder 2">
            <a:extLst>
              <a:ext uri="{FF2B5EF4-FFF2-40B4-BE49-F238E27FC236}">
                <a16:creationId xmlns:a16="http://schemas.microsoft.com/office/drawing/2014/main" id="{641473B3-B98C-5964-B5E9-1DCB92B3FCCA}"/>
              </a:ext>
            </a:extLst>
          </p:cNvPr>
          <p:cNvSpPr txBox="1">
            <a:spLocks/>
          </p:cNvSpPr>
          <p:nvPr/>
        </p:nvSpPr>
        <p:spPr>
          <a:xfrm>
            <a:off x="1370012" y="1199322"/>
            <a:ext cx="8382000" cy="5506278"/>
          </a:xfrm>
          <a:prstGeom prst="rect">
            <a:avLst/>
          </a:prstGeom>
        </p:spPr>
        <p:txBody>
          <a:bodyPr>
            <a:noAutofit/>
          </a:bodyPr>
          <a:lst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a:lstStyle>
          <a:p>
            <a:pPr marL="550926" indent="-514350">
              <a:spcBef>
                <a:spcPts val="0"/>
              </a:spcBef>
              <a:buFont typeface="+mj-lt"/>
              <a:buAutoNum type="arabicPeriod" startAt="6"/>
            </a:pPr>
            <a:endParaRPr lang="en-US" sz="2200" dirty="0"/>
          </a:p>
        </p:txBody>
      </p:sp>
      <p:sp>
        <p:nvSpPr>
          <p:cNvPr id="5" name="Content Placeholder 2">
            <a:extLst>
              <a:ext uri="{FF2B5EF4-FFF2-40B4-BE49-F238E27FC236}">
                <a16:creationId xmlns:a16="http://schemas.microsoft.com/office/drawing/2014/main" id="{10D1C6D0-FECD-4AA5-0ADC-801AA9F2E40B}"/>
              </a:ext>
            </a:extLst>
          </p:cNvPr>
          <p:cNvSpPr txBox="1">
            <a:spLocks/>
          </p:cNvSpPr>
          <p:nvPr/>
        </p:nvSpPr>
        <p:spPr>
          <a:xfrm>
            <a:off x="1234390" y="1507222"/>
            <a:ext cx="10744200" cy="4953000"/>
          </a:xfrm>
          <a:prstGeom prst="rect">
            <a:avLst/>
          </a:prstGeom>
        </p:spPr>
        <p:txBody>
          <a:bodyPr>
            <a:noAutofit/>
          </a:bodyPr>
          <a:lst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a:lstStyle>
          <a:p>
            <a:pPr marL="493776" indent="-457200">
              <a:lnSpc>
                <a:spcPct val="100000"/>
              </a:lnSpc>
              <a:spcBef>
                <a:spcPts val="0"/>
              </a:spcBef>
              <a:buFont typeface="+mj-lt"/>
              <a:buAutoNum type="arabicPeriod" startAt="5"/>
            </a:pPr>
            <a:r>
              <a:rPr lang="en-US" dirty="0"/>
              <a:t>This authority cannot be used to circumvent other hiring authorities such as temporary 1039 appointments or career seasonal appointments.</a:t>
            </a:r>
          </a:p>
          <a:p>
            <a:pPr marL="493776" indent="-457200">
              <a:lnSpc>
                <a:spcPct val="100000"/>
              </a:lnSpc>
              <a:spcBef>
                <a:spcPts val="0"/>
              </a:spcBef>
              <a:buFont typeface="+mj-lt"/>
              <a:buAutoNum type="arabicPeriod" startAt="5"/>
            </a:pPr>
            <a:r>
              <a:rPr lang="en-US" dirty="0"/>
              <a:t>Law requires the Form I-9 be completed within 3 business days of the appointment. </a:t>
            </a:r>
          </a:p>
          <a:p>
            <a:pPr marL="493776" indent="-457200">
              <a:lnSpc>
                <a:spcPct val="100000"/>
              </a:lnSpc>
              <a:spcBef>
                <a:spcPts val="0"/>
              </a:spcBef>
              <a:buFont typeface="+mj-lt"/>
              <a:buAutoNum type="arabicPeriod" startAt="5"/>
            </a:pPr>
            <a:r>
              <a:rPr lang="en-US" dirty="0"/>
              <a:t>A social security number is required to work under this Pay Plan. This applies to United States citizens as well as to non-resident aliens.</a:t>
            </a:r>
          </a:p>
          <a:p>
            <a:pPr marL="493776" indent="-457200">
              <a:lnSpc>
                <a:spcPct val="100000"/>
              </a:lnSpc>
              <a:spcBef>
                <a:spcPts val="0"/>
              </a:spcBef>
              <a:buFont typeface="+mj-lt"/>
              <a:buAutoNum type="arabicPeriod" startAt="5"/>
            </a:pPr>
            <a:r>
              <a:rPr lang="en-US" dirty="0"/>
              <a:t>The salary rate shown for each classification is the rate to be paid per hour for all service required of the casual. Premium compensation must not be paid for service in excess of 8 hours per day or 40 hours per week or for night, Sunday, or holidays.</a:t>
            </a:r>
          </a:p>
          <a:p>
            <a:pPr marL="550926" indent="-514350">
              <a:buFont typeface="+mj-lt"/>
              <a:buAutoNum type="arabicPeriod"/>
            </a:pPr>
            <a:endParaRPr lang="en-US" dirty="0"/>
          </a:p>
        </p:txBody>
      </p:sp>
    </p:spTree>
    <p:extLst>
      <p:ext uri="{BB962C8B-B14F-4D97-AF65-F5344CB8AC3E}">
        <p14:creationId xmlns:p14="http://schemas.microsoft.com/office/powerpoint/2010/main" val="376322969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ticky notes with question marks">
            <a:extLst>
              <a:ext uri="{FF2B5EF4-FFF2-40B4-BE49-F238E27FC236}">
                <a16:creationId xmlns:a16="http://schemas.microsoft.com/office/drawing/2014/main" id="{0CD51593-B1B8-DFD1-87D7-B67D2F2052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7812" y="685800"/>
            <a:ext cx="5770880" cy="4876800"/>
          </a:xfrm>
          <a:prstGeom prst="rect">
            <a:avLst/>
          </a:prstGeom>
        </p:spPr>
      </p:pic>
      <p:sp>
        <p:nvSpPr>
          <p:cNvPr id="3" name="TextBox 2">
            <a:extLst>
              <a:ext uri="{FF2B5EF4-FFF2-40B4-BE49-F238E27FC236}">
                <a16:creationId xmlns:a16="http://schemas.microsoft.com/office/drawing/2014/main" id="{5E74F960-E24F-6285-4C2A-4F824C3508F0}"/>
              </a:ext>
            </a:extLst>
          </p:cNvPr>
          <p:cNvSpPr txBox="1"/>
          <p:nvPr/>
        </p:nvSpPr>
        <p:spPr>
          <a:xfrm>
            <a:off x="1598612" y="5987534"/>
            <a:ext cx="10287000" cy="461665"/>
          </a:xfrm>
          <a:prstGeom prst="rect">
            <a:avLst/>
          </a:prstGeom>
          <a:noFill/>
        </p:spPr>
        <p:txBody>
          <a:bodyPr wrap="square">
            <a:spAutoFit/>
          </a:bodyPr>
          <a:lstStyle/>
          <a:p>
            <a:pPr>
              <a:lnSpc>
                <a:spcPct val="100000"/>
              </a:lnSpc>
              <a:spcBef>
                <a:spcPts val="600"/>
              </a:spcBef>
            </a:pPr>
            <a:r>
              <a:rPr lang="en-US" sz="2400" b="1" dirty="0">
                <a:latin typeface="+mj-lt"/>
              </a:rPr>
              <a:t>Website: </a:t>
            </a:r>
            <a:r>
              <a:rPr lang="en-US" sz="2400" b="1" dirty="0">
                <a:solidFill>
                  <a:srgbClr val="0000FF"/>
                </a:solidFill>
                <a:latin typeface="+mj-lt"/>
                <a:hlinkClick r:id="rId3">
                  <a:extLst>
                    <a:ext uri="{A12FA001-AC4F-418D-AE19-62706E023703}">
                      <ahyp:hlinkClr xmlns:ahyp="http://schemas.microsoft.com/office/drawing/2018/hyperlinkcolor" val="tx"/>
                    </a:ext>
                  </a:extLst>
                </a:hlinkClick>
              </a:rPr>
              <a:t>https://www.nifc.gov/programs/casual-payment-center</a:t>
            </a:r>
            <a:endParaRPr lang="en-US" sz="2400" b="1" dirty="0">
              <a:solidFill>
                <a:srgbClr val="0000FF"/>
              </a:solidFill>
              <a:latin typeface="+mj-lt"/>
            </a:endParaRPr>
          </a:p>
        </p:txBody>
      </p:sp>
    </p:spTree>
    <p:extLst>
      <p:ext uri="{BB962C8B-B14F-4D97-AF65-F5344CB8AC3E}">
        <p14:creationId xmlns:p14="http://schemas.microsoft.com/office/powerpoint/2010/main" val="37317682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b="1" dirty="0"/>
              <a:t>The AD Pay Plan</a:t>
            </a:r>
          </a:p>
        </p:txBody>
      </p:sp>
      <p:sp>
        <p:nvSpPr>
          <p:cNvPr id="14" name="Content Placeholder 13"/>
          <p:cNvSpPr>
            <a:spLocks noGrp="1"/>
          </p:cNvSpPr>
          <p:nvPr>
            <p:ph idx="1"/>
          </p:nvPr>
        </p:nvSpPr>
        <p:spPr/>
        <p:txBody>
          <a:bodyPr/>
          <a:lstStyle/>
          <a:p>
            <a:r>
              <a:rPr lang="en-US" sz="3600" dirty="0"/>
              <a:t>Sections</a:t>
            </a:r>
          </a:p>
          <a:p>
            <a:pPr lvl="1">
              <a:buFont typeface="Wingdings" panose="05000000000000000000" pitchFamily="2" charset="2"/>
              <a:buChar char="q"/>
            </a:pPr>
            <a:r>
              <a:rPr lang="en-US" sz="2400" dirty="0"/>
              <a:t>A.	Preamble</a:t>
            </a:r>
          </a:p>
          <a:p>
            <a:pPr lvl="1">
              <a:buFont typeface="Wingdings" panose="05000000000000000000" pitchFamily="2" charset="2"/>
              <a:buChar char="q"/>
            </a:pPr>
            <a:r>
              <a:rPr lang="en-US" sz="2400" dirty="0"/>
              <a:t>B.	AD Rates of Pay</a:t>
            </a:r>
          </a:p>
          <a:p>
            <a:pPr lvl="1">
              <a:buFont typeface="Wingdings" panose="05000000000000000000" pitchFamily="2" charset="2"/>
              <a:buChar char="q"/>
            </a:pPr>
            <a:r>
              <a:rPr lang="en-US" sz="2400" dirty="0"/>
              <a:t>C.	Applicable Areas</a:t>
            </a:r>
          </a:p>
          <a:p>
            <a:pPr lvl="1">
              <a:buFont typeface="Wingdings" panose="05000000000000000000" pitchFamily="2" charset="2"/>
              <a:buChar char="q"/>
            </a:pPr>
            <a:r>
              <a:rPr lang="en-US" sz="2400" dirty="0"/>
              <a:t>D.	Circumstances Required for Hiring</a:t>
            </a:r>
          </a:p>
          <a:p>
            <a:pPr lvl="1">
              <a:buFont typeface="Wingdings" panose="05000000000000000000" pitchFamily="2" charset="2"/>
              <a:buChar char="q"/>
            </a:pPr>
            <a:r>
              <a:rPr lang="en-US" sz="2400" dirty="0"/>
              <a:t>E.	Conditions of Hire</a:t>
            </a:r>
          </a:p>
          <a:p>
            <a:pPr lvl="1">
              <a:buFont typeface="Wingdings" panose="05000000000000000000" pitchFamily="2" charset="2"/>
              <a:buChar char="q"/>
            </a:pPr>
            <a:r>
              <a:rPr lang="en-US" sz="2400" dirty="0"/>
              <a:t>F. Position Classification</a:t>
            </a:r>
          </a:p>
          <a:p>
            <a:pPr lvl="1">
              <a:buFont typeface="Wingdings" panose="05000000000000000000" pitchFamily="2" charset="2"/>
              <a:buChar char="q"/>
            </a:pPr>
            <a:endParaRPr lang="en-US" dirty="0"/>
          </a:p>
          <a:p>
            <a:pPr marL="274320" lvl="1" indent="0">
              <a:buNone/>
            </a:pPr>
            <a:endParaRPr lang="en-US" dirty="0"/>
          </a:p>
        </p:txBody>
      </p:sp>
      <p:sp>
        <p:nvSpPr>
          <p:cNvPr id="2" name="Arrow: Right 1">
            <a:extLst>
              <a:ext uri="{FF2B5EF4-FFF2-40B4-BE49-F238E27FC236}">
                <a16:creationId xmlns:a16="http://schemas.microsoft.com/office/drawing/2014/main" id="{CDF842D7-261F-9992-1AB5-EE4630FF11D5}"/>
              </a:ext>
            </a:extLst>
          </p:cNvPr>
          <p:cNvSpPr/>
          <p:nvPr/>
        </p:nvSpPr>
        <p:spPr>
          <a:xfrm>
            <a:off x="1141412" y="2286000"/>
            <a:ext cx="457200" cy="304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 name="Arrow: Right 2">
            <a:extLst>
              <a:ext uri="{FF2B5EF4-FFF2-40B4-BE49-F238E27FC236}">
                <a16:creationId xmlns:a16="http://schemas.microsoft.com/office/drawing/2014/main" id="{69C1A5D0-BF50-2620-33D8-E74AD4A152EF}"/>
              </a:ext>
            </a:extLst>
          </p:cNvPr>
          <p:cNvSpPr/>
          <p:nvPr/>
        </p:nvSpPr>
        <p:spPr>
          <a:xfrm>
            <a:off x="1141412" y="3505200"/>
            <a:ext cx="457200" cy="304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 name="Arrow: Right 3">
            <a:extLst>
              <a:ext uri="{FF2B5EF4-FFF2-40B4-BE49-F238E27FC236}">
                <a16:creationId xmlns:a16="http://schemas.microsoft.com/office/drawing/2014/main" id="{00D46ED5-3345-2636-FBAB-E0AF3DEBA52F}"/>
              </a:ext>
            </a:extLst>
          </p:cNvPr>
          <p:cNvSpPr/>
          <p:nvPr/>
        </p:nvSpPr>
        <p:spPr>
          <a:xfrm>
            <a:off x="1141412" y="3962400"/>
            <a:ext cx="457200" cy="304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Arrow: Right 4">
            <a:extLst>
              <a:ext uri="{FF2B5EF4-FFF2-40B4-BE49-F238E27FC236}">
                <a16:creationId xmlns:a16="http://schemas.microsoft.com/office/drawing/2014/main" id="{7676DDAE-5A37-901F-1D01-960CA349E58A}"/>
              </a:ext>
            </a:extLst>
          </p:cNvPr>
          <p:cNvSpPr/>
          <p:nvPr/>
        </p:nvSpPr>
        <p:spPr>
          <a:xfrm>
            <a:off x="1141412" y="2667000"/>
            <a:ext cx="457200" cy="304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12708215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601200" cy="1143000"/>
          </a:xfrm>
        </p:spPr>
        <p:txBody>
          <a:bodyPr/>
          <a:lstStyle/>
          <a:p>
            <a:r>
              <a:rPr lang="en-US" b="1" dirty="0"/>
              <a:t>The AD Pay Plan</a:t>
            </a:r>
          </a:p>
        </p:txBody>
      </p:sp>
      <p:sp>
        <p:nvSpPr>
          <p:cNvPr id="3" name="Content Placeholder 2">
            <a:extLst>
              <a:ext uri="{FF2B5EF4-FFF2-40B4-BE49-F238E27FC236}">
                <a16:creationId xmlns:a16="http://schemas.microsoft.com/office/drawing/2014/main" id="{A63510DD-6114-1AB7-858C-E0ACB931C7A4}"/>
              </a:ext>
            </a:extLst>
          </p:cNvPr>
          <p:cNvSpPr txBox="1">
            <a:spLocks/>
          </p:cNvSpPr>
          <p:nvPr/>
        </p:nvSpPr>
        <p:spPr>
          <a:xfrm>
            <a:off x="1522411" y="1143000"/>
            <a:ext cx="9372601" cy="5562600"/>
          </a:xfrm>
          <a:prstGeom prst="rect">
            <a:avLst/>
          </a:prstGeom>
        </p:spPr>
        <p:txBody>
          <a:bodyPr>
            <a:normAutofit/>
          </a:bodyPr>
          <a:lst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a:lstStyle>
          <a:p>
            <a:pPr marL="45720" indent="0">
              <a:buFont typeface="Arial" pitchFamily="34" charset="0"/>
              <a:buNone/>
            </a:pPr>
            <a:r>
              <a:rPr lang="en-US" sz="2600" b="1" u="sng" dirty="0"/>
              <a:t>Preamble</a:t>
            </a:r>
          </a:p>
          <a:p>
            <a:pPr marL="45720" indent="0">
              <a:buFont typeface="Arial" pitchFamily="34" charset="0"/>
              <a:buNone/>
            </a:pPr>
            <a:r>
              <a:rPr lang="en-US" sz="2600" b="1" dirty="0"/>
              <a:t>Pay Plan applies wherever and whenever it becomes necessary to hire persons:</a:t>
            </a:r>
          </a:p>
          <a:p>
            <a:pPr lvl="2">
              <a:buFont typeface="Arial" panose="020B0604020202020204" pitchFamily="34" charset="0"/>
              <a:buChar char="•"/>
            </a:pPr>
            <a:r>
              <a:rPr lang="en-US" sz="1900" dirty="0"/>
              <a:t>To cope with a sudden and unexpected emergency caused by a fire, or extreme fire potential, flood, storm, or any other all-hazard emergency that threatens damage to federally protected property, has the potential to cause loss of life, serious injury, public health risk, or damage to natural or cultural resources unless brought under immediate control.</a:t>
            </a:r>
          </a:p>
          <a:p>
            <a:pPr lvl="2">
              <a:buFont typeface="Arial" panose="020B0604020202020204" pitchFamily="34" charset="0"/>
              <a:buChar char="•"/>
            </a:pPr>
            <a:r>
              <a:rPr lang="en-US" sz="1900" dirty="0"/>
              <a:t>To provide emergency assistance to States under formalized agreements.</a:t>
            </a:r>
          </a:p>
          <a:p>
            <a:pPr lvl="2">
              <a:buFont typeface="Arial" panose="020B0604020202020204" pitchFamily="34" charset="0"/>
              <a:buChar char="•"/>
            </a:pPr>
            <a:r>
              <a:rPr lang="en-US" sz="1900" dirty="0"/>
              <a:t>To meet mission assignments issued by the Federal Emergency Management Agency (FEMA).</a:t>
            </a:r>
          </a:p>
          <a:p>
            <a:pPr marL="45720" indent="0">
              <a:buFont typeface="Arial" pitchFamily="34" charset="0"/>
              <a:buNone/>
            </a:pPr>
            <a:r>
              <a:rPr lang="en-US" sz="2600" b="1" dirty="0"/>
              <a:t>Such hiring is of uncertain and purely temporary duration and must be terminated when other employment methods can be initiated. This plan does not provide the authority to hire individuals for out-of-country assignments.</a:t>
            </a:r>
            <a:endParaRPr lang="en-US" sz="2300" b="1" dirty="0"/>
          </a:p>
        </p:txBody>
      </p:sp>
    </p:spTree>
    <p:extLst>
      <p:ext uri="{BB962C8B-B14F-4D97-AF65-F5344CB8AC3E}">
        <p14:creationId xmlns:p14="http://schemas.microsoft.com/office/powerpoint/2010/main" val="23783796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228600"/>
            <a:ext cx="8458201" cy="1066801"/>
          </a:xfrm>
        </p:spPr>
        <p:txBody>
          <a:bodyPr/>
          <a:lstStyle/>
          <a:p>
            <a:r>
              <a:rPr lang="en-US" dirty="0"/>
              <a:t>AD Rates of Pay</a:t>
            </a:r>
          </a:p>
        </p:txBody>
      </p:sp>
      <p:sp>
        <p:nvSpPr>
          <p:cNvPr id="3" name="Text Placeholder 2"/>
          <p:cNvSpPr>
            <a:spLocks noGrp="1"/>
          </p:cNvSpPr>
          <p:nvPr>
            <p:ph type="body" idx="1"/>
          </p:nvPr>
        </p:nvSpPr>
        <p:spPr>
          <a:xfrm>
            <a:off x="1293813" y="1600200"/>
            <a:ext cx="8458201" cy="3962400"/>
          </a:xfrm>
        </p:spPr>
        <p:txBody>
          <a:bodyPr>
            <a:normAutofit fontScale="92500" lnSpcReduction="20000"/>
          </a:bodyPr>
          <a:lstStyle/>
          <a:p>
            <a:pPr marL="342900" indent="-342900">
              <a:buFont typeface="Arial" panose="020B0604020202020204" pitchFamily="34" charset="0"/>
              <a:buChar char="•"/>
            </a:pPr>
            <a:r>
              <a:rPr lang="en-US" sz="2800" dirty="0">
                <a:latin typeface="Trebuchet MS" panose="020B0603020202020204" pitchFamily="34" charset="0"/>
              </a:rPr>
              <a:t>Per an executive order, a 4.37% increase will be applied to 2023 AD pay rates when the Pay Plan is signed.</a:t>
            </a:r>
          </a:p>
          <a:p>
            <a:pPr marL="342900" indent="-342900">
              <a:buFont typeface="Arial" panose="020B0604020202020204" pitchFamily="34" charset="0"/>
              <a:buChar char="•"/>
            </a:pPr>
            <a:endParaRPr lang="en-US" sz="2800" dirty="0">
              <a:latin typeface="Trebuchet MS" panose="020B0603020202020204" pitchFamily="34" charset="0"/>
            </a:endParaRPr>
          </a:p>
          <a:p>
            <a:pPr marL="342900" indent="-342900">
              <a:buFont typeface="Arial" panose="020B0604020202020204" pitchFamily="34" charset="0"/>
              <a:buChar char="•"/>
            </a:pPr>
            <a:r>
              <a:rPr lang="en-US" sz="2800" dirty="0">
                <a:latin typeface="Trebuchet MS" panose="020B0603020202020204" pitchFamily="34" charset="0"/>
              </a:rPr>
              <a:t>The CPC will make adjustments to ensure casuals receive the correct pay rate on each timesheet.</a:t>
            </a:r>
          </a:p>
          <a:p>
            <a:endParaRPr lang="en-US" sz="2800" dirty="0">
              <a:latin typeface="Trebuchet MS" panose="020B0603020202020204" pitchFamily="34" charset="0"/>
            </a:endParaRPr>
          </a:p>
          <a:p>
            <a:pPr marL="342900" indent="-342900">
              <a:buFont typeface="Arial" panose="020B0604020202020204" pitchFamily="34" charset="0"/>
              <a:buChar char="•"/>
            </a:pPr>
            <a:r>
              <a:rPr lang="en-US" sz="2800" dirty="0">
                <a:latin typeface="Trebuchet MS" panose="020B0603020202020204" pitchFamily="34" charset="0"/>
              </a:rPr>
              <a:t>If an AD is on assignment and the Pay Plan is signed and becomes effective, the rate remains the same as it was when they went out. If there is a break in service and/or they move onto a different incident, the rate increase will automatically be initiated at the CPC.</a:t>
            </a:r>
          </a:p>
          <a:p>
            <a:endParaRPr lang="en-US" dirty="0"/>
          </a:p>
        </p:txBody>
      </p:sp>
    </p:spTree>
    <p:extLst>
      <p:ext uri="{BB962C8B-B14F-4D97-AF65-F5344CB8AC3E}">
        <p14:creationId xmlns:p14="http://schemas.microsoft.com/office/powerpoint/2010/main" val="3553831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012" y="0"/>
            <a:ext cx="10439399" cy="1143000"/>
          </a:xfrm>
        </p:spPr>
        <p:txBody>
          <a:bodyPr/>
          <a:lstStyle/>
          <a:p>
            <a:r>
              <a:rPr lang="en-US" b="1" dirty="0"/>
              <a:t>AD Pay Pan – Circumstances Required for Hiring</a:t>
            </a:r>
          </a:p>
        </p:txBody>
      </p:sp>
      <p:sp>
        <p:nvSpPr>
          <p:cNvPr id="8" name="Content Placeholder 2">
            <a:extLst>
              <a:ext uri="{FF2B5EF4-FFF2-40B4-BE49-F238E27FC236}">
                <a16:creationId xmlns:a16="http://schemas.microsoft.com/office/drawing/2014/main" id="{89A1C0D2-3C1F-65D2-945F-6CEDB8036385}"/>
              </a:ext>
            </a:extLst>
          </p:cNvPr>
          <p:cNvSpPr txBox="1">
            <a:spLocks/>
          </p:cNvSpPr>
          <p:nvPr/>
        </p:nvSpPr>
        <p:spPr>
          <a:xfrm>
            <a:off x="1293811" y="1524000"/>
            <a:ext cx="10134599" cy="4953000"/>
          </a:xfrm>
          <a:prstGeom prst="rect">
            <a:avLst/>
          </a:prstGeom>
        </p:spPr>
        <p:txBody>
          <a:bodyPr>
            <a:noAutofit/>
          </a:bodyPr>
          <a:lst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a:lstStyle>
          <a:p>
            <a:pPr marL="550926" indent="-514350">
              <a:buFont typeface="+mj-lt"/>
              <a:buAutoNum type="arabicPeriod"/>
            </a:pPr>
            <a:r>
              <a:rPr lang="en-US" sz="2800" dirty="0"/>
              <a:t>Fight an ongoing fire.</a:t>
            </a:r>
          </a:p>
          <a:p>
            <a:pPr marL="550926" indent="-514350">
              <a:buFont typeface="+mj-lt"/>
              <a:buAutoNum type="arabicPeriod"/>
            </a:pPr>
            <a:r>
              <a:rPr lang="en-US" sz="2800" dirty="0"/>
              <a:t>Unusually dry periods, high fire danger, lightening, incendiary outbreaks, crowds (e.g., 4</a:t>
            </a:r>
            <a:r>
              <a:rPr lang="en-US" sz="2800" baseline="30000" dirty="0"/>
              <a:t>th</a:t>
            </a:r>
            <a:r>
              <a:rPr lang="en-US" sz="2800" dirty="0"/>
              <a:t> of July).</a:t>
            </a:r>
          </a:p>
          <a:p>
            <a:pPr marL="550926" indent="-514350">
              <a:buFont typeface="+mj-lt"/>
              <a:buAutoNum type="arabicPeriod"/>
            </a:pPr>
            <a:r>
              <a:rPr lang="en-US" sz="2800" dirty="0"/>
              <a:t>Support to ongoing incident including post-incident administration (e.g., dispatch, warehouse/cache workers, payment team members, administrative support &amp; reviews).</a:t>
            </a:r>
          </a:p>
          <a:p>
            <a:pPr marL="550926" indent="-514350">
              <a:buFont typeface="+mj-lt"/>
              <a:buAutoNum type="arabicPeriod"/>
            </a:pPr>
            <a:r>
              <a:rPr lang="en-US" sz="2800" dirty="0"/>
              <a:t>Standby for dispatch.</a:t>
            </a:r>
          </a:p>
          <a:p>
            <a:pPr marL="550926" indent="-514350">
              <a:buFont typeface="+mj-lt"/>
              <a:buAutoNum type="arabicPeriod"/>
            </a:pPr>
            <a:r>
              <a:rPr lang="en-US" sz="2800" dirty="0"/>
              <a:t>Replace members of fire suppression.</a:t>
            </a:r>
          </a:p>
        </p:txBody>
      </p:sp>
    </p:spTree>
    <p:extLst>
      <p:ext uri="{BB962C8B-B14F-4D97-AF65-F5344CB8AC3E}">
        <p14:creationId xmlns:p14="http://schemas.microsoft.com/office/powerpoint/2010/main" val="9426820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0"/>
            <a:ext cx="9601200" cy="1143000"/>
          </a:xfrm>
        </p:spPr>
        <p:txBody>
          <a:bodyPr/>
          <a:lstStyle/>
          <a:p>
            <a:r>
              <a:rPr lang="en-US" b="1" dirty="0"/>
              <a:t>AD Pay Pan – Circumstances Continued</a:t>
            </a:r>
          </a:p>
        </p:txBody>
      </p:sp>
      <p:sp>
        <p:nvSpPr>
          <p:cNvPr id="3" name="Content Placeholder 2">
            <a:extLst>
              <a:ext uri="{FF2B5EF4-FFF2-40B4-BE49-F238E27FC236}">
                <a16:creationId xmlns:a16="http://schemas.microsoft.com/office/drawing/2014/main" id="{029B71A9-BB4A-D068-3804-440AD76BF4CF}"/>
              </a:ext>
            </a:extLst>
          </p:cNvPr>
          <p:cNvSpPr txBox="1">
            <a:spLocks/>
          </p:cNvSpPr>
          <p:nvPr/>
        </p:nvSpPr>
        <p:spPr>
          <a:xfrm>
            <a:off x="1217612" y="1447800"/>
            <a:ext cx="9982200" cy="5029200"/>
          </a:xfrm>
          <a:prstGeom prst="rect">
            <a:avLst/>
          </a:prstGeom>
        </p:spPr>
        <p:txBody>
          <a:bodyPr>
            <a:normAutofit/>
          </a:bodyPr>
          <a:lst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a:lstStyle>
          <a:p>
            <a:pPr marL="550926" indent="-514350">
              <a:buFont typeface="+mj-lt"/>
              <a:buAutoNum type="arabicPeriod" startAt="6"/>
            </a:pPr>
            <a:r>
              <a:rPr lang="en-US" sz="2800" dirty="0"/>
              <a:t>Training</a:t>
            </a:r>
          </a:p>
          <a:p>
            <a:pPr marL="1005840" lvl="3" indent="-457200">
              <a:buFont typeface="Arial" panose="020B0604020202020204" pitchFamily="34" charset="0"/>
              <a:buChar char="•"/>
            </a:pPr>
            <a:r>
              <a:rPr lang="en-US" sz="2600" dirty="0"/>
              <a:t>Should not exceed 80 hours per calendar year, excluding travel.</a:t>
            </a:r>
          </a:p>
          <a:p>
            <a:pPr marL="1005840" lvl="3" indent="-457200">
              <a:buFont typeface="Arial" panose="020B0604020202020204" pitchFamily="34" charset="0"/>
              <a:buChar char="•"/>
            </a:pPr>
            <a:r>
              <a:rPr lang="en-US" sz="2600" dirty="0"/>
              <a:t>Per casual - 80 hours includes the total for FS, BIA, BLM, NPS and FWS combined.</a:t>
            </a:r>
          </a:p>
          <a:p>
            <a:pPr marL="1005840" lvl="3" indent="-457200">
              <a:buFont typeface="Arial" panose="020B0604020202020204" pitchFamily="34" charset="0"/>
              <a:buChar char="•"/>
            </a:pPr>
            <a:r>
              <a:rPr lang="en-US" sz="2600" dirty="0"/>
              <a:t>This authority cannot be used to circumvent other hiring authorities, such as temporary 1039 appointments or career seasonal appointments. </a:t>
            </a:r>
          </a:p>
          <a:p>
            <a:pPr marL="1005840" lvl="3" indent="-457200">
              <a:buFont typeface="Arial" panose="020B0604020202020204" pitchFamily="34" charset="0"/>
              <a:buChar char="•"/>
            </a:pPr>
            <a:r>
              <a:rPr lang="en-US" sz="2600" dirty="0"/>
              <a:t>The 80-hour limit includes required annual refresher courses.</a:t>
            </a:r>
          </a:p>
          <a:p>
            <a:pPr marL="1005840" lvl="3" indent="-457200">
              <a:buFont typeface="Arial" panose="020B0604020202020204" pitchFamily="34" charset="0"/>
              <a:buChar char="•"/>
            </a:pPr>
            <a:r>
              <a:rPr lang="en-US" sz="2600" dirty="0"/>
              <a:t>Does not include travel hours.</a:t>
            </a:r>
          </a:p>
        </p:txBody>
      </p:sp>
    </p:spTree>
    <p:extLst>
      <p:ext uri="{BB962C8B-B14F-4D97-AF65-F5344CB8AC3E}">
        <p14:creationId xmlns:p14="http://schemas.microsoft.com/office/powerpoint/2010/main" val="215432346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0"/>
            <a:ext cx="9601200" cy="1143000"/>
          </a:xfrm>
        </p:spPr>
        <p:txBody>
          <a:bodyPr/>
          <a:lstStyle/>
          <a:p>
            <a:r>
              <a:rPr lang="en-US" dirty="0"/>
              <a:t>AD Pay Pan – Circumstances Continued</a:t>
            </a:r>
          </a:p>
        </p:txBody>
      </p:sp>
      <p:sp>
        <p:nvSpPr>
          <p:cNvPr id="3" name="Content Placeholder 2">
            <a:extLst>
              <a:ext uri="{FF2B5EF4-FFF2-40B4-BE49-F238E27FC236}">
                <a16:creationId xmlns:a16="http://schemas.microsoft.com/office/drawing/2014/main" id="{4E0B15F4-78D6-20DA-5296-D009A6A5F4C8}"/>
              </a:ext>
            </a:extLst>
          </p:cNvPr>
          <p:cNvSpPr txBox="1">
            <a:spLocks/>
          </p:cNvSpPr>
          <p:nvPr/>
        </p:nvSpPr>
        <p:spPr>
          <a:xfrm>
            <a:off x="1293812" y="1447800"/>
            <a:ext cx="9753600" cy="4572000"/>
          </a:xfrm>
          <a:prstGeom prst="rect">
            <a:avLst/>
          </a:prstGeom>
        </p:spPr>
        <p:txBody>
          <a:bodyPr>
            <a:normAutofit/>
          </a:bodyPr>
          <a:lst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a:lstStyle>
          <a:p>
            <a:pPr marL="550926" indent="-514350">
              <a:buFont typeface="+mj-lt"/>
              <a:buAutoNum type="arabicPeriod" startAt="6"/>
            </a:pPr>
            <a:r>
              <a:rPr lang="en-US" sz="2800" dirty="0"/>
              <a:t>Training</a:t>
            </a:r>
          </a:p>
          <a:p>
            <a:pPr lvl="2">
              <a:buFont typeface="Arial" panose="020B0604020202020204" pitchFamily="34" charset="0"/>
              <a:buChar char="•"/>
            </a:pPr>
            <a:r>
              <a:rPr lang="en-US" sz="2200" dirty="0"/>
              <a:t>When casuals are working as trainees, they shall be paid one AD rate lower than the full performance rate</a:t>
            </a:r>
          </a:p>
          <a:p>
            <a:pPr marL="1028700" lvl="3" indent="-342900" defTabSz="365760">
              <a:buFont typeface="Wingdings" panose="05000000000000000000" pitchFamily="2" charset="2"/>
              <a:buChar char="ü"/>
            </a:pPr>
            <a:r>
              <a:rPr lang="en-US" sz="1800" dirty="0"/>
              <a:t>e.g., a FFT1(t) firefighter type 1 (squad boss) trainee would be paid at the 	AD-C rate.</a:t>
            </a:r>
          </a:p>
          <a:p>
            <a:pPr lvl="2">
              <a:buFont typeface="Arial" panose="020B0604020202020204" pitchFamily="34" charset="0"/>
              <a:buChar char="•"/>
            </a:pPr>
            <a:r>
              <a:rPr lang="en-US" sz="2200" dirty="0"/>
              <a:t>When casuals attend emergency incident training to qualify for another position, the casual shall be paid at one AD rate lower than the full performance rate.</a:t>
            </a:r>
          </a:p>
          <a:p>
            <a:pPr marL="550926" indent="-514350">
              <a:buFont typeface="+mj-lt"/>
              <a:buAutoNum type="arabicPeriod" startAt="7"/>
            </a:pPr>
            <a:r>
              <a:rPr lang="en-US" sz="2800" dirty="0"/>
              <a:t>Instructing</a:t>
            </a:r>
          </a:p>
          <a:p>
            <a:pPr marL="964692" lvl="2" indent="-342900">
              <a:buFont typeface="Arial" panose="020B0604020202020204" pitchFamily="34" charset="0"/>
              <a:buChar char="•"/>
            </a:pPr>
            <a:r>
              <a:rPr lang="en-US" sz="2400" dirty="0"/>
              <a:t>Will not exceed 120 hours per calendar year</a:t>
            </a:r>
          </a:p>
          <a:p>
            <a:pPr marL="964692" lvl="2" indent="-342900">
              <a:buFont typeface="Arial" panose="020B0604020202020204" pitchFamily="34" charset="0"/>
              <a:buChar char="•"/>
            </a:pPr>
            <a:r>
              <a:rPr lang="en-US" sz="2400" dirty="0"/>
              <a:t>Per casual, all agencies combined</a:t>
            </a:r>
          </a:p>
          <a:p>
            <a:pPr marL="964692" lvl="2" indent="-342900">
              <a:buFont typeface="Arial" panose="020B0604020202020204" pitchFamily="34" charset="0"/>
              <a:buChar char="•"/>
            </a:pPr>
            <a:r>
              <a:rPr lang="en-US" sz="2400" dirty="0"/>
              <a:t>Does not include travel hours</a:t>
            </a:r>
          </a:p>
          <a:p>
            <a:pPr lvl="1"/>
            <a:endParaRPr lang="en-US" sz="2400" dirty="0"/>
          </a:p>
        </p:txBody>
      </p:sp>
    </p:spTree>
    <p:extLst>
      <p:ext uri="{BB962C8B-B14F-4D97-AF65-F5344CB8AC3E}">
        <p14:creationId xmlns:p14="http://schemas.microsoft.com/office/powerpoint/2010/main" val="34231312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0"/>
            <a:ext cx="9601200" cy="1143000"/>
          </a:xfrm>
        </p:spPr>
        <p:txBody>
          <a:bodyPr/>
          <a:lstStyle/>
          <a:p>
            <a:r>
              <a:rPr lang="en-US" dirty="0"/>
              <a:t>AD Pay Pan – Circumstances Continued</a:t>
            </a:r>
          </a:p>
        </p:txBody>
      </p:sp>
      <p:sp>
        <p:nvSpPr>
          <p:cNvPr id="3" name="Content Placeholder 2">
            <a:extLst>
              <a:ext uri="{FF2B5EF4-FFF2-40B4-BE49-F238E27FC236}">
                <a16:creationId xmlns:a16="http://schemas.microsoft.com/office/drawing/2014/main" id="{49F530C4-8A23-7980-C09D-C61E839432DF}"/>
              </a:ext>
            </a:extLst>
          </p:cNvPr>
          <p:cNvSpPr txBox="1">
            <a:spLocks/>
          </p:cNvSpPr>
          <p:nvPr/>
        </p:nvSpPr>
        <p:spPr>
          <a:xfrm>
            <a:off x="1293812" y="1341912"/>
            <a:ext cx="8839200" cy="5058888"/>
          </a:xfrm>
          <a:prstGeom prst="rect">
            <a:avLst/>
          </a:prstGeom>
        </p:spPr>
        <p:txBody>
          <a:bodyPr>
            <a:normAutofit/>
          </a:bodyPr>
          <a:lst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a:lstStyle>
          <a:p>
            <a:pPr marL="550926" indent="-514350">
              <a:buFont typeface="+mj-lt"/>
              <a:buAutoNum type="arabicPeriod" startAt="8"/>
            </a:pPr>
            <a:r>
              <a:rPr lang="en-US" dirty="0"/>
              <a:t>Floods, storms, and other all-hazard</a:t>
            </a:r>
          </a:p>
          <a:p>
            <a:pPr marL="550926" indent="-514350">
              <a:buFont typeface="+mj-lt"/>
              <a:buAutoNum type="arabicPeriod" startAt="8"/>
            </a:pPr>
            <a:r>
              <a:rPr lang="en-US" dirty="0"/>
              <a:t>Emergency Stabilization</a:t>
            </a:r>
          </a:p>
          <a:p>
            <a:pPr marL="907542" lvl="2" indent="-285750">
              <a:buFont typeface="Arial" panose="020B0604020202020204" pitchFamily="34" charset="0"/>
              <a:buChar char="•"/>
            </a:pPr>
            <a:r>
              <a:rPr lang="en-US" dirty="0"/>
              <a:t>Immediate danger of loss without prompt remedial action </a:t>
            </a:r>
          </a:p>
          <a:p>
            <a:pPr marL="907542" lvl="2" indent="-285750">
              <a:buFont typeface="Arial" panose="020B0604020202020204" pitchFamily="34" charset="0"/>
              <a:buChar char="•"/>
            </a:pPr>
            <a:r>
              <a:rPr lang="en-US" dirty="0"/>
              <a:t>Not an emergency if normally scheduled days off are given</a:t>
            </a:r>
          </a:p>
          <a:p>
            <a:pPr marL="550926" indent="-514350">
              <a:buFont typeface="+mj-lt"/>
              <a:buAutoNum type="arabicPeriod" startAt="10"/>
            </a:pPr>
            <a:r>
              <a:rPr lang="en-US" dirty="0"/>
              <a:t>Burned Area Rehab Response</a:t>
            </a:r>
          </a:p>
          <a:p>
            <a:pPr marL="907542" lvl="2" indent="-285750">
              <a:buFont typeface="Arial" panose="020B0604020202020204" pitchFamily="34" charset="0"/>
              <a:buChar char="•"/>
            </a:pPr>
            <a:r>
              <a:rPr lang="en-US" dirty="0"/>
              <a:t>Not to exceed 90 days from date Burned Area Rehab plan approved</a:t>
            </a:r>
          </a:p>
          <a:p>
            <a:pPr marL="1143000" lvl="3" indent="-285750">
              <a:buFont typeface="Wingdings" panose="05000000000000000000" pitchFamily="2" charset="2"/>
              <a:buChar char="ü"/>
            </a:pPr>
            <a:r>
              <a:rPr lang="en-US" dirty="0"/>
              <a:t>90 days is not 90 days of guaranteed work</a:t>
            </a:r>
          </a:p>
          <a:p>
            <a:pPr marL="550926" indent="-514350">
              <a:buFont typeface="+mj-lt"/>
              <a:buAutoNum type="arabicPeriod" startAt="11"/>
            </a:pPr>
            <a:r>
              <a:rPr lang="en-US" dirty="0"/>
              <a:t>FEMA declared emergencies/assignments</a:t>
            </a:r>
          </a:p>
          <a:p>
            <a:pPr marL="550926" indent="-514350">
              <a:buFont typeface="+mj-lt"/>
              <a:buAutoNum type="arabicPeriod" startAt="11"/>
            </a:pPr>
            <a:r>
              <a:rPr lang="en-US" dirty="0"/>
              <a:t>Public Awareness (e.g., Prevention/PIO’s)</a:t>
            </a:r>
          </a:p>
          <a:p>
            <a:pPr marL="550926" indent="-514350">
              <a:buFont typeface="+mj-lt"/>
              <a:buAutoNum type="arabicPeriod" startAt="11"/>
            </a:pPr>
            <a:r>
              <a:rPr lang="en-US" dirty="0"/>
              <a:t>Prescribed fire (RX)</a:t>
            </a:r>
          </a:p>
          <a:p>
            <a:pPr marL="907542" lvl="2" indent="-285750">
              <a:buFont typeface="Arial" panose="020B0604020202020204" pitchFamily="34" charset="0"/>
              <a:buChar char="•"/>
            </a:pPr>
            <a:r>
              <a:rPr lang="en-US" dirty="0"/>
              <a:t>Not to exceed 300 hours per calendar year, excluding travel</a:t>
            </a:r>
          </a:p>
        </p:txBody>
      </p:sp>
    </p:spTree>
    <p:extLst>
      <p:ext uri="{BB962C8B-B14F-4D97-AF65-F5344CB8AC3E}">
        <p14:creationId xmlns:p14="http://schemas.microsoft.com/office/powerpoint/2010/main" val="37890158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0"/>
            <a:ext cx="9601200" cy="1143000"/>
          </a:xfrm>
        </p:spPr>
        <p:txBody>
          <a:bodyPr/>
          <a:lstStyle/>
          <a:p>
            <a:r>
              <a:rPr lang="en-US" dirty="0"/>
              <a:t>AD Pay Pan – Conditions of Hire</a:t>
            </a:r>
          </a:p>
        </p:txBody>
      </p:sp>
      <p:sp>
        <p:nvSpPr>
          <p:cNvPr id="4" name="Content Placeholder 2">
            <a:extLst>
              <a:ext uri="{FF2B5EF4-FFF2-40B4-BE49-F238E27FC236}">
                <a16:creationId xmlns:a16="http://schemas.microsoft.com/office/drawing/2014/main" id="{641473B3-B98C-5964-B5E9-1DCB92B3FCCA}"/>
              </a:ext>
            </a:extLst>
          </p:cNvPr>
          <p:cNvSpPr txBox="1">
            <a:spLocks/>
          </p:cNvSpPr>
          <p:nvPr/>
        </p:nvSpPr>
        <p:spPr>
          <a:xfrm>
            <a:off x="1370012" y="1199322"/>
            <a:ext cx="8382000" cy="5506278"/>
          </a:xfrm>
          <a:prstGeom prst="rect">
            <a:avLst/>
          </a:prstGeom>
        </p:spPr>
        <p:txBody>
          <a:bodyPr>
            <a:noAutofit/>
          </a:bodyPr>
          <a:lst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a:lstStyle>
          <a:p>
            <a:pPr marL="550926" indent="-514350">
              <a:spcBef>
                <a:spcPts val="0"/>
              </a:spcBef>
              <a:buFont typeface="+mj-lt"/>
              <a:buAutoNum type="arabicPeriod" startAt="6"/>
            </a:pPr>
            <a:endParaRPr lang="en-US" sz="2200" dirty="0"/>
          </a:p>
        </p:txBody>
      </p:sp>
      <p:sp>
        <p:nvSpPr>
          <p:cNvPr id="5" name="Content Placeholder 2">
            <a:extLst>
              <a:ext uri="{FF2B5EF4-FFF2-40B4-BE49-F238E27FC236}">
                <a16:creationId xmlns:a16="http://schemas.microsoft.com/office/drawing/2014/main" id="{10D1C6D0-FECD-4AA5-0ADC-801AA9F2E40B}"/>
              </a:ext>
            </a:extLst>
          </p:cNvPr>
          <p:cNvSpPr txBox="1">
            <a:spLocks/>
          </p:cNvSpPr>
          <p:nvPr/>
        </p:nvSpPr>
        <p:spPr>
          <a:xfrm>
            <a:off x="1293811" y="1524000"/>
            <a:ext cx="10134599" cy="4953000"/>
          </a:xfrm>
          <a:prstGeom prst="rect">
            <a:avLst/>
          </a:prstGeom>
        </p:spPr>
        <p:txBody>
          <a:bodyPr>
            <a:noAutofit/>
          </a:bodyPr>
          <a:lst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a:lstStyle>
          <a:p>
            <a:pPr marL="457200" indent="-457200">
              <a:buFont typeface="+mj-lt"/>
              <a:buAutoNum type="arabicPeriod"/>
            </a:pPr>
            <a:r>
              <a:rPr lang="en-US" dirty="0"/>
              <a:t>This Pay Plan applies only to those casuals who are recruited for the sole purpose of dealing with an immediate fire emergency, extreme fire potential, or other all-hazard emergency.</a:t>
            </a:r>
          </a:p>
          <a:p>
            <a:pPr marL="457200" indent="-457200">
              <a:buFont typeface="+mj-lt"/>
              <a:buAutoNum type="arabicPeriod"/>
            </a:pPr>
            <a:r>
              <a:rPr lang="en-US" dirty="0"/>
              <a:t>It may be used to supplement regular personnel assigned to prescribed fire projects.</a:t>
            </a:r>
          </a:p>
          <a:p>
            <a:pPr marL="457200" indent="-457200">
              <a:buFont typeface="+mj-lt"/>
              <a:buAutoNum type="arabicPeriod"/>
            </a:pPr>
            <a:r>
              <a:rPr lang="en-US" dirty="0"/>
              <a:t>It is the responsibility of the jurisdictional agency to hire and pay AD employees under this Pay Plan for prescribe fire projects, unless there is a current agreement in place between federal partners.</a:t>
            </a:r>
          </a:p>
          <a:p>
            <a:pPr marL="457200" indent="-457200">
              <a:buFont typeface="+mj-lt"/>
              <a:buAutoNum type="arabicPeriod"/>
            </a:pPr>
            <a:r>
              <a:rPr lang="en-US" dirty="0"/>
              <a:t>Under no conditions may active members of the Armed Forces be hired, including National Guard members who have been activated.</a:t>
            </a:r>
          </a:p>
        </p:txBody>
      </p:sp>
    </p:spTree>
    <p:extLst>
      <p:ext uri="{BB962C8B-B14F-4D97-AF65-F5344CB8AC3E}">
        <p14:creationId xmlns:p14="http://schemas.microsoft.com/office/powerpoint/2010/main" val="420116294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TF02801109.potx" id="{B47C65E8-9F73-4C4F-A3C2-84725F71438E}" vid="{CFC30A9F-F7E5-41F4-B6B7-D2E5B79E3BFB}"/>
    </a:ext>
  </a:ext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1E33DF-2340-4F4E-B874-B73FEFEBFC8D}">
  <ds:schemaRefs>
    <ds:schemaRef ds:uri="http://schemas.microsoft.com/sharepoint/v3/contenttype/forms"/>
  </ds:schemaRefs>
</ds:datastoreItem>
</file>

<file path=customXml/itemProps3.xml><?xml version="1.0" encoding="utf-8"?>
<ds:datastoreItem xmlns:ds="http://schemas.openxmlformats.org/officeDocument/2006/customXml" ds:itemID="{0F249165-F638-412C-8E0A-DFB7045CA2E0}">
  <ds:schemaRefs>
    <ds:schemaRef ds:uri="4873beb7-5857-4685-be1f-d57550cc96cc"/>
    <ds:schemaRef ds:uri="http://schemas.openxmlformats.org/package/2006/metadata/core-properties"/>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Serenity nature presentation (widescreen)</Template>
  <TotalTime>1086</TotalTime>
  <Words>883</Words>
  <Application>Microsoft Office PowerPoint</Application>
  <PresentationFormat>Custom</PresentationFormat>
  <Paragraphs>75</Paragraphs>
  <Slides>11</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Euphemia</vt:lpstr>
      <vt:lpstr>Trebuchet MS</vt:lpstr>
      <vt:lpstr>Wingdings</vt:lpstr>
      <vt:lpstr>Serenity 16x9</vt:lpstr>
      <vt:lpstr>Use of AD Pay Plan Highlights 2023</vt:lpstr>
      <vt:lpstr>The AD Pay Plan</vt:lpstr>
      <vt:lpstr>The AD Pay Plan</vt:lpstr>
      <vt:lpstr>AD Rates of Pay</vt:lpstr>
      <vt:lpstr>AD Pay Pan – Circumstances Required for Hiring</vt:lpstr>
      <vt:lpstr>AD Pay Pan – Circumstances Continued</vt:lpstr>
      <vt:lpstr>AD Pay Pan – Circumstances Continued</vt:lpstr>
      <vt:lpstr>AD Pay Pan – Circumstances Continued</vt:lpstr>
      <vt:lpstr>AD Pay Pan – Conditions of Hire</vt:lpstr>
      <vt:lpstr>AD Pay Pan – Conditions of Hire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of AD Pay Plan</dc:title>
  <dc:creator>Endicott, Rebecca L</dc:creator>
  <cp:lastModifiedBy>Endicott, Rebecca L</cp:lastModifiedBy>
  <cp:revision>37</cp:revision>
  <dcterms:created xsi:type="dcterms:W3CDTF">2023-03-10T16:59:00Z</dcterms:created>
  <dcterms:modified xsi:type="dcterms:W3CDTF">2023-03-22T21:49:55Z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