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2" d="100"/>
          <a:sy n="72" d="100"/>
        </p:scale>
        <p:origin x="29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989A044-A3A9-4865-15B6-40AF91C3A382}"/>
              </a:ext>
            </a:extLst>
          </p:cNvPr>
          <p:cNvSpPr txBox="1"/>
          <p:nvPr userDrawn="1"/>
        </p:nvSpPr>
        <p:spPr>
          <a:xfrm>
            <a:off x="432652" y="1144195"/>
            <a:ext cx="6899766"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i="1" dirty="0">
                <a:latin typeface="Arial" panose="020B0604020202020204" pitchFamily="34" charset="0"/>
                <a:cs typeface="Arial" panose="020B0604020202020204" pitchFamily="34" charset="0"/>
              </a:rPr>
              <a:t>Date Advisory takes affect</a:t>
            </a:r>
          </a:p>
        </p:txBody>
      </p:sp>
      <p:sp>
        <p:nvSpPr>
          <p:cNvPr id="2" name="TextBox 1">
            <a:extLst>
              <a:ext uri="{FF2B5EF4-FFF2-40B4-BE49-F238E27FC236}">
                <a16:creationId xmlns:a16="http://schemas.microsoft.com/office/drawing/2014/main" id="{A7EA23A6-C30B-EE12-9239-2363AB47848A}"/>
              </a:ext>
            </a:extLst>
          </p:cNvPr>
          <p:cNvSpPr txBox="1"/>
          <p:nvPr userDrawn="1"/>
        </p:nvSpPr>
        <p:spPr>
          <a:xfrm>
            <a:off x="386859" y="936823"/>
            <a:ext cx="6995016" cy="307777"/>
          </a:xfrm>
          <a:prstGeom prst="rect">
            <a:avLst/>
          </a:prstGeom>
          <a:noFill/>
        </p:spPr>
        <p:txBody>
          <a:bodyPr wrap="square" rtlCol="0">
            <a:spAutoFit/>
          </a:bodyPr>
          <a:lstStyle/>
          <a:p>
            <a:pPr lvl="0" algn="ctr"/>
            <a:r>
              <a:rPr lang="en-US" sz="1400" b="1" i="1" dirty="0">
                <a:solidFill>
                  <a:schemeClr val="tx1"/>
                </a:solidFill>
                <a:latin typeface="Arial" panose="020B0604020202020204" pitchFamily="34" charset="0"/>
                <a:cs typeface="Arial" panose="020B0604020202020204" pitchFamily="34" charset="0"/>
              </a:rPr>
              <a:t>Area(s) of Interest</a:t>
            </a:r>
          </a:p>
        </p:txBody>
      </p:sp>
      <p:pic>
        <p:nvPicPr>
          <p:cNvPr id="7" name="Graphic 6">
            <a:extLst>
              <a:ext uri="{FF2B5EF4-FFF2-40B4-BE49-F238E27FC236}">
                <a16:creationId xmlns:a16="http://schemas.microsoft.com/office/drawing/2014/main" id="{18223D92-E92F-FD29-B88E-9CA23BE5DF6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7772400" cy="10058400"/>
          </a:xfrm>
          <a:prstGeom prst="rect">
            <a:avLst/>
          </a:prstGeom>
        </p:spPr>
      </p:pic>
      <p:pic>
        <p:nvPicPr>
          <p:cNvPr id="8" name="Picture 7" descr="A logo for a company&#10;&#10;Description automatically generated">
            <a:extLst>
              <a:ext uri="{FF2B5EF4-FFF2-40B4-BE49-F238E27FC236}">
                <a16:creationId xmlns:a16="http://schemas.microsoft.com/office/drawing/2014/main" id="{15C565DA-47CD-B53B-2F60-AE29BEE78CA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645110" y="586810"/>
            <a:ext cx="690972" cy="864749"/>
          </a:xfrm>
          <a:prstGeom prst="rect">
            <a:avLst/>
          </a:prstGeom>
        </p:spPr>
      </p:pic>
      <p:sp>
        <p:nvSpPr>
          <p:cNvPr id="10" name="TextBox 9">
            <a:extLst>
              <a:ext uri="{FF2B5EF4-FFF2-40B4-BE49-F238E27FC236}">
                <a16:creationId xmlns:a16="http://schemas.microsoft.com/office/drawing/2014/main" id="{64B6D072-3B3F-E29D-F92F-61043AA7CA2A}"/>
              </a:ext>
            </a:extLst>
          </p:cNvPr>
          <p:cNvSpPr txBox="1"/>
          <p:nvPr userDrawn="1"/>
        </p:nvSpPr>
        <p:spPr>
          <a:xfrm>
            <a:off x="0" y="672584"/>
            <a:ext cx="7772399" cy="369332"/>
          </a:xfrm>
          <a:prstGeom prst="rect">
            <a:avLst/>
          </a:prstGeom>
          <a:noFill/>
        </p:spPr>
        <p:txBody>
          <a:bodyPr wrap="square" rtlCol="0">
            <a:spAutoFit/>
          </a:bodyPr>
          <a:lstStyle/>
          <a:p>
            <a:pPr algn="ctr"/>
            <a:r>
              <a:rPr lang="en-US" b="1" dirty="0">
                <a:solidFill>
                  <a:srgbClr val="FF0000"/>
                </a:solidFill>
                <a:latin typeface="Arial" panose="020B0604020202020204" pitchFamily="34" charset="0"/>
                <a:cs typeface="Arial" panose="020B0604020202020204" pitchFamily="34" charset="0"/>
              </a:rPr>
              <a:t>Fuels and Fire Behavior Advisory</a:t>
            </a:r>
          </a:p>
        </p:txBody>
      </p:sp>
      <p:sp>
        <p:nvSpPr>
          <p:cNvPr id="6" name="TextBox 5">
            <a:extLst>
              <a:ext uri="{FF2B5EF4-FFF2-40B4-BE49-F238E27FC236}">
                <a16:creationId xmlns:a16="http://schemas.microsoft.com/office/drawing/2014/main" id="{9F577260-E6C6-B815-63AA-00522FD59AB7}"/>
              </a:ext>
            </a:extLst>
          </p:cNvPr>
          <p:cNvSpPr txBox="1"/>
          <p:nvPr userDrawn="1"/>
        </p:nvSpPr>
        <p:spPr>
          <a:xfrm>
            <a:off x="432652" y="1714500"/>
            <a:ext cx="6899766" cy="770980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dirty="0">
                <a:solidFill>
                  <a:srgbClr val="FF0000"/>
                </a:solidFill>
                <a:latin typeface="Arial" panose="020B0604020202020204" pitchFamily="34" charset="0"/>
                <a:cs typeface="Arial" panose="020B0604020202020204" pitchFamily="34" charset="0"/>
              </a:rPr>
              <a:t>Subject: </a:t>
            </a:r>
            <a:r>
              <a:rPr lang="en-US" sz="1100" dirty="0">
                <a:latin typeface="Arial" panose="020B0604020202020204" pitchFamily="34" charset="0"/>
                <a:cs typeface="Arial" panose="020B0604020202020204" pitchFamily="34" charset="0"/>
              </a:rPr>
              <a:t>A brief synopsis of the condition(s) present that warrant the Advisory (Should be no more than one or two sentences</a:t>
            </a:r>
          </a:p>
          <a:p>
            <a:endParaRPr lang="en-US" sz="1100" b="1" dirty="0">
              <a:solidFill>
                <a:srgbClr val="FF0000"/>
              </a:solidFill>
              <a:latin typeface="Arial" panose="020B0604020202020204" pitchFamily="34" charset="0"/>
              <a:cs typeface="Arial" panose="020B0604020202020204" pitchFamily="34" charset="0"/>
            </a:endParaRPr>
          </a:p>
          <a:p>
            <a:r>
              <a:rPr lang="en-US" sz="1100" b="1" dirty="0">
                <a:solidFill>
                  <a:srgbClr val="FF0000"/>
                </a:solidFill>
                <a:latin typeface="Arial" panose="020B0604020202020204" pitchFamily="34" charset="0"/>
                <a:cs typeface="Arial" panose="020B0604020202020204" pitchFamily="34" charset="0"/>
              </a:rPr>
              <a:t>Discussion: </a:t>
            </a:r>
            <a:r>
              <a:rPr lang="en-US" sz="1100" b="0" dirty="0">
                <a:solidFill>
                  <a:schemeClr val="tx1"/>
                </a:solidFill>
                <a:latin typeface="Arial" panose="020B0604020202020204" pitchFamily="34" charset="0"/>
                <a:cs typeface="Arial" panose="020B0604020202020204" pitchFamily="34" charset="0"/>
              </a:rPr>
              <a:t>Detailed description of the condition(s) (may include graphics)</a:t>
            </a:r>
          </a:p>
          <a:p>
            <a:endParaRPr lang="en-US" sz="1100" b="0" dirty="0">
              <a:solidFill>
                <a:schemeClr val="tx1"/>
              </a:solidFill>
              <a:latin typeface="Arial" panose="020B0604020202020204" pitchFamily="34" charset="0"/>
              <a:cs typeface="Arial" panose="020B0604020202020204" pitchFamily="34" charset="0"/>
            </a:endParaRPr>
          </a:p>
          <a:p>
            <a:r>
              <a:rPr lang="en-US" sz="1100" b="1" dirty="0">
                <a:solidFill>
                  <a:srgbClr val="FF0000"/>
                </a:solidFill>
                <a:latin typeface="Arial" panose="020B0604020202020204" pitchFamily="34" charset="0"/>
                <a:cs typeface="Arial" panose="020B0604020202020204" pitchFamily="34" charset="0"/>
              </a:rPr>
              <a:t>Difference from normal conditions: </a:t>
            </a:r>
            <a:r>
              <a:rPr lang="en-US" sz="1100" dirty="0">
                <a:latin typeface="Arial" panose="020B0604020202020204" pitchFamily="34" charset="0"/>
                <a:cs typeface="Arial" panose="020B0604020202020204" pitchFamily="34" charset="0"/>
              </a:rPr>
              <a:t>In specific, measurable terms how is this condition exceptional or extreme when compared to normal for the time of year or compared to other extreme fire seasons for the area of concern? </a:t>
            </a:r>
          </a:p>
          <a:p>
            <a:endParaRPr lang="en-US" sz="1100" dirty="0">
              <a:latin typeface="Arial" panose="020B0604020202020204" pitchFamily="34" charset="0"/>
              <a:cs typeface="Arial" panose="020B0604020202020204" pitchFamily="34" charset="0"/>
            </a:endParaRPr>
          </a:p>
          <a:p>
            <a:r>
              <a:rPr lang="en-US" sz="1100" b="1" dirty="0">
                <a:solidFill>
                  <a:srgbClr val="FF0000"/>
                </a:solidFill>
                <a:latin typeface="Arial" panose="020B0604020202020204" pitchFamily="34" charset="0"/>
                <a:cs typeface="Arial" panose="020B0604020202020204" pitchFamily="34" charset="0"/>
              </a:rPr>
              <a:t>Concerns to Firefighters and the Public: </a:t>
            </a:r>
            <a:r>
              <a:rPr lang="en-US" sz="1100" dirty="0">
                <a:latin typeface="Arial" panose="020B0604020202020204" pitchFamily="34" charset="0"/>
                <a:cs typeface="Arial" panose="020B0604020202020204" pitchFamily="34" charset="0"/>
              </a:rPr>
              <a:t>Specific circumstances that are likely to result from the Advisory conditions Mitigation Measures: How firefighters and fire managers should be prepared to deal with each of the specific circumstances listed above.</a:t>
            </a:r>
          </a:p>
          <a:p>
            <a:endParaRPr lang="en-US" sz="1100" dirty="0">
              <a:latin typeface="Arial" panose="020B0604020202020204" pitchFamily="34" charset="0"/>
              <a:cs typeface="Arial" panose="020B0604020202020204" pitchFamily="34" charset="0"/>
            </a:endParaRPr>
          </a:p>
          <a:p>
            <a:r>
              <a:rPr lang="en-US" sz="1100" b="1" dirty="0">
                <a:solidFill>
                  <a:srgbClr val="FF0000"/>
                </a:solidFill>
                <a:latin typeface="Arial" panose="020B0604020202020204" pitchFamily="34" charset="0"/>
                <a:cs typeface="Arial" panose="020B0604020202020204" pitchFamily="34" charset="0"/>
              </a:rPr>
              <a:t>Area of Concern:</a:t>
            </a:r>
            <a:r>
              <a:rPr lang="en-US" sz="1100" dirty="0">
                <a:latin typeface="Arial" panose="020B0604020202020204" pitchFamily="34" charset="0"/>
                <a:cs typeface="Arial" panose="020B0604020202020204" pitchFamily="34" charset="0"/>
              </a:rPr>
              <a:t> Detailed description of the area of concern (may include a map) </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Text in black is editable and should be tailored to fit specific situation for advisory message. </a:t>
            </a:r>
            <a:r>
              <a:rPr lang="en-US" sz="1100" dirty="0">
                <a:solidFill>
                  <a:srgbClr val="FF0000"/>
                </a:solidFill>
                <a:latin typeface="Arial" panose="020B0604020202020204" pitchFamily="34" charset="0"/>
                <a:cs typeface="Arial" panose="020B0604020202020204" pitchFamily="34" charset="0"/>
              </a:rPr>
              <a:t>Title and topic areas of advisory are to be in RED. Topic area titles to be standard. </a:t>
            </a:r>
          </a:p>
          <a:p>
            <a:endParaRPr lang="en-US" sz="1100" dirty="0">
              <a:solidFill>
                <a:srgbClr val="FF0000"/>
              </a:solidFill>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*Advisories should only be issued to address an exceptional or extreme circumstance that could threaten firefighter or public safety. Conditions that could be reasonably expected normally do not warrant a Fuels and Fire Behavior Advisory </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*Each Advisory must include a detailed map of the affected area when submitted to the Predictive Services unit (This map is used to complete the national Advisory map and may be in addition to the 1 page allowed for the Advisory) </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*Advisories should be coordinated with neighboring administrative units to ensure that all areas with similar conditions are being addressed. </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*Only one Advisory may be active at any time over any area. If multiple Advisory conditions are present incorporate them into one Advisory </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*Each Advisory should be no more than one page. If more detailed information is available provide a link in the Advisory where that information can be obtained </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*Advisories will remain in effect for 14 days from issuance. If the Advisory conditions continue beyond the 14 days a new Advisory will need to be issued to update conditions and circumstances with more timely information. At the request of the issuer Advisories may be lifted before the 14 days has passed. </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*All Advisories that extend beyond a single local administrative unit or that will be posted on the national Advisory map must be coordinated with the Geographic Area Predictive Service Unit</a:t>
            </a:r>
          </a:p>
          <a:p>
            <a:endParaRPr lang="en-US" sz="1100" b="0" dirty="0">
              <a:solidFill>
                <a:schemeClr val="tx1"/>
              </a:solidFill>
              <a:latin typeface="Arial" panose="020B0604020202020204" pitchFamily="34" charset="0"/>
              <a:cs typeface="Arial" panose="020B0604020202020204" pitchFamily="34" charset="0"/>
            </a:endParaRPr>
          </a:p>
          <a:p>
            <a:r>
              <a:rPr lang="en-US" sz="1100" b="0" dirty="0">
                <a:solidFill>
                  <a:schemeClr val="tx1"/>
                </a:solidFill>
                <a:latin typeface="Arial" panose="020B0604020202020204" pitchFamily="34" charset="0"/>
                <a:cs typeface="Arial" panose="020B0604020202020204" pitchFamily="34" charset="0"/>
              </a:rPr>
              <a:t>File names should follow the convention: </a:t>
            </a:r>
            <a:r>
              <a:rPr lang="en-US" sz="1100" b="0" dirty="0" err="1">
                <a:solidFill>
                  <a:schemeClr val="tx1"/>
                </a:solidFill>
                <a:latin typeface="Arial" panose="020B0604020202020204" pitchFamily="34" charset="0"/>
                <a:cs typeface="Arial" panose="020B0604020202020204" pitchFamily="34" charset="0"/>
              </a:rPr>
              <a:t>Fuels_Fire_Behavior_Advisory_DIR</a:t>
            </a:r>
            <a:r>
              <a:rPr lang="en-US" sz="1100" b="0" dirty="0">
                <a:solidFill>
                  <a:schemeClr val="tx1"/>
                </a:solidFill>
                <a:latin typeface="Arial" panose="020B0604020202020204" pitchFamily="34" charset="0"/>
                <a:cs typeface="Arial" panose="020B0604020202020204" pitchFamily="34" charset="0"/>
              </a:rPr>
              <a:t>-ST_E-WY_YYYMMDD</a:t>
            </a:r>
          </a:p>
          <a:p>
            <a:endParaRPr lang="en-US" sz="1100" b="0" dirty="0">
              <a:solidFill>
                <a:schemeClr val="tx1"/>
              </a:solidFill>
              <a:latin typeface="Arial" panose="020B0604020202020204" pitchFamily="34" charset="0"/>
              <a:cs typeface="Arial" panose="020B0604020202020204" pitchFamily="34" charset="0"/>
            </a:endParaRPr>
          </a:p>
          <a:p>
            <a:r>
              <a:rPr lang="en-US" sz="1100" b="0" dirty="0">
                <a:solidFill>
                  <a:schemeClr val="tx1"/>
                </a:solidFill>
                <a:latin typeface="Arial" panose="020B0604020202020204" pitchFamily="34" charset="0"/>
                <a:cs typeface="Arial" panose="020B0604020202020204" pitchFamily="34" charset="0"/>
              </a:rPr>
              <a:t>Please delete this reference slide once no longer needed.</a:t>
            </a:r>
          </a:p>
        </p:txBody>
      </p:sp>
    </p:spTree>
    <p:extLst>
      <p:ext uri="{BB962C8B-B14F-4D97-AF65-F5344CB8AC3E}">
        <p14:creationId xmlns:p14="http://schemas.microsoft.com/office/powerpoint/2010/main" val="2139058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18223D92-E92F-FD29-B88E-9CA23BE5DF6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7772400" cy="10058400"/>
          </a:xfrm>
          <a:prstGeom prst="rect">
            <a:avLst/>
          </a:prstGeom>
        </p:spPr>
      </p:pic>
      <p:pic>
        <p:nvPicPr>
          <p:cNvPr id="8" name="Picture 7" descr="A logo for a company&#10;&#10;Description automatically generated">
            <a:extLst>
              <a:ext uri="{FF2B5EF4-FFF2-40B4-BE49-F238E27FC236}">
                <a16:creationId xmlns:a16="http://schemas.microsoft.com/office/drawing/2014/main" id="{15C565DA-47CD-B53B-2F60-AE29BEE78CA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645110" y="586810"/>
            <a:ext cx="690972" cy="864749"/>
          </a:xfrm>
          <a:prstGeom prst="rect">
            <a:avLst/>
          </a:prstGeom>
        </p:spPr>
      </p:pic>
      <p:sp>
        <p:nvSpPr>
          <p:cNvPr id="10" name="TextBox 9">
            <a:extLst>
              <a:ext uri="{FF2B5EF4-FFF2-40B4-BE49-F238E27FC236}">
                <a16:creationId xmlns:a16="http://schemas.microsoft.com/office/drawing/2014/main" id="{64B6D072-3B3F-E29D-F92F-61043AA7CA2A}"/>
              </a:ext>
            </a:extLst>
          </p:cNvPr>
          <p:cNvSpPr txBox="1"/>
          <p:nvPr userDrawn="1"/>
        </p:nvSpPr>
        <p:spPr>
          <a:xfrm>
            <a:off x="0" y="672584"/>
            <a:ext cx="7772399" cy="369332"/>
          </a:xfrm>
          <a:prstGeom prst="rect">
            <a:avLst/>
          </a:prstGeom>
          <a:noFill/>
        </p:spPr>
        <p:txBody>
          <a:bodyPr wrap="square" rtlCol="0">
            <a:spAutoFit/>
          </a:bodyPr>
          <a:lstStyle/>
          <a:p>
            <a:pPr algn="ctr"/>
            <a:r>
              <a:rPr lang="en-US" b="1" dirty="0">
                <a:solidFill>
                  <a:srgbClr val="FF0000"/>
                </a:solidFill>
                <a:latin typeface="Arial" panose="020B0604020202020204" pitchFamily="34" charset="0"/>
                <a:cs typeface="Arial" panose="020B0604020202020204" pitchFamily="34" charset="0"/>
              </a:rPr>
              <a:t>Fuels and Fire Behavior Advisory</a:t>
            </a:r>
          </a:p>
        </p:txBody>
      </p:sp>
      <p:sp>
        <p:nvSpPr>
          <p:cNvPr id="11" name="Text Placeholder 10">
            <a:extLst>
              <a:ext uri="{FF2B5EF4-FFF2-40B4-BE49-F238E27FC236}">
                <a16:creationId xmlns:a16="http://schemas.microsoft.com/office/drawing/2014/main" id="{16BD4926-FFDB-2215-90C0-974543696AED}"/>
              </a:ext>
            </a:extLst>
          </p:cNvPr>
          <p:cNvSpPr>
            <a:spLocks noGrp="1"/>
          </p:cNvSpPr>
          <p:nvPr>
            <p:ph type="body" sz="quarter" idx="10" hasCustomPrompt="1"/>
          </p:nvPr>
        </p:nvSpPr>
        <p:spPr>
          <a:xfrm>
            <a:off x="438150" y="953016"/>
            <a:ext cx="6896100" cy="291584"/>
          </a:xfrm>
          <a:prstGeom prst="rect">
            <a:avLst/>
          </a:prstGeom>
        </p:spPr>
        <p:txBody>
          <a:bodyPr/>
          <a:lstStyle>
            <a:lvl1pPr marL="0" indent="0" algn="ctr">
              <a:buNone/>
              <a:defRPr sz="1400" b="1" i="1">
                <a:latin typeface="Arial" panose="020B0604020202020204" pitchFamily="34" charset="0"/>
                <a:cs typeface="Arial" panose="020B0604020202020204" pitchFamily="34" charset="0"/>
              </a:defRPr>
            </a:lvl1pPr>
            <a:lvl2pPr marL="388620" indent="0" algn="ctr">
              <a:buNone/>
              <a:defRPr sz="1400" b="1" i="1">
                <a:latin typeface="Arial" panose="020B0604020202020204" pitchFamily="34" charset="0"/>
                <a:cs typeface="Arial" panose="020B0604020202020204" pitchFamily="34" charset="0"/>
              </a:defRPr>
            </a:lvl2pPr>
            <a:lvl3pPr marL="777240" indent="0" algn="ctr">
              <a:buNone/>
              <a:defRPr sz="1400" b="1" i="1">
                <a:latin typeface="Arial" panose="020B0604020202020204" pitchFamily="34" charset="0"/>
                <a:cs typeface="Arial" panose="020B0604020202020204" pitchFamily="34" charset="0"/>
              </a:defRPr>
            </a:lvl3pPr>
            <a:lvl4pPr marL="1165860" indent="0" algn="ctr">
              <a:buNone/>
              <a:defRPr sz="1400" b="1" i="1">
                <a:latin typeface="Arial" panose="020B0604020202020204" pitchFamily="34" charset="0"/>
                <a:cs typeface="Arial" panose="020B0604020202020204" pitchFamily="34" charset="0"/>
              </a:defRPr>
            </a:lvl4pPr>
            <a:lvl5pPr marL="1554480" indent="0" algn="ctr">
              <a:buNone/>
              <a:defRPr sz="1400" b="1" i="1">
                <a:latin typeface="Arial" panose="020B0604020202020204" pitchFamily="34" charset="0"/>
                <a:cs typeface="Arial" panose="020B0604020202020204" pitchFamily="34" charset="0"/>
              </a:defRPr>
            </a:lvl5pPr>
          </a:lstStyle>
          <a:p>
            <a:pPr lvl="0"/>
            <a:r>
              <a:rPr lang="en-US" dirty="0"/>
              <a:t>Area(s) of Interest</a:t>
            </a:r>
          </a:p>
        </p:txBody>
      </p:sp>
      <p:sp>
        <p:nvSpPr>
          <p:cNvPr id="12" name="Text Placeholder 10">
            <a:extLst>
              <a:ext uri="{FF2B5EF4-FFF2-40B4-BE49-F238E27FC236}">
                <a16:creationId xmlns:a16="http://schemas.microsoft.com/office/drawing/2014/main" id="{0983517C-C464-AC1A-CFB7-A8018FACC353}"/>
              </a:ext>
            </a:extLst>
          </p:cNvPr>
          <p:cNvSpPr>
            <a:spLocks noGrp="1"/>
          </p:cNvSpPr>
          <p:nvPr>
            <p:ph type="body" sz="quarter" idx="11" hasCustomPrompt="1"/>
          </p:nvPr>
        </p:nvSpPr>
        <p:spPr>
          <a:xfrm>
            <a:off x="434484" y="1159084"/>
            <a:ext cx="6899766" cy="237916"/>
          </a:xfrm>
          <a:prstGeom prst="rect">
            <a:avLst/>
          </a:prstGeom>
        </p:spPr>
        <p:txBody>
          <a:bodyPr/>
          <a:lstStyle>
            <a:lvl1pPr marL="0" indent="0" algn="ctr">
              <a:buNone/>
              <a:defRPr sz="1200" b="0" i="1">
                <a:latin typeface="Arial" panose="020B0604020202020204" pitchFamily="34" charset="0"/>
                <a:cs typeface="Arial" panose="020B0604020202020204" pitchFamily="34" charset="0"/>
              </a:defRPr>
            </a:lvl1pPr>
            <a:lvl2pPr marL="388620" indent="0" algn="ctr">
              <a:buNone/>
              <a:defRPr sz="1400" b="1" i="1">
                <a:latin typeface="Arial" panose="020B0604020202020204" pitchFamily="34" charset="0"/>
                <a:cs typeface="Arial" panose="020B0604020202020204" pitchFamily="34" charset="0"/>
              </a:defRPr>
            </a:lvl2pPr>
            <a:lvl3pPr marL="777240" indent="0" algn="ctr">
              <a:buNone/>
              <a:defRPr sz="1400" b="1" i="1">
                <a:latin typeface="Arial" panose="020B0604020202020204" pitchFamily="34" charset="0"/>
                <a:cs typeface="Arial" panose="020B0604020202020204" pitchFamily="34" charset="0"/>
              </a:defRPr>
            </a:lvl3pPr>
            <a:lvl4pPr marL="1165860" indent="0" algn="ctr">
              <a:buNone/>
              <a:defRPr sz="1400" b="1" i="1">
                <a:latin typeface="Arial" panose="020B0604020202020204" pitchFamily="34" charset="0"/>
                <a:cs typeface="Arial" panose="020B0604020202020204" pitchFamily="34" charset="0"/>
              </a:defRPr>
            </a:lvl4pPr>
            <a:lvl5pPr marL="1554480" indent="0" algn="ctr">
              <a:buNone/>
              <a:defRPr sz="1400" b="1" i="1">
                <a:latin typeface="Arial" panose="020B0604020202020204" pitchFamily="34" charset="0"/>
                <a:cs typeface="Arial" panose="020B0604020202020204" pitchFamily="34" charset="0"/>
              </a:defRPr>
            </a:lvl5pPr>
          </a:lstStyle>
          <a:p>
            <a:pPr lvl="0"/>
            <a:r>
              <a:rPr lang="en-US" dirty="0"/>
              <a:t>Date Advisory takes affect</a:t>
            </a:r>
          </a:p>
        </p:txBody>
      </p:sp>
      <p:sp>
        <p:nvSpPr>
          <p:cNvPr id="14" name="Text Placeholder 13">
            <a:extLst>
              <a:ext uri="{FF2B5EF4-FFF2-40B4-BE49-F238E27FC236}">
                <a16:creationId xmlns:a16="http://schemas.microsoft.com/office/drawing/2014/main" id="{5CD10FC0-5AE9-E194-5B4C-FFA2286EDFAB}"/>
              </a:ext>
            </a:extLst>
          </p:cNvPr>
          <p:cNvSpPr>
            <a:spLocks noGrp="1"/>
          </p:cNvSpPr>
          <p:nvPr>
            <p:ph type="body" sz="quarter" idx="12" hasCustomPrompt="1"/>
          </p:nvPr>
        </p:nvSpPr>
        <p:spPr>
          <a:xfrm>
            <a:off x="436316" y="1504950"/>
            <a:ext cx="6899766" cy="412750"/>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Subject</a:t>
            </a:r>
          </a:p>
        </p:txBody>
      </p:sp>
      <p:sp>
        <p:nvSpPr>
          <p:cNvPr id="16" name="Text Placeholder 13">
            <a:extLst>
              <a:ext uri="{FF2B5EF4-FFF2-40B4-BE49-F238E27FC236}">
                <a16:creationId xmlns:a16="http://schemas.microsoft.com/office/drawing/2014/main" id="{490AE586-5F08-E3FE-4FA1-97F9593CAAB8}"/>
              </a:ext>
            </a:extLst>
          </p:cNvPr>
          <p:cNvSpPr>
            <a:spLocks noGrp="1"/>
          </p:cNvSpPr>
          <p:nvPr>
            <p:ph type="body" sz="quarter" idx="13" hasCustomPrompt="1"/>
          </p:nvPr>
        </p:nvSpPr>
        <p:spPr>
          <a:xfrm>
            <a:off x="434484" y="2331218"/>
            <a:ext cx="6899766" cy="412750"/>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Discussion</a:t>
            </a:r>
          </a:p>
        </p:txBody>
      </p:sp>
      <p:sp>
        <p:nvSpPr>
          <p:cNvPr id="17" name="Text Placeholder 13">
            <a:extLst>
              <a:ext uri="{FF2B5EF4-FFF2-40B4-BE49-F238E27FC236}">
                <a16:creationId xmlns:a16="http://schemas.microsoft.com/office/drawing/2014/main" id="{27A26F22-7028-4ACE-8641-EEF3B307C8AB}"/>
              </a:ext>
            </a:extLst>
          </p:cNvPr>
          <p:cNvSpPr>
            <a:spLocks noGrp="1"/>
          </p:cNvSpPr>
          <p:nvPr>
            <p:ph type="body" sz="quarter" idx="14" hasCustomPrompt="1"/>
          </p:nvPr>
        </p:nvSpPr>
        <p:spPr>
          <a:xfrm>
            <a:off x="434484" y="3234650"/>
            <a:ext cx="6899766" cy="837996"/>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Difference from normal conditions</a:t>
            </a:r>
          </a:p>
        </p:txBody>
      </p:sp>
      <p:sp>
        <p:nvSpPr>
          <p:cNvPr id="18" name="Text Placeholder 13">
            <a:extLst>
              <a:ext uri="{FF2B5EF4-FFF2-40B4-BE49-F238E27FC236}">
                <a16:creationId xmlns:a16="http://schemas.microsoft.com/office/drawing/2014/main" id="{1B28DB38-93AC-4A8E-3F13-F283CCCC0103}"/>
              </a:ext>
            </a:extLst>
          </p:cNvPr>
          <p:cNvSpPr>
            <a:spLocks noGrp="1"/>
          </p:cNvSpPr>
          <p:nvPr>
            <p:ph type="body" sz="quarter" idx="15" hasCustomPrompt="1"/>
          </p:nvPr>
        </p:nvSpPr>
        <p:spPr>
          <a:xfrm>
            <a:off x="434484" y="4849829"/>
            <a:ext cx="6899766" cy="837996"/>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Concerns to Firefighters and the Public</a:t>
            </a:r>
          </a:p>
        </p:txBody>
      </p:sp>
      <p:sp>
        <p:nvSpPr>
          <p:cNvPr id="19" name="Text Placeholder 13">
            <a:extLst>
              <a:ext uri="{FF2B5EF4-FFF2-40B4-BE49-F238E27FC236}">
                <a16:creationId xmlns:a16="http://schemas.microsoft.com/office/drawing/2014/main" id="{D9768E31-AA58-ABFE-197F-EE366A258761}"/>
              </a:ext>
            </a:extLst>
          </p:cNvPr>
          <p:cNvSpPr>
            <a:spLocks noGrp="1"/>
          </p:cNvSpPr>
          <p:nvPr>
            <p:ph type="body" sz="quarter" idx="16" hasCustomPrompt="1"/>
          </p:nvPr>
        </p:nvSpPr>
        <p:spPr>
          <a:xfrm>
            <a:off x="434484" y="6426976"/>
            <a:ext cx="6899766" cy="837996"/>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Mitigation Measures</a:t>
            </a:r>
          </a:p>
        </p:txBody>
      </p:sp>
      <p:sp>
        <p:nvSpPr>
          <p:cNvPr id="20" name="Text Placeholder 13">
            <a:extLst>
              <a:ext uri="{FF2B5EF4-FFF2-40B4-BE49-F238E27FC236}">
                <a16:creationId xmlns:a16="http://schemas.microsoft.com/office/drawing/2014/main" id="{477149A1-1CB4-7D75-B947-120B8227B761}"/>
              </a:ext>
            </a:extLst>
          </p:cNvPr>
          <p:cNvSpPr>
            <a:spLocks noGrp="1"/>
          </p:cNvSpPr>
          <p:nvPr>
            <p:ph type="body" sz="quarter" idx="17" hasCustomPrompt="1"/>
          </p:nvPr>
        </p:nvSpPr>
        <p:spPr>
          <a:xfrm>
            <a:off x="434484" y="7829480"/>
            <a:ext cx="6899766" cy="1275904"/>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Area of Concern</a:t>
            </a:r>
          </a:p>
        </p:txBody>
      </p:sp>
      <p:sp>
        <p:nvSpPr>
          <p:cNvPr id="21" name="Text Placeholder 13">
            <a:extLst>
              <a:ext uri="{FF2B5EF4-FFF2-40B4-BE49-F238E27FC236}">
                <a16:creationId xmlns:a16="http://schemas.microsoft.com/office/drawing/2014/main" id="{417A06FE-F8AA-B35B-E221-659F069EFE94}"/>
              </a:ext>
            </a:extLst>
          </p:cNvPr>
          <p:cNvSpPr>
            <a:spLocks noGrp="1"/>
          </p:cNvSpPr>
          <p:nvPr>
            <p:ph type="body" sz="quarter" idx="18" hasCustomPrompt="1"/>
          </p:nvPr>
        </p:nvSpPr>
        <p:spPr>
          <a:xfrm>
            <a:off x="434484" y="9537700"/>
            <a:ext cx="6899766" cy="203200"/>
          </a:xfrm>
          <a:prstGeom prst="rect">
            <a:avLst/>
          </a:prstGeom>
        </p:spPr>
        <p:txBody>
          <a:bodyPr/>
          <a:lstStyle>
            <a:lvl1pPr marL="0" indent="0" algn="just">
              <a:buNone/>
              <a:defRPr sz="850" b="1">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Issued by</a:t>
            </a:r>
          </a:p>
        </p:txBody>
      </p:sp>
    </p:spTree>
    <p:extLst>
      <p:ext uri="{BB962C8B-B14F-4D97-AF65-F5344CB8AC3E}">
        <p14:creationId xmlns:p14="http://schemas.microsoft.com/office/powerpoint/2010/main" val="88799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raft Basic">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1EE624-9FD8-F9F4-A2BA-E099086FCC64}"/>
              </a:ext>
            </a:extLst>
          </p:cNvPr>
          <p:cNvSpPr txBox="1"/>
          <p:nvPr userDrawn="1"/>
        </p:nvSpPr>
        <p:spPr>
          <a:xfrm rot="19060318">
            <a:off x="27543" y="3460965"/>
            <a:ext cx="7792503" cy="2646878"/>
          </a:xfrm>
          <a:prstGeom prst="rect">
            <a:avLst/>
          </a:prstGeom>
          <a:noFill/>
        </p:spPr>
        <p:txBody>
          <a:bodyPr wrap="square" rtlCol="0">
            <a:spAutoFit/>
          </a:bodyPr>
          <a:lstStyle/>
          <a:p>
            <a:pPr algn="ctr"/>
            <a:r>
              <a:rPr lang="en-US" sz="16600" b="1" dirty="0">
                <a:solidFill>
                  <a:srgbClr val="C00000">
                    <a:alpha val="19000"/>
                  </a:srgbClr>
                </a:solidFill>
              </a:rPr>
              <a:t>DRAFT</a:t>
            </a:r>
          </a:p>
        </p:txBody>
      </p:sp>
      <p:pic>
        <p:nvPicPr>
          <p:cNvPr id="7" name="Graphic 6">
            <a:extLst>
              <a:ext uri="{FF2B5EF4-FFF2-40B4-BE49-F238E27FC236}">
                <a16:creationId xmlns:a16="http://schemas.microsoft.com/office/drawing/2014/main" id="{18223D92-E92F-FD29-B88E-9CA23BE5DF6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7772400" cy="10058400"/>
          </a:xfrm>
          <a:prstGeom prst="rect">
            <a:avLst/>
          </a:prstGeom>
        </p:spPr>
      </p:pic>
      <p:pic>
        <p:nvPicPr>
          <p:cNvPr id="8" name="Picture 7" descr="A logo for a company&#10;&#10;Description automatically generated">
            <a:extLst>
              <a:ext uri="{FF2B5EF4-FFF2-40B4-BE49-F238E27FC236}">
                <a16:creationId xmlns:a16="http://schemas.microsoft.com/office/drawing/2014/main" id="{15C565DA-47CD-B53B-2F60-AE29BEE78CA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645110" y="586810"/>
            <a:ext cx="690972" cy="864749"/>
          </a:xfrm>
          <a:prstGeom prst="rect">
            <a:avLst/>
          </a:prstGeom>
        </p:spPr>
      </p:pic>
      <p:sp>
        <p:nvSpPr>
          <p:cNvPr id="10" name="TextBox 9">
            <a:extLst>
              <a:ext uri="{FF2B5EF4-FFF2-40B4-BE49-F238E27FC236}">
                <a16:creationId xmlns:a16="http://schemas.microsoft.com/office/drawing/2014/main" id="{64B6D072-3B3F-E29D-F92F-61043AA7CA2A}"/>
              </a:ext>
            </a:extLst>
          </p:cNvPr>
          <p:cNvSpPr txBox="1"/>
          <p:nvPr userDrawn="1"/>
        </p:nvSpPr>
        <p:spPr>
          <a:xfrm>
            <a:off x="0" y="672584"/>
            <a:ext cx="7772399" cy="369332"/>
          </a:xfrm>
          <a:prstGeom prst="rect">
            <a:avLst/>
          </a:prstGeom>
          <a:noFill/>
        </p:spPr>
        <p:txBody>
          <a:bodyPr wrap="square" rtlCol="0">
            <a:spAutoFit/>
          </a:bodyPr>
          <a:lstStyle/>
          <a:p>
            <a:pPr algn="ctr"/>
            <a:r>
              <a:rPr lang="en-US" b="1" dirty="0">
                <a:solidFill>
                  <a:srgbClr val="FF0000"/>
                </a:solidFill>
                <a:latin typeface="Arial" panose="020B0604020202020204" pitchFamily="34" charset="0"/>
                <a:cs typeface="Arial" panose="020B0604020202020204" pitchFamily="34" charset="0"/>
              </a:rPr>
              <a:t>Fuels and Fire Behavior Advisory</a:t>
            </a:r>
          </a:p>
        </p:txBody>
      </p:sp>
      <p:sp>
        <p:nvSpPr>
          <p:cNvPr id="11" name="Text Placeholder 10">
            <a:extLst>
              <a:ext uri="{FF2B5EF4-FFF2-40B4-BE49-F238E27FC236}">
                <a16:creationId xmlns:a16="http://schemas.microsoft.com/office/drawing/2014/main" id="{16BD4926-FFDB-2215-90C0-974543696AED}"/>
              </a:ext>
            </a:extLst>
          </p:cNvPr>
          <p:cNvSpPr>
            <a:spLocks noGrp="1"/>
          </p:cNvSpPr>
          <p:nvPr>
            <p:ph type="body" sz="quarter" idx="10" hasCustomPrompt="1"/>
          </p:nvPr>
        </p:nvSpPr>
        <p:spPr>
          <a:xfrm>
            <a:off x="438150" y="953016"/>
            <a:ext cx="6896100" cy="291584"/>
          </a:xfrm>
          <a:prstGeom prst="rect">
            <a:avLst/>
          </a:prstGeom>
        </p:spPr>
        <p:txBody>
          <a:bodyPr/>
          <a:lstStyle>
            <a:lvl1pPr marL="0" indent="0" algn="ctr">
              <a:buNone/>
              <a:defRPr sz="1400" b="1" i="1">
                <a:latin typeface="Arial" panose="020B0604020202020204" pitchFamily="34" charset="0"/>
                <a:cs typeface="Arial" panose="020B0604020202020204" pitchFamily="34" charset="0"/>
              </a:defRPr>
            </a:lvl1pPr>
            <a:lvl2pPr marL="388620" indent="0" algn="ctr">
              <a:buNone/>
              <a:defRPr sz="1400" b="1" i="1">
                <a:latin typeface="Arial" panose="020B0604020202020204" pitchFamily="34" charset="0"/>
                <a:cs typeface="Arial" panose="020B0604020202020204" pitchFamily="34" charset="0"/>
              </a:defRPr>
            </a:lvl2pPr>
            <a:lvl3pPr marL="777240" indent="0" algn="ctr">
              <a:buNone/>
              <a:defRPr sz="1400" b="1" i="1">
                <a:latin typeface="Arial" panose="020B0604020202020204" pitchFamily="34" charset="0"/>
                <a:cs typeface="Arial" panose="020B0604020202020204" pitchFamily="34" charset="0"/>
              </a:defRPr>
            </a:lvl3pPr>
            <a:lvl4pPr marL="1165860" indent="0" algn="ctr">
              <a:buNone/>
              <a:defRPr sz="1400" b="1" i="1">
                <a:latin typeface="Arial" panose="020B0604020202020204" pitchFamily="34" charset="0"/>
                <a:cs typeface="Arial" panose="020B0604020202020204" pitchFamily="34" charset="0"/>
              </a:defRPr>
            </a:lvl4pPr>
            <a:lvl5pPr marL="1554480" indent="0" algn="ctr">
              <a:buNone/>
              <a:defRPr sz="1400" b="1" i="1">
                <a:latin typeface="Arial" panose="020B0604020202020204" pitchFamily="34" charset="0"/>
                <a:cs typeface="Arial" panose="020B0604020202020204" pitchFamily="34" charset="0"/>
              </a:defRPr>
            </a:lvl5pPr>
          </a:lstStyle>
          <a:p>
            <a:pPr lvl="0"/>
            <a:r>
              <a:rPr lang="en-US" dirty="0"/>
              <a:t>Area(s) of Interest</a:t>
            </a:r>
          </a:p>
        </p:txBody>
      </p:sp>
      <p:sp>
        <p:nvSpPr>
          <p:cNvPr id="12" name="Text Placeholder 10">
            <a:extLst>
              <a:ext uri="{FF2B5EF4-FFF2-40B4-BE49-F238E27FC236}">
                <a16:creationId xmlns:a16="http://schemas.microsoft.com/office/drawing/2014/main" id="{0983517C-C464-AC1A-CFB7-A8018FACC353}"/>
              </a:ext>
            </a:extLst>
          </p:cNvPr>
          <p:cNvSpPr>
            <a:spLocks noGrp="1"/>
          </p:cNvSpPr>
          <p:nvPr>
            <p:ph type="body" sz="quarter" idx="11" hasCustomPrompt="1"/>
          </p:nvPr>
        </p:nvSpPr>
        <p:spPr>
          <a:xfrm>
            <a:off x="434484" y="1159084"/>
            <a:ext cx="6899766" cy="237916"/>
          </a:xfrm>
          <a:prstGeom prst="rect">
            <a:avLst/>
          </a:prstGeom>
        </p:spPr>
        <p:txBody>
          <a:bodyPr/>
          <a:lstStyle>
            <a:lvl1pPr marL="0" indent="0" algn="ctr">
              <a:buNone/>
              <a:defRPr sz="1200" b="0" i="1">
                <a:latin typeface="Arial" panose="020B0604020202020204" pitchFamily="34" charset="0"/>
                <a:cs typeface="Arial" panose="020B0604020202020204" pitchFamily="34" charset="0"/>
              </a:defRPr>
            </a:lvl1pPr>
            <a:lvl2pPr marL="388620" indent="0" algn="ctr">
              <a:buNone/>
              <a:defRPr sz="1400" b="1" i="1">
                <a:latin typeface="Arial" panose="020B0604020202020204" pitchFamily="34" charset="0"/>
                <a:cs typeface="Arial" panose="020B0604020202020204" pitchFamily="34" charset="0"/>
              </a:defRPr>
            </a:lvl2pPr>
            <a:lvl3pPr marL="777240" indent="0" algn="ctr">
              <a:buNone/>
              <a:defRPr sz="1400" b="1" i="1">
                <a:latin typeface="Arial" panose="020B0604020202020204" pitchFamily="34" charset="0"/>
                <a:cs typeface="Arial" panose="020B0604020202020204" pitchFamily="34" charset="0"/>
              </a:defRPr>
            </a:lvl3pPr>
            <a:lvl4pPr marL="1165860" indent="0" algn="ctr">
              <a:buNone/>
              <a:defRPr sz="1400" b="1" i="1">
                <a:latin typeface="Arial" panose="020B0604020202020204" pitchFamily="34" charset="0"/>
                <a:cs typeface="Arial" panose="020B0604020202020204" pitchFamily="34" charset="0"/>
              </a:defRPr>
            </a:lvl4pPr>
            <a:lvl5pPr marL="1554480" indent="0" algn="ctr">
              <a:buNone/>
              <a:defRPr sz="1400" b="1" i="1">
                <a:latin typeface="Arial" panose="020B0604020202020204" pitchFamily="34" charset="0"/>
                <a:cs typeface="Arial" panose="020B0604020202020204" pitchFamily="34" charset="0"/>
              </a:defRPr>
            </a:lvl5pPr>
          </a:lstStyle>
          <a:p>
            <a:pPr lvl="0"/>
            <a:r>
              <a:rPr lang="en-US" dirty="0"/>
              <a:t>Date Advisory takes affect</a:t>
            </a:r>
          </a:p>
        </p:txBody>
      </p:sp>
      <p:sp>
        <p:nvSpPr>
          <p:cNvPr id="14" name="Text Placeholder 13">
            <a:extLst>
              <a:ext uri="{FF2B5EF4-FFF2-40B4-BE49-F238E27FC236}">
                <a16:creationId xmlns:a16="http://schemas.microsoft.com/office/drawing/2014/main" id="{5CD10FC0-5AE9-E194-5B4C-FFA2286EDFAB}"/>
              </a:ext>
            </a:extLst>
          </p:cNvPr>
          <p:cNvSpPr>
            <a:spLocks noGrp="1"/>
          </p:cNvSpPr>
          <p:nvPr>
            <p:ph type="body" sz="quarter" idx="12" hasCustomPrompt="1"/>
          </p:nvPr>
        </p:nvSpPr>
        <p:spPr>
          <a:xfrm>
            <a:off x="436316" y="1504950"/>
            <a:ext cx="6899766" cy="412750"/>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Subject</a:t>
            </a:r>
          </a:p>
        </p:txBody>
      </p:sp>
      <p:sp>
        <p:nvSpPr>
          <p:cNvPr id="16" name="Text Placeholder 13">
            <a:extLst>
              <a:ext uri="{FF2B5EF4-FFF2-40B4-BE49-F238E27FC236}">
                <a16:creationId xmlns:a16="http://schemas.microsoft.com/office/drawing/2014/main" id="{490AE586-5F08-E3FE-4FA1-97F9593CAAB8}"/>
              </a:ext>
            </a:extLst>
          </p:cNvPr>
          <p:cNvSpPr>
            <a:spLocks noGrp="1"/>
          </p:cNvSpPr>
          <p:nvPr>
            <p:ph type="body" sz="quarter" idx="13" hasCustomPrompt="1"/>
          </p:nvPr>
        </p:nvSpPr>
        <p:spPr>
          <a:xfrm>
            <a:off x="434484" y="2331218"/>
            <a:ext cx="6899766" cy="412750"/>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Discussion</a:t>
            </a:r>
          </a:p>
        </p:txBody>
      </p:sp>
      <p:sp>
        <p:nvSpPr>
          <p:cNvPr id="17" name="Text Placeholder 13">
            <a:extLst>
              <a:ext uri="{FF2B5EF4-FFF2-40B4-BE49-F238E27FC236}">
                <a16:creationId xmlns:a16="http://schemas.microsoft.com/office/drawing/2014/main" id="{27A26F22-7028-4ACE-8641-EEF3B307C8AB}"/>
              </a:ext>
            </a:extLst>
          </p:cNvPr>
          <p:cNvSpPr>
            <a:spLocks noGrp="1"/>
          </p:cNvSpPr>
          <p:nvPr>
            <p:ph type="body" sz="quarter" idx="14" hasCustomPrompt="1"/>
          </p:nvPr>
        </p:nvSpPr>
        <p:spPr>
          <a:xfrm>
            <a:off x="434484" y="3234650"/>
            <a:ext cx="6899766" cy="837996"/>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Difference from normal conditions</a:t>
            </a:r>
          </a:p>
        </p:txBody>
      </p:sp>
      <p:sp>
        <p:nvSpPr>
          <p:cNvPr id="18" name="Text Placeholder 13">
            <a:extLst>
              <a:ext uri="{FF2B5EF4-FFF2-40B4-BE49-F238E27FC236}">
                <a16:creationId xmlns:a16="http://schemas.microsoft.com/office/drawing/2014/main" id="{1B28DB38-93AC-4A8E-3F13-F283CCCC0103}"/>
              </a:ext>
            </a:extLst>
          </p:cNvPr>
          <p:cNvSpPr>
            <a:spLocks noGrp="1"/>
          </p:cNvSpPr>
          <p:nvPr>
            <p:ph type="body" sz="quarter" idx="15" hasCustomPrompt="1"/>
          </p:nvPr>
        </p:nvSpPr>
        <p:spPr>
          <a:xfrm>
            <a:off x="434484" y="4849829"/>
            <a:ext cx="6899766" cy="837996"/>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Concerns to Firefighters and the Public</a:t>
            </a:r>
          </a:p>
        </p:txBody>
      </p:sp>
      <p:sp>
        <p:nvSpPr>
          <p:cNvPr id="19" name="Text Placeholder 13">
            <a:extLst>
              <a:ext uri="{FF2B5EF4-FFF2-40B4-BE49-F238E27FC236}">
                <a16:creationId xmlns:a16="http://schemas.microsoft.com/office/drawing/2014/main" id="{D9768E31-AA58-ABFE-197F-EE366A258761}"/>
              </a:ext>
            </a:extLst>
          </p:cNvPr>
          <p:cNvSpPr>
            <a:spLocks noGrp="1"/>
          </p:cNvSpPr>
          <p:nvPr>
            <p:ph type="body" sz="quarter" idx="16" hasCustomPrompt="1"/>
          </p:nvPr>
        </p:nvSpPr>
        <p:spPr>
          <a:xfrm>
            <a:off x="434484" y="6426976"/>
            <a:ext cx="6899766" cy="837996"/>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Mitigation Measures</a:t>
            </a:r>
          </a:p>
        </p:txBody>
      </p:sp>
      <p:sp>
        <p:nvSpPr>
          <p:cNvPr id="20" name="Text Placeholder 13">
            <a:extLst>
              <a:ext uri="{FF2B5EF4-FFF2-40B4-BE49-F238E27FC236}">
                <a16:creationId xmlns:a16="http://schemas.microsoft.com/office/drawing/2014/main" id="{477149A1-1CB4-7D75-B947-120B8227B761}"/>
              </a:ext>
            </a:extLst>
          </p:cNvPr>
          <p:cNvSpPr>
            <a:spLocks noGrp="1"/>
          </p:cNvSpPr>
          <p:nvPr>
            <p:ph type="body" sz="quarter" idx="17" hasCustomPrompt="1"/>
          </p:nvPr>
        </p:nvSpPr>
        <p:spPr>
          <a:xfrm>
            <a:off x="434484" y="7829480"/>
            <a:ext cx="6899766" cy="1275904"/>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Area of Concern</a:t>
            </a:r>
          </a:p>
        </p:txBody>
      </p:sp>
      <p:sp>
        <p:nvSpPr>
          <p:cNvPr id="21" name="Text Placeholder 13">
            <a:extLst>
              <a:ext uri="{FF2B5EF4-FFF2-40B4-BE49-F238E27FC236}">
                <a16:creationId xmlns:a16="http://schemas.microsoft.com/office/drawing/2014/main" id="{417A06FE-F8AA-B35B-E221-659F069EFE94}"/>
              </a:ext>
            </a:extLst>
          </p:cNvPr>
          <p:cNvSpPr>
            <a:spLocks noGrp="1"/>
          </p:cNvSpPr>
          <p:nvPr>
            <p:ph type="body" sz="quarter" idx="18" hasCustomPrompt="1"/>
          </p:nvPr>
        </p:nvSpPr>
        <p:spPr>
          <a:xfrm>
            <a:off x="434484" y="9537700"/>
            <a:ext cx="6899766" cy="203200"/>
          </a:xfrm>
          <a:prstGeom prst="rect">
            <a:avLst/>
          </a:prstGeom>
        </p:spPr>
        <p:txBody>
          <a:bodyPr/>
          <a:lstStyle>
            <a:lvl1pPr marL="0" indent="0" algn="just">
              <a:buNone/>
              <a:defRPr sz="850" b="1">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Issued by</a:t>
            </a:r>
          </a:p>
        </p:txBody>
      </p:sp>
    </p:spTree>
    <p:extLst>
      <p:ext uri="{BB962C8B-B14F-4D97-AF65-F5344CB8AC3E}">
        <p14:creationId xmlns:p14="http://schemas.microsoft.com/office/powerpoint/2010/main" val="4044217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 Second Pag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18223D92-E92F-FD29-B88E-9CA23BE5DF6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7772400" cy="10058400"/>
          </a:xfrm>
          <a:prstGeom prst="rect">
            <a:avLst/>
          </a:prstGeom>
        </p:spPr>
      </p:pic>
      <p:pic>
        <p:nvPicPr>
          <p:cNvPr id="8" name="Picture 7" descr="A logo for a company&#10;&#10;Description automatically generated">
            <a:extLst>
              <a:ext uri="{FF2B5EF4-FFF2-40B4-BE49-F238E27FC236}">
                <a16:creationId xmlns:a16="http://schemas.microsoft.com/office/drawing/2014/main" id="{15C565DA-47CD-B53B-2F60-AE29BEE78CA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645110" y="586810"/>
            <a:ext cx="690972" cy="864749"/>
          </a:xfrm>
          <a:prstGeom prst="rect">
            <a:avLst/>
          </a:prstGeom>
        </p:spPr>
      </p:pic>
      <p:sp>
        <p:nvSpPr>
          <p:cNvPr id="10" name="TextBox 9">
            <a:extLst>
              <a:ext uri="{FF2B5EF4-FFF2-40B4-BE49-F238E27FC236}">
                <a16:creationId xmlns:a16="http://schemas.microsoft.com/office/drawing/2014/main" id="{64B6D072-3B3F-E29D-F92F-61043AA7CA2A}"/>
              </a:ext>
            </a:extLst>
          </p:cNvPr>
          <p:cNvSpPr txBox="1"/>
          <p:nvPr userDrawn="1"/>
        </p:nvSpPr>
        <p:spPr>
          <a:xfrm>
            <a:off x="0" y="672584"/>
            <a:ext cx="7772399" cy="369332"/>
          </a:xfrm>
          <a:prstGeom prst="rect">
            <a:avLst/>
          </a:prstGeom>
          <a:noFill/>
        </p:spPr>
        <p:txBody>
          <a:bodyPr wrap="square" rtlCol="0">
            <a:spAutoFit/>
          </a:bodyPr>
          <a:lstStyle/>
          <a:p>
            <a:pPr algn="ctr"/>
            <a:r>
              <a:rPr lang="en-US" b="1" dirty="0">
                <a:solidFill>
                  <a:srgbClr val="FF0000"/>
                </a:solidFill>
                <a:latin typeface="Arial" panose="020B0604020202020204" pitchFamily="34" charset="0"/>
                <a:cs typeface="Arial" panose="020B0604020202020204" pitchFamily="34" charset="0"/>
              </a:rPr>
              <a:t>Fuels and Fire Behavior Advisory</a:t>
            </a:r>
          </a:p>
        </p:txBody>
      </p:sp>
      <p:sp>
        <p:nvSpPr>
          <p:cNvPr id="11" name="Text Placeholder 10">
            <a:extLst>
              <a:ext uri="{FF2B5EF4-FFF2-40B4-BE49-F238E27FC236}">
                <a16:creationId xmlns:a16="http://schemas.microsoft.com/office/drawing/2014/main" id="{16BD4926-FFDB-2215-90C0-974543696AED}"/>
              </a:ext>
            </a:extLst>
          </p:cNvPr>
          <p:cNvSpPr>
            <a:spLocks noGrp="1"/>
          </p:cNvSpPr>
          <p:nvPr>
            <p:ph type="body" sz="quarter" idx="10" hasCustomPrompt="1"/>
          </p:nvPr>
        </p:nvSpPr>
        <p:spPr>
          <a:xfrm>
            <a:off x="438150" y="953016"/>
            <a:ext cx="6896100" cy="291584"/>
          </a:xfrm>
          <a:prstGeom prst="rect">
            <a:avLst/>
          </a:prstGeom>
        </p:spPr>
        <p:txBody>
          <a:bodyPr/>
          <a:lstStyle>
            <a:lvl1pPr marL="0" indent="0" algn="ctr">
              <a:buNone/>
              <a:defRPr sz="1400" b="1" i="1">
                <a:latin typeface="Arial" panose="020B0604020202020204" pitchFamily="34" charset="0"/>
                <a:cs typeface="Arial" panose="020B0604020202020204" pitchFamily="34" charset="0"/>
              </a:defRPr>
            </a:lvl1pPr>
            <a:lvl2pPr marL="388620" indent="0" algn="ctr">
              <a:buNone/>
              <a:defRPr sz="1400" b="1" i="1">
                <a:latin typeface="Arial" panose="020B0604020202020204" pitchFamily="34" charset="0"/>
                <a:cs typeface="Arial" panose="020B0604020202020204" pitchFamily="34" charset="0"/>
              </a:defRPr>
            </a:lvl2pPr>
            <a:lvl3pPr marL="777240" indent="0" algn="ctr">
              <a:buNone/>
              <a:defRPr sz="1400" b="1" i="1">
                <a:latin typeface="Arial" panose="020B0604020202020204" pitchFamily="34" charset="0"/>
                <a:cs typeface="Arial" panose="020B0604020202020204" pitchFamily="34" charset="0"/>
              </a:defRPr>
            </a:lvl3pPr>
            <a:lvl4pPr marL="1165860" indent="0" algn="ctr">
              <a:buNone/>
              <a:defRPr sz="1400" b="1" i="1">
                <a:latin typeface="Arial" panose="020B0604020202020204" pitchFamily="34" charset="0"/>
                <a:cs typeface="Arial" panose="020B0604020202020204" pitchFamily="34" charset="0"/>
              </a:defRPr>
            </a:lvl4pPr>
            <a:lvl5pPr marL="1554480" indent="0" algn="ctr">
              <a:buNone/>
              <a:defRPr sz="1400" b="1" i="1">
                <a:latin typeface="Arial" panose="020B0604020202020204" pitchFamily="34" charset="0"/>
                <a:cs typeface="Arial" panose="020B0604020202020204" pitchFamily="34" charset="0"/>
              </a:defRPr>
            </a:lvl5pPr>
          </a:lstStyle>
          <a:p>
            <a:pPr lvl="0"/>
            <a:r>
              <a:rPr lang="en-US" dirty="0"/>
              <a:t>Area(s) of Interest</a:t>
            </a:r>
          </a:p>
        </p:txBody>
      </p:sp>
      <p:sp>
        <p:nvSpPr>
          <p:cNvPr id="12" name="Text Placeholder 10">
            <a:extLst>
              <a:ext uri="{FF2B5EF4-FFF2-40B4-BE49-F238E27FC236}">
                <a16:creationId xmlns:a16="http://schemas.microsoft.com/office/drawing/2014/main" id="{0983517C-C464-AC1A-CFB7-A8018FACC353}"/>
              </a:ext>
            </a:extLst>
          </p:cNvPr>
          <p:cNvSpPr>
            <a:spLocks noGrp="1"/>
          </p:cNvSpPr>
          <p:nvPr>
            <p:ph type="body" sz="quarter" idx="11" hasCustomPrompt="1"/>
          </p:nvPr>
        </p:nvSpPr>
        <p:spPr>
          <a:xfrm>
            <a:off x="434484" y="1159084"/>
            <a:ext cx="6899766" cy="237916"/>
          </a:xfrm>
          <a:prstGeom prst="rect">
            <a:avLst/>
          </a:prstGeom>
        </p:spPr>
        <p:txBody>
          <a:bodyPr/>
          <a:lstStyle>
            <a:lvl1pPr marL="0" indent="0" algn="ctr">
              <a:buNone/>
              <a:defRPr sz="1200" b="0" i="1">
                <a:latin typeface="Arial" panose="020B0604020202020204" pitchFamily="34" charset="0"/>
                <a:cs typeface="Arial" panose="020B0604020202020204" pitchFamily="34" charset="0"/>
              </a:defRPr>
            </a:lvl1pPr>
            <a:lvl2pPr marL="388620" indent="0" algn="ctr">
              <a:buNone/>
              <a:defRPr sz="1400" b="1" i="1">
                <a:latin typeface="Arial" panose="020B0604020202020204" pitchFamily="34" charset="0"/>
                <a:cs typeface="Arial" panose="020B0604020202020204" pitchFamily="34" charset="0"/>
              </a:defRPr>
            </a:lvl2pPr>
            <a:lvl3pPr marL="777240" indent="0" algn="ctr">
              <a:buNone/>
              <a:defRPr sz="1400" b="1" i="1">
                <a:latin typeface="Arial" panose="020B0604020202020204" pitchFamily="34" charset="0"/>
                <a:cs typeface="Arial" panose="020B0604020202020204" pitchFamily="34" charset="0"/>
              </a:defRPr>
            </a:lvl3pPr>
            <a:lvl4pPr marL="1165860" indent="0" algn="ctr">
              <a:buNone/>
              <a:defRPr sz="1400" b="1" i="1">
                <a:latin typeface="Arial" panose="020B0604020202020204" pitchFamily="34" charset="0"/>
                <a:cs typeface="Arial" panose="020B0604020202020204" pitchFamily="34" charset="0"/>
              </a:defRPr>
            </a:lvl4pPr>
            <a:lvl5pPr marL="1554480" indent="0" algn="ctr">
              <a:buNone/>
              <a:defRPr sz="1400" b="1" i="1">
                <a:latin typeface="Arial" panose="020B0604020202020204" pitchFamily="34" charset="0"/>
                <a:cs typeface="Arial" panose="020B0604020202020204" pitchFamily="34" charset="0"/>
              </a:defRPr>
            </a:lvl5pPr>
          </a:lstStyle>
          <a:p>
            <a:pPr lvl="0"/>
            <a:r>
              <a:rPr lang="en-US" dirty="0"/>
              <a:t>Date Advisory takes affect</a:t>
            </a:r>
          </a:p>
        </p:txBody>
      </p:sp>
      <p:sp>
        <p:nvSpPr>
          <p:cNvPr id="14" name="Text Placeholder 13">
            <a:extLst>
              <a:ext uri="{FF2B5EF4-FFF2-40B4-BE49-F238E27FC236}">
                <a16:creationId xmlns:a16="http://schemas.microsoft.com/office/drawing/2014/main" id="{5CD10FC0-5AE9-E194-5B4C-FFA2286EDFAB}"/>
              </a:ext>
            </a:extLst>
          </p:cNvPr>
          <p:cNvSpPr>
            <a:spLocks noGrp="1"/>
          </p:cNvSpPr>
          <p:nvPr>
            <p:ph type="body" sz="quarter" idx="12" hasCustomPrompt="1"/>
          </p:nvPr>
        </p:nvSpPr>
        <p:spPr>
          <a:xfrm>
            <a:off x="436316" y="1504950"/>
            <a:ext cx="6899766" cy="8235950"/>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Subject</a:t>
            </a:r>
          </a:p>
        </p:txBody>
      </p:sp>
    </p:spTree>
    <p:extLst>
      <p:ext uri="{BB962C8B-B14F-4D97-AF65-F5344CB8AC3E}">
        <p14:creationId xmlns:p14="http://schemas.microsoft.com/office/powerpoint/2010/main" val="2651625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 Draft Blank / Second Pag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18223D92-E92F-FD29-B88E-9CA23BE5DF6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7772400" cy="10058400"/>
          </a:xfrm>
          <a:prstGeom prst="rect">
            <a:avLst/>
          </a:prstGeom>
        </p:spPr>
      </p:pic>
      <p:pic>
        <p:nvPicPr>
          <p:cNvPr id="8" name="Picture 7" descr="A logo for a company&#10;&#10;Description automatically generated">
            <a:extLst>
              <a:ext uri="{FF2B5EF4-FFF2-40B4-BE49-F238E27FC236}">
                <a16:creationId xmlns:a16="http://schemas.microsoft.com/office/drawing/2014/main" id="{15C565DA-47CD-B53B-2F60-AE29BEE78CA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645110" y="586810"/>
            <a:ext cx="690972" cy="864749"/>
          </a:xfrm>
          <a:prstGeom prst="rect">
            <a:avLst/>
          </a:prstGeom>
        </p:spPr>
      </p:pic>
      <p:sp>
        <p:nvSpPr>
          <p:cNvPr id="10" name="TextBox 9">
            <a:extLst>
              <a:ext uri="{FF2B5EF4-FFF2-40B4-BE49-F238E27FC236}">
                <a16:creationId xmlns:a16="http://schemas.microsoft.com/office/drawing/2014/main" id="{64B6D072-3B3F-E29D-F92F-61043AA7CA2A}"/>
              </a:ext>
            </a:extLst>
          </p:cNvPr>
          <p:cNvSpPr txBox="1"/>
          <p:nvPr userDrawn="1"/>
        </p:nvSpPr>
        <p:spPr>
          <a:xfrm>
            <a:off x="0" y="672584"/>
            <a:ext cx="7772399" cy="369332"/>
          </a:xfrm>
          <a:prstGeom prst="rect">
            <a:avLst/>
          </a:prstGeom>
          <a:noFill/>
        </p:spPr>
        <p:txBody>
          <a:bodyPr wrap="square" rtlCol="0">
            <a:spAutoFit/>
          </a:bodyPr>
          <a:lstStyle/>
          <a:p>
            <a:pPr algn="ctr"/>
            <a:r>
              <a:rPr lang="en-US" b="1" dirty="0">
                <a:solidFill>
                  <a:srgbClr val="FF0000"/>
                </a:solidFill>
                <a:latin typeface="Arial" panose="020B0604020202020204" pitchFamily="34" charset="0"/>
                <a:cs typeface="Arial" panose="020B0604020202020204" pitchFamily="34" charset="0"/>
              </a:rPr>
              <a:t>Fuels and Fire Behavior Advisory</a:t>
            </a:r>
          </a:p>
        </p:txBody>
      </p:sp>
      <p:sp>
        <p:nvSpPr>
          <p:cNvPr id="11" name="Text Placeholder 10">
            <a:extLst>
              <a:ext uri="{FF2B5EF4-FFF2-40B4-BE49-F238E27FC236}">
                <a16:creationId xmlns:a16="http://schemas.microsoft.com/office/drawing/2014/main" id="{16BD4926-FFDB-2215-90C0-974543696AED}"/>
              </a:ext>
            </a:extLst>
          </p:cNvPr>
          <p:cNvSpPr>
            <a:spLocks noGrp="1"/>
          </p:cNvSpPr>
          <p:nvPr>
            <p:ph type="body" sz="quarter" idx="10" hasCustomPrompt="1"/>
          </p:nvPr>
        </p:nvSpPr>
        <p:spPr>
          <a:xfrm>
            <a:off x="438150" y="953016"/>
            <a:ext cx="6896100" cy="291584"/>
          </a:xfrm>
          <a:prstGeom prst="rect">
            <a:avLst/>
          </a:prstGeom>
        </p:spPr>
        <p:txBody>
          <a:bodyPr/>
          <a:lstStyle>
            <a:lvl1pPr marL="0" indent="0" algn="ctr">
              <a:buNone/>
              <a:defRPr sz="1400" b="1" i="1">
                <a:latin typeface="Arial" panose="020B0604020202020204" pitchFamily="34" charset="0"/>
                <a:cs typeface="Arial" panose="020B0604020202020204" pitchFamily="34" charset="0"/>
              </a:defRPr>
            </a:lvl1pPr>
            <a:lvl2pPr marL="388620" indent="0" algn="ctr">
              <a:buNone/>
              <a:defRPr sz="1400" b="1" i="1">
                <a:latin typeface="Arial" panose="020B0604020202020204" pitchFamily="34" charset="0"/>
                <a:cs typeface="Arial" panose="020B0604020202020204" pitchFamily="34" charset="0"/>
              </a:defRPr>
            </a:lvl2pPr>
            <a:lvl3pPr marL="777240" indent="0" algn="ctr">
              <a:buNone/>
              <a:defRPr sz="1400" b="1" i="1">
                <a:latin typeface="Arial" panose="020B0604020202020204" pitchFamily="34" charset="0"/>
                <a:cs typeface="Arial" panose="020B0604020202020204" pitchFamily="34" charset="0"/>
              </a:defRPr>
            </a:lvl3pPr>
            <a:lvl4pPr marL="1165860" indent="0" algn="ctr">
              <a:buNone/>
              <a:defRPr sz="1400" b="1" i="1">
                <a:latin typeface="Arial" panose="020B0604020202020204" pitchFamily="34" charset="0"/>
                <a:cs typeface="Arial" panose="020B0604020202020204" pitchFamily="34" charset="0"/>
              </a:defRPr>
            </a:lvl4pPr>
            <a:lvl5pPr marL="1554480" indent="0" algn="ctr">
              <a:buNone/>
              <a:defRPr sz="1400" b="1" i="1">
                <a:latin typeface="Arial" panose="020B0604020202020204" pitchFamily="34" charset="0"/>
                <a:cs typeface="Arial" panose="020B0604020202020204" pitchFamily="34" charset="0"/>
              </a:defRPr>
            </a:lvl5pPr>
          </a:lstStyle>
          <a:p>
            <a:pPr lvl="0"/>
            <a:r>
              <a:rPr lang="en-US" dirty="0"/>
              <a:t>Area(s) of Interest</a:t>
            </a:r>
          </a:p>
        </p:txBody>
      </p:sp>
      <p:sp>
        <p:nvSpPr>
          <p:cNvPr id="12" name="Text Placeholder 10">
            <a:extLst>
              <a:ext uri="{FF2B5EF4-FFF2-40B4-BE49-F238E27FC236}">
                <a16:creationId xmlns:a16="http://schemas.microsoft.com/office/drawing/2014/main" id="{0983517C-C464-AC1A-CFB7-A8018FACC353}"/>
              </a:ext>
            </a:extLst>
          </p:cNvPr>
          <p:cNvSpPr>
            <a:spLocks noGrp="1"/>
          </p:cNvSpPr>
          <p:nvPr>
            <p:ph type="body" sz="quarter" idx="11" hasCustomPrompt="1"/>
          </p:nvPr>
        </p:nvSpPr>
        <p:spPr>
          <a:xfrm>
            <a:off x="434484" y="1159084"/>
            <a:ext cx="6899766" cy="237916"/>
          </a:xfrm>
          <a:prstGeom prst="rect">
            <a:avLst/>
          </a:prstGeom>
        </p:spPr>
        <p:txBody>
          <a:bodyPr/>
          <a:lstStyle>
            <a:lvl1pPr marL="0" indent="0" algn="ctr">
              <a:buNone/>
              <a:defRPr sz="1200" b="0" i="1">
                <a:latin typeface="Arial" panose="020B0604020202020204" pitchFamily="34" charset="0"/>
                <a:cs typeface="Arial" panose="020B0604020202020204" pitchFamily="34" charset="0"/>
              </a:defRPr>
            </a:lvl1pPr>
            <a:lvl2pPr marL="388620" indent="0" algn="ctr">
              <a:buNone/>
              <a:defRPr sz="1400" b="1" i="1">
                <a:latin typeface="Arial" panose="020B0604020202020204" pitchFamily="34" charset="0"/>
                <a:cs typeface="Arial" panose="020B0604020202020204" pitchFamily="34" charset="0"/>
              </a:defRPr>
            </a:lvl2pPr>
            <a:lvl3pPr marL="777240" indent="0" algn="ctr">
              <a:buNone/>
              <a:defRPr sz="1400" b="1" i="1">
                <a:latin typeface="Arial" panose="020B0604020202020204" pitchFamily="34" charset="0"/>
                <a:cs typeface="Arial" panose="020B0604020202020204" pitchFamily="34" charset="0"/>
              </a:defRPr>
            </a:lvl3pPr>
            <a:lvl4pPr marL="1165860" indent="0" algn="ctr">
              <a:buNone/>
              <a:defRPr sz="1400" b="1" i="1">
                <a:latin typeface="Arial" panose="020B0604020202020204" pitchFamily="34" charset="0"/>
                <a:cs typeface="Arial" panose="020B0604020202020204" pitchFamily="34" charset="0"/>
              </a:defRPr>
            </a:lvl4pPr>
            <a:lvl5pPr marL="1554480" indent="0" algn="ctr">
              <a:buNone/>
              <a:defRPr sz="1400" b="1" i="1">
                <a:latin typeface="Arial" panose="020B0604020202020204" pitchFamily="34" charset="0"/>
                <a:cs typeface="Arial" panose="020B0604020202020204" pitchFamily="34" charset="0"/>
              </a:defRPr>
            </a:lvl5pPr>
          </a:lstStyle>
          <a:p>
            <a:pPr lvl="0"/>
            <a:r>
              <a:rPr lang="en-US" dirty="0"/>
              <a:t>Date Advisory takes affect</a:t>
            </a:r>
          </a:p>
        </p:txBody>
      </p:sp>
      <p:sp>
        <p:nvSpPr>
          <p:cNvPr id="14" name="Text Placeholder 13">
            <a:extLst>
              <a:ext uri="{FF2B5EF4-FFF2-40B4-BE49-F238E27FC236}">
                <a16:creationId xmlns:a16="http://schemas.microsoft.com/office/drawing/2014/main" id="{5CD10FC0-5AE9-E194-5B4C-FFA2286EDFAB}"/>
              </a:ext>
            </a:extLst>
          </p:cNvPr>
          <p:cNvSpPr>
            <a:spLocks noGrp="1"/>
          </p:cNvSpPr>
          <p:nvPr>
            <p:ph type="body" sz="quarter" idx="12" hasCustomPrompt="1"/>
          </p:nvPr>
        </p:nvSpPr>
        <p:spPr>
          <a:xfrm>
            <a:off x="436316" y="1504950"/>
            <a:ext cx="6899766" cy="8235950"/>
          </a:xfrm>
          <a:prstGeom prst="rect">
            <a:avLst/>
          </a:prstGeom>
        </p:spPr>
        <p:txBody>
          <a:bodyPr/>
          <a:lstStyle>
            <a:lvl1pPr marL="0" indent="0" algn="just">
              <a:buNone/>
              <a:defRPr sz="1100" b="0">
                <a:solidFill>
                  <a:schemeClr val="tx1"/>
                </a:solidFill>
                <a:latin typeface="Arial" panose="020B0604020202020204" pitchFamily="34" charset="0"/>
                <a:cs typeface="Arial" panose="020B0604020202020204" pitchFamily="34" charset="0"/>
              </a:defRPr>
            </a:lvl1pPr>
            <a:lvl2pPr marL="388620" indent="0">
              <a:buNone/>
              <a:defRPr sz="1100">
                <a:latin typeface="Arial" panose="020B0604020202020204" pitchFamily="34" charset="0"/>
                <a:cs typeface="Arial" panose="020B0604020202020204" pitchFamily="34" charset="0"/>
              </a:defRPr>
            </a:lvl2pPr>
            <a:lvl3pPr marL="777240" indent="0">
              <a:buNone/>
              <a:defRPr sz="1100">
                <a:latin typeface="Arial" panose="020B0604020202020204" pitchFamily="34" charset="0"/>
                <a:cs typeface="Arial" panose="020B0604020202020204" pitchFamily="34" charset="0"/>
              </a:defRPr>
            </a:lvl3pPr>
            <a:lvl4pPr marL="1165860" indent="0">
              <a:buNone/>
              <a:defRPr sz="1100">
                <a:latin typeface="Arial" panose="020B0604020202020204" pitchFamily="34" charset="0"/>
                <a:cs typeface="Arial" panose="020B0604020202020204" pitchFamily="34" charset="0"/>
              </a:defRPr>
            </a:lvl4pPr>
            <a:lvl5pPr marL="1554480" indent="0">
              <a:buNone/>
              <a:defRPr sz="1100">
                <a:latin typeface="Arial" panose="020B0604020202020204" pitchFamily="34" charset="0"/>
                <a:cs typeface="Arial" panose="020B0604020202020204" pitchFamily="34" charset="0"/>
              </a:defRPr>
            </a:lvl5pPr>
          </a:lstStyle>
          <a:p>
            <a:pPr lvl="0"/>
            <a:r>
              <a:rPr lang="en-US" dirty="0"/>
              <a:t>Subject</a:t>
            </a:r>
          </a:p>
        </p:txBody>
      </p:sp>
      <p:sp>
        <p:nvSpPr>
          <p:cNvPr id="2" name="TextBox 1">
            <a:extLst>
              <a:ext uri="{FF2B5EF4-FFF2-40B4-BE49-F238E27FC236}">
                <a16:creationId xmlns:a16="http://schemas.microsoft.com/office/drawing/2014/main" id="{D74F7D00-C364-A26E-0CF5-188F2137C7DC}"/>
              </a:ext>
            </a:extLst>
          </p:cNvPr>
          <p:cNvSpPr txBox="1"/>
          <p:nvPr userDrawn="1"/>
        </p:nvSpPr>
        <p:spPr>
          <a:xfrm rot="19060318">
            <a:off x="27543" y="3460965"/>
            <a:ext cx="7792503" cy="2646878"/>
          </a:xfrm>
          <a:prstGeom prst="rect">
            <a:avLst/>
          </a:prstGeom>
          <a:noFill/>
        </p:spPr>
        <p:txBody>
          <a:bodyPr wrap="square" rtlCol="0">
            <a:spAutoFit/>
          </a:bodyPr>
          <a:lstStyle/>
          <a:p>
            <a:pPr algn="ctr"/>
            <a:r>
              <a:rPr lang="en-US" sz="16600" b="1" dirty="0">
                <a:solidFill>
                  <a:srgbClr val="C00000">
                    <a:alpha val="19000"/>
                  </a:srgbClr>
                </a:solidFill>
              </a:rPr>
              <a:t>DRAFT</a:t>
            </a:r>
          </a:p>
        </p:txBody>
      </p:sp>
    </p:spTree>
    <p:extLst>
      <p:ext uri="{BB962C8B-B14F-4D97-AF65-F5344CB8AC3E}">
        <p14:creationId xmlns:p14="http://schemas.microsoft.com/office/powerpoint/2010/main" val="3570468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1583444"/>
      </p:ext>
    </p:extLst>
  </p:cSld>
  <p:clrMap bg1="lt1" tx1="dk1" bg2="lt2" tx2="dk2" accent1="accent1" accent2="accent2" accent3="accent3" accent4="accent4" accent5="accent5" accent6="accent6" hlink="hlink" folHlink="folHlink"/>
  <p:sldLayoutIdLst>
    <p:sldLayoutId id="2147483668" r:id="rId1"/>
    <p:sldLayoutId id="2147483667" r:id="rId2"/>
    <p:sldLayoutId id="2147483670" r:id="rId3"/>
    <p:sldLayoutId id="2147483669" r:id="rId4"/>
    <p:sldLayoutId id="2147483671" r:id="rId5"/>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36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2705CF0-3E94-273B-9C09-0C63F4ECA6EC}"/>
              </a:ext>
            </a:extLst>
          </p:cNvPr>
          <p:cNvSpPr>
            <a:spLocks noGrp="1"/>
          </p:cNvSpPr>
          <p:nvPr>
            <p:ph type="body" sz="quarter" idx="10"/>
          </p:nvPr>
        </p:nvSpPr>
        <p:spPr/>
        <p:txBody>
          <a:bodyPr/>
          <a:lstStyle/>
          <a:p>
            <a:endParaRPr lang="en-US"/>
          </a:p>
        </p:txBody>
      </p:sp>
      <p:sp>
        <p:nvSpPr>
          <p:cNvPr id="3" name="Text Placeholder 2">
            <a:extLst>
              <a:ext uri="{FF2B5EF4-FFF2-40B4-BE49-F238E27FC236}">
                <a16:creationId xmlns:a16="http://schemas.microsoft.com/office/drawing/2014/main" id="{169C9E64-6F5F-6A74-AD0E-577CAA15415A}"/>
              </a:ext>
            </a:extLst>
          </p:cNvPr>
          <p:cNvSpPr>
            <a:spLocks noGrp="1"/>
          </p:cNvSpPr>
          <p:nvPr>
            <p:ph type="body" sz="quarter" idx="11"/>
          </p:nvPr>
        </p:nvSpPr>
        <p:spPr/>
        <p:txBody>
          <a:bodyPr/>
          <a:lstStyle/>
          <a:p>
            <a:endParaRPr lang="en-US"/>
          </a:p>
        </p:txBody>
      </p:sp>
      <p:sp>
        <p:nvSpPr>
          <p:cNvPr id="4" name="Text Placeholder 3">
            <a:extLst>
              <a:ext uri="{FF2B5EF4-FFF2-40B4-BE49-F238E27FC236}">
                <a16:creationId xmlns:a16="http://schemas.microsoft.com/office/drawing/2014/main" id="{3F246E3A-7FA1-47BC-2FD8-75843330CC0D}"/>
              </a:ext>
            </a:extLst>
          </p:cNvPr>
          <p:cNvSpPr>
            <a:spLocks noGrp="1"/>
          </p:cNvSpPr>
          <p:nvPr>
            <p:ph type="body" sz="quarter" idx="12"/>
          </p:nvPr>
        </p:nvSpPr>
        <p:spPr/>
        <p:txBody>
          <a:bodyPr/>
          <a:lstStyle/>
          <a:p>
            <a:endParaRPr lang="en-US"/>
          </a:p>
        </p:txBody>
      </p:sp>
      <p:sp>
        <p:nvSpPr>
          <p:cNvPr id="5" name="Text Placeholder 4">
            <a:extLst>
              <a:ext uri="{FF2B5EF4-FFF2-40B4-BE49-F238E27FC236}">
                <a16:creationId xmlns:a16="http://schemas.microsoft.com/office/drawing/2014/main" id="{F2DA1793-8EC0-DB99-BEF1-7A0912E202F2}"/>
              </a:ext>
            </a:extLst>
          </p:cNvPr>
          <p:cNvSpPr>
            <a:spLocks noGrp="1"/>
          </p:cNvSpPr>
          <p:nvPr>
            <p:ph type="body" sz="quarter" idx="13"/>
          </p:nvPr>
        </p:nvSpPr>
        <p:spPr/>
        <p:txBody>
          <a:bodyPr/>
          <a:lstStyle/>
          <a:p>
            <a:endParaRPr lang="en-US"/>
          </a:p>
        </p:txBody>
      </p:sp>
      <p:sp>
        <p:nvSpPr>
          <p:cNvPr id="6" name="Text Placeholder 5">
            <a:extLst>
              <a:ext uri="{FF2B5EF4-FFF2-40B4-BE49-F238E27FC236}">
                <a16:creationId xmlns:a16="http://schemas.microsoft.com/office/drawing/2014/main" id="{191F07A9-8BEC-FCEA-CB73-B7AA4B9BC2D8}"/>
              </a:ext>
            </a:extLst>
          </p:cNvPr>
          <p:cNvSpPr>
            <a:spLocks noGrp="1"/>
          </p:cNvSpPr>
          <p:nvPr>
            <p:ph type="body" sz="quarter" idx="14"/>
          </p:nvPr>
        </p:nvSpPr>
        <p:spPr/>
        <p:txBody>
          <a:bodyPr/>
          <a:lstStyle/>
          <a:p>
            <a:endParaRPr lang="en-US"/>
          </a:p>
        </p:txBody>
      </p:sp>
      <p:sp>
        <p:nvSpPr>
          <p:cNvPr id="7" name="Text Placeholder 6">
            <a:extLst>
              <a:ext uri="{FF2B5EF4-FFF2-40B4-BE49-F238E27FC236}">
                <a16:creationId xmlns:a16="http://schemas.microsoft.com/office/drawing/2014/main" id="{FB56706C-FA3B-F082-B47A-D3ED1D9DCBCE}"/>
              </a:ext>
            </a:extLst>
          </p:cNvPr>
          <p:cNvSpPr>
            <a:spLocks noGrp="1"/>
          </p:cNvSpPr>
          <p:nvPr>
            <p:ph type="body" sz="quarter" idx="15"/>
          </p:nvPr>
        </p:nvSpPr>
        <p:spPr/>
        <p:txBody>
          <a:bodyPr/>
          <a:lstStyle/>
          <a:p>
            <a:endParaRPr lang="en-US"/>
          </a:p>
        </p:txBody>
      </p:sp>
      <p:sp>
        <p:nvSpPr>
          <p:cNvPr id="8" name="Text Placeholder 7">
            <a:extLst>
              <a:ext uri="{FF2B5EF4-FFF2-40B4-BE49-F238E27FC236}">
                <a16:creationId xmlns:a16="http://schemas.microsoft.com/office/drawing/2014/main" id="{9C495428-96ED-C877-9E70-49776D7D1967}"/>
              </a:ext>
            </a:extLst>
          </p:cNvPr>
          <p:cNvSpPr>
            <a:spLocks noGrp="1"/>
          </p:cNvSpPr>
          <p:nvPr>
            <p:ph type="body" sz="quarter" idx="16"/>
          </p:nvPr>
        </p:nvSpPr>
        <p:spPr/>
        <p:txBody>
          <a:bodyPr/>
          <a:lstStyle/>
          <a:p>
            <a:endParaRPr lang="en-US"/>
          </a:p>
        </p:txBody>
      </p:sp>
      <p:sp>
        <p:nvSpPr>
          <p:cNvPr id="9" name="Text Placeholder 8">
            <a:extLst>
              <a:ext uri="{FF2B5EF4-FFF2-40B4-BE49-F238E27FC236}">
                <a16:creationId xmlns:a16="http://schemas.microsoft.com/office/drawing/2014/main" id="{174322B5-DA84-5D7B-542A-B0BD4EF512D9}"/>
              </a:ext>
            </a:extLst>
          </p:cNvPr>
          <p:cNvSpPr>
            <a:spLocks noGrp="1"/>
          </p:cNvSpPr>
          <p:nvPr>
            <p:ph type="body" sz="quarter" idx="17"/>
          </p:nvPr>
        </p:nvSpPr>
        <p:spPr/>
        <p:txBody>
          <a:bodyPr/>
          <a:lstStyle/>
          <a:p>
            <a:endParaRPr lang="en-US"/>
          </a:p>
        </p:txBody>
      </p:sp>
      <p:sp>
        <p:nvSpPr>
          <p:cNvPr id="10" name="Text Placeholder 9">
            <a:extLst>
              <a:ext uri="{FF2B5EF4-FFF2-40B4-BE49-F238E27FC236}">
                <a16:creationId xmlns:a16="http://schemas.microsoft.com/office/drawing/2014/main" id="{C27FCA89-258C-3E23-6932-7D5BDA815375}"/>
              </a:ext>
            </a:extLst>
          </p:cNvPr>
          <p:cNvSpPr>
            <a:spLocks noGrp="1"/>
          </p:cNvSpPr>
          <p:nvPr>
            <p:ph type="body" sz="quarter" idx="18"/>
          </p:nvPr>
        </p:nvSpPr>
        <p:spPr/>
        <p:txBody>
          <a:bodyPr/>
          <a:lstStyle/>
          <a:p>
            <a:endParaRPr lang="en-US"/>
          </a:p>
        </p:txBody>
      </p:sp>
    </p:spTree>
    <p:extLst>
      <p:ext uri="{BB962C8B-B14F-4D97-AF65-F5344CB8AC3E}">
        <p14:creationId xmlns:p14="http://schemas.microsoft.com/office/powerpoint/2010/main" val="17375082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ustom 1">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FBATemplate" id="{6095A092-6B2B-436C-98C8-BB67ECEDB2BB}" vid="{9C553C6F-8DA5-4C31-A1D4-858EBF29C60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E097AF84541B044AD95688732F99232" ma:contentTypeVersion="16" ma:contentTypeDescription="Create a new document." ma:contentTypeScope="" ma:versionID="a1e252654eb3a2af73264f1652174c5d">
  <xsd:schema xmlns:xsd="http://www.w3.org/2001/XMLSchema" xmlns:xs="http://www.w3.org/2001/XMLSchema" xmlns:p="http://schemas.microsoft.com/office/2006/metadata/properties" xmlns:ns2="0ae38473-ddec-4f3a-91f3-bb00f8d8f774" xmlns:ns3="435f38e5-93c2-42b4-bf81-1408bdb215a0" targetNamespace="http://schemas.microsoft.com/office/2006/metadata/properties" ma:root="true" ma:fieldsID="540e305878ff51029a85e5320661235d" ns2:_="" ns3:_="">
    <xsd:import namespace="0ae38473-ddec-4f3a-91f3-bb00f8d8f774"/>
    <xsd:import namespace="435f38e5-93c2-42b4-bf81-1408bdb215a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ServiceLocation"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e38473-ddec-4f3a-91f3-bb00f8d8f7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bd24e8d-a9e5-4d92-be68-bacf1b977f82"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35f38e5-93c2-42b4-bf81-1408bdb215a0"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29d073f-15c8-4b3f-adbe-ab713a98d6a3}" ma:internalName="TaxCatchAll" ma:showField="CatchAllData" ma:web="435f38e5-93c2-42b4-bf81-1408bdb215a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ae38473-ddec-4f3a-91f3-bb00f8d8f774">
      <Terms xmlns="http://schemas.microsoft.com/office/infopath/2007/PartnerControls"/>
    </lcf76f155ced4ddcb4097134ff3c332f>
    <TaxCatchAll xmlns="435f38e5-93c2-42b4-bf81-1408bdb215a0" xsi:nil="true"/>
  </documentManagement>
</p:properties>
</file>

<file path=customXml/itemProps1.xml><?xml version="1.0" encoding="utf-8"?>
<ds:datastoreItem xmlns:ds="http://schemas.openxmlformats.org/officeDocument/2006/customXml" ds:itemID="{E8E70A9A-6096-45DA-BB75-6EEE497F92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e38473-ddec-4f3a-91f3-bb00f8d8f774"/>
    <ds:schemaRef ds:uri="435f38e5-93c2-42b4-bf81-1408bdb215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786ECC-658D-4C0A-9960-672C7B1FFE9C}">
  <ds:schemaRefs>
    <ds:schemaRef ds:uri="http://schemas.microsoft.com/sharepoint/v3/contenttype/forms"/>
  </ds:schemaRefs>
</ds:datastoreItem>
</file>

<file path=customXml/itemProps3.xml><?xml version="1.0" encoding="utf-8"?>
<ds:datastoreItem xmlns:ds="http://schemas.openxmlformats.org/officeDocument/2006/customXml" ds:itemID="{2E0794BE-C695-4123-AAFB-2AFAE879CE76}">
  <ds:schemaRefs>
    <ds:schemaRef ds:uri="http://purl.org/dc/elements/1.1/"/>
    <ds:schemaRef ds:uri="http://purl.org/dc/dcmitype/"/>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435f38e5-93c2-42b4-bf81-1408bdb215a0"/>
    <ds:schemaRef ds:uri="0ae38473-ddec-4f3a-91f3-bb00f8d8f77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Fuels and Fire Behavior Advisory Template2</Template>
  <TotalTime>1</TotalTime>
  <Words>0</Words>
  <Application>Microsoft Office PowerPoint</Application>
  <PresentationFormat>Custom</PresentationFormat>
  <Paragraphs>0</Paragraphs>
  <Slides>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Larrabee, Steven</dc:creator>
  <cp:lastModifiedBy>Larrabee, Steven</cp:lastModifiedBy>
  <cp:revision>1</cp:revision>
  <dcterms:created xsi:type="dcterms:W3CDTF">2024-09-06T20:57:29Z</dcterms:created>
  <dcterms:modified xsi:type="dcterms:W3CDTF">2024-09-06T20:59:04Z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0x0101007E097AF84541B044AD95688732F99232</vt:lpwstr>
  </property>
  <property fmtid="{D5CDD505-2E9C-101B-9397-08002B2CF9AE}" pid="3" name="MediaServiceImageTags">
    <vt:lpwstr/>
  </property>
</Properties>
</file>