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  <p:sldMasterId id="2147483680" r:id="rId6"/>
  </p:sldMasterIdLst>
  <p:notesMasterIdLst>
    <p:notesMasterId r:id="rId19"/>
  </p:notesMasterIdLst>
  <p:sldIdLst>
    <p:sldId id="256" r:id="rId7"/>
    <p:sldId id="1357" r:id="rId8"/>
    <p:sldId id="1371" r:id="rId9"/>
    <p:sldId id="1370" r:id="rId10"/>
    <p:sldId id="1358" r:id="rId11"/>
    <p:sldId id="1377" r:id="rId12"/>
    <p:sldId id="1378" r:id="rId13"/>
    <p:sldId id="1379" r:id="rId14"/>
    <p:sldId id="1380" r:id="rId15"/>
    <p:sldId id="1353" r:id="rId16"/>
    <p:sldId id="1364" r:id="rId17"/>
    <p:sldId id="13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96" userDrawn="1">
          <p15:clr>
            <a:srgbClr val="A4A3A4"/>
          </p15:clr>
        </p15:guide>
        <p15:guide id="3" pos="75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74BE12-5132-A2B8-C8DC-9780DE0AD36C}" name="Matt Cifa" initials="MC" userId="S::matt.cifa@innovonow.com::5f701f5b-1ad4-468f-a210-35178e45e99f" providerId="AD"/>
  <p188:author id="{A8026C3E-8960-9FB5-6779-27BF64BD6D8F}" name="Patricia Ireland" initials="PI" userId="S::patricia.ireland@innovonow.com::2dc516a2-38c0-4764-ad0b-33ec7c5979e4" providerId="AD"/>
  <p188:author id="{51CB915A-B2F0-AB06-2D36-95531F2D9FE7}" name="Patricia Ireland" initials="PI" userId="Patricia Ireland" providerId="None"/>
  <p188:author id="{2EEE1A6D-D473-476D-FDC3-BA5C3B16573E}" name="David  Kramer" initials="" userId="S::david.kramer@innovonow.com::ee6c4cdc-3e86-4b10-909b-6abab599fb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EFC"/>
    <a:srgbClr val="D1DFCE"/>
    <a:srgbClr val="EAF1E9"/>
    <a:srgbClr val="E9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74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>
        <p:guide orient="horz" pos="1104"/>
        <p:guide pos="96"/>
        <p:guide pos="7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9FDBC-C3A1-4C74-89F8-5AE00C506D8F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B8A4EF-2229-4DF7-B9A4-6CC667EDC947}">
      <dgm:prSet phldrT="[Text]" phldr="0"/>
      <dgm:spPr/>
      <dgm:t>
        <a:bodyPr/>
        <a:lstStyle/>
        <a:p>
          <a:r>
            <a:rPr lang="en-US" dirty="0"/>
            <a:t>April FY’26 Q3</a:t>
          </a:r>
        </a:p>
        <a:p>
          <a:r>
            <a:rPr lang="en-US" dirty="0"/>
            <a:t>Integrate MFA</a:t>
          </a:r>
        </a:p>
        <a:p>
          <a:r>
            <a:rPr lang="en-US" dirty="0"/>
            <a:t>(Current Sprint) </a:t>
          </a:r>
        </a:p>
      </dgm:t>
    </dgm:pt>
    <dgm:pt modelId="{9601110B-A6C4-4424-A2B2-88849AC4486D}" type="parTrans" cxnId="{E562DB79-AB5D-45E0-945B-1DF9BBDCDA69}">
      <dgm:prSet/>
      <dgm:spPr/>
      <dgm:t>
        <a:bodyPr/>
        <a:lstStyle/>
        <a:p>
          <a:endParaRPr lang="en-US"/>
        </a:p>
      </dgm:t>
    </dgm:pt>
    <dgm:pt modelId="{7531CED3-4631-48CA-804E-DE5A76352AFC}" type="sibTrans" cxnId="{E562DB79-AB5D-45E0-945B-1DF9BBDCDA69}">
      <dgm:prSet/>
      <dgm:spPr/>
      <dgm:t>
        <a:bodyPr/>
        <a:lstStyle/>
        <a:p>
          <a:endParaRPr lang="en-US"/>
        </a:p>
      </dgm:t>
    </dgm:pt>
    <dgm:pt modelId="{C31A178F-2D9C-4F9F-AF5A-F24EDD843E76}">
      <dgm:prSet phldrT="[Text]" phldr="0"/>
      <dgm:spPr/>
      <dgm:t>
        <a:bodyPr/>
        <a:lstStyle/>
        <a:p>
          <a:r>
            <a:rPr lang="en-US" dirty="0"/>
            <a:t>Early FY’26 Q3</a:t>
          </a:r>
        </a:p>
        <a:p>
          <a:r>
            <a:rPr lang="en-US" dirty="0"/>
            <a:t>Begin Testing NextGen</a:t>
          </a:r>
        </a:p>
      </dgm:t>
    </dgm:pt>
    <dgm:pt modelId="{311533D3-E2C8-430E-85B2-2F567C1A9D56}" type="parTrans" cxnId="{52C82807-1F9B-4C02-945E-F4148B5B0EBA}">
      <dgm:prSet/>
      <dgm:spPr/>
      <dgm:t>
        <a:bodyPr/>
        <a:lstStyle/>
        <a:p>
          <a:endParaRPr lang="en-US"/>
        </a:p>
      </dgm:t>
    </dgm:pt>
    <dgm:pt modelId="{A457E0F8-58A4-4257-9644-80062FD1A610}" type="sibTrans" cxnId="{52C82807-1F9B-4C02-945E-F4148B5B0EBA}">
      <dgm:prSet/>
      <dgm:spPr/>
      <dgm:t>
        <a:bodyPr/>
        <a:lstStyle/>
        <a:p>
          <a:endParaRPr lang="en-US"/>
        </a:p>
      </dgm:t>
    </dgm:pt>
    <dgm:pt modelId="{04B0ADAE-CE92-4CA7-86BA-70EC4FF87EDE}">
      <dgm:prSet phldrT="[Text]" phldr="0"/>
      <dgm:spPr/>
      <dgm:t>
        <a:bodyPr/>
        <a:lstStyle/>
        <a:p>
          <a:r>
            <a:rPr lang="en-US" dirty="0"/>
            <a:t>Mid FY’26 Q3</a:t>
          </a:r>
        </a:p>
        <a:p>
          <a:r>
            <a:rPr lang="en-US" dirty="0"/>
            <a:t>Deploy NextGen to Prod</a:t>
          </a:r>
        </a:p>
      </dgm:t>
    </dgm:pt>
    <dgm:pt modelId="{2152CB91-2E06-4EE5-92FC-91B6F7B63BCD}" type="parTrans" cxnId="{1DDCF1BC-9682-4345-91FD-D1A39DB09619}">
      <dgm:prSet/>
      <dgm:spPr/>
      <dgm:t>
        <a:bodyPr/>
        <a:lstStyle/>
        <a:p>
          <a:endParaRPr lang="en-US"/>
        </a:p>
      </dgm:t>
    </dgm:pt>
    <dgm:pt modelId="{C9BBDAE0-D260-4AC9-8F5B-0C03DA43B76C}" type="sibTrans" cxnId="{1DDCF1BC-9682-4345-91FD-D1A39DB09619}">
      <dgm:prSet/>
      <dgm:spPr/>
      <dgm:t>
        <a:bodyPr/>
        <a:lstStyle/>
        <a:p>
          <a:endParaRPr lang="en-US"/>
        </a:p>
      </dgm:t>
    </dgm:pt>
    <dgm:pt modelId="{36D251D8-624E-4BC8-BDB8-54B669EDCE9F}">
      <dgm:prSet/>
      <dgm:spPr/>
      <dgm:t>
        <a:bodyPr/>
        <a:lstStyle/>
        <a:p>
          <a:r>
            <a:rPr lang="en-US" dirty="0"/>
            <a:t>Feb. FY’26 Q2</a:t>
          </a:r>
        </a:p>
        <a:p>
          <a:r>
            <a:rPr lang="en-US" dirty="0"/>
            <a:t>Deploy to DEV env.</a:t>
          </a:r>
        </a:p>
      </dgm:t>
    </dgm:pt>
    <dgm:pt modelId="{FCDEDCF4-276B-4C43-8B15-1CB28382B692}" type="parTrans" cxnId="{B5FF6BB0-80FA-4769-A974-DCEBE402EF5F}">
      <dgm:prSet/>
      <dgm:spPr/>
      <dgm:t>
        <a:bodyPr/>
        <a:lstStyle/>
        <a:p>
          <a:endParaRPr lang="en-US"/>
        </a:p>
      </dgm:t>
    </dgm:pt>
    <dgm:pt modelId="{CFE2CB7C-74E2-434C-859F-2576FC6CA8B7}" type="sibTrans" cxnId="{B5FF6BB0-80FA-4769-A974-DCEBE402EF5F}">
      <dgm:prSet/>
      <dgm:spPr/>
      <dgm:t>
        <a:bodyPr/>
        <a:lstStyle/>
        <a:p>
          <a:endParaRPr lang="en-US"/>
        </a:p>
      </dgm:t>
    </dgm:pt>
    <dgm:pt modelId="{AE4BD166-0367-4208-B545-666342EC9D3E}" type="pres">
      <dgm:prSet presAssocID="{82B9FDBC-C3A1-4C74-89F8-5AE00C506D8F}" presName="Name0" presStyleCnt="0">
        <dgm:presLayoutVars>
          <dgm:dir/>
          <dgm:animLvl val="lvl"/>
          <dgm:resizeHandles val="exact"/>
        </dgm:presLayoutVars>
      </dgm:prSet>
      <dgm:spPr/>
    </dgm:pt>
    <dgm:pt modelId="{1D863B0E-0CE3-4994-BD3D-60EBB7D10E2A}" type="pres">
      <dgm:prSet presAssocID="{36D251D8-624E-4BC8-BDB8-54B669EDCE9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E0EA08-C21F-4220-9A6B-A729A4103CC9}" type="pres">
      <dgm:prSet presAssocID="{CFE2CB7C-74E2-434C-859F-2576FC6CA8B7}" presName="parTxOnlySpace" presStyleCnt="0"/>
      <dgm:spPr/>
    </dgm:pt>
    <dgm:pt modelId="{20DEA7DF-A018-4B8B-A1E8-9D6430B5FB69}" type="pres">
      <dgm:prSet presAssocID="{FDB8A4EF-2229-4DF7-B9A4-6CC667EDC947}" presName="parTxOnly" presStyleLbl="node1" presStyleIdx="1" presStyleCnt="4" custLinFactNeighborX="2299" custLinFactNeighborY="0">
        <dgm:presLayoutVars>
          <dgm:chMax val="0"/>
          <dgm:chPref val="0"/>
          <dgm:bulletEnabled val="1"/>
        </dgm:presLayoutVars>
      </dgm:prSet>
      <dgm:spPr/>
    </dgm:pt>
    <dgm:pt modelId="{A1458F16-F74F-434E-8911-4DFFD3679536}" type="pres">
      <dgm:prSet presAssocID="{7531CED3-4631-48CA-804E-DE5A76352AFC}" presName="parTxOnlySpace" presStyleCnt="0"/>
      <dgm:spPr/>
    </dgm:pt>
    <dgm:pt modelId="{D0879F09-13D4-4823-9460-77973819B0C9}" type="pres">
      <dgm:prSet presAssocID="{C31A178F-2D9C-4F9F-AF5A-F24EDD843E7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5B6838-1390-4AE4-9BF2-D22ED13F2998}" type="pres">
      <dgm:prSet presAssocID="{A457E0F8-58A4-4257-9644-80062FD1A610}" presName="parTxOnlySpace" presStyleCnt="0"/>
      <dgm:spPr/>
    </dgm:pt>
    <dgm:pt modelId="{F9233F82-E788-4C60-A73E-2C2F4BEE59F2}" type="pres">
      <dgm:prSet presAssocID="{04B0ADAE-CE92-4CA7-86BA-70EC4FF87ED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2C82807-1F9B-4C02-945E-F4148B5B0EBA}" srcId="{82B9FDBC-C3A1-4C74-89F8-5AE00C506D8F}" destId="{C31A178F-2D9C-4F9F-AF5A-F24EDD843E76}" srcOrd="2" destOrd="0" parTransId="{311533D3-E2C8-430E-85B2-2F567C1A9D56}" sibTransId="{A457E0F8-58A4-4257-9644-80062FD1A610}"/>
    <dgm:cxn modelId="{116BF670-E242-48C3-BF3F-86CF23CEF6ED}" type="presOf" srcId="{04B0ADAE-CE92-4CA7-86BA-70EC4FF87EDE}" destId="{F9233F82-E788-4C60-A73E-2C2F4BEE59F2}" srcOrd="0" destOrd="0" presId="urn:microsoft.com/office/officeart/2005/8/layout/chevron1"/>
    <dgm:cxn modelId="{E562DB79-AB5D-45E0-945B-1DF9BBDCDA69}" srcId="{82B9FDBC-C3A1-4C74-89F8-5AE00C506D8F}" destId="{FDB8A4EF-2229-4DF7-B9A4-6CC667EDC947}" srcOrd="1" destOrd="0" parTransId="{9601110B-A6C4-4424-A2B2-88849AC4486D}" sibTransId="{7531CED3-4631-48CA-804E-DE5A76352AFC}"/>
    <dgm:cxn modelId="{A6E2429A-139D-4A0C-9791-3CC0C8DACFD5}" type="presOf" srcId="{36D251D8-624E-4BC8-BDB8-54B669EDCE9F}" destId="{1D863B0E-0CE3-4994-BD3D-60EBB7D10E2A}" srcOrd="0" destOrd="0" presId="urn:microsoft.com/office/officeart/2005/8/layout/chevron1"/>
    <dgm:cxn modelId="{B5FF6BB0-80FA-4769-A974-DCEBE402EF5F}" srcId="{82B9FDBC-C3A1-4C74-89F8-5AE00C506D8F}" destId="{36D251D8-624E-4BC8-BDB8-54B669EDCE9F}" srcOrd="0" destOrd="0" parTransId="{FCDEDCF4-276B-4C43-8B15-1CB28382B692}" sibTransId="{CFE2CB7C-74E2-434C-859F-2576FC6CA8B7}"/>
    <dgm:cxn modelId="{A5C62AB3-6AC7-400A-B7BF-97CCAB43B389}" type="presOf" srcId="{82B9FDBC-C3A1-4C74-89F8-5AE00C506D8F}" destId="{AE4BD166-0367-4208-B545-666342EC9D3E}" srcOrd="0" destOrd="0" presId="urn:microsoft.com/office/officeart/2005/8/layout/chevron1"/>
    <dgm:cxn modelId="{1DDCF1BC-9682-4345-91FD-D1A39DB09619}" srcId="{82B9FDBC-C3A1-4C74-89F8-5AE00C506D8F}" destId="{04B0ADAE-CE92-4CA7-86BA-70EC4FF87EDE}" srcOrd="3" destOrd="0" parTransId="{2152CB91-2E06-4EE5-92FC-91B6F7B63BCD}" sibTransId="{C9BBDAE0-D260-4AC9-8F5B-0C03DA43B76C}"/>
    <dgm:cxn modelId="{315F9CC9-2246-45EF-8E99-53B42D360D37}" type="presOf" srcId="{C31A178F-2D9C-4F9F-AF5A-F24EDD843E76}" destId="{D0879F09-13D4-4823-9460-77973819B0C9}" srcOrd="0" destOrd="0" presId="urn:microsoft.com/office/officeart/2005/8/layout/chevron1"/>
    <dgm:cxn modelId="{808F63E2-EC4B-4D36-94A8-7F30E95C8DA4}" type="presOf" srcId="{FDB8A4EF-2229-4DF7-B9A4-6CC667EDC947}" destId="{20DEA7DF-A018-4B8B-A1E8-9D6430B5FB69}" srcOrd="0" destOrd="0" presId="urn:microsoft.com/office/officeart/2005/8/layout/chevron1"/>
    <dgm:cxn modelId="{03163F12-42BA-4AC4-AA07-69FE63BB1759}" type="presParOf" srcId="{AE4BD166-0367-4208-B545-666342EC9D3E}" destId="{1D863B0E-0CE3-4994-BD3D-60EBB7D10E2A}" srcOrd="0" destOrd="0" presId="urn:microsoft.com/office/officeart/2005/8/layout/chevron1"/>
    <dgm:cxn modelId="{C1A2C670-AC41-4D99-BFD7-AF95F1A8DA8B}" type="presParOf" srcId="{AE4BD166-0367-4208-B545-666342EC9D3E}" destId="{43E0EA08-C21F-4220-9A6B-A729A4103CC9}" srcOrd="1" destOrd="0" presId="urn:microsoft.com/office/officeart/2005/8/layout/chevron1"/>
    <dgm:cxn modelId="{8EB70B7F-24BA-48A9-AB53-57051E990BDC}" type="presParOf" srcId="{AE4BD166-0367-4208-B545-666342EC9D3E}" destId="{20DEA7DF-A018-4B8B-A1E8-9D6430B5FB69}" srcOrd="2" destOrd="0" presId="urn:microsoft.com/office/officeart/2005/8/layout/chevron1"/>
    <dgm:cxn modelId="{CFDF0CAC-239C-49F6-A37B-1262C427237F}" type="presParOf" srcId="{AE4BD166-0367-4208-B545-666342EC9D3E}" destId="{A1458F16-F74F-434E-8911-4DFFD3679536}" srcOrd="3" destOrd="0" presId="urn:microsoft.com/office/officeart/2005/8/layout/chevron1"/>
    <dgm:cxn modelId="{6B5D9FDF-D874-4BAC-BAAC-1E86B535C46E}" type="presParOf" srcId="{AE4BD166-0367-4208-B545-666342EC9D3E}" destId="{D0879F09-13D4-4823-9460-77973819B0C9}" srcOrd="4" destOrd="0" presId="urn:microsoft.com/office/officeart/2005/8/layout/chevron1"/>
    <dgm:cxn modelId="{8B7E08C5-E898-4B69-A293-29DF00306F4A}" type="presParOf" srcId="{AE4BD166-0367-4208-B545-666342EC9D3E}" destId="{645B6838-1390-4AE4-9BF2-D22ED13F2998}" srcOrd="5" destOrd="0" presId="urn:microsoft.com/office/officeart/2005/8/layout/chevron1"/>
    <dgm:cxn modelId="{39A867F6-9289-4B58-910A-E21877209006}" type="presParOf" srcId="{AE4BD166-0367-4208-B545-666342EC9D3E}" destId="{F9233F82-E788-4C60-A73E-2C2F4BEE59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63B0E-0CE3-4994-BD3D-60EBB7D10E2A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Feb. FY’26 Q2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Deploy to DEV env.</a:t>
          </a:r>
        </a:p>
      </dsp:txBody>
      <dsp:txXfrm>
        <a:off x="572760" y="1607785"/>
        <a:ext cx="1703651" cy="1135766"/>
      </dsp:txXfrm>
    </dsp:sp>
    <dsp:sp modelId="{20DEA7DF-A018-4B8B-A1E8-9D6430B5FB69}">
      <dsp:nvSpPr>
        <dsp:cNvPr id="0" name=""/>
        <dsp:cNvSpPr/>
      </dsp:nvSpPr>
      <dsp:spPr>
        <a:xfrm>
          <a:off x="2566881" y="1607785"/>
          <a:ext cx="2839417" cy="11357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April FY’26 Q3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Integrate MFA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(Current Sprint) </a:t>
          </a:r>
        </a:p>
      </dsp:txBody>
      <dsp:txXfrm>
        <a:off x="3134764" y="1607785"/>
        <a:ext cx="1703651" cy="1135766"/>
      </dsp:txXfrm>
    </dsp:sp>
    <dsp:sp modelId="{D0879F09-13D4-4823-9460-77973819B0C9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Early FY’26 Q3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Begin Testing NextGen</a:t>
          </a:r>
        </a:p>
      </dsp:txBody>
      <dsp:txXfrm>
        <a:off x="5683712" y="1607785"/>
        <a:ext cx="1703651" cy="1135766"/>
      </dsp:txXfrm>
    </dsp:sp>
    <dsp:sp modelId="{F9233F82-E788-4C60-A73E-2C2F4BEE59F2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Mid FY’26 Q3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Deploy NextGen to Prod</a:t>
          </a:r>
        </a:p>
      </dsp:txBody>
      <dsp:txXfrm>
        <a:off x="8239187" y="1607785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8978-0C66-8B42-93F6-8100ECD09499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97B84-9C7D-2441-AB86-117EBD6C6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97B84-9C7D-2441-AB86-117EBD6C6E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3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CBCD2-4954-B187-AEEF-952E0152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18DE0-8A8E-86B3-4524-1C499E7CD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67013-E25D-B6C8-8CF8-F17E3F212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58695-ABF5-BD47-A4AD-8F4C616E9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1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33B0-4374-2B1D-1217-CA57BA0E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A8238-8DD8-ED50-D57A-824C815D4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47879-92AD-DAED-62A0-E94352CC6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7687-DFD9-4DFC-FDE4-2FE1C64A3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0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E351D-6D12-2B87-C13E-4A620685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03EAD-AC62-DEF2-5901-4B896C9AE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4317B-A735-ABBC-EF4C-726C8F69A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31AA9-6A85-69D7-0272-BCDB19AAF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5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7513-1818-D580-964A-64BBD306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488C9-094A-2BF0-4CE3-2BBD388AF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5BDC6-826F-93D4-F827-5E20DA95F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C4854-3FD2-43AF-6BD7-7D191DA54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5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EFA65-7E0B-C510-B566-884127CB2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D4D29-C0D1-8C51-B56C-1A7262A7A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DB35-8B66-00E4-8CAC-A69D33472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EDE68-D4B5-B934-8D70-23C432631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8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446A-5036-89DD-B5E2-58254468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DC26B-A103-0267-989D-F4F700FDD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EA4D5-A559-B61D-DDFA-D03D7563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C4B32-0443-A729-FC24-D5A67C35C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2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064F0-C17F-191C-9941-02C2FD3F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87EFE-F9DB-88DD-3A1F-B843BE94A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18032-15B2-BF18-5089-2D721CC03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5AE14-FB62-2A98-AE40-3F32D3030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07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6EB40-AD14-0975-E322-F612183D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E6AB8-AF58-DD21-C397-BDA7CA41F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741A4-378A-D0BF-8BD0-5DAC3F331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9D7E8-BF1A-8354-3874-0E7CD921F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4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B1FFE-F1CD-1E01-59B6-67AFF0B2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30C3F-4469-FADC-67F5-5B9EA0415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03740-022E-FDAB-B11A-744416DD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D4E6-D6A7-B8CA-A675-043C0E7A6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42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37A91-4686-6AF2-7D89-F1D3AA47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4D686-5F3F-91A7-2A03-409525F50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8344A-5F65-BB8F-7F97-0BBF3FBBD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B87F-BDDB-4350-24B9-4EB1F2CD2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7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04F9D-03E1-5C79-2094-54885C4EA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B3B32-950A-3ECC-6EF6-508FC7248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5FB8C-5B61-A98C-A305-BD520C9D2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90000"/>
              </a:lnSpc>
              <a:spcBef>
                <a:spcPts val="300"/>
              </a:spcBef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7AB19-DC00-9AEA-2BF6-63D306373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97B84-9C7D-2441-AB86-117EBD6C6E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0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0184-DC96-6B46-9291-7270F9558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0B47F-F4AD-E44E-B650-A12B393C1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E320-892B-5B4F-A1ED-97AD48DF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FFE9E-9934-7541-A34D-CEEC2575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9757-D1A7-964B-B5DB-63176E23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4994-4788-C14B-BA70-1656F830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EA631-CB90-6046-891D-1A201EF02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C97-29E6-644E-A0F4-BE609A3A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CDED-8668-0F4F-AE7A-7E074EAC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BAE5-00C6-1D47-87BA-B1E62C20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4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42D9-7A71-B245-95D7-6F43708AC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ABEF-0205-874B-BEA8-F26C1541C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D96B1-01F9-B34F-9A97-F29C9DEE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414F-AB2B-6F48-8C19-8D1338FE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B63B-B386-A847-A9BF-CBE459EC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2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126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>
              <a:latin typeface="+mn-lt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>
              <a:latin typeface="+mn-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470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7287097" cy="4319248"/>
          </a:xfrm>
          <a:noFill/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092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1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4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>
              <a:latin typeface="+mn-lt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>
              <a:latin typeface="+mn-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433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1FC4-37BF-2542-AEEA-7F315348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68BD-86AD-AA48-908B-DE0EB3770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0CA31-A407-2A4C-9D7A-FDC40CD3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2992-C89E-9240-AF89-E00B0480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0424-A7AC-0849-BC30-CF31531A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7287097" cy="4319248"/>
          </a:xfrm>
          <a:noFill/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26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93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1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19" y="410830"/>
            <a:ext cx="11278930" cy="10731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03E4F-825E-544B-AF2B-DE2D4C758920}"/>
              </a:ext>
            </a:extLst>
          </p:cNvPr>
          <p:cNvSpPr txBox="1"/>
          <p:nvPr userDrawn="1"/>
        </p:nvSpPr>
        <p:spPr>
          <a:xfrm rot="19561712">
            <a:off x="2389805" y="1788693"/>
            <a:ext cx="703200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tx1">
                    <a:alpha val="0"/>
                  </a:schemeClr>
                </a:solidFill>
              </a:rPr>
              <a:t>DRAFT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F51643-1ADB-1EFF-752D-0094EB7B8909}"/>
              </a:ext>
            </a:extLst>
          </p:cNvPr>
          <p:cNvCxnSpPr>
            <a:cxnSpLocks/>
          </p:cNvCxnSpPr>
          <p:nvPr userDrawn="1"/>
        </p:nvCxnSpPr>
        <p:spPr>
          <a:xfrm>
            <a:off x="-32662" y="6439220"/>
            <a:ext cx="11132035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085608"/>
                </a:gs>
                <a:gs pos="99000">
                  <a:schemeClr val="bg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AB65F-B006-3EEC-85A4-5AB3A647AE4B}"/>
              </a:ext>
            </a:extLst>
          </p:cNvPr>
          <p:cNvCxnSpPr>
            <a:cxnSpLocks/>
          </p:cNvCxnSpPr>
          <p:nvPr userDrawn="1"/>
        </p:nvCxnSpPr>
        <p:spPr>
          <a:xfrm>
            <a:off x="32663" y="1144405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rgbClr val="085608"/>
                </a:gs>
                <a:gs pos="99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16AA0-23F8-524C-9A0D-5FFE5D1D6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3E391B-1A9D-8F1E-371B-E85BE218E256}"/>
              </a:ext>
            </a:extLst>
          </p:cNvPr>
          <p:cNvSpPr/>
          <p:nvPr userDrawn="1"/>
        </p:nvSpPr>
        <p:spPr>
          <a:xfrm>
            <a:off x="4050215" y="6521704"/>
            <a:ext cx="4091568" cy="286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Source Selection Sensitive Information; see FAR 2.101 and 3.104</a:t>
            </a:r>
          </a:p>
        </p:txBody>
      </p:sp>
    </p:spTree>
    <p:extLst>
      <p:ext uri="{BB962C8B-B14F-4D97-AF65-F5344CB8AC3E}">
        <p14:creationId xmlns:p14="http://schemas.microsoft.com/office/powerpoint/2010/main" val="206131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249B-841D-134E-93EF-3B7A782F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F8DF5-9A43-1842-98FA-5FBCD36B1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21B6-A4BC-414D-9B1C-26CE5464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9623-4392-7B4F-8103-3C9BB3D7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32838-CCA4-494A-BD8C-EB459D9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720B-E352-B74B-9028-5EFAD4F1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AC02-59FF-9543-8A33-F8EF46886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C1EE-8114-A74F-A9E4-2CD5BDDF1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DC016-3B1E-2B4D-A6A1-EEDF7C4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FFD4C-5824-7944-9432-CAFC93D9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AF5D5-DEE5-AC4D-9BE8-9CFAB571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8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736-BD6A-824F-98B8-44C27D3C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83B94-3676-5C49-AC34-49E44AD5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065B8-48DC-8F40-B5F8-07BB75C3A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23C15-F8BC-254A-8435-070F65297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4B463-7EDE-A94E-87DF-EBFEE5595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9AC22-C83C-2D48-9B5F-4CDCCD90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04496-70CB-AA44-9829-365F9B41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2B8CA-905A-CA46-ADE8-2633D4FD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9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73B6-A3B5-C448-A5FC-91721263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427BC-AF5E-D743-8CC1-82DB4EA0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4ADA6-2A3D-0B4F-BAB5-6DEC5C1C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A1758-0240-6040-BCD2-439A1F6F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8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D57A8-F37F-9D41-90C4-87A2D8FE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D5E07-464E-1346-9940-9C3CA234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6FE1E-238D-EA4A-B3DA-6A453BF8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9772-C3A6-6946-BE56-DF4107B9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742D-4EAA-A240-938C-48C255A8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3EE1B-6B7E-A147-9391-86CC347A1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05A43-C2EC-4A47-8452-C4941DF1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0F8B9-1117-D846-AA4F-DE365F4D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1B8CF-AF95-6444-A535-EC04DEFF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5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D24F-F8C2-CB48-8426-AD45BD9F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7F6D1-BEBC-614A-BC09-31DB3E436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F18A-CFAF-A447-90CD-32DFB0430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45C86-C4AD-434E-B39E-3893F98A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235CA-8E33-A642-8273-031EFFA7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271F5-AA8F-6B4D-8E30-DCBB3FCF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0424E-869D-7847-8202-1F2D572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C117-94C9-FE4B-9231-05E0C1F9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1FEC-C656-2341-9A53-653742621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4F07-EF8B-AB4C-B05A-9F1492B72C5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3940-030E-2B49-939A-06DE1BF9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569D5-E0C6-3844-B6D5-D1EC4386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9231-AEE8-B84D-94A0-77EA4AFE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80824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F7F7F"/>
                </a:solidFill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713749B-2B01-4380-81FD-1C592FE3F8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08" y="148341"/>
            <a:ext cx="690817" cy="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80824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F7F7F"/>
                </a:solidFill>
                <a:latin typeface="+mn-lt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713749B-2B01-4380-81FD-1C592FE3F8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08" y="148341"/>
            <a:ext cx="690817" cy="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ohn.Naslund@usda.gov" TargetMode="External"/><Relationship Id="rId3" Type="http://schemas.openxmlformats.org/officeDocument/2006/relationships/hyperlink" Target="mailto:Deborah.Lampton@usda.gov" TargetMode="External"/><Relationship Id="rId7" Type="http://schemas.openxmlformats.org/officeDocument/2006/relationships/hyperlink" Target="mailto:Joseph.Seechang@usd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eil.Flagg@usda.gov" TargetMode="External"/><Relationship Id="rId5" Type="http://schemas.openxmlformats.org/officeDocument/2006/relationships/hyperlink" Target="mailto:John.Lovato@usda.gov" TargetMode="External"/><Relationship Id="rId4" Type="http://schemas.openxmlformats.org/officeDocument/2006/relationships/hyperlink" Target="mailto:Cameron.Dupriest@usd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8BB1F-DFD6-9C47-BDC7-8A7DEFDCD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82" y="3283868"/>
            <a:ext cx="10348263" cy="135575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AFF NextGen Update - CDAT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44FA2-7058-4E4F-B2C8-4B44AE586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83" y="4646574"/>
            <a:ext cx="6618051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/>
              <a:t>April 7, 2026</a:t>
            </a: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2F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82E8E7-4B26-0D45-9692-E7DAD5B6BD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241" y="667945"/>
            <a:ext cx="1641302" cy="1699919"/>
          </a:xfrm>
          <a:prstGeom prst="rect">
            <a:avLst/>
          </a:pr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CB1658-8207-01B7-3560-7B48FE115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D1C9022-D85B-AE14-542B-05431191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D07B66-9593-4217-711A-30654D55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357D33-B122-70E9-9E4A-E59304D2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A9EA32-1301-B6CA-11AA-854B4208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ABB7C-AD7E-D79E-031F-E206478A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A7818-C327-00B2-F98E-C6676A8E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0865277" cy="46810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Integrate and Test </a:t>
            </a:r>
            <a:r>
              <a:rPr lang="en-US" sz="2600" dirty="0" err="1"/>
              <a:t>Eauth</a:t>
            </a:r>
            <a:r>
              <a:rPr lang="en-US" sz="2600" dirty="0"/>
              <a:t> MFA into NextGen DEV.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Configure API for other Applications (</a:t>
            </a:r>
            <a:r>
              <a:rPr lang="en-US" sz="2600" dirty="0" err="1"/>
              <a:t>WildFire</a:t>
            </a:r>
            <a:r>
              <a:rPr lang="en-US" sz="2600" dirty="0"/>
              <a:t> SA, WildCAD, etc.)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Test Application in Phases to ensure it is production ready.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DEV Testing – Ongoing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2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4638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58BB6-6C01-1685-C497-06E01F4E5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79B1D49-FEA9-233F-98EB-921BE480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E535BD-7A97-916C-75DE-0217CCCBB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A8624E-1938-DBA9-B7D7-ECF1B97AC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85E3D9-D988-2AA6-3FAD-4117CD17C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BBDBC-0538-053A-01C8-D5500D01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Future of AFF</a:t>
            </a:r>
            <a:endParaRPr lang="en-US" sz="400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C9222-E81E-0064-EE41-66BC7294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1432511" cy="46810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AFF as a flight following application will exist for the foreseeable future.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AFF will have the ability to share data with other Fire applications via an API.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Deprecate Username and Password.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Integrate with </a:t>
            </a:r>
            <a:r>
              <a:rPr lang="en-US" sz="2600" dirty="0" err="1"/>
              <a:t>FAMAuth</a:t>
            </a:r>
            <a:r>
              <a:rPr lang="en-US" sz="26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Enhance AFF to the needs of the User Community.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816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50361-722A-1E4B-5776-DEF18739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B456E4-8F2A-BCC0-8028-4F9FCCEBE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DF10EB-D29D-BEFC-3C17-1F3BCE46F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EF3081-486F-D27F-1A51-655B40C53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B7182E-F49B-F2E4-9E4C-13F81B64E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605CC5-38D9-0900-AC50-64F8C17E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libri Light"/>
                <a:cs typeface="Calibri Light"/>
              </a:rPr>
              <a:t>IPT Contacts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F425D-D1E3-E3F5-46D3-CC186EBD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1432511" cy="4681054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Product Owner, Deborah Lampton 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3"/>
              </a:rPr>
              <a:t>Deborah.Lampton@usda.gov</a:t>
            </a:r>
            <a:r>
              <a:rPr lang="en-US" sz="2200" dirty="0"/>
              <a:t> 	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Product Manager, Cameron Dupriest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4"/>
              </a:rPr>
              <a:t>Cameron.Dupriest@usda.gov</a:t>
            </a:r>
            <a:r>
              <a:rPr lang="en-US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FIT System Administrator, John Lovato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5"/>
              </a:rPr>
              <a:t>John.Lovato@usda.gov</a:t>
            </a:r>
            <a:r>
              <a:rPr lang="en-US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FIT Technical Lead, Neil Flagg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6"/>
              </a:rPr>
              <a:t>Neil.Flagg@usda.gov</a:t>
            </a:r>
            <a:r>
              <a:rPr lang="en-US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FIT Technical Acceptance Tester, Joseph Seechang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7"/>
              </a:rPr>
              <a:t>Joseph.Seechang@usda.gov</a:t>
            </a:r>
            <a:r>
              <a:rPr lang="en-US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CIO Project Manager, John Naslund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hlinkClick r:id="rId8"/>
              </a:rPr>
              <a:t>John.Naslund@usda.gov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46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4F379-39AC-38E1-8671-EB99AB44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39D0F7F-2B7D-A236-73D7-1B3B7667D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948DFA-2EBC-8401-1468-FCE2D646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747881-B19E-5A73-C16B-21507602C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6CE351A-6470-9E90-435B-8F35A91D2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F9516-C3FF-02A4-97A3-B6881E3A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Update</a:t>
            </a:r>
            <a:endParaRPr lang="en-US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13657-9AAE-A2FE-525B-F5F867F5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1438393" cy="47390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AFF Status Update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Summary of Enhancements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NextGen Timeline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Next Steps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Future of AFF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53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4ED35-0DAC-383C-CFC8-F873013D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EE3F533-36D2-87DC-FFFF-712E524E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EBE531-33B8-D44F-67DF-5276B8F73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D87304-70ED-2C8F-7BC9-F59B6AF7F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ED979D-CAB6-D520-1BF2-F526C084A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1B21AA-4CB2-BAD0-E4B4-C1FFDEE3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AFF Status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29255-084D-0FFF-208C-0A37E54EF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1438393" cy="47390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AFF is currently being supported by ICF, EGP contractor (ex. </a:t>
            </a:r>
            <a:r>
              <a:rPr lang="en-US" sz="2600" dirty="0" err="1"/>
              <a:t>WildFIRE</a:t>
            </a:r>
            <a:r>
              <a:rPr lang="en-US" sz="2600" dirty="0"/>
              <a:t> SA Advanced).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Project Team is made up of Aviation, FAM IM, FIT and CIO Staff.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Integrated Project Team (IPT) coordinated with the NCCM and National Aviation Groups to bring on members of the User Community as Testers.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959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3A3E7-642E-3587-1482-985D77EE8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C8CE95B-FEA1-DD85-007B-C710AE4CD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C8A631-66E2-036D-1B53-D6C82E7A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2AC9B5-9CA3-291D-3684-FD8937004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809E3-A329-0514-64A8-DE90E2B5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B7F04D-1686-8780-02E2-6CAAB40B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Summary of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E07AC-0986-F0DC-6164-5EFB5FA5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25624"/>
            <a:ext cx="11438393" cy="47390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Complete Code refactor and overhaul.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Transitioned the Map from Google to ESRI Base Layer.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Improved UI/UX.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Integrate </a:t>
            </a:r>
            <a:r>
              <a:rPr lang="en-US" sz="2600" dirty="0" err="1"/>
              <a:t>FastAPI</a:t>
            </a:r>
            <a:r>
              <a:rPr lang="en-US" sz="2600" dirty="0"/>
              <a:t> into the architecture.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600" dirty="0"/>
              <a:t>Remove Username and Password.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Full MFA Integration.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96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3593C-2B4F-AD55-17DD-D870A374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021D5A6-8400-4065-DB10-4D92C60A2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641D88-0221-5D14-2AA2-C74CAC82A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84B0053-60DE-301C-CCA7-F2792EC8E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066C4A-724C-69E9-D9C1-1A9F564E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4FAB8-A9CA-17AF-81A6-C7D55011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NextGen Timeline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A33499C-8AC5-7B45-693C-E4FA007F1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0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229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C765A-EB52-3E49-1933-9799F0814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CB9F2B8-FD90-C9D2-3578-27AD3CC8B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8167C3-FA85-5017-03A7-03418FE5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515178-EEDB-C7D9-CB42-1CF9D4328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807691-8725-F63D-D58E-23A5DCB85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C864BB-2A76-9947-82BF-6BC17058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NextGen vs. Legacy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3C2FBB-B2C1-09AA-05E9-672C35CC3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89" y="1575954"/>
            <a:ext cx="5952311" cy="4824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450C9-9320-A219-2EBE-97E3165D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5953"/>
            <a:ext cx="5951040" cy="48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CD49C-0765-D414-7716-2C1654ABA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D725C57-AD65-99B5-218F-6E8797608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371293-6069-5048-657A-AB6437A00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DF9D42-14BE-E011-2DBC-A4B1C3A2A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75D9E1-50CF-83A2-1216-68C3119A9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F9B69A-98D4-D45F-09C6-D0C4881F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NextGen vs. Legacy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6A611A-E700-EAB8-DAA6-665CD0CEF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89" y="1575955"/>
            <a:ext cx="5952312" cy="5096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43EE6-EA16-C780-73A7-50E4E4975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5955"/>
            <a:ext cx="5952312" cy="50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BF636-FC06-DFC7-F6DF-CAF76B56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7ED4237-2DE4-7CF0-A3FC-8AF2E44CE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CA5799-AD7D-77C7-5C52-83664413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FFC48C-1269-5E99-BD4B-DB3D6E6FB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7EA6-7C3F-FD5C-456E-5A550780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D5CB5C-B323-903D-47D9-85D0D8C0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NextGen vs. Legacy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864736-C761-3FD7-2856-89B45F912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9" y="1575954"/>
            <a:ext cx="6095999" cy="5112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DEE39-1DF1-A3C0-FA99-23225891AB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980"/>
          <a:stretch>
            <a:fillRect/>
          </a:stretch>
        </p:blipFill>
        <p:spPr>
          <a:xfrm>
            <a:off x="0" y="1575955"/>
            <a:ext cx="6096000" cy="52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63D29-672D-D6E4-38E7-68B23CC5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C2D77C41-85D2-D59B-8CB5-893E4CB15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E7C8E7-C090-8497-967C-FCD7A133C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26935B-0831-3DCD-F119-5F57B664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4869E7A-22BB-92DE-4C0E-2AF682D7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D0DE7F-DAC7-C266-54CA-7D0F6ADA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9" y="185066"/>
            <a:ext cx="11502879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NextGen vs. Legacy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54D5C-0132-8691-19CE-8AD8F492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75952"/>
            <a:ext cx="6095999" cy="5096981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FC893E-92DB-71E8-0859-BC44A0A95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5997" y="1575952"/>
            <a:ext cx="6095999" cy="50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AFCEC3CEB284E9A53E35C93231B0F" ma:contentTypeVersion="16" ma:contentTypeDescription="Create a new document." ma:contentTypeScope="" ma:versionID="249082dd6f87ec143b4398d57fc630f3">
  <xsd:schema xmlns:xsd="http://www.w3.org/2001/XMLSchema" xmlns:xs="http://www.w3.org/2001/XMLSchema" xmlns:p="http://schemas.microsoft.com/office/2006/metadata/properties" xmlns:ns2="3264d611-b090-4ebb-be45-1aff92bf87c4" xmlns:ns3="91a25bfe-9f6a-4948-b4b5-8f0edca1d08e" targetNamespace="http://schemas.microsoft.com/office/2006/metadata/properties" ma:root="true" ma:fieldsID="1a3333ec4f94a808cd38b6181a985e1b" ns2:_="" ns3:_="">
    <xsd:import namespace="3264d611-b090-4ebb-be45-1aff92bf87c4"/>
    <xsd:import namespace="91a25bfe-9f6a-4948-b4b5-8f0edca1d0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4d611-b090-4ebb-be45-1aff92bf8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20b29d-331e-43c3-a67f-c0f47d3df4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5bfe-9f6a-4948-b4b5-8f0edca1d0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1939427-d36c-46d4-904e-d43d914cdffb}" ma:internalName="TaxCatchAll" ma:showField="CatchAllData" ma:web="91a25bfe-9f6a-4948-b4b5-8f0edca1d0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a25bfe-9f6a-4948-b4b5-8f0edca1d08e">
      <UserInfo>
        <DisplayName>David  Kramer</DisplayName>
        <AccountId>17</AccountId>
        <AccountType/>
      </UserInfo>
      <UserInfo>
        <DisplayName>Matt Cifa</DisplayName>
        <AccountId>86</AccountId>
        <AccountType/>
      </UserInfo>
    </SharedWithUsers>
    <lcf76f155ced4ddcb4097134ff3c332f xmlns="3264d611-b090-4ebb-be45-1aff92bf87c4">
      <Terms xmlns="http://schemas.microsoft.com/office/infopath/2007/PartnerControls"/>
    </lcf76f155ced4ddcb4097134ff3c332f>
    <TaxCatchAll xmlns="91a25bfe-9f6a-4948-b4b5-8f0edca1d08e" xsi:nil="true"/>
  </documentManagement>
</p:properties>
</file>

<file path=customXml/itemProps1.xml><?xml version="1.0" encoding="utf-8"?>
<ds:datastoreItem xmlns:ds="http://schemas.openxmlformats.org/officeDocument/2006/customXml" ds:itemID="{5F6791B7-2BCA-45B7-9AFE-9499AF601F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7372A-DFF1-4750-8C51-27AF1D99AABD}">
  <ds:schemaRefs>
    <ds:schemaRef ds:uri="3264d611-b090-4ebb-be45-1aff92bf87c4"/>
    <ds:schemaRef ds:uri="91a25bfe-9f6a-4948-b4b5-8f0edca1d0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CF3CBA-5886-4677-8599-957F67CFE598}">
  <ds:schemaRefs>
    <ds:schemaRef ds:uri="http://purl.org/dc/elements/1.1/"/>
    <ds:schemaRef ds:uri="91a25bfe-9f6a-4948-b4b5-8f0edca1d08e"/>
    <ds:schemaRef ds:uri="3264d611-b090-4ebb-be45-1aff92bf87c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355</Words>
  <Application>Microsoft Office PowerPoint</Application>
  <PresentationFormat>Widescreen</PresentationFormat>
  <Paragraphs>71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PRESENTATIONLOAD</vt:lpstr>
      <vt:lpstr>1_PRESENTATIONLOAD</vt:lpstr>
      <vt:lpstr>AFF NextGen Update - CDAT</vt:lpstr>
      <vt:lpstr>Project Update</vt:lpstr>
      <vt:lpstr>AFF Status Update</vt:lpstr>
      <vt:lpstr>Summary of Enhancements</vt:lpstr>
      <vt:lpstr>NextGen Timeline</vt:lpstr>
      <vt:lpstr>NextGen vs. Legacy</vt:lpstr>
      <vt:lpstr>NextGen vs. Legacy</vt:lpstr>
      <vt:lpstr>NextGen vs. Legacy</vt:lpstr>
      <vt:lpstr>NextGen vs. Legacy</vt:lpstr>
      <vt:lpstr>Next Steps</vt:lpstr>
      <vt:lpstr>Future of AFF</vt:lpstr>
      <vt:lpstr>IPT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Briefing</dc:title>
  <dc:creator>Patricia Ireland</dc:creator>
  <cp:lastModifiedBy>Peterson, Sean E</cp:lastModifiedBy>
  <cp:revision>8</cp:revision>
  <dcterms:created xsi:type="dcterms:W3CDTF">2020-09-18T12:00:01Z</dcterms:created>
  <dcterms:modified xsi:type="dcterms:W3CDTF">2026-04-13T17:54:40Z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0x010100E96AFCEC3CEB284E9A53E35C93231B0F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