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8"/>
  </p:notesMasterIdLst>
  <p:sldIdLst>
    <p:sldId id="265" r:id="rId3"/>
    <p:sldId id="268" r:id="rId4"/>
    <p:sldId id="290" r:id="rId5"/>
    <p:sldId id="289" r:id="rId6"/>
    <p:sldId id="272" r:id="rId7"/>
    <p:sldId id="279" r:id="rId8"/>
    <p:sldId id="280" r:id="rId9"/>
    <p:sldId id="281" r:id="rId10"/>
    <p:sldId id="283" r:id="rId11"/>
    <p:sldId id="285" r:id="rId12"/>
    <p:sldId id="291" r:id="rId13"/>
    <p:sldId id="293" r:id="rId14"/>
    <p:sldId id="286" r:id="rId15"/>
    <p:sldId id="287" r:id="rId16"/>
    <p:sldId id="278" r:id="rId17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898"/>
    <a:srgbClr val="0F2A44"/>
    <a:srgbClr val="D76934"/>
    <a:srgbClr val="F2A900"/>
    <a:srgbClr val="1B6147"/>
    <a:srgbClr val="996600"/>
    <a:srgbClr val="F3F5F7"/>
    <a:srgbClr val="CED1AB"/>
    <a:srgbClr val="A5AA62"/>
    <a:srgbClr val="3A5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341155-6BEB-B5E2-19F7-15CD995DD962}" v="1" dt="2026-04-08T20:03:56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0" autoAdjust="0"/>
    <p:restoredTop sz="59685" autoAdjust="0"/>
  </p:normalViewPr>
  <p:slideViewPr>
    <p:cSldViewPr snapToGrid="0" snapToObjects="1">
      <p:cViewPr varScale="1">
        <p:scale>
          <a:sx n="66" d="100"/>
          <a:sy n="66" d="100"/>
        </p:scale>
        <p:origin x="2772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7:32:07.1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153 552,'0'-4,"21"-1,9-2,-3-6,16 1,1-3,-7 1,-11-5,-8 1,-8-2,-27 2,-11 2,1-2,4 0,5-1,7-1,4 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7:32:03.1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0,'3'0,"5"0,4 0,2 0,4 0,0 0,2 0,0 0,-1 0,1 0,-1 0,1 0,-1 0,-3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7:32:00.4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0,'3'0,"4"0,5 0,1 0,4 0,1 0,1 0,0 0,-1 0,2 0,-3 0,-1 3,-2 3,0-3,-1 4,-4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33C0DD1-7B8F-4BAB-8794-B6B72462BAB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8600" y="1200150"/>
            <a:ext cx="431800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26B67BD-B1A1-4827-A06B-0552090D5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1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from 2025 Dragon Bravo Incident.</a:t>
            </a:r>
          </a:p>
          <a:p>
            <a:endParaRPr lang="en-US" dirty="0"/>
          </a:p>
          <a:p>
            <a:r>
              <a:rPr lang="en-US" dirty="0"/>
              <a:t>Upper left corner you’ll see the aircraft is flying just above 20,000’ so easily above the TFR and no impact to aviation operations.</a:t>
            </a:r>
          </a:p>
          <a:p>
            <a:endParaRPr lang="en-US" dirty="0"/>
          </a:p>
          <a:p>
            <a:r>
              <a:rPr lang="en-US" dirty="0"/>
              <a:t>This is one of the top 4 products requested from the IAA Program.</a:t>
            </a:r>
          </a:p>
          <a:p>
            <a:endParaRPr lang="en-US" dirty="0"/>
          </a:p>
          <a:p>
            <a:r>
              <a:rPr lang="en-US" dirty="0"/>
              <a:t>Introduce yourself then outline presentation </a:t>
            </a:r>
          </a:p>
          <a:p>
            <a:pPr marL="241653" indent="-241653">
              <a:buAutoNum type="arabicParenR"/>
            </a:pPr>
            <a:r>
              <a:rPr lang="en-US" dirty="0"/>
              <a:t>Define the IAA program</a:t>
            </a:r>
          </a:p>
          <a:p>
            <a:pPr marL="241653" indent="-241653">
              <a:buAutoNum type="arabicParenR"/>
            </a:pPr>
            <a:r>
              <a:rPr lang="en-US" dirty="0"/>
              <a:t>Key features of the IAA ordering HUB</a:t>
            </a:r>
          </a:p>
          <a:p>
            <a:pPr marL="241653" indent="-241653">
              <a:buAutoNum type="arabicParenR"/>
            </a:pPr>
            <a:r>
              <a:rPr lang="en-US" dirty="0"/>
              <a:t>Look at 4 missions and derived products </a:t>
            </a:r>
          </a:p>
          <a:p>
            <a:pPr marL="241653" indent="-241653">
              <a:buAutoNum type="arabicParenR"/>
            </a:pPr>
            <a:r>
              <a:rPr lang="en-US" dirty="0"/>
              <a:t>View and download products from EGP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B67BD-B1A1-4827-A06B-0552090D52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54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5BF46-02EC-0C4A-72A0-C3AB0828A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B4CACC-3A73-F28A-A335-EFF3E023D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6EEAF-7821-3312-35BE-ECF736E6E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653" indent="-241653">
              <a:buAutoNum type="arabicParenR"/>
            </a:pPr>
            <a:endParaRPr lang="en-US" dirty="0"/>
          </a:p>
          <a:p>
            <a:endParaRPr lang="en-US" dirty="0"/>
          </a:p>
          <a:p>
            <a:r>
              <a:rPr lang="en-US" dirty="0"/>
              <a:t>TOGETHER EO and IR: </a:t>
            </a:r>
          </a:p>
          <a:p>
            <a:r>
              <a:rPr lang="en-US" dirty="0"/>
              <a:t>1) Increase SA for fire management</a:t>
            </a:r>
          </a:p>
          <a:p>
            <a:r>
              <a:rPr lang="en-US" dirty="0"/>
              <a:t>2) Supports efficient resource allocation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FA6E6-F9F2-5B0F-3549-ADEB5543BD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B67BD-B1A1-4827-A06B-0552090D52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16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15 Satellites under operational control of NASA and NOAA. Some deliver fire data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MODIS: moderate resolution imaging spectroradiometer. Sensor on Terra (morning) and Aqua (afternoon) satellite</a:t>
            </a:r>
          </a:p>
          <a:p>
            <a:r>
              <a:rPr lang="en-US" dirty="0"/>
              <a:t>VIIRS: Visible infrared Imaging Radiometer Suite. Sensor on NOAA-20 (afternoon) VIIRS provides higher sensitivity to small fires &amp; improved nighttime images</a:t>
            </a:r>
          </a:p>
          <a:p>
            <a:endParaRPr lang="en-US" dirty="0"/>
          </a:p>
          <a:p>
            <a:r>
              <a:rPr lang="en-US" dirty="0"/>
              <a:t>RADR-Fire System – designed by Dept of Energy/ </a:t>
            </a:r>
            <a:r>
              <a:rPr lang="en-US" dirty="0" err="1"/>
              <a:t>acific</a:t>
            </a:r>
            <a:r>
              <a:rPr lang="en-US" dirty="0"/>
              <a:t> Northwest National Laboratory (PNNL). Fully automated AI-assisted system consumes multiple satellite images and applies AI models to map the wildfire’s perimeter including characteristics such as intense and isolated </a:t>
            </a:r>
            <a:r>
              <a:rPr lang="en-US" dirty="0" err="1"/>
              <a:t>hea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B67BD-B1A1-4827-A06B-0552090D52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96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B2579-9A7B-0363-C79B-184214D91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D1F0DC-3A5A-1095-457E-1DEF67247D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E028F-2562-EF20-7720-CF3BEC43DA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653" indent="-241653">
              <a:buAutoNum type="arabicParenR"/>
            </a:pPr>
            <a:r>
              <a:rPr lang="en-US" dirty="0"/>
              <a:t>Training IAA link: https://survey123.arcgis.com/share/feb4a81eb5fb476ca08f277e402eb510</a:t>
            </a:r>
          </a:p>
          <a:p>
            <a:r>
              <a:rPr lang="en-US" dirty="0"/>
              <a:t> - Need NIFC Org login</a:t>
            </a:r>
          </a:p>
          <a:p>
            <a:endParaRPr lang="en-US" dirty="0"/>
          </a:p>
          <a:p>
            <a:r>
              <a:rPr lang="en-US" dirty="0"/>
              <a:t>2) IAA Hub: https://iaa-nifc.hub.arcgis.com/</a:t>
            </a:r>
          </a:p>
          <a:p>
            <a:pPr marL="181240" indent="-181240">
              <a:buFontTx/>
              <a:buChar char="-"/>
            </a:pPr>
            <a:r>
              <a:rPr lang="en-US" dirty="0"/>
              <a:t>Mission status viewer</a:t>
            </a:r>
          </a:p>
          <a:p>
            <a:pPr marL="181240" indent="-181240">
              <a:buFontTx/>
              <a:buChar char="-"/>
            </a:pPr>
            <a:r>
              <a:rPr lang="en-US" dirty="0"/>
              <a:t>NEW reference Materials</a:t>
            </a:r>
          </a:p>
          <a:p>
            <a:pPr marL="181240" indent="-181240">
              <a:buFontTx/>
              <a:buChar char="-"/>
            </a:pPr>
            <a:r>
              <a:rPr lang="en-US" dirty="0"/>
              <a:t>Detections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71939-21F3-4D9A-0D92-5CC78BF1E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B67BD-B1A1-4827-A06B-0552090D52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37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search engine will pull up IAA HUB </a:t>
            </a:r>
          </a:p>
          <a:p>
            <a:pPr defTabSz="966612">
              <a:defRPr/>
            </a:pPr>
            <a:r>
              <a:rPr lang="en-US" dirty="0"/>
              <a:t> - NICF AGOL log-in required for orders/viewing missions </a:t>
            </a:r>
            <a:r>
              <a:rPr lang="en-US" b="1" u="sng" dirty="0">
                <a:solidFill>
                  <a:srgbClr val="FF0000"/>
                </a:solidFill>
              </a:rPr>
              <a:t>YOUR HOMEWORK</a:t>
            </a:r>
            <a:r>
              <a:rPr lang="en-US" dirty="0"/>
              <a:t>: Find our page and bookmark, make sure your NIFC AGOL login is current</a:t>
            </a:r>
          </a:p>
          <a:p>
            <a:endParaRPr lang="en-US" dirty="0"/>
          </a:p>
          <a:p>
            <a:pPr marL="241653" indent="-241653">
              <a:buAutoNum type="arabicParenR"/>
            </a:pPr>
            <a:r>
              <a:rPr lang="en-US" b="1" dirty="0"/>
              <a:t>NEW DETECTIONS </a:t>
            </a:r>
            <a:r>
              <a:rPr lang="en-US" dirty="0"/>
              <a:t>–interactive map showing size, location, dispatch center </a:t>
            </a:r>
          </a:p>
          <a:p>
            <a:pPr marL="241653" indent="-241653">
              <a:buAutoNum type="arabicParenR"/>
            </a:pPr>
            <a:endParaRPr lang="en-US" dirty="0"/>
          </a:p>
          <a:p>
            <a:pPr marL="241653" indent="-241653">
              <a:buAutoNum type="arabicParenR"/>
            </a:pPr>
            <a:r>
              <a:rPr lang="en-US" b="1" dirty="0"/>
              <a:t>Reference Materials </a:t>
            </a:r>
            <a:r>
              <a:rPr lang="en-US" dirty="0"/>
              <a:t>– videos, educational flyer, user guide </a:t>
            </a:r>
          </a:p>
          <a:p>
            <a:pPr marL="241653" indent="-241653">
              <a:buAutoNum type="arabicParenR"/>
            </a:pPr>
            <a:endParaRPr lang="en-US" dirty="0"/>
          </a:p>
          <a:p>
            <a:pPr marL="241653" indent="-241653">
              <a:buAutoNum type="arabicParenR"/>
            </a:pPr>
            <a:r>
              <a:rPr lang="en-US" b="1" dirty="0"/>
              <a:t>ORDERING FORM </a:t>
            </a:r>
            <a:r>
              <a:rPr lang="en-US" dirty="0"/>
              <a:t>– one button  to request ALL missions</a:t>
            </a:r>
          </a:p>
          <a:p>
            <a:endParaRPr lang="en-US" dirty="0"/>
          </a:p>
          <a:p>
            <a:r>
              <a:rPr lang="en-US" b="1" dirty="0"/>
              <a:t>4)  MISSION STATUS VIEWER </a:t>
            </a:r>
            <a:r>
              <a:rPr lang="en-US" dirty="0"/>
              <a:t>– view and track all missions. Active flights, completed/UTF for past 2 days.</a:t>
            </a:r>
          </a:p>
          <a:p>
            <a:pPr marL="241653" indent="-241653">
              <a:buAutoNum type="arabicParenR" startAt="3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B67BD-B1A1-4827-A06B-0552090D52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75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744AF-5973-4823-8760-27CBC51DC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AD73D7-63F5-AD0F-24F3-0C2AB958BD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83C25F-0AE3-17A6-1F81-0F2B0A1AC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are searching for a named incident use ACTIVE INCIDENTS search</a:t>
            </a:r>
          </a:p>
          <a:p>
            <a:endParaRPr lang="en-US" dirty="0"/>
          </a:p>
          <a:p>
            <a:r>
              <a:rPr lang="en-US" dirty="0"/>
              <a:t>If looking for detections, use AIRBORNE INTEL TOOL, filtered by LAST UPDATED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40A64-A925-0BDE-6D0D-CDF4ACF00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B67BD-B1A1-4827-A06B-0552090D52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39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B67BD-B1A1-4827-A06B-0552090D52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5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Mission:  support dispatchers and Fire Management Officers in proactive resource allocation. Our mission is support for tactical and strategic fire decisions. Ultimately enhancing safety </a:t>
            </a:r>
          </a:p>
          <a:p>
            <a:endParaRPr lang="en-US" dirty="0"/>
          </a:p>
          <a:p>
            <a:r>
              <a:rPr lang="en-US" dirty="0"/>
              <a:t>Near-real time delivery of products means all our manned aircraft have </a:t>
            </a:r>
            <a:r>
              <a:rPr lang="en-US" dirty="0" err="1"/>
              <a:t>SatCom</a:t>
            </a:r>
            <a:r>
              <a:rPr lang="en-US" dirty="0"/>
              <a:t> systems which allow uploads in flight of maps, videos, detections directly to EGP and the dispatch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832DF0C-FCD5-416E-B12B-1DEE5DB3A58C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66612">
                <a:defRPr/>
              </a:pPr>
              <a:t>2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22902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B67BD-B1A1-4827-A06B-0552090D52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19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 FEDERAL and 14 STATE aircraft (+aircraft3 asset)</a:t>
            </a:r>
          </a:p>
          <a:p>
            <a:endParaRPr lang="en-US" dirty="0"/>
          </a:p>
          <a:p>
            <a:r>
              <a:rPr lang="en-US" dirty="0"/>
              <a:t>State of Utah are in final contract discussions and may have aircraft and sensor active later this season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3306">
              <a:defRPr/>
            </a:pPr>
            <a:fld id="{226B67BD-B1A1-4827-A06B-0552090D5259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83306">
                <a:defRPr/>
              </a:pPr>
              <a:t>4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43112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0DFD1-6F86-4EF5-4184-76C1F5761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5A6A76-AADB-524D-6FBC-94BC6643F3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DD2414-873B-19C4-A30C-A5F6E939C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detection missions are our #1 priority</a:t>
            </a:r>
          </a:p>
          <a:p>
            <a:r>
              <a:rPr lang="en-US" dirty="0"/>
              <a:t>Accounts for about 20% of IAA requests</a:t>
            </a:r>
          </a:p>
          <a:p>
            <a:endParaRPr lang="en-US" dirty="0"/>
          </a:p>
          <a:p>
            <a:pPr marL="241653" indent="-241653">
              <a:buFont typeface="+mj-lt"/>
              <a:buAutoNum type="arabicPeriod"/>
            </a:pPr>
            <a:r>
              <a:rPr lang="en-US" dirty="0"/>
              <a:t>Detections are uploaded in-flight to the HUB site under Detections tab</a:t>
            </a:r>
          </a:p>
          <a:p>
            <a:pPr marL="241653" indent="-241653">
              <a:buFont typeface="+mj-lt"/>
              <a:buAutoNum type="arabicPeriod"/>
            </a:pPr>
            <a:r>
              <a:rPr lang="en-US" dirty="0"/>
              <a:t>Flight manager will call the local dispatch on the radio with report AND follow-up with an email to the center’s main email</a:t>
            </a:r>
          </a:p>
          <a:p>
            <a:endParaRPr lang="en-US" dirty="0"/>
          </a:p>
          <a:p>
            <a:r>
              <a:rPr lang="en-US" b="1" dirty="0"/>
              <a:t>Timing of request:  </a:t>
            </a:r>
            <a:r>
              <a:rPr lang="en-US" dirty="0"/>
              <a:t>If you know you want a detection for the following day, place request in HUB (this helps coordinators prioritize missions)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BD856-FC72-BBDC-13B5-B7E73220B0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832DF0C-FCD5-416E-B12B-1DEE5DB3A58C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66612">
                <a:defRPr/>
              </a:pPr>
              <a:t>5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58438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5B19B-CBB8-D6B9-CC86-55C71B0CC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1439EE-78D5-477C-1472-3F5E20739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3F9E0B-ABE0-12EA-8721-AD5DAB408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4441">
              <a:spcBef>
                <a:spcPts val="375"/>
              </a:spcBef>
            </a:pPr>
            <a:r>
              <a:rPr lang="en-US" sz="1900" kern="0" dirty="0">
                <a:latin typeface="Arial" panose="020B0604020202020204" pitchFamily="34" charset="0"/>
                <a:ea typeface="Arial" panose="020B0604020202020204" pitchFamily="34" charset="0"/>
              </a:rPr>
              <a:t>40% of IAA Program requests</a:t>
            </a:r>
          </a:p>
          <a:p>
            <a:pPr marL="64441">
              <a:spcBef>
                <a:spcPts val="375"/>
              </a:spcBef>
            </a:pPr>
            <a:endParaRPr lang="en-US" sz="1900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4441">
              <a:spcBef>
                <a:spcPts val="375"/>
              </a:spcBef>
            </a:pPr>
            <a:r>
              <a:rPr lang="en-US" sz="1900" kern="0" dirty="0">
                <a:latin typeface="Arial" panose="020B0604020202020204" pitchFamily="34" charset="0"/>
                <a:ea typeface="Arial" panose="020B0604020202020204" pitchFamily="34" charset="0"/>
              </a:rPr>
              <a:t>NIROPS Order Requirements:</a:t>
            </a:r>
            <a:endParaRPr lang="en-US" sz="19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02066" indent="-302066" defTabSz="966612">
              <a:spcBef>
                <a:spcPts val="375"/>
              </a:spcBef>
              <a:buSzPts val="1000"/>
              <a:buFont typeface="Arial" panose="020B0604020202020204" pitchFamily="34" charset="0"/>
              <a:buChar char="•"/>
              <a:tabLst>
                <a:tab pos="483306" algn="l"/>
              </a:tabLst>
              <a:defRPr/>
            </a:pPr>
            <a:r>
              <a:rPr lang="en-US" sz="1900" kern="0" dirty="0">
                <a:latin typeface="Arial" panose="020B0604020202020204" pitchFamily="34" charset="0"/>
                <a:ea typeface="Arial" panose="020B0604020202020204" pitchFamily="34" charset="0"/>
              </a:rPr>
              <a:t>Place a request in the IAA Hub</a:t>
            </a:r>
            <a:endParaRPr lang="en-US" sz="19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02066" indent="-302066">
              <a:spcBef>
                <a:spcPts val="375"/>
              </a:spcBef>
              <a:buSzPts val="1000"/>
              <a:buFont typeface="Arial" panose="020B0604020202020204" pitchFamily="34" charset="0"/>
              <a:buChar char="•"/>
              <a:tabLst>
                <a:tab pos="483306" algn="l"/>
              </a:tabLst>
            </a:pPr>
            <a:r>
              <a:rPr lang="en-US" sz="1900" kern="0" dirty="0">
                <a:latin typeface="Arial" panose="020B0604020202020204" pitchFamily="34" charset="0"/>
                <a:ea typeface="Arial" panose="020B0604020202020204" pitchFamily="34" charset="0"/>
              </a:rPr>
              <a:t>Submit an IROC order (A# Service, Infrared Night SIRN) no later than </a:t>
            </a:r>
            <a:r>
              <a:rPr lang="en-US" sz="1900" b="1" kern="0" dirty="0">
                <a:latin typeface="Arial" panose="020B0604020202020204" pitchFamily="34" charset="0"/>
                <a:ea typeface="Arial" panose="020B0604020202020204" pitchFamily="34" charset="0"/>
              </a:rPr>
              <a:t>1530 MT</a:t>
            </a:r>
          </a:p>
          <a:p>
            <a:endParaRPr lang="en-US" dirty="0"/>
          </a:p>
          <a:p>
            <a:r>
              <a:rPr lang="en-US" dirty="0"/>
              <a:t>NIROPS assets: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dirty="0"/>
              <a:t>2 agency Aircraft (115Z, 181Z)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dirty="0"/>
              <a:t>one 180-day EU contract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dirty="0"/>
              <a:t>Aircraft 3 (DOD asset) supports incidents out of flight range for the manned aircraft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NIROPS delivered products are POST PROCESSED – which means the Infrared Interpreter IRIN works overnight to build the map and deliver prior to morning briefings.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8074D-738B-539F-B333-35D62F2618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832DF0C-FCD5-416E-B12B-1DEE5DB3A58C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66612">
                <a:defRPr/>
              </a:pPr>
              <a:t>6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6053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B512E-0E34-AD84-5119-5074FD192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6D624D-D198-FE2B-E3A9-F252FE11E2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8E43E5-FADA-0615-CDF7-1D5E8BB08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4441">
              <a:spcBef>
                <a:spcPts val="375"/>
              </a:spcBef>
            </a:pPr>
            <a:r>
              <a:rPr lang="en-US" dirty="0"/>
              <a:t>35% of IAA Requests</a:t>
            </a:r>
          </a:p>
          <a:p>
            <a:pPr marL="245681" indent="-181240">
              <a:spcBef>
                <a:spcPts val="375"/>
              </a:spcBef>
              <a:buFont typeface="Wingdings" panose="05000000000000000000" pitchFamily="2" charset="2"/>
              <a:buChar char="q"/>
            </a:pPr>
            <a:endParaRPr lang="en-US" dirty="0"/>
          </a:p>
          <a:p>
            <a:pPr marL="245681" indent="-181240">
              <a:spcBef>
                <a:spcPts val="375"/>
              </a:spcBef>
              <a:buFont typeface="Wingdings" panose="05000000000000000000" pitchFamily="2" charset="2"/>
              <a:buChar char="q"/>
            </a:pPr>
            <a:endParaRPr lang="en-US" dirty="0"/>
          </a:p>
          <a:p>
            <a:pPr marL="245681" indent="-181240">
              <a:spcBef>
                <a:spcPts val="375"/>
              </a:spcBef>
              <a:buFont typeface="Wingdings" panose="05000000000000000000" pitchFamily="2" charset="2"/>
              <a:buChar char="q"/>
            </a:pPr>
            <a:r>
              <a:rPr lang="en-US" dirty="0"/>
              <a:t>GIS Perimeter: </a:t>
            </a:r>
            <a:r>
              <a:rPr lang="en-US" sz="1900" b="1" dirty="0">
                <a:latin typeface="Arial" panose="020B0604020202020204" pitchFamily="34" charset="0"/>
                <a:ea typeface="Arial" panose="020B0604020202020204" pitchFamily="34" charset="0"/>
              </a:rPr>
              <a:t>Targeted mapping </a:t>
            </a:r>
            <a:r>
              <a:rPr lang="en-US" sz="1900" dirty="0">
                <a:latin typeface="Arial" panose="020B0604020202020204" pitchFamily="34" charset="0"/>
                <a:ea typeface="Arial" panose="020B0604020202020204" pitchFamily="34" charset="0"/>
              </a:rPr>
              <a:t>of specific areas of concern </a:t>
            </a:r>
            <a:r>
              <a:rPr lang="en-US" sz="1900" b="1" dirty="0">
                <a:latin typeface="Arial" panose="020B0604020202020204" pitchFamily="34" charset="0"/>
                <a:ea typeface="Arial" panose="020B0604020202020204" pitchFamily="34" charset="0"/>
              </a:rPr>
              <a:t>based on incident priorities and Areas of Interest (AOIs); may not cover entire fire</a:t>
            </a:r>
            <a:r>
              <a:rPr lang="en-US" sz="1900" dirty="0">
                <a:latin typeface="Arial" panose="020B0604020202020204" pitchFamily="34" charset="0"/>
                <a:ea typeface="Arial" panose="020B0604020202020204" pitchFamily="34" charset="0"/>
              </a:rPr>
              <a:t> and typically excludes isolated, scattered, or intense heat delineation. </a:t>
            </a:r>
          </a:p>
          <a:p>
            <a:pPr marL="64441">
              <a:spcBef>
                <a:spcPts val="375"/>
              </a:spcBef>
            </a:pPr>
            <a:r>
              <a:rPr lang="en-US" sz="1900" b="1" dirty="0">
                <a:latin typeface="Arial" panose="020B0604020202020204" pitchFamily="34" charset="0"/>
              </a:rPr>
              <a:t>DIFFERENT from NIROPS maps – built in-flight, NOT post processed</a:t>
            </a:r>
          </a:p>
          <a:p>
            <a:pPr marL="64441">
              <a:spcBef>
                <a:spcPts val="375"/>
              </a:spcBef>
            </a:pPr>
            <a:endParaRPr lang="en-US" sz="1900" b="1" dirty="0">
              <a:latin typeface="Arial" panose="020B0604020202020204" pitchFamily="34" charset="0"/>
            </a:endParaRPr>
          </a:p>
          <a:p>
            <a:pPr marL="245681" indent="-181240">
              <a:spcBef>
                <a:spcPts val="375"/>
              </a:spcBef>
              <a:buFont typeface="Wingdings" panose="05000000000000000000" pitchFamily="2" charset="2"/>
              <a:buChar char="q"/>
            </a:pPr>
            <a:r>
              <a:rPr lang="en-US" b="0" dirty="0"/>
              <a:t> Videos:  MAX of </a:t>
            </a:r>
            <a:r>
              <a:rPr lang="en-US" b="1" dirty="0"/>
              <a:t>2-minute video</a:t>
            </a:r>
            <a:r>
              <a:rPr lang="en-US" b="0" dirty="0"/>
              <a:t>. </a:t>
            </a:r>
            <a:r>
              <a:rPr lang="en-US" b="1" dirty="0"/>
              <a:t>requestor will direct which division/area is priority</a:t>
            </a:r>
            <a:r>
              <a:rPr lang="en-US" b="0" dirty="0"/>
              <a:t>. NO tactics/strategy focused on situational awareness only for decision makers.</a:t>
            </a:r>
          </a:p>
          <a:p>
            <a:pPr marL="245681" indent="-181240">
              <a:spcBef>
                <a:spcPts val="375"/>
              </a:spcBef>
              <a:buFont typeface="Wingdings" panose="05000000000000000000" pitchFamily="2" charset="2"/>
              <a:buChar char="q"/>
            </a:pPr>
            <a:endParaRPr lang="en-US" b="0" dirty="0"/>
          </a:p>
          <a:p>
            <a:pPr marL="245681" indent="-181240">
              <a:spcBef>
                <a:spcPts val="375"/>
              </a:spcBef>
              <a:buFont typeface="Wingdings" panose="05000000000000000000" pitchFamily="2" charset="2"/>
              <a:buChar char="q"/>
            </a:pPr>
            <a:r>
              <a:rPr lang="en-US" b="0" dirty="0"/>
              <a:t>Imagery Overlay: </a:t>
            </a:r>
            <a:r>
              <a:rPr lang="en-US" b="1" dirty="0"/>
              <a:t>Geo-referenced snapshots in IR or EO. Requestor identifies priority divisions/areas</a:t>
            </a:r>
            <a:r>
              <a:rPr lang="en-US" b="0" dirty="0"/>
              <a:t>. Request limited to 15 images</a:t>
            </a:r>
          </a:p>
          <a:p>
            <a:pPr marL="245681" indent="-181240">
              <a:spcBef>
                <a:spcPts val="375"/>
              </a:spcBef>
              <a:buFont typeface="Wingdings" panose="05000000000000000000" pitchFamily="2" charset="2"/>
              <a:buChar char="q"/>
            </a:pPr>
            <a:endParaRPr lang="en-US" b="0" dirty="0"/>
          </a:p>
          <a:p>
            <a:pPr marL="245681" indent="-181240">
              <a:spcBef>
                <a:spcPts val="375"/>
              </a:spcBef>
              <a:buFont typeface="Wingdings" panose="05000000000000000000" pitchFamily="2" charset="2"/>
              <a:buChar char="q"/>
            </a:pPr>
            <a:r>
              <a:rPr lang="en-US" b="0" dirty="0"/>
              <a:t>Isolated Heat Identification: </a:t>
            </a:r>
            <a:r>
              <a:rPr lang="en-US" b="1" dirty="0"/>
              <a:t>isolated heat points identified within defined incident area</a:t>
            </a:r>
          </a:p>
          <a:p>
            <a:pPr marL="64441">
              <a:spcBef>
                <a:spcPts val="375"/>
              </a:spcBef>
            </a:pPr>
            <a:endParaRPr lang="en-US" b="0" dirty="0"/>
          </a:p>
          <a:p>
            <a:pPr marL="64441">
              <a:spcBef>
                <a:spcPts val="375"/>
              </a:spcBef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27F4F-9965-722D-EC4F-CF53C073A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832DF0C-FCD5-416E-B12B-1DEE5DB3A58C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66612">
                <a:defRPr/>
              </a:pPr>
              <a:t>7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14395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3A109-D0E0-5B80-CF85-8A2DC2C7F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414131-1CC1-9936-FF91-C687D50ED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ACA007-7A90-013A-C6A3-263306DBA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4441">
              <a:spcBef>
                <a:spcPts val="375"/>
              </a:spcBef>
            </a:pPr>
            <a:r>
              <a:rPr lang="en-US" b="0" dirty="0"/>
              <a:t>1% of IAA requests drop into this category</a:t>
            </a:r>
          </a:p>
          <a:p>
            <a:pPr marL="64441">
              <a:spcBef>
                <a:spcPts val="375"/>
              </a:spcBef>
            </a:pPr>
            <a:endParaRPr lang="en-US" b="0" dirty="0"/>
          </a:p>
          <a:p>
            <a:pPr marL="64441">
              <a:spcBef>
                <a:spcPts val="375"/>
              </a:spcBef>
            </a:pPr>
            <a:endParaRPr lang="en-US" b="0" dirty="0"/>
          </a:p>
          <a:p>
            <a:pPr marL="64441">
              <a:spcBef>
                <a:spcPts val="375"/>
              </a:spcBef>
            </a:pPr>
            <a:r>
              <a:rPr lang="en-US" b="0" dirty="0"/>
              <a:t>FireGuard: </a:t>
            </a:r>
            <a:r>
              <a:rPr lang="en-US" b="1" dirty="0"/>
              <a:t>interagency program</a:t>
            </a:r>
            <a:r>
              <a:rPr lang="en-US" b="0" dirty="0"/>
              <a:t> (NIFC, National Guard, Federal/state partners) designed to </a:t>
            </a:r>
            <a:r>
              <a:rPr lang="en-US" b="1" dirty="0"/>
              <a:t>enhance fire detection and monitoring</a:t>
            </a:r>
            <a:r>
              <a:rPr lang="en-US" b="0" dirty="0"/>
              <a:t>. Provides 24/7 US coverage for new starts</a:t>
            </a:r>
            <a:r>
              <a:rPr lang="en-US" b="1" dirty="0"/>
              <a:t> LARGER THAN 10 ACRES. Most valuable for fires near or within the WUI during early stages when information can be limited. Updates occur approximately every 10 minutes.</a:t>
            </a:r>
          </a:p>
          <a:p>
            <a:pPr marL="64441">
              <a:spcBef>
                <a:spcPts val="375"/>
              </a:spcBef>
            </a:pPr>
            <a:endParaRPr lang="en-US" b="1" dirty="0"/>
          </a:p>
          <a:p>
            <a:pPr marL="64441">
              <a:spcBef>
                <a:spcPts val="375"/>
              </a:spcBef>
            </a:pPr>
            <a:r>
              <a:rPr lang="en-US" b="1" dirty="0"/>
              <a:t>Other missions: Damage inspection (Non-federal mission/state assets only)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AA8EA-BC1A-C39C-AAD9-0D6F17E843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832DF0C-FCD5-416E-B12B-1DEE5DB3A58C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66612">
                <a:defRPr/>
              </a:pPr>
              <a:t>8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63087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taken from same Dragon Bravo video from title slide.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B67BD-B1A1-4827-A06B-0552090D52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33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5E505-94CB-ACDF-B1EB-C0A9A7A9B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E37459-7BBE-6AE3-525B-0DF9E6620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36C7D-AD53-3921-38A7-1F6D6E0AA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CB66-8FC3-4B27-84A2-278A79299C3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AFA18-92E8-A80F-44F1-9A0771E6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5878F-8337-D58B-18CE-C953E2AA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971E-A1A3-4C88-8F5A-A0E3D2F9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70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86332-58EC-D000-DFF6-7B14E15B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98572-671A-119C-130F-9DB67A277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9AECC-E0DF-5EE6-808E-2816F9D14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CB66-8FC3-4B27-84A2-278A79299C3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9EC40-D583-D176-1DF9-E324FF8CF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95A18-416B-4A18-D644-6CF86D78E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971E-A1A3-4C88-8F5A-A0E3D2F9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12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0EAA-0FB1-D6D8-2A06-3BCD79F33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035B8-C04C-0BE8-10EF-F0FAA1B7D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7AA3C-F6D6-63B9-D4D7-B1A5B384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CB66-8FC3-4B27-84A2-278A79299C3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50F9D-B35F-92B3-AE79-DE67FA8BE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78643-A08A-835C-01D7-CE65C2080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971E-A1A3-4C88-8F5A-A0E3D2F9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61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46C95-77F0-A933-1957-E04C5497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F0A0E-77D1-699A-D20C-B264CAE38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8AF81A-E369-1DC1-7614-13BF17751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A1B98-0D9E-B5DA-CD62-84781EA83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CB66-8FC3-4B27-84A2-278A79299C3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6362E-5C35-9DF9-2A82-28CAC213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65CD0-66E6-8B81-E363-1CFBA37EB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971E-A1A3-4C88-8F5A-A0E3D2F9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70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DF031-1272-BEAB-2DAA-21AF76811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52869-2169-9E2C-C39F-6A81ACC06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3B962-A060-A16F-FCC5-B70AC1D4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3649AB-756D-AB47-ABAF-ABADCE20E7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41B6C0-2EA7-5201-2E6B-1CDFBC05B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E46832-488D-DDC3-BA94-C5CA2F638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CB66-8FC3-4B27-84A2-278A79299C3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284B61-D418-C2E7-AC5D-D576546B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8B430A-15D5-96FC-97F6-77B684B9C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971E-A1A3-4C88-8F5A-A0E3D2F9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94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85402-3BE5-767A-2519-204AE356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88FEAE-C0D3-EFBA-CCB4-4F02023CA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CB66-8FC3-4B27-84A2-278A79299C3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C2554-0AC6-A814-78EE-D1618BC3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380727-524D-A964-7900-45C260A1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971E-A1A3-4C88-8F5A-A0E3D2F9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87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5980D-AB99-5FC2-3D16-FCF048736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CB66-8FC3-4B27-84A2-278A79299C3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A24129-F7A3-4AE9-4A72-3F778C91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F8971-7BDE-D975-D240-3B5AD2760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971E-A1A3-4C88-8F5A-A0E3D2F9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1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94B99-EE0E-120F-B966-E3908CFD1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6FD9D-166A-4914-6A30-48CC8674C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6DB24-D79A-644C-BC62-A19FF5F91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12934-6991-8696-0A98-6522412A4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CB66-8FC3-4B27-84A2-278A79299C3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D0EB1-ACD8-57F6-BBAF-2F7E4B438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B5E44-592D-AF32-F2B0-906885D5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971E-A1A3-4C88-8F5A-A0E3D2F9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1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B1CF-5F8B-FC00-FE8C-46FA1DF05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7F1AF3-130F-DF89-52EA-174DA3D65F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0BB0A-713B-DE8F-A0B8-5499F1423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DD751-5141-DB8D-8DAD-D94CEDB9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CB66-8FC3-4B27-84A2-278A79299C3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B981E-E1B4-D579-21D2-2D2465B9B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13A39-DA9E-1E19-0068-F48470F2D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971E-A1A3-4C88-8F5A-A0E3D2F9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09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17948-5B9E-387C-DFF0-A2F242DE4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EB99A8-A886-BA2F-EED2-1E928DFF7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B5CAC-8964-EAC8-D6DB-5EA2E79C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CB66-8FC3-4B27-84A2-278A79299C3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7C2FE-B697-B169-C7AD-840E58E3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80440-4033-FC2E-AB3D-99C5F036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971E-A1A3-4C88-8F5A-A0E3D2F9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3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2CED15-4692-62A1-DAAB-240317893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254C51-4B41-1439-7207-465A86E81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A8FFF-D9FF-3253-DC06-F6F7E2F36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CB66-8FC3-4B27-84A2-278A79299C3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BA4BF-0C0F-DBF9-31EC-6BB9E50C9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4977C-BE4C-258C-CBDE-D6FB93D7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971E-A1A3-4C88-8F5A-A0E3D2F9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4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A72CCA-8024-F252-5979-0361F69D5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C240A-98C7-35CC-9151-B4814456F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76969-62C7-277E-2E0F-6D4C5C62A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7CCB66-8FC3-4B27-84A2-278A79299C3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31CC8-B03D-D3F5-0765-7040E2696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2BE99-5F12-CC18-BB07-6E4D64570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13971E-A1A3-4C88-8F5A-A0E3D2F9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4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220.png"/><Relationship Id="rId5" Type="http://schemas.openxmlformats.org/officeDocument/2006/relationships/image" Target="../media/image26.png"/><Relationship Id="rId10" Type="http://schemas.openxmlformats.org/officeDocument/2006/relationships/customXml" Target="../ink/ink3.xml"/><Relationship Id="rId4" Type="http://schemas.openxmlformats.org/officeDocument/2006/relationships/image" Target="../media/image25.png"/><Relationship Id="rId9" Type="http://schemas.openxmlformats.org/officeDocument/2006/relationships/image" Target="../media/image2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hyperlink" Target="mailto:iaa.support@firenet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Z-DRAGONBRAVO-N50X_VIDEOCLIP_Trim">
            <a:hlinkClick r:id="" action="ppaction://media"/>
            <a:extLst>
              <a:ext uri="{FF2B5EF4-FFF2-40B4-BE49-F238E27FC236}">
                <a16:creationId xmlns:a16="http://schemas.microsoft.com/office/drawing/2014/main" id="{A4EF2191-0DF7-B03C-6366-7D795E254B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48271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3D723E-279A-0E28-2C82-B7C670A719DF}"/>
              </a:ext>
            </a:extLst>
          </p:cNvPr>
          <p:cNvSpPr txBox="1"/>
          <p:nvPr/>
        </p:nvSpPr>
        <p:spPr>
          <a:xfrm>
            <a:off x="742154" y="4734342"/>
            <a:ext cx="76596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F2A44"/>
                </a:solidFill>
                <a:latin typeface="Impact" panose="020B0806030902050204" pitchFamily="34" charset="0"/>
              </a:rPr>
              <a:t>Incident Awareness &amp; Assessment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9BC1F6-628A-2D61-7A64-F8AE70CA7212}"/>
              </a:ext>
            </a:extLst>
          </p:cNvPr>
          <p:cNvSpPr txBox="1"/>
          <p:nvPr/>
        </p:nvSpPr>
        <p:spPr>
          <a:xfrm>
            <a:off x="336885" y="1552074"/>
            <a:ext cx="513748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dirty="0">
                <a:solidFill>
                  <a:srgbClr val="D76934"/>
                </a:solidFill>
                <a:latin typeface="Impact" panose="020B0806030902050204" pitchFamily="34" charset="0"/>
              </a:rPr>
              <a:t>IAA</a:t>
            </a:r>
          </a:p>
        </p:txBody>
      </p:sp>
    </p:spTree>
    <p:extLst>
      <p:ext uri="{BB962C8B-B14F-4D97-AF65-F5344CB8AC3E}">
        <p14:creationId xmlns:p14="http://schemas.microsoft.com/office/powerpoint/2010/main" val="327980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9F1F8-8C8C-2D95-AABC-FAB8BFA25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6F55C-D1E0-E533-348E-8A30316ED9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689" t="11788" r="27737" b="14801"/>
          <a:stretch/>
        </p:blipFill>
        <p:spPr>
          <a:xfrm>
            <a:off x="550695" y="414668"/>
            <a:ext cx="8033928" cy="4784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3F502C-D080-0260-455B-A5A2B2AA70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6000"/>
          </a:blip>
          <a:srcRect l="36356" t="8330" r="28070" b="13287"/>
          <a:stretch/>
        </p:blipFill>
        <p:spPr>
          <a:xfrm>
            <a:off x="550695" y="414668"/>
            <a:ext cx="8042609" cy="4784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02B44-C1BB-574D-474D-92D386CFC0B7}"/>
              </a:ext>
            </a:extLst>
          </p:cNvPr>
          <p:cNvSpPr txBox="1"/>
          <p:nvPr/>
        </p:nvSpPr>
        <p:spPr>
          <a:xfrm>
            <a:off x="370395" y="5305648"/>
            <a:ext cx="8394528" cy="1246495"/>
          </a:xfrm>
          <a:prstGeom prst="rect">
            <a:avLst/>
          </a:prstGeom>
          <a:solidFill>
            <a:srgbClr val="F3F5F7"/>
          </a:solidFill>
          <a:ln w="28575">
            <a:solidFill>
              <a:srgbClr val="3A5A7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IR (Infrared)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Detects thermal radiation – heat from objects instead of visible light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Heat imagery shows temperature differences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Can ‘see’ through smoke and darkness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2681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0846E0-0F24-EFBA-07F6-F8289321778B}"/>
              </a:ext>
            </a:extLst>
          </p:cNvPr>
          <p:cNvSpPr/>
          <p:nvPr/>
        </p:nvSpPr>
        <p:spPr>
          <a:xfrm>
            <a:off x="0" y="1"/>
            <a:ext cx="1665875" cy="1791222"/>
          </a:xfrm>
          <a:prstGeom prst="rect">
            <a:avLst/>
          </a:prstGeom>
          <a:solidFill>
            <a:srgbClr val="F8C8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4D358A-BBD5-5213-D51D-9A5AB273AD8C}"/>
              </a:ext>
            </a:extLst>
          </p:cNvPr>
          <p:cNvSpPr txBox="1"/>
          <p:nvPr/>
        </p:nvSpPr>
        <p:spPr>
          <a:xfrm>
            <a:off x="-1" y="276247"/>
            <a:ext cx="1665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2A44"/>
                </a:solidFill>
              </a:rPr>
              <a:t>Remote Sensing</a:t>
            </a:r>
          </a:p>
          <a:p>
            <a:endParaRPr lang="en-US" sz="2800" b="1" dirty="0">
              <a:solidFill>
                <a:srgbClr val="0F2A4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8545D5-30B5-B18C-F206-93A1CC9692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452" t="25392" r="2287" b="26469"/>
          <a:stretch/>
        </p:blipFill>
        <p:spPr>
          <a:xfrm>
            <a:off x="2267211" y="161034"/>
            <a:ext cx="6288066" cy="2883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74C0D1-5C3A-3A82-9AD9-B8F48A84EFD6}"/>
              </a:ext>
            </a:extLst>
          </p:cNvPr>
          <p:cNvSpPr txBox="1"/>
          <p:nvPr/>
        </p:nvSpPr>
        <p:spPr>
          <a:xfrm>
            <a:off x="313151" y="3264251"/>
            <a:ext cx="897915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MODIS</a:t>
            </a:r>
            <a:r>
              <a:rPr lang="en-US" sz="2000" dirty="0">
                <a:solidFill>
                  <a:schemeClr val="bg1"/>
                </a:solidFill>
              </a:rPr>
              <a:t> – Moderate Resolution Imaging sensor on Terra and Aqua satellites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VIIRS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– Visible Infrared Imaging Radiometer sensor on NOAA-20 satellite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RADR-Fire</a:t>
            </a:r>
            <a:r>
              <a:rPr lang="en-US" dirty="0">
                <a:solidFill>
                  <a:schemeClr val="bg1"/>
                </a:solidFill>
              </a:rPr>
              <a:t> – Rapid Analytics for Disaster Response software using AI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Visit FIRMS:</a:t>
            </a:r>
          </a:p>
          <a:p>
            <a:r>
              <a:rPr lang="en-US" dirty="0">
                <a:solidFill>
                  <a:schemeClr val="bg1"/>
                </a:solidFill>
              </a:rPr>
              <a:t>Fire Information for </a:t>
            </a:r>
          </a:p>
          <a:p>
            <a:r>
              <a:rPr lang="en-US" dirty="0">
                <a:solidFill>
                  <a:schemeClr val="bg1"/>
                </a:solidFill>
              </a:rPr>
              <a:t>Resource Management </a:t>
            </a:r>
          </a:p>
          <a:p>
            <a:r>
              <a:rPr lang="en-US" dirty="0">
                <a:solidFill>
                  <a:schemeClr val="bg1"/>
                </a:solidFill>
              </a:rPr>
              <a:t>to learn more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8AB30A-6765-905F-8372-70A348A6A9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356" t="40913" r="7555" b="37477"/>
          <a:stretch/>
        </p:blipFill>
        <p:spPr>
          <a:xfrm>
            <a:off x="4647695" y="4810268"/>
            <a:ext cx="4290148" cy="1771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973C79-7B33-9CBB-B5DB-A8B992B7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356" t="39196" r="6302" b="38081"/>
          <a:stretch/>
        </p:blipFill>
        <p:spPr>
          <a:xfrm>
            <a:off x="2832784" y="4810268"/>
            <a:ext cx="4188195" cy="177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12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32EF39-6A3B-73C0-E1FD-6B10D204A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667C2-B7BD-F16A-01FC-9A790E89A3A5}"/>
              </a:ext>
            </a:extLst>
          </p:cNvPr>
          <p:cNvSpPr/>
          <p:nvPr/>
        </p:nvSpPr>
        <p:spPr>
          <a:xfrm>
            <a:off x="0" y="0"/>
            <a:ext cx="2312450" cy="6858000"/>
          </a:xfrm>
          <a:prstGeom prst="rect">
            <a:avLst/>
          </a:prstGeom>
          <a:solidFill>
            <a:srgbClr val="F8C8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6438AF8A-7A87-4376-02D1-F79CB779E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12" y="653008"/>
            <a:ext cx="1908741" cy="25615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9D467F-111A-C877-5986-DF2CF72C6D55}"/>
              </a:ext>
            </a:extLst>
          </p:cNvPr>
          <p:cNvSpPr txBox="1"/>
          <p:nvPr/>
        </p:nvSpPr>
        <p:spPr>
          <a:xfrm>
            <a:off x="2803513" y="268287"/>
            <a:ext cx="5769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8C898"/>
                </a:solidFill>
              </a:rPr>
              <a:t>IAA Ordering Demo</a:t>
            </a:r>
          </a:p>
        </p:txBody>
      </p:sp>
      <p:pic>
        <p:nvPicPr>
          <p:cNvPr id="7" name="Picture 6" descr="Qr code&#10;&#10;AI-generated content may be incorrect.">
            <a:extLst>
              <a:ext uri="{FF2B5EF4-FFF2-40B4-BE49-F238E27FC236}">
                <a16:creationId xmlns:a16="http://schemas.microsoft.com/office/drawing/2014/main" id="{708D613B-06E9-7627-4DFC-B061A91C3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498" y="1130196"/>
            <a:ext cx="2939889" cy="2939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E8F5E4-E2B1-72EB-C66D-05BF0C651B92}"/>
              </a:ext>
            </a:extLst>
          </p:cNvPr>
          <p:cNvSpPr txBox="1"/>
          <p:nvPr/>
        </p:nvSpPr>
        <p:spPr>
          <a:xfrm>
            <a:off x="2715147" y="4665431"/>
            <a:ext cx="57692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arenR"/>
            </a:pPr>
            <a:r>
              <a:rPr lang="en-US" sz="2800" b="1" dirty="0">
                <a:solidFill>
                  <a:srgbClr val="F8C898"/>
                </a:solidFill>
              </a:rPr>
              <a:t>walk-through ordering process</a:t>
            </a:r>
          </a:p>
          <a:p>
            <a:pPr marL="742950" indent="-742950">
              <a:buAutoNum type="arabicParenR"/>
            </a:pPr>
            <a:r>
              <a:rPr lang="en-US" sz="2800" b="1" dirty="0">
                <a:solidFill>
                  <a:srgbClr val="F8C898"/>
                </a:solidFill>
              </a:rPr>
              <a:t>View in Mission Status Viewer</a:t>
            </a:r>
          </a:p>
          <a:p>
            <a:pPr marL="742950" indent="-742950">
              <a:buAutoNum type="arabicParenR"/>
            </a:pPr>
            <a:r>
              <a:rPr lang="en-US" sz="2800" b="1" dirty="0">
                <a:solidFill>
                  <a:srgbClr val="F8C898"/>
                </a:solidFill>
              </a:rPr>
              <a:t>Find products in EGP</a:t>
            </a:r>
          </a:p>
        </p:txBody>
      </p:sp>
    </p:spTree>
    <p:extLst>
      <p:ext uri="{BB962C8B-B14F-4D97-AF65-F5344CB8AC3E}">
        <p14:creationId xmlns:p14="http://schemas.microsoft.com/office/powerpoint/2010/main" val="2302822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476E5D-FD12-01A4-CAE3-6DB902B3FB90}"/>
              </a:ext>
            </a:extLst>
          </p:cNvPr>
          <p:cNvGrpSpPr/>
          <p:nvPr/>
        </p:nvGrpSpPr>
        <p:grpSpPr>
          <a:xfrm>
            <a:off x="168235" y="60117"/>
            <a:ext cx="3432788" cy="1348071"/>
            <a:chOff x="218025" y="46718"/>
            <a:chExt cx="3432788" cy="1240348"/>
          </a:xfrm>
          <a:solidFill>
            <a:srgbClr val="0F2A44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9CD5CCB-F0D1-183D-759C-F7FBF5D235E7}"/>
                </a:ext>
              </a:extLst>
            </p:cNvPr>
            <p:cNvSpPr/>
            <p:nvPr/>
          </p:nvSpPr>
          <p:spPr>
            <a:xfrm>
              <a:off x="312923" y="66463"/>
              <a:ext cx="3119867" cy="1220603"/>
            </a:xfrm>
            <a:prstGeom prst="roundRect">
              <a:avLst/>
            </a:prstGeom>
            <a:grpFill/>
            <a:ln w="38100">
              <a:solidFill>
                <a:srgbClr val="D7693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F8B22D-F99E-208A-FDBE-C28C197A4634}"/>
                </a:ext>
              </a:extLst>
            </p:cNvPr>
            <p:cNvSpPr txBox="1"/>
            <p:nvPr/>
          </p:nvSpPr>
          <p:spPr>
            <a:xfrm>
              <a:off x="218025" y="46718"/>
              <a:ext cx="3432788" cy="121768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IAA HUB </a:t>
              </a:r>
            </a:p>
            <a:p>
              <a:pPr algn="ctr"/>
              <a:r>
                <a:rPr lang="en-US" sz="4000" b="1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Key Features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82FC5AE-E6D3-A49E-C32D-7914D19027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522" t="13192" r="2348" b="13259"/>
          <a:stretch/>
        </p:blipFill>
        <p:spPr>
          <a:xfrm>
            <a:off x="3351102" y="1471167"/>
            <a:ext cx="5703495" cy="536315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AADA0D5-DA1B-BF3F-D36B-CAC621AB2CEB}"/>
              </a:ext>
            </a:extLst>
          </p:cNvPr>
          <p:cNvGrpSpPr/>
          <p:nvPr/>
        </p:nvGrpSpPr>
        <p:grpSpPr>
          <a:xfrm>
            <a:off x="175873" y="2005123"/>
            <a:ext cx="4915030" cy="905905"/>
            <a:chOff x="771271" y="2322095"/>
            <a:chExt cx="4161676" cy="71088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D70975B-C625-46B6-3A82-75E31F556595}"/>
                </a:ext>
              </a:extLst>
            </p:cNvPr>
            <p:cNvSpPr/>
            <p:nvPr/>
          </p:nvSpPr>
          <p:spPr>
            <a:xfrm>
              <a:off x="818147" y="2322095"/>
              <a:ext cx="2042152" cy="7108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D7693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69EDE3A-5F7B-AFB5-50DB-217F872BFE65}"/>
                </a:ext>
              </a:extLst>
            </p:cNvPr>
            <p:cNvCxnSpPr>
              <a:cxnSpLocks/>
            </p:cNvCxnSpPr>
            <p:nvPr/>
          </p:nvCxnSpPr>
          <p:spPr>
            <a:xfrm>
              <a:off x="2860299" y="2755232"/>
              <a:ext cx="2072648" cy="0"/>
            </a:xfrm>
            <a:prstGeom prst="straightConnector1">
              <a:avLst/>
            </a:prstGeom>
            <a:ln w="57150">
              <a:solidFill>
                <a:srgbClr val="D7693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8D3A2FC-8282-27AB-5DCE-6F084819F130}"/>
                </a:ext>
              </a:extLst>
            </p:cNvPr>
            <p:cNvSpPr txBox="1"/>
            <p:nvPr/>
          </p:nvSpPr>
          <p:spPr>
            <a:xfrm>
              <a:off x="771271" y="2359771"/>
              <a:ext cx="2042152" cy="6037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>
                  <a:solidFill>
                    <a:srgbClr val="FF0000"/>
                  </a:solidFill>
                </a:rPr>
                <a:t>Request Form</a:t>
              </a:r>
            </a:p>
            <a:p>
              <a:pPr algn="ctr"/>
              <a:r>
                <a:rPr lang="en-US" sz="2000" dirty="0"/>
                <a:t>for ALL missions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1DDA7A-9DBC-A005-40F8-44D829619A2B}"/>
              </a:ext>
            </a:extLst>
          </p:cNvPr>
          <p:cNvGrpSpPr/>
          <p:nvPr/>
        </p:nvGrpSpPr>
        <p:grpSpPr>
          <a:xfrm>
            <a:off x="38823" y="3826110"/>
            <a:ext cx="9025496" cy="1552178"/>
            <a:chOff x="75161" y="4226830"/>
            <a:chExt cx="9025496" cy="155217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12F85F6-E3ED-3A0C-F7C4-4810FA8D856A}"/>
                </a:ext>
              </a:extLst>
            </p:cNvPr>
            <p:cNvSpPr/>
            <p:nvPr/>
          </p:nvSpPr>
          <p:spPr>
            <a:xfrm>
              <a:off x="3384674" y="4559978"/>
              <a:ext cx="2224818" cy="505308"/>
            </a:xfrm>
            <a:prstGeom prst="roundRect">
              <a:avLst/>
            </a:prstGeom>
            <a:noFill/>
            <a:ln w="57150">
              <a:solidFill>
                <a:srgbClr val="D7693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37FEBF8-E5BF-A70A-5643-B4B5C39FD4D9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5609492" y="4812632"/>
              <a:ext cx="1377539" cy="0"/>
            </a:xfrm>
            <a:prstGeom prst="straightConnector1">
              <a:avLst/>
            </a:prstGeom>
            <a:ln w="57150">
              <a:solidFill>
                <a:srgbClr val="D7693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D361BF0-0F33-D922-7FD4-983ACC09199B}"/>
                </a:ext>
              </a:extLst>
            </p:cNvPr>
            <p:cNvSpPr/>
            <p:nvPr/>
          </p:nvSpPr>
          <p:spPr>
            <a:xfrm>
              <a:off x="7059210" y="4559977"/>
              <a:ext cx="2041447" cy="1106895"/>
            </a:xfrm>
            <a:prstGeom prst="roundRect">
              <a:avLst/>
            </a:prstGeom>
            <a:noFill/>
            <a:ln w="57150">
              <a:solidFill>
                <a:srgbClr val="D7693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2B322C6-114D-7A71-7642-BCF5DE4BD1EC}"/>
                </a:ext>
              </a:extLst>
            </p:cNvPr>
            <p:cNvGrpSpPr/>
            <p:nvPr/>
          </p:nvGrpSpPr>
          <p:grpSpPr>
            <a:xfrm>
              <a:off x="75161" y="4226830"/>
              <a:ext cx="3309513" cy="1552178"/>
              <a:chOff x="75161" y="4226830"/>
              <a:chExt cx="3309513" cy="155217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D38A19B4-01B5-1027-7D04-026208275A6F}"/>
                  </a:ext>
                </a:extLst>
              </p:cNvPr>
              <p:cNvSpPr/>
              <p:nvPr/>
            </p:nvSpPr>
            <p:spPr>
              <a:xfrm>
                <a:off x="75161" y="4226830"/>
                <a:ext cx="2643976" cy="140038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rgbClr val="D769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1E66441C-655A-F95F-79B8-D45CFD550A6D}"/>
                  </a:ext>
                </a:extLst>
              </p:cNvPr>
              <p:cNvCxnSpPr/>
              <p:nvPr/>
            </p:nvCxnSpPr>
            <p:spPr>
              <a:xfrm>
                <a:off x="2719137" y="4812632"/>
                <a:ext cx="665537" cy="0"/>
              </a:xfrm>
              <a:prstGeom prst="straightConnector1">
                <a:avLst/>
              </a:prstGeom>
              <a:ln w="57150">
                <a:solidFill>
                  <a:srgbClr val="D76934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B3133D2-A469-AADD-D402-764829ABFE9E}"/>
                  </a:ext>
                </a:extLst>
              </p:cNvPr>
              <p:cNvSpPr txBox="1"/>
              <p:nvPr/>
            </p:nvSpPr>
            <p:spPr>
              <a:xfrm>
                <a:off x="97836" y="4378625"/>
                <a:ext cx="2764617" cy="14003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u="sng" dirty="0">
                    <a:solidFill>
                      <a:srgbClr val="FF0000"/>
                    </a:solidFill>
                  </a:rPr>
                  <a:t>Mission Status Viewer</a:t>
                </a:r>
                <a:endParaRPr lang="en-US" sz="2000" dirty="0"/>
              </a:p>
              <a:p>
                <a:endParaRPr lang="en-US" sz="500" dirty="0"/>
              </a:p>
              <a:p>
                <a:pPr algn="ctr"/>
                <a:r>
                  <a:rPr lang="en-US" sz="2000" dirty="0"/>
                  <a:t>Active flights</a:t>
                </a:r>
              </a:p>
              <a:p>
                <a:pPr algn="ctr"/>
                <a:r>
                  <a:rPr lang="en-US" sz="2000" dirty="0"/>
                  <a:t>Completed/UTF</a:t>
                </a:r>
              </a:p>
              <a:p>
                <a:endParaRPr lang="en-US" sz="2000" dirty="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1FC900-930C-5CC5-8514-9882FD0C24FC}"/>
              </a:ext>
            </a:extLst>
          </p:cNvPr>
          <p:cNvGrpSpPr/>
          <p:nvPr/>
        </p:nvGrpSpPr>
        <p:grpSpPr>
          <a:xfrm>
            <a:off x="3711999" y="638664"/>
            <a:ext cx="1710792" cy="1156045"/>
            <a:chOff x="3733931" y="379581"/>
            <a:chExt cx="1977281" cy="1600918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0130092-61A2-FE2B-347A-34B5CA714E73}"/>
                </a:ext>
              </a:extLst>
            </p:cNvPr>
            <p:cNvCxnSpPr>
              <a:cxnSpLocks/>
            </p:cNvCxnSpPr>
            <p:nvPr/>
          </p:nvCxnSpPr>
          <p:spPr>
            <a:xfrm>
              <a:off x="3815619" y="1206052"/>
              <a:ext cx="255500" cy="774447"/>
            </a:xfrm>
            <a:prstGeom prst="straightConnector1">
              <a:avLst/>
            </a:prstGeom>
            <a:grpFill/>
            <a:ln w="76200">
              <a:solidFill>
                <a:srgbClr val="D7693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572DF2-6F2E-283E-0078-DCBB1EBAA3CC}"/>
                </a:ext>
              </a:extLst>
            </p:cNvPr>
            <p:cNvGrpSpPr/>
            <p:nvPr/>
          </p:nvGrpSpPr>
          <p:grpSpPr>
            <a:xfrm>
              <a:off x="3733931" y="379581"/>
              <a:ext cx="1977281" cy="1031544"/>
              <a:chOff x="3887723" y="370175"/>
              <a:chExt cx="1626211" cy="629048"/>
            </a:xfrm>
            <a:grpFill/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F1A301F5-9812-436D-C94F-A6D19EF13E14}"/>
                  </a:ext>
                </a:extLst>
              </p:cNvPr>
              <p:cNvSpPr/>
              <p:nvPr/>
            </p:nvSpPr>
            <p:spPr>
              <a:xfrm>
                <a:off x="3887723" y="370175"/>
                <a:ext cx="1626211" cy="629048"/>
              </a:xfrm>
              <a:prstGeom prst="roundRect">
                <a:avLst/>
              </a:prstGeom>
              <a:grpFill/>
              <a:ln w="38100">
                <a:solidFill>
                  <a:srgbClr val="D769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5DAFFA-3BA6-6836-D876-D120088A46AE}"/>
                  </a:ext>
                </a:extLst>
              </p:cNvPr>
              <p:cNvSpPr txBox="1"/>
              <p:nvPr/>
            </p:nvSpPr>
            <p:spPr>
              <a:xfrm>
                <a:off x="3951636" y="446993"/>
                <a:ext cx="1498384" cy="29867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u="sng" dirty="0">
                    <a:solidFill>
                      <a:srgbClr val="FF0000"/>
                    </a:solidFill>
                  </a:rPr>
                  <a:t>Detections</a:t>
                </a:r>
                <a:r>
                  <a:rPr lang="en-US" sz="2400" dirty="0"/>
                  <a:t> 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C92082-568E-252B-6322-6471E37D4F4B}"/>
              </a:ext>
            </a:extLst>
          </p:cNvPr>
          <p:cNvGrpSpPr/>
          <p:nvPr/>
        </p:nvGrpSpPr>
        <p:grpSpPr>
          <a:xfrm>
            <a:off x="6583679" y="349858"/>
            <a:ext cx="1981202" cy="1437307"/>
            <a:chOff x="3421399" y="-9917"/>
            <a:chExt cx="2289813" cy="1990416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44EAD16-056B-9E9F-B662-75B55C217A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1399" y="1206052"/>
              <a:ext cx="394219" cy="774447"/>
            </a:xfrm>
            <a:prstGeom prst="straightConnector1">
              <a:avLst/>
            </a:prstGeom>
            <a:ln w="76200">
              <a:solidFill>
                <a:srgbClr val="D7693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06368E1-601C-347F-E05C-7883EBE42248}"/>
                </a:ext>
              </a:extLst>
            </p:cNvPr>
            <p:cNvGrpSpPr/>
            <p:nvPr/>
          </p:nvGrpSpPr>
          <p:grpSpPr>
            <a:xfrm>
              <a:off x="3733931" y="-9917"/>
              <a:ext cx="1977281" cy="1331641"/>
              <a:chOff x="3887723" y="132654"/>
              <a:chExt cx="1626211" cy="812051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6D1E2CC4-0753-57F8-1BBC-3FDB7F84F166}"/>
                  </a:ext>
                </a:extLst>
              </p:cNvPr>
              <p:cNvSpPr/>
              <p:nvPr/>
            </p:nvSpPr>
            <p:spPr>
              <a:xfrm>
                <a:off x="3887723" y="132654"/>
                <a:ext cx="1626211" cy="812051"/>
              </a:xfrm>
              <a:prstGeom prst="roundRect">
                <a:avLst/>
              </a:prstGeom>
              <a:grpFill/>
              <a:ln w="38100">
                <a:solidFill>
                  <a:srgbClr val="D769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81A828B-8952-54E0-3030-D81DBAB7D2EF}"/>
                  </a:ext>
                </a:extLst>
              </p:cNvPr>
              <p:cNvSpPr txBox="1"/>
              <p:nvPr/>
            </p:nvSpPr>
            <p:spPr>
              <a:xfrm>
                <a:off x="3951636" y="201784"/>
                <a:ext cx="1498384" cy="70176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u="sng" dirty="0">
                    <a:solidFill>
                      <a:srgbClr val="FF0000"/>
                    </a:solidFill>
                  </a:rPr>
                  <a:t>Reference Materials </a:t>
                </a:r>
                <a:r>
                  <a:rPr lang="en-US" sz="2400" dirty="0"/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4941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B748EF-3845-D660-8B18-9890893E9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57726B9-8BC8-26EE-A850-FB1C0AF4D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E26936-6A9A-D6BB-06C1-149FCEBD4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3D32A5-6964-CB2C-BE2C-1C2DB8CFC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552DB9-1450-E8D0-CF32-3063FA9D2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B9352A1-1EDD-EC8B-B224-6D755E93E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4E641F3-9F86-750E-DBF5-E1D1E2312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631BECB-D291-9840-F3CD-1ACA3B3B5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905F85E-E823-2683-D882-B4648AD22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2520513-D4DB-B964-6C07-CE8291E98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021EE19-9407-53F6-6924-3324A2DD4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1B3A5D0-601A-DFD6-5A3E-C33122E8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D848004-6267-AA22-A624-306C7E22C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8E7ABB8-9BEF-9397-AC72-22A3C403F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03BEFD7-6402-AAA8-1236-E07805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268241D-E64D-446F-FA6F-3BEEB66F8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60DB7161-9CF5-3955-CFEE-9259B0ADA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AADC056-B24A-0CCF-F039-EE3962AC8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88E7E9-9D44-C3C1-84F9-6970E56B1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7454BCA-041C-2F48-9BDD-9C9C3A62A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8C3779A-B0A8-5563-FA61-191E1B4BA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4465404-5F53-62EC-4305-103BB3328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C010FA6-0E5E-F03A-7D8C-3BF09702A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830625"/>
            <a:ext cx="304800" cy="322326"/>
            <a:chOff x="215328" y="-46937"/>
            <a:chExt cx="304800" cy="2773841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92BB9CD-3D4E-8E20-0362-5382942E4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09A3CB9-9AF7-3D09-BBA9-1F839230F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0C2BA18-67B0-30A2-61AD-E219F332E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B2D5B48-F62A-5D18-269C-0E2785E674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B0388932-48C2-A649-EF82-6F765C1E0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7613133" y="4270841"/>
            <a:ext cx="1423414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45AF67-2362-140A-4393-1BE3300F3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62" y="1919767"/>
            <a:ext cx="3610757" cy="3393642"/>
          </a:xfrm>
          <a:noFill/>
        </p:spPr>
        <p:txBody>
          <a:bodyPr anchor="t">
            <a:normAutofit/>
          </a:bodyPr>
          <a:lstStyle/>
          <a:p>
            <a:pPr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Search for Individual Incident </a:t>
            </a:r>
          </a:p>
          <a:p>
            <a:pPr>
              <a:buAutoNum type="arabicParenR"/>
            </a:pPr>
            <a:endParaRPr lang="en-US" sz="7500" dirty="0">
              <a:solidFill>
                <a:schemeClr val="bg1"/>
              </a:solidFill>
            </a:endParaRPr>
          </a:p>
          <a:p>
            <a:pPr>
              <a:buAutoNum type="arabicParenR"/>
            </a:pPr>
            <a:endParaRPr lang="en-US" sz="2800" dirty="0">
              <a:solidFill>
                <a:schemeClr val="bg1"/>
              </a:solidFill>
            </a:endParaRPr>
          </a:p>
          <a:p>
            <a:pPr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Search Airborne Intel tool </a:t>
            </a:r>
          </a:p>
          <a:p>
            <a:pPr>
              <a:buAutoNum type="arabicParenR"/>
            </a:pPr>
            <a:endParaRPr lang="en-US" sz="8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FB9AAA-BEB3-862D-077D-29783D190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84" t="13114" r="59140" b="82069"/>
          <a:stretch/>
        </p:blipFill>
        <p:spPr bwMode="auto">
          <a:xfrm>
            <a:off x="821952" y="2372948"/>
            <a:ext cx="2525192" cy="866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computer screen capture&#10;&#10;AI-generated content may be incorrect.">
            <a:extLst>
              <a:ext uri="{FF2B5EF4-FFF2-40B4-BE49-F238E27FC236}">
                <a16:creationId xmlns:a16="http://schemas.microsoft.com/office/drawing/2014/main" id="{EE1F3CAE-07F0-5C85-09CD-43B5FF1F2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07" t="17799" r="59266" b="77488"/>
          <a:stretch/>
        </p:blipFill>
        <p:spPr bwMode="auto">
          <a:xfrm>
            <a:off x="849703" y="4703630"/>
            <a:ext cx="2529496" cy="868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94E6BEC-FDFF-47E7-DEF8-45DB8BCD595F}"/>
              </a:ext>
            </a:extLst>
          </p:cNvPr>
          <p:cNvSpPr/>
          <p:nvPr/>
        </p:nvSpPr>
        <p:spPr>
          <a:xfrm>
            <a:off x="233771" y="249874"/>
            <a:ext cx="4921812" cy="913888"/>
          </a:xfrm>
          <a:prstGeom prst="rect">
            <a:avLst/>
          </a:prstGeom>
          <a:solidFill>
            <a:srgbClr val="0F2A44"/>
          </a:solidFill>
          <a:ln w="57150">
            <a:solidFill>
              <a:srgbClr val="D7693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BA7692-BEF8-3DA2-ACC3-5BA64957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13" y="243961"/>
            <a:ext cx="4991528" cy="1090259"/>
          </a:xfrm>
          <a:noFill/>
          <a:ln>
            <a:noFill/>
          </a:ln>
        </p:spPr>
        <p:txBody>
          <a:bodyPr anchor="t">
            <a:normAutofit/>
          </a:bodyPr>
          <a:lstStyle/>
          <a:p>
            <a:pPr>
              <a:defRPr sz="3200" b="1">
                <a:solidFill>
                  <a:srgbClr val="003366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Aptos Display" panose="020B0004020202020204" pitchFamily="34" charset="0"/>
              </a:rPr>
              <a:t>Accessing IAA Products in EGP  WildfireSA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BE809F-1FB0-04FB-C9CC-835B99E4E55D}"/>
              </a:ext>
            </a:extLst>
          </p:cNvPr>
          <p:cNvGrpSpPr/>
          <p:nvPr/>
        </p:nvGrpSpPr>
        <p:grpSpPr>
          <a:xfrm>
            <a:off x="4003518" y="1563238"/>
            <a:ext cx="4979386" cy="4825092"/>
            <a:chOff x="4003518" y="1563238"/>
            <a:chExt cx="4979386" cy="48250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6F5F95F-3DA7-0394-56A2-C19620425ADC}"/>
                </a:ext>
              </a:extLst>
            </p:cNvPr>
            <p:cNvSpPr/>
            <p:nvPr/>
          </p:nvSpPr>
          <p:spPr>
            <a:xfrm>
              <a:off x="4003518" y="1563238"/>
              <a:ext cx="4979386" cy="4825092"/>
            </a:xfrm>
            <a:prstGeom prst="rect">
              <a:avLst/>
            </a:prstGeom>
            <a:solidFill>
              <a:srgbClr val="D7693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F7C562E-EB2F-461B-F01B-D54BABD8F64B}"/>
                </a:ext>
              </a:extLst>
            </p:cNvPr>
            <p:cNvGrpSpPr/>
            <p:nvPr/>
          </p:nvGrpSpPr>
          <p:grpSpPr>
            <a:xfrm>
              <a:off x="4074748" y="1648793"/>
              <a:ext cx="4816952" cy="4623680"/>
              <a:chOff x="237415" y="707015"/>
              <a:chExt cx="5031436" cy="431265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D55E66B-8473-3F93-4B1C-CC163D241C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0758" t="6824" r="41552" b="36855"/>
              <a:stretch/>
            </p:blipFill>
            <p:spPr bwMode="auto">
              <a:xfrm>
                <a:off x="237415" y="707015"/>
                <a:ext cx="5031436" cy="4312659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6B9B2A3-7796-0EFD-88F6-591AA6B28ABF}"/>
                      </a:ext>
                    </a:extLst>
                  </p14:cNvPr>
                  <p14:cNvContentPartPr/>
                  <p14:nvPr/>
                </p14:nvContentPartPr>
                <p14:xfrm flipH="1">
                  <a:off x="315681" y="1707423"/>
                  <a:ext cx="97198" cy="84361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6B9B2A3-7796-0EFD-88F6-591AA6B28ABF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flipH="1">
                    <a:off x="258951" y="1607390"/>
                    <a:ext cx="210280" cy="2840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91CC71DF-CC95-8566-923D-E71025A42AB9}"/>
                      </a:ext>
                    </a:extLst>
                  </p14:cNvPr>
                  <p14:cNvContentPartPr/>
                  <p14:nvPr/>
                </p14:nvContentPartPr>
                <p14:xfrm>
                  <a:off x="331599" y="1453644"/>
                  <a:ext cx="81280" cy="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91CC71DF-CC95-8566-923D-E71025A42AB9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77890" y="1453644"/>
                    <a:ext cx="18834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5A2E29B8-FF60-B229-B636-1B972F167B43}"/>
                      </a:ext>
                    </a:extLst>
                  </p14:cNvPr>
                  <p14:cNvContentPartPr/>
                  <p14:nvPr/>
                </p14:nvContentPartPr>
                <p14:xfrm>
                  <a:off x="333774" y="1605359"/>
                  <a:ext cx="86360" cy="889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5A2E29B8-FF60-B229-B636-1B972F167B43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77452" y="1510109"/>
                    <a:ext cx="198628" cy="19907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13081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DDB35D-6D46-1100-1446-9C0987334039}"/>
              </a:ext>
            </a:extLst>
          </p:cNvPr>
          <p:cNvSpPr txBox="1"/>
          <p:nvPr/>
        </p:nvSpPr>
        <p:spPr>
          <a:xfrm>
            <a:off x="4449535" y="505613"/>
            <a:ext cx="4376821" cy="6001643"/>
          </a:xfrm>
          <a:prstGeom prst="rect">
            <a:avLst/>
          </a:prstGeom>
          <a:solidFill>
            <a:schemeClr val="bg2">
              <a:alpha val="85000"/>
            </a:schemeClr>
          </a:solidFill>
          <a:ln w="57150">
            <a:solidFill>
              <a:srgbClr val="3A5A78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solidFill>
                <a:srgbClr val="0F2A44"/>
              </a:solidFill>
            </a:endParaRPr>
          </a:p>
          <a:p>
            <a:pPr algn="ctr"/>
            <a:r>
              <a:rPr lang="en-US" sz="2400" b="1" dirty="0">
                <a:solidFill>
                  <a:srgbClr val="0F2A44"/>
                </a:solidFill>
              </a:rPr>
              <a:t>Kat Sorenson</a:t>
            </a:r>
          </a:p>
          <a:p>
            <a:pPr algn="ctr"/>
            <a:r>
              <a:rPr lang="en-US" sz="2400" b="1" dirty="0">
                <a:solidFill>
                  <a:srgbClr val="0F2A44"/>
                </a:solidFill>
              </a:rPr>
              <a:t>National IR Coordinator</a:t>
            </a:r>
          </a:p>
          <a:p>
            <a:pPr algn="ctr"/>
            <a:endParaRPr lang="en-US" sz="1200" b="1" dirty="0">
              <a:solidFill>
                <a:srgbClr val="0F2A44"/>
              </a:solidFill>
            </a:endParaRPr>
          </a:p>
          <a:p>
            <a:pPr algn="ctr"/>
            <a:r>
              <a:rPr lang="en-US" sz="2400" b="1" dirty="0">
                <a:solidFill>
                  <a:srgbClr val="0F2A44"/>
                </a:solidFill>
              </a:rPr>
              <a:t>406-499-2701</a:t>
            </a:r>
          </a:p>
          <a:p>
            <a:pPr algn="ctr"/>
            <a:r>
              <a:rPr lang="en-US" sz="2400" b="1" dirty="0">
                <a:solidFill>
                  <a:srgbClr val="0F2A4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iaa.support@firenet.gov</a:t>
            </a:r>
            <a:endParaRPr lang="en-US" sz="2400" b="1" dirty="0">
              <a:solidFill>
                <a:srgbClr val="0F2A44"/>
              </a:solidFill>
            </a:endParaRPr>
          </a:p>
          <a:p>
            <a:pPr algn="ctr"/>
            <a:endParaRPr lang="en-US" sz="2400" b="1" dirty="0">
              <a:solidFill>
                <a:srgbClr val="0F2A44"/>
              </a:solidFill>
            </a:endParaRPr>
          </a:p>
          <a:p>
            <a:pPr algn="ctr"/>
            <a:endParaRPr lang="en-US" sz="2400" b="1" dirty="0">
              <a:solidFill>
                <a:srgbClr val="0F2A44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38622830-E4F6-DA49-4C33-671D59231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979" y="2685988"/>
            <a:ext cx="2732041" cy="366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63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3B55699-BC66-11F0-2764-E895C835E941}"/>
              </a:ext>
            </a:extLst>
          </p:cNvPr>
          <p:cNvGrpSpPr/>
          <p:nvPr/>
        </p:nvGrpSpPr>
        <p:grpSpPr>
          <a:xfrm>
            <a:off x="1258787" y="1240200"/>
            <a:ext cx="2712584" cy="5337544"/>
            <a:chOff x="6305736" y="1244447"/>
            <a:chExt cx="2712584" cy="5337544"/>
          </a:xfrm>
          <a:solidFill>
            <a:srgbClr val="0F2A4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64813D-1702-5681-2A0E-FD5BCB29AEF5}"/>
                </a:ext>
              </a:extLst>
            </p:cNvPr>
            <p:cNvSpPr/>
            <p:nvPr/>
          </p:nvSpPr>
          <p:spPr>
            <a:xfrm>
              <a:off x="6305736" y="1244447"/>
              <a:ext cx="2712584" cy="533754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B6C66E-C221-E7A2-D824-05E2777A2DF3}"/>
                </a:ext>
              </a:extLst>
            </p:cNvPr>
            <p:cNvSpPr txBox="1"/>
            <p:nvPr/>
          </p:nvSpPr>
          <p:spPr>
            <a:xfrm>
              <a:off x="6471059" y="1463833"/>
              <a:ext cx="2123629" cy="31393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3600" dirty="0">
                  <a:solidFill>
                    <a:prstClr val="white"/>
                  </a:solidFill>
                  <a:latin typeface="Impact" panose="020B0806030902050204" pitchFamily="34" charset="0"/>
                </a:rPr>
                <a:t>Product Delivery</a:t>
              </a:r>
            </a:p>
            <a:p>
              <a:pPr algn="ctr" defTabSz="685800"/>
              <a:endParaRPr lang="en-US" sz="2700" dirty="0">
                <a:solidFill>
                  <a:prstClr val="white"/>
                </a:solidFill>
                <a:latin typeface="Aptos" panose="02110004020202020204"/>
              </a:endParaRPr>
            </a:p>
            <a:p>
              <a:pPr algn="ctr" defTabSz="685800"/>
              <a:endParaRPr lang="en-US" sz="2700" dirty="0">
                <a:solidFill>
                  <a:prstClr val="white"/>
                </a:solidFill>
                <a:latin typeface="Aptos" panose="02110004020202020204"/>
              </a:endParaRPr>
            </a:p>
            <a:p>
              <a:pPr algn="ctr" defTabSz="685800"/>
              <a:r>
                <a:rPr lang="en-US" sz="2400" dirty="0">
                  <a:solidFill>
                    <a:prstClr val="white"/>
                  </a:solidFill>
                  <a:latin typeface="Aptos" panose="02110004020202020204"/>
                </a:rPr>
                <a:t>Products upload inflight to EGP / FTP</a:t>
              </a:r>
            </a:p>
          </p:txBody>
        </p:sp>
        <p:pic>
          <p:nvPicPr>
            <p:cNvPr id="21" name="Picture 20" descr="Logo&#10;&#10;AI-generated content may be incorrect.">
              <a:extLst>
                <a:ext uri="{FF2B5EF4-FFF2-40B4-BE49-F238E27FC236}">
                  <a16:creationId xmlns:a16="http://schemas.microsoft.com/office/drawing/2014/main" id="{6989078D-7517-8662-F628-CA2475E89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781" y="5616345"/>
              <a:ext cx="758252" cy="784189"/>
            </a:xfrm>
            <a:prstGeom prst="rect">
              <a:avLst/>
            </a:prstGeom>
            <a:grpFill/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24FF80-C91D-A51F-5425-8DB6A6B585C2}"/>
              </a:ext>
            </a:extLst>
          </p:cNvPr>
          <p:cNvGrpSpPr/>
          <p:nvPr/>
        </p:nvGrpSpPr>
        <p:grpSpPr>
          <a:xfrm>
            <a:off x="864371" y="1240201"/>
            <a:ext cx="3107000" cy="5337543"/>
            <a:chOff x="3338374" y="1248693"/>
            <a:chExt cx="3107000" cy="5337543"/>
          </a:xfrm>
          <a:solidFill>
            <a:srgbClr val="3A5A78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84FA91-AF26-C401-C6C3-2397AA15C675}"/>
                </a:ext>
              </a:extLst>
            </p:cNvPr>
            <p:cNvGrpSpPr/>
            <p:nvPr/>
          </p:nvGrpSpPr>
          <p:grpSpPr>
            <a:xfrm>
              <a:off x="3338374" y="1248693"/>
              <a:ext cx="2629205" cy="5337543"/>
              <a:chOff x="3472576" y="1403499"/>
              <a:chExt cx="2629205" cy="5337543"/>
            </a:xfrm>
            <a:grpFill/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51ED92F-7D91-9D35-F2E5-2E0E3BBFC0C9}"/>
                  </a:ext>
                </a:extLst>
              </p:cNvPr>
              <p:cNvGrpSpPr/>
              <p:nvPr/>
            </p:nvGrpSpPr>
            <p:grpSpPr>
              <a:xfrm>
                <a:off x="3472576" y="1403499"/>
                <a:ext cx="2629205" cy="5337543"/>
                <a:chOff x="6170024" y="1583839"/>
                <a:chExt cx="2862943" cy="5274159"/>
              </a:xfrm>
              <a:grpFill/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EAEEF82-D6B1-34C5-E533-E3B8CFA75F12}"/>
                    </a:ext>
                  </a:extLst>
                </p:cNvPr>
                <p:cNvSpPr/>
                <p:nvPr/>
              </p:nvSpPr>
              <p:spPr>
                <a:xfrm>
                  <a:off x="6170024" y="1583839"/>
                  <a:ext cx="2862943" cy="5274159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Aptos" panose="02110004020202020204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928D8AA-F2AC-31AC-4F47-BE1570125A13}"/>
                    </a:ext>
                  </a:extLst>
                </p:cNvPr>
                <p:cNvSpPr txBox="1"/>
                <p:nvPr/>
              </p:nvSpPr>
              <p:spPr>
                <a:xfrm>
                  <a:off x="6245147" y="2112122"/>
                  <a:ext cx="2629240" cy="69948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 defTabSz="685800"/>
                  <a:r>
                    <a:rPr lang="en-US" sz="4000" dirty="0">
                      <a:solidFill>
                        <a:prstClr val="black"/>
                      </a:solidFill>
                      <a:latin typeface="Impact" panose="020B0806030902050204" pitchFamily="34" charset="0"/>
                    </a:rPr>
                    <a:t>Platforms</a:t>
                  </a:r>
                </a:p>
              </p:txBody>
            </p:sp>
            <p:pic>
              <p:nvPicPr>
                <p:cNvPr id="19" name="Graphic 18" descr="Clock with solid fill">
                  <a:extLst>
                    <a:ext uri="{FF2B5EF4-FFF2-40B4-BE49-F238E27FC236}">
                      <a16:creationId xmlns:a16="http://schemas.microsoft.com/office/drawing/2014/main" id="{263DC7C7-D900-F49A-446F-B9F5D96E2C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62026" y="5611124"/>
                  <a:ext cx="878937" cy="878937"/>
                </a:xfrm>
                <a:prstGeom prst="rect">
                  <a:avLst/>
                </a:prstGeom>
              </p:spPr>
            </p:pic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A17D9B-2E13-FA92-5F37-7027DCC40AC1}"/>
                  </a:ext>
                </a:extLst>
              </p:cNvPr>
              <p:cNvSpPr txBox="1"/>
              <p:nvPr/>
            </p:nvSpPr>
            <p:spPr>
              <a:xfrm>
                <a:off x="3785662" y="3083323"/>
                <a:ext cx="2062687" cy="193899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defTabSz="685800"/>
                <a:r>
                  <a:rPr lang="en-US" sz="2400" dirty="0">
                    <a:solidFill>
                      <a:prstClr val="black"/>
                    </a:solidFill>
                    <a:latin typeface="Aptos" panose="02110004020202020204"/>
                  </a:rPr>
                  <a:t>Utilize aerial, satellite-based assets, and ground cameras</a:t>
                </a:r>
              </a:p>
            </p:txBody>
          </p:sp>
        </p:grp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C32C80F4-95FE-E792-20A2-3C526EE2C84F}"/>
                </a:ext>
              </a:extLst>
            </p:cNvPr>
            <p:cNvSpPr/>
            <p:nvPr/>
          </p:nvSpPr>
          <p:spPr>
            <a:xfrm rot="5400000">
              <a:off x="5960646" y="2778811"/>
              <a:ext cx="459415" cy="5100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EB97717-4589-01D5-91E4-E4D5F4A82196}"/>
              </a:ext>
            </a:extLst>
          </p:cNvPr>
          <p:cNvSpPr/>
          <p:nvPr/>
        </p:nvSpPr>
        <p:spPr>
          <a:xfrm>
            <a:off x="0" y="360103"/>
            <a:ext cx="9144000" cy="755015"/>
          </a:xfrm>
          <a:prstGeom prst="rect">
            <a:avLst/>
          </a:prstGeom>
          <a:solidFill>
            <a:srgbClr val="F8C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B0FA19-2175-A097-24C1-2C36DC94794F}"/>
              </a:ext>
            </a:extLst>
          </p:cNvPr>
          <p:cNvSpPr txBox="1"/>
          <p:nvPr/>
        </p:nvSpPr>
        <p:spPr>
          <a:xfrm>
            <a:off x="384009" y="360103"/>
            <a:ext cx="8062896" cy="7694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ptos Display" panose="02110004020202020204"/>
              </a:rPr>
              <a:t>Defining IAA for Fire Operations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99C9C14-74A1-1B3D-0A34-C5BF14AE52DF}"/>
              </a:ext>
            </a:extLst>
          </p:cNvPr>
          <p:cNvGrpSpPr/>
          <p:nvPr/>
        </p:nvGrpSpPr>
        <p:grpSpPr>
          <a:xfrm>
            <a:off x="864371" y="1247630"/>
            <a:ext cx="7102172" cy="5443953"/>
            <a:chOff x="7347998" y="728332"/>
            <a:chExt cx="5320693" cy="7116725"/>
          </a:xfrm>
          <a:solidFill>
            <a:srgbClr val="1FA4A9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A18C34-9907-C991-DC01-767A66D848E8}"/>
                </a:ext>
              </a:extLst>
            </p:cNvPr>
            <p:cNvSpPr/>
            <p:nvPr/>
          </p:nvSpPr>
          <p:spPr>
            <a:xfrm>
              <a:off x="7347998" y="728332"/>
              <a:ext cx="5320693" cy="7116725"/>
            </a:xfrm>
            <a:prstGeom prst="rect">
              <a:avLst/>
            </a:prstGeom>
            <a:solidFill>
              <a:srgbClr val="F8C89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387BA2-2E87-033B-204A-90E710A76D56}"/>
                </a:ext>
              </a:extLst>
            </p:cNvPr>
            <p:cNvSpPr txBox="1"/>
            <p:nvPr/>
          </p:nvSpPr>
          <p:spPr>
            <a:xfrm>
              <a:off x="7393513" y="1015184"/>
              <a:ext cx="5239441" cy="6155917"/>
            </a:xfrm>
            <a:prstGeom prst="rect">
              <a:avLst/>
            </a:prstGeom>
            <a:solidFill>
              <a:srgbClr val="F8C898"/>
            </a:solidFill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8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Impact" panose="020B0806030902050204" pitchFamily="34" charset="0"/>
                </a:rPr>
                <a:t>Mission</a:t>
              </a:r>
            </a:p>
            <a:p>
              <a:pPr algn="ctr" defTabSz="685800"/>
              <a:endParaRPr lang="en-US" sz="4800" dirty="0">
                <a:solidFill>
                  <a:srgbClr val="F2A900"/>
                </a:solidFill>
                <a:latin typeface="Impact" panose="020B0806030902050204" pitchFamily="34" charset="0"/>
              </a:endParaRPr>
            </a:p>
            <a:p>
              <a:pPr algn="ctr" defTabSz="685800"/>
              <a:endParaRPr lang="en-US" sz="2000" dirty="0">
                <a:solidFill>
                  <a:srgbClr val="F2A900"/>
                </a:solidFill>
                <a:latin typeface="Impact" panose="020B0806030902050204" pitchFamily="34" charset="0"/>
              </a:endParaRPr>
            </a:p>
            <a:p>
              <a:pPr defTabSz="685800"/>
              <a:endParaRPr lang="en-US" sz="1500" dirty="0">
                <a:solidFill>
                  <a:srgbClr val="0F2A44"/>
                </a:solidFill>
                <a:latin typeface="Aptos" panose="02110004020202020204"/>
              </a:endParaRPr>
            </a:p>
            <a:p>
              <a:pPr defTabSz="685800"/>
              <a:endParaRPr lang="en-US" sz="1500" dirty="0">
                <a:solidFill>
                  <a:srgbClr val="0F2A44"/>
                </a:solidFill>
                <a:latin typeface="Aptos" panose="02110004020202020204"/>
              </a:endParaRPr>
            </a:p>
            <a:p>
              <a:pPr defTabSz="685800"/>
              <a:r>
                <a:rPr lang="en-US" sz="1500" dirty="0">
                  <a:solidFill>
                    <a:srgbClr val="0F2A44"/>
                  </a:solidFill>
                  <a:latin typeface="Aptos" panose="02110004020202020204"/>
                </a:rPr>
                <a:t>        </a:t>
              </a:r>
              <a:r>
                <a:rPr lang="en-US" sz="3200" b="1" dirty="0">
                  <a:solidFill>
                    <a:srgbClr val="0F2A44"/>
                  </a:solidFill>
                  <a:latin typeface="Aptos" panose="02110004020202020204"/>
                </a:rPr>
                <a:t>Detect 	       Collect	 	Deliver </a:t>
              </a:r>
              <a:endParaRPr lang="en-US" sz="2600" b="1" dirty="0">
                <a:solidFill>
                  <a:srgbClr val="0F2A44"/>
                </a:solidFill>
                <a:latin typeface="Aptos" panose="02110004020202020204"/>
              </a:endParaRPr>
            </a:p>
            <a:p>
              <a:pPr algn="ctr" defTabSz="685800"/>
              <a:endParaRPr lang="en-US" sz="2600" b="1" dirty="0">
                <a:solidFill>
                  <a:srgbClr val="0F2A44"/>
                </a:solidFill>
                <a:latin typeface="Aptos" panose="02110004020202020204"/>
              </a:endParaRPr>
            </a:p>
            <a:p>
              <a:pPr algn="ctr" defTabSz="685800"/>
              <a:r>
                <a:rPr lang="en-US" sz="3200" b="1" i="1" dirty="0">
                  <a:solidFill>
                    <a:srgbClr val="0F2A44"/>
                  </a:solidFill>
                  <a:latin typeface="Aptos" panose="02110004020202020204"/>
                </a:rPr>
                <a:t>near-real time </a:t>
              </a:r>
            </a:p>
            <a:p>
              <a:pPr algn="ctr" defTabSz="685800"/>
              <a:r>
                <a:rPr lang="en-US" sz="3200" b="1" i="1" dirty="0">
                  <a:solidFill>
                    <a:srgbClr val="0F2A44"/>
                  </a:solidFill>
                  <a:latin typeface="Aptos" panose="02110004020202020204"/>
                </a:rPr>
                <a:t>geospatial intelligence products </a:t>
              </a:r>
            </a:p>
            <a:p>
              <a:pPr algn="ctr" defTabSz="685800"/>
              <a:r>
                <a:rPr lang="en-US" sz="3200" b="1" i="1" dirty="0">
                  <a:solidFill>
                    <a:srgbClr val="0F2A44"/>
                  </a:solidFill>
                  <a:latin typeface="Aptos" panose="02110004020202020204"/>
                </a:rPr>
                <a:t>for Decision Makers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09523EC-1FCD-2A6D-FA7C-556B09C982A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485418" y="2650372"/>
            <a:ext cx="957302" cy="957302"/>
          </a:xfrm>
          <a:prstGeom prst="rect">
            <a:avLst/>
          </a:prstGeom>
        </p:spPr>
      </p:pic>
      <p:pic>
        <p:nvPicPr>
          <p:cNvPr id="18" name="Picture 17" descr="A picture containing container, glass&#10;&#10;AI-generated content may be incorrect.">
            <a:extLst>
              <a:ext uri="{FF2B5EF4-FFF2-40B4-BE49-F238E27FC236}">
                <a16:creationId xmlns:a16="http://schemas.microsoft.com/office/drawing/2014/main" id="{8D591CCB-0361-DD73-2B14-409B8E5DE8F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98406" y="2557057"/>
            <a:ext cx="1092167" cy="1092167"/>
          </a:xfrm>
          <a:prstGeom prst="rect">
            <a:avLst/>
          </a:prstGeom>
        </p:spPr>
      </p:pic>
      <p:pic>
        <p:nvPicPr>
          <p:cNvPr id="22" name="Picture 21" descr="A picture containing text, device, gauge&#10;&#10;AI-generated content may be incorrect.">
            <a:extLst>
              <a:ext uri="{FF2B5EF4-FFF2-40B4-BE49-F238E27FC236}">
                <a16:creationId xmlns:a16="http://schemas.microsoft.com/office/drawing/2014/main" id="{CE656227-DAA1-5B17-FC54-22F4D3FABE9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64872" y="2222785"/>
            <a:ext cx="1760713" cy="176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41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8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055243C-3E85-CCC7-A349-F43E451DA00E}"/>
              </a:ext>
            </a:extLst>
          </p:cNvPr>
          <p:cNvGrpSpPr/>
          <p:nvPr/>
        </p:nvGrpSpPr>
        <p:grpSpPr>
          <a:xfrm>
            <a:off x="263299" y="683866"/>
            <a:ext cx="2906486" cy="1771650"/>
            <a:chOff x="277585" y="791937"/>
            <a:chExt cx="2906486" cy="177165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381AB43-2569-ACF8-F7A9-6E4136D47956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2245179" y="1677762"/>
              <a:ext cx="938892" cy="273502"/>
            </a:xfrm>
            <a:prstGeom prst="line">
              <a:avLst/>
            </a:prstGeom>
            <a:ln w="57150">
              <a:solidFill>
                <a:srgbClr val="1B614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EC41A20-A506-BBF2-9F45-1BB16C0DCA41}"/>
                </a:ext>
              </a:extLst>
            </p:cNvPr>
            <p:cNvSpPr/>
            <p:nvPr/>
          </p:nvSpPr>
          <p:spPr>
            <a:xfrm>
              <a:off x="277585" y="791937"/>
              <a:ext cx="1967594" cy="1771650"/>
            </a:xfrm>
            <a:prstGeom prst="roundRect">
              <a:avLst/>
            </a:prstGeom>
            <a:solidFill>
              <a:srgbClr val="1B6147"/>
            </a:solidFill>
            <a:ln>
              <a:solidFill>
                <a:srgbClr val="1B614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B90333-F46C-7900-7F54-6BF16E9AEEB4}"/>
                </a:ext>
              </a:extLst>
            </p:cNvPr>
            <p:cNvSpPr txBox="1"/>
            <p:nvPr/>
          </p:nvSpPr>
          <p:spPr>
            <a:xfrm>
              <a:off x="359229" y="1028700"/>
              <a:ext cx="19675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chemeClr val="bg1"/>
                  </a:solidFill>
                </a:rPr>
                <a:t>DETECTIONS</a:t>
              </a:r>
            </a:p>
            <a:p>
              <a:endParaRPr lang="en-US" sz="26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Priority Mission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F2A550-9A27-E770-4A48-98BA80852D49}"/>
              </a:ext>
            </a:extLst>
          </p:cNvPr>
          <p:cNvGrpSpPr/>
          <p:nvPr/>
        </p:nvGrpSpPr>
        <p:grpSpPr>
          <a:xfrm>
            <a:off x="5970134" y="683866"/>
            <a:ext cx="2910567" cy="2179863"/>
            <a:chOff x="5874204" y="791936"/>
            <a:chExt cx="2910567" cy="217986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906905-3379-B41F-3D65-8CCBCFBAAB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4204" y="1677762"/>
              <a:ext cx="1020534" cy="289151"/>
            </a:xfrm>
            <a:prstGeom prst="line">
              <a:avLst/>
            </a:prstGeom>
            <a:ln w="57150">
              <a:solidFill>
                <a:srgbClr val="D769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FA63108-C82E-F647-EB91-1FAABE2043CB}"/>
                </a:ext>
              </a:extLst>
            </p:cNvPr>
            <p:cNvSpPr/>
            <p:nvPr/>
          </p:nvSpPr>
          <p:spPr>
            <a:xfrm>
              <a:off x="6817177" y="791936"/>
              <a:ext cx="1967594" cy="2179863"/>
            </a:xfrm>
            <a:prstGeom prst="roundRect">
              <a:avLst/>
            </a:prstGeom>
            <a:solidFill>
              <a:srgbClr val="D76934"/>
            </a:solidFill>
            <a:ln>
              <a:solidFill>
                <a:srgbClr val="D7693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8B28AD-1C9E-4E77-4176-D47361BD3BD1}"/>
                </a:ext>
              </a:extLst>
            </p:cNvPr>
            <p:cNvSpPr txBox="1"/>
            <p:nvPr/>
          </p:nvSpPr>
          <p:spPr>
            <a:xfrm>
              <a:off x="6817177" y="954985"/>
              <a:ext cx="196759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chemeClr val="bg1"/>
                  </a:solidFill>
                </a:rPr>
                <a:t>Large Fire Mapping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NIROPS</a:t>
              </a:r>
            </a:p>
            <a:p>
              <a:pPr algn="ctr"/>
              <a:endParaRPr lang="en-US" sz="20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CIMT Support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F7FC181-AF4B-C9BA-E63F-29E911ABFDFB}"/>
              </a:ext>
            </a:extLst>
          </p:cNvPr>
          <p:cNvGrpSpPr/>
          <p:nvPr/>
        </p:nvGrpSpPr>
        <p:grpSpPr>
          <a:xfrm>
            <a:off x="359229" y="3416755"/>
            <a:ext cx="2999014" cy="3282043"/>
            <a:chOff x="511629" y="3429000"/>
            <a:chExt cx="2999014" cy="32820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AE1BBE8-2D19-1EDF-51B4-AF6772B491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200" y="3429000"/>
              <a:ext cx="767443" cy="734785"/>
            </a:xfrm>
            <a:prstGeom prst="line">
              <a:avLst/>
            </a:prstGeom>
            <a:ln w="571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FB8CE12-693E-4631-1997-9CB9E9EA7B40}"/>
                </a:ext>
              </a:extLst>
            </p:cNvPr>
            <p:cNvSpPr/>
            <p:nvPr/>
          </p:nvSpPr>
          <p:spPr>
            <a:xfrm>
              <a:off x="511629" y="4016828"/>
              <a:ext cx="2922814" cy="2694215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1B614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DA5FFD-4E23-6F98-2F41-E7E16AD95760}"/>
                </a:ext>
              </a:extLst>
            </p:cNvPr>
            <p:cNvSpPr txBox="1"/>
            <p:nvPr/>
          </p:nvSpPr>
          <p:spPr>
            <a:xfrm>
              <a:off x="511630" y="4167656"/>
              <a:ext cx="2922813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/>
                <a:t>OPERATIONAL SUPPORT</a:t>
              </a:r>
            </a:p>
            <a:p>
              <a:r>
                <a:rPr lang="en-US" sz="2400" dirty="0"/>
                <a:t>IA and Emerging Fires</a:t>
              </a:r>
            </a:p>
            <a:p>
              <a:endParaRPr lang="en-US" sz="2400" dirty="0"/>
            </a:p>
            <a:p>
              <a:pPr algn="ctr"/>
              <a:r>
                <a:rPr lang="en-US" sz="2400" dirty="0"/>
                <a:t>Maps, videos, hotspots, Images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3D69602-422D-EEA9-D1AF-3BEBC1869199}"/>
              </a:ext>
            </a:extLst>
          </p:cNvPr>
          <p:cNvGrpSpPr/>
          <p:nvPr/>
        </p:nvGrpSpPr>
        <p:grpSpPr>
          <a:xfrm>
            <a:off x="5514976" y="3380918"/>
            <a:ext cx="3095625" cy="2362091"/>
            <a:chOff x="5514976" y="3380918"/>
            <a:chExt cx="3095625" cy="2362091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AD706AF-D1DD-FEF8-886D-20D4AC22AE0C}"/>
                </a:ext>
              </a:extLst>
            </p:cNvPr>
            <p:cNvCxnSpPr>
              <a:cxnSpLocks/>
            </p:cNvCxnSpPr>
            <p:nvPr/>
          </p:nvCxnSpPr>
          <p:spPr>
            <a:xfrm>
              <a:off x="5514976" y="3380918"/>
              <a:ext cx="1273627" cy="840016"/>
            </a:xfrm>
            <a:prstGeom prst="line">
              <a:avLst/>
            </a:prstGeom>
            <a:ln w="57150">
              <a:solidFill>
                <a:srgbClr val="99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737C7D5-68B1-362D-105A-C6C408CA1C00}"/>
                </a:ext>
              </a:extLst>
            </p:cNvPr>
            <p:cNvSpPr/>
            <p:nvPr/>
          </p:nvSpPr>
          <p:spPr>
            <a:xfrm>
              <a:off x="6643008" y="4052877"/>
              <a:ext cx="1967593" cy="1690132"/>
            </a:xfrm>
            <a:prstGeom prst="roundRect">
              <a:avLst/>
            </a:prstGeom>
            <a:solidFill>
              <a:srgbClr val="996600"/>
            </a:solidFill>
            <a:ln>
              <a:solidFill>
                <a:srgbClr val="F3F5F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76E941-6649-5360-8615-5ADC86A7D5C7}"/>
                </a:ext>
              </a:extLst>
            </p:cNvPr>
            <p:cNvSpPr txBox="1"/>
            <p:nvPr/>
          </p:nvSpPr>
          <p:spPr>
            <a:xfrm>
              <a:off x="6643008" y="4167867"/>
              <a:ext cx="196759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chemeClr val="bg1">
                      <a:lumMod val="95000"/>
                    </a:schemeClr>
                  </a:solidFill>
                </a:rPr>
                <a:t>FireGuard</a:t>
              </a:r>
            </a:p>
            <a:p>
              <a:pPr algn="ctr"/>
              <a:r>
                <a:rPr lang="en-US" sz="2600" dirty="0">
                  <a:solidFill>
                    <a:schemeClr val="bg1">
                      <a:lumMod val="95000"/>
                    </a:schemeClr>
                  </a:solidFill>
                </a:rPr>
                <a:t>SAR</a:t>
              </a:r>
            </a:p>
            <a:p>
              <a:pPr algn="ctr"/>
              <a:endParaRPr lang="en-US" sz="120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r>
                <a:rPr lang="en-US" sz="2600" dirty="0">
                  <a:solidFill>
                    <a:schemeClr val="bg1">
                      <a:lumMod val="95000"/>
                    </a:schemeClr>
                  </a:solidFill>
                </a:rPr>
                <a:t>Other</a:t>
              </a:r>
            </a:p>
          </p:txBody>
        </p:sp>
      </p:grpSp>
      <p:sp>
        <p:nvSpPr>
          <p:cNvPr id="4" name="Flowchart: Off-page Connector 3">
            <a:extLst>
              <a:ext uri="{FF2B5EF4-FFF2-40B4-BE49-F238E27FC236}">
                <a16:creationId xmlns:a16="http://schemas.microsoft.com/office/drawing/2014/main" id="{5FE1BC05-9A57-4A19-A4BA-E99FBED94156}"/>
              </a:ext>
            </a:extLst>
          </p:cNvPr>
          <p:cNvSpPr/>
          <p:nvPr/>
        </p:nvSpPr>
        <p:spPr>
          <a:xfrm>
            <a:off x="3028950" y="179613"/>
            <a:ext cx="3095626" cy="4163787"/>
          </a:xfrm>
          <a:prstGeom prst="flowChartOffpageConnector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99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 descr="straight line">
            <a:extLst>
              <a:ext uri="{FF2B5EF4-FFF2-40B4-BE49-F238E27FC236}">
                <a16:creationId xmlns:a16="http://schemas.microsoft.com/office/drawing/2014/main" id="{91C17AB7-1E02-744B-8355-8ADCD6325281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3773442" y="3968206"/>
            <a:ext cx="698731" cy="19787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 descr="straight line">
            <a:extLst>
              <a:ext uri="{FF2B5EF4-FFF2-40B4-BE49-F238E27FC236}">
                <a16:creationId xmlns:a16="http://schemas.microsoft.com/office/drawing/2014/main" id="{9BE771C9-064B-5442-8A64-4D7AABC7510D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4626573" y="3960226"/>
            <a:ext cx="727870" cy="35469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 descr="straight line">
            <a:extLst>
              <a:ext uri="{FF2B5EF4-FFF2-40B4-BE49-F238E27FC236}">
                <a16:creationId xmlns:a16="http://schemas.microsoft.com/office/drawing/2014/main" id="{7F91743D-F766-F74C-9BE1-4576CA1208A8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2225571" y="3907119"/>
            <a:ext cx="521534" cy="12008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 descr="straight line">
            <a:extLst>
              <a:ext uri="{FF2B5EF4-FFF2-40B4-BE49-F238E27FC236}">
                <a16:creationId xmlns:a16="http://schemas.microsoft.com/office/drawing/2014/main" id="{A6B56747-60A4-2344-A62E-1BD196B9FFA4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2378460" y="4485070"/>
            <a:ext cx="507038" cy="3748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 descr="straight line">
            <a:extLst>
              <a:ext uri="{FF2B5EF4-FFF2-40B4-BE49-F238E27FC236}">
                <a16:creationId xmlns:a16="http://schemas.microsoft.com/office/drawing/2014/main" id="{695C698A-2D20-FA42-B5AB-CBE70B49C5AC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2337880" y="2228954"/>
            <a:ext cx="584648" cy="73298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 descr="straight line">
            <a:extLst>
              <a:ext uri="{FF2B5EF4-FFF2-40B4-BE49-F238E27FC236}">
                <a16:creationId xmlns:a16="http://schemas.microsoft.com/office/drawing/2014/main" id="{62FA2EE9-7777-D14D-B05A-01440A8A7AF1}"/>
              </a:ext>
            </a:extLst>
          </p:cNvPr>
          <p:cNvCxnSpPr>
            <a:cxnSpLocks/>
          </p:cNvCxnSpPr>
          <p:nvPr/>
        </p:nvCxnSpPr>
        <p:spPr>
          <a:xfrm>
            <a:off x="2337880" y="2961934"/>
            <a:ext cx="554327" cy="37992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 descr="straight line">
            <a:extLst>
              <a:ext uri="{FF2B5EF4-FFF2-40B4-BE49-F238E27FC236}">
                <a16:creationId xmlns:a16="http://schemas.microsoft.com/office/drawing/2014/main" id="{04EEDFD0-7563-FC44-9546-F58808B1C9DC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6110158" y="2595466"/>
            <a:ext cx="386137" cy="58802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 descr="straight line">
            <a:extLst>
              <a:ext uri="{FF2B5EF4-FFF2-40B4-BE49-F238E27FC236}">
                <a16:creationId xmlns:a16="http://schemas.microsoft.com/office/drawing/2014/main" id="{FE694711-C8DF-2643-88C5-0B80347A10DF}"/>
              </a:ext>
            </a:extLst>
          </p:cNvPr>
          <p:cNvCxnSpPr>
            <a:cxnSpLocks/>
            <a:stCxn id="26" idx="1"/>
            <a:endCxn id="17" idx="2"/>
          </p:cNvCxnSpPr>
          <p:nvPr/>
        </p:nvCxnSpPr>
        <p:spPr>
          <a:xfrm flipH="1" flipV="1">
            <a:off x="5886381" y="4934941"/>
            <a:ext cx="607992" cy="4911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ounded Rectangle 6" descr="rounded rectangle&#10;">
            <a:extLst>
              <a:ext uri="{FF2B5EF4-FFF2-40B4-BE49-F238E27FC236}">
                <a16:creationId xmlns:a16="http://schemas.microsoft.com/office/drawing/2014/main" id="{00558AAF-DDDB-A241-BA04-131395991E61}"/>
              </a:ext>
            </a:extLst>
          </p:cNvPr>
          <p:cNvSpPr/>
          <p:nvPr/>
        </p:nvSpPr>
        <p:spPr>
          <a:xfrm>
            <a:off x="2709565" y="2961934"/>
            <a:ext cx="1063876" cy="20125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1" descr="rounded rectangle&#10;">
            <a:extLst>
              <a:ext uri="{FF2B5EF4-FFF2-40B4-BE49-F238E27FC236}">
                <a16:creationId xmlns:a16="http://schemas.microsoft.com/office/drawing/2014/main" id="{8D704371-74BD-D340-87AD-B5AA0789EA61}"/>
              </a:ext>
            </a:extLst>
          </p:cNvPr>
          <p:cNvSpPr>
            <a:spLocks noChangeAspect="1"/>
          </p:cNvSpPr>
          <p:nvPr/>
        </p:nvSpPr>
        <p:spPr>
          <a:xfrm>
            <a:off x="5354443" y="2985511"/>
            <a:ext cx="1063876" cy="1949430"/>
          </a:xfrm>
          <a:prstGeom prst="roundRect">
            <a:avLst/>
          </a:prstGeom>
          <a:solidFill>
            <a:srgbClr val="1B6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Graphic 30" descr="Playbook with solid fill">
            <a:extLst>
              <a:ext uri="{FF2B5EF4-FFF2-40B4-BE49-F238E27FC236}">
                <a16:creationId xmlns:a16="http://schemas.microsoft.com/office/drawing/2014/main" id="{2EEAA0BB-7AFC-CE4E-8FAA-4C8662DF6B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71242" y="4934941"/>
            <a:ext cx="635477" cy="757908"/>
          </a:xfrm>
          <a:prstGeom prst="rect">
            <a:avLst/>
          </a:prstGeom>
        </p:spPr>
      </p:pic>
      <p:sp>
        <p:nvSpPr>
          <p:cNvPr id="19" name="TextBox 124">
            <a:extLst>
              <a:ext uri="{FF2B5EF4-FFF2-40B4-BE49-F238E27FC236}">
                <a16:creationId xmlns:a16="http://schemas.microsoft.com/office/drawing/2014/main" id="{A3563C1A-FAEC-B249-8E4A-9758A21D92AE}"/>
              </a:ext>
            </a:extLst>
          </p:cNvPr>
          <p:cNvSpPr txBox="1"/>
          <p:nvPr/>
        </p:nvSpPr>
        <p:spPr>
          <a:xfrm>
            <a:off x="5422355" y="3647094"/>
            <a:ext cx="955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9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Federal</a:t>
            </a:r>
          </a:p>
        </p:txBody>
      </p:sp>
      <p:sp>
        <p:nvSpPr>
          <p:cNvPr id="20" name="Rounded Rectangle 125" descr="rounded rectangle">
            <a:extLst>
              <a:ext uri="{FF2B5EF4-FFF2-40B4-BE49-F238E27FC236}">
                <a16:creationId xmlns:a16="http://schemas.microsoft.com/office/drawing/2014/main" id="{3E93C574-BE24-EC41-B552-3F8EEB79559F}"/>
              </a:ext>
            </a:extLst>
          </p:cNvPr>
          <p:cNvSpPr/>
          <p:nvPr/>
        </p:nvSpPr>
        <p:spPr>
          <a:xfrm>
            <a:off x="3925232" y="2256346"/>
            <a:ext cx="1350934" cy="362158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BB617502-9611-FD4C-9F67-0DDBD952EC9A}"/>
              </a:ext>
            </a:extLst>
          </p:cNvPr>
          <p:cNvSpPr txBox="1"/>
          <p:nvPr/>
        </p:nvSpPr>
        <p:spPr>
          <a:xfrm>
            <a:off x="3970066" y="3243887"/>
            <a:ext cx="12612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9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3F5F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IAA Hub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3F5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26F7499F-DAD1-287B-CD2F-D6241C196D24}"/>
              </a:ext>
            </a:extLst>
          </p:cNvPr>
          <p:cNvSpPr txBox="1"/>
          <p:nvPr/>
        </p:nvSpPr>
        <p:spPr>
          <a:xfrm>
            <a:off x="2747105" y="3707064"/>
            <a:ext cx="948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9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3F5F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3F5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Connector 29" descr="straight line">
            <a:extLst>
              <a:ext uri="{FF2B5EF4-FFF2-40B4-BE49-F238E27FC236}">
                <a16:creationId xmlns:a16="http://schemas.microsoft.com/office/drawing/2014/main" id="{B6CF8612-EF67-C1F0-B07C-E55D7315B278}"/>
              </a:ext>
            </a:extLst>
          </p:cNvPr>
          <p:cNvCxnSpPr>
            <a:cxnSpLocks/>
          </p:cNvCxnSpPr>
          <p:nvPr/>
        </p:nvCxnSpPr>
        <p:spPr>
          <a:xfrm flipH="1">
            <a:off x="7581475" y="2442485"/>
            <a:ext cx="1125509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 descr="straight line">
            <a:extLst>
              <a:ext uri="{FF2B5EF4-FFF2-40B4-BE49-F238E27FC236}">
                <a16:creationId xmlns:a16="http://schemas.microsoft.com/office/drawing/2014/main" id="{702D4747-2B12-4BEA-0D8C-4DECF6774A99}"/>
              </a:ext>
            </a:extLst>
          </p:cNvPr>
          <p:cNvCxnSpPr>
            <a:cxnSpLocks/>
          </p:cNvCxnSpPr>
          <p:nvPr/>
        </p:nvCxnSpPr>
        <p:spPr>
          <a:xfrm flipH="1">
            <a:off x="7595786" y="2779450"/>
            <a:ext cx="1111198" cy="106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C62AAFC-D610-65F8-322F-3202AC7E78A1}"/>
              </a:ext>
            </a:extLst>
          </p:cNvPr>
          <p:cNvGrpSpPr/>
          <p:nvPr/>
        </p:nvGrpSpPr>
        <p:grpSpPr>
          <a:xfrm>
            <a:off x="7576956" y="1923838"/>
            <a:ext cx="1504850" cy="258477"/>
            <a:chOff x="9556868" y="1274540"/>
            <a:chExt cx="1969767" cy="261610"/>
          </a:xfrm>
        </p:grpSpPr>
        <p:cxnSp>
          <p:nvCxnSpPr>
            <p:cNvPr id="90" name="Straight Connector 89" descr="straight line">
              <a:extLst>
                <a:ext uri="{FF2B5EF4-FFF2-40B4-BE49-F238E27FC236}">
                  <a16:creationId xmlns:a16="http://schemas.microsoft.com/office/drawing/2014/main" id="{919CEC7D-05DD-E76B-A4EC-3C04B09066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56868" y="1506145"/>
              <a:ext cx="1488720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1" name="TextBox 74">
              <a:extLst>
                <a:ext uri="{FF2B5EF4-FFF2-40B4-BE49-F238E27FC236}">
                  <a16:creationId xmlns:a16="http://schemas.microsoft.com/office/drawing/2014/main" id="{CE0F8556-13A2-5CF4-727B-3C09EA6161E7}"/>
                </a:ext>
              </a:extLst>
            </p:cNvPr>
            <p:cNvSpPr txBox="1"/>
            <p:nvPr/>
          </p:nvSpPr>
          <p:spPr>
            <a:xfrm>
              <a:off x="10220061" y="1274540"/>
              <a:ext cx="13065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N181Z (WCF)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Box 75">
            <a:extLst>
              <a:ext uri="{FF2B5EF4-FFF2-40B4-BE49-F238E27FC236}">
                <a16:creationId xmlns:a16="http://schemas.microsoft.com/office/drawing/2014/main" id="{9CFAD3CD-4751-D104-1A14-26FEC8FB1367}"/>
              </a:ext>
            </a:extLst>
          </p:cNvPr>
          <p:cNvSpPr txBox="1"/>
          <p:nvPr/>
        </p:nvSpPr>
        <p:spPr>
          <a:xfrm>
            <a:off x="8051608" y="2227572"/>
            <a:ext cx="890104" cy="258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9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N115Z (WCF)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76">
            <a:extLst>
              <a:ext uri="{FF2B5EF4-FFF2-40B4-BE49-F238E27FC236}">
                <a16:creationId xmlns:a16="http://schemas.microsoft.com/office/drawing/2014/main" id="{6AB8C3E4-7D05-E0AF-ADBC-9342A28AD630}"/>
              </a:ext>
            </a:extLst>
          </p:cNvPr>
          <p:cNvSpPr txBox="1"/>
          <p:nvPr/>
        </p:nvSpPr>
        <p:spPr>
          <a:xfrm>
            <a:off x="7702763" y="2529635"/>
            <a:ext cx="1297243" cy="2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9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N287AT (180-day EU)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923AE00-B1A1-CE89-0237-B4BAD5A2D6CC}"/>
              </a:ext>
            </a:extLst>
          </p:cNvPr>
          <p:cNvGrpSpPr/>
          <p:nvPr/>
        </p:nvGrpSpPr>
        <p:grpSpPr>
          <a:xfrm>
            <a:off x="205717" y="1904777"/>
            <a:ext cx="998068" cy="258477"/>
            <a:chOff x="886131" y="1440291"/>
            <a:chExt cx="1204783" cy="261610"/>
          </a:xfrm>
        </p:grpSpPr>
        <p:cxnSp>
          <p:nvCxnSpPr>
            <p:cNvPr id="88" name="Straight Connector 87" descr="straight line">
              <a:extLst>
                <a:ext uri="{FF2B5EF4-FFF2-40B4-BE49-F238E27FC236}">
                  <a16:creationId xmlns:a16="http://schemas.microsoft.com/office/drawing/2014/main" id="{423DE303-8C08-53E3-1AA2-AB47136CBD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737" y="1658545"/>
              <a:ext cx="1099177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TextBox 87">
              <a:extLst>
                <a:ext uri="{FF2B5EF4-FFF2-40B4-BE49-F238E27FC236}">
                  <a16:creationId xmlns:a16="http://schemas.microsoft.com/office/drawing/2014/main" id="{FD8C8019-F6F4-1E1D-40DF-603CD99C94B3}"/>
                </a:ext>
              </a:extLst>
            </p:cNvPr>
            <p:cNvSpPr txBox="1"/>
            <p:nvPr/>
          </p:nvSpPr>
          <p:spPr>
            <a:xfrm>
              <a:off x="886131" y="1440291"/>
              <a:ext cx="7522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N461DF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8EF9595-BCBE-9EAE-C3FE-59841C2CB5CB}"/>
              </a:ext>
            </a:extLst>
          </p:cNvPr>
          <p:cNvGrpSpPr/>
          <p:nvPr/>
        </p:nvGrpSpPr>
        <p:grpSpPr>
          <a:xfrm>
            <a:off x="200106" y="2133637"/>
            <a:ext cx="998068" cy="258477"/>
            <a:chOff x="886131" y="1440291"/>
            <a:chExt cx="1204783" cy="261610"/>
          </a:xfrm>
        </p:grpSpPr>
        <p:cxnSp>
          <p:nvCxnSpPr>
            <p:cNvPr id="86" name="Straight Connector 85" descr="straight line">
              <a:extLst>
                <a:ext uri="{FF2B5EF4-FFF2-40B4-BE49-F238E27FC236}">
                  <a16:creationId xmlns:a16="http://schemas.microsoft.com/office/drawing/2014/main" id="{769246F2-593F-65D2-71E4-7A45FAA41E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737" y="1658545"/>
              <a:ext cx="1099177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TextBox 107">
              <a:extLst>
                <a:ext uri="{FF2B5EF4-FFF2-40B4-BE49-F238E27FC236}">
                  <a16:creationId xmlns:a16="http://schemas.microsoft.com/office/drawing/2014/main" id="{07C40D73-FEAE-1402-FF02-48D3F0D5CC74}"/>
                </a:ext>
              </a:extLst>
            </p:cNvPr>
            <p:cNvSpPr txBox="1"/>
            <p:nvPr/>
          </p:nvSpPr>
          <p:spPr>
            <a:xfrm>
              <a:off x="886131" y="1440291"/>
              <a:ext cx="7522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N7HS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BA261F-CDE2-4610-38D6-A352E25E440E}"/>
              </a:ext>
            </a:extLst>
          </p:cNvPr>
          <p:cNvGrpSpPr/>
          <p:nvPr/>
        </p:nvGrpSpPr>
        <p:grpSpPr>
          <a:xfrm>
            <a:off x="145587" y="3682047"/>
            <a:ext cx="1164376" cy="226390"/>
            <a:chOff x="849112" y="1457870"/>
            <a:chExt cx="1405537" cy="229134"/>
          </a:xfrm>
        </p:grpSpPr>
        <p:cxnSp>
          <p:nvCxnSpPr>
            <p:cNvPr id="82" name="Straight Connector 81" descr="straight line">
              <a:extLst>
                <a:ext uri="{FF2B5EF4-FFF2-40B4-BE49-F238E27FC236}">
                  <a16:creationId xmlns:a16="http://schemas.microsoft.com/office/drawing/2014/main" id="{9E9D5299-16C8-3489-1DCB-D5DF8AA057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737" y="1658545"/>
              <a:ext cx="1099177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3" name="TextBox 113">
              <a:extLst>
                <a:ext uri="{FF2B5EF4-FFF2-40B4-BE49-F238E27FC236}">
                  <a16:creationId xmlns:a16="http://schemas.microsoft.com/office/drawing/2014/main" id="{39FADDEC-818A-3A90-805B-986B3865CC9C}"/>
                </a:ext>
              </a:extLst>
            </p:cNvPr>
            <p:cNvSpPr txBox="1"/>
            <p:nvPr/>
          </p:nvSpPr>
          <p:spPr>
            <a:xfrm>
              <a:off x="849112" y="1457870"/>
              <a:ext cx="1405537" cy="229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N327SF (Wildland 27) 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23A0AE3-D70F-652E-4914-32EDA06299D7}"/>
              </a:ext>
            </a:extLst>
          </p:cNvPr>
          <p:cNvGrpSpPr/>
          <p:nvPr/>
        </p:nvGrpSpPr>
        <p:grpSpPr>
          <a:xfrm>
            <a:off x="206673" y="2969337"/>
            <a:ext cx="1003118" cy="250875"/>
            <a:chOff x="886131" y="1440291"/>
            <a:chExt cx="1210879" cy="253916"/>
          </a:xfrm>
        </p:grpSpPr>
        <p:cxnSp>
          <p:nvCxnSpPr>
            <p:cNvPr id="80" name="Straight Connector 79" descr="straight line">
              <a:extLst>
                <a:ext uri="{FF2B5EF4-FFF2-40B4-BE49-F238E27FC236}">
                  <a16:creationId xmlns:a16="http://schemas.microsoft.com/office/drawing/2014/main" id="{336F288B-1678-DF98-D5AD-7975F1E8C6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737" y="1658545"/>
              <a:ext cx="1099177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TextBox 116">
              <a:extLst>
                <a:ext uri="{FF2B5EF4-FFF2-40B4-BE49-F238E27FC236}">
                  <a16:creationId xmlns:a16="http://schemas.microsoft.com/office/drawing/2014/main" id="{DC24AA75-DBF0-77C6-43C0-8722685578C4}"/>
                </a:ext>
              </a:extLst>
            </p:cNvPr>
            <p:cNvSpPr txBox="1"/>
            <p:nvPr/>
          </p:nvSpPr>
          <p:spPr>
            <a:xfrm>
              <a:off x="886131" y="1440291"/>
              <a:ext cx="121087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N44U (Intel 24) 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D53044E-B23B-F3A7-4D7B-5D1804BD7347}"/>
              </a:ext>
            </a:extLst>
          </p:cNvPr>
          <p:cNvGrpSpPr/>
          <p:nvPr/>
        </p:nvGrpSpPr>
        <p:grpSpPr>
          <a:xfrm>
            <a:off x="204044" y="2669918"/>
            <a:ext cx="1002379" cy="250875"/>
            <a:chOff x="887422" y="1429943"/>
            <a:chExt cx="1209987" cy="253916"/>
          </a:xfrm>
        </p:grpSpPr>
        <p:cxnSp>
          <p:nvCxnSpPr>
            <p:cNvPr id="78" name="Straight Connector 77" descr="straight line">
              <a:extLst>
                <a:ext uri="{FF2B5EF4-FFF2-40B4-BE49-F238E27FC236}">
                  <a16:creationId xmlns:a16="http://schemas.microsoft.com/office/drawing/2014/main" id="{B16A0951-3DAA-0844-6A66-BD72DF912F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737" y="1658545"/>
              <a:ext cx="1099177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TextBox 120">
              <a:extLst>
                <a:ext uri="{FF2B5EF4-FFF2-40B4-BE49-F238E27FC236}">
                  <a16:creationId xmlns:a16="http://schemas.microsoft.com/office/drawing/2014/main" id="{89B99C33-25FE-028F-B6A8-E37FBE873AE7}"/>
                </a:ext>
              </a:extLst>
            </p:cNvPr>
            <p:cNvSpPr txBox="1"/>
            <p:nvPr/>
          </p:nvSpPr>
          <p:spPr>
            <a:xfrm>
              <a:off x="887422" y="1429943"/>
              <a:ext cx="120998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N57B (Intel 12) 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102FFA4-9226-BAB6-D8D4-592EF640606B}"/>
              </a:ext>
            </a:extLst>
          </p:cNvPr>
          <p:cNvGrpSpPr/>
          <p:nvPr/>
        </p:nvGrpSpPr>
        <p:grpSpPr>
          <a:xfrm>
            <a:off x="138999" y="3970521"/>
            <a:ext cx="1161542" cy="226390"/>
            <a:chOff x="815789" y="1440291"/>
            <a:chExt cx="1402116" cy="229134"/>
          </a:xfrm>
        </p:grpSpPr>
        <p:cxnSp>
          <p:nvCxnSpPr>
            <p:cNvPr id="76" name="Straight Connector 75" descr="straight line">
              <a:extLst>
                <a:ext uri="{FF2B5EF4-FFF2-40B4-BE49-F238E27FC236}">
                  <a16:creationId xmlns:a16="http://schemas.microsoft.com/office/drawing/2014/main" id="{EBD548EF-CC06-BC8F-940B-F3221D7F0E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737" y="1658545"/>
              <a:ext cx="1099177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7" name="TextBox 123">
              <a:extLst>
                <a:ext uri="{FF2B5EF4-FFF2-40B4-BE49-F238E27FC236}">
                  <a16:creationId xmlns:a16="http://schemas.microsoft.com/office/drawing/2014/main" id="{87522C4B-51D7-BE71-901C-F478F819EA59}"/>
                </a:ext>
              </a:extLst>
            </p:cNvPr>
            <p:cNvSpPr txBox="1"/>
            <p:nvPr/>
          </p:nvSpPr>
          <p:spPr>
            <a:xfrm>
              <a:off x="815789" y="1440291"/>
              <a:ext cx="1402116" cy="229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N328SF (Wildland 28) 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DC2F639-5A05-671E-4351-1C9D86302BBC}"/>
              </a:ext>
            </a:extLst>
          </p:cNvPr>
          <p:cNvGrpSpPr/>
          <p:nvPr/>
        </p:nvGrpSpPr>
        <p:grpSpPr>
          <a:xfrm>
            <a:off x="204044" y="4556632"/>
            <a:ext cx="998068" cy="215640"/>
            <a:chOff x="886131" y="1440291"/>
            <a:chExt cx="1204783" cy="218254"/>
          </a:xfrm>
        </p:grpSpPr>
        <p:cxnSp>
          <p:nvCxnSpPr>
            <p:cNvPr id="74" name="Straight Connector 73" descr="straight line">
              <a:extLst>
                <a:ext uri="{FF2B5EF4-FFF2-40B4-BE49-F238E27FC236}">
                  <a16:creationId xmlns:a16="http://schemas.microsoft.com/office/drawing/2014/main" id="{5316F58F-AFA4-8FF4-75B3-DC480B6145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737" y="1658545"/>
              <a:ext cx="1099177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128">
              <a:extLst>
                <a:ext uri="{FF2B5EF4-FFF2-40B4-BE49-F238E27FC236}">
                  <a16:creationId xmlns:a16="http://schemas.microsoft.com/office/drawing/2014/main" id="{8C1DA140-D982-861F-02C4-1E1FB86E7C0C}"/>
                </a:ext>
              </a:extLst>
            </p:cNvPr>
            <p:cNvSpPr txBox="1"/>
            <p:nvPr/>
          </p:nvSpPr>
          <p:spPr>
            <a:xfrm>
              <a:off x="886131" y="1440291"/>
              <a:ext cx="958337" cy="217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 N361M 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A25B156-BA85-3C8E-7780-8DF78825BC87}"/>
              </a:ext>
            </a:extLst>
          </p:cNvPr>
          <p:cNvGrpSpPr/>
          <p:nvPr/>
        </p:nvGrpSpPr>
        <p:grpSpPr>
          <a:xfrm>
            <a:off x="204044" y="5455581"/>
            <a:ext cx="998068" cy="215640"/>
            <a:chOff x="886131" y="1440291"/>
            <a:chExt cx="1204783" cy="218254"/>
          </a:xfrm>
        </p:grpSpPr>
        <p:cxnSp>
          <p:nvCxnSpPr>
            <p:cNvPr id="72" name="Straight Connector 71" descr="straight line">
              <a:extLst>
                <a:ext uri="{FF2B5EF4-FFF2-40B4-BE49-F238E27FC236}">
                  <a16:creationId xmlns:a16="http://schemas.microsoft.com/office/drawing/2014/main" id="{4FD29396-4F61-2EF8-56BE-22A1C48359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737" y="1658545"/>
              <a:ext cx="1099177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TextBox 131">
              <a:extLst>
                <a:ext uri="{FF2B5EF4-FFF2-40B4-BE49-F238E27FC236}">
                  <a16:creationId xmlns:a16="http://schemas.microsoft.com/office/drawing/2014/main" id="{5E1DF1BE-72E0-9A5F-FA97-3ECAE52AF4B1}"/>
                </a:ext>
              </a:extLst>
            </p:cNvPr>
            <p:cNvSpPr txBox="1"/>
            <p:nvPr/>
          </p:nvSpPr>
          <p:spPr>
            <a:xfrm>
              <a:off x="886131" y="1440291"/>
              <a:ext cx="752297" cy="217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TBD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FA42582-1570-1C6B-F5B1-370BFE826B9A}"/>
              </a:ext>
            </a:extLst>
          </p:cNvPr>
          <p:cNvGrpSpPr/>
          <p:nvPr/>
        </p:nvGrpSpPr>
        <p:grpSpPr>
          <a:xfrm>
            <a:off x="234192" y="6121591"/>
            <a:ext cx="903599" cy="258477"/>
            <a:chOff x="929597" y="1440291"/>
            <a:chExt cx="1161317" cy="261610"/>
          </a:xfrm>
        </p:grpSpPr>
        <p:cxnSp>
          <p:nvCxnSpPr>
            <p:cNvPr id="70" name="Straight Connector 69" descr="straight line">
              <a:extLst>
                <a:ext uri="{FF2B5EF4-FFF2-40B4-BE49-F238E27FC236}">
                  <a16:creationId xmlns:a16="http://schemas.microsoft.com/office/drawing/2014/main" id="{EF569745-06CA-A74B-11B0-826A06A43C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737" y="1658545"/>
              <a:ext cx="1099177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TextBox 134">
              <a:extLst>
                <a:ext uri="{FF2B5EF4-FFF2-40B4-BE49-F238E27FC236}">
                  <a16:creationId xmlns:a16="http://schemas.microsoft.com/office/drawing/2014/main" id="{EEC2E540-36A0-B487-6906-555725EF1C58}"/>
                </a:ext>
              </a:extLst>
            </p:cNvPr>
            <p:cNvSpPr txBox="1"/>
            <p:nvPr/>
          </p:nvSpPr>
          <p:spPr>
            <a:xfrm>
              <a:off x="929597" y="1440291"/>
              <a:ext cx="7545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N565E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649E6B8-772A-D323-928E-619D4B5923FD}"/>
              </a:ext>
            </a:extLst>
          </p:cNvPr>
          <p:cNvGrpSpPr/>
          <p:nvPr/>
        </p:nvGrpSpPr>
        <p:grpSpPr>
          <a:xfrm>
            <a:off x="237149" y="6466470"/>
            <a:ext cx="903599" cy="258477"/>
            <a:chOff x="929597" y="1440291"/>
            <a:chExt cx="1161317" cy="261610"/>
          </a:xfrm>
        </p:grpSpPr>
        <p:cxnSp>
          <p:nvCxnSpPr>
            <p:cNvPr id="68" name="Straight Connector 67" descr="straight line">
              <a:extLst>
                <a:ext uri="{FF2B5EF4-FFF2-40B4-BE49-F238E27FC236}">
                  <a16:creationId xmlns:a16="http://schemas.microsoft.com/office/drawing/2014/main" id="{2B620350-E0CA-BDB4-6AD0-78756DE46C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737" y="1658545"/>
              <a:ext cx="1099177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TextBox 137">
              <a:extLst>
                <a:ext uri="{FF2B5EF4-FFF2-40B4-BE49-F238E27FC236}">
                  <a16:creationId xmlns:a16="http://schemas.microsoft.com/office/drawing/2014/main" id="{57DC7931-3B1B-DA1D-9286-8EBC34CDD079}"/>
                </a:ext>
              </a:extLst>
            </p:cNvPr>
            <p:cNvSpPr txBox="1"/>
            <p:nvPr/>
          </p:nvSpPr>
          <p:spPr>
            <a:xfrm>
              <a:off x="929597" y="1440291"/>
              <a:ext cx="7545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N216KQ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E9DB0CF-9FB9-28E4-ADE9-D872AE8310FB}"/>
              </a:ext>
            </a:extLst>
          </p:cNvPr>
          <p:cNvGrpSpPr/>
          <p:nvPr/>
        </p:nvGrpSpPr>
        <p:grpSpPr>
          <a:xfrm>
            <a:off x="6494373" y="4362725"/>
            <a:ext cx="2756604" cy="2057917"/>
            <a:chOff x="6494373" y="3342257"/>
            <a:chExt cx="2756604" cy="2057917"/>
          </a:xfrm>
        </p:grpSpPr>
        <p:cxnSp>
          <p:nvCxnSpPr>
            <p:cNvPr id="33" name="Straight Connector 32" descr="straight line">
              <a:extLst>
                <a:ext uri="{FF2B5EF4-FFF2-40B4-BE49-F238E27FC236}">
                  <a16:creationId xmlns:a16="http://schemas.microsoft.com/office/drawing/2014/main" id="{948B63FF-F359-29A8-7CF0-E4E98DC262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76956" y="3554875"/>
              <a:ext cx="1245332" cy="5198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 descr="straight line">
              <a:extLst>
                <a:ext uri="{FF2B5EF4-FFF2-40B4-BE49-F238E27FC236}">
                  <a16:creationId xmlns:a16="http://schemas.microsoft.com/office/drawing/2014/main" id="{82D04B4C-8776-B3A5-B488-8A030A6C39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1475" y="3860730"/>
              <a:ext cx="1251683" cy="2589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 descr="straight line">
              <a:extLst>
                <a:ext uri="{FF2B5EF4-FFF2-40B4-BE49-F238E27FC236}">
                  <a16:creationId xmlns:a16="http://schemas.microsoft.com/office/drawing/2014/main" id="{78A8D244-F961-B568-E64E-2F7CE8D76C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10646" y="4213307"/>
              <a:ext cx="1422512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 descr="straight line">
              <a:extLst>
                <a:ext uri="{FF2B5EF4-FFF2-40B4-BE49-F238E27FC236}">
                  <a16:creationId xmlns:a16="http://schemas.microsoft.com/office/drawing/2014/main" id="{5CDD8F9C-9C19-531B-2717-39674FBC29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8788" y="4571969"/>
              <a:ext cx="1314600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77">
              <a:extLst>
                <a:ext uri="{FF2B5EF4-FFF2-40B4-BE49-F238E27FC236}">
                  <a16:creationId xmlns:a16="http://schemas.microsoft.com/office/drawing/2014/main" id="{AB7DF1DE-85A3-E38E-72A1-28EFA3DB53C8}"/>
                </a:ext>
              </a:extLst>
            </p:cNvPr>
            <p:cNvSpPr txBox="1"/>
            <p:nvPr/>
          </p:nvSpPr>
          <p:spPr>
            <a:xfrm>
              <a:off x="7853614" y="3342257"/>
              <a:ext cx="1297243" cy="25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N874EB (160-day EU)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Box 78">
              <a:extLst>
                <a:ext uri="{FF2B5EF4-FFF2-40B4-BE49-F238E27FC236}">
                  <a16:creationId xmlns:a16="http://schemas.microsoft.com/office/drawing/2014/main" id="{CBE19292-D865-D169-55D1-DA78FFD46C08}"/>
                </a:ext>
              </a:extLst>
            </p:cNvPr>
            <p:cNvSpPr txBox="1"/>
            <p:nvPr/>
          </p:nvSpPr>
          <p:spPr>
            <a:xfrm>
              <a:off x="7833242" y="3635740"/>
              <a:ext cx="1297243" cy="25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N880AG (180-day EU)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79">
              <a:extLst>
                <a:ext uri="{FF2B5EF4-FFF2-40B4-BE49-F238E27FC236}">
                  <a16:creationId xmlns:a16="http://schemas.microsoft.com/office/drawing/2014/main" id="{65F0D3F6-A82F-B6D7-4C60-0B39B3DA626C}"/>
                </a:ext>
              </a:extLst>
            </p:cNvPr>
            <p:cNvSpPr txBox="1"/>
            <p:nvPr/>
          </p:nvSpPr>
          <p:spPr>
            <a:xfrm>
              <a:off x="7929633" y="4327244"/>
              <a:ext cx="1199276" cy="21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FireWatch</a:t>
              </a:r>
              <a:r>
                <a:rPr kumimoji="0" lang="en-US" sz="79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51 (WCF)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80">
              <a:extLst>
                <a:ext uri="{FF2B5EF4-FFF2-40B4-BE49-F238E27FC236}">
                  <a16:creationId xmlns:a16="http://schemas.microsoft.com/office/drawing/2014/main" id="{AF0A99DC-32B6-A019-C3B6-B145BACE724F}"/>
                </a:ext>
              </a:extLst>
            </p:cNvPr>
            <p:cNvSpPr txBox="1"/>
            <p:nvPr/>
          </p:nvSpPr>
          <p:spPr>
            <a:xfrm>
              <a:off x="7900043" y="3973786"/>
              <a:ext cx="1350934" cy="21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98" b="1" dirty="0">
                  <a:solidFill>
                    <a:prstClr val="black"/>
                  </a:solidFill>
                  <a:latin typeface="Calibri"/>
                </a:rPr>
                <a:t>NEW N170Z</a:t>
              </a:r>
              <a:r>
                <a:rPr kumimoji="0" lang="en-US" sz="79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(WCF)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6A0B900-CF0C-77AA-E0DD-8AB97E4A1CE4}"/>
                </a:ext>
              </a:extLst>
            </p:cNvPr>
            <p:cNvGrpSpPr/>
            <p:nvPr/>
          </p:nvGrpSpPr>
          <p:grpSpPr>
            <a:xfrm>
              <a:off x="7718482" y="4735196"/>
              <a:ext cx="1396565" cy="250875"/>
              <a:chOff x="9893875" y="1067304"/>
              <a:chExt cx="2003332" cy="253916"/>
            </a:xfrm>
          </p:grpSpPr>
          <p:cxnSp>
            <p:nvCxnSpPr>
              <p:cNvPr id="66" name="Straight Connector 65" descr="straight line">
                <a:extLst>
                  <a:ext uri="{FF2B5EF4-FFF2-40B4-BE49-F238E27FC236}">
                    <a16:creationId xmlns:a16="http://schemas.microsoft.com/office/drawing/2014/main" id="{5F6C9AAC-B84D-47DA-99F9-F13FAE0E70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93875" y="1309487"/>
                <a:ext cx="1607907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7" name="TextBox 145">
                <a:extLst>
                  <a:ext uri="{FF2B5EF4-FFF2-40B4-BE49-F238E27FC236}">
                    <a16:creationId xmlns:a16="http://schemas.microsoft.com/office/drawing/2014/main" id="{2534AFBE-8F57-3E6F-78E6-FEC2D9721E0A}"/>
                  </a:ext>
                </a:extLst>
              </p:cNvPr>
              <p:cNvSpPr txBox="1"/>
              <p:nvPr/>
            </p:nvSpPr>
            <p:spPr>
              <a:xfrm>
                <a:off x="10076997" y="1067304"/>
                <a:ext cx="182021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949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98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N325FS (150-day EU)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25976C5-3C3F-FE31-D5DE-7169229EDC47}"/>
                </a:ext>
              </a:extLst>
            </p:cNvPr>
            <p:cNvGrpSpPr/>
            <p:nvPr/>
          </p:nvGrpSpPr>
          <p:grpSpPr>
            <a:xfrm>
              <a:off x="7602352" y="5079243"/>
              <a:ext cx="1526557" cy="250876"/>
              <a:chOff x="9725594" y="1167995"/>
              <a:chExt cx="2189802" cy="253917"/>
            </a:xfrm>
          </p:grpSpPr>
          <p:cxnSp>
            <p:nvCxnSpPr>
              <p:cNvPr id="64" name="Straight Connector 63" descr="straight line">
                <a:extLst>
                  <a:ext uri="{FF2B5EF4-FFF2-40B4-BE49-F238E27FC236}">
                    <a16:creationId xmlns:a16="http://schemas.microsoft.com/office/drawing/2014/main" id="{3FB039A8-6542-ADD7-FB9B-9029A62808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25594" y="1421911"/>
                <a:ext cx="1746743" cy="1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" name="TextBox 149">
                <a:extLst>
                  <a:ext uri="{FF2B5EF4-FFF2-40B4-BE49-F238E27FC236}">
                    <a16:creationId xmlns:a16="http://schemas.microsoft.com/office/drawing/2014/main" id="{B11E6780-16ED-69ED-339B-244FA26E67BD}"/>
                  </a:ext>
                </a:extLst>
              </p:cNvPr>
              <p:cNvSpPr txBox="1"/>
              <p:nvPr/>
            </p:nvSpPr>
            <p:spPr>
              <a:xfrm>
                <a:off x="10085909" y="1167995"/>
                <a:ext cx="182948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949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98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N879EB (150-day EU)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Rounded Rectangle 176">
              <a:extLst>
                <a:ext uri="{FF2B5EF4-FFF2-40B4-BE49-F238E27FC236}">
                  <a16:creationId xmlns:a16="http://schemas.microsoft.com/office/drawing/2014/main" id="{3EC4CB03-5EB5-B342-9E18-763D51C985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4373" y="3411019"/>
              <a:ext cx="1199276" cy="1989155"/>
            </a:xfrm>
            <a:prstGeom prst="roundRect">
              <a:avLst/>
            </a:prstGeom>
            <a:solidFill>
              <a:srgbClr val="1B6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Operational Support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0" name="Straight Connector 59" descr="straight line">
            <a:extLst>
              <a:ext uri="{FF2B5EF4-FFF2-40B4-BE49-F238E27FC236}">
                <a16:creationId xmlns:a16="http://schemas.microsoft.com/office/drawing/2014/main" id="{5E563B27-ED42-0FF8-0285-6219C4378349}"/>
              </a:ext>
            </a:extLst>
          </p:cNvPr>
          <p:cNvCxnSpPr>
            <a:cxnSpLocks/>
          </p:cNvCxnSpPr>
          <p:nvPr/>
        </p:nvCxnSpPr>
        <p:spPr>
          <a:xfrm flipV="1">
            <a:off x="2353560" y="4903792"/>
            <a:ext cx="383615" cy="51455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 descr="straight line">
            <a:extLst>
              <a:ext uri="{FF2B5EF4-FFF2-40B4-BE49-F238E27FC236}">
                <a16:creationId xmlns:a16="http://schemas.microsoft.com/office/drawing/2014/main" id="{E3E837E1-937F-D8D2-D9DA-5E46EA231F9D}"/>
              </a:ext>
            </a:extLst>
          </p:cNvPr>
          <p:cNvCxnSpPr>
            <a:cxnSpLocks/>
          </p:cNvCxnSpPr>
          <p:nvPr/>
        </p:nvCxnSpPr>
        <p:spPr>
          <a:xfrm flipV="1">
            <a:off x="2319211" y="4974478"/>
            <a:ext cx="566286" cy="125752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 descr="straight line">
            <a:extLst>
              <a:ext uri="{FF2B5EF4-FFF2-40B4-BE49-F238E27FC236}">
                <a16:creationId xmlns:a16="http://schemas.microsoft.com/office/drawing/2014/main" id="{183C7536-473B-5C20-C105-9C1EB7C42583}"/>
              </a:ext>
            </a:extLst>
          </p:cNvPr>
          <p:cNvCxnSpPr>
            <a:cxnSpLocks/>
          </p:cNvCxnSpPr>
          <p:nvPr/>
        </p:nvCxnSpPr>
        <p:spPr>
          <a:xfrm flipH="1" flipV="1">
            <a:off x="7508788" y="3078158"/>
            <a:ext cx="1198196" cy="1434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10">
            <a:extLst>
              <a:ext uri="{FF2B5EF4-FFF2-40B4-BE49-F238E27FC236}">
                <a16:creationId xmlns:a16="http://schemas.microsoft.com/office/drawing/2014/main" id="{E71F8A69-3656-FA68-61EB-BEC5B487A4CF}"/>
              </a:ext>
            </a:extLst>
          </p:cNvPr>
          <p:cNvSpPr txBox="1"/>
          <p:nvPr/>
        </p:nvSpPr>
        <p:spPr>
          <a:xfrm>
            <a:off x="7692440" y="2830075"/>
            <a:ext cx="1245332" cy="215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9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Aircraft 3 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32964C-ABBA-E307-23ED-C80D4FF3B9AA}"/>
              </a:ext>
            </a:extLst>
          </p:cNvPr>
          <p:cNvGrpSpPr/>
          <p:nvPr/>
        </p:nvGrpSpPr>
        <p:grpSpPr>
          <a:xfrm>
            <a:off x="214089" y="4355397"/>
            <a:ext cx="1034632" cy="215640"/>
            <a:chOff x="886131" y="1440291"/>
            <a:chExt cx="1248920" cy="218254"/>
          </a:xfrm>
        </p:grpSpPr>
        <p:cxnSp>
          <p:nvCxnSpPr>
            <p:cNvPr id="4" name="Straight Connector 3" descr="straight line">
              <a:extLst>
                <a:ext uri="{FF2B5EF4-FFF2-40B4-BE49-F238E27FC236}">
                  <a16:creationId xmlns:a16="http://schemas.microsoft.com/office/drawing/2014/main" id="{82755D5F-1719-A46F-C5AD-2259C169F8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737" y="1658545"/>
              <a:ext cx="1099177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" name="TextBox 128">
              <a:extLst>
                <a:ext uri="{FF2B5EF4-FFF2-40B4-BE49-F238E27FC236}">
                  <a16:creationId xmlns:a16="http://schemas.microsoft.com/office/drawing/2014/main" id="{68EE8E93-50FA-D7B8-EC63-5D15C4FD6FF1}"/>
                </a:ext>
              </a:extLst>
            </p:cNvPr>
            <p:cNvSpPr txBox="1"/>
            <p:nvPr/>
          </p:nvSpPr>
          <p:spPr>
            <a:xfrm>
              <a:off x="886131" y="1440291"/>
              <a:ext cx="1248920" cy="217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 N353M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86E6711-9781-0D8E-C281-F5C3D0BD3C38}"/>
              </a:ext>
            </a:extLst>
          </p:cNvPr>
          <p:cNvGrpSpPr/>
          <p:nvPr/>
        </p:nvGrpSpPr>
        <p:grpSpPr>
          <a:xfrm>
            <a:off x="205717" y="4983245"/>
            <a:ext cx="1020762" cy="215123"/>
            <a:chOff x="858737" y="1478808"/>
            <a:chExt cx="1232177" cy="217731"/>
          </a:xfrm>
        </p:grpSpPr>
        <p:cxnSp>
          <p:nvCxnSpPr>
            <p:cNvPr id="15" name="Straight Connector 14" descr="straight line">
              <a:extLst>
                <a:ext uri="{FF2B5EF4-FFF2-40B4-BE49-F238E27FC236}">
                  <a16:creationId xmlns:a16="http://schemas.microsoft.com/office/drawing/2014/main" id="{0D8C19E1-FD78-1937-ABDB-05D9EEF79C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737" y="1658545"/>
              <a:ext cx="1099177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128">
              <a:extLst>
                <a:ext uri="{FF2B5EF4-FFF2-40B4-BE49-F238E27FC236}">
                  <a16:creationId xmlns:a16="http://schemas.microsoft.com/office/drawing/2014/main" id="{53B7BB14-B9ED-9934-4F60-49FE0E685D3B}"/>
                </a:ext>
              </a:extLst>
            </p:cNvPr>
            <p:cNvSpPr txBox="1"/>
            <p:nvPr/>
          </p:nvSpPr>
          <p:spPr>
            <a:xfrm>
              <a:off x="858737" y="1478808"/>
              <a:ext cx="958337" cy="217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N391M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DA7B2D-EFAD-E9F9-8288-DD2004823BB2}"/>
              </a:ext>
            </a:extLst>
          </p:cNvPr>
          <p:cNvGrpSpPr/>
          <p:nvPr/>
        </p:nvGrpSpPr>
        <p:grpSpPr>
          <a:xfrm>
            <a:off x="205717" y="4750565"/>
            <a:ext cx="998068" cy="215640"/>
            <a:chOff x="886131" y="1440291"/>
            <a:chExt cx="1204783" cy="218254"/>
          </a:xfrm>
        </p:grpSpPr>
        <p:cxnSp>
          <p:nvCxnSpPr>
            <p:cNvPr id="28" name="Straight Connector 27" descr="straight line">
              <a:extLst>
                <a:ext uri="{FF2B5EF4-FFF2-40B4-BE49-F238E27FC236}">
                  <a16:creationId xmlns:a16="http://schemas.microsoft.com/office/drawing/2014/main" id="{5632F04D-695C-6CA3-FD6A-761D5E4538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737" y="1658545"/>
              <a:ext cx="1099177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Box 128">
              <a:extLst>
                <a:ext uri="{FF2B5EF4-FFF2-40B4-BE49-F238E27FC236}">
                  <a16:creationId xmlns:a16="http://schemas.microsoft.com/office/drawing/2014/main" id="{9927BD6F-639A-6E58-CF4A-40E576B4E04C}"/>
                </a:ext>
              </a:extLst>
            </p:cNvPr>
            <p:cNvSpPr txBox="1"/>
            <p:nvPr/>
          </p:nvSpPr>
          <p:spPr>
            <a:xfrm>
              <a:off x="886131" y="1440291"/>
              <a:ext cx="958337" cy="217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 N362M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D1D7DE-5C9D-CE69-FDE9-890654980622}"/>
              </a:ext>
            </a:extLst>
          </p:cNvPr>
          <p:cNvGrpSpPr/>
          <p:nvPr/>
        </p:nvGrpSpPr>
        <p:grpSpPr>
          <a:xfrm>
            <a:off x="209273" y="3205992"/>
            <a:ext cx="1003118" cy="215640"/>
            <a:chOff x="886131" y="1440291"/>
            <a:chExt cx="1210879" cy="218254"/>
          </a:xfrm>
        </p:grpSpPr>
        <p:cxnSp>
          <p:nvCxnSpPr>
            <p:cNvPr id="93" name="Straight Connector 92" descr="straight line">
              <a:extLst>
                <a:ext uri="{FF2B5EF4-FFF2-40B4-BE49-F238E27FC236}">
                  <a16:creationId xmlns:a16="http://schemas.microsoft.com/office/drawing/2014/main" id="{2F591A63-2BCD-39C7-6653-D1E7652CB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737" y="1658545"/>
              <a:ext cx="1099177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TextBox 116">
              <a:extLst>
                <a:ext uri="{FF2B5EF4-FFF2-40B4-BE49-F238E27FC236}">
                  <a16:creationId xmlns:a16="http://schemas.microsoft.com/office/drawing/2014/main" id="{4E843EE8-3AD8-7CEB-F5C4-BBDCB718C824}"/>
                </a:ext>
              </a:extLst>
            </p:cNvPr>
            <p:cNvSpPr txBox="1"/>
            <p:nvPr/>
          </p:nvSpPr>
          <p:spPr>
            <a:xfrm>
              <a:off x="886131" y="1440291"/>
              <a:ext cx="1210879" cy="217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949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9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N40Y 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Rounded Rectangle 162">
            <a:extLst>
              <a:ext uri="{FF2B5EF4-FFF2-40B4-BE49-F238E27FC236}">
                <a16:creationId xmlns:a16="http://schemas.microsoft.com/office/drawing/2014/main" id="{3B7611C6-346B-444F-9259-18425BF5B8DE}"/>
              </a:ext>
            </a:extLst>
          </p:cNvPr>
          <p:cNvSpPr>
            <a:spLocks noChangeAspect="1"/>
          </p:cNvSpPr>
          <p:nvPr/>
        </p:nvSpPr>
        <p:spPr>
          <a:xfrm>
            <a:off x="1154782" y="3693726"/>
            <a:ext cx="1228827" cy="5714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9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Colorado DFPC </a:t>
            </a:r>
          </a:p>
        </p:txBody>
      </p:sp>
      <p:sp>
        <p:nvSpPr>
          <p:cNvPr id="36" name="Rounded Rectangle 162">
            <a:extLst>
              <a:ext uri="{FF2B5EF4-FFF2-40B4-BE49-F238E27FC236}">
                <a16:creationId xmlns:a16="http://schemas.microsoft.com/office/drawing/2014/main" id="{85B2DA9F-321C-A034-0640-5BD534558318}"/>
              </a:ext>
            </a:extLst>
          </p:cNvPr>
          <p:cNvSpPr>
            <a:spLocks noChangeAspect="1"/>
          </p:cNvSpPr>
          <p:nvPr/>
        </p:nvSpPr>
        <p:spPr>
          <a:xfrm>
            <a:off x="1161911" y="4510427"/>
            <a:ext cx="1216549" cy="6989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9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MT DNRC </a:t>
            </a:r>
          </a:p>
        </p:txBody>
      </p:sp>
      <p:sp>
        <p:nvSpPr>
          <p:cNvPr id="37" name="Rounded Rectangle 162">
            <a:extLst>
              <a:ext uri="{FF2B5EF4-FFF2-40B4-BE49-F238E27FC236}">
                <a16:creationId xmlns:a16="http://schemas.microsoft.com/office/drawing/2014/main" id="{818FF790-6FB7-D939-07C8-DA5DCDF0EC96}"/>
              </a:ext>
            </a:extLst>
          </p:cNvPr>
          <p:cNvSpPr>
            <a:spLocks noChangeAspect="1"/>
          </p:cNvSpPr>
          <p:nvPr/>
        </p:nvSpPr>
        <p:spPr>
          <a:xfrm>
            <a:off x="1208935" y="5353389"/>
            <a:ext cx="1174675" cy="5714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9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Oregon ODF </a:t>
            </a:r>
          </a:p>
        </p:txBody>
      </p:sp>
      <p:sp>
        <p:nvSpPr>
          <p:cNvPr id="27" name="Rounded Rectangle 177">
            <a:extLst>
              <a:ext uri="{FF2B5EF4-FFF2-40B4-BE49-F238E27FC236}">
                <a16:creationId xmlns:a16="http://schemas.microsoft.com/office/drawing/2014/main" id="{57624E38-1CF8-D245-A5C3-682DADB86B73}"/>
              </a:ext>
            </a:extLst>
          </p:cNvPr>
          <p:cNvSpPr>
            <a:spLocks noChangeAspect="1"/>
          </p:cNvSpPr>
          <p:nvPr/>
        </p:nvSpPr>
        <p:spPr>
          <a:xfrm>
            <a:off x="6496295" y="2058535"/>
            <a:ext cx="1103478" cy="1073861"/>
          </a:xfrm>
          <a:prstGeom prst="roundRect">
            <a:avLst/>
          </a:prstGeom>
          <a:solidFill>
            <a:srgbClr val="1B6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9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 Fire Mapping (NIROPS)</a:t>
            </a:r>
          </a:p>
        </p:txBody>
      </p:sp>
      <p:sp>
        <p:nvSpPr>
          <p:cNvPr id="38" name="Rounded Rectangle 162">
            <a:extLst>
              <a:ext uri="{FF2B5EF4-FFF2-40B4-BE49-F238E27FC236}">
                <a16:creationId xmlns:a16="http://schemas.microsoft.com/office/drawing/2014/main" id="{68E5D19A-C364-92AA-CF5F-75926071D0A4}"/>
              </a:ext>
            </a:extLst>
          </p:cNvPr>
          <p:cNvSpPr>
            <a:spLocks noChangeAspect="1"/>
          </p:cNvSpPr>
          <p:nvPr/>
        </p:nvSpPr>
        <p:spPr>
          <a:xfrm>
            <a:off x="1140748" y="6196352"/>
            <a:ext cx="1357417" cy="5714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9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Washington DNR</a:t>
            </a:r>
          </a:p>
        </p:txBody>
      </p:sp>
      <p:sp>
        <p:nvSpPr>
          <p:cNvPr id="22" name="Rounded Rectangle 161">
            <a:extLst>
              <a:ext uri="{FF2B5EF4-FFF2-40B4-BE49-F238E27FC236}">
                <a16:creationId xmlns:a16="http://schemas.microsoft.com/office/drawing/2014/main" id="{2BEA1B4A-6282-7B41-9119-8264A5887B7F}"/>
              </a:ext>
            </a:extLst>
          </p:cNvPr>
          <p:cNvSpPr>
            <a:spLocks noChangeAspect="1"/>
          </p:cNvSpPr>
          <p:nvPr/>
        </p:nvSpPr>
        <p:spPr>
          <a:xfrm>
            <a:off x="1173504" y="1943219"/>
            <a:ext cx="1164376" cy="5714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9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 Fire</a:t>
            </a:r>
          </a:p>
        </p:txBody>
      </p:sp>
      <p:sp>
        <p:nvSpPr>
          <p:cNvPr id="39" name="Rounded Rectangle 161">
            <a:extLst>
              <a:ext uri="{FF2B5EF4-FFF2-40B4-BE49-F238E27FC236}">
                <a16:creationId xmlns:a16="http://schemas.microsoft.com/office/drawing/2014/main" id="{46BEAD67-55AB-24C4-D63D-9044CC76C2F3}"/>
              </a:ext>
            </a:extLst>
          </p:cNvPr>
          <p:cNvSpPr>
            <a:spLocks noChangeAspect="1"/>
          </p:cNvSpPr>
          <p:nvPr/>
        </p:nvSpPr>
        <p:spPr>
          <a:xfrm>
            <a:off x="1195339" y="2832418"/>
            <a:ext cx="1174068" cy="66668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9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 OES</a:t>
            </a:r>
          </a:p>
        </p:txBody>
      </p:sp>
      <p:cxnSp>
        <p:nvCxnSpPr>
          <p:cNvPr id="85" name="Straight Connector 84" descr="straight line">
            <a:extLst>
              <a:ext uri="{FF2B5EF4-FFF2-40B4-BE49-F238E27FC236}">
                <a16:creationId xmlns:a16="http://schemas.microsoft.com/office/drawing/2014/main" id="{4110CC70-2141-DFF9-4A18-7F3156CD2549}"/>
              </a:ext>
            </a:extLst>
          </p:cNvPr>
          <p:cNvCxnSpPr>
            <a:cxnSpLocks/>
          </p:cNvCxnSpPr>
          <p:nvPr/>
        </p:nvCxnSpPr>
        <p:spPr>
          <a:xfrm flipV="1">
            <a:off x="3146474" y="4965688"/>
            <a:ext cx="242506" cy="59714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1" name="Rounded Rectangle 162">
            <a:extLst>
              <a:ext uri="{FF2B5EF4-FFF2-40B4-BE49-F238E27FC236}">
                <a16:creationId xmlns:a16="http://schemas.microsoft.com/office/drawing/2014/main" id="{5C8BA29B-D2CF-3971-1563-0435B50E47F3}"/>
              </a:ext>
            </a:extLst>
          </p:cNvPr>
          <p:cNvSpPr>
            <a:spLocks noChangeAspect="1"/>
          </p:cNvSpPr>
          <p:nvPr/>
        </p:nvSpPr>
        <p:spPr>
          <a:xfrm>
            <a:off x="2814698" y="5572398"/>
            <a:ext cx="938919" cy="65960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9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*Utah DNR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9986BFFD-111B-1589-5093-530A44FD7108}"/>
              </a:ext>
            </a:extLst>
          </p:cNvPr>
          <p:cNvSpPr/>
          <p:nvPr/>
        </p:nvSpPr>
        <p:spPr>
          <a:xfrm>
            <a:off x="-682" y="-8544"/>
            <a:ext cx="9143999" cy="1575955"/>
          </a:xfrm>
          <a:prstGeom prst="rect">
            <a:avLst/>
          </a:prstGeom>
          <a:solidFill>
            <a:srgbClr val="F8C8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E26D88-266F-2D97-9331-7657EF83E4D2}"/>
              </a:ext>
            </a:extLst>
          </p:cNvPr>
          <p:cNvSpPr txBox="1"/>
          <p:nvPr/>
        </p:nvSpPr>
        <p:spPr>
          <a:xfrm>
            <a:off x="1452089" y="12795"/>
            <a:ext cx="6297220" cy="792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2026 Interagency Assets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0350D745-E7A9-FEF2-47B3-5B9D50581CBC}"/>
              </a:ext>
            </a:extLst>
          </p:cNvPr>
          <p:cNvGrpSpPr/>
          <p:nvPr/>
        </p:nvGrpSpPr>
        <p:grpSpPr>
          <a:xfrm>
            <a:off x="1335711" y="719547"/>
            <a:ext cx="6471211" cy="801234"/>
            <a:chOff x="426881" y="694668"/>
            <a:chExt cx="8347636" cy="1092373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169F143-E8B1-E961-2CBC-17F11B869BD6}"/>
                </a:ext>
              </a:extLst>
            </p:cNvPr>
            <p:cNvSpPr/>
            <p:nvPr/>
          </p:nvSpPr>
          <p:spPr>
            <a:xfrm>
              <a:off x="426881" y="694668"/>
              <a:ext cx="8347636" cy="109237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8875C4F-1955-186E-62B2-F51AD3D01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004" y="714569"/>
              <a:ext cx="813413" cy="1043291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20FE57C0-F3E5-5C79-177E-C8230DC14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50311" y="717040"/>
              <a:ext cx="1093936" cy="963251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8105C248-F1F6-E2E9-18DA-9B406492E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2918" y="705816"/>
              <a:ext cx="682811" cy="1060796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B1767452-FD6C-D3C4-43ED-471051133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2345" y="742804"/>
              <a:ext cx="986342" cy="96213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7205C63A-910C-B559-51CA-56AD08308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12872" y="791838"/>
              <a:ext cx="947850" cy="966022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3F7CF756-A376-9F7B-AFCD-C0EE54EED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6282" y="779440"/>
              <a:ext cx="847417" cy="963251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F69760E7-1201-EF16-ABEF-D751AF22B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96647" y="742804"/>
              <a:ext cx="956383" cy="1032894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4FB8471D-32C6-6BDA-1C31-F9536B6F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91816" y="797729"/>
              <a:ext cx="963251" cy="926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951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9C8B85-25EF-B15B-E235-30AC4D9EF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F9D22A-B5E1-3472-2CB2-A2018212BD05}"/>
              </a:ext>
            </a:extLst>
          </p:cNvPr>
          <p:cNvSpPr/>
          <p:nvPr/>
        </p:nvSpPr>
        <p:spPr>
          <a:xfrm flipV="1">
            <a:off x="-1" y="0"/>
            <a:ext cx="3145834" cy="6858000"/>
          </a:xfrm>
          <a:prstGeom prst="rect">
            <a:avLst/>
          </a:prstGeom>
          <a:solidFill>
            <a:srgbClr val="F3F5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21E163-B709-6919-916F-607D3B0C2C71}"/>
              </a:ext>
            </a:extLst>
          </p:cNvPr>
          <p:cNvSpPr txBox="1"/>
          <p:nvPr/>
        </p:nvSpPr>
        <p:spPr>
          <a:xfrm>
            <a:off x="0" y="230655"/>
            <a:ext cx="3046043" cy="8925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600" dirty="0">
                <a:ln w="0"/>
                <a:solidFill>
                  <a:srgbClr val="0F2A4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ptos Display" panose="02110004020202020204"/>
              </a:rPr>
              <a:t>New Heat Detection / Lightning Recon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540188-B5C4-57E9-957B-436D00898467}"/>
              </a:ext>
            </a:extLst>
          </p:cNvPr>
          <p:cNvSpPr txBox="1"/>
          <p:nvPr/>
        </p:nvSpPr>
        <p:spPr>
          <a:xfrm>
            <a:off x="0" y="1613916"/>
            <a:ext cx="31458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dirty="0"/>
          </a:p>
          <a:p>
            <a:pPr algn="ctr"/>
            <a:r>
              <a:rPr lang="en-US" dirty="0"/>
              <a:t>Requestors identify priority areas; </a:t>
            </a:r>
            <a:r>
              <a:rPr lang="en-US" dirty="0" err="1"/>
              <a:t>flt</a:t>
            </a:r>
            <a:r>
              <a:rPr lang="en-US" dirty="0"/>
              <a:t> crew uses lightning data to refine area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000" b="1" u="sng" dirty="0"/>
              <a:t>DELIVERED PRODUCTS</a:t>
            </a:r>
            <a:r>
              <a:rPr lang="en-US" sz="2000" dirty="0"/>
              <a:t>:</a:t>
            </a:r>
          </a:p>
          <a:p>
            <a:pPr algn="ctr"/>
            <a:endParaRPr lang="en-US" sz="800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Size-up reported via radio/phone and email confirmation to dispatch</a:t>
            </a:r>
          </a:p>
          <a:p>
            <a:endParaRPr lang="en-US" dirty="0"/>
          </a:p>
          <a:p>
            <a:r>
              <a:rPr lang="en-US" dirty="0"/>
              <a:t>2.	Detections are uploaded 	in-flight to HUB site</a:t>
            </a:r>
          </a:p>
          <a:p>
            <a:endParaRPr lang="en-US" dirty="0"/>
          </a:p>
          <a:p>
            <a:r>
              <a:rPr lang="en-US" dirty="0"/>
              <a:t>3.	Imagery, videos, 	perimeter uploaded to 	EGP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D96BDC-B15F-D28B-60CD-3D32E2F7040C}"/>
              </a:ext>
            </a:extLst>
          </p:cNvPr>
          <p:cNvCxnSpPr>
            <a:cxnSpLocks/>
          </p:cNvCxnSpPr>
          <p:nvPr/>
        </p:nvCxnSpPr>
        <p:spPr>
          <a:xfrm>
            <a:off x="0" y="1377436"/>
            <a:ext cx="3145833" cy="0"/>
          </a:xfrm>
          <a:prstGeom prst="line">
            <a:avLst/>
          </a:prstGeom>
          <a:ln w="53975">
            <a:solidFill>
              <a:srgbClr val="0F2A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3C5795D-F581-1B19-818B-6CF9C733C765}"/>
              </a:ext>
            </a:extLst>
          </p:cNvPr>
          <p:cNvSpPr/>
          <p:nvPr/>
        </p:nvSpPr>
        <p:spPr>
          <a:xfrm rot="6223723">
            <a:off x="6142450" y="827335"/>
            <a:ext cx="2835729" cy="2523394"/>
          </a:xfrm>
          <a:custGeom>
            <a:avLst/>
            <a:gdLst>
              <a:gd name="connsiteX0" fmla="*/ 0 w 2640341"/>
              <a:gd name="connsiteY0" fmla="*/ 0 h 2286000"/>
              <a:gd name="connsiteX1" fmla="*/ 2286000 w 2640341"/>
              <a:gd name="connsiteY1" fmla="*/ 0 h 2286000"/>
              <a:gd name="connsiteX2" fmla="*/ 2286000 w 2640341"/>
              <a:gd name="connsiteY2" fmla="*/ 801254 h 2286000"/>
              <a:gd name="connsiteX3" fmla="*/ 2297441 w 2640341"/>
              <a:gd name="connsiteY3" fmla="*/ 800100 h 2286000"/>
              <a:gd name="connsiteX4" fmla="*/ 2640341 w 2640341"/>
              <a:gd name="connsiteY4" fmla="*/ 1143000 h 2286000"/>
              <a:gd name="connsiteX5" fmla="*/ 2297441 w 2640341"/>
              <a:gd name="connsiteY5" fmla="*/ 1485900 h 2286000"/>
              <a:gd name="connsiteX6" fmla="*/ 2286000 w 2640341"/>
              <a:gd name="connsiteY6" fmla="*/ 1484747 h 2286000"/>
              <a:gd name="connsiteX7" fmla="*/ 2286000 w 2640341"/>
              <a:gd name="connsiteY7" fmla="*/ 2286000 h 2286000"/>
              <a:gd name="connsiteX8" fmla="*/ 1480856 w 2640341"/>
              <a:gd name="connsiteY8" fmla="*/ 2286000 h 2286000"/>
              <a:gd name="connsiteX9" fmla="*/ 1485900 w 2640341"/>
              <a:gd name="connsiteY9" fmla="*/ 2235965 h 2286000"/>
              <a:gd name="connsiteX10" fmla="*/ 1143000 w 2640341"/>
              <a:gd name="connsiteY10" fmla="*/ 1893065 h 2286000"/>
              <a:gd name="connsiteX11" fmla="*/ 800100 w 2640341"/>
              <a:gd name="connsiteY11" fmla="*/ 2235965 h 2286000"/>
              <a:gd name="connsiteX12" fmla="*/ 805144 w 2640341"/>
              <a:gd name="connsiteY12" fmla="*/ 2286000 h 2286000"/>
              <a:gd name="connsiteX13" fmla="*/ 0 w 2640341"/>
              <a:gd name="connsiteY1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0341" h="2286000">
                <a:moveTo>
                  <a:pt x="0" y="0"/>
                </a:moveTo>
                <a:lnTo>
                  <a:pt x="2286000" y="0"/>
                </a:lnTo>
                <a:lnTo>
                  <a:pt x="2286000" y="801254"/>
                </a:lnTo>
                <a:lnTo>
                  <a:pt x="2297441" y="800100"/>
                </a:lnTo>
                <a:cubicBezTo>
                  <a:pt x="2486819" y="800100"/>
                  <a:pt x="2640341" y="953622"/>
                  <a:pt x="2640341" y="1143000"/>
                </a:cubicBezTo>
                <a:cubicBezTo>
                  <a:pt x="2640341" y="1332378"/>
                  <a:pt x="2486819" y="1485900"/>
                  <a:pt x="2297441" y="1485900"/>
                </a:cubicBezTo>
                <a:lnTo>
                  <a:pt x="2286000" y="1484747"/>
                </a:lnTo>
                <a:lnTo>
                  <a:pt x="2286000" y="2286000"/>
                </a:lnTo>
                <a:lnTo>
                  <a:pt x="1480856" y="2286000"/>
                </a:lnTo>
                <a:lnTo>
                  <a:pt x="1485900" y="2235965"/>
                </a:lnTo>
                <a:cubicBezTo>
                  <a:pt x="1485900" y="2046587"/>
                  <a:pt x="1332378" y="1893065"/>
                  <a:pt x="1143000" y="1893065"/>
                </a:cubicBezTo>
                <a:cubicBezTo>
                  <a:pt x="953622" y="1893065"/>
                  <a:pt x="800100" y="2046587"/>
                  <a:pt x="800100" y="2235965"/>
                </a:cubicBezTo>
                <a:lnTo>
                  <a:pt x="805144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3A5A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A4F3663-6297-DE45-59AB-46A136576FA9}"/>
              </a:ext>
            </a:extLst>
          </p:cNvPr>
          <p:cNvSpPr/>
          <p:nvPr/>
        </p:nvSpPr>
        <p:spPr>
          <a:xfrm rot="15185455">
            <a:off x="3218935" y="3624332"/>
            <a:ext cx="2835729" cy="2523393"/>
          </a:xfrm>
          <a:custGeom>
            <a:avLst/>
            <a:gdLst>
              <a:gd name="connsiteX0" fmla="*/ 0 w 2640341"/>
              <a:gd name="connsiteY0" fmla="*/ 0 h 2286000"/>
              <a:gd name="connsiteX1" fmla="*/ 2286000 w 2640341"/>
              <a:gd name="connsiteY1" fmla="*/ 0 h 2286000"/>
              <a:gd name="connsiteX2" fmla="*/ 2286000 w 2640341"/>
              <a:gd name="connsiteY2" fmla="*/ 801254 h 2286000"/>
              <a:gd name="connsiteX3" fmla="*/ 2297441 w 2640341"/>
              <a:gd name="connsiteY3" fmla="*/ 800100 h 2286000"/>
              <a:gd name="connsiteX4" fmla="*/ 2640341 w 2640341"/>
              <a:gd name="connsiteY4" fmla="*/ 1143000 h 2286000"/>
              <a:gd name="connsiteX5" fmla="*/ 2297441 w 2640341"/>
              <a:gd name="connsiteY5" fmla="*/ 1485900 h 2286000"/>
              <a:gd name="connsiteX6" fmla="*/ 2286000 w 2640341"/>
              <a:gd name="connsiteY6" fmla="*/ 1484747 h 2286000"/>
              <a:gd name="connsiteX7" fmla="*/ 2286000 w 2640341"/>
              <a:gd name="connsiteY7" fmla="*/ 2286000 h 2286000"/>
              <a:gd name="connsiteX8" fmla="*/ 1480856 w 2640341"/>
              <a:gd name="connsiteY8" fmla="*/ 2286000 h 2286000"/>
              <a:gd name="connsiteX9" fmla="*/ 1485900 w 2640341"/>
              <a:gd name="connsiteY9" fmla="*/ 2235965 h 2286000"/>
              <a:gd name="connsiteX10" fmla="*/ 1143000 w 2640341"/>
              <a:gd name="connsiteY10" fmla="*/ 1893065 h 2286000"/>
              <a:gd name="connsiteX11" fmla="*/ 800100 w 2640341"/>
              <a:gd name="connsiteY11" fmla="*/ 2235965 h 2286000"/>
              <a:gd name="connsiteX12" fmla="*/ 805144 w 2640341"/>
              <a:gd name="connsiteY12" fmla="*/ 2286000 h 2286000"/>
              <a:gd name="connsiteX13" fmla="*/ 0 w 2640341"/>
              <a:gd name="connsiteY1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0341" h="2286000">
                <a:moveTo>
                  <a:pt x="0" y="0"/>
                </a:moveTo>
                <a:lnTo>
                  <a:pt x="2286000" y="0"/>
                </a:lnTo>
                <a:lnTo>
                  <a:pt x="2286000" y="801254"/>
                </a:lnTo>
                <a:lnTo>
                  <a:pt x="2297441" y="800100"/>
                </a:lnTo>
                <a:cubicBezTo>
                  <a:pt x="2486819" y="800100"/>
                  <a:pt x="2640341" y="953622"/>
                  <a:pt x="2640341" y="1143000"/>
                </a:cubicBezTo>
                <a:cubicBezTo>
                  <a:pt x="2640341" y="1332378"/>
                  <a:pt x="2486819" y="1485900"/>
                  <a:pt x="2297441" y="1485900"/>
                </a:cubicBezTo>
                <a:lnTo>
                  <a:pt x="2286000" y="1484747"/>
                </a:lnTo>
                <a:lnTo>
                  <a:pt x="2286000" y="2286000"/>
                </a:lnTo>
                <a:lnTo>
                  <a:pt x="1480856" y="2286000"/>
                </a:lnTo>
                <a:lnTo>
                  <a:pt x="1485900" y="2235965"/>
                </a:lnTo>
                <a:cubicBezTo>
                  <a:pt x="1485900" y="2046587"/>
                  <a:pt x="1332378" y="1893065"/>
                  <a:pt x="1143000" y="1893065"/>
                </a:cubicBezTo>
                <a:cubicBezTo>
                  <a:pt x="953622" y="1893065"/>
                  <a:pt x="800100" y="2046587"/>
                  <a:pt x="800100" y="2235965"/>
                </a:cubicBezTo>
                <a:lnTo>
                  <a:pt x="805144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1FA4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D6B3EA39-B87D-F14E-A1AA-BC3BB829DCA8}"/>
              </a:ext>
            </a:extLst>
          </p:cNvPr>
          <p:cNvSpPr/>
          <p:nvPr/>
        </p:nvSpPr>
        <p:spPr>
          <a:xfrm rot="11727852">
            <a:off x="5954907" y="3911050"/>
            <a:ext cx="2914531" cy="2455166"/>
          </a:xfrm>
          <a:custGeom>
            <a:avLst/>
            <a:gdLst>
              <a:gd name="connsiteX0" fmla="*/ 0 w 2640341"/>
              <a:gd name="connsiteY0" fmla="*/ 0 h 2286000"/>
              <a:gd name="connsiteX1" fmla="*/ 2286000 w 2640341"/>
              <a:gd name="connsiteY1" fmla="*/ 0 h 2286000"/>
              <a:gd name="connsiteX2" fmla="*/ 2286000 w 2640341"/>
              <a:gd name="connsiteY2" fmla="*/ 801254 h 2286000"/>
              <a:gd name="connsiteX3" fmla="*/ 2297441 w 2640341"/>
              <a:gd name="connsiteY3" fmla="*/ 800100 h 2286000"/>
              <a:gd name="connsiteX4" fmla="*/ 2640341 w 2640341"/>
              <a:gd name="connsiteY4" fmla="*/ 1143000 h 2286000"/>
              <a:gd name="connsiteX5" fmla="*/ 2297441 w 2640341"/>
              <a:gd name="connsiteY5" fmla="*/ 1485900 h 2286000"/>
              <a:gd name="connsiteX6" fmla="*/ 2286000 w 2640341"/>
              <a:gd name="connsiteY6" fmla="*/ 1484747 h 2286000"/>
              <a:gd name="connsiteX7" fmla="*/ 2286000 w 2640341"/>
              <a:gd name="connsiteY7" fmla="*/ 2286000 h 2286000"/>
              <a:gd name="connsiteX8" fmla="*/ 1480856 w 2640341"/>
              <a:gd name="connsiteY8" fmla="*/ 2286000 h 2286000"/>
              <a:gd name="connsiteX9" fmla="*/ 1485900 w 2640341"/>
              <a:gd name="connsiteY9" fmla="*/ 2235965 h 2286000"/>
              <a:gd name="connsiteX10" fmla="*/ 1143000 w 2640341"/>
              <a:gd name="connsiteY10" fmla="*/ 1893065 h 2286000"/>
              <a:gd name="connsiteX11" fmla="*/ 800100 w 2640341"/>
              <a:gd name="connsiteY11" fmla="*/ 2235965 h 2286000"/>
              <a:gd name="connsiteX12" fmla="*/ 805144 w 2640341"/>
              <a:gd name="connsiteY12" fmla="*/ 2286000 h 2286000"/>
              <a:gd name="connsiteX13" fmla="*/ 0 w 2640341"/>
              <a:gd name="connsiteY1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0341" h="2286000">
                <a:moveTo>
                  <a:pt x="0" y="0"/>
                </a:moveTo>
                <a:lnTo>
                  <a:pt x="2286000" y="0"/>
                </a:lnTo>
                <a:lnTo>
                  <a:pt x="2286000" y="801254"/>
                </a:lnTo>
                <a:lnTo>
                  <a:pt x="2297441" y="800100"/>
                </a:lnTo>
                <a:cubicBezTo>
                  <a:pt x="2486819" y="800100"/>
                  <a:pt x="2640341" y="953622"/>
                  <a:pt x="2640341" y="1143000"/>
                </a:cubicBezTo>
                <a:cubicBezTo>
                  <a:pt x="2640341" y="1332378"/>
                  <a:pt x="2486819" y="1485900"/>
                  <a:pt x="2297441" y="1485900"/>
                </a:cubicBezTo>
                <a:lnTo>
                  <a:pt x="2286000" y="1484747"/>
                </a:lnTo>
                <a:lnTo>
                  <a:pt x="2286000" y="2286000"/>
                </a:lnTo>
                <a:lnTo>
                  <a:pt x="1480856" y="2286000"/>
                </a:lnTo>
                <a:lnTo>
                  <a:pt x="1485900" y="2235965"/>
                </a:lnTo>
                <a:cubicBezTo>
                  <a:pt x="1485900" y="2046587"/>
                  <a:pt x="1332378" y="1893065"/>
                  <a:pt x="1143000" y="1893065"/>
                </a:cubicBezTo>
                <a:cubicBezTo>
                  <a:pt x="953622" y="1893065"/>
                  <a:pt x="800100" y="2046587"/>
                  <a:pt x="800100" y="2235965"/>
                </a:cubicBezTo>
                <a:lnTo>
                  <a:pt x="805144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F8C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308A5B7-CA59-AFC3-9337-D429C29F1ED1}"/>
              </a:ext>
            </a:extLst>
          </p:cNvPr>
          <p:cNvGrpSpPr/>
          <p:nvPr/>
        </p:nvGrpSpPr>
        <p:grpSpPr>
          <a:xfrm>
            <a:off x="3662429" y="778957"/>
            <a:ext cx="2914531" cy="2455166"/>
            <a:chOff x="2307209" y="1170843"/>
            <a:chExt cx="2640341" cy="2286000"/>
          </a:xfrm>
          <a:solidFill>
            <a:srgbClr val="D76934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5CBF595-0C1B-20A0-6C81-1F0069823D48}"/>
                </a:ext>
              </a:extLst>
            </p:cNvPr>
            <p:cNvSpPr/>
            <p:nvPr/>
          </p:nvSpPr>
          <p:spPr>
            <a:xfrm>
              <a:off x="2307209" y="1170843"/>
              <a:ext cx="2640341" cy="2286000"/>
            </a:xfrm>
            <a:custGeom>
              <a:avLst/>
              <a:gdLst>
                <a:gd name="connsiteX0" fmla="*/ 0 w 2640341"/>
                <a:gd name="connsiteY0" fmla="*/ 0 h 2286000"/>
                <a:gd name="connsiteX1" fmla="*/ 2286000 w 2640341"/>
                <a:gd name="connsiteY1" fmla="*/ 0 h 2286000"/>
                <a:gd name="connsiteX2" fmla="*/ 2286000 w 2640341"/>
                <a:gd name="connsiteY2" fmla="*/ 801254 h 2286000"/>
                <a:gd name="connsiteX3" fmla="*/ 2297441 w 2640341"/>
                <a:gd name="connsiteY3" fmla="*/ 800100 h 2286000"/>
                <a:gd name="connsiteX4" fmla="*/ 2640341 w 2640341"/>
                <a:gd name="connsiteY4" fmla="*/ 1143000 h 2286000"/>
                <a:gd name="connsiteX5" fmla="*/ 2297441 w 2640341"/>
                <a:gd name="connsiteY5" fmla="*/ 1485900 h 2286000"/>
                <a:gd name="connsiteX6" fmla="*/ 2286000 w 2640341"/>
                <a:gd name="connsiteY6" fmla="*/ 1484747 h 2286000"/>
                <a:gd name="connsiteX7" fmla="*/ 2286000 w 2640341"/>
                <a:gd name="connsiteY7" fmla="*/ 2286000 h 2286000"/>
                <a:gd name="connsiteX8" fmla="*/ 1480856 w 2640341"/>
                <a:gd name="connsiteY8" fmla="*/ 2286000 h 2286000"/>
                <a:gd name="connsiteX9" fmla="*/ 1485900 w 2640341"/>
                <a:gd name="connsiteY9" fmla="*/ 2235965 h 2286000"/>
                <a:gd name="connsiteX10" fmla="*/ 1143000 w 2640341"/>
                <a:gd name="connsiteY10" fmla="*/ 1893065 h 2286000"/>
                <a:gd name="connsiteX11" fmla="*/ 800100 w 2640341"/>
                <a:gd name="connsiteY11" fmla="*/ 2235965 h 2286000"/>
                <a:gd name="connsiteX12" fmla="*/ 805144 w 2640341"/>
                <a:gd name="connsiteY12" fmla="*/ 2286000 h 2286000"/>
                <a:gd name="connsiteX13" fmla="*/ 0 w 2640341"/>
                <a:gd name="connsiteY13" fmla="*/ 22860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0341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801254"/>
                  </a:lnTo>
                  <a:lnTo>
                    <a:pt x="2297441" y="800100"/>
                  </a:lnTo>
                  <a:cubicBezTo>
                    <a:pt x="2486819" y="800100"/>
                    <a:pt x="2640341" y="953622"/>
                    <a:pt x="2640341" y="1143000"/>
                  </a:cubicBezTo>
                  <a:cubicBezTo>
                    <a:pt x="2640341" y="1332378"/>
                    <a:pt x="2486819" y="1485900"/>
                    <a:pt x="2297441" y="1485900"/>
                  </a:cubicBezTo>
                  <a:lnTo>
                    <a:pt x="2286000" y="1484747"/>
                  </a:lnTo>
                  <a:lnTo>
                    <a:pt x="2286000" y="2286000"/>
                  </a:lnTo>
                  <a:lnTo>
                    <a:pt x="1480856" y="2286000"/>
                  </a:lnTo>
                  <a:lnTo>
                    <a:pt x="1485900" y="2235965"/>
                  </a:lnTo>
                  <a:cubicBezTo>
                    <a:pt x="1485900" y="2046587"/>
                    <a:pt x="1332378" y="1893065"/>
                    <a:pt x="1143000" y="1893065"/>
                  </a:cubicBezTo>
                  <a:cubicBezTo>
                    <a:pt x="953622" y="1893065"/>
                    <a:pt x="800100" y="2046587"/>
                    <a:pt x="800100" y="2235965"/>
                  </a:cubicBezTo>
                  <a:lnTo>
                    <a:pt x="805144" y="2286000"/>
                  </a:lnTo>
                  <a:lnTo>
                    <a:pt x="0" y="2286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0C4E33F-DCF0-5B24-BF2D-F4E44331AE93}"/>
                </a:ext>
              </a:extLst>
            </p:cNvPr>
            <p:cNvSpPr/>
            <p:nvPr/>
          </p:nvSpPr>
          <p:spPr>
            <a:xfrm>
              <a:off x="2379016" y="2021455"/>
              <a:ext cx="2214195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+mj-lt"/>
                </a:rPr>
                <a:t>Detection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4236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DAFDA0-96B9-FC11-B387-8116F5721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003A3F-393F-B6E7-584A-67F0099DFAB6}"/>
              </a:ext>
            </a:extLst>
          </p:cNvPr>
          <p:cNvSpPr/>
          <p:nvPr/>
        </p:nvSpPr>
        <p:spPr>
          <a:xfrm flipV="1">
            <a:off x="-1" y="0"/>
            <a:ext cx="3145834" cy="6858000"/>
          </a:xfrm>
          <a:prstGeom prst="rect">
            <a:avLst/>
          </a:prstGeom>
          <a:solidFill>
            <a:srgbClr val="F3F5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9AC200-B34D-2E04-0D11-1471C51CD195}"/>
              </a:ext>
            </a:extLst>
          </p:cNvPr>
          <p:cNvSpPr txBox="1"/>
          <p:nvPr/>
        </p:nvSpPr>
        <p:spPr>
          <a:xfrm>
            <a:off x="0" y="230655"/>
            <a:ext cx="3046043" cy="10156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600" dirty="0">
                <a:ln w="0"/>
                <a:solidFill>
                  <a:srgbClr val="0F2A4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ptos Display" panose="02110004020202020204"/>
              </a:rPr>
              <a:t>Large Fire Mapping</a:t>
            </a:r>
          </a:p>
          <a:p>
            <a:pPr algn="ctr" defTabSz="685800"/>
            <a:endParaRPr lang="en-US" sz="800" dirty="0">
              <a:ln w="0"/>
              <a:solidFill>
                <a:srgbClr val="0F2A4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ptos Display" panose="02110004020202020204"/>
            </a:endParaRPr>
          </a:p>
          <a:p>
            <a:pPr algn="ctr" defTabSz="685800"/>
            <a:r>
              <a:rPr lang="en-US" sz="2600" dirty="0">
                <a:ln w="0"/>
                <a:solidFill>
                  <a:srgbClr val="0F2A4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ptos Display" panose="02110004020202020204"/>
              </a:rPr>
              <a:t>NIROPS for CIMTs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D15701-FA10-3811-8FCE-03B7D27CC552}"/>
              </a:ext>
            </a:extLst>
          </p:cNvPr>
          <p:cNvSpPr txBox="1"/>
          <p:nvPr/>
        </p:nvSpPr>
        <p:spPr>
          <a:xfrm>
            <a:off x="0" y="1613916"/>
            <a:ext cx="314583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Night IR perimeter mapping supporting CIMT incidents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000" b="1" u="sng" dirty="0"/>
              <a:t>DELIVERED PRODUCTS</a:t>
            </a:r>
            <a:r>
              <a:rPr lang="en-US" sz="2000" dirty="0"/>
              <a:t>:</a:t>
            </a:r>
          </a:p>
          <a:p>
            <a:pPr algn="ctr"/>
            <a:endParaRPr lang="en-US" dirty="0"/>
          </a:p>
          <a:p>
            <a:r>
              <a:rPr lang="en-US" dirty="0"/>
              <a:t>1.	Shapefile, PDF, KMZ 	posted to incident folder 	in FTP</a:t>
            </a:r>
          </a:p>
          <a:p>
            <a:endParaRPr lang="en-US" dirty="0"/>
          </a:p>
          <a:p>
            <a:r>
              <a:rPr lang="en-US" dirty="0"/>
              <a:t>2.	Closeout email including 	total acres, growth and 	IRIN notes. Also posted 	to HUB 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6951AFF-8BA9-2DEB-239D-7F8B73EE530A}"/>
              </a:ext>
            </a:extLst>
          </p:cNvPr>
          <p:cNvCxnSpPr>
            <a:cxnSpLocks/>
          </p:cNvCxnSpPr>
          <p:nvPr/>
        </p:nvCxnSpPr>
        <p:spPr>
          <a:xfrm>
            <a:off x="0" y="1377436"/>
            <a:ext cx="3145833" cy="0"/>
          </a:xfrm>
          <a:prstGeom prst="line">
            <a:avLst/>
          </a:prstGeom>
          <a:ln w="53975">
            <a:solidFill>
              <a:srgbClr val="0F2A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DEAD9C5-427F-DC04-51BF-BA446A3FFC26}"/>
              </a:ext>
            </a:extLst>
          </p:cNvPr>
          <p:cNvSpPr/>
          <p:nvPr/>
        </p:nvSpPr>
        <p:spPr>
          <a:xfrm rot="15185455">
            <a:off x="3218935" y="3624332"/>
            <a:ext cx="2835729" cy="2523393"/>
          </a:xfrm>
          <a:custGeom>
            <a:avLst/>
            <a:gdLst>
              <a:gd name="connsiteX0" fmla="*/ 0 w 2640341"/>
              <a:gd name="connsiteY0" fmla="*/ 0 h 2286000"/>
              <a:gd name="connsiteX1" fmla="*/ 2286000 w 2640341"/>
              <a:gd name="connsiteY1" fmla="*/ 0 h 2286000"/>
              <a:gd name="connsiteX2" fmla="*/ 2286000 w 2640341"/>
              <a:gd name="connsiteY2" fmla="*/ 801254 h 2286000"/>
              <a:gd name="connsiteX3" fmla="*/ 2297441 w 2640341"/>
              <a:gd name="connsiteY3" fmla="*/ 800100 h 2286000"/>
              <a:gd name="connsiteX4" fmla="*/ 2640341 w 2640341"/>
              <a:gd name="connsiteY4" fmla="*/ 1143000 h 2286000"/>
              <a:gd name="connsiteX5" fmla="*/ 2297441 w 2640341"/>
              <a:gd name="connsiteY5" fmla="*/ 1485900 h 2286000"/>
              <a:gd name="connsiteX6" fmla="*/ 2286000 w 2640341"/>
              <a:gd name="connsiteY6" fmla="*/ 1484747 h 2286000"/>
              <a:gd name="connsiteX7" fmla="*/ 2286000 w 2640341"/>
              <a:gd name="connsiteY7" fmla="*/ 2286000 h 2286000"/>
              <a:gd name="connsiteX8" fmla="*/ 1480856 w 2640341"/>
              <a:gd name="connsiteY8" fmla="*/ 2286000 h 2286000"/>
              <a:gd name="connsiteX9" fmla="*/ 1485900 w 2640341"/>
              <a:gd name="connsiteY9" fmla="*/ 2235965 h 2286000"/>
              <a:gd name="connsiteX10" fmla="*/ 1143000 w 2640341"/>
              <a:gd name="connsiteY10" fmla="*/ 1893065 h 2286000"/>
              <a:gd name="connsiteX11" fmla="*/ 800100 w 2640341"/>
              <a:gd name="connsiteY11" fmla="*/ 2235965 h 2286000"/>
              <a:gd name="connsiteX12" fmla="*/ 805144 w 2640341"/>
              <a:gd name="connsiteY12" fmla="*/ 2286000 h 2286000"/>
              <a:gd name="connsiteX13" fmla="*/ 0 w 2640341"/>
              <a:gd name="connsiteY1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0341" h="2286000">
                <a:moveTo>
                  <a:pt x="0" y="0"/>
                </a:moveTo>
                <a:lnTo>
                  <a:pt x="2286000" y="0"/>
                </a:lnTo>
                <a:lnTo>
                  <a:pt x="2286000" y="801254"/>
                </a:lnTo>
                <a:lnTo>
                  <a:pt x="2297441" y="800100"/>
                </a:lnTo>
                <a:cubicBezTo>
                  <a:pt x="2486819" y="800100"/>
                  <a:pt x="2640341" y="953622"/>
                  <a:pt x="2640341" y="1143000"/>
                </a:cubicBezTo>
                <a:cubicBezTo>
                  <a:pt x="2640341" y="1332378"/>
                  <a:pt x="2486819" y="1485900"/>
                  <a:pt x="2297441" y="1485900"/>
                </a:cubicBezTo>
                <a:lnTo>
                  <a:pt x="2286000" y="1484747"/>
                </a:lnTo>
                <a:lnTo>
                  <a:pt x="2286000" y="2286000"/>
                </a:lnTo>
                <a:lnTo>
                  <a:pt x="1480856" y="2286000"/>
                </a:lnTo>
                <a:lnTo>
                  <a:pt x="1485900" y="2235965"/>
                </a:lnTo>
                <a:cubicBezTo>
                  <a:pt x="1485900" y="2046587"/>
                  <a:pt x="1332378" y="1893065"/>
                  <a:pt x="1143000" y="1893065"/>
                </a:cubicBezTo>
                <a:cubicBezTo>
                  <a:pt x="953622" y="1893065"/>
                  <a:pt x="800100" y="2046587"/>
                  <a:pt x="800100" y="2235965"/>
                </a:cubicBezTo>
                <a:lnTo>
                  <a:pt x="805144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1FA4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631F258B-E118-9BDA-3316-FFAB5685A5BF}"/>
              </a:ext>
            </a:extLst>
          </p:cNvPr>
          <p:cNvSpPr/>
          <p:nvPr/>
        </p:nvSpPr>
        <p:spPr>
          <a:xfrm rot="11727852">
            <a:off x="5954907" y="3911050"/>
            <a:ext cx="2914531" cy="2455166"/>
          </a:xfrm>
          <a:custGeom>
            <a:avLst/>
            <a:gdLst>
              <a:gd name="connsiteX0" fmla="*/ 0 w 2640341"/>
              <a:gd name="connsiteY0" fmla="*/ 0 h 2286000"/>
              <a:gd name="connsiteX1" fmla="*/ 2286000 w 2640341"/>
              <a:gd name="connsiteY1" fmla="*/ 0 h 2286000"/>
              <a:gd name="connsiteX2" fmla="*/ 2286000 w 2640341"/>
              <a:gd name="connsiteY2" fmla="*/ 801254 h 2286000"/>
              <a:gd name="connsiteX3" fmla="*/ 2297441 w 2640341"/>
              <a:gd name="connsiteY3" fmla="*/ 800100 h 2286000"/>
              <a:gd name="connsiteX4" fmla="*/ 2640341 w 2640341"/>
              <a:gd name="connsiteY4" fmla="*/ 1143000 h 2286000"/>
              <a:gd name="connsiteX5" fmla="*/ 2297441 w 2640341"/>
              <a:gd name="connsiteY5" fmla="*/ 1485900 h 2286000"/>
              <a:gd name="connsiteX6" fmla="*/ 2286000 w 2640341"/>
              <a:gd name="connsiteY6" fmla="*/ 1484747 h 2286000"/>
              <a:gd name="connsiteX7" fmla="*/ 2286000 w 2640341"/>
              <a:gd name="connsiteY7" fmla="*/ 2286000 h 2286000"/>
              <a:gd name="connsiteX8" fmla="*/ 1480856 w 2640341"/>
              <a:gd name="connsiteY8" fmla="*/ 2286000 h 2286000"/>
              <a:gd name="connsiteX9" fmla="*/ 1485900 w 2640341"/>
              <a:gd name="connsiteY9" fmla="*/ 2235965 h 2286000"/>
              <a:gd name="connsiteX10" fmla="*/ 1143000 w 2640341"/>
              <a:gd name="connsiteY10" fmla="*/ 1893065 h 2286000"/>
              <a:gd name="connsiteX11" fmla="*/ 800100 w 2640341"/>
              <a:gd name="connsiteY11" fmla="*/ 2235965 h 2286000"/>
              <a:gd name="connsiteX12" fmla="*/ 805144 w 2640341"/>
              <a:gd name="connsiteY12" fmla="*/ 2286000 h 2286000"/>
              <a:gd name="connsiteX13" fmla="*/ 0 w 2640341"/>
              <a:gd name="connsiteY1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0341" h="2286000">
                <a:moveTo>
                  <a:pt x="0" y="0"/>
                </a:moveTo>
                <a:lnTo>
                  <a:pt x="2286000" y="0"/>
                </a:lnTo>
                <a:lnTo>
                  <a:pt x="2286000" y="801254"/>
                </a:lnTo>
                <a:lnTo>
                  <a:pt x="2297441" y="800100"/>
                </a:lnTo>
                <a:cubicBezTo>
                  <a:pt x="2486819" y="800100"/>
                  <a:pt x="2640341" y="953622"/>
                  <a:pt x="2640341" y="1143000"/>
                </a:cubicBezTo>
                <a:cubicBezTo>
                  <a:pt x="2640341" y="1332378"/>
                  <a:pt x="2486819" y="1485900"/>
                  <a:pt x="2297441" y="1485900"/>
                </a:cubicBezTo>
                <a:lnTo>
                  <a:pt x="2286000" y="1484747"/>
                </a:lnTo>
                <a:lnTo>
                  <a:pt x="2286000" y="2286000"/>
                </a:lnTo>
                <a:lnTo>
                  <a:pt x="1480856" y="2286000"/>
                </a:lnTo>
                <a:lnTo>
                  <a:pt x="1485900" y="2235965"/>
                </a:lnTo>
                <a:cubicBezTo>
                  <a:pt x="1485900" y="2046587"/>
                  <a:pt x="1332378" y="1893065"/>
                  <a:pt x="1143000" y="1893065"/>
                </a:cubicBezTo>
                <a:cubicBezTo>
                  <a:pt x="953622" y="1893065"/>
                  <a:pt x="800100" y="2046587"/>
                  <a:pt x="800100" y="2235965"/>
                </a:cubicBezTo>
                <a:lnTo>
                  <a:pt x="805144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F8C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BCC7BA-6E87-212A-B153-4AB4FD20E3BE}"/>
              </a:ext>
            </a:extLst>
          </p:cNvPr>
          <p:cNvGrpSpPr/>
          <p:nvPr/>
        </p:nvGrpSpPr>
        <p:grpSpPr>
          <a:xfrm>
            <a:off x="3662429" y="778957"/>
            <a:ext cx="2914531" cy="2455166"/>
            <a:chOff x="2307209" y="1170843"/>
            <a:chExt cx="2640341" cy="2286000"/>
          </a:xfrm>
          <a:solidFill>
            <a:srgbClr val="D76934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04EB8C6-42B9-0939-1286-9ABC3D8BFF96}"/>
                </a:ext>
              </a:extLst>
            </p:cNvPr>
            <p:cNvSpPr/>
            <p:nvPr/>
          </p:nvSpPr>
          <p:spPr>
            <a:xfrm>
              <a:off x="2307209" y="1170843"/>
              <a:ext cx="2640341" cy="2286000"/>
            </a:xfrm>
            <a:custGeom>
              <a:avLst/>
              <a:gdLst>
                <a:gd name="connsiteX0" fmla="*/ 0 w 2640341"/>
                <a:gd name="connsiteY0" fmla="*/ 0 h 2286000"/>
                <a:gd name="connsiteX1" fmla="*/ 2286000 w 2640341"/>
                <a:gd name="connsiteY1" fmla="*/ 0 h 2286000"/>
                <a:gd name="connsiteX2" fmla="*/ 2286000 w 2640341"/>
                <a:gd name="connsiteY2" fmla="*/ 801254 h 2286000"/>
                <a:gd name="connsiteX3" fmla="*/ 2297441 w 2640341"/>
                <a:gd name="connsiteY3" fmla="*/ 800100 h 2286000"/>
                <a:gd name="connsiteX4" fmla="*/ 2640341 w 2640341"/>
                <a:gd name="connsiteY4" fmla="*/ 1143000 h 2286000"/>
                <a:gd name="connsiteX5" fmla="*/ 2297441 w 2640341"/>
                <a:gd name="connsiteY5" fmla="*/ 1485900 h 2286000"/>
                <a:gd name="connsiteX6" fmla="*/ 2286000 w 2640341"/>
                <a:gd name="connsiteY6" fmla="*/ 1484747 h 2286000"/>
                <a:gd name="connsiteX7" fmla="*/ 2286000 w 2640341"/>
                <a:gd name="connsiteY7" fmla="*/ 2286000 h 2286000"/>
                <a:gd name="connsiteX8" fmla="*/ 1480856 w 2640341"/>
                <a:gd name="connsiteY8" fmla="*/ 2286000 h 2286000"/>
                <a:gd name="connsiteX9" fmla="*/ 1485900 w 2640341"/>
                <a:gd name="connsiteY9" fmla="*/ 2235965 h 2286000"/>
                <a:gd name="connsiteX10" fmla="*/ 1143000 w 2640341"/>
                <a:gd name="connsiteY10" fmla="*/ 1893065 h 2286000"/>
                <a:gd name="connsiteX11" fmla="*/ 800100 w 2640341"/>
                <a:gd name="connsiteY11" fmla="*/ 2235965 h 2286000"/>
                <a:gd name="connsiteX12" fmla="*/ 805144 w 2640341"/>
                <a:gd name="connsiteY12" fmla="*/ 2286000 h 2286000"/>
                <a:gd name="connsiteX13" fmla="*/ 0 w 2640341"/>
                <a:gd name="connsiteY13" fmla="*/ 22860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0341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801254"/>
                  </a:lnTo>
                  <a:lnTo>
                    <a:pt x="2297441" y="800100"/>
                  </a:lnTo>
                  <a:cubicBezTo>
                    <a:pt x="2486819" y="800100"/>
                    <a:pt x="2640341" y="953622"/>
                    <a:pt x="2640341" y="1143000"/>
                  </a:cubicBezTo>
                  <a:cubicBezTo>
                    <a:pt x="2640341" y="1332378"/>
                    <a:pt x="2486819" y="1485900"/>
                    <a:pt x="2297441" y="1485900"/>
                  </a:cubicBezTo>
                  <a:lnTo>
                    <a:pt x="2286000" y="1484747"/>
                  </a:lnTo>
                  <a:lnTo>
                    <a:pt x="2286000" y="2286000"/>
                  </a:lnTo>
                  <a:lnTo>
                    <a:pt x="1480856" y="2286000"/>
                  </a:lnTo>
                  <a:lnTo>
                    <a:pt x="1485900" y="2235965"/>
                  </a:lnTo>
                  <a:cubicBezTo>
                    <a:pt x="1485900" y="2046587"/>
                    <a:pt x="1332378" y="1893065"/>
                    <a:pt x="1143000" y="1893065"/>
                  </a:cubicBezTo>
                  <a:cubicBezTo>
                    <a:pt x="953622" y="1893065"/>
                    <a:pt x="800100" y="2046587"/>
                    <a:pt x="800100" y="2235965"/>
                  </a:cubicBezTo>
                  <a:lnTo>
                    <a:pt x="805144" y="2286000"/>
                  </a:lnTo>
                  <a:lnTo>
                    <a:pt x="0" y="2286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CF21DF6-B5B0-4E8A-AA1E-17FACB95F5CD}"/>
                </a:ext>
              </a:extLst>
            </p:cNvPr>
            <p:cNvSpPr/>
            <p:nvPr/>
          </p:nvSpPr>
          <p:spPr>
            <a:xfrm>
              <a:off x="2379016" y="2021455"/>
              <a:ext cx="2214195" cy="646331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+mj-lt"/>
                </a:rPr>
                <a:t>Detection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6C0CED0-C78B-8652-1F49-8BDC7D1E4EE9}"/>
              </a:ext>
            </a:extLst>
          </p:cNvPr>
          <p:cNvGrpSpPr/>
          <p:nvPr/>
        </p:nvGrpSpPr>
        <p:grpSpPr>
          <a:xfrm rot="20787954">
            <a:off x="6150476" y="769138"/>
            <a:ext cx="2523394" cy="2835729"/>
            <a:chOff x="6298618" y="671167"/>
            <a:chExt cx="2523394" cy="283572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2652F66-C6BF-DA79-B24B-5253FD1F97A4}"/>
                </a:ext>
              </a:extLst>
            </p:cNvPr>
            <p:cNvSpPr/>
            <p:nvPr/>
          </p:nvSpPr>
          <p:spPr>
            <a:xfrm rot="6223723">
              <a:off x="6142450" y="827335"/>
              <a:ext cx="2835729" cy="2523394"/>
            </a:xfrm>
            <a:custGeom>
              <a:avLst/>
              <a:gdLst>
                <a:gd name="connsiteX0" fmla="*/ 0 w 2640341"/>
                <a:gd name="connsiteY0" fmla="*/ 0 h 2286000"/>
                <a:gd name="connsiteX1" fmla="*/ 2286000 w 2640341"/>
                <a:gd name="connsiteY1" fmla="*/ 0 h 2286000"/>
                <a:gd name="connsiteX2" fmla="*/ 2286000 w 2640341"/>
                <a:gd name="connsiteY2" fmla="*/ 801254 h 2286000"/>
                <a:gd name="connsiteX3" fmla="*/ 2297441 w 2640341"/>
                <a:gd name="connsiteY3" fmla="*/ 800100 h 2286000"/>
                <a:gd name="connsiteX4" fmla="*/ 2640341 w 2640341"/>
                <a:gd name="connsiteY4" fmla="*/ 1143000 h 2286000"/>
                <a:gd name="connsiteX5" fmla="*/ 2297441 w 2640341"/>
                <a:gd name="connsiteY5" fmla="*/ 1485900 h 2286000"/>
                <a:gd name="connsiteX6" fmla="*/ 2286000 w 2640341"/>
                <a:gd name="connsiteY6" fmla="*/ 1484747 h 2286000"/>
                <a:gd name="connsiteX7" fmla="*/ 2286000 w 2640341"/>
                <a:gd name="connsiteY7" fmla="*/ 2286000 h 2286000"/>
                <a:gd name="connsiteX8" fmla="*/ 1480856 w 2640341"/>
                <a:gd name="connsiteY8" fmla="*/ 2286000 h 2286000"/>
                <a:gd name="connsiteX9" fmla="*/ 1485900 w 2640341"/>
                <a:gd name="connsiteY9" fmla="*/ 2235965 h 2286000"/>
                <a:gd name="connsiteX10" fmla="*/ 1143000 w 2640341"/>
                <a:gd name="connsiteY10" fmla="*/ 1893065 h 2286000"/>
                <a:gd name="connsiteX11" fmla="*/ 800100 w 2640341"/>
                <a:gd name="connsiteY11" fmla="*/ 2235965 h 2286000"/>
                <a:gd name="connsiteX12" fmla="*/ 805144 w 2640341"/>
                <a:gd name="connsiteY12" fmla="*/ 2286000 h 2286000"/>
                <a:gd name="connsiteX13" fmla="*/ 0 w 2640341"/>
                <a:gd name="connsiteY13" fmla="*/ 22860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0341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801254"/>
                  </a:lnTo>
                  <a:lnTo>
                    <a:pt x="2297441" y="800100"/>
                  </a:lnTo>
                  <a:cubicBezTo>
                    <a:pt x="2486819" y="800100"/>
                    <a:pt x="2640341" y="953622"/>
                    <a:pt x="2640341" y="1143000"/>
                  </a:cubicBezTo>
                  <a:cubicBezTo>
                    <a:pt x="2640341" y="1332378"/>
                    <a:pt x="2486819" y="1485900"/>
                    <a:pt x="2297441" y="1485900"/>
                  </a:cubicBezTo>
                  <a:lnTo>
                    <a:pt x="2286000" y="1484747"/>
                  </a:lnTo>
                  <a:lnTo>
                    <a:pt x="2286000" y="2286000"/>
                  </a:lnTo>
                  <a:lnTo>
                    <a:pt x="1480856" y="2286000"/>
                  </a:lnTo>
                  <a:lnTo>
                    <a:pt x="1485900" y="2235965"/>
                  </a:lnTo>
                  <a:cubicBezTo>
                    <a:pt x="1485900" y="2046587"/>
                    <a:pt x="1332378" y="1893065"/>
                    <a:pt x="1143000" y="1893065"/>
                  </a:cubicBezTo>
                  <a:cubicBezTo>
                    <a:pt x="953622" y="1893065"/>
                    <a:pt x="800100" y="2046587"/>
                    <a:pt x="800100" y="2235965"/>
                  </a:cubicBezTo>
                  <a:lnTo>
                    <a:pt x="805144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3A5A7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61C0BA1-ADAE-969C-FAB8-FB8D8A9CCF60}"/>
                </a:ext>
              </a:extLst>
            </p:cNvPr>
            <p:cNvSpPr/>
            <p:nvPr/>
          </p:nvSpPr>
          <p:spPr>
            <a:xfrm rot="844431">
              <a:off x="6577922" y="1300103"/>
              <a:ext cx="2214195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+mj-lt"/>
                </a:rPr>
                <a:t>Large Fire Mapping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5212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A8309E-7D64-23E5-662E-2136474D4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110A3E-9E49-618A-99B8-98FBFBBF872B}"/>
              </a:ext>
            </a:extLst>
          </p:cNvPr>
          <p:cNvSpPr/>
          <p:nvPr/>
        </p:nvSpPr>
        <p:spPr>
          <a:xfrm flipV="1">
            <a:off x="-1" y="0"/>
            <a:ext cx="3145834" cy="6858000"/>
          </a:xfrm>
          <a:prstGeom prst="rect">
            <a:avLst/>
          </a:prstGeom>
          <a:solidFill>
            <a:srgbClr val="F3F5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B8D185-FFA3-D236-C583-2BB271205553}"/>
              </a:ext>
            </a:extLst>
          </p:cNvPr>
          <p:cNvSpPr txBox="1"/>
          <p:nvPr/>
        </p:nvSpPr>
        <p:spPr>
          <a:xfrm>
            <a:off x="37688" y="401704"/>
            <a:ext cx="3046043" cy="49244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600" dirty="0">
                <a:ln w="0"/>
                <a:solidFill>
                  <a:srgbClr val="0F2A4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ptos Display" panose="02110004020202020204"/>
              </a:rPr>
              <a:t>Operational Support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D190E4-CAA5-2C63-E1A4-27AB8799A61D}"/>
              </a:ext>
            </a:extLst>
          </p:cNvPr>
          <p:cNvSpPr txBox="1"/>
          <p:nvPr/>
        </p:nvSpPr>
        <p:spPr>
          <a:xfrm>
            <a:off x="0" y="1613916"/>
            <a:ext cx="31458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Support of emerging incidents, including Initial Attack and Type 3/4/5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000" b="1" u="sng" dirty="0"/>
              <a:t>AVAILABLE PRODUCTS</a:t>
            </a:r>
            <a:r>
              <a:rPr lang="en-US" sz="2000" dirty="0"/>
              <a:t>:</a:t>
            </a:r>
          </a:p>
          <a:p>
            <a:pPr algn="ctr"/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GIS Perimeter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Narrated/unnarrated Video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Imagery Overlay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Isolated Heat Identification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22409B8-33C9-D343-4098-2BD6B30D4146}"/>
              </a:ext>
            </a:extLst>
          </p:cNvPr>
          <p:cNvCxnSpPr>
            <a:cxnSpLocks/>
          </p:cNvCxnSpPr>
          <p:nvPr/>
        </p:nvCxnSpPr>
        <p:spPr>
          <a:xfrm>
            <a:off x="0" y="1377436"/>
            <a:ext cx="3145833" cy="0"/>
          </a:xfrm>
          <a:prstGeom prst="line">
            <a:avLst/>
          </a:prstGeom>
          <a:ln w="53975">
            <a:solidFill>
              <a:srgbClr val="0F2A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A62FECD0-3EEB-6DEE-D3ED-60A3E41775E1}"/>
              </a:ext>
            </a:extLst>
          </p:cNvPr>
          <p:cNvSpPr/>
          <p:nvPr/>
        </p:nvSpPr>
        <p:spPr>
          <a:xfrm rot="11727852">
            <a:off x="5954907" y="3911050"/>
            <a:ext cx="2914531" cy="2455166"/>
          </a:xfrm>
          <a:custGeom>
            <a:avLst/>
            <a:gdLst>
              <a:gd name="connsiteX0" fmla="*/ 0 w 2640341"/>
              <a:gd name="connsiteY0" fmla="*/ 0 h 2286000"/>
              <a:gd name="connsiteX1" fmla="*/ 2286000 w 2640341"/>
              <a:gd name="connsiteY1" fmla="*/ 0 h 2286000"/>
              <a:gd name="connsiteX2" fmla="*/ 2286000 w 2640341"/>
              <a:gd name="connsiteY2" fmla="*/ 801254 h 2286000"/>
              <a:gd name="connsiteX3" fmla="*/ 2297441 w 2640341"/>
              <a:gd name="connsiteY3" fmla="*/ 800100 h 2286000"/>
              <a:gd name="connsiteX4" fmla="*/ 2640341 w 2640341"/>
              <a:gd name="connsiteY4" fmla="*/ 1143000 h 2286000"/>
              <a:gd name="connsiteX5" fmla="*/ 2297441 w 2640341"/>
              <a:gd name="connsiteY5" fmla="*/ 1485900 h 2286000"/>
              <a:gd name="connsiteX6" fmla="*/ 2286000 w 2640341"/>
              <a:gd name="connsiteY6" fmla="*/ 1484747 h 2286000"/>
              <a:gd name="connsiteX7" fmla="*/ 2286000 w 2640341"/>
              <a:gd name="connsiteY7" fmla="*/ 2286000 h 2286000"/>
              <a:gd name="connsiteX8" fmla="*/ 1480856 w 2640341"/>
              <a:gd name="connsiteY8" fmla="*/ 2286000 h 2286000"/>
              <a:gd name="connsiteX9" fmla="*/ 1485900 w 2640341"/>
              <a:gd name="connsiteY9" fmla="*/ 2235965 h 2286000"/>
              <a:gd name="connsiteX10" fmla="*/ 1143000 w 2640341"/>
              <a:gd name="connsiteY10" fmla="*/ 1893065 h 2286000"/>
              <a:gd name="connsiteX11" fmla="*/ 800100 w 2640341"/>
              <a:gd name="connsiteY11" fmla="*/ 2235965 h 2286000"/>
              <a:gd name="connsiteX12" fmla="*/ 805144 w 2640341"/>
              <a:gd name="connsiteY12" fmla="*/ 2286000 h 2286000"/>
              <a:gd name="connsiteX13" fmla="*/ 0 w 2640341"/>
              <a:gd name="connsiteY1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0341" h="2286000">
                <a:moveTo>
                  <a:pt x="0" y="0"/>
                </a:moveTo>
                <a:lnTo>
                  <a:pt x="2286000" y="0"/>
                </a:lnTo>
                <a:lnTo>
                  <a:pt x="2286000" y="801254"/>
                </a:lnTo>
                <a:lnTo>
                  <a:pt x="2297441" y="800100"/>
                </a:lnTo>
                <a:cubicBezTo>
                  <a:pt x="2486819" y="800100"/>
                  <a:pt x="2640341" y="953622"/>
                  <a:pt x="2640341" y="1143000"/>
                </a:cubicBezTo>
                <a:cubicBezTo>
                  <a:pt x="2640341" y="1332378"/>
                  <a:pt x="2486819" y="1485900"/>
                  <a:pt x="2297441" y="1485900"/>
                </a:cubicBezTo>
                <a:lnTo>
                  <a:pt x="2286000" y="1484747"/>
                </a:lnTo>
                <a:lnTo>
                  <a:pt x="2286000" y="2286000"/>
                </a:lnTo>
                <a:lnTo>
                  <a:pt x="1480856" y="2286000"/>
                </a:lnTo>
                <a:lnTo>
                  <a:pt x="1485900" y="2235965"/>
                </a:lnTo>
                <a:cubicBezTo>
                  <a:pt x="1485900" y="2046587"/>
                  <a:pt x="1332378" y="1893065"/>
                  <a:pt x="1143000" y="1893065"/>
                </a:cubicBezTo>
                <a:cubicBezTo>
                  <a:pt x="953622" y="1893065"/>
                  <a:pt x="800100" y="2046587"/>
                  <a:pt x="800100" y="2235965"/>
                </a:cubicBezTo>
                <a:lnTo>
                  <a:pt x="805144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F8C8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E3CFC1D-A255-DC31-002C-45A760148C26}"/>
              </a:ext>
            </a:extLst>
          </p:cNvPr>
          <p:cNvGrpSpPr/>
          <p:nvPr/>
        </p:nvGrpSpPr>
        <p:grpSpPr>
          <a:xfrm>
            <a:off x="3662429" y="778957"/>
            <a:ext cx="2914531" cy="2455166"/>
            <a:chOff x="2307209" y="1170843"/>
            <a:chExt cx="2640341" cy="2286000"/>
          </a:xfrm>
          <a:solidFill>
            <a:srgbClr val="D76934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3D5D69E-9B87-2BB2-A71D-DA81490C9A7D}"/>
                </a:ext>
              </a:extLst>
            </p:cNvPr>
            <p:cNvSpPr/>
            <p:nvPr/>
          </p:nvSpPr>
          <p:spPr>
            <a:xfrm>
              <a:off x="2307209" y="1170843"/>
              <a:ext cx="2640341" cy="2286000"/>
            </a:xfrm>
            <a:custGeom>
              <a:avLst/>
              <a:gdLst>
                <a:gd name="connsiteX0" fmla="*/ 0 w 2640341"/>
                <a:gd name="connsiteY0" fmla="*/ 0 h 2286000"/>
                <a:gd name="connsiteX1" fmla="*/ 2286000 w 2640341"/>
                <a:gd name="connsiteY1" fmla="*/ 0 h 2286000"/>
                <a:gd name="connsiteX2" fmla="*/ 2286000 w 2640341"/>
                <a:gd name="connsiteY2" fmla="*/ 801254 h 2286000"/>
                <a:gd name="connsiteX3" fmla="*/ 2297441 w 2640341"/>
                <a:gd name="connsiteY3" fmla="*/ 800100 h 2286000"/>
                <a:gd name="connsiteX4" fmla="*/ 2640341 w 2640341"/>
                <a:gd name="connsiteY4" fmla="*/ 1143000 h 2286000"/>
                <a:gd name="connsiteX5" fmla="*/ 2297441 w 2640341"/>
                <a:gd name="connsiteY5" fmla="*/ 1485900 h 2286000"/>
                <a:gd name="connsiteX6" fmla="*/ 2286000 w 2640341"/>
                <a:gd name="connsiteY6" fmla="*/ 1484747 h 2286000"/>
                <a:gd name="connsiteX7" fmla="*/ 2286000 w 2640341"/>
                <a:gd name="connsiteY7" fmla="*/ 2286000 h 2286000"/>
                <a:gd name="connsiteX8" fmla="*/ 1480856 w 2640341"/>
                <a:gd name="connsiteY8" fmla="*/ 2286000 h 2286000"/>
                <a:gd name="connsiteX9" fmla="*/ 1485900 w 2640341"/>
                <a:gd name="connsiteY9" fmla="*/ 2235965 h 2286000"/>
                <a:gd name="connsiteX10" fmla="*/ 1143000 w 2640341"/>
                <a:gd name="connsiteY10" fmla="*/ 1893065 h 2286000"/>
                <a:gd name="connsiteX11" fmla="*/ 800100 w 2640341"/>
                <a:gd name="connsiteY11" fmla="*/ 2235965 h 2286000"/>
                <a:gd name="connsiteX12" fmla="*/ 805144 w 2640341"/>
                <a:gd name="connsiteY12" fmla="*/ 2286000 h 2286000"/>
                <a:gd name="connsiteX13" fmla="*/ 0 w 2640341"/>
                <a:gd name="connsiteY13" fmla="*/ 22860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0341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801254"/>
                  </a:lnTo>
                  <a:lnTo>
                    <a:pt x="2297441" y="800100"/>
                  </a:lnTo>
                  <a:cubicBezTo>
                    <a:pt x="2486819" y="800100"/>
                    <a:pt x="2640341" y="953622"/>
                    <a:pt x="2640341" y="1143000"/>
                  </a:cubicBezTo>
                  <a:cubicBezTo>
                    <a:pt x="2640341" y="1332378"/>
                    <a:pt x="2486819" y="1485900"/>
                    <a:pt x="2297441" y="1485900"/>
                  </a:cubicBezTo>
                  <a:lnTo>
                    <a:pt x="2286000" y="1484747"/>
                  </a:lnTo>
                  <a:lnTo>
                    <a:pt x="2286000" y="2286000"/>
                  </a:lnTo>
                  <a:lnTo>
                    <a:pt x="1480856" y="2286000"/>
                  </a:lnTo>
                  <a:lnTo>
                    <a:pt x="1485900" y="2235965"/>
                  </a:lnTo>
                  <a:cubicBezTo>
                    <a:pt x="1485900" y="2046587"/>
                    <a:pt x="1332378" y="1893065"/>
                    <a:pt x="1143000" y="1893065"/>
                  </a:cubicBezTo>
                  <a:cubicBezTo>
                    <a:pt x="953622" y="1893065"/>
                    <a:pt x="800100" y="2046587"/>
                    <a:pt x="800100" y="2235965"/>
                  </a:cubicBezTo>
                  <a:lnTo>
                    <a:pt x="805144" y="2286000"/>
                  </a:lnTo>
                  <a:lnTo>
                    <a:pt x="0" y="2286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9EFF830-4072-6EA4-FCA1-BD4E22853E44}"/>
                </a:ext>
              </a:extLst>
            </p:cNvPr>
            <p:cNvSpPr/>
            <p:nvPr/>
          </p:nvSpPr>
          <p:spPr>
            <a:xfrm>
              <a:off x="2379016" y="2021455"/>
              <a:ext cx="2214195" cy="646331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+mj-lt"/>
                </a:rPr>
                <a:t>Detection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540B27-EABE-D1F3-C619-BE22944BC093}"/>
              </a:ext>
            </a:extLst>
          </p:cNvPr>
          <p:cNvGrpSpPr/>
          <p:nvPr/>
        </p:nvGrpSpPr>
        <p:grpSpPr>
          <a:xfrm rot="20787954">
            <a:off x="6150476" y="769138"/>
            <a:ext cx="2523394" cy="2835729"/>
            <a:chOff x="6298618" y="671167"/>
            <a:chExt cx="2523394" cy="283572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544C010-4B62-E04F-37AB-386084EC3EF1}"/>
                </a:ext>
              </a:extLst>
            </p:cNvPr>
            <p:cNvSpPr/>
            <p:nvPr/>
          </p:nvSpPr>
          <p:spPr>
            <a:xfrm rot="6223723">
              <a:off x="6142450" y="827335"/>
              <a:ext cx="2835729" cy="2523394"/>
            </a:xfrm>
            <a:custGeom>
              <a:avLst/>
              <a:gdLst>
                <a:gd name="connsiteX0" fmla="*/ 0 w 2640341"/>
                <a:gd name="connsiteY0" fmla="*/ 0 h 2286000"/>
                <a:gd name="connsiteX1" fmla="*/ 2286000 w 2640341"/>
                <a:gd name="connsiteY1" fmla="*/ 0 h 2286000"/>
                <a:gd name="connsiteX2" fmla="*/ 2286000 w 2640341"/>
                <a:gd name="connsiteY2" fmla="*/ 801254 h 2286000"/>
                <a:gd name="connsiteX3" fmla="*/ 2297441 w 2640341"/>
                <a:gd name="connsiteY3" fmla="*/ 800100 h 2286000"/>
                <a:gd name="connsiteX4" fmla="*/ 2640341 w 2640341"/>
                <a:gd name="connsiteY4" fmla="*/ 1143000 h 2286000"/>
                <a:gd name="connsiteX5" fmla="*/ 2297441 w 2640341"/>
                <a:gd name="connsiteY5" fmla="*/ 1485900 h 2286000"/>
                <a:gd name="connsiteX6" fmla="*/ 2286000 w 2640341"/>
                <a:gd name="connsiteY6" fmla="*/ 1484747 h 2286000"/>
                <a:gd name="connsiteX7" fmla="*/ 2286000 w 2640341"/>
                <a:gd name="connsiteY7" fmla="*/ 2286000 h 2286000"/>
                <a:gd name="connsiteX8" fmla="*/ 1480856 w 2640341"/>
                <a:gd name="connsiteY8" fmla="*/ 2286000 h 2286000"/>
                <a:gd name="connsiteX9" fmla="*/ 1485900 w 2640341"/>
                <a:gd name="connsiteY9" fmla="*/ 2235965 h 2286000"/>
                <a:gd name="connsiteX10" fmla="*/ 1143000 w 2640341"/>
                <a:gd name="connsiteY10" fmla="*/ 1893065 h 2286000"/>
                <a:gd name="connsiteX11" fmla="*/ 800100 w 2640341"/>
                <a:gd name="connsiteY11" fmla="*/ 2235965 h 2286000"/>
                <a:gd name="connsiteX12" fmla="*/ 805144 w 2640341"/>
                <a:gd name="connsiteY12" fmla="*/ 2286000 h 2286000"/>
                <a:gd name="connsiteX13" fmla="*/ 0 w 2640341"/>
                <a:gd name="connsiteY13" fmla="*/ 22860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0341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801254"/>
                  </a:lnTo>
                  <a:lnTo>
                    <a:pt x="2297441" y="800100"/>
                  </a:lnTo>
                  <a:cubicBezTo>
                    <a:pt x="2486819" y="800100"/>
                    <a:pt x="2640341" y="953622"/>
                    <a:pt x="2640341" y="1143000"/>
                  </a:cubicBezTo>
                  <a:cubicBezTo>
                    <a:pt x="2640341" y="1332378"/>
                    <a:pt x="2486819" y="1485900"/>
                    <a:pt x="2297441" y="1485900"/>
                  </a:cubicBezTo>
                  <a:lnTo>
                    <a:pt x="2286000" y="1484747"/>
                  </a:lnTo>
                  <a:lnTo>
                    <a:pt x="2286000" y="2286000"/>
                  </a:lnTo>
                  <a:lnTo>
                    <a:pt x="1480856" y="2286000"/>
                  </a:lnTo>
                  <a:lnTo>
                    <a:pt x="1485900" y="2235965"/>
                  </a:lnTo>
                  <a:cubicBezTo>
                    <a:pt x="1485900" y="2046587"/>
                    <a:pt x="1332378" y="1893065"/>
                    <a:pt x="1143000" y="1893065"/>
                  </a:cubicBezTo>
                  <a:cubicBezTo>
                    <a:pt x="953622" y="1893065"/>
                    <a:pt x="800100" y="2046587"/>
                    <a:pt x="800100" y="2235965"/>
                  </a:cubicBezTo>
                  <a:lnTo>
                    <a:pt x="805144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3A5A7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EB1F11-C5CB-0A5B-0B4D-344898DE6EBD}"/>
                </a:ext>
              </a:extLst>
            </p:cNvPr>
            <p:cNvSpPr/>
            <p:nvPr/>
          </p:nvSpPr>
          <p:spPr>
            <a:xfrm rot="844431">
              <a:off x="6577922" y="1300103"/>
              <a:ext cx="2214195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+mj-lt"/>
                </a:rPr>
                <a:t>Large Fire Mapping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314075-3094-4F6A-5378-0D8D76251AED}"/>
              </a:ext>
            </a:extLst>
          </p:cNvPr>
          <p:cNvGrpSpPr/>
          <p:nvPr/>
        </p:nvGrpSpPr>
        <p:grpSpPr>
          <a:xfrm rot="957268">
            <a:off x="3470624" y="2788461"/>
            <a:ext cx="2762075" cy="2835729"/>
            <a:chOff x="3158619" y="3468164"/>
            <a:chExt cx="2762075" cy="2835729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931DEAE-E34F-FCDB-4D7B-F9CC51B24844}"/>
                </a:ext>
              </a:extLst>
            </p:cNvPr>
            <p:cNvSpPr/>
            <p:nvPr/>
          </p:nvSpPr>
          <p:spPr>
            <a:xfrm rot="15185455">
              <a:off x="3218935" y="3624332"/>
              <a:ext cx="2835729" cy="2523393"/>
            </a:xfrm>
            <a:custGeom>
              <a:avLst/>
              <a:gdLst>
                <a:gd name="connsiteX0" fmla="*/ 0 w 2640341"/>
                <a:gd name="connsiteY0" fmla="*/ 0 h 2286000"/>
                <a:gd name="connsiteX1" fmla="*/ 2286000 w 2640341"/>
                <a:gd name="connsiteY1" fmla="*/ 0 h 2286000"/>
                <a:gd name="connsiteX2" fmla="*/ 2286000 w 2640341"/>
                <a:gd name="connsiteY2" fmla="*/ 801254 h 2286000"/>
                <a:gd name="connsiteX3" fmla="*/ 2297441 w 2640341"/>
                <a:gd name="connsiteY3" fmla="*/ 800100 h 2286000"/>
                <a:gd name="connsiteX4" fmla="*/ 2640341 w 2640341"/>
                <a:gd name="connsiteY4" fmla="*/ 1143000 h 2286000"/>
                <a:gd name="connsiteX5" fmla="*/ 2297441 w 2640341"/>
                <a:gd name="connsiteY5" fmla="*/ 1485900 h 2286000"/>
                <a:gd name="connsiteX6" fmla="*/ 2286000 w 2640341"/>
                <a:gd name="connsiteY6" fmla="*/ 1484747 h 2286000"/>
                <a:gd name="connsiteX7" fmla="*/ 2286000 w 2640341"/>
                <a:gd name="connsiteY7" fmla="*/ 2286000 h 2286000"/>
                <a:gd name="connsiteX8" fmla="*/ 1480856 w 2640341"/>
                <a:gd name="connsiteY8" fmla="*/ 2286000 h 2286000"/>
                <a:gd name="connsiteX9" fmla="*/ 1485900 w 2640341"/>
                <a:gd name="connsiteY9" fmla="*/ 2235965 h 2286000"/>
                <a:gd name="connsiteX10" fmla="*/ 1143000 w 2640341"/>
                <a:gd name="connsiteY10" fmla="*/ 1893065 h 2286000"/>
                <a:gd name="connsiteX11" fmla="*/ 800100 w 2640341"/>
                <a:gd name="connsiteY11" fmla="*/ 2235965 h 2286000"/>
                <a:gd name="connsiteX12" fmla="*/ 805144 w 2640341"/>
                <a:gd name="connsiteY12" fmla="*/ 2286000 h 2286000"/>
                <a:gd name="connsiteX13" fmla="*/ 0 w 2640341"/>
                <a:gd name="connsiteY13" fmla="*/ 22860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0341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801254"/>
                  </a:lnTo>
                  <a:lnTo>
                    <a:pt x="2297441" y="800100"/>
                  </a:lnTo>
                  <a:cubicBezTo>
                    <a:pt x="2486819" y="800100"/>
                    <a:pt x="2640341" y="953622"/>
                    <a:pt x="2640341" y="1143000"/>
                  </a:cubicBezTo>
                  <a:cubicBezTo>
                    <a:pt x="2640341" y="1332378"/>
                    <a:pt x="2486819" y="1485900"/>
                    <a:pt x="2297441" y="1485900"/>
                  </a:cubicBezTo>
                  <a:lnTo>
                    <a:pt x="2286000" y="1484747"/>
                  </a:lnTo>
                  <a:lnTo>
                    <a:pt x="2286000" y="2286000"/>
                  </a:lnTo>
                  <a:lnTo>
                    <a:pt x="1480856" y="2286000"/>
                  </a:lnTo>
                  <a:lnTo>
                    <a:pt x="1485900" y="2235965"/>
                  </a:lnTo>
                  <a:cubicBezTo>
                    <a:pt x="1485900" y="2046587"/>
                    <a:pt x="1332378" y="1893065"/>
                    <a:pt x="1143000" y="1893065"/>
                  </a:cubicBezTo>
                  <a:cubicBezTo>
                    <a:pt x="953622" y="1893065"/>
                    <a:pt x="800100" y="2046587"/>
                    <a:pt x="800100" y="2235965"/>
                  </a:cubicBezTo>
                  <a:lnTo>
                    <a:pt x="805144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1FA4A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913BFD-5955-6028-34C9-8E6AE3F0F6D9}"/>
                </a:ext>
              </a:extLst>
            </p:cNvPr>
            <p:cNvSpPr/>
            <p:nvPr/>
          </p:nvSpPr>
          <p:spPr>
            <a:xfrm rot="20650541">
              <a:off x="3158619" y="4237595"/>
              <a:ext cx="276207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+mj-lt"/>
                </a:rPr>
                <a:t>Operational Support</a:t>
              </a:r>
              <a:endPara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33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7ABE2F-B9AA-FFC4-F20F-59E0214E5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78FB3C-9817-ADA4-1E38-C11FB3178472}"/>
              </a:ext>
            </a:extLst>
          </p:cNvPr>
          <p:cNvSpPr/>
          <p:nvPr/>
        </p:nvSpPr>
        <p:spPr>
          <a:xfrm flipV="1">
            <a:off x="-1" y="0"/>
            <a:ext cx="3145834" cy="6858000"/>
          </a:xfrm>
          <a:prstGeom prst="rect">
            <a:avLst/>
          </a:prstGeom>
          <a:solidFill>
            <a:srgbClr val="F3F5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E175C2-10C9-4B98-A2FD-FEF9EB69D938}"/>
              </a:ext>
            </a:extLst>
          </p:cNvPr>
          <p:cNvSpPr txBox="1"/>
          <p:nvPr/>
        </p:nvSpPr>
        <p:spPr>
          <a:xfrm>
            <a:off x="0" y="179862"/>
            <a:ext cx="3046043" cy="10156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600" dirty="0" err="1">
                <a:ln w="0"/>
                <a:solidFill>
                  <a:srgbClr val="0F2A4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ptos Display" panose="02110004020202020204"/>
              </a:rPr>
              <a:t>FireGuard</a:t>
            </a:r>
            <a:endParaRPr lang="en-US" sz="2600" dirty="0">
              <a:ln w="0"/>
              <a:solidFill>
                <a:srgbClr val="0F2A4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ptos Display" panose="02110004020202020204"/>
            </a:endParaRPr>
          </a:p>
          <a:p>
            <a:pPr algn="ctr" defTabSz="685800"/>
            <a:endParaRPr lang="en-US" sz="800" dirty="0">
              <a:ln w="0"/>
              <a:solidFill>
                <a:srgbClr val="0F2A4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ptos Display" panose="02110004020202020204"/>
            </a:endParaRPr>
          </a:p>
          <a:p>
            <a:pPr algn="ctr" defTabSz="685800"/>
            <a:r>
              <a:rPr lang="en-US" sz="2600" dirty="0">
                <a:ln w="0"/>
                <a:solidFill>
                  <a:srgbClr val="0F2A4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ptos Display" panose="02110004020202020204"/>
              </a:rPr>
              <a:t>SAR / Other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6C947F-1D1B-CF8D-131B-DDED60B46A85}"/>
              </a:ext>
            </a:extLst>
          </p:cNvPr>
          <p:cNvSpPr txBox="1"/>
          <p:nvPr/>
        </p:nvSpPr>
        <p:spPr>
          <a:xfrm>
            <a:off x="0" y="1613916"/>
            <a:ext cx="314583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FireGuard</a:t>
            </a:r>
            <a:r>
              <a:rPr lang="en-US" sz="20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 detection and monitoring (&gt;10 acres)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Focused on first 24-48 hrs.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Most valuable near/within WUI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/>
              <a:t>Search and Rescue (SAR):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Availability depends on agency regulations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Assisted rescue utilizing IR capabilities</a:t>
            </a:r>
          </a:p>
          <a:p>
            <a:endParaRPr lang="en-US" dirty="0"/>
          </a:p>
          <a:p>
            <a:r>
              <a:rPr lang="en-US" b="1" dirty="0"/>
              <a:t>Other Missions: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Damage Inspection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Post Fire assessments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Forest Heath support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8D21634-738F-73B3-DD4E-DB5EAD29139C}"/>
              </a:ext>
            </a:extLst>
          </p:cNvPr>
          <p:cNvCxnSpPr>
            <a:cxnSpLocks/>
          </p:cNvCxnSpPr>
          <p:nvPr/>
        </p:nvCxnSpPr>
        <p:spPr>
          <a:xfrm>
            <a:off x="0" y="1377436"/>
            <a:ext cx="3145833" cy="0"/>
          </a:xfrm>
          <a:prstGeom prst="line">
            <a:avLst/>
          </a:prstGeom>
          <a:ln w="53975">
            <a:solidFill>
              <a:srgbClr val="0F2A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BB6265C-F3CD-9CF1-164F-189EC2645806}"/>
              </a:ext>
            </a:extLst>
          </p:cNvPr>
          <p:cNvGrpSpPr/>
          <p:nvPr/>
        </p:nvGrpSpPr>
        <p:grpSpPr>
          <a:xfrm>
            <a:off x="3662429" y="778957"/>
            <a:ext cx="2914531" cy="2455166"/>
            <a:chOff x="2307209" y="1170843"/>
            <a:chExt cx="2640341" cy="2286000"/>
          </a:xfrm>
          <a:solidFill>
            <a:srgbClr val="D76934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3E4EFE6-B0A1-8242-596F-0B8C753D31D0}"/>
                </a:ext>
              </a:extLst>
            </p:cNvPr>
            <p:cNvSpPr/>
            <p:nvPr/>
          </p:nvSpPr>
          <p:spPr>
            <a:xfrm>
              <a:off x="2307209" y="1170843"/>
              <a:ext cx="2640341" cy="2286000"/>
            </a:xfrm>
            <a:custGeom>
              <a:avLst/>
              <a:gdLst>
                <a:gd name="connsiteX0" fmla="*/ 0 w 2640341"/>
                <a:gd name="connsiteY0" fmla="*/ 0 h 2286000"/>
                <a:gd name="connsiteX1" fmla="*/ 2286000 w 2640341"/>
                <a:gd name="connsiteY1" fmla="*/ 0 h 2286000"/>
                <a:gd name="connsiteX2" fmla="*/ 2286000 w 2640341"/>
                <a:gd name="connsiteY2" fmla="*/ 801254 h 2286000"/>
                <a:gd name="connsiteX3" fmla="*/ 2297441 w 2640341"/>
                <a:gd name="connsiteY3" fmla="*/ 800100 h 2286000"/>
                <a:gd name="connsiteX4" fmla="*/ 2640341 w 2640341"/>
                <a:gd name="connsiteY4" fmla="*/ 1143000 h 2286000"/>
                <a:gd name="connsiteX5" fmla="*/ 2297441 w 2640341"/>
                <a:gd name="connsiteY5" fmla="*/ 1485900 h 2286000"/>
                <a:gd name="connsiteX6" fmla="*/ 2286000 w 2640341"/>
                <a:gd name="connsiteY6" fmla="*/ 1484747 h 2286000"/>
                <a:gd name="connsiteX7" fmla="*/ 2286000 w 2640341"/>
                <a:gd name="connsiteY7" fmla="*/ 2286000 h 2286000"/>
                <a:gd name="connsiteX8" fmla="*/ 1480856 w 2640341"/>
                <a:gd name="connsiteY8" fmla="*/ 2286000 h 2286000"/>
                <a:gd name="connsiteX9" fmla="*/ 1485900 w 2640341"/>
                <a:gd name="connsiteY9" fmla="*/ 2235965 h 2286000"/>
                <a:gd name="connsiteX10" fmla="*/ 1143000 w 2640341"/>
                <a:gd name="connsiteY10" fmla="*/ 1893065 h 2286000"/>
                <a:gd name="connsiteX11" fmla="*/ 800100 w 2640341"/>
                <a:gd name="connsiteY11" fmla="*/ 2235965 h 2286000"/>
                <a:gd name="connsiteX12" fmla="*/ 805144 w 2640341"/>
                <a:gd name="connsiteY12" fmla="*/ 2286000 h 2286000"/>
                <a:gd name="connsiteX13" fmla="*/ 0 w 2640341"/>
                <a:gd name="connsiteY13" fmla="*/ 22860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0341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801254"/>
                  </a:lnTo>
                  <a:lnTo>
                    <a:pt x="2297441" y="800100"/>
                  </a:lnTo>
                  <a:cubicBezTo>
                    <a:pt x="2486819" y="800100"/>
                    <a:pt x="2640341" y="953622"/>
                    <a:pt x="2640341" y="1143000"/>
                  </a:cubicBezTo>
                  <a:cubicBezTo>
                    <a:pt x="2640341" y="1332378"/>
                    <a:pt x="2486819" y="1485900"/>
                    <a:pt x="2297441" y="1485900"/>
                  </a:cubicBezTo>
                  <a:lnTo>
                    <a:pt x="2286000" y="1484747"/>
                  </a:lnTo>
                  <a:lnTo>
                    <a:pt x="2286000" y="2286000"/>
                  </a:lnTo>
                  <a:lnTo>
                    <a:pt x="1480856" y="2286000"/>
                  </a:lnTo>
                  <a:lnTo>
                    <a:pt x="1485900" y="2235965"/>
                  </a:lnTo>
                  <a:cubicBezTo>
                    <a:pt x="1485900" y="2046587"/>
                    <a:pt x="1332378" y="1893065"/>
                    <a:pt x="1143000" y="1893065"/>
                  </a:cubicBezTo>
                  <a:cubicBezTo>
                    <a:pt x="953622" y="1893065"/>
                    <a:pt x="800100" y="2046587"/>
                    <a:pt x="800100" y="2235965"/>
                  </a:cubicBezTo>
                  <a:lnTo>
                    <a:pt x="805144" y="2286000"/>
                  </a:lnTo>
                  <a:lnTo>
                    <a:pt x="0" y="2286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0CC7893-C9FD-E850-11EF-309F98C954E1}"/>
                </a:ext>
              </a:extLst>
            </p:cNvPr>
            <p:cNvSpPr/>
            <p:nvPr/>
          </p:nvSpPr>
          <p:spPr>
            <a:xfrm>
              <a:off x="2379016" y="2021455"/>
              <a:ext cx="2214195" cy="646331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+mj-lt"/>
                </a:rPr>
                <a:t>Detection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F4F0430-893A-0FE7-4BA0-116E7FE1EB89}"/>
              </a:ext>
            </a:extLst>
          </p:cNvPr>
          <p:cNvGrpSpPr/>
          <p:nvPr/>
        </p:nvGrpSpPr>
        <p:grpSpPr>
          <a:xfrm rot="20787954">
            <a:off x="6150476" y="769138"/>
            <a:ext cx="2523394" cy="2835729"/>
            <a:chOff x="6298618" y="671167"/>
            <a:chExt cx="2523394" cy="283572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6D11A66-78C9-793B-10AA-4ED044569215}"/>
                </a:ext>
              </a:extLst>
            </p:cNvPr>
            <p:cNvSpPr/>
            <p:nvPr/>
          </p:nvSpPr>
          <p:spPr>
            <a:xfrm rot="6223723">
              <a:off x="6142450" y="827335"/>
              <a:ext cx="2835729" cy="2523394"/>
            </a:xfrm>
            <a:custGeom>
              <a:avLst/>
              <a:gdLst>
                <a:gd name="connsiteX0" fmla="*/ 0 w 2640341"/>
                <a:gd name="connsiteY0" fmla="*/ 0 h 2286000"/>
                <a:gd name="connsiteX1" fmla="*/ 2286000 w 2640341"/>
                <a:gd name="connsiteY1" fmla="*/ 0 h 2286000"/>
                <a:gd name="connsiteX2" fmla="*/ 2286000 w 2640341"/>
                <a:gd name="connsiteY2" fmla="*/ 801254 h 2286000"/>
                <a:gd name="connsiteX3" fmla="*/ 2297441 w 2640341"/>
                <a:gd name="connsiteY3" fmla="*/ 800100 h 2286000"/>
                <a:gd name="connsiteX4" fmla="*/ 2640341 w 2640341"/>
                <a:gd name="connsiteY4" fmla="*/ 1143000 h 2286000"/>
                <a:gd name="connsiteX5" fmla="*/ 2297441 w 2640341"/>
                <a:gd name="connsiteY5" fmla="*/ 1485900 h 2286000"/>
                <a:gd name="connsiteX6" fmla="*/ 2286000 w 2640341"/>
                <a:gd name="connsiteY6" fmla="*/ 1484747 h 2286000"/>
                <a:gd name="connsiteX7" fmla="*/ 2286000 w 2640341"/>
                <a:gd name="connsiteY7" fmla="*/ 2286000 h 2286000"/>
                <a:gd name="connsiteX8" fmla="*/ 1480856 w 2640341"/>
                <a:gd name="connsiteY8" fmla="*/ 2286000 h 2286000"/>
                <a:gd name="connsiteX9" fmla="*/ 1485900 w 2640341"/>
                <a:gd name="connsiteY9" fmla="*/ 2235965 h 2286000"/>
                <a:gd name="connsiteX10" fmla="*/ 1143000 w 2640341"/>
                <a:gd name="connsiteY10" fmla="*/ 1893065 h 2286000"/>
                <a:gd name="connsiteX11" fmla="*/ 800100 w 2640341"/>
                <a:gd name="connsiteY11" fmla="*/ 2235965 h 2286000"/>
                <a:gd name="connsiteX12" fmla="*/ 805144 w 2640341"/>
                <a:gd name="connsiteY12" fmla="*/ 2286000 h 2286000"/>
                <a:gd name="connsiteX13" fmla="*/ 0 w 2640341"/>
                <a:gd name="connsiteY13" fmla="*/ 22860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0341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801254"/>
                  </a:lnTo>
                  <a:lnTo>
                    <a:pt x="2297441" y="800100"/>
                  </a:lnTo>
                  <a:cubicBezTo>
                    <a:pt x="2486819" y="800100"/>
                    <a:pt x="2640341" y="953622"/>
                    <a:pt x="2640341" y="1143000"/>
                  </a:cubicBezTo>
                  <a:cubicBezTo>
                    <a:pt x="2640341" y="1332378"/>
                    <a:pt x="2486819" y="1485900"/>
                    <a:pt x="2297441" y="1485900"/>
                  </a:cubicBezTo>
                  <a:lnTo>
                    <a:pt x="2286000" y="1484747"/>
                  </a:lnTo>
                  <a:lnTo>
                    <a:pt x="2286000" y="2286000"/>
                  </a:lnTo>
                  <a:lnTo>
                    <a:pt x="1480856" y="2286000"/>
                  </a:lnTo>
                  <a:lnTo>
                    <a:pt x="1485900" y="2235965"/>
                  </a:lnTo>
                  <a:cubicBezTo>
                    <a:pt x="1485900" y="2046587"/>
                    <a:pt x="1332378" y="1893065"/>
                    <a:pt x="1143000" y="1893065"/>
                  </a:cubicBezTo>
                  <a:cubicBezTo>
                    <a:pt x="953622" y="1893065"/>
                    <a:pt x="800100" y="2046587"/>
                    <a:pt x="800100" y="2235965"/>
                  </a:cubicBezTo>
                  <a:lnTo>
                    <a:pt x="805144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3A5A7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8973336-0689-266D-8963-25FBD6426B0A}"/>
                </a:ext>
              </a:extLst>
            </p:cNvPr>
            <p:cNvSpPr/>
            <p:nvPr/>
          </p:nvSpPr>
          <p:spPr>
            <a:xfrm rot="844431">
              <a:off x="6577922" y="1300103"/>
              <a:ext cx="2214195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+mj-lt"/>
                </a:rPr>
                <a:t>Large Fire Mapping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0D834E-C1C5-6699-6D44-BD3B3F994D90}"/>
              </a:ext>
            </a:extLst>
          </p:cNvPr>
          <p:cNvGrpSpPr/>
          <p:nvPr/>
        </p:nvGrpSpPr>
        <p:grpSpPr>
          <a:xfrm rot="957268">
            <a:off x="3470624" y="2788461"/>
            <a:ext cx="2762075" cy="2835729"/>
            <a:chOff x="3158619" y="3468164"/>
            <a:chExt cx="2762075" cy="2835729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93173DA-B67C-CECA-8A36-D31CA4E598B1}"/>
                </a:ext>
              </a:extLst>
            </p:cNvPr>
            <p:cNvSpPr/>
            <p:nvPr/>
          </p:nvSpPr>
          <p:spPr>
            <a:xfrm rot="15185455">
              <a:off x="3218935" y="3624332"/>
              <a:ext cx="2835729" cy="2523393"/>
            </a:xfrm>
            <a:custGeom>
              <a:avLst/>
              <a:gdLst>
                <a:gd name="connsiteX0" fmla="*/ 0 w 2640341"/>
                <a:gd name="connsiteY0" fmla="*/ 0 h 2286000"/>
                <a:gd name="connsiteX1" fmla="*/ 2286000 w 2640341"/>
                <a:gd name="connsiteY1" fmla="*/ 0 h 2286000"/>
                <a:gd name="connsiteX2" fmla="*/ 2286000 w 2640341"/>
                <a:gd name="connsiteY2" fmla="*/ 801254 h 2286000"/>
                <a:gd name="connsiteX3" fmla="*/ 2297441 w 2640341"/>
                <a:gd name="connsiteY3" fmla="*/ 800100 h 2286000"/>
                <a:gd name="connsiteX4" fmla="*/ 2640341 w 2640341"/>
                <a:gd name="connsiteY4" fmla="*/ 1143000 h 2286000"/>
                <a:gd name="connsiteX5" fmla="*/ 2297441 w 2640341"/>
                <a:gd name="connsiteY5" fmla="*/ 1485900 h 2286000"/>
                <a:gd name="connsiteX6" fmla="*/ 2286000 w 2640341"/>
                <a:gd name="connsiteY6" fmla="*/ 1484747 h 2286000"/>
                <a:gd name="connsiteX7" fmla="*/ 2286000 w 2640341"/>
                <a:gd name="connsiteY7" fmla="*/ 2286000 h 2286000"/>
                <a:gd name="connsiteX8" fmla="*/ 1480856 w 2640341"/>
                <a:gd name="connsiteY8" fmla="*/ 2286000 h 2286000"/>
                <a:gd name="connsiteX9" fmla="*/ 1485900 w 2640341"/>
                <a:gd name="connsiteY9" fmla="*/ 2235965 h 2286000"/>
                <a:gd name="connsiteX10" fmla="*/ 1143000 w 2640341"/>
                <a:gd name="connsiteY10" fmla="*/ 1893065 h 2286000"/>
                <a:gd name="connsiteX11" fmla="*/ 800100 w 2640341"/>
                <a:gd name="connsiteY11" fmla="*/ 2235965 h 2286000"/>
                <a:gd name="connsiteX12" fmla="*/ 805144 w 2640341"/>
                <a:gd name="connsiteY12" fmla="*/ 2286000 h 2286000"/>
                <a:gd name="connsiteX13" fmla="*/ 0 w 2640341"/>
                <a:gd name="connsiteY13" fmla="*/ 22860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0341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801254"/>
                  </a:lnTo>
                  <a:lnTo>
                    <a:pt x="2297441" y="800100"/>
                  </a:lnTo>
                  <a:cubicBezTo>
                    <a:pt x="2486819" y="800100"/>
                    <a:pt x="2640341" y="953622"/>
                    <a:pt x="2640341" y="1143000"/>
                  </a:cubicBezTo>
                  <a:cubicBezTo>
                    <a:pt x="2640341" y="1332378"/>
                    <a:pt x="2486819" y="1485900"/>
                    <a:pt x="2297441" y="1485900"/>
                  </a:cubicBezTo>
                  <a:lnTo>
                    <a:pt x="2286000" y="1484747"/>
                  </a:lnTo>
                  <a:lnTo>
                    <a:pt x="2286000" y="2286000"/>
                  </a:lnTo>
                  <a:lnTo>
                    <a:pt x="1480856" y="2286000"/>
                  </a:lnTo>
                  <a:lnTo>
                    <a:pt x="1485900" y="2235965"/>
                  </a:lnTo>
                  <a:cubicBezTo>
                    <a:pt x="1485900" y="2046587"/>
                    <a:pt x="1332378" y="1893065"/>
                    <a:pt x="1143000" y="1893065"/>
                  </a:cubicBezTo>
                  <a:cubicBezTo>
                    <a:pt x="953622" y="1893065"/>
                    <a:pt x="800100" y="2046587"/>
                    <a:pt x="800100" y="2235965"/>
                  </a:cubicBezTo>
                  <a:lnTo>
                    <a:pt x="805144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1FA4A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BA0022-5270-9024-338D-9D2523BEEB32}"/>
                </a:ext>
              </a:extLst>
            </p:cNvPr>
            <p:cNvSpPr/>
            <p:nvPr/>
          </p:nvSpPr>
          <p:spPr>
            <a:xfrm rot="20650541">
              <a:off x="3158619" y="4237595"/>
              <a:ext cx="276207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+mj-lt"/>
                </a:rPr>
                <a:t>Operational Support</a:t>
              </a:r>
              <a:endPara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249B611-B1C3-9540-658D-3F55A216075C}"/>
              </a:ext>
            </a:extLst>
          </p:cNvPr>
          <p:cNvGrpSpPr/>
          <p:nvPr/>
        </p:nvGrpSpPr>
        <p:grpSpPr>
          <a:xfrm rot="20668084">
            <a:off x="5777939" y="3174473"/>
            <a:ext cx="2914531" cy="2455166"/>
            <a:chOff x="5954907" y="3911050"/>
            <a:chExt cx="2914531" cy="245516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3B4A7B7-D13F-F1F7-86D6-9FC101ED6594}"/>
                </a:ext>
              </a:extLst>
            </p:cNvPr>
            <p:cNvSpPr/>
            <p:nvPr/>
          </p:nvSpPr>
          <p:spPr>
            <a:xfrm rot="11727852">
              <a:off x="5954907" y="3911050"/>
              <a:ext cx="2914531" cy="2455166"/>
            </a:xfrm>
            <a:custGeom>
              <a:avLst/>
              <a:gdLst>
                <a:gd name="connsiteX0" fmla="*/ 0 w 2640341"/>
                <a:gd name="connsiteY0" fmla="*/ 0 h 2286000"/>
                <a:gd name="connsiteX1" fmla="*/ 2286000 w 2640341"/>
                <a:gd name="connsiteY1" fmla="*/ 0 h 2286000"/>
                <a:gd name="connsiteX2" fmla="*/ 2286000 w 2640341"/>
                <a:gd name="connsiteY2" fmla="*/ 801254 h 2286000"/>
                <a:gd name="connsiteX3" fmla="*/ 2297441 w 2640341"/>
                <a:gd name="connsiteY3" fmla="*/ 800100 h 2286000"/>
                <a:gd name="connsiteX4" fmla="*/ 2640341 w 2640341"/>
                <a:gd name="connsiteY4" fmla="*/ 1143000 h 2286000"/>
                <a:gd name="connsiteX5" fmla="*/ 2297441 w 2640341"/>
                <a:gd name="connsiteY5" fmla="*/ 1485900 h 2286000"/>
                <a:gd name="connsiteX6" fmla="*/ 2286000 w 2640341"/>
                <a:gd name="connsiteY6" fmla="*/ 1484747 h 2286000"/>
                <a:gd name="connsiteX7" fmla="*/ 2286000 w 2640341"/>
                <a:gd name="connsiteY7" fmla="*/ 2286000 h 2286000"/>
                <a:gd name="connsiteX8" fmla="*/ 1480856 w 2640341"/>
                <a:gd name="connsiteY8" fmla="*/ 2286000 h 2286000"/>
                <a:gd name="connsiteX9" fmla="*/ 1485900 w 2640341"/>
                <a:gd name="connsiteY9" fmla="*/ 2235965 h 2286000"/>
                <a:gd name="connsiteX10" fmla="*/ 1143000 w 2640341"/>
                <a:gd name="connsiteY10" fmla="*/ 1893065 h 2286000"/>
                <a:gd name="connsiteX11" fmla="*/ 800100 w 2640341"/>
                <a:gd name="connsiteY11" fmla="*/ 2235965 h 2286000"/>
                <a:gd name="connsiteX12" fmla="*/ 805144 w 2640341"/>
                <a:gd name="connsiteY12" fmla="*/ 2286000 h 2286000"/>
                <a:gd name="connsiteX13" fmla="*/ 0 w 2640341"/>
                <a:gd name="connsiteY13" fmla="*/ 22860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0341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801254"/>
                  </a:lnTo>
                  <a:lnTo>
                    <a:pt x="2297441" y="800100"/>
                  </a:lnTo>
                  <a:cubicBezTo>
                    <a:pt x="2486819" y="800100"/>
                    <a:pt x="2640341" y="953622"/>
                    <a:pt x="2640341" y="1143000"/>
                  </a:cubicBezTo>
                  <a:cubicBezTo>
                    <a:pt x="2640341" y="1332378"/>
                    <a:pt x="2486819" y="1485900"/>
                    <a:pt x="2297441" y="1485900"/>
                  </a:cubicBezTo>
                  <a:lnTo>
                    <a:pt x="2286000" y="1484747"/>
                  </a:lnTo>
                  <a:lnTo>
                    <a:pt x="2286000" y="2286000"/>
                  </a:lnTo>
                  <a:lnTo>
                    <a:pt x="1480856" y="2286000"/>
                  </a:lnTo>
                  <a:lnTo>
                    <a:pt x="1485900" y="2235965"/>
                  </a:lnTo>
                  <a:cubicBezTo>
                    <a:pt x="1485900" y="2046587"/>
                    <a:pt x="1332378" y="1893065"/>
                    <a:pt x="1143000" y="1893065"/>
                  </a:cubicBezTo>
                  <a:cubicBezTo>
                    <a:pt x="953622" y="1893065"/>
                    <a:pt x="800100" y="2046587"/>
                    <a:pt x="800100" y="2235965"/>
                  </a:cubicBezTo>
                  <a:lnTo>
                    <a:pt x="805144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F8C89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E5BEFB-8A6E-292B-4680-962767190B85}"/>
                </a:ext>
              </a:extLst>
            </p:cNvPr>
            <p:cNvSpPr/>
            <p:nvPr/>
          </p:nvSpPr>
          <p:spPr>
            <a:xfrm rot="1000084">
              <a:off x="6511035" y="4516580"/>
              <a:ext cx="2184248" cy="135421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0F2A44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+mj-lt"/>
                </a:rPr>
                <a:t>FireGuard</a:t>
              </a:r>
            </a:p>
            <a:p>
              <a:pPr algn="ctr"/>
              <a:endParaRPr lang="en-US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F2A44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endParaRPr>
            </a:p>
            <a:p>
              <a:pPr algn="ctr"/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0F2A44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+mj-lt"/>
                </a:rPr>
                <a:t>SAR/other</a:t>
              </a:r>
              <a:endPara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F2A44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118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F1C2F2-4235-DB60-7000-9900860912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689" t="11788" r="27737" b="14801"/>
          <a:stretch/>
        </p:blipFill>
        <p:spPr>
          <a:xfrm>
            <a:off x="550695" y="414668"/>
            <a:ext cx="8033928" cy="4784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71D0D8-EA12-F298-C98D-E4280EFE43B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"/>
          </a:blip>
          <a:srcRect l="36356" t="8330" r="28070" b="13287"/>
          <a:stretch/>
        </p:blipFill>
        <p:spPr>
          <a:xfrm>
            <a:off x="550695" y="414668"/>
            <a:ext cx="8042609" cy="4784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0A6EC8-65E0-6C24-0DEA-8C05EC6E35C7}"/>
              </a:ext>
            </a:extLst>
          </p:cNvPr>
          <p:cNvSpPr txBox="1"/>
          <p:nvPr/>
        </p:nvSpPr>
        <p:spPr>
          <a:xfrm>
            <a:off x="370395" y="5466069"/>
            <a:ext cx="8394528" cy="1061829"/>
          </a:xfrm>
          <a:prstGeom prst="rect">
            <a:avLst/>
          </a:prstGeom>
          <a:solidFill>
            <a:srgbClr val="F3F5F7"/>
          </a:solidFill>
          <a:ln w="28575">
            <a:solidFill>
              <a:srgbClr val="3A5A7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EO (Electro-Optical)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uses visible wavelengths – relies on sunlight to produce an image the human eye would see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Shows terrain, roads, fuels, and smoke columns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28580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1388</Words>
  <Application>Microsoft Office PowerPoint</Application>
  <PresentationFormat>On-screen Show (4:3)</PresentationFormat>
  <Paragraphs>294</Paragraphs>
  <Slides>15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Accessing IAA Products in EGP  WildfireSA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Kathryn Sorenson</cp:lastModifiedBy>
  <cp:revision>134</cp:revision>
  <cp:lastPrinted>2026-04-02T20:19:19Z</cp:lastPrinted>
  <dcterms:created xsi:type="dcterms:W3CDTF">2013-01-27T09:14:16Z</dcterms:created>
  <dcterms:modified xsi:type="dcterms:W3CDTF">2026-04-13T17:51:09Z</dcterms:modified>
  <cp:category/>
</cp:coreProperties>
</file>