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4"/>
    <p:sldMasterId id="2147483734" r:id="rId5"/>
  </p:sldMasterIdLst>
  <p:notesMasterIdLst>
    <p:notesMasterId r:id="rId35"/>
  </p:notesMasterIdLst>
  <p:sldIdLst>
    <p:sldId id="260" r:id="rId6"/>
    <p:sldId id="318" r:id="rId7"/>
    <p:sldId id="319" r:id="rId8"/>
    <p:sldId id="302" r:id="rId9"/>
    <p:sldId id="315" r:id="rId10"/>
    <p:sldId id="316" r:id="rId11"/>
    <p:sldId id="295" r:id="rId12"/>
    <p:sldId id="300" r:id="rId13"/>
    <p:sldId id="327" r:id="rId14"/>
    <p:sldId id="301" r:id="rId15"/>
    <p:sldId id="306" r:id="rId16"/>
    <p:sldId id="303" r:id="rId17"/>
    <p:sldId id="304" r:id="rId18"/>
    <p:sldId id="305" r:id="rId19"/>
    <p:sldId id="307" r:id="rId20"/>
    <p:sldId id="299" r:id="rId21"/>
    <p:sldId id="309" r:id="rId22"/>
    <p:sldId id="311" r:id="rId23"/>
    <p:sldId id="310" r:id="rId24"/>
    <p:sldId id="314" r:id="rId25"/>
    <p:sldId id="321" r:id="rId26"/>
    <p:sldId id="322" r:id="rId27"/>
    <p:sldId id="323" r:id="rId28"/>
    <p:sldId id="324" r:id="rId29"/>
    <p:sldId id="325" r:id="rId30"/>
    <p:sldId id="326" r:id="rId31"/>
    <p:sldId id="312" r:id="rId32"/>
    <p:sldId id="313" r:id="rId33"/>
    <p:sldId id="29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a:srgbClr val="99CC00"/>
    <a:srgbClr val="33CC33"/>
    <a:srgbClr val="006699"/>
    <a:srgbClr val="FF9933"/>
    <a:srgbClr val="FF9966"/>
    <a:srgbClr val="FF3300"/>
    <a:srgbClr val="00CC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CFE0B-3D9C-4D23-AFE6-0F4B7CAF2F41}" v="55" dt="2026-04-06T17:36:03.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04" autoAdjust="0"/>
  </p:normalViewPr>
  <p:slideViewPr>
    <p:cSldViewPr snapToGrid="0">
      <p:cViewPr varScale="1">
        <p:scale>
          <a:sx n="78" d="100"/>
          <a:sy n="78" d="100"/>
        </p:scale>
        <p:origin x="835" y="58"/>
      </p:cViewPr>
      <p:guideLst>
        <p:guide orient="horz" pos="2160"/>
        <p:guide pos="3840"/>
      </p:guideLst>
    </p:cSldViewPr>
  </p:slideViewPr>
  <p:notesTextViewPr>
    <p:cViewPr>
      <p:scale>
        <a:sx n="1" d="1"/>
        <a:sy n="1" d="1"/>
      </p:scale>
      <p:origin x="0" y="-139"/>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86E34-3F0B-4B6F-A836-237AA6AC09CE}"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7BA8C20D-6667-4CEC-BFF1-AE5E517D9E6F}">
      <dgm:prSet custT="1"/>
      <dgm:spPr>
        <a:solidFill>
          <a:schemeClr val="accent1">
            <a:lumMod val="75000"/>
          </a:schemeClr>
        </a:solidFill>
        <a:ln>
          <a:solidFill>
            <a:srgbClr val="FF9900"/>
          </a:solidFill>
        </a:ln>
      </dgm:spPr>
      <dgm:t>
        <a:bodyPr/>
        <a:lstStyle/>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Security Requirement</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Added</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Privacy Act Statement</a:t>
          </a:r>
        </a:p>
      </dgm:t>
    </dgm:pt>
    <dgm:pt modelId="{ED782789-4BB3-4B57-9EAA-3CCBF622B000}" type="parTrans" cxnId="{E9F8B2D4-4D62-4A8D-BE16-2C2CE67952DE}">
      <dgm:prSet/>
      <dgm:spPr/>
      <dgm:t>
        <a:bodyPr/>
        <a:lstStyle/>
        <a:p>
          <a:endParaRPr lang="en-US"/>
        </a:p>
      </dgm:t>
    </dgm:pt>
    <dgm:pt modelId="{6C71D6F3-696B-41A8-BB98-A8CC601CE181}" type="sibTrans" cxnId="{E9F8B2D4-4D62-4A8D-BE16-2C2CE67952DE}">
      <dgm:prSet/>
      <dgm:spPr/>
      <dgm:t>
        <a:bodyPr/>
        <a:lstStyle/>
        <a:p>
          <a:endParaRPr lang="en-US"/>
        </a:p>
      </dgm:t>
    </dgm:pt>
    <dgm:pt modelId="{0BB20643-A8EA-4185-8CFF-CA32694DCA27}">
      <dgm:prSet custT="1"/>
      <dgm:spPr>
        <a:solidFill>
          <a:schemeClr val="accent1">
            <a:lumMod val="75000"/>
          </a:schemeClr>
        </a:solidFill>
        <a:ln>
          <a:solidFill>
            <a:srgbClr val="FF9900"/>
          </a:solidFill>
        </a:ln>
      </dgm:spPr>
      <dgm:t>
        <a:bodyPr/>
        <a:lstStyle/>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Request Managing Dispatch </a:t>
          </a:r>
        </a:p>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(IRWIN v10)            </a:t>
          </a:r>
        </a:p>
      </dgm:t>
    </dgm:pt>
    <dgm:pt modelId="{50C75218-224E-4F44-AF74-CCF92FD12DCB}" type="parTrans" cxnId="{7DFAA947-62E0-4F4C-8D0A-86DDFF6EADAF}">
      <dgm:prSet/>
      <dgm:spPr/>
      <dgm:t>
        <a:bodyPr/>
        <a:lstStyle/>
        <a:p>
          <a:endParaRPr lang="en-US"/>
        </a:p>
      </dgm:t>
    </dgm:pt>
    <dgm:pt modelId="{F2317DD3-144E-4B4F-BA1A-4DF9712BF4C0}" type="sibTrans" cxnId="{7DFAA947-62E0-4F4C-8D0A-86DDFF6EADAF}">
      <dgm:prSet/>
      <dgm:spPr/>
      <dgm:t>
        <a:bodyPr/>
        <a:lstStyle/>
        <a:p>
          <a:endParaRPr lang="en-US"/>
        </a:p>
      </dgm:t>
    </dgm:pt>
    <dgm:pt modelId="{3BA14784-3C7F-4263-B219-E417C744C97F}">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CALFIRE QMS Integrated     </a:t>
          </a:r>
        </a:p>
      </dgm:t>
    </dgm:pt>
    <dgm:pt modelId="{BDD7FACE-C33E-421F-BBE8-980E0B6019A4}" type="parTrans" cxnId="{3ED7171B-2B43-4025-A234-8B44759448FE}">
      <dgm:prSet/>
      <dgm:spPr/>
      <dgm:t>
        <a:bodyPr/>
        <a:lstStyle/>
        <a:p>
          <a:endParaRPr lang="en-US"/>
        </a:p>
      </dgm:t>
    </dgm:pt>
    <dgm:pt modelId="{DC0849A8-C2CD-434E-8AD1-0DDF1642EA86}" type="sibTrans" cxnId="{3ED7171B-2B43-4025-A234-8B44759448FE}">
      <dgm:prSet/>
      <dgm:spPr/>
      <dgm:t>
        <a:bodyPr/>
        <a:lstStyle/>
        <a:p>
          <a:endParaRPr lang="en-US"/>
        </a:p>
      </dgm:t>
    </dgm:pt>
    <dgm:pt modelId="{39E106A1-7781-4959-B533-D13D5B5024E4}">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Pre-Orders</a:t>
          </a:r>
        </a:p>
      </dgm:t>
    </dgm:pt>
    <dgm:pt modelId="{0B63856E-4D67-4893-9396-1C460C6CF284}" type="parTrans" cxnId="{881F0D07-16EA-4EC1-A5A1-E71BE79084B2}">
      <dgm:prSet/>
      <dgm:spPr/>
      <dgm:t>
        <a:bodyPr/>
        <a:lstStyle/>
        <a:p>
          <a:endParaRPr lang="en-US"/>
        </a:p>
      </dgm:t>
    </dgm:pt>
    <dgm:pt modelId="{D2200CCB-6705-4D47-9799-B52CA1BBF23D}" type="sibTrans" cxnId="{881F0D07-16EA-4EC1-A5A1-E71BE79084B2}">
      <dgm:prSet/>
      <dgm:spPr/>
      <dgm:t>
        <a:bodyPr/>
        <a:lstStyle/>
        <a:p>
          <a:endParaRPr lang="en-US"/>
        </a:p>
      </dgm:t>
    </dgm:pt>
    <dgm:pt modelId="{CC5F1777-42B1-4E35-AB60-EC08B47EFA3C}">
      <dgm:prSet custT="1"/>
      <dgm:spPr>
        <a:solidFill>
          <a:schemeClr val="accent1">
            <a:lumMod val="75000"/>
          </a:schemeClr>
        </a:solidFill>
        <a:ln>
          <a:solidFill>
            <a:srgbClr val="FF9900"/>
          </a:solidFill>
        </a:ln>
      </dgm:spPr>
      <dgm:t>
        <a:bodyPr/>
        <a:lstStyle/>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VIPR Disconnect – </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IROC Data Admins </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DPL management </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until IIPA go-live</a:t>
          </a:r>
        </a:p>
      </dgm:t>
    </dgm:pt>
    <dgm:pt modelId="{D8A807B4-B582-470C-9195-40AB4781EEEB}" type="parTrans" cxnId="{5C2405B4-E8A8-4146-A6E2-972E9A025AEC}">
      <dgm:prSet/>
      <dgm:spPr/>
      <dgm:t>
        <a:bodyPr/>
        <a:lstStyle/>
        <a:p>
          <a:endParaRPr lang="en-US"/>
        </a:p>
      </dgm:t>
    </dgm:pt>
    <dgm:pt modelId="{32EDE0DE-5C29-4235-9D37-FC062C4A1E06}" type="sibTrans" cxnId="{5C2405B4-E8A8-4146-A6E2-972E9A025AEC}">
      <dgm:prSet/>
      <dgm:spPr/>
      <dgm:t>
        <a:bodyPr/>
        <a:lstStyle/>
        <a:p>
          <a:endParaRPr lang="en-US"/>
        </a:p>
      </dgm:t>
    </dgm:pt>
    <dgm:pt modelId="{BBE32BA2-75B5-4A91-96D5-488E865FD881}">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Numerous Bug Fixes, Backlog Items </a:t>
          </a:r>
        </a:p>
        <a:p>
          <a:r>
            <a:rPr lang="en-US" sz="1600" dirty="0">
              <a:latin typeface="Calibri" panose="020F0502020204030204" pitchFamily="34" charset="0"/>
              <a:ea typeface="Calibri" panose="020F0502020204030204" pitchFamily="34" charset="0"/>
              <a:cs typeface="Calibri" panose="020F0502020204030204" pitchFamily="34" charset="0"/>
            </a:rPr>
            <a:t>Fixed Clicky!!!!</a:t>
          </a:r>
        </a:p>
      </dgm:t>
    </dgm:pt>
    <dgm:pt modelId="{E73A6B83-C5F2-4450-8C3D-DCCC12D7E95B}" type="parTrans" cxnId="{4B88BD35-3DE2-4A38-AA55-A8B32435A181}">
      <dgm:prSet/>
      <dgm:spPr/>
      <dgm:t>
        <a:bodyPr/>
        <a:lstStyle/>
        <a:p>
          <a:endParaRPr lang="en-US"/>
        </a:p>
      </dgm:t>
    </dgm:pt>
    <dgm:pt modelId="{0EB256CF-C88F-4464-9A86-670384533A34}" type="sibTrans" cxnId="{4B88BD35-3DE2-4A38-AA55-A8B32435A181}">
      <dgm:prSet/>
      <dgm:spPr/>
      <dgm:t>
        <a:bodyPr/>
        <a:lstStyle/>
        <a:p>
          <a:endParaRPr lang="en-US"/>
        </a:p>
      </dgm:t>
    </dgm:pt>
    <dgm:pt modelId="{10481D04-97FF-46BE-AF3E-F20585F2C251}">
      <dgm:prSet custT="1"/>
      <dgm:spPr>
        <a:solidFill>
          <a:schemeClr val="accent1">
            <a:lumMod val="75000"/>
          </a:schemeClr>
        </a:solidFill>
        <a:ln>
          <a:solidFill>
            <a:srgbClr val="FF9900"/>
          </a:solidFill>
        </a:ln>
      </dgm:spPr>
      <dgm:t>
        <a:bodyPr/>
        <a:lstStyle/>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Contracts Management </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Refinement</a:t>
          </a:r>
        </a:p>
      </dgm:t>
    </dgm:pt>
    <dgm:pt modelId="{CC9C057B-FF7F-478E-9C81-A93D08117E7F}" type="parTrans" cxnId="{8D4915ED-10BA-4B0C-A5E2-E4D23326CBA0}">
      <dgm:prSet/>
      <dgm:spPr/>
      <dgm:t>
        <a:bodyPr/>
        <a:lstStyle/>
        <a:p>
          <a:endParaRPr lang="en-US"/>
        </a:p>
      </dgm:t>
    </dgm:pt>
    <dgm:pt modelId="{BE752A20-F42A-4832-8543-795D1286E83B}" type="sibTrans" cxnId="{8D4915ED-10BA-4B0C-A5E2-E4D23326CBA0}">
      <dgm:prSet/>
      <dgm:spPr/>
      <dgm:t>
        <a:bodyPr/>
        <a:lstStyle/>
        <a:p>
          <a:endParaRPr lang="en-US"/>
        </a:p>
      </dgm:t>
    </dgm:pt>
    <dgm:pt modelId="{416D47DA-E318-45A8-B17D-A352E59A4F63}">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IROC &amp; CAD SOR Incident Transfers (IRWIN v10)</a:t>
          </a:r>
        </a:p>
      </dgm:t>
    </dgm:pt>
    <dgm:pt modelId="{5A3CA780-BB38-4C6C-97A8-3F71E13B096C}" type="parTrans" cxnId="{4C5CF7E4-D17D-4FC4-9DE6-0B2C88F4E19E}">
      <dgm:prSet/>
      <dgm:spPr/>
      <dgm:t>
        <a:bodyPr/>
        <a:lstStyle/>
        <a:p>
          <a:endParaRPr lang="en-US"/>
        </a:p>
      </dgm:t>
    </dgm:pt>
    <dgm:pt modelId="{27A9CC02-40A9-4496-9856-EF702303AE20}" type="sibTrans" cxnId="{4C5CF7E4-D17D-4FC4-9DE6-0B2C88F4E19E}">
      <dgm:prSet/>
      <dgm:spPr/>
      <dgm:t>
        <a:bodyPr/>
        <a:lstStyle/>
        <a:p>
          <a:endParaRPr lang="en-US"/>
        </a:p>
      </dgm:t>
    </dgm:pt>
    <dgm:pt modelId="{F6F1763D-F214-4495-AD5E-6572BB35C223}">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ServiceNow Platform Upgrade to Xanadu</a:t>
          </a:r>
        </a:p>
      </dgm:t>
    </dgm:pt>
    <dgm:pt modelId="{4DCC2FD0-EDB9-4DE3-A4DB-AD4521EEF699}" type="sibTrans" cxnId="{31190525-6E07-4D73-B5F6-82BBF21B1DA9}">
      <dgm:prSet/>
      <dgm:spPr/>
      <dgm:t>
        <a:bodyPr/>
        <a:lstStyle/>
        <a:p>
          <a:endParaRPr lang="en-US"/>
        </a:p>
      </dgm:t>
    </dgm:pt>
    <dgm:pt modelId="{2CC0B95B-F2D8-4C21-AA4E-0C7D31207FC7}" type="parTrans" cxnId="{31190525-6E07-4D73-B5F6-82BBF21B1DA9}">
      <dgm:prSet/>
      <dgm:spPr/>
      <dgm:t>
        <a:bodyPr/>
        <a:lstStyle/>
        <a:p>
          <a:endParaRPr lang="en-US"/>
        </a:p>
      </dgm:t>
    </dgm:pt>
    <dgm:pt modelId="{3195DDB1-0C25-4A5E-9D08-32AAC85BF478}">
      <dgm:prSet custT="1"/>
      <dgm:spPr>
        <a:solidFill>
          <a:schemeClr val="accent1">
            <a:lumMod val="75000"/>
          </a:schemeClr>
        </a:solidFill>
        <a:ln>
          <a:solidFill>
            <a:srgbClr val="FF9900"/>
          </a:solidFill>
        </a:ln>
      </dgm:spPr>
      <dgm:t>
        <a:bodyPr/>
        <a:lstStyle/>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Nationally Contracted Resources </a:t>
          </a:r>
        </a:p>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(NCR)</a:t>
          </a:r>
        </a:p>
      </dgm:t>
    </dgm:pt>
    <dgm:pt modelId="{041D11FD-E184-431B-A969-324E352964B0}" type="parTrans" cxnId="{07B3F8D1-7BF2-4CB7-BE0C-32498909C6B8}">
      <dgm:prSet/>
      <dgm:spPr/>
      <dgm:t>
        <a:bodyPr/>
        <a:lstStyle/>
        <a:p>
          <a:endParaRPr lang="en-US"/>
        </a:p>
      </dgm:t>
    </dgm:pt>
    <dgm:pt modelId="{49BAE0D8-8EB5-46D5-9808-D7D9374533B5}" type="sibTrans" cxnId="{07B3F8D1-7BF2-4CB7-BE0C-32498909C6B8}">
      <dgm:prSet/>
      <dgm:spPr/>
      <dgm:t>
        <a:bodyPr/>
        <a:lstStyle/>
        <a:p>
          <a:endParaRPr lang="en-US"/>
        </a:p>
      </dgm:t>
    </dgm:pt>
    <dgm:pt modelId="{FEABFAD2-F4E9-4C0E-AE8E-714098F495AC}">
      <dgm:prSet custT="1"/>
      <dgm:spPr>
        <a:solidFill>
          <a:schemeClr val="accent1">
            <a:lumMod val="75000"/>
          </a:schemeClr>
        </a:solidFill>
        <a:ln>
          <a:solidFill>
            <a:srgbClr val="FF9900"/>
          </a:solidFill>
        </a:ln>
      </dgm:spPr>
      <dgm:t>
        <a:bodyPr/>
        <a:lstStyle/>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“Fill with Override”</a:t>
          </a:r>
        </a:p>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&amp;</a:t>
          </a:r>
        </a:p>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“Fill with EFF/AD”</a:t>
          </a:r>
        </a:p>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removed</a:t>
          </a:r>
        </a:p>
      </dgm:t>
    </dgm:pt>
    <dgm:pt modelId="{E268B0EB-8364-40CA-A16B-D4C3300C9D1D}" type="parTrans" cxnId="{B0DA8264-DC2A-4E6A-BA9C-5684114A579E}">
      <dgm:prSet/>
      <dgm:spPr/>
      <dgm:t>
        <a:bodyPr/>
        <a:lstStyle/>
        <a:p>
          <a:endParaRPr lang="en-US"/>
        </a:p>
      </dgm:t>
    </dgm:pt>
    <dgm:pt modelId="{BAB08797-E811-45E0-8989-D7CF6D1662D3}" type="sibTrans" cxnId="{B0DA8264-DC2A-4E6A-BA9C-5684114A579E}">
      <dgm:prSet/>
      <dgm:spPr/>
      <dgm:t>
        <a:bodyPr/>
        <a:lstStyle/>
        <a:p>
          <a:endParaRPr lang="en-US"/>
        </a:p>
      </dgm:t>
    </dgm:pt>
    <dgm:pt modelId="{893C1F77-FC77-485B-A512-30F710C48318}">
      <dgm:prSet custT="1"/>
      <dgm:spPr>
        <a:solidFill>
          <a:schemeClr val="accent1">
            <a:lumMod val="75000"/>
          </a:schemeClr>
        </a:solidFill>
        <a:ln>
          <a:solidFill>
            <a:srgbClr val="FF9900"/>
          </a:solidFill>
        </a:ln>
      </dgm:spPr>
      <dgm:t>
        <a:bodyPr/>
        <a:lstStyle/>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POO State Financial Codes</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(IRWIN v9)</a:t>
          </a:r>
        </a:p>
      </dgm:t>
    </dgm:pt>
    <dgm:pt modelId="{D00C4438-3518-4EFD-A625-CC7CC97C0C7C}" type="parTrans" cxnId="{912937B5-089D-44BA-B3D7-D015E50685B6}">
      <dgm:prSet/>
      <dgm:spPr/>
      <dgm:t>
        <a:bodyPr/>
        <a:lstStyle/>
        <a:p>
          <a:endParaRPr lang="en-US"/>
        </a:p>
      </dgm:t>
    </dgm:pt>
    <dgm:pt modelId="{FC8AE79F-B86F-43D9-A46B-D052A8740E1E}" type="sibTrans" cxnId="{912937B5-089D-44BA-B3D7-D015E50685B6}">
      <dgm:prSet/>
      <dgm:spPr/>
      <dgm:t>
        <a:bodyPr/>
        <a:lstStyle/>
        <a:p>
          <a:endParaRPr lang="en-US"/>
        </a:p>
      </dgm:t>
    </dgm:pt>
    <dgm:pt modelId="{8AF1A585-D8E8-4739-A26B-E9B11BA669A4}">
      <dgm:prSet custT="1"/>
      <dgm:spPr>
        <a:solidFill>
          <a:schemeClr val="accent1">
            <a:lumMod val="75000"/>
          </a:schemeClr>
        </a:solidFill>
        <a:ln>
          <a:solidFill>
            <a:srgbClr val="FF9900"/>
          </a:solidFill>
        </a:ln>
      </dgm:spPr>
      <dgm:t>
        <a:bodyPr/>
        <a:lstStyle/>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National Emergency Rental Vehicle (NERV)</a:t>
          </a:r>
        </a:p>
        <a:p>
          <a:pP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Tool</a:t>
          </a:r>
        </a:p>
      </dgm:t>
    </dgm:pt>
    <dgm:pt modelId="{40840F7C-742F-46FA-88BA-B5BFD9277EA5}" type="parTrans" cxnId="{9836EEE5-C91F-4A2B-84E7-FC171F73DEE1}">
      <dgm:prSet/>
      <dgm:spPr/>
      <dgm:t>
        <a:bodyPr/>
        <a:lstStyle/>
        <a:p>
          <a:endParaRPr lang="en-US"/>
        </a:p>
      </dgm:t>
    </dgm:pt>
    <dgm:pt modelId="{9A35B274-E8C7-484E-A07D-1893BE764E01}" type="sibTrans" cxnId="{9836EEE5-C91F-4A2B-84E7-FC171F73DEE1}">
      <dgm:prSet/>
      <dgm:spPr/>
      <dgm:t>
        <a:bodyPr/>
        <a:lstStyle/>
        <a:p>
          <a:endParaRPr lang="en-US"/>
        </a:p>
      </dgm:t>
    </dgm:pt>
    <dgm:pt modelId="{06E85556-B6CE-454A-962D-CB490AC4B5C7}">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Foreign Incident &amp; International Mobilization EKC (IRWIN v10)</a:t>
          </a:r>
        </a:p>
      </dgm:t>
    </dgm:pt>
    <dgm:pt modelId="{A38DE6ED-C4B1-4C35-80CD-82F6E745B7C3}" type="parTrans" cxnId="{9B6E4844-DCBE-4755-97A2-9C62A904CE02}">
      <dgm:prSet/>
      <dgm:spPr/>
      <dgm:t>
        <a:bodyPr/>
        <a:lstStyle/>
        <a:p>
          <a:endParaRPr lang="en-US"/>
        </a:p>
      </dgm:t>
    </dgm:pt>
    <dgm:pt modelId="{A4803447-614C-4821-9DDB-4309C06DCDEB}" type="sibTrans" cxnId="{9B6E4844-DCBE-4755-97A2-9C62A904CE02}">
      <dgm:prSet/>
      <dgm:spPr/>
      <dgm:t>
        <a:bodyPr/>
        <a:lstStyle/>
        <a:p>
          <a:endParaRPr lang="en-US"/>
        </a:p>
      </dgm:t>
    </dgm:pt>
    <dgm:pt modelId="{8F7DD872-7339-43C0-88FB-D576DDCA150A}">
      <dgm:prSet custT="1"/>
      <dgm:spPr>
        <a:solidFill>
          <a:schemeClr val="accent1">
            <a:lumMod val="75000"/>
          </a:schemeClr>
        </a:solidFill>
        <a:ln>
          <a:solidFill>
            <a:srgbClr val="FF9900"/>
          </a:solidFill>
        </a:ln>
      </dgm:spPr>
      <dgm:t>
        <a:bodyPr/>
        <a:lstStyle/>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Interagency Cache Logistics Inventory Program</a:t>
          </a:r>
        </a:p>
        <a:p>
          <a:pPr>
            <a:lnSpc>
              <a:spcPct val="100000"/>
            </a:lnSpc>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(ICLIP)</a:t>
          </a:r>
        </a:p>
      </dgm:t>
    </dgm:pt>
    <dgm:pt modelId="{5BF4792E-6C6D-496A-B535-46CA82C5B486}" type="parTrans" cxnId="{61671062-124F-4B14-833F-0E940D33D03C}">
      <dgm:prSet/>
      <dgm:spPr/>
      <dgm:t>
        <a:bodyPr/>
        <a:lstStyle/>
        <a:p>
          <a:endParaRPr lang="en-US"/>
        </a:p>
      </dgm:t>
    </dgm:pt>
    <dgm:pt modelId="{4B85FF20-9C84-4694-B80B-BD38618D661B}" type="sibTrans" cxnId="{61671062-124F-4B14-833F-0E940D33D03C}">
      <dgm:prSet/>
      <dgm:spPr/>
      <dgm:t>
        <a:bodyPr/>
        <a:lstStyle/>
        <a:p>
          <a:endParaRPr lang="en-US"/>
        </a:p>
      </dgm:t>
    </dgm:pt>
    <dgm:pt modelId="{8C009FAB-2E73-4515-B900-4AD8896ED079}">
      <dgm:prSet custT="1"/>
      <dgm:spPr>
        <a:solidFill>
          <a:schemeClr val="accent1">
            <a:lumMod val="75000"/>
          </a:schemeClr>
        </a:solidFill>
        <a:ln>
          <a:solidFill>
            <a:srgbClr val="FF9900"/>
          </a:solidFill>
        </a:ln>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Reports Data Management</a:t>
          </a:r>
        </a:p>
      </dgm:t>
    </dgm:pt>
    <dgm:pt modelId="{FE409CAA-5ACF-49D4-9692-9BA56015EC87}" type="parTrans" cxnId="{27FC86E2-43B5-4502-9984-E74AA13C4AA9}">
      <dgm:prSet/>
      <dgm:spPr/>
      <dgm:t>
        <a:bodyPr/>
        <a:lstStyle/>
        <a:p>
          <a:endParaRPr lang="en-US"/>
        </a:p>
      </dgm:t>
    </dgm:pt>
    <dgm:pt modelId="{7650348F-FB0B-45F9-9982-2072FA038137}" type="sibTrans" cxnId="{27FC86E2-43B5-4502-9984-E74AA13C4AA9}">
      <dgm:prSet/>
      <dgm:spPr/>
      <dgm:t>
        <a:bodyPr/>
        <a:lstStyle/>
        <a:p>
          <a:endParaRPr lang="en-US"/>
        </a:p>
      </dgm:t>
    </dgm:pt>
    <dgm:pt modelId="{D07D39C0-6775-421C-99BA-16C0E612F9B3}" type="pres">
      <dgm:prSet presAssocID="{B6F86E34-3F0B-4B6F-A836-237AA6AC09CE}" presName="diagram" presStyleCnt="0">
        <dgm:presLayoutVars>
          <dgm:dir/>
          <dgm:resizeHandles val="exact"/>
        </dgm:presLayoutVars>
      </dgm:prSet>
      <dgm:spPr/>
    </dgm:pt>
    <dgm:pt modelId="{2BFBD7B1-0014-4374-B9B0-3F828871BF14}" type="pres">
      <dgm:prSet presAssocID="{7BA8C20D-6667-4CEC-BFF1-AE5E517D9E6F}" presName="node" presStyleLbl="node1" presStyleIdx="0" presStyleCnt="16" custScaleX="104146" custLinFactNeighborX="-5465" custLinFactNeighborY="-70">
        <dgm:presLayoutVars>
          <dgm:bulletEnabled val="1"/>
        </dgm:presLayoutVars>
      </dgm:prSet>
      <dgm:spPr/>
    </dgm:pt>
    <dgm:pt modelId="{6C0D4466-E56E-45F1-A976-E9152841C877}" type="pres">
      <dgm:prSet presAssocID="{6C71D6F3-696B-41A8-BB98-A8CC601CE181}" presName="sibTrans" presStyleCnt="0"/>
      <dgm:spPr/>
    </dgm:pt>
    <dgm:pt modelId="{E66F3B18-A5FF-4EF2-AB7D-077D834D84A4}" type="pres">
      <dgm:prSet presAssocID="{F6F1763D-F214-4495-AD5E-6572BB35C223}" presName="node" presStyleLbl="node1" presStyleIdx="1" presStyleCnt="16" custScaleX="104146" custLinFactNeighborX="15533" custLinFactNeighborY="-8">
        <dgm:presLayoutVars>
          <dgm:bulletEnabled val="1"/>
        </dgm:presLayoutVars>
      </dgm:prSet>
      <dgm:spPr/>
    </dgm:pt>
    <dgm:pt modelId="{CDA852B5-0924-42EC-95F0-E91ED390E955}" type="pres">
      <dgm:prSet presAssocID="{4DCC2FD0-EDB9-4DE3-A4DB-AD4521EEF699}" presName="sibTrans" presStyleCnt="0"/>
      <dgm:spPr/>
    </dgm:pt>
    <dgm:pt modelId="{C224DF45-725B-4620-BD87-FB55B93A2B56}" type="pres">
      <dgm:prSet presAssocID="{0BB20643-A8EA-4185-8CFF-CA32694DCA27}" presName="node" presStyleLbl="node1" presStyleIdx="2" presStyleCnt="16" custScaleX="104146" custLinFactX="-87901" custLinFactY="14581" custLinFactNeighborX="-100000" custLinFactNeighborY="100000">
        <dgm:presLayoutVars>
          <dgm:bulletEnabled val="1"/>
        </dgm:presLayoutVars>
      </dgm:prSet>
      <dgm:spPr/>
    </dgm:pt>
    <dgm:pt modelId="{35195195-15E9-48C2-8BAB-347C7953326B}" type="pres">
      <dgm:prSet presAssocID="{F2317DD3-144E-4B4F-BA1A-4DF9712BF4C0}" presName="sibTrans" presStyleCnt="0"/>
      <dgm:spPr/>
    </dgm:pt>
    <dgm:pt modelId="{2EFDA1FD-D43B-4499-9F6B-7F9D4BD30F56}" type="pres">
      <dgm:prSet presAssocID="{06E85556-B6CE-454A-962D-CB490AC4B5C7}" presName="node" presStyleLbl="node1" presStyleIdx="3" presStyleCnt="16" custScaleX="104146" custLinFactNeighborX="-78490" custLinFactNeighborY="-8">
        <dgm:presLayoutVars>
          <dgm:bulletEnabled val="1"/>
        </dgm:presLayoutVars>
      </dgm:prSet>
      <dgm:spPr/>
    </dgm:pt>
    <dgm:pt modelId="{BD540577-1A6F-45B4-BF03-180E8ED887B5}" type="pres">
      <dgm:prSet presAssocID="{A4803447-614C-4821-9DDB-4309C06DCDEB}" presName="sibTrans" presStyleCnt="0"/>
      <dgm:spPr/>
    </dgm:pt>
    <dgm:pt modelId="{92A537F4-7F54-47E7-942E-8983C8178914}" type="pres">
      <dgm:prSet presAssocID="{3BA14784-3C7F-4263-B219-E417C744C97F}" presName="node" presStyleLbl="node1" presStyleIdx="4" presStyleCnt="16" custScaleX="104146" custLinFactX="-100000" custLinFactY="14581" custLinFactNeighborX="-180242" custLinFactNeighborY="100000">
        <dgm:presLayoutVars>
          <dgm:bulletEnabled val="1"/>
        </dgm:presLayoutVars>
      </dgm:prSet>
      <dgm:spPr/>
    </dgm:pt>
    <dgm:pt modelId="{18499D74-9516-4E60-8C3C-84D56F4D726C}" type="pres">
      <dgm:prSet presAssocID="{DC0849A8-C2CD-434E-8AD1-0DDF1642EA86}" presName="sibTrans" presStyleCnt="0"/>
      <dgm:spPr/>
    </dgm:pt>
    <dgm:pt modelId="{849AB44F-C13C-4334-83A1-6822A369D376}" type="pres">
      <dgm:prSet presAssocID="{39E106A1-7781-4959-B533-D13D5B5024E4}" presName="node" presStyleLbl="node1" presStyleIdx="5" presStyleCnt="16" custScaleX="104146" custLinFactX="198945" custLinFactY="13255" custLinFactNeighborX="200000" custLinFactNeighborY="100000">
        <dgm:presLayoutVars>
          <dgm:bulletEnabled val="1"/>
        </dgm:presLayoutVars>
      </dgm:prSet>
      <dgm:spPr/>
    </dgm:pt>
    <dgm:pt modelId="{DBDF3A86-3DB0-4668-8AA8-8E4B63B86C94}" type="pres">
      <dgm:prSet presAssocID="{D2200CCB-6705-4D47-9799-B52CA1BBF23D}" presName="sibTrans" presStyleCnt="0"/>
      <dgm:spPr/>
    </dgm:pt>
    <dgm:pt modelId="{58FB9E63-2ABE-4ACC-96BC-FDCABEEB1C63}" type="pres">
      <dgm:prSet presAssocID="{CC5F1777-42B1-4E35-AB60-EC08B47EFA3C}" presName="node" presStyleLbl="node1" presStyleIdx="6" presStyleCnt="16" custScaleX="104146" custLinFactY="100000" custLinFactNeighborX="-73219" custLinFactNeighborY="133046">
        <dgm:presLayoutVars>
          <dgm:bulletEnabled val="1"/>
        </dgm:presLayoutVars>
      </dgm:prSet>
      <dgm:spPr/>
    </dgm:pt>
    <dgm:pt modelId="{0A0C9DE8-933C-4A5D-80EC-EF7FFCEA77D8}" type="pres">
      <dgm:prSet presAssocID="{32EDE0DE-5C29-4235-9D37-FC062C4A1E06}" presName="sibTrans" presStyleCnt="0"/>
      <dgm:spPr/>
    </dgm:pt>
    <dgm:pt modelId="{8CE6B398-C84E-4CF9-BBFF-FD71FD3F295F}" type="pres">
      <dgm:prSet presAssocID="{BBE32BA2-75B5-4A91-96D5-488E865FD881}" presName="node" presStyleLbl="node1" presStyleIdx="7" presStyleCnt="16" custScaleX="104146" custLinFactY="100000" custLinFactNeighborX="83958" custLinFactNeighborY="133046">
        <dgm:presLayoutVars>
          <dgm:bulletEnabled val="1"/>
        </dgm:presLayoutVars>
      </dgm:prSet>
      <dgm:spPr/>
    </dgm:pt>
    <dgm:pt modelId="{05F1998F-D6C3-48BE-AD42-982ADB644E11}" type="pres">
      <dgm:prSet presAssocID="{0EB256CF-C88F-4464-9A86-670384533A34}" presName="sibTrans" presStyleCnt="0"/>
      <dgm:spPr/>
    </dgm:pt>
    <dgm:pt modelId="{DDEBFB48-149D-4EA8-994D-FCEADCBF52C9}" type="pres">
      <dgm:prSet presAssocID="{10481D04-97FF-46BE-AF3E-F20585F2C251}" presName="node" presStyleLbl="node1" presStyleIdx="8" presStyleCnt="16" custScaleX="104146" custLinFactX="-65633" custLinFactY="100000" custLinFactNeighborX="-100000" custLinFactNeighborY="133046">
        <dgm:presLayoutVars>
          <dgm:bulletEnabled val="1"/>
        </dgm:presLayoutVars>
      </dgm:prSet>
      <dgm:spPr/>
    </dgm:pt>
    <dgm:pt modelId="{C6B791DF-5898-4ACF-9C53-9090B9A67742}" type="pres">
      <dgm:prSet presAssocID="{BE752A20-F42A-4832-8543-795D1286E83B}" presName="sibTrans" presStyleCnt="0"/>
      <dgm:spPr/>
    </dgm:pt>
    <dgm:pt modelId="{22CBE9F2-5F53-4B6F-B0D2-0D8C9B142AF7}" type="pres">
      <dgm:prSet presAssocID="{416D47DA-E318-45A8-B17D-A352E59A4F63}" presName="node" presStyleLbl="node1" presStyleIdx="9" presStyleCnt="16" custScaleX="104146" custLinFactY="-16675" custLinFactNeighborX="-57837" custLinFactNeighborY="-100000">
        <dgm:presLayoutVars>
          <dgm:bulletEnabled val="1"/>
        </dgm:presLayoutVars>
      </dgm:prSet>
      <dgm:spPr/>
    </dgm:pt>
    <dgm:pt modelId="{016A2B32-C8B3-4FBC-889D-9B2EEA27BA63}" type="pres">
      <dgm:prSet presAssocID="{27A9CC02-40A9-4496-9856-EF702303AE20}" presName="sibTrans" presStyleCnt="0"/>
      <dgm:spPr/>
    </dgm:pt>
    <dgm:pt modelId="{772E9229-F163-4842-9149-1ADE4E751394}" type="pres">
      <dgm:prSet presAssocID="{3195DDB1-0C25-4A5E-9D08-32AAC85BF478}" presName="node" presStyleLbl="node1" presStyleIdx="10" presStyleCnt="16" custScaleX="104146" custLinFactX="100000" custLinFactNeighborX="163964" custLinFactNeighborY="-3412">
        <dgm:presLayoutVars>
          <dgm:bulletEnabled val="1"/>
        </dgm:presLayoutVars>
      </dgm:prSet>
      <dgm:spPr/>
    </dgm:pt>
    <dgm:pt modelId="{503C265D-D300-413A-8DEB-87D87D5EC75B}" type="pres">
      <dgm:prSet presAssocID="{49BAE0D8-8EB5-46D5-9808-D7D9374533B5}" presName="sibTrans" presStyleCnt="0"/>
      <dgm:spPr/>
    </dgm:pt>
    <dgm:pt modelId="{B627CC70-3186-4DAF-ABFD-9B929882DA25}" type="pres">
      <dgm:prSet presAssocID="{8AF1A585-D8E8-4739-A26B-E9B11BA669A4}" presName="node" presStyleLbl="node1" presStyleIdx="11" presStyleCnt="16" custScaleX="104146" custLinFactNeighborX="15399" custLinFactNeighborY="-3412">
        <dgm:presLayoutVars>
          <dgm:bulletEnabled val="1"/>
        </dgm:presLayoutVars>
      </dgm:prSet>
      <dgm:spPr/>
    </dgm:pt>
    <dgm:pt modelId="{CDAD56A4-6817-437E-B688-3E4F53C0791E}" type="pres">
      <dgm:prSet presAssocID="{9A35B274-E8C7-484E-A07D-1893BE764E01}" presName="sibTrans" presStyleCnt="0"/>
      <dgm:spPr/>
    </dgm:pt>
    <dgm:pt modelId="{ED9D7647-1B6F-4258-8CFF-CCB971CBE55B}" type="pres">
      <dgm:prSet presAssocID="{FEABFAD2-F4E9-4C0E-AE8E-714098F495AC}" presName="node" presStyleLbl="node1" presStyleIdx="12" presStyleCnt="16" custScaleX="104146" custLinFactX="100000" custLinFactY="-18752" custLinFactNeighborX="119520" custLinFactNeighborY="-100000">
        <dgm:presLayoutVars>
          <dgm:bulletEnabled val="1"/>
        </dgm:presLayoutVars>
      </dgm:prSet>
      <dgm:spPr/>
    </dgm:pt>
    <dgm:pt modelId="{3436A669-30E0-4037-B68C-65C8D2E59112}" type="pres">
      <dgm:prSet presAssocID="{BAB08797-E811-45E0-8989-D7CF6D1662D3}" presName="sibTrans" presStyleCnt="0"/>
      <dgm:spPr/>
    </dgm:pt>
    <dgm:pt modelId="{7F37722E-2AE2-430D-92E8-DAD6E4DF2E13}" type="pres">
      <dgm:prSet presAssocID="{893C1F77-FC77-485B-A512-30F710C48318}" presName="node" presStyleLbl="node1" presStyleIdx="13" presStyleCnt="16" custScaleX="104146" custLinFactY="-18752" custLinFactNeighborX="-30147" custLinFactNeighborY="-100000">
        <dgm:presLayoutVars>
          <dgm:bulletEnabled val="1"/>
        </dgm:presLayoutVars>
      </dgm:prSet>
      <dgm:spPr/>
    </dgm:pt>
    <dgm:pt modelId="{ADAE5472-82DA-445F-8EA0-68C1F3368546}" type="pres">
      <dgm:prSet presAssocID="{FC8AE79F-B86F-43D9-A46B-D052A8740E1E}" presName="sibTrans" presStyleCnt="0"/>
      <dgm:spPr/>
    </dgm:pt>
    <dgm:pt modelId="{040B9A28-1B32-413F-9C65-6D16FF4D0A0B}" type="pres">
      <dgm:prSet presAssocID="{8F7DD872-7339-43C0-88FB-D576DDCA150A}" presName="node" presStyleLbl="node1" presStyleIdx="14" presStyleCnt="16" custScaleX="104146" custLinFactX="-200000" custLinFactNeighborX="-262049" custLinFactNeighborY="-3411">
        <dgm:presLayoutVars>
          <dgm:bulletEnabled val="1"/>
        </dgm:presLayoutVars>
      </dgm:prSet>
      <dgm:spPr/>
    </dgm:pt>
    <dgm:pt modelId="{374A4D27-BF76-45B1-866A-91F65E2B5C31}" type="pres">
      <dgm:prSet presAssocID="{4B85FF20-9C84-4694-B80B-BD38618D661B}" presName="sibTrans" presStyleCnt="0"/>
      <dgm:spPr/>
    </dgm:pt>
    <dgm:pt modelId="{43D6BE2E-41F0-473C-945F-8EF89AE1E1BF}" type="pres">
      <dgm:prSet presAssocID="{8C009FAB-2E73-4515-B900-4AD8896ED079}" presName="node" presStyleLbl="node1" presStyleIdx="15" presStyleCnt="16" custScaleX="104146" custLinFactX="100000" custLinFactNeighborX="119697" custLinFactNeighborY="-288">
        <dgm:presLayoutVars>
          <dgm:bulletEnabled val="1"/>
        </dgm:presLayoutVars>
      </dgm:prSet>
      <dgm:spPr/>
    </dgm:pt>
  </dgm:ptLst>
  <dgm:cxnLst>
    <dgm:cxn modelId="{18FC5601-8042-444B-8CAD-BE5B14E2A8F6}" type="presOf" srcId="{3195DDB1-0C25-4A5E-9D08-32AAC85BF478}" destId="{772E9229-F163-4842-9149-1ADE4E751394}" srcOrd="0" destOrd="0" presId="urn:microsoft.com/office/officeart/2005/8/layout/default"/>
    <dgm:cxn modelId="{881F0D07-16EA-4EC1-A5A1-E71BE79084B2}" srcId="{B6F86E34-3F0B-4B6F-A836-237AA6AC09CE}" destId="{39E106A1-7781-4959-B533-D13D5B5024E4}" srcOrd="5" destOrd="0" parTransId="{0B63856E-4D67-4893-9396-1C460C6CF284}" sibTransId="{D2200CCB-6705-4D47-9799-B52CA1BBF23D}"/>
    <dgm:cxn modelId="{08177D0C-9859-45E9-BD14-875831567B01}" type="presOf" srcId="{06E85556-B6CE-454A-962D-CB490AC4B5C7}" destId="{2EFDA1FD-D43B-4499-9F6B-7F9D4BD30F56}" srcOrd="0" destOrd="0" presId="urn:microsoft.com/office/officeart/2005/8/layout/default"/>
    <dgm:cxn modelId="{BAAE8311-B3C6-4779-A53F-002CF8190613}" type="presOf" srcId="{B6F86E34-3F0B-4B6F-A836-237AA6AC09CE}" destId="{D07D39C0-6775-421C-99BA-16C0E612F9B3}" srcOrd="0" destOrd="0" presId="urn:microsoft.com/office/officeart/2005/8/layout/default"/>
    <dgm:cxn modelId="{30FA3913-5CF8-4617-9C13-DB4AF9F9F935}" type="presOf" srcId="{8AF1A585-D8E8-4739-A26B-E9B11BA669A4}" destId="{B627CC70-3186-4DAF-ABFD-9B929882DA25}" srcOrd="0" destOrd="0" presId="urn:microsoft.com/office/officeart/2005/8/layout/default"/>
    <dgm:cxn modelId="{BE48B316-CD73-437C-9A1B-24285BF54680}" type="presOf" srcId="{F6F1763D-F214-4495-AD5E-6572BB35C223}" destId="{E66F3B18-A5FF-4EF2-AB7D-077D834D84A4}" srcOrd="0" destOrd="0" presId="urn:microsoft.com/office/officeart/2005/8/layout/default"/>
    <dgm:cxn modelId="{3ED7171B-2B43-4025-A234-8B44759448FE}" srcId="{B6F86E34-3F0B-4B6F-A836-237AA6AC09CE}" destId="{3BA14784-3C7F-4263-B219-E417C744C97F}" srcOrd="4" destOrd="0" parTransId="{BDD7FACE-C33E-421F-BBE8-980E0B6019A4}" sibTransId="{DC0849A8-C2CD-434E-8AD1-0DDF1642EA86}"/>
    <dgm:cxn modelId="{31190525-6E07-4D73-B5F6-82BBF21B1DA9}" srcId="{B6F86E34-3F0B-4B6F-A836-237AA6AC09CE}" destId="{F6F1763D-F214-4495-AD5E-6572BB35C223}" srcOrd="1" destOrd="0" parTransId="{2CC0B95B-F2D8-4C21-AA4E-0C7D31207FC7}" sibTransId="{4DCC2FD0-EDB9-4DE3-A4DB-AD4521EEF699}"/>
    <dgm:cxn modelId="{86AE5F2D-D404-4FE4-965D-9DDFE9BC61C6}" type="presOf" srcId="{416D47DA-E318-45A8-B17D-A352E59A4F63}" destId="{22CBE9F2-5F53-4B6F-B0D2-0D8C9B142AF7}" srcOrd="0" destOrd="0" presId="urn:microsoft.com/office/officeart/2005/8/layout/default"/>
    <dgm:cxn modelId="{4B88BD35-3DE2-4A38-AA55-A8B32435A181}" srcId="{B6F86E34-3F0B-4B6F-A836-237AA6AC09CE}" destId="{BBE32BA2-75B5-4A91-96D5-488E865FD881}" srcOrd="7" destOrd="0" parTransId="{E73A6B83-C5F2-4450-8C3D-DCCC12D7E95B}" sibTransId="{0EB256CF-C88F-4464-9A86-670384533A34}"/>
    <dgm:cxn modelId="{61671062-124F-4B14-833F-0E940D33D03C}" srcId="{B6F86E34-3F0B-4B6F-A836-237AA6AC09CE}" destId="{8F7DD872-7339-43C0-88FB-D576DDCA150A}" srcOrd="14" destOrd="0" parTransId="{5BF4792E-6C6D-496A-B535-46CA82C5B486}" sibTransId="{4B85FF20-9C84-4694-B80B-BD38618D661B}"/>
    <dgm:cxn modelId="{9B6E4844-DCBE-4755-97A2-9C62A904CE02}" srcId="{B6F86E34-3F0B-4B6F-A836-237AA6AC09CE}" destId="{06E85556-B6CE-454A-962D-CB490AC4B5C7}" srcOrd="3" destOrd="0" parTransId="{A38DE6ED-C4B1-4C35-80CD-82F6E745B7C3}" sibTransId="{A4803447-614C-4821-9DDB-4309C06DCDEB}"/>
    <dgm:cxn modelId="{B0DA8264-DC2A-4E6A-BA9C-5684114A579E}" srcId="{B6F86E34-3F0B-4B6F-A836-237AA6AC09CE}" destId="{FEABFAD2-F4E9-4C0E-AE8E-714098F495AC}" srcOrd="12" destOrd="0" parTransId="{E268B0EB-8364-40CA-A16B-D4C3300C9D1D}" sibTransId="{BAB08797-E811-45E0-8989-D7CF6D1662D3}"/>
    <dgm:cxn modelId="{7DFAA947-62E0-4F4C-8D0A-86DDFF6EADAF}" srcId="{B6F86E34-3F0B-4B6F-A836-237AA6AC09CE}" destId="{0BB20643-A8EA-4185-8CFF-CA32694DCA27}" srcOrd="2" destOrd="0" parTransId="{50C75218-224E-4F44-AF74-CCF92FD12DCB}" sibTransId="{F2317DD3-144E-4B4F-BA1A-4DF9712BF4C0}"/>
    <dgm:cxn modelId="{C3E3746D-FD75-4280-9E42-9B26C72192F0}" type="presOf" srcId="{893C1F77-FC77-485B-A512-30F710C48318}" destId="{7F37722E-2AE2-430D-92E8-DAD6E4DF2E13}" srcOrd="0" destOrd="0" presId="urn:microsoft.com/office/officeart/2005/8/layout/default"/>
    <dgm:cxn modelId="{3109B971-BA3A-4401-8B98-F882A6FDA952}" type="presOf" srcId="{3BA14784-3C7F-4263-B219-E417C744C97F}" destId="{92A537F4-7F54-47E7-942E-8983C8178914}" srcOrd="0" destOrd="0" presId="urn:microsoft.com/office/officeart/2005/8/layout/default"/>
    <dgm:cxn modelId="{091E3E81-283E-482D-B84D-64A28BC114AA}" type="presOf" srcId="{BBE32BA2-75B5-4A91-96D5-488E865FD881}" destId="{8CE6B398-C84E-4CF9-BBFF-FD71FD3F295F}" srcOrd="0" destOrd="0" presId="urn:microsoft.com/office/officeart/2005/8/layout/default"/>
    <dgm:cxn modelId="{54EE8F8E-0279-4BCD-B34D-FE8A31A65C74}" type="presOf" srcId="{7BA8C20D-6667-4CEC-BFF1-AE5E517D9E6F}" destId="{2BFBD7B1-0014-4374-B9B0-3F828871BF14}" srcOrd="0" destOrd="0" presId="urn:microsoft.com/office/officeart/2005/8/layout/default"/>
    <dgm:cxn modelId="{0B5F1693-6085-4317-A590-0D50D3F6FE53}" type="presOf" srcId="{8C009FAB-2E73-4515-B900-4AD8896ED079}" destId="{43D6BE2E-41F0-473C-945F-8EF89AE1E1BF}" srcOrd="0" destOrd="0" presId="urn:microsoft.com/office/officeart/2005/8/layout/default"/>
    <dgm:cxn modelId="{260C8B93-F016-4A94-904A-28C06F3C8E76}" type="presOf" srcId="{10481D04-97FF-46BE-AF3E-F20585F2C251}" destId="{DDEBFB48-149D-4EA8-994D-FCEADCBF52C9}" srcOrd="0" destOrd="0" presId="urn:microsoft.com/office/officeart/2005/8/layout/default"/>
    <dgm:cxn modelId="{008224A6-3A30-4BF7-BEC1-10F80D07BE80}" type="presOf" srcId="{8F7DD872-7339-43C0-88FB-D576DDCA150A}" destId="{040B9A28-1B32-413F-9C65-6D16FF4D0A0B}" srcOrd="0" destOrd="0" presId="urn:microsoft.com/office/officeart/2005/8/layout/default"/>
    <dgm:cxn modelId="{5C2405B4-E8A8-4146-A6E2-972E9A025AEC}" srcId="{B6F86E34-3F0B-4B6F-A836-237AA6AC09CE}" destId="{CC5F1777-42B1-4E35-AB60-EC08B47EFA3C}" srcOrd="6" destOrd="0" parTransId="{D8A807B4-B582-470C-9195-40AB4781EEEB}" sibTransId="{32EDE0DE-5C29-4235-9D37-FC062C4A1E06}"/>
    <dgm:cxn modelId="{912937B5-089D-44BA-B3D7-D015E50685B6}" srcId="{B6F86E34-3F0B-4B6F-A836-237AA6AC09CE}" destId="{893C1F77-FC77-485B-A512-30F710C48318}" srcOrd="13" destOrd="0" parTransId="{D00C4438-3518-4EFD-A625-CC7CC97C0C7C}" sibTransId="{FC8AE79F-B86F-43D9-A46B-D052A8740E1E}"/>
    <dgm:cxn modelId="{07B3F8D1-7BF2-4CB7-BE0C-32498909C6B8}" srcId="{B6F86E34-3F0B-4B6F-A836-237AA6AC09CE}" destId="{3195DDB1-0C25-4A5E-9D08-32AAC85BF478}" srcOrd="10" destOrd="0" parTransId="{041D11FD-E184-431B-A969-324E352964B0}" sibTransId="{49BAE0D8-8EB5-46D5-9808-D7D9374533B5}"/>
    <dgm:cxn modelId="{E9F8B2D4-4D62-4A8D-BE16-2C2CE67952DE}" srcId="{B6F86E34-3F0B-4B6F-A836-237AA6AC09CE}" destId="{7BA8C20D-6667-4CEC-BFF1-AE5E517D9E6F}" srcOrd="0" destOrd="0" parTransId="{ED782789-4BB3-4B57-9EAA-3CCBF622B000}" sibTransId="{6C71D6F3-696B-41A8-BB98-A8CC601CE181}"/>
    <dgm:cxn modelId="{27FC86E2-43B5-4502-9984-E74AA13C4AA9}" srcId="{B6F86E34-3F0B-4B6F-A836-237AA6AC09CE}" destId="{8C009FAB-2E73-4515-B900-4AD8896ED079}" srcOrd="15" destOrd="0" parTransId="{FE409CAA-5ACF-49D4-9692-9BA56015EC87}" sibTransId="{7650348F-FB0B-45F9-9982-2072FA038137}"/>
    <dgm:cxn modelId="{4C5CF7E4-D17D-4FC4-9DE6-0B2C88F4E19E}" srcId="{B6F86E34-3F0B-4B6F-A836-237AA6AC09CE}" destId="{416D47DA-E318-45A8-B17D-A352E59A4F63}" srcOrd="9" destOrd="0" parTransId="{5A3CA780-BB38-4C6C-97A8-3F71E13B096C}" sibTransId="{27A9CC02-40A9-4496-9856-EF702303AE20}"/>
    <dgm:cxn modelId="{83B7AAE5-15EB-4F55-9023-7D6C08326E14}" type="presOf" srcId="{39E106A1-7781-4959-B533-D13D5B5024E4}" destId="{849AB44F-C13C-4334-83A1-6822A369D376}" srcOrd="0" destOrd="0" presId="urn:microsoft.com/office/officeart/2005/8/layout/default"/>
    <dgm:cxn modelId="{9836EEE5-C91F-4A2B-84E7-FC171F73DEE1}" srcId="{B6F86E34-3F0B-4B6F-A836-237AA6AC09CE}" destId="{8AF1A585-D8E8-4739-A26B-E9B11BA669A4}" srcOrd="11" destOrd="0" parTransId="{40840F7C-742F-46FA-88BA-B5BFD9277EA5}" sibTransId="{9A35B274-E8C7-484E-A07D-1893BE764E01}"/>
    <dgm:cxn modelId="{087C00E6-9DA0-4966-8D24-8F59B8151B90}" type="presOf" srcId="{FEABFAD2-F4E9-4C0E-AE8E-714098F495AC}" destId="{ED9D7647-1B6F-4258-8CFF-CCB971CBE55B}" srcOrd="0" destOrd="0" presId="urn:microsoft.com/office/officeart/2005/8/layout/default"/>
    <dgm:cxn modelId="{8D4915ED-10BA-4B0C-A5E2-E4D23326CBA0}" srcId="{B6F86E34-3F0B-4B6F-A836-237AA6AC09CE}" destId="{10481D04-97FF-46BE-AF3E-F20585F2C251}" srcOrd="8" destOrd="0" parTransId="{CC9C057B-FF7F-478E-9C81-A93D08117E7F}" sibTransId="{BE752A20-F42A-4832-8543-795D1286E83B}"/>
    <dgm:cxn modelId="{B18B7AF1-8CCA-421F-A3A5-A3EDC850A4D7}" type="presOf" srcId="{CC5F1777-42B1-4E35-AB60-EC08B47EFA3C}" destId="{58FB9E63-2ABE-4ACC-96BC-FDCABEEB1C63}" srcOrd="0" destOrd="0" presId="urn:microsoft.com/office/officeart/2005/8/layout/default"/>
    <dgm:cxn modelId="{4CC8EAFE-33DB-4A51-A379-1CC56931B4E8}" type="presOf" srcId="{0BB20643-A8EA-4185-8CFF-CA32694DCA27}" destId="{C224DF45-725B-4620-BD87-FB55B93A2B56}" srcOrd="0" destOrd="0" presId="urn:microsoft.com/office/officeart/2005/8/layout/default"/>
    <dgm:cxn modelId="{5B5410AE-F1F6-476C-AF28-BCCD6A27B0B9}" type="presParOf" srcId="{D07D39C0-6775-421C-99BA-16C0E612F9B3}" destId="{2BFBD7B1-0014-4374-B9B0-3F828871BF14}" srcOrd="0" destOrd="0" presId="urn:microsoft.com/office/officeart/2005/8/layout/default"/>
    <dgm:cxn modelId="{AB7D6C49-77ED-4B70-A4B1-E711E4CA6BAA}" type="presParOf" srcId="{D07D39C0-6775-421C-99BA-16C0E612F9B3}" destId="{6C0D4466-E56E-45F1-A976-E9152841C877}" srcOrd="1" destOrd="0" presId="urn:microsoft.com/office/officeart/2005/8/layout/default"/>
    <dgm:cxn modelId="{E11CCB50-597E-41ED-9D66-334D66EAEEB5}" type="presParOf" srcId="{D07D39C0-6775-421C-99BA-16C0E612F9B3}" destId="{E66F3B18-A5FF-4EF2-AB7D-077D834D84A4}" srcOrd="2" destOrd="0" presId="urn:microsoft.com/office/officeart/2005/8/layout/default"/>
    <dgm:cxn modelId="{96071024-4AEE-4832-830E-409265DBECAC}" type="presParOf" srcId="{D07D39C0-6775-421C-99BA-16C0E612F9B3}" destId="{CDA852B5-0924-42EC-95F0-E91ED390E955}" srcOrd="3" destOrd="0" presId="urn:microsoft.com/office/officeart/2005/8/layout/default"/>
    <dgm:cxn modelId="{4C691D04-459E-411B-B471-73E8A189A240}" type="presParOf" srcId="{D07D39C0-6775-421C-99BA-16C0E612F9B3}" destId="{C224DF45-725B-4620-BD87-FB55B93A2B56}" srcOrd="4" destOrd="0" presId="urn:microsoft.com/office/officeart/2005/8/layout/default"/>
    <dgm:cxn modelId="{6F8B45AE-75E5-483C-9649-51D3C276C46B}" type="presParOf" srcId="{D07D39C0-6775-421C-99BA-16C0E612F9B3}" destId="{35195195-15E9-48C2-8BAB-347C7953326B}" srcOrd="5" destOrd="0" presId="urn:microsoft.com/office/officeart/2005/8/layout/default"/>
    <dgm:cxn modelId="{830B6507-7939-4142-930E-E37030512002}" type="presParOf" srcId="{D07D39C0-6775-421C-99BA-16C0E612F9B3}" destId="{2EFDA1FD-D43B-4499-9F6B-7F9D4BD30F56}" srcOrd="6" destOrd="0" presId="urn:microsoft.com/office/officeart/2005/8/layout/default"/>
    <dgm:cxn modelId="{534DDB6D-58EF-446A-9F5D-F4A397CD0446}" type="presParOf" srcId="{D07D39C0-6775-421C-99BA-16C0E612F9B3}" destId="{BD540577-1A6F-45B4-BF03-180E8ED887B5}" srcOrd="7" destOrd="0" presId="urn:microsoft.com/office/officeart/2005/8/layout/default"/>
    <dgm:cxn modelId="{5D206BB7-C5BF-4681-9689-6D6DB7EB5FDD}" type="presParOf" srcId="{D07D39C0-6775-421C-99BA-16C0E612F9B3}" destId="{92A537F4-7F54-47E7-942E-8983C8178914}" srcOrd="8" destOrd="0" presId="urn:microsoft.com/office/officeart/2005/8/layout/default"/>
    <dgm:cxn modelId="{F731009C-F8E7-4705-8CE1-406FC009B88E}" type="presParOf" srcId="{D07D39C0-6775-421C-99BA-16C0E612F9B3}" destId="{18499D74-9516-4E60-8C3C-84D56F4D726C}" srcOrd="9" destOrd="0" presId="urn:microsoft.com/office/officeart/2005/8/layout/default"/>
    <dgm:cxn modelId="{8E005952-1374-45A9-981E-7731DB894B3B}" type="presParOf" srcId="{D07D39C0-6775-421C-99BA-16C0E612F9B3}" destId="{849AB44F-C13C-4334-83A1-6822A369D376}" srcOrd="10" destOrd="0" presId="urn:microsoft.com/office/officeart/2005/8/layout/default"/>
    <dgm:cxn modelId="{3F8A25FC-AEDC-4B79-9ED4-F71AA09CD005}" type="presParOf" srcId="{D07D39C0-6775-421C-99BA-16C0E612F9B3}" destId="{DBDF3A86-3DB0-4668-8AA8-8E4B63B86C94}" srcOrd="11" destOrd="0" presId="urn:microsoft.com/office/officeart/2005/8/layout/default"/>
    <dgm:cxn modelId="{1E6EA2CD-FFBE-4E90-BB61-4F78DC3172EE}" type="presParOf" srcId="{D07D39C0-6775-421C-99BA-16C0E612F9B3}" destId="{58FB9E63-2ABE-4ACC-96BC-FDCABEEB1C63}" srcOrd="12" destOrd="0" presId="urn:microsoft.com/office/officeart/2005/8/layout/default"/>
    <dgm:cxn modelId="{94021940-7F32-4102-B1C8-4190E23978F6}" type="presParOf" srcId="{D07D39C0-6775-421C-99BA-16C0E612F9B3}" destId="{0A0C9DE8-933C-4A5D-80EC-EF7FFCEA77D8}" srcOrd="13" destOrd="0" presId="urn:microsoft.com/office/officeart/2005/8/layout/default"/>
    <dgm:cxn modelId="{3B1FA361-BB6C-44C2-8107-75C9BE7F6959}" type="presParOf" srcId="{D07D39C0-6775-421C-99BA-16C0E612F9B3}" destId="{8CE6B398-C84E-4CF9-BBFF-FD71FD3F295F}" srcOrd="14" destOrd="0" presId="urn:microsoft.com/office/officeart/2005/8/layout/default"/>
    <dgm:cxn modelId="{F5D7D3BB-195E-441A-80A1-1AF22F83AC25}" type="presParOf" srcId="{D07D39C0-6775-421C-99BA-16C0E612F9B3}" destId="{05F1998F-D6C3-48BE-AD42-982ADB644E11}" srcOrd="15" destOrd="0" presId="urn:microsoft.com/office/officeart/2005/8/layout/default"/>
    <dgm:cxn modelId="{7C8EC79D-E9F9-4667-B387-BA382CD8F7BA}" type="presParOf" srcId="{D07D39C0-6775-421C-99BA-16C0E612F9B3}" destId="{DDEBFB48-149D-4EA8-994D-FCEADCBF52C9}" srcOrd="16" destOrd="0" presId="urn:microsoft.com/office/officeart/2005/8/layout/default"/>
    <dgm:cxn modelId="{D78D132B-03D8-4D3B-8A5B-8D10D9ABB92D}" type="presParOf" srcId="{D07D39C0-6775-421C-99BA-16C0E612F9B3}" destId="{C6B791DF-5898-4ACF-9C53-9090B9A67742}" srcOrd="17" destOrd="0" presId="urn:microsoft.com/office/officeart/2005/8/layout/default"/>
    <dgm:cxn modelId="{C8F239D7-6088-43E6-9064-397C9AF9ED3D}" type="presParOf" srcId="{D07D39C0-6775-421C-99BA-16C0E612F9B3}" destId="{22CBE9F2-5F53-4B6F-B0D2-0D8C9B142AF7}" srcOrd="18" destOrd="0" presId="urn:microsoft.com/office/officeart/2005/8/layout/default"/>
    <dgm:cxn modelId="{90E6B9A8-537B-4BB6-BD0E-002BA934616B}" type="presParOf" srcId="{D07D39C0-6775-421C-99BA-16C0E612F9B3}" destId="{016A2B32-C8B3-4FBC-889D-9B2EEA27BA63}" srcOrd="19" destOrd="0" presId="urn:microsoft.com/office/officeart/2005/8/layout/default"/>
    <dgm:cxn modelId="{E6FAC7D2-3156-42D1-A65C-57A965498B5F}" type="presParOf" srcId="{D07D39C0-6775-421C-99BA-16C0E612F9B3}" destId="{772E9229-F163-4842-9149-1ADE4E751394}" srcOrd="20" destOrd="0" presId="urn:microsoft.com/office/officeart/2005/8/layout/default"/>
    <dgm:cxn modelId="{41B3F77E-D01C-422B-859F-FE370232EFDF}" type="presParOf" srcId="{D07D39C0-6775-421C-99BA-16C0E612F9B3}" destId="{503C265D-D300-413A-8DEB-87D87D5EC75B}" srcOrd="21" destOrd="0" presId="urn:microsoft.com/office/officeart/2005/8/layout/default"/>
    <dgm:cxn modelId="{D2AAE6BC-5D8C-46BB-812F-3A43FE5C088B}" type="presParOf" srcId="{D07D39C0-6775-421C-99BA-16C0E612F9B3}" destId="{B627CC70-3186-4DAF-ABFD-9B929882DA25}" srcOrd="22" destOrd="0" presId="urn:microsoft.com/office/officeart/2005/8/layout/default"/>
    <dgm:cxn modelId="{98EA3E03-2929-44B9-A810-1FE29F9D76C9}" type="presParOf" srcId="{D07D39C0-6775-421C-99BA-16C0E612F9B3}" destId="{CDAD56A4-6817-437E-B688-3E4F53C0791E}" srcOrd="23" destOrd="0" presId="urn:microsoft.com/office/officeart/2005/8/layout/default"/>
    <dgm:cxn modelId="{A5B73078-A69B-4B20-A3FC-92EB3EDB702D}" type="presParOf" srcId="{D07D39C0-6775-421C-99BA-16C0E612F9B3}" destId="{ED9D7647-1B6F-4258-8CFF-CCB971CBE55B}" srcOrd="24" destOrd="0" presId="urn:microsoft.com/office/officeart/2005/8/layout/default"/>
    <dgm:cxn modelId="{CC41D4DA-0BC4-443C-96AA-84A1771F42F9}" type="presParOf" srcId="{D07D39C0-6775-421C-99BA-16C0E612F9B3}" destId="{3436A669-30E0-4037-B68C-65C8D2E59112}" srcOrd="25" destOrd="0" presId="urn:microsoft.com/office/officeart/2005/8/layout/default"/>
    <dgm:cxn modelId="{7781A15D-F531-4E26-A6B9-253F0E4ECC7E}" type="presParOf" srcId="{D07D39C0-6775-421C-99BA-16C0E612F9B3}" destId="{7F37722E-2AE2-430D-92E8-DAD6E4DF2E13}" srcOrd="26" destOrd="0" presId="urn:microsoft.com/office/officeart/2005/8/layout/default"/>
    <dgm:cxn modelId="{EFAF02F3-EF64-4EE3-BB96-1BFA68A5C452}" type="presParOf" srcId="{D07D39C0-6775-421C-99BA-16C0E612F9B3}" destId="{ADAE5472-82DA-445F-8EA0-68C1F3368546}" srcOrd="27" destOrd="0" presId="urn:microsoft.com/office/officeart/2005/8/layout/default"/>
    <dgm:cxn modelId="{84ABFD50-5116-42CD-9E92-95FE1B9DF525}" type="presParOf" srcId="{D07D39C0-6775-421C-99BA-16C0E612F9B3}" destId="{040B9A28-1B32-413F-9C65-6D16FF4D0A0B}" srcOrd="28" destOrd="0" presId="urn:microsoft.com/office/officeart/2005/8/layout/default"/>
    <dgm:cxn modelId="{FC0B78FB-98D2-4AAB-878B-5A455C870D5D}" type="presParOf" srcId="{D07D39C0-6775-421C-99BA-16C0E612F9B3}" destId="{374A4D27-BF76-45B1-866A-91F65E2B5C31}" srcOrd="29" destOrd="0" presId="urn:microsoft.com/office/officeart/2005/8/layout/default"/>
    <dgm:cxn modelId="{B856444B-3FA0-4656-A7D1-EF1E734FE905}" type="presParOf" srcId="{D07D39C0-6775-421C-99BA-16C0E612F9B3}" destId="{43D6BE2E-41F0-473C-945F-8EF89AE1E1BF}" srcOrd="3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D7B1-0014-4374-B9B0-3F828871BF14}">
      <dsp:nvSpPr>
        <dsp:cNvPr id="0" name=""/>
        <dsp:cNvSpPr/>
      </dsp:nvSpPr>
      <dsp:spPr>
        <a:xfrm>
          <a:off x="4109" y="0"/>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Security Requirement</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Added</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Privacy Act Statement</a:t>
          </a:r>
        </a:p>
      </dsp:txBody>
      <dsp:txXfrm>
        <a:off x="4109" y="0"/>
        <a:ext cx="2103126" cy="1211641"/>
      </dsp:txXfrm>
    </dsp:sp>
    <dsp:sp modelId="{E66F3B18-A5FF-4EF2-AB7D-077D834D84A4}">
      <dsp:nvSpPr>
        <dsp:cNvPr id="0" name=""/>
        <dsp:cNvSpPr/>
      </dsp:nvSpPr>
      <dsp:spPr>
        <a:xfrm>
          <a:off x="2733210" y="1"/>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ServiceNow Platform Upgrade to Xanadu</a:t>
          </a:r>
        </a:p>
      </dsp:txBody>
      <dsp:txXfrm>
        <a:off x="2733210" y="1"/>
        <a:ext cx="2103126" cy="1211641"/>
      </dsp:txXfrm>
    </dsp:sp>
    <dsp:sp modelId="{C224DF45-725B-4620-BD87-FB55B93A2B56}">
      <dsp:nvSpPr>
        <dsp:cNvPr id="0" name=""/>
        <dsp:cNvSpPr/>
      </dsp:nvSpPr>
      <dsp:spPr>
        <a:xfrm>
          <a:off x="930127" y="1388409"/>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Request Managing Dispatch </a:t>
          </a:r>
        </a:p>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(IRWIN v10)            </a:t>
          </a:r>
        </a:p>
      </dsp:txBody>
      <dsp:txXfrm>
        <a:off x="930127" y="1388409"/>
        <a:ext cx="2103126" cy="1211641"/>
      </dsp:txXfrm>
    </dsp:sp>
    <dsp:sp modelId="{2EFDA1FD-D43B-4499-9F6B-7F9D4BD30F56}">
      <dsp:nvSpPr>
        <dsp:cNvPr id="0" name=""/>
        <dsp:cNvSpPr/>
      </dsp:nvSpPr>
      <dsp:spPr>
        <a:xfrm>
          <a:off x="5444642" y="1"/>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Foreign Incident &amp; International Mobilization EKC (IRWIN v10)</a:t>
          </a:r>
        </a:p>
      </dsp:txBody>
      <dsp:txXfrm>
        <a:off x="5444642" y="1"/>
        <a:ext cx="2103126" cy="1211641"/>
      </dsp:txXfrm>
    </dsp:sp>
    <dsp:sp modelId="{92A537F4-7F54-47E7-942E-8983C8178914}">
      <dsp:nvSpPr>
        <dsp:cNvPr id="0" name=""/>
        <dsp:cNvSpPr/>
      </dsp:nvSpPr>
      <dsp:spPr>
        <a:xfrm>
          <a:off x="3675524" y="1388409"/>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CALFIRE QMS Integrated     </a:t>
          </a:r>
        </a:p>
      </dsp:txBody>
      <dsp:txXfrm>
        <a:off x="3675524" y="1388409"/>
        <a:ext cx="2103126" cy="1211641"/>
      </dsp:txXfrm>
    </dsp:sp>
    <dsp:sp modelId="{849AB44F-C13C-4334-83A1-6822A369D376}">
      <dsp:nvSpPr>
        <dsp:cNvPr id="0" name=""/>
        <dsp:cNvSpPr/>
      </dsp:nvSpPr>
      <dsp:spPr>
        <a:xfrm>
          <a:off x="8170774" y="2785924"/>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Pre-Orders</a:t>
          </a:r>
        </a:p>
      </dsp:txBody>
      <dsp:txXfrm>
        <a:off x="8170774" y="2785924"/>
        <a:ext cx="2103126" cy="1211641"/>
      </dsp:txXfrm>
    </dsp:sp>
    <dsp:sp modelId="{58FB9E63-2ABE-4ACC-96BC-FDCABEEB1C63}">
      <dsp:nvSpPr>
        <dsp:cNvPr id="0" name=""/>
        <dsp:cNvSpPr/>
      </dsp:nvSpPr>
      <dsp:spPr>
        <a:xfrm>
          <a:off x="940950" y="4237361"/>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VIPR Disconnect – </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IROC Data Admins </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DPL management </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until IIPA go-live</a:t>
          </a:r>
        </a:p>
      </dsp:txBody>
      <dsp:txXfrm>
        <a:off x="940950" y="4237361"/>
        <a:ext cx="2103126" cy="1211641"/>
      </dsp:txXfrm>
    </dsp:sp>
    <dsp:sp modelId="{8CE6B398-C84E-4CF9-BBFF-FD71FD3F295F}">
      <dsp:nvSpPr>
        <dsp:cNvPr id="0" name=""/>
        <dsp:cNvSpPr/>
      </dsp:nvSpPr>
      <dsp:spPr>
        <a:xfrm>
          <a:off x="6420053" y="4237361"/>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Numerous Bug Fixes, Backlog Items </a:t>
          </a:r>
        </a:p>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Fixed Clicky!!!!</a:t>
          </a:r>
        </a:p>
      </dsp:txBody>
      <dsp:txXfrm>
        <a:off x="6420053" y="4237361"/>
        <a:ext cx="2103126" cy="1211641"/>
      </dsp:txXfrm>
    </dsp:sp>
    <dsp:sp modelId="{DDEBFB48-149D-4EA8-994D-FCEADCBF52C9}">
      <dsp:nvSpPr>
        <dsp:cNvPr id="0" name=""/>
        <dsp:cNvSpPr/>
      </dsp:nvSpPr>
      <dsp:spPr>
        <a:xfrm>
          <a:off x="3684874" y="4237361"/>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Contracts Management </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Refinement</a:t>
          </a:r>
        </a:p>
      </dsp:txBody>
      <dsp:txXfrm>
        <a:off x="3684874" y="4237361"/>
        <a:ext cx="2103126" cy="1211641"/>
      </dsp:txXfrm>
    </dsp:sp>
    <dsp:sp modelId="{22CBE9F2-5F53-4B6F-B0D2-0D8C9B142AF7}">
      <dsp:nvSpPr>
        <dsp:cNvPr id="0" name=""/>
        <dsp:cNvSpPr/>
      </dsp:nvSpPr>
      <dsp:spPr>
        <a:xfrm>
          <a:off x="8166776" y="0"/>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IROC &amp; CAD SOR Incident Transfers (IRWIN v10)</a:t>
          </a:r>
        </a:p>
      </dsp:txBody>
      <dsp:txXfrm>
        <a:off x="8166776" y="0"/>
        <a:ext cx="2103126" cy="1211641"/>
      </dsp:txXfrm>
    </dsp:sp>
    <dsp:sp modelId="{772E9229-F163-4842-9149-1ADE4E751394}">
      <dsp:nvSpPr>
        <dsp:cNvPr id="0" name=""/>
        <dsp:cNvSpPr/>
      </dsp:nvSpPr>
      <dsp:spPr>
        <a:xfrm>
          <a:off x="5444965" y="2785920"/>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Nationally Contracted Resources </a:t>
          </a:r>
        </a:p>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(NCR)</a:t>
          </a:r>
        </a:p>
      </dsp:txBody>
      <dsp:txXfrm>
        <a:off x="5444965" y="2785920"/>
        <a:ext cx="2103126" cy="1211641"/>
      </dsp:txXfrm>
    </dsp:sp>
    <dsp:sp modelId="{B627CC70-3186-4DAF-ABFD-9B929882DA25}">
      <dsp:nvSpPr>
        <dsp:cNvPr id="0" name=""/>
        <dsp:cNvSpPr/>
      </dsp:nvSpPr>
      <dsp:spPr>
        <a:xfrm>
          <a:off x="2730504" y="2785920"/>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National Emergency Rental Vehicle (NERV)</a:t>
          </a:r>
        </a:p>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Tool</a:t>
          </a:r>
        </a:p>
      </dsp:txBody>
      <dsp:txXfrm>
        <a:off x="2730504" y="2785920"/>
        <a:ext cx="2103126" cy="1211641"/>
      </dsp:txXfrm>
    </dsp:sp>
    <dsp:sp modelId="{ED9D7647-1B6F-4258-8CFF-CCB971CBE55B}">
      <dsp:nvSpPr>
        <dsp:cNvPr id="0" name=""/>
        <dsp:cNvSpPr/>
      </dsp:nvSpPr>
      <dsp:spPr>
        <a:xfrm>
          <a:off x="9157596" y="1388413"/>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“Fill with Override”</a:t>
          </a:r>
        </a:p>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&amp;</a:t>
          </a:r>
        </a:p>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“Fill with EFF/AD”</a:t>
          </a:r>
        </a:p>
        <a:p>
          <a:pPr marL="0" lvl="0" indent="0" algn="ctr" defTabSz="711200">
            <a:lnSpc>
              <a:spcPct val="9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removed</a:t>
          </a:r>
        </a:p>
      </dsp:txBody>
      <dsp:txXfrm>
        <a:off x="9157596" y="1388413"/>
        <a:ext cx="2103126" cy="1211641"/>
      </dsp:txXfrm>
    </dsp:sp>
    <dsp:sp modelId="{7F37722E-2AE2-430D-92E8-DAD6E4DF2E13}">
      <dsp:nvSpPr>
        <dsp:cNvPr id="0" name=""/>
        <dsp:cNvSpPr/>
      </dsp:nvSpPr>
      <dsp:spPr>
        <a:xfrm>
          <a:off x="6420881" y="1388413"/>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POO State Financial Codes</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(IRWIN v9)</a:t>
          </a:r>
        </a:p>
      </dsp:txBody>
      <dsp:txXfrm>
        <a:off x="6420881" y="1388413"/>
        <a:ext cx="2103126" cy="1211641"/>
      </dsp:txXfrm>
    </dsp:sp>
    <dsp:sp modelId="{040B9A28-1B32-413F-9C65-6D16FF4D0A0B}">
      <dsp:nvSpPr>
        <dsp:cNvPr id="0" name=""/>
        <dsp:cNvSpPr/>
      </dsp:nvSpPr>
      <dsp:spPr>
        <a:xfrm>
          <a:off x="4109" y="2785932"/>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Interagency Cache Logistics Inventory Program</a:t>
          </a:r>
        </a:p>
        <a:p>
          <a:pPr marL="0" lvl="0" indent="0" algn="ctr" defTabSz="711200">
            <a:lnSpc>
              <a:spcPct val="100000"/>
            </a:lnSpc>
            <a:spcBef>
              <a:spcPct val="0"/>
            </a:spcBef>
            <a:spcAft>
              <a:spcPts val="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(ICLIP)</a:t>
          </a:r>
        </a:p>
      </dsp:txBody>
      <dsp:txXfrm>
        <a:off x="4109" y="2785932"/>
        <a:ext cx="2103126" cy="1211641"/>
      </dsp:txXfrm>
    </dsp:sp>
    <dsp:sp modelId="{43D6BE2E-41F0-473C-945F-8EF89AE1E1BF}">
      <dsp:nvSpPr>
        <dsp:cNvPr id="0" name=""/>
        <dsp:cNvSpPr/>
      </dsp:nvSpPr>
      <dsp:spPr>
        <a:xfrm>
          <a:off x="9161170" y="4237353"/>
          <a:ext cx="2103126" cy="1211641"/>
        </a:xfrm>
        <a:prstGeom prst="rect">
          <a:avLst/>
        </a:prstGeom>
        <a:solidFill>
          <a:schemeClr val="accent1">
            <a:lumMod val="75000"/>
          </a:schemeClr>
        </a:solidFill>
        <a:ln w="25400" cap="rnd" cmpd="sng" algn="ctr">
          <a:solidFill>
            <a:srgbClr val="FF99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Reports Data Management</a:t>
          </a:r>
        </a:p>
      </dsp:txBody>
      <dsp:txXfrm>
        <a:off x="9161170" y="4237353"/>
        <a:ext cx="2103126" cy="12116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E7906-C82D-4E43-8C26-875A34EBFAB9}"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BF4EA-66C0-4CFE-81BD-02CDB9148D34}" type="slidenum">
              <a:rPr lang="en-US" smtClean="0"/>
              <a:t>‹#›</a:t>
            </a:fld>
            <a:endParaRPr lang="en-US" dirty="0"/>
          </a:p>
        </p:txBody>
      </p:sp>
    </p:spTree>
    <p:extLst>
      <p:ext uri="{BB962C8B-B14F-4D97-AF65-F5344CB8AC3E}">
        <p14:creationId xmlns:p14="http://schemas.microsoft.com/office/powerpoint/2010/main" val="314712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EBF4EA-66C0-4CFE-81BD-02CDB9148D34}" type="slidenum">
              <a:rPr lang="en-US" smtClean="0"/>
              <a:t>1</a:t>
            </a:fld>
            <a:endParaRPr lang="en-US" dirty="0"/>
          </a:p>
        </p:txBody>
      </p:sp>
    </p:spTree>
    <p:extLst>
      <p:ext uri="{BB962C8B-B14F-4D97-AF65-F5344CB8AC3E}">
        <p14:creationId xmlns:p14="http://schemas.microsoft.com/office/powerpoint/2010/main" val="277639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D9007-12E5-689E-2957-235794F7B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FA112-B711-71EF-3120-240A8340F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50644-2B74-78D6-9766-515B6DFFBB38}"/>
              </a:ext>
            </a:extLst>
          </p:cNvPr>
          <p:cNvSpPr>
            <a:spLocks noGrp="1"/>
          </p:cNvSpPr>
          <p:nvPr>
            <p:ph type="body" idx="1"/>
          </p:nvPr>
        </p:nvSpPr>
        <p:spPr/>
        <p:txBody>
          <a:bodyPr/>
          <a:lstStyle/>
          <a:p>
            <a:pPr marL="457200" lvl="1" indent="0">
              <a:buFont typeface="Arial" panose="020B0604020202020204" pitchFamily="34" charset="0"/>
              <a:buNone/>
            </a:pPr>
            <a:r>
              <a:rPr lang="en-US" sz="1200" b="1" dirty="0"/>
              <a:t>Julie</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9B321F17-6F49-7EC8-69EE-EA89787B2F1B}"/>
              </a:ext>
            </a:extLst>
          </p:cNvPr>
          <p:cNvSpPr>
            <a:spLocks noGrp="1"/>
          </p:cNvSpPr>
          <p:nvPr>
            <p:ph type="sldNum" sz="quarter" idx="5"/>
          </p:nvPr>
        </p:nvSpPr>
        <p:spPr/>
        <p:txBody>
          <a:bodyPr/>
          <a:lstStyle/>
          <a:p>
            <a:fld id="{0EEBF4EA-66C0-4CFE-81BD-02CDB9148D34}" type="slidenum">
              <a:rPr lang="en-US" smtClean="0"/>
              <a:t>10</a:t>
            </a:fld>
            <a:endParaRPr lang="en-US" dirty="0"/>
          </a:p>
        </p:txBody>
      </p:sp>
    </p:spTree>
    <p:extLst>
      <p:ext uri="{BB962C8B-B14F-4D97-AF65-F5344CB8AC3E}">
        <p14:creationId xmlns:p14="http://schemas.microsoft.com/office/powerpoint/2010/main" val="126488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F3483-9ED2-DFF7-2B4E-547EEAB26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35417-0BBE-6894-64D2-7558FBF76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9B8C4-57BA-7EAF-E4DB-F4E1DF9147B0}"/>
              </a:ext>
            </a:extLst>
          </p:cNvPr>
          <p:cNvSpPr>
            <a:spLocks noGrp="1"/>
          </p:cNvSpPr>
          <p:nvPr>
            <p:ph type="body" idx="1"/>
          </p:nvPr>
        </p:nvSpPr>
        <p:spPr/>
        <p:txBody>
          <a:bodyPr/>
          <a:lstStyle/>
          <a:p>
            <a:pPr marL="457200" lvl="1" indent="0">
              <a:buFont typeface="Arial" panose="020B0604020202020204" pitchFamily="34" charset="0"/>
              <a:buNone/>
            </a:pPr>
            <a:r>
              <a:rPr lang="en-US" sz="1200" b="1" dirty="0"/>
              <a:t>Julie</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D9B1B54F-641F-FCB9-8E1D-4C10F92CBE50}"/>
              </a:ext>
            </a:extLst>
          </p:cNvPr>
          <p:cNvSpPr>
            <a:spLocks noGrp="1"/>
          </p:cNvSpPr>
          <p:nvPr>
            <p:ph type="sldNum" sz="quarter" idx="5"/>
          </p:nvPr>
        </p:nvSpPr>
        <p:spPr/>
        <p:txBody>
          <a:bodyPr/>
          <a:lstStyle/>
          <a:p>
            <a:fld id="{0EEBF4EA-66C0-4CFE-81BD-02CDB9148D34}" type="slidenum">
              <a:rPr lang="en-US" smtClean="0"/>
              <a:t>11</a:t>
            </a:fld>
            <a:endParaRPr lang="en-US" dirty="0"/>
          </a:p>
        </p:txBody>
      </p:sp>
    </p:spTree>
    <p:extLst>
      <p:ext uri="{BB962C8B-B14F-4D97-AF65-F5344CB8AC3E}">
        <p14:creationId xmlns:p14="http://schemas.microsoft.com/office/powerpoint/2010/main" val="184322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FFDC-662D-D2BF-651B-13B35201D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2ED9C-1704-70E7-CBD7-23DDDCE06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CD7DD-C0F0-86C2-9BDC-6C11C63B4645}"/>
              </a:ext>
            </a:extLst>
          </p:cNvPr>
          <p:cNvSpPr>
            <a:spLocks noGrp="1"/>
          </p:cNvSpPr>
          <p:nvPr>
            <p:ph type="body" idx="1"/>
          </p:nvPr>
        </p:nvSpPr>
        <p:spPr/>
        <p:txBody>
          <a:bodyPr/>
          <a:lstStyle/>
          <a:p>
            <a:pPr marL="457200" lvl="1" indent="0">
              <a:buFont typeface="Arial" panose="020B0604020202020204" pitchFamily="34" charset="0"/>
              <a:buNone/>
            </a:pPr>
            <a:r>
              <a:rPr lang="en-US" sz="1200" b="1" dirty="0"/>
              <a:t>Julie</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581EDB36-050F-96B4-ABEC-0418C2D0CB53}"/>
              </a:ext>
            </a:extLst>
          </p:cNvPr>
          <p:cNvSpPr>
            <a:spLocks noGrp="1"/>
          </p:cNvSpPr>
          <p:nvPr>
            <p:ph type="sldNum" sz="quarter" idx="5"/>
          </p:nvPr>
        </p:nvSpPr>
        <p:spPr/>
        <p:txBody>
          <a:bodyPr/>
          <a:lstStyle/>
          <a:p>
            <a:fld id="{0EEBF4EA-66C0-4CFE-81BD-02CDB9148D34}" type="slidenum">
              <a:rPr lang="en-US" smtClean="0"/>
              <a:t>12</a:t>
            </a:fld>
            <a:endParaRPr lang="en-US" dirty="0"/>
          </a:p>
        </p:txBody>
      </p:sp>
    </p:spTree>
    <p:extLst>
      <p:ext uri="{BB962C8B-B14F-4D97-AF65-F5344CB8AC3E}">
        <p14:creationId xmlns:p14="http://schemas.microsoft.com/office/powerpoint/2010/main" val="196113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6E483-C238-D3CF-9EFF-FFB703437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941B0-BAE4-2DA2-CC17-DB2B357E4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4D527-BA07-6A18-188F-2A005149B5E4}"/>
              </a:ext>
            </a:extLst>
          </p:cNvPr>
          <p:cNvSpPr>
            <a:spLocks noGrp="1"/>
          </p:cNvSpPr>
          <p:nvPr>
            <p:ph type="body" idx="1"/>
          </p:nvPr>
        </p:nvSpPr>
        <p:spPr/>
        <p:txBody>
          <a:bodyPr/>
          <a:lstStyle/>
          <a:p>
            <a:pPr marL="457200" lvl="1" indent="0">
              <a:buFont typeface="Arial" panose="020B0604020202020204" pitchFamily="34" charset="0"/>
              <a:buNone/>
            </a:pPr>
            <a:r>
              <a:rPr lang="en-US" sz="1200" b="1" dirty="0"/>
              <a:t>Julie</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2C7C351B-9340-D832-CD76-4A146E1C74A9}"/>
              </a:ext>
            </a:extLst>
          </p:cNvPr>
          <p:cNvSpPr>
            <a:spLocks noGrp="1"/>
          </p:cNvSpPr>
          <p:nvPr>
            <p:ph type="sldNum" sz="quarter" idx="5"/>
          </p:nvPr>
        </p:nvSpPr>
        <p:spPr/>
        <p:txBody>
          <a:bodyPr/>
          <a:lstStyle/>
          <a:p>
            <a:fld id="{0EEBF4EA-66C0-4CFE-81BD-02CDB9148D34}" type="slidenum">
              <a:rPr lang="en-US" smtClean="0"/>
              <a:t>13</a:t>
            </a:fld>
            <a:endParaRPr lang="en-US" dirty="0"/>
          </a:p>
        </p:txBody>
      </p:sp>
    </p:spTree>
    <p:extLst>
      <p:ext uri="{BB962C8B-B14F-4D97-AF65-F5344CB8AC3E}">
        <p14:creationId xmlns:p14="http://schemas.microsoft.com/office/powerpoint/2010/main" val="3550015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AAAE-BBE3-E730-4472-8A132BA13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60B99-C33A-D8BD-121E-194C78D6F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50528-A0C9-F33E-B266-AEB4271250F8}"/>
              </a:ext>
            </a:extLst>
          </p:cNvPr>
          <p:cNvSpPr>
            <a:spLocks noGrp="1"/>
          </p:cNvSpPr>
          <p:nvPr>
            <p:ph type="body" idx="1"/>
          </p:nvPr>
        </p:nvSpPr>
        <p:spPr/>
        <p:txBody>
          <a:bodyPr/>
          <a:lstStyle/>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6235E3A2-E03E-7E8F-A266-9E58E8AB0972}"/>
              </a:ext>
            </a:extLst>
          </p:cNvPr>
          <p:cNvSpPr>
            <a:spLocks noGrp="1"/>
          </p:cNvSpPr>
          <p:nvPr>
            <p:ph type="sldNum" sz="quarter" idx="5"/>
          </p:nvPr>
        </p:nvSpPr>
        <p:spPr/>
        <p:txBody>
          <a:bodyPr/>
          <a:lstStyle/>
          <a:p>
            <a:fld id="{0EEBF4EA-66C0-4CFE-81BD-02CDB9148D34}" type="slidenum">
              <a:rPr lang="en-US" smtClean="0"/>
              <a:t>14</a:t>
            </a:fld>
            <a:endParaRPr lang="en-US" dirty="0"/>
          </a:p>
        </p:txBody>
      </p:sp>
    </p:spTree>
    <p:extLst>
      <p:ext uri="{BB962C8B-B14F-4D97-AF65-F5344CB8AC3E}">
        <p14:creationId xmlns:p14="http://schemas.microsoft.com/office/powerpoint/2010/main" val="333294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71C9B-D78C-E126-B565-2C6CE42EA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924BA-0ABD-91F2-DB9A-736F8AAD7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83D41-A0A5-09F9-C132-F06F0CD78D37}"/>
              </a:ext>
            </a:extLst>
          </p:cNvPr>
          <p:cNvSpPr>
            <a:spLocks noGrp="1"/>
          </p:cNvSpPr>
          <p:nvPr>
            <p:ph type="body" idx="1"/>
          </p:nvPr>
        </p:nvSpPr>
        <p:spPr/>
        <p:txBody>
          <a:bodyPr/>
          <a:lstStyle/>
          <a:p>
            <a:pPr marL="457200" lvl="1" indent="0">
              <a:buFont typeface="Arial" panose="020B0604020202020204" pitchFamily="34" charset="0"/>
              <a:buNone/>
            </a:pPr>
            <a:r>
              <a:rPr lang="en-US" sz="1200" b="1" dirty="0"/>
              <a:t>Julie</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183A7C37-6B1A-3E97-15CE-003D251D1168}"/>
              </a:ext>
            </a:extLst>
          </p:cNvPr>
          <p:cNvSpPr>
            <a:spLocks noGrp="1"/>
          </p:cNvSpPr>
          <p:nvPr>
            <p:ph type="sldNum" sz="quarter" idx="5"/>
          </p:nvPr>
        </p:nvSpPr>
        <p:spPr/>
        <p:txBody>
          <a:bodyPr/>
          <a:lstStyle/>
          <a:p>
            <a:fld id="{0EEBF4EA-66C0-4CFE-81BD-02CDB9148D34}" type="slidenum">
              <a:rPr lang="en-US" smtClean="0"/>
              <a:t>15</a:t>
            </a:fld>
            <a:endParaRPr lang="en-US" dirty="0"/>
          </a:p>
        </p:txBody>
      </p:sp>
    </p:spTree>
    <p:extLst>
      <p:ext uri="{BB962C8B-B14F-4D97-AF65-F5344CB8AC3E}">
        <p14:creationId xmlns:p14="http://schemas.microsoft.com/office/powerpoint/2010/main" val="178132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C245-6CF3-037C-6B90-CDF294B85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D22FC-99B4-B642-CC27-176C04AAE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2BD04-0270-1FBD-45A6-42010E1CC69E}"/>
              </a:ext>
            </a:extLst>
          </p:cNvPr>
          <p:cNvSpPr>
            <a:spLocks noGrp="1"/>
          </p:cNvSpPr>
          <p:nvPr>
            <p:ph type="body" idx="1"/>
          </p:nvPr>
        </p:nvSpPr>
        <p:spPr/>
        <p:txBody>
          <a:bodyPr/>
          <a:lstStyle/>
          <a:p>
            <a:r>
              <a:rPr lang="en-US" sz="1200" b="1" dirty="0"/>
              <a:t>Julie</a:t>
            </a:r>
          </a:p>
          <a:p>
            <a:r>
              <a:rPr lang="en-US" sz="1200" dirty="0"/>
              <a:t>Plan For 2026 – so far</a:t>
            </a:r>
          </a:p>
          <a:p>
            <a:pPr marL="171450" lvl="0" indent="-171450">
              <a:buFont typeface="Arial" panose="020B0604020202020204" pitchFamily="34" charset="0"/>
              <a:buChar char="•"/>
            </a:pPr>
            <a:r>
              <a:rPr lang="en-US" sz="1200" b="0" dirty="0"/>
              <a:t>IRWIN v11</a:t>
            </a:r>
          </a:p>
          <a:p>
            <a:pPr marL="628650" lvl="1" indent="-171450">
              <a:buFont typeface="Arial" panose="020B0604020202020204" pitchFamily="34" charset="0"/>
              <a:buChar char="•"/>
            </a:pPr>
            <a:r>
              <a:rPr lang="en-US" sz="1200" b="0" dirty="0"/>
              <a:t>New Frequency Catalog / Integrated Frequencies</a:t>
            </a:r>
          </a:p>
          <a:p>
            <a:pPr marL="1085850" lvl="2" indent="-171450">
              <a:buFont typeface="Arial" panose="020B0604020202020204" pitchFamily="34" charset="0"/>
              <a:buChar char="•"/>
            </a:pPr>
            <a:r>
              <a:rPr lang="en-US" sz="1200" b="0" dirty="0"/>
              <a:t>No more creating Frequencies on the fly in IROC, all will be managed in EDG by approved agency frequency managers</a:t>
            </a:r>
          </a:p>
          <a:p>
            <a:pPr marL="1085850" lvl="2" indent="-171450">
              <a:buFont typeface="Arial" panose="020B0604020202020204" pitchFamily="34" charset="0"/>
              <a:buChar char="•"/>
            </a:pPr>
            <a:r>
              <a:rPr lang="en-US" sz="1200" b="0" dirty="0"/>
              <a:t>Integrated frequencies come from CAD incidents will be available for use on the incident in IROC</a:t>
            </a:r>
          </a:p>
          <a:p>
            <a:pPr marL="1085850" lvl="2" indent="-171450">
              <a:buFont typeface="Arial" panose="020B0604020202020204" pitchFamily="34" charset="0"/>
              <a:buChar char="•"/>
            </a:pPr>
            <a:r>
              <a:rPr lang="en-US" sz="1200" b="0" dirty="0"/>
              <a:t>Centers can add their own integrated frequencies to incidents</a:t>
            </a:r>
          </a:p>
          <a:p>
            <a:pPr marL="1085850" lvl="2" indent="-171450">
              <a:buFont typeface="Arial" panose="020B0604020202020204" pitchFamily="34" charset="0"/>
              <a:buChar char="•"/>
            </a:pPr>
            <a:r>
              <a:rPr lang="en-US" sz="1200" b="0" dirty="0"/>
              <a:t>ROF Header Data -&gt; active incident frequencies will populate on the ROF Incident Header section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NIICD and GACCs who manage frequencies will fill Requests with integrated frequencies </a:t>
            </a:r>
            <a:endParaRPr lang="en-US" sz="1200" b="0" dirty="0"/>
          </a:p>
          <a:p>
            <a:pPr marL="628650" lvl="1" indent="-171450">
              <a:buFont typeface="Arial" panose="020B0604020202020204" pitchFamily="34" charset="0"/>
              <a:buChar char="•"/>
            </a:pPr>
            <a:r>
              <a:rPr lang="en-US" sz="1200" b="0" dirty="0"/>
              <a:t>Contracts Integration – CFHEMS &amp; IIPA (Integration of Incident Procurement Automation) Transition (for other integrated systems like IIPA, E-</a:t>
            </a:r>
            <a:r>
              <a:rPr lang="en-US" sz="1200" b="0" dirty="0" err="1"/>
              <a:t>Isuite</a:t>
            </a:r>
            <a:r>
              <a:rPr lang="en-US" sz="1200" b="0" dirty="0"/>
              <a:t>, Financial Systems, </a:t>
            </a:r>
            <a:r>
              <a:rPr lang="en-US" sz="1200" b="0" dirty="0" err="1"/>
              <a:t>etc</a:t>
            </a:r>
            <a:r>
              <a:rPr lang="en-US" sz="1200" b="0" dirty="0"/>
              <a:t> to use the data)</a:t>
            </a:r>
          </a:p>
          <a:p>
            <a:pPr marL="628650" lvl="1" indent="-171450">
              <a:buFont typeface="Arial" panose="020B0604020202020204" pitchFamily="34" charset="0"/>
              <a:buChar char="•"/>
            </a:pPr>
            <a:r>
              <a:rPr lang="en-US" sz="1200" b="0" dirty="0"/>
              <a:t>Importing Owner Organization (which will be the Agency Organization) derived from IRWIN from resource's Provider Unit</a:t>
            </a:r>
          </a:p>
          <a:p>
            <a:pPr marL="628650" lvl="1" indent="-171450">
              <a:buFont typeface="Wingdings" panose="05000000000000000000" pitchFamily="2" charset="2"/>
              <a:buChar char="Ø"/>
            </a:pPr>
            <a:r>
              <a:rPr lang="en-US" sz="1200" b="0" dirty="0"/>
              <a:t>IIPA/IRWIN Integration Testing – February 25-26, 2026</a:t>
            </a:r>
          </a:p>
          <a:p>
            <a:pPr marL="628650" lvl="1" indent="-171450">
              <a:buFont typeface="Wingdings" panose="05000000000000000000" pitchFamily="2" charset="2"/>
              <a:buChar char="Ø"/>
            </a:pPr>
            <a:r>
              <a:rPr lang="en-US" sz="1200" b="0" dirty="0"/>
              <a:t>V11 Deploy to Production – March 4, 2026</a:t>
            </a:r>
          </a:p>
          <a:p>
            <a:pPr marL="628650" lvl="1" indent="-171450">
              <a:buFont typeface="Wingdings" panose="05000000000000000000" pitchFamily="2" charset="2"/>
              <a:buChar char="Ø"/>
            </a:pPr>
            <a:r>
              <a:rPr lang="en-US" sz="1200" b="0" dirty="0"/>
              <a:t>IIPA Deploy – Late May/early June</a:t>
            </a:r>
          </a:p>
          <a:p>
            <a:pPr marL="171450" lvl="0" indent="-171450">
              <a:buFont typeface="Arial" panose="020B0604020202020204" pitchFamily="34" charset="0"/>
              <a:buChar char="•"/>
            </a:pPr>
            <a:r>
              <a:rPr lang="en-US" sz="1200" b="0" dirty="0"/>
              <a:t>ServiceNow Platform Upgrade to Zurich (April 7</a:t>
            </a:r>
            <a:r>
              <a:rPr lang="en-US" sz="1200" b="0" baseline="30000" dirty="0"/>
              <a:t>th</a:t>
            </a:r>
            <a:r>
              <a:rPr lang="en-US" sz="1200" b="0" dirty="0"/>
              <a:t> to Production)</a:t>
            </a:r>
          </a:p>
          <a:p>
            <a:pPr marL="171450" lvl="0" indent="-171450">
              <a:buFont typeface="Arial" panose="020B0604020202020204" pitchFamily="34" charset="0"/>
              <a:buChar char="•"/>
            </a:pPr>
            <a:r>
              <a:rPr lang="en-US" sz="1200" dirty="0"/>
              <a:t>Historical Data Management (Archiving) &amp; Managing Data Footprint</a:t>
            </a:r>
          </a:p>
          <a:p>
            <a:pPr marL="628650" lvl="1" indent="-171450">
              <a:buFont typeface="Arial" panose="020B0604020202020204" pitchFamily="34" charset="0"/>
              <a:buChar char="•"/>
            </a:pPr>
            <a:r>
              <a:rPr lang="en-US" sz="1200" dirty="0"/>
              <a:t>Users will still have access to Incidents, Requests, Resources, ROFs</a:t>
            </a:r>
          </a:p>
          <a:p>
            <a:pPr marL="628650" lvl="1" indent="-171450">
              <a:buFont typeface="Arial" panose="020B0604020202020204" pitchFamily="34" charset="0"/>
              <a:buChar char="•"/>
            </a:pPr>
            <a:r>
              <a:rPr lang="en-US" sz="1200" dirty="0"/>
              <a:t>Deleting unnecessary data logs, attachments, emailed reports, </a:t>
            </a:r>
            <a:r>
              <a:rPr lang="en-US" sz="1200" dirty="0" err="1"/>
              <a:t>etc</a:t>
            </a:r>
            <a:r>
              <a:rPr lang="en-US" sz="1200" dirty="0"/>
              <a:t> that aren’t needed for NARA/Agency requirements.</a:t>
            </a:r>
          </a:p>
          <a:p>
            <a:pPr marL="628650" lvl="1" indent="-171450">
              <a:buFont typeface="Arial" panose="020B0604020202020204" pitchFamily="34" charset="0"/>
              <a:buChar char="•"/>
            </a:pPr>
            <a:r>
              <a:rPr lang="en-US" sz="1200" dirty="0"/>
              <a:t>Tentative Archive Schedule </a:t>
            </a:r>
            <a:r>
              <a:rPr lang="en-US" sz="1200" dirty="0" err="1"/>
              <a:t>tbd</a:t>
            </a:r>
            <a:endParaRPr lang="en-US" sz="1200" dirty="0"/>
          </a:p>
          <a:p>
            <a:pPr marL="0" lvl="0" indent="0">
              <a:buFont typeface="Arial" panose="020B0604020202020204" pitchFamily="34" charset="0"/>
              <a:buNone/>
            </a:pPr>
            <a:endParaRPr lang="en-US" sz="1200" b="0" dirty="0"/>
          </a:p>
          <a:p>
            <a:pPr marL="0" lvl="0" indent="0">
              <a:buFont typeface="Arial" panose="020B0604020202020204" pitchFamily="34" charset="0"/>
              <a:buNone/>
            </a:pPr>
            <a:endParaRPr lang="en-US" sz="1200" b="0" dirty="0"/>
          </a:p>
          <a:p>
            <a:pPr marL="0" lvl="0" indent="0">
              <a:buFont typeface="Arial" panose="020B0604020202020204" pitchFamily="34" charset="0"/>
              <a:buNone/>
            </a:pPr>
            <a:r>
              <a:rPr lang="en-US" sz="1200" b="0" dirty="0"/>
              <a:t>Still on the radar (funding dependent)</a:t>
            </a:r>
          </a:p>
          <a:p>
            <a:pPr marL="171450" lvl="0" indent="-171450">
              <a:buFont typeface="Arial" panose="020B0604020202020204" pitchFamily="34" charset="0"/>
              <a:buChar char="•"/>
            </a:pPr>
            <a:r>
              <a:rPr lang="en-US" sz="1200" b="0" dirty="0"/>
              <a:t>IRWIN v8 – Complete One Master Roster per resource</a:t>
            </a:r>
          </a:p>
          <a:p>
            <a:pPr marL="628650" lvl="1" indent="-171450">
              <a:buFont typeface="Arial" panose="020B0604020202020204" pitchFamily="34" charset="0"/>
              <a:buChar char="•"/>
            </a:pPr>
            <a:r>
              <a:rPr lang="en-US" sz="1200" b="0" dirty="0"/>
              <a:t>Complete fully integrated Read/Write rosters (currently Read Only)</a:t>
            </a:r>
          </a:p>
          <a:p>
            <a:pPr marL="628650" lvl="1" indent="-171450">
              <a:buFont typeface="Arial" panose="020B0604020202020204" pitchFamily="34" charset="0"/>
              <a:buChar char="•"/>
            </a:pPr>
            <a:r>
              <a:rPr lang="en-US" sz="1200" b="0" dirty="0"/>
              <a:t>Looking to locking down Transportation Category Catalog Items (PUPs, STKs, Auto, UTV, </a:t>
            </a:r>
            <a:r>
              <a:rPr lang="en-US" sz="1200" b="0" dirty="0" err="1"/>
              <a:t>etc</a:t>
            </a:r>
            <a:r>
              <a:rPr lang="en-US" sz="1200" b="0" dirty="0"/>
              <a:t>) to be excluded from catalog items to add to rosters</a:t>
            </a:r>
          </a:p>
          <a:p>
            <a:pPr marL="171450" lvl="0" indent="-171450">
              <a:buFont typeface="Arial" panose="020B0604020202020204" pitchFamily="34" charset="0"/>
              <a:buChar char="•"/>
            </a:pPr>
            <a:r>
              <a:rPr lang="en-US" sz="1200" b="0" strike="sngStrike" baseline="0" dirty="0"/>
              <a:t>BUYT Spreadsheet Import (hold until </a:t>
            </a:r>
            <a:r>
              <a:rPr lang="en-US" sz="1200" b="0" strike="sngStrike" baseline="0" dirty="0" err="1"/>
              <a:t>furter</a:t>
            </a:r>
            <a:r>
              <a:rPr lang="en-US" sz="1200" b="0" strike="sngStrike" baseline="0" dirty="0"/>
              <a:t> notice / no BUYTs in 2026)</a:t>
            </a:r>
          </a:p>
          <a:p>
            <a:pPr marL="171450" lvl="0" indent="-171450">
              <a:buFont typeface="Arial" panose="020B0604020202020204" pitchFamily="34" charset="0"/>
              <a:buChar char="•"/>
            </a:pPr>
            <a:r>
              <a:rPr lang="en-US" sz="1200" dirty="0"/>
              <a:t>Variable Fill Requests (Porta Potties, etc)</a:t>
            </a:r>
          </a:p>
          <a:p>
            <a:pPr marL="628650" lvl="1" indent="-171450">
              <a:buFont typeface="Arial" panose="020B0604020202020204" pitchFamily="34" charset="0"/>
              <a:buChar char="•"/>
            </a:pPr>
            <a:r>
              <a:rPr lang="en-US" sz="1200" dirty="0"/>
              <a:t>Ability to add/release/track by location multiple quantities on one request</a:t>
            </a:r>
          </a:p>
          <a:p>
            <a:pPr marL="171450" lvl="0" indent="-171450">
              <a:buFont typeface="Arial" panose="020B0604020202020204" pitchFamily="34" charset="0"/>
              <a:buChar char="•"/>
            </a:pPr>
            <a:r>
              <a:rPr lang="en-US" sz="1200" dirty="0"/>
              <a:t>Continue to look at performance/speed issues (page loading, imports/exports)</a:t>
            </a:r>
          </a:p>
          <a:p>
            <a:pPr marL="171450" lvl="0" indent="-171450">
              <a:buFont typeface="Arial" panose="020B0604020202020204" pitchFamily="34" charset="0"/>
              <a:buChar char="•"/>
            </a:pPr>
            <a:r>
              <a:rPr lang="en-US" sz="1200" dirty="0"/>
              <a:t>Continue to work through Prior Year(s) Backlog &amp; CCB Items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Updated User Interface (UI) / User Experience (UX)</a:t>
            </a:r>
          </a:p>
        </p:txBody>
      </p:sp>
      <p:sp>
        <p:nvSpPr>
          <p:cNvPr id="4" name="Slide Number Placeholder 3">
            <a:extLst>
              <a:ext uri="{FF2B5EF4-FFF2-40B4-BE49-F238E27FC236}">
                <a16:creationId xmlns:a16="http://schemas.microsoft.com/office/drawing/2014/main" id="{23F193C9-BD64-CC19-1727-7A31946E9B42}"/>
              </a:ext>
            </a:extLst>
          </p:cNvPr>
          <p:cNvSpPr>
            <a:spLocks noGrp="1"/>
          </p:cNvSpPr>
          <p:nvPr>
            <p:ph type="sldNum" sz="quarter" idx="5"/>
          </p:nvPr>
        </p:nvSpPr>
        <p:spPr/>
        <p:txBody>
          <a:bodyPr/>
          <a:lstStyle/>
          <a:p>
            <a:fld id="{0EEBF4EA-66C0-4CFE-81BD-02CDB9148D34}" type="slidenum">
              <a:rPr lang="en-US" smtClean="0"/>
              <a:t>16</a:t>
            </a:fld>
            <a:endParaRPr lang="en-US" dirty="0"/>
          </a:p>
        </p:txBody>
      </p:sp>
    </p:spTree>
    <p:extLst>
      <p:ext uri="{BB962C8B-B14F-4D97-AF65-F5344CB8AC3E}">
        <p14:creationId xmlns:p14="http://schemas.microsoft.com/office/powerpoint/2010/main" val="1122292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A1ED-DF48-582B-BEEA-27CF630CF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F45E1-558A-76D4-3F9F-65232AB15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A873B-6AEB-E520-8528-534F7D0AA4BD}"/>
              </a:ext>
            </a:extLst>
          </p:cNvPr>
          <p:cNvSpPr>
            <a:spLocks noGrp="1"/>
          </p:cNvSpPr>
          <p:nvPr>
            <p:ph type="body" idx="1"/>
          </p:nvPr>
        </p:nvSpPr>
        <p:spPr/>
        <p:txBody>
          <a:bodyPr/>
          <a:lstStyle/>
          <a:p>
            <a:r>
              <a:rPr lang="en-US" sz="1200" b="1" dirty="0"/>
              <a:t>Kym</a:t>
            </a:r>
            <a:br>
              <a:rPr lang="en-US" sz="1200" b="1" dirty="0"/>
            </a:br>
            <a:r>
              <a:rPr lang="en-US" sz="1200" b="0" dirty="0"/>
              <a:t>If added in CAD expire in CAD </a:t>
            </a:r>
          </a:p>
          <a:p>
            <a:r>
              <a:rPr lang="en-US" sz="1200" b="0" dirty="0"/>
              <a:t>If added in </a:t>
            </a:r>
            <a:r>
              <a:rPr lang="en-US" sz="1200" b="0"/>
              <a:t>IROC expire in IROC </a:t>
            </a:r>
            <a:endParaRPr lang="en-US" sz="1200" b="1" dirty="0"/>
          </a:p>
        </p:txBody>
      </p:sp>
      <p:sp>
        <p:nvSpPr>
          <p:cNvPr id="4" name="Slide Number Placeholder 3">
            <a:extLst>
              <a:ext uri="{FF2B5EF4-FFF2-40B4-BE49-F238E27FC236}">
                <a16:creationId xmlns:a16="http://schemas.microsoft.com/office/drawing/2014/main" id="{01158A2C-E090-EC75-2178-9F1E8D0E5F05}"/>
              </a:ext>
            </a:extLst>
          </p:cNvPr>
          <p:cNvSpPr>
            <a:spLocks noGrp="1"/>
          </p:cNvSpPr>
          <p:nvPr>
            <p:ph type="sldNum" sz="quarter" idx="5"/>
          </p:nvPr>
        </p:nvSpPr>
        <p:spPr/>
        <p:txBody>
          <a:bodyPr/>
          <a:lstStyle/>
          <a:p>
            <a:fld id="{0EEBF4EA-66C0-4CFE-81BD-02CDB9148D34}" type="slidenum">
              <a:rPr lang="en-US" smtClean="0"/>
              <a:t>17</a:t>
            </a:fld>
            <a:endParaRPr lang="en-US" dirty="0"/>
          </a:p>
        </p:txBody>
      </p:sp>
    </p:spTree>
    <p:extLst>
      <p:ext uri="{BB962C8B-B14F-4D97-AF65-F5344CB8AC3E}">
        <p14:creationId xmlns:p14="http://schemas.microsoft.com/office/powerpoint/2010/main" val="340800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714B-A62B-BB54-2726-E8726CDFB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0CA7F-B974-FE68-706D-C992395A3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1274C-21AB-6B5A-67E0-19B2C4C679A1}"/>
              </a:ext>
            </a:extLst>
          </p:cNvPr>
          <p:cNvSpPr>
            <a:spLocks noGrp="1"/>
          </p:cNvSpPr>
          <p:nvPr>
            <p:ph type="body" idx="1"/>
          </p:nvPr>
        </p:nvSpPr>
        <p:spPr/>
        <p:txBody>
          <a:bodyPr/>
          <a:lstStyle/>
          <a:p>
            <a:r>
              <a:rPr lang="en-US" sz="1200" b="1" dirty="0"/>
              <a:t>Kym</a:t>
            </a:r>
            <a:br>
              <a:rPr lang="en-US" sz="1200" b="1" dirty="0"/>
            </a:br>
            <a:r>
              <a:rPr lang="en-US" sz="1200" b="0" dirty="0"/>
              <a:t>Portal Incident frequencies tab – Can add/expire using modals. </a:t>
            </a:r>
            <a:endParaRPr lang="en-US" sz="1200" b="1" dirty="0"/>
          </a:p>
        </p:txBody>
      </p:sp>
      <p:sp>
        <p:nvSpPr>
          <p:cNvPr id="4" name="Slide Number Placeholder 3">
            <a:extLst>
              <a:ext uri="{FF2B5EF4-FFF2-40B4-BE49-F238E27FC236}">
                <a16:creationId xmlns:a16="http://schemas.microsoft.com/office/drawing/2014/main" id="{BEDA9D56-2EB9-1ECC-08D5-AF07A5B03076}"/>
              </a:ext>
            </a:extLst>
          </p:cNvPr>
          <p:cNvSpPr>
            <a:spLocks noGrp="1"/>
          </p:cNvSpPr>
          <p:nvPr>
            <p:ph type="sldNum" sz="quarter" idx="5"/>
          </p:nvPr>
        </p:nvSpPr>
        <p:spPr/>
        <p:txBody>
          <a:bodyPr/>
          <a:lstStyle/>
          <a:p>
            <a:fld id="{0EEBF4EA-66C0-4CFE-81BD-02CDB9148D34}" type="slidenum">
              <a:rPr lang="en-US" smtClean="0"/>
              <a:t>18</a:t>
            </a:fld>
            <a:endParaRPr lang="en-US" dirty="0"/>
          </a:p>
        </p:txBody>
      </p:sp>
    </p:spTree>
    <p:extLst>
      <p:ext uri="{BB962C8B-B14F-4D97-AF65-F5344CB8AC3E}">
        <p14:creationId xmlns:p14="http://schemas.microsoft.com/office/powerpoint/2010/main" val="296073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A187C-BC88-080E-E090-D7CFB04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C1DF5-0686-BD51-7258-691C10B3F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7C8ED-208A-1ABC-986B-3F4C64351930}"/>
              </a:ext>
            </a:extLst>
          </p:cNvPr>
          <p:cNvSpPr>
            <a:spLocks noGrp="1"/>
          </p:cNvSpPr>
          <p:nvPr>
            <p:ph type="body" idx="1"/>
          </p:nvPr>
        </p:nvSpPr>
        <p:spPr/>
        <p:txBody>
          <a:bodyPr/>
          <a:lstStyle/>
          <a:p>
            <a:r>
              <a:rPr lang="en-US" sz="1200" b="1" dirty="0"/>
              <a:t>Kym</a:t>
            </a:r>
          </a:p>
          <a:p>
            <a:r>
              <a:rPr lang="en-US" sz="1200" b="0" dirty="0"/>
              <a:t>Manage Requests – Would be to place up F# </a:t>
            </a:r>
          </a:p>
          <a:p>
            <a:pPr marL="171450" indent="-171450">
              <a:buFont typeface="Arial" panose="020B0604020202020204" pitchFamily="34" charset="0"/>
              <a:buChar char="•"/>
            </a:pPr>
            <a:r>
              <a:rPr lang="en-US" sz="1200" b="0" dirty="0"/>
              <a:t>Only NIICD, NOPS, SOPS can fill on the manage request screen </a:t>
            </a:r>
            <a:endParaRPr lang="en-US" sz="1200" b="1" dirty="0"/>
          </a:p>
          <a:p>
            <a:endParaRPr lang="en-US" sz="1200" b="1" dirty="0"/>
          </a:p>
        </p:txBody>
      </p:sp>
      <p:sp>
        <p:nvSpPr>
          <p:cNvPr id="4" name="Slide Number Placeholder 3">
            <a:extLst>
              <a:ext uri="{FF2B5EF4-FFF2-40B4-BE49-F238E27FC236}">
                <a16:creationId xmlns:a16="http://schemas.microsoft.com/office/drawing/2014/main" id="{1A52BE8D-3F1B-04AA-DEFD-DCB6B8374C0D}"/>
              </a:ext>
            </a:extLst>
          </p:cNvPr>
          <p:cNvSpPr>
            <a:spLocks noGrp="1"/>
          </p:cNvSpPr>
          <p:nvPr>
            <p:ph type="sldNum" sz="quarter" idx="5"/>
          </p:nvPr>
        </p:nvSpPr>
        <p:spPr/>
        <p:txBody>
          <a:bodyPr/>
          <a:lstStyle/>
          <a:p>
            <a:fld id="{0EEBF4EA-66C0-4CFE-81BD-02CDB9148D34}" type="slidenum">
              <a:rPr lang="en-US" smtClean="0"/>
              <a:t>19</a:t>
            </a:fld>
            <a:endParaRPr lang="en-US" dirty="0"/>
          </a:p>
        </p:txBody>
      </p:sp>
    </p:spTree>
    <p:extLst>
      <p:ext uri="{BB962C8B-B14F-4D97-AF65-F5344CB8AC3E}">
        <p14:creationId xmlns:p14="http://schemas.microsoft.com/office/powerpoint/2010/main" val="41836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D27E2-47C7-149A-2D60-A1A80C3F0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9B5CF-9008-D980-652E-74CBE4ACD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6BF64-8A7B-C1FD-1315-887D8B066351}"/>
              </a:ext>
            </a:extLst>
          </p:cNvPr>
          <p:cNvSpPr>
            <a:spLocks noGrp="1"/>
          </p:cNvSpPr>
          <p:nvPr>
            <p:ph type="body" idx="1"/>
          </p:nvPr>
        </p:nvSpPr>
        <p:spPr/>
        <p:txBody>
          <a:bodyPr/>
          <a:lstStyle/>
          <a:p>
            <a:pPr marL="457200" lvl="1" indent="0">
              <a:buFont typeface="Arial" panose="020B0604020202020204" pitchFamily="34" charset="0"/>
              <a:buNone/>
            </a:pPr>
            <a:r>
              <a:rPr lang="en-US" sz="1200" b="1" dirty="0"/>
              <a:t>Elise </a:t>
            </a:r>
          </a:p>
          <a:p>
            <a:pPr marL="457200" lvl="1" indent="0">
              <a:buFont typeface="Arial" panose="020B0604020202020204" pitchFamily="34" charset="0"/>
              <a:buNone/>
            </a:pPr>
            <a:r>
              <a:rPr lang="en-US" sz="1200" dirty="0"/>
              <a:t>Elise - 5 Years </a:t>
            </a:r>
          </a:p>
          <a:p>
            <a:pPr marL="457200" lvl="1" indent="0">
              <a:buFont typeface="Arial" panose="020B0604020202020204" pitchFamily="34" charset="0"/>
              <a:buNone/>
            </a:pPr>
            <a:r>
              <a:rPr lang="en-US" sz="1200" dirty="0"/>
              <a:t>Kymberli – 3 months </a:t>
            </a:r>
          </a:p>
          <a:p>
            <a:pPr marL="457200" lvl="1" indent="0">
              <a:buFont typeface="Arial" panose="020B0604020202020204" pitchFamily="34" charset="0"/>
              <a:buNone/>
            </a:pPr>
            <a:r>
              <a:rPr lang="en-US" sz="1200" dirty="0"/>
              <a:t>Julie – 5.5 years </a:t>
            </a:r>
          </a:p>
          <a:p>
            <a:pPr marL="457200" lvl="1" indent="0">
              <a:buFont typeface="Arial" panose="020B0604020202020204" pitchFamily="34" charset="0"/>
              <a:buNone/>
            </a:pPr>
            <a:r>
              <a:rPr lang="en-US" sz="1200" dirty="0"/>
              <a:t>Laurie – 8 years </a:t>
            </a:r>
          </a:p>
          <a:p>
            <a:pPr marL="457200" lvl="1" indent="0">
              <a:buFont typeface="Arial" panose="020B0604020202020204" pitchFamily="34" charset="0"/>
              <a:buNone/>
            </a:pPr>
            <a:r>
              <a:rPr lang="en-US" sz="1200" dirty="0"/>
              <a:t>Melinda – 10 years </a:t>
            </a:r>
          </a:p>
          <a:p>
            <a:pPr marL="457200" lvl="1" indent="0">
              <a:buFont typeface="Arial" panose="020B0604020202020204" pitchFamily="34" charset="0"/>
              <a:buNone/>
            </a:pPr>
            <a:r>
              <a:rPr lang="en-US" sz="1200" dirty="0"/>
              <a:t>Shayne – 8 years </a:t>
            </a:r>
          </a:p>
          <a:p>
            <a:pPr marL="457200" lvl="1" indent="0">
              <a:buFont typeface="Arial" panose="020B0604020202020204" pitchFamily="34" charset="0"/>
              <a:buNone/>
            </a:pPr>
            <a:r>
              <a:rPr lang="en-US" sz="1200" dirty="0"/>
              <a:t>Gina Papke – 10+years </a:t>
            </a:r>
          </a:p>
          <a:p>
            <a:pPr marL="457200" lvl="1" indent="0">
              <a:buFont typeface="Arial" panose="020B0604020202020204" pitchFamily="34" charset="0"/>
              <a:buNone/>
            </a:pPr>
            <a:r>
              <a:rPr lang="en-US" sz="1200" dirty="0"/>
              <a:t>Cynthia – 2 years </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4E31847B-8B5C-4C2F-953B-040CB1AF882B}"/>
              </a:ext>
            </a:extLst>
          </p:cNvPr>
          <p:cNvSpPr>
            <a:spLocks noGrp="1"/>
          </p:cNvSpPr>
          <p:nvPr>
            <p:ph type="sldNum" sz="quarter" idx="5"/>
          </p:nvPr>
        </p:nvSpPr>
        <p:spPr/>
        <p:txBody>
          <a:bodyPr/>
          <a:lstStyle/>
          <a:p>
            <a:fld id="{0EEBF4EA-66C0-4CFE-81BD-02CDB9148D34}" type="slidenum">
              <a:rPr lang="en-US" smtClean="0"/>
              <a:t>2</a:t>
            </a:fld>
            <a:endParaRPr lang="en-US" dirty="0"/>
          </a:p>
        </p:txBody>
      </p:sp>
    </p:spTree>
    <p:extLst>
      <p:ext uri="{BB962C8B-B14F-4D97-AF65-F5344CB8AC3E}">
        <p14:creationId xmlns:p14="http://schemas.microsoft.com/office/powerpoint/2010/main" val="264692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BD7D3-03E6-AA9C-9B30-38E8E2905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43D6E-4565-121A-A6B7-A001E2F8E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8BCBD-859D-77C9-ACB6-3935E3487D1C}"/>
              </a:ext>
            </a:extLst>
          </p:cNvPr>
          <p:cNvSpPr>
            <a:spLocks noGrp="1"/>
          </p:cNvSpPr>
          <p:nvPr>
            <p:ph type="body" idx="1"/>
          </p:nvPr>
        </p:nvSpPr>
        <p:spPr/>
        <p:txBody>
          <a:bodyPr/>
          <a:lstStyle/>
          <a:p>
            <a:pPr marL="0" lvl="0" indent="0">
              <a:buFont typeface="Arial" panose="020B0604020202020204" pitchFamily="34" charset="0"/>
              <a:buNone/>
            </a:pPr>
            <a:r>
              <a:rPr lang="en-US" sz="1200" b="1" dirty="0"/>
              <a:t>Julie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00F17FBB-3949-3A48-5C74-69D286811FC2}"/>
              </a:ext>
            </a:extLst>
          </p:cNvPr>
          <p:cNvSpPr>
            <a:spLocks noGrp="1"/>
          </p:cNvSpPr>
          <p:nvPr>
            <p:ph type="sldNum" sz="quarter" idx="5"/>
          </p:nvPr>
        </p:nvSpPr>
        <p:spPr/>
        <p:txBody>
          <a:bodyPr/>
          <a:lstStyle/>
          <a:p>
            <a:fld id="{0EEBF4EA-66C0-4CFE-81BD-02CDB9148D34}" type="slidenum">
              <a:rPr lang="en-US" smtClean="0"/>
              <a:t>20</a:t>
            </a:fld>
            <a:endParaRPr lang="en-US" dirty="0"/>
          </a:p>
        </p:txBody>
      </p:sp>
    </p:spTree>
    <p:extLst>
      <p:ext uri="{BB962C8B-B14F-4D97-AF65-F5344CB8AC3E}">
        <p14:creationId xmlns:p14="http://schemas.microsoft.com/office/powerpoint/2010/main" val="2166223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9EC98-7C62-BF0D-C0F7-C8372C20C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1D793-8501-BB90-B8B7-062796F7D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F0442-97E2-8CF8-2742-C43174DCE9F9}"/>
              </a:ext>
            </a:extLst>
          </p:cNvPr>
          <p:cNvSpPr>
            <a:spLocks noGrp="1"/>
          </p:cNvSpPr>
          <p:nvPr>
            <p:ph type="body" idx="1"/>
          </p:nvPr>
        </p:nvSpPr>
        <p:spPr/>
        <p:txBody>
          <a:bodyPr/>
          <a:lstStyle/>
          <a:p>
            <a:pPr marL="0" lvl="0" indent="0">
              <a:buFont typeface="Arial" panose="020B0604020202020204" pitchFamily="34" charset="0"/>
              <a:buNone/>
            </a:pPr>
            <a:r>
              <a:rPr lang="en-US" sz="1200" b="1" dirty="0"/>
              <a:t>Shayne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26A3F3CB-E2D9-3B3E-211E-6E6896F02AE4}"/>
              </a:ext>
            </a:extLst>
          </p:cNvPr>
          <p:cNvSpPr>
            <a:spLocks noGrp="1"/>
          </p:cNvSpPr>
          <p:nvPr>
            <p:ph type="sldNum" sz="quarter" idx="5"/>
          </p:nvPr>
        </p:nvSpPr>
        <p:spPr/>
        <p:txBody>
          <a:bodyPr/>
          <a:lstStyle/>
          <a:p>
            <a:fld id="{0EEBF4EA-66C0-4CFE-81BD-02CDB9148D34}" type="slidenum">
              <a:rPr lang="en-US" smtClean="0"/>
              <a:t>21</a:t>
            </a:fld>
            <a:endParaRPr lang="en-US" dirty="0"/>
          </a:p>
        </p:txBody>
      </p:sp>
    </p:spTree>
    <p:extLst>
      <p:ext uri="{BB962C8B-B14F-4D97-AF65-F5344CB8AC3E}">
        <p14:creationId xmlns:p14="http://schemas.microsoft.com/office/powerpoint/2010/main" val="364469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C2F4-B94F-9E36-2344-0F48AEF31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8676E-6E31-8BE2-7D0E-EF0082C03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99215-5C76-B44B-49F4-7D92CC748C62}"/>
              </a:ext>
            </a:extLst>
          </p:cNvPr>
          <p:cNvSpPr>
            <a:spLocks noGrp="1"/>
          </p:cNvSpPr>
          <p:nvPr>
            <p:ph type="body" idx="1"/>
          </p:nvPr>
        </p:nvSpPr>
        <p:spPr/>
        <p:txBody>
          <a:bodyPr/>
          <a:lstStyle/>
          <a:p>
            <a:pPr marL="0" lvl="0" indent="0">
              <a:buFont typeface="Arial" panose="020B0604020202020204" pitchFamily="34" charset="0"/>
              <a:buNone/>
            </a:pPr>
            <a:r>
              <a:rPr lang="en-US" sz="1200" b="1" dirty="0"/>
              <a:t>Shayne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DF58E4BC-2469-176D-0C06-E2A625EEC84B}"/>
              </a:ext>
            </a:extLst>
          </p:cNvPr>
          <p:cNvSpPr>
            <a:spLocks noGrp="1"/>
          </p:cNvSpPr>
          <p:nvPr>
            <p:ph type="sldNum" sz="quarter" idx="5"/>
          </p:nvPr>
        </p:nvSpPr>
        <p:spPr/>
        <p:txBody>
          <a:bodyPr/>
          <a:lstStyle/>
          <a:p>
            <a:fld id="{0EEBF4EA-66C0-4CFE-81BD-02CDB9148D34}" type="slidenum">
              <a:rPr lang="en-US" smtClean="0"/>
              <a:t>22</a:t>
            </a:fld>
            <a:endParaRPr lang="en-US" dirty="0"/>
          </a:p>
        </p:txBody>
      </p:sp>
    </p:spTree>
    <p:extLst>
      <p:ext uri="{BB962C8B-B14F-4D97-AF65-F5344CB8AC3E}">
        <p14:creationId xmlns:p14="http://schemas.microsoft.com/office/powerpoint/2010/main" val="2392493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DE7AB-358F-B117-4FEB-D9B048544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C6541-300E-914E-474A-9C7D7F552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4ED9E-F88C-A4E6-0B89-2DC437441F16}"/>
              </a:ext>
            </a:extLst>
          </p:cNvPr>
          <p:cNvSpPr>
            <a:spLocks noGrp="1"/>
          </p:cNvSpPr>
          <p:nvPr>
            <p:ph type="body" idx="1"/>
          </p:nvPr>
        </p:nvSpPr>
        <p:spPr/>
        <p:txBody>
          <a:bodyPr/>
          <a:lstStyle/>
          <a:p>
            <a:pPr marL="0" lvl="0" indent="0">
              <a:buFont typeface="Arial" panose="020B0604020202020204" pitchFamily="34" charset="0"/>
              <a:buNone/>
            </a:pPr>
            <a:r>
              <a:rPr lang="en-US" sz="1200" b="1" dirty="0"/>
              <a:t>Shayne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7DDE4E45-5C5E-C57E-116E-163FC789839A}"/>
              </a:ext>
            </a:extLst>
          </p:cNvPr>
          <p:cNvSpPr>
            <a:spLocks noGrp="1"/>
          </p:cNvSpPr>
          <p:nvPr>
            <p:ph type="sldNum" sz="quarter" idx="5"/>
          </p:nvPr>
        </p:nvSpPr>
        <p:spPr/>
        <p:txBody>
          <a:bodyPr/>
          <a:lstStyle/>
          <a:p>
            <a:fld id="{0EEBF4EA-66C0-4CFE-81BD-02CDB9148D34}" type="slidenum">
              <a:rPr lang="en-US" smtClean="0"/>
              <a:t>23</a:t>
            </a:fld>
            <a:endParaRPr lang="en-US" dirty="0"/>
          </a:p>
        </p:txBody>
      </p:sp>
    </p:spTree>
    <p:extLst>
      <p:ext uri="{BB962C8B-B14F-4D97-AF65-F5344CB8AC3E}">
        <p14:creationId xmlns:p14="http://schemas.microsoft.com/office/powerpoint/2010/main" val="293541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D2B8-E5E8-9535-C62E-AD36236DB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F8E34-49B4-92D4-0080-4C6D5FAB9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FD00-9BF9-364C-6D24-EA618B7333CE}"/>
              </a:ext>
            </a:extLst>
          </p:cNvPr>
          <p:cNvSpPr>
            <a:spLocks noGrp="1"/>
          </p:cNvSpPr>
          <p:nvPr>
            <p:ph type="body" idx="1"/>
          </p:nvPr>
        </p:nvSpPr>
        <p:spPr/>
        <p:txBody>
          <a:bodyPr/>
          <a:lstStyle/>
          <a:p>
            <a:pPr marL="0" lvl="0" indent="0">
              <a:buFont typeface="Arial" panose="020B0604020202020204" pitchFamily="34" charset="0"/>
              <a:buNone/>
            </a:pPr>
            <a:r>
              <a:rPr lang="en-US" sz="1200" b="1" dirty="0"/>
              <a:t>Shayne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F356D925-3541-F05D-8643-1FD05EAD42D4}"/>
              </a:ext>
            </a:extLst>
          </p:cNvPr>
          <p:cNvSpPr>
            <a:spLocks noGrp="1"/>
          </p:cNvSpPr>
          <p:nvPr>
            <p:ph type="sldNum" sz="quarter" idx="5"/>
          </p:nvPr>
        </p:nvSpPr>
        <p:spPr/>
        <p:txBody>
          <a:bodyPr/>
          <a:lstStyle/>
          <a:p>
            <a:fld id="{0EEBF4EA-66C0-4CFE-81BD-02CDB9148D34}" type="slidenum">
              <a:rPr lang="en-US" smtClean="0"/>
              <a:t>24</a:t>
            </a:fld>
            <a:endParaRPr lang="en-US" dirty="0"/>
          </a:p>
        </p:txBody>
      </p:sp>
    </p:spTree>
    <p:extLst>
      <p:ext uri="{BB962C8B-B14F-4D97-AF65-F5344CB8AC3E}">
        <p14:creationId xmlns:p14="http://schemas.microsoft.com/office/powerpoint/2010/main" val="67508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65DD-9B83-8EA8-DDED-A60CBE670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05B70-54A6-0557-ADFC-74C8DA970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50D4D-2FA4-FDA1-0D6A-1C5169D92F84}"/>
              </a:ext>
            </a:extLst>
          </p:cNvPr>
          <p:cNvSpPr>
            <a:spLocks noGrp="1"/>
          </p:cNvSpPr>
          <p:nvPr>
            <p:ph type="body" idx="1"/>
          </p:nvPr>
        </p:nvSpPr>
        <p:spPr/>
        <p:txBody>
          <a:bodyPr/>
          <a:lstStyle/>
          <a:p>
            <a:pPr marL="0" lvl="0" indent="0">
              <a:buFont typeface="Arial" panose="020B0604020202020204" pitchFamily="34" charset="0"/>
              <a:buNone/>
            </a:pPr>
            <a:r>
              <a:rPr lang="en-US" sz="1200" b="1" dirty="0"/>
              <a:t>Shayne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AB3E836C-E94B-F069-5CD8-B36F02C985E0}"/>
              </a:ext>
            </a:extLst>
          </p:cNvPr>
          <p:cNvSpPr>
            <a:spLocks noGrp="1"/>
          </p:cNvSpPr>
          <p:nvPr>
            <p:ph type="sldNum" sz="quarter" idx="5"/>
          </p:nvPr>
        </p:nvSpPr>
        <p:spPr/>
        <p:txBody>
          <a:bodyPr/>
          <a:lstStyle/>
          <a:p>
            <a:fld id="{0EEBF4EA-66C0-4CFE-81BD-02CDB9148D34}" type="slidenum">
              <a:rPr lang="en-US" smtClean="0"/>
              <a:t>25</a:t>
            </a:fld>
            <a:endParaRPr lang="en-US" dirty="0"/>
          </a:p>
        </p:txBody>
      </p:sp>
    </p:spTree>
    <p:extLst>
      <p:ext uri="{BB962C8B-B14F-4D97-AF65-F5344CB8AC3E}">
        <p14:creationId xmlns:p14="http://schemas.microsoft.com/office/powerpoint/2010/main" val="91948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12BC-26D8-C855-629A-32B4EF7AB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9845D-E8F1-7983-4499-C88FA0F51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7D242-0F3B-F4C1-210B-425FAB8886D3}"/>
              </a:ext>
            </a:extLst>
          </p:cNvPr>
          <p:cNvSpPr>
            <a:spLocks noGrp="1"/>
          </p:cNvSpPr>
          <p:nvPr>
            <p:ph type="body" idx="1"/>
          </p:nvPr>
        </p:nvSpPr>
        <p:spPr/>
        <p:txBody>
          <a:bodyPr/>
          <a:lstStyle/>
          <a:p>
            <a:pPr marL="0" lvl="0" indent="0">
              <a:buFont typeface="Arial" panose="020B0604020202020204" pitchFamily="34" charset="0"/>
              <a:buNone/>
            </a:pPr>
            <a:r>
              <a:rPr lang="en-US" sz="1200" b="1" dirty="0"/>
              <a:t>Shayne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DFE0AE25-717D-D515-1D64-F4D505F747FA}"/>
              </a:ext>
            </a:extLst>
          </p:cNvPr>
          <p:cNvSpPr>
            <a:spLocks noGrp="1"/>
          </p:cNvSpPr>
          <p:nvPr>
            <p:ph type="sldNum" sz="quarter" idx="5"/>
          </p:nvPr>
        </p:nvSpPr>
        <p:spPr/>
        <p:txBody>
          <a:bodyPr/>
          <a:lstStyle/>
          <a:p>
            <a:fld id="{0EEBF4EA-66C0-4CFE-81BD-02CDB9148D34}" type="slidenum">
              <a:rPr lang="en-US" smtClean="0"/>
              <a:t>26</a:t>
            </a:fld>
            <a:endParaRPr lang="en-US" dirty="0"/>
          </a:p>
        </p:txBody>
      </p:sp>
    </p:spTree>
    <p:extLst>
      <p:ext uri="{BB962C8B-B14F-4D97-AF65-F5344CB8AC3E}">
        <p14:creationId xmlns:p14="http://schemas.microsoft.com/office/powerpoint/2010/main" val="3378142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3CA0-2E80-4E57-F364-DEDE7193F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45A22-420B-1C93-59AF-ADC008C13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55459-6485-34D0-138F-44BD31106047}"/>
              </a:ext>
            </a:extLst>
          </p:cNvPr>
          <p:cNvSpPr>
            <a:spLocks noGrp="1"/>
          </p:cNvSpPr>
          <p:nvPr>
            <p:ph type="body" idx="1"/>
          </p:nvPr>
        </p:nvSpPr>
        <p:spPr/>
        <p:txBody>
          <a:bodyPr/>
          <a:lstStyle/>
          <a:p>
            <a:r>
              <a:rPr lang="en-US" sz="1200" b="1" dirty="0"/>
              <a:t>Julie</a:t>
            </a:r>
          </a:p>
        </p:txBody>
      </p:sp>
      <p:sp>
        <p:nvSpPr>
          <p:cNvPr id="4" name="Slide Number Placeholder 3">
            <a:extLst>
              <a:ext uri="{FF2B5EF4-FFF2-40B4-BE49-F238E27FC236}">
                <a16:creationId xmlns:a16="http://schemas.microsoft.com/office/drawing/2014/main" id="{01763F84-11DD-D327-FCB5-43F0A85C6028}"/>
              </a:ext>
            </a:extLst>
          </p:cNvPr>
          <p:cNvSpPr>
            <a:spLocks noGrp="1"/>
          </p:cNvSpPr>
          <p:nvPr>
            <p:ph type="sldNum" sz="quarter" idx="5"/>
          </p:nvPr>
        </p:nvSpPr>
        <p:spPr/>
        <p:txBody>
          <a:bodyPr/>
          <a:lstStyle/>
          <a:p>
            <a:fld id="{0EEBF4EA-66C0-4CFE-81BD-02CDB9148D34}" type="slidenum">
              <a:rPr lang="en-US" smtClean="0"/>
              <a:t>27</a:t>
            </a:fld>
            <a:endParaRPr lang="en-US" dirty="0"/>
          </a:p>
        </p:txBody>
      </p:sp>
    </p:spTree>
    <p:extLst>
      <p:ext uri="{BB962C8B-B14F-4D97-AF65-F5344CB8AC3E}">
        <p14:creationId xmlns:p14="http://schemas.microsoft.com/office/powerpoint/2010/main" val="3039159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5E3EA-38F7-6D54-92AF-1A417E3AD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4F0D3-E6F9-AE80-6A2D-03CC51C36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4C54D-82AE-9321-2DED-AF19BE5CA0F2}"/>
              </a:ext>
            </a:extLst>
          </p:cNvPr>
          <p:cNvSpPr>
            <a:spLocks noGrp="1"/>
          </p:cNvSpPr>
          <p:nvPr>
            <p:ph type="body" idx="1"/>
          </p:nvPr>
        </p:nvSpPr>
        <p:spPr/>
        <p:txBody>
          <a:bodyPr/>
          <a:lstStyle/>
          <a:p>
            <a:r>
              <a:rPr lang="en-US" sz="1200" b="1" dirty="0"/>
              <a:t>Julie</a:t>
            </a:r>
          </a:p>
        </p:txBody>
      </p:sp>
      <p:sp>
        <p:nvSpPr>
          <p:cNvPr id="4" name="Slide Number Placeholder 3">
            <a:extLst>
              <a:ext uri="{FF2B5EF4-FFF2-40B4-BE49-F238E27FC236}">
                <a16:creationId xmlns:a16="http://schemas.microsoft.com/office/drawing/2014/main" id="{EAD3BA37-7A1F-E36F-3887-7F15A1BAC0B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BF4EA-66C0-4CFE-81BD-02CDB9148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218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7BA2E-AA39-EAEB-1239-3E1FE2DD5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7DB11-E884-B50C-5994-4CA6CAD3A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770BA-B748-B3DA-5B91-D16BA10CA8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CCE3BB-2BF3-4314-FEB7-F796A8044E44}"/>
              </a:ext>
            </a:extLst>
          </p:cNvPr>
          <p:cNvSpPr>
            <a:spLocks noGrp="1"/>
          </p:cNvSpPr>
          <p:nvPr>
            <p:ph type="sldNum" sz="quarter" idx="5"/>
          </p:nvPr>
        </p:nvSpPr>
        <p:spPr/>
        <p:txBody>
          <a:bodyPr/>
          <a:lstStyle/>
          <a:p>
            <a:fld id="{0EEBF4EA-66C0-4CFE-81BD-02CDB9148D34}" type="slidenum">
              <a:rPr lang="en-US" smtClean="0"/>
              <a:t>29</a:t>
            </a:fld>
            <a:endParaRPr lang="en-US" dirty="0"/>
          </a:p>
        </p:txBody>
      </p:sp>
    </p:spTree>
    <p:extLst>
      <p:ext uri="{BB962C8B-B14F-4D97-AF65-F5344CB8AC3E}">
        <p14:creationId xmlns:p14="http://schemas.microsoft.com/office/powerpoint/2010/main" val="49156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3897-5A78-87A7-0D2B-876B346CE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0E772-A242-830B-716A-8609BC379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EBF50-9D64-BCDE-2551-0474A1427AF5}"/>
              </a:ext>
            </a:extLst>
          </p:cNvPr>
          <p:cNvSpPr>
            <a:spLocks noGrp="1"/>
          </p:cNvSpPr>
          <p:nvPr>
            <p:ph type="body" idx="1"/>
          </p:nvPr>
        </p:nvSpPr>
        <p:spPr/>
        <p:txBody>
          <a:bodyPr/>
          <a:lstStyle/>
          <a:p>
            <a:pPr marL="457200" lvl="1" indent="0">
              <a:buFont typeface="Arial" panose="020B0604020202020204" pitchFamily="34" charset="0"/>
              <a:buNone/>
            </a:pPr>
            <a:r>
              <a:rPr lang="en-US" sz="1200" b="1" dirty="0"/>
              <a:t>Elise</a:t>
            </a:r>
          </a:p>
          <a:p>
            <a:pPr marL="457200" lvl="1" indent="0">
              <a:buFont typeface="Arial" panose="020B0604020202020204" pitchFamily="34" charset="0"/>
              <a:buNone/>
            </a:pPr>
            <a:r>
              <a:rPr lang="en-US" sz="1200" dirty="0"/>
              <a:t>Group of representatives from all levels of dispatch to review all submissions. </a:t>
            </a:r>
          </a:p>
          <a:p>
            <a:pPr marL="457200" lvl="1" indent="0">
              <a:buFont typeface="Arial" panose="020B0604020202020204" pitchFamily="34" charset="0"/>
              <a:buNone/>
            </a:pPr>
            <a:r>
              <a:rPr lang="en-US" sz="1200" dirty="0"/>
              <a:t>Also rely on the NCCM and DEW groups and various NWCG sub-committees for expertise and oversight. </a:t>
            </a:r>
            <a:br>
              <a:rPr lang="en-US" sz="1200" dirty="0"/>
            </a:br>
            <a:r>
              <a:rPr lang="en-US" sz="1200" dirty="0"/>
              <a:t>Ted – should be sending out a request for a new local level rep, could be from Southern, Eastern or Northern Rockies. </a:t>
            </a:r>
            <a:br>
              <a:rPr lang="en-US" sz="1200" dirty="0"/>
            </a:br>
            <a:r>
              <a:rPr lang="en-US" sz="1200" dirty="0"/>
              <a:t>Great way to Affect Change: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Opportunity to Improve Processes</a:t>
            </a:r>
          </a:p>
          <a:p>
            <a:pPr marL="628650" lvl="1" indent="-171450">
              <a:buFont typeface="Arial" panose="020B0604020202020204" pitchFamily="34" charset="0"/>
              <a:buChar char="•"/>
            </a:pPr>
            <a:r>
              <a:rPr lang="en-US" sz="1200" dirty="0"/>
              <a:t>Provide input on strategic direction </a:t>
            </a:r>
          </a:p>
          <a:p>
            <a:pPr marL="628650" lvl="1" indent="-171450">
              <a:buFont typeface="Arial" panose="020B0604020202020204" pitchFamily="34" charset="0"/>
              <a:buChar char="•"/>
            </a:pPr>
            <a:r>
              <a:rPr lang="en-US" sz="1200" dirty="0"/>
              <a:t>Better visibility in IT application development and what goes into it</a:t>
            </a:r>
          </a:p>
          <a:p>
            <a:pPr marL="628650" lvl="1" indent="-171450">
              <a:buFont typeface="Arial" panose="020B0604020202020204" pitchFamily="34" charset="0"/>
              <a:buChar char="•"/>
            </a:pPr>
            <a:r>
              <a:rPr lang="en-US" sz="1200" dirty="0"/>
              <a:t>Improved communication and collaboration – can share info with you peers and GACC’s.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Help to learn the program better </a:t>
            </a:r>
          </a:p>
          <a:p>
            <a:pPr marL="457200" lvl="1" indent="0">
              <a:buFont typeface="Arial" panose="020B0604020202020204" pitchFamily="34" charset="0"/>
              <a:buNone/>
            </a:pPr>
            <a:br>
              <a:rPr lang="en-US" sz="1200" dirty="0"/>
            </a:br>
            <a:r>
              <a:rPr lang="en-US" sz="1200" dirty="0"/>
              <a:t>Help to learn the program better </a:t>
            </a:r>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93C69E8C-FCAF-6234-56BF-40E6A0514FAA}"/>
              </a:ext>
            </a:extLst>
          </p:cNvPr>
          <p:cNvSpPr>
            <a:spLocks noGrp="1"/>
          </p:cNvSpPr>
          <p:nvPr>
            <p:ph type="sldNum" sz="quarter" idx="5"/>
          </p:nvPr>
        </p:nvSpPr>
        <p:spPr/>
        <p:txBody>
          <a:bodyPr/>
          <a:lstStyle/>
          <a:p>
            <a:fld id="{0EEBF4EA-66C0-4CFE-81BD-02CDB9148D34}" type="slidenum">
              <a:rPr lang="en-US" smtClean="0"/>
              <a:t>3</a:t>
            </a:fld>
            <a:endParaRPr lang="en-US" dirty="0"/>
          </a:p>
        </p:txBody>
      </p:sp>
    </p:spTree>
    <p:extLst>
      <p:ext uri="{BB962C8B-B14F-4D97-AF65-F5344CB8AC3E}">
        <p14:creationId xmlns:p14="http://schemas.microsoft.com/office/powerpoint/2010/main" val="152880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FF18-70EA-02ED-7B96-D5ABB7594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1C407-C7FB-69C1-89F5-12CBCE25A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0A851-42F4-8835-564A-2A191D67E04C}"/>
              </a:ext>
            </a:extLst>
          </p:cNvPr>
          <p:cNvSpPr>
            <a:spLocks noGrp="1"/>
          </p:cNvSpPr>
          <p:nvPr>
            <p:ph type="body" idx="1"/>
          </p:nvPr>
        </p:nvSpPr>
        <p:spPr/>
        <p:txBody>
          <a:bodyPr/>
          <a:lstStyle/>
          <a:p>
            <a:pPr marL="457200" lvl="1" indent="0">
              <a:buFont typeface="Arial" panose="020B0604020202020204" pitchFamily="34" charset="0"/>
              <a:buNone/>
            </a:pPr>
            <a:r>
              <a:rPr lang="en-US" sz="1200" b="1" dirty="0"/>
              <a:t>Elise</a:t>
            </a:r>
          </a:p>
          <a:p>
            <a:pPr marL="457200" lvl="1" indent="0">
              <a:buFont typeface="Arial" panose="020B0604020202020204" pitchFamily="34" charset="0"/>
              <a:buNone/>
            </a:pPr>
            <a:r>
              <a:rPr lang="en-US" sz="1200" dirty="0"/>
              <a:t>3</a:t>
            </a:r>
            <a:r>
              <a:rPr lang="en-US" sz="1200" baseline="30000" dirty="0"/>
              <a:t>rd</a:t>
            </a:r>
            <a:r>
              <a:rPr lang="en-US" sz="1200" dirty="0"/>
              <a:t> year of 7 year contract in July </a:t>
            </a:r>
          </a:p>
          <a:p>
            <a:pPr marL="457200" lvl="1" indent="0">
              <a:buFont typeface="Arial" panose="020B0604020202020204" pitchFamily="34" charset="0"/>
              <a:buNone/>
            </a:pPr>
            <a:r>
              <a:rPr lang="en-US" sz="1200" dirty="0"/>
              <a:t>List priority Work </a:t>
            </a:r>
          </a:p>
          <a:p>
            <a:pPr marL="457200" lvl="1" indent="0">
              <a:buFont typeface="Arial" panose="020B0604020202020204" pitchFamily="34" charset="0"/>
              <a:buNone/>
            </a:pPr>
            <a:r>
              <a:rPr lang="en-US" sz="1200" dirty="0"/>
              <a:t>With current funding – no to minimal enhancements </a:t>
            </a:r>
          </a:p>
          <a:p>
            <a:pPr marL="457200" lvl="1" indent="0">
              <a:buFont typeface="Arial" panose="020B0604020202020204" pitchFamily="34" charset="0"/>
              <a:buNone/>
            </a:pPr>
            <a:r>
              <a:rPr lang="en-US" sz="1200" dirty="0"/>
              <a:t>Additional Funding – outside of FS </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ADF63AC-ED0C-88FB-15AC-59F4C1AEA811}"/>
              </a:ext>
            </a:extLst>
          </p:cNvPr>
          <p:cNvSpPr>
            <a:spLocks noGrp="1"/>
          </p:cNvSpPr>
          <p:nvPr>
            <p:ph type="sldNum" sz="quarter" idx="5"/>
          </p:nvPr>
        </p:nvSpPr>
        <p:spPr/>
        <p:txBody>
          <a:bodyPr/>
          <a:lstStyle/>
          <a:p>
            <a:fld id="{0EEBF4EA-66C0-4CFE-81BD-02CDB9148D34}" type="slidenum">
              <a:rPr lang="en-US" smtClean="0"/>
              <a:t>4</a:t>
            </a:fld>
            <a:endParaRPr lang="en-US" dirty="0"/>
          </a:p>
        </p:txBody>
      </p:sp>
    </p:spTree>
    <p:extLst>
      <p:ext uri="{BB962C8B-B14F-4D97-AF65-F5344CB8AC3E}">
        <p14:creationId xmlns:p14="http://schemas.microsoft.com/office/powerpoint/2010/main" val="115172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41E2-B7F7-2582-E26C-1926500073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2CB44-C981-63D0-DE4C-CF9245F1A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BE44C-2E3F-6B37-F8DD-A9BF0674D58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kern="1200" dirty="0">
                <a:solidFill>
                  <a:schemeClr val="tx1"/>
                </a:solidFill>
                <a:effectLst/>
                <a:latin typeface="+mn-lt"/>
                <a:ea typeface="+mn-ea"/>
                <a:cs typeface="+mn-cs"/>
              </a:rPr>
              <a:t>Julie (maybe Maegen 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Security Requirement – we now have the IROC Privacy Act Statement when logging into the system</a:t>
            </a:r>
            <a:endParaRPr lang="en-US" dirty="0"/>
          </a:p>
          <a:p>
            <a:pPr marL="171450" lvl="0" indent="-171450">
              <a:buFont typeface="Arial" panose="020B0604020202020204" pitchFamily="34" charset="0"/>
              <a:buChar char="•"/>
            </a:pPr>
            <a:r>
              <a:rPr lang="en-US" dirty="0"/>
              <a:t>ServiceNow Platform Upgrade to Xanadu</a:t>
            </a:r>
          </a:p>
          <a:p>
            <a:pPr marL="171450" lvl="0" indent="-171450">
              <a:buFont typeface="Arial" panose="020B0604020202020204" pitchFamily="34" charset="0"/>
              <a:buChar char="•"/>
            </a:pPr>
            <a:r>
              <a:rPr lang="en-US" dirty="0"/>
              <a:t>IRWIN v10</a:t>
            </a:r>
          </a:p>
          <a:p>
            <a:pPr marL="628650" lvl="1" indent="-171450">
              <a:buFont typeface="Arial" panose="020B0604020202020204" pitchFamily="34" charset="0"/>
              <a:buChar char="•"/>
            </a:pPr>
            <a:r>
              <a:rPr lang="en-US" dirty="0"/>
              <a:t>Added the new International Incident Types: (GF) Foreign Incident and (IM) International Mobilization</a:t>
            </a:r>
          </a:p>
          <a:p>
            <a:pPr marL="628650" lvl="1" indent="-171450">
              <a:buFont typeface="Arial" panose="020B0604020202020204" pitchFamily="34" charset="0"/>
              <a:buChar char="•"/>
            </a:pPr>
            <a:r>
              <a:rPr lang="en-US" dirty="0"/>
              <a:t>Update Dispatch ID (Incident Transfers)</a:t>
            </a:r>
          </a:p>
          <a:p>
            <a:pPr marL="1085850" lvl="2" indent="-171450">
              <a:buFont typeface="Arial" panose="020B0604020202020204" pitchFamily="34" charset="0"/>
              <a:buChar char="•"/>
            </a:pPr>
            <a:r>
              <a:rPr lang="en-US" dirty="0"/>
              <a:t>Refined internal (IROC proper) non-CAD SOR incident transfers</a:t>
            </a:r>
          </a:p>
          <a:p>
            <a:pPr marL="1085850" lvl="2" indent="-171450">
              <a:buFont typeface="Arial" panose="020B0604020202020204" pitchFamily="34" charset="0"/>
              <a:buChar char="•"/>
            </a:pPr>
            <a:r>
              <a:rPr lang="en-US" dirty="0"/>
              <a:t>Updating coding how we handle IROC SOR requests for incidents transferred within CADs</a:t>
            </a:r>
          </a:p>
          <a:p>
            <a:pPr marL="628650" lvl="1" indent="-171450">
              <a:buFont typeface="Arial" panose="020B0604020202020204" pitchFamily="34" charset="0"/>
              <a:buChar char="•"/>
            </a:pPr>
            <a:r>
              <a:rPr lang="en-US" dirty="0"/>
              <a:t>NEW functionality &gt;&gt; Request Managing Dispatch</a:t>
            </a:r>
          </a:p>
          <a:p>
            <a:pPr marL="1085850" lvl="2" indent="-171450">
              <a:buFont typeface="Arial" panose="020B0604020202020204" pitchFamily="34" charset="0"/>
              <a:buChar char="•"/>
            </a:pPr>
            <a:r>
              <a:rPr lang="en-US" dirty="0"/>
              <a:t>Grant ordering capability of an incident to another center</a:t>
            </a:r>
          </a:p>
          <a:p>
            <a:pPr marL="628650" lvl="1" indent="-171450">
              <a:buFont typeface="Arial" panose="020B0604020202020204" pitchFamily="34" charset="0"/>
              <a:buChar char="•"/>
            </a:pPr>
            <a:r>
              <a:rPr lang="en-US" dirty="0" err="1"/>
              <a:t>Calfire</a:t>
            </a:r>
            <a:r>
              <a:rPr lang="en-US" dirty="0"/>
              <a:t> QMS Integrated (11,867 responders unintegrated from IROC, re-integrated through CFQMS)</a:t>
            </a:r>
          </a:p>
          <a:p>
            <a:pPr marL="171450" lvl="0" indent="-171450">
              <a:buFont typeface="Arial" panose="020B0604020202020204" pitchFamily="34" charset="0"/>
              <a:buChar char="•"/>
            </a:pPr>
            <a:r>
              <a:rPr lang="en-US" dirty="0"/>
              <a:t>IRWIN v9</a:t>
            </a:r>
          </a:p>
          <a:p>
            <a:pPr marL="628650" lvl="1" indent="-171450">
              <a:buFont typeface="Arial" panose="020B0604020202020204" pitchFamily="34" charset="0"/>
              <a:buChar char="•"/>
            </a:pPr>
            <a:r>
              <a:rPr lang="en-US" dirty="0"/>
              <a:t>Completed the POO State Financial Code Integration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Exporting State Financial Codes added in IROC to IRWIN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Adding Imported State Financial Codes to the Incident Record</a:t>
            </a:r>
          </a:p>
          <a:p>
            <a:pPr marL="171450" lvl="0" indent="-171450">
              <a:buFont typeface="Arial" panose="020B0604020202020204" pitchFamily="34" charset="0"/>
              <a:buChar char="•"/>
            </a:pPr>
            <a:r>
              <a:rPr lang="en-US" dirty="0"/>
              <a:t>“Fill with Override” &amp; “Fill with EFF/AD” removed</a:t>
            </a:r>
          </a:p>
          <a:p>
            <a:pPr marL="628650" lvl="1" indent="-171450">
              <a:buFont typeface="Arial" panose="020B0604020202020204" pitchFamily="34" charset="0"/>
              <a:buChar char="•"/>
            </a:pPr>
            <a:r>
              <a:rPr lang="en-US" dirty="0"/>
              <a:t>Benefit was to meet qual system responder requirements</a:t>
            </a:r>
          </a:p>
          <a:p>
            <a:pPr marL="628650" lvl="1" indent="-171450">
              <a:buFont typeface="Arial" panose="020B0604020202020204" pitchFamily="34" charset="0"/>
              <a:buChar char="•"/>
            </a:pPr>
            <a:r>
              <a:rPr lang="en-US" dirty="0"/>
              <a:t>Now we are getting more accurate responder records (who had what qual to fill requests</a:t>
            </a:r>
          </a:p>
          <a:p>
            <a:pPr marL="628650" lvl="1" indent="-171450">
              <a:buFont typeface="Arial" panose="020B0604020202020204" pitchFamily="34" charset="0"/>
              <a:buChar char="•"/>
            </a:pPr>
            <a:r>
              <a:rPr lang="en-US" dirty="0"/>
              <a:t>And using inventory resources not creating Temporary resources</a:t>
            </a:r>
          </a:p>
          <a:p>
            <a:pPr marL="171450" lvl="0" indent="-171450">
              <a:buFont typeface="Arial" panose="020B0604020202020204" pitchFamily="34" charset="0"/>
              <a:buChar char="•"/>
            </a:pPr>
            <a:r>
              <a:rPr lang="en-US" dirty="0"/>
              <a:t>Implemented NEW &gt;&gt; Interagency Cache Logistics Inventory Program (ICLIP), replacing the ICBS cache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Implemented NEW &gt;&gt; National Emergency Rental Vehicle (NERV)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Implemented NEW &gt;&gt; Nationally Contracted Resources (NCR)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Pre-Orders (only 42 pre-order templates have been created since deployment)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VIPR Integration Disconnect - IROC Data Admin users (JP, Elise, Gina &amp; Shayne) have ability to inactivate/manage DPLs until IIPA go-live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Contracts Management Refinement (Coming Soon! Tentative Deploy Next Week) – work to set us up for IIPA/CFHEMS integration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IROC SOR Contracts will still be manually Enabled/Disabled but will automatically Activate/Deactivate/Expire on Begin/End Dates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Integrated contracts (IIPA/CFHEMS) will automatically be Enabled/Disabled once integrated, Begin/End Dates managed by those systems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Contract Line-Item (CLIN) resource records will automatically go to “Active” = True/False depending on contract Start/End Dates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Resources will no longer be deleted from contracts, now will be activated/deactivated Contract Line Items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Resource quals and resource items will automatically go to Active/Inactive depending on the Contract and Contract Line Items being Active/Inactive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Exclusive Use contracts, implementing MAP (Mandatory Availability Period) dates by Contract Line Item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EU MAP dates will need to be manually managed unless the contract is integrated (IIPA &amp; CFHEMS)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more removing Exclusive Use contracts from resources when transferring to another center once EU is done.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dirty="0">
                <a:sym typeface="Wingdings" panose="05000000000000000000" pitchFamily="2" charset="2"/>
              </a:rPr>
              <a:t></a:t>
            </a:r>
            <a:r>
              <a:rPr lang="en-US" dirty="0"/>
              <a:t>*Note, only need to transfer resources is if they are on EU contracts. Resources on CWN/</a:t>
            </a:r>
            <a:r>
              <a:rPr lang="en-US" dirty="0" err="1"/>
              <a:t>etc</a:t>
            </a:r>
            <a:r>
              <a:rPr lang="en-US" dirty="0"/>
              <a:t> can be filled by any Dispatch Org with Direct Access to the Contract.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dirty="0">
                <a:sym typeface="Wingdings" panose="05000000000000000000" pitchFamily="2" charset="2"/>
              </a:rPr>
              <a:t> </a:t>
            </a:r>
            <a:r>
              <a:rPr lang="en-US" dirty="0"/>
              <a:t>A resource can be on multiple contracts at once, given the following conditions: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Resource can be on both EXU and CWN(s) at the same time, but while on an active EXU, the resource cannot be filled as a CWN. (Filled via EU Tab)</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Resource can be on multiple CWN Contracts at the same time. (Filled by Contracts tab)</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Resource can be on multiple EXU Contracts, as long as the MAP dates do not overlap.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Contract fields will become Read Only under certain dates to preserve historical records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Upon Begin Date - Contract Number, Procurement Type, Begin Date, Vendor Org and Contract Provider Org will become Read Only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Upon End Date – the End Date &amp; Contract will become Read Only.</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CRITICAL for Dispatch Managers to enter correct information up front and update Begin/End Date if adjusted.</a:t>
            </a: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Numerous Bug Fixes, Backlog &amp; CCB Items completed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Clicky </a:t>
            </a:r>
            <a:r>
              <a:rPr lang="en-US" dirty="0" err="1"/>
              <a:t>McClickerson’s</a:t>
            </a:r>
            <a:r>
              <a:rPr lang="en-US" dirty="0"/>
              <a:t> – </a:t>
            </a:r>
            <a:r>
              <a:rPr lang="en-US" dirty="0" err="1"/>
              <a:t>unfilling</a:t>
            </a:r>
            <a:r>
              <a:rPr lang="en-US" dirty="0"/>
              <a:t>/refilling requests, creating dupe requests finally fixed!!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Providing messaging on overlapping travel and not allowing saves until the issue fixed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requests not being assigned a Fill Catalog Item, which caused reporting issues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Preventing Incidents to be created without a proper </a:t>
            </a:r>
            <a:r>
              <a:rPr lang="en-US" dirty="0" err="1"/>
              <a:t>lat</a:t>
            </a:r>
            <a:r>
              <a:rPr lang="en-US" dirty="0"/>
              <a:t>/long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Subordinate Compact Requests were not correctly copying the Compact Name and State Only Inclusion down from the parent request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Users can no longer roster a parent resource to its own roster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Fixed a bug where experience records were not being properly generated</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Resolved several IRWIN import/export processing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Management Initiative - Reports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Reports created by users who are not active in IROC and have not been run in the past two years were deleted.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Sent out Email notifications to active users who had reports that have not been ran in two years to run the report(s) or delete the report(s).</a:t>
            </a:r>
          </a:p>
          <a:p>
            <a:pPr marL="171450" lvl="0" indent="-171450">
              <a:buFont typeface="Arial" panose="020B0604020202020204" pitchFamily="34" charset="0"/>
              <a:buChar char="•"/>
            </a:pPr>
            <a:r>
              <a:rPr lang="en-US" dirty="0"/>
              <a:t>Transitioned to Consolidated Release Notes that are now published within the system, and vendor has taken over management of them – less workload on IROC BL &amp;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Implemented “Break the Glass”, IROC Alternative Authentication twice during </a:t>
            </a:r>
            <a:r>
              <a:rPr lang="en-US" b="0" i="0" kern="1200" dirty="0" err="1">
                <a:solidFill>
                  <a:schemeClr val="tx1"/>
                </a:solidFill>
                <a:effectLst/>
                <a:latin typeface="+mn-lt"/>
                <a:ea typeface="+mn-ea"/>
                <a:cs typeface="+mn-cs"/>
              </a:rPr>
              <a:t>FamAuth</a:t>
            </a:r>
            <a:r>
              <a:rPr lang="en-US" b="0" i="0" kern="1200" dirty="0">
                <a:solidFill>
                  <a:schemeClr val="tx1"/>
                </a:solidFill>
                <a:effectLst/>
                <a:latin typeface="+mn-lt"/>
                <a:ea typeface="+mn-ea"/>
                <a:cs typeface="+mn-cs"/>
              </a:rPr>
              <a:t> Outages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We go through several approval chains before we can implement Alternative Authentication, not as easy as just opening the side door like WCE or other apps.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Refined email messaging to users on directions from first outage to second outage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kern="1200" dirty="0">
                <a:solidFill>
                  <a:schemeClr val="tx1"/>
                </a:solidFill>
                <a:effectLst/>
                <a:latin typeface="+mn-lt"/>
                <a:ea typeface="+mn-ea"/>
                <a:cs typeface="+mn-cs"/>
              </a:rPr>
              <a:t>Will be looking to give PE Team ability to reset passwords in the future, not replying on Devs to do it</a:t>
            </a:r>
            <a:endParaRPr lang="en-US" dirty="0"/>
          </a:p>
          <a:p>
            <a:pPr marL="171450" lvl="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1B1C16F-AB2E-BC49-3E6E-13C01AA63094}"/>
              </a:ext>
            </a:extLst>
          </p:cNvPr>
          <p:cNvSpPr>
            <a:spLocks noGrp="1"/>
          </p:cNvSpPr>
          <p:nvPr>
            <p:ph type="sldNum" sz="quarter" idx="5"/>
          </p:nvPr>
        </p:nvSpPr>
        <p:spPr/>
        <p:txBody>
          <a:bodyPr/>
          <a:lstStyle/>
          <a:p>
            <a:fld id="{0EEBF4EA-66C0-4CFE-81BD-02CDB9148D34}" type="slidenum">
              <a:rPr lang="en-US" smtClean="0"/>
              <a:t>5</a:t>
            </a:fld>
            <a:endParaRPr lang="en-US" dirty="0"/>
          </a:p>
        </p:txBody>
      </p:sp>
    </p:spTree>
    <p:extLst>
      <p:ext uri="{BB962C8B-B14F-4D97-AF65-F5344CB8AC3E}">
        <p14:creationId xmlns:p14="http://schemas.microsoft.com/office/powerpoint/2010/main" val="384965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5DF6-869C-39A2-8FF7-D5CC9D44E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DC80F-022A-A79B-49F6-5556AA4DD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7AE87-2381-A978-1FF8-88AF40F65D43}"/>
              </a:ext>
            </a:extLst>
          </p:cNvPr>
          <p:cNvSpPr>
            <a:spLocks noGrp="1"/>
          </p:cNvSpPr>
          <p:nvPr>
            <p:ph type="body" idx="1"/>
          </p:nvPr>
        </p:nvSpPr>
        <p:spPr/>
        <p:txBody>
          <a:bodyPr/>
          <a:lstStyle/>
          <a:p>
            <a:pPr marL="457200" lvl="1" indent="0">
              <a:buFont typeface="Arial" panose="020B0604020202020204" pitchFamily="34" charset="0"/>
              <a:buNone/>
            </a:pPr>
            <a:r>
              <a:rPr lang="en-US" sz="1200" b="1" dirty="0"/>
              <a:t>Julie </a:t>
            </a:r>
          </a:p>
          <a:p>
            <a:pPr marL="457200" lvl="1" indent="0">
              <a:buFont typeface="Arial" panose="020B0604020202020204" pitchFamily="34" charset="0"/>
              <a:buNone/>
            </a:pPr>
            <a:endParaRPr lang="en-US" sz="1200" dirty="0"/>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CF9598D-F322-E463-097B-A5ED507EBA19}"/>
              </a:ext>
            </a:extLst>
          </p:cNvPr>
          <p:cNvSpPr>
            <a:spLocks noGrp="1"/>
          </p:cNvSpPr>
          <p:nvPr>
            <p:ph type="sldNum" sz="quarter" idx="5"/>
          </p:nvPr>
        </p:nvSpPr>
        <p:spPr/>
        <p:txBody>
          <a:bodyPr/>
          <a:lstStyle/>
          <a:p>
            <a:fld id="{0EEBF4EA-66C0-4CFE-81BD-02CDB9148D34}" type="slidenum">
              <a:rPr lang="en-US" smtClean="0"/>
              <a:t>6</a:t>
            </a:fld>
            <a:endParaRPr lang="en-US" dirty="0"/>
          </a:p>
        </p:txBody>
      </p:sp>
    </p:spTree>
    <p:extLst>
      <p:ext uri="{BB962C8B-B14F-4D97-AF65-F5344CB8AC3E}">
        <p14:creationId xmlns:p14="http://schemas.microsoft.com/office/powerpoint/2010/main" val="76356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AFBA-3975-0AD4-1A47-50ADBF420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70864-03D6-055F-EA88-589DABA2F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924F0-3D74-CF4C-F5B9-8A696D6BF5D9}"/>
              </a:ext>
            </a:extLst>
          </p:cNvPr>
          <p:cNvSpPr>
            <a:spLocks noGrp="1"/>
          </p:cNvSpPr>
          <p:nvPr>
            <p:ph type="body" idx="1"/>
          </p:nvPr>
        </p:nvSpPr>
        <p:spPr/>
        <p:txBody>
          <a:bodyPr/>
          <a:lstStyle/>
          <a:p>
            <a:pPr marL="0" lvl="0" indent="0">
              <a:buFont typeface="Arial" panose="020B0604020202020204" pitchFamily="34" charset="0"/>
              <a:buNone/>
            </a:pPr>
            <a:r>
              <a:rPr lang="en-US" sz="1200" b="1" dirty="0"/>
              <a:t>Elise </a:t>
            </a:r>
          </a:p>
          <a:p>
            <a:pPr marL="0" lvl="0" indent="0">
              <a:buFont typeface="Arial" panose="020B0604020202020204" pitchFamily="34" charset="0"/>
              <a:buNone/>
            </a:pPr>
            <a:r>
              <a:rPr lang="en-US" sz="1200" dirty="0"/>
              <a:t>“Ordering Manager” is now requestable</a:t>
            </a:r>
            <a:br>
              <a:rPr lang="en-US" sz="1200" dirty="0"/>
            </a:br>
            <a:br>
              <a:rPr lang="en-US" sz="1200" kern="1200" dirty="0">
                <a:solidFill>
                  <a:schemeClr val="tx1"/>
                </a:solidFill>
                <a:effectLst/>
                <a:latin typeface="+mn-lt"/>
                <a:ea typeface="+mn-ea"/>
                <a:cs typeface="+mn-cs"/>
              </a:rPr>
            </a:br>
            <a:endParaRPr lang="en-US" sz="1200" dirty="0"/>
          </a:p>
        </p:txBody>
      </p:sp>
      <p:sp>
        <p:nvSpPr>
          <p:cNvPr id="4" name="Slide Number Placeholder 3">
            <a:extLst>
              <a:ext uri="{FF2B5EF4-FFF2-40B4-BE49-F238E27FC236}">
                <a16:creationId xmlns:a16="http://schemas.microsoft.com/office/drawing/2014/main" id="{E49414A9-136B-D103-8938-68E7392A3BCD}"/>
              </a:ext>
            </a:extLst>
          </p:cNvPr>
          <p:cNvSpPr>
            <a:spLocks noGrp="1"/>
          </p:cNvSpPr>
          <p:nvPr>
            <p:ph type="sldNum" sz="quarter" idx="5"/>
          </p:nvPr>
        </p:nvSpPr>
        <p:spPr/>
        <p:txBody>
          <a:bodyPr/>
          <a:lstStyle/>
          <a:p>
            <a:fld id="{0EEBF4EA-66C0-4CFE-81BD-02CDB9148D34}" type="slidenum">
              <a:rPr lang="en-US" smtClean="0"/>
              <a:t>7</a:t>
            </a:fld>
            <a:endParaRPr lang="en-US" dirty="0"/>
          </a:p>
        </p:txBody>
      </p:sp>
    </p:spTree>
    <p:extLst>
      <p:ext uri="{BB962C8B-B14F-4D97-AF65-F5344CB8AC3E}">
        <p14:creationId xmlns:p14="http://schemas.microsoft.com/office/powerpoint/2010/main" val="429284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03B4-8C30-B93B-8298-4DB07A9EE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2DE14-D276-2240-E4BA-DEDF40680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2091D-BF64-08D8-3BF4-F69CD6FB249E}"/>
              </a:ext>
            </a:extLst>
          </p:cNvPr>
          <p:cNvSpPr>
            <a:spLocks noGrp="1"/>
          </p:cNvSpPr>
          <p:nvPr>
            <p:ph type="body" idx="1"/>
          </p:nvPr>
        </p:nvSpPr>
        <p:spPr/>
        <p:txBody>
          <a:bodyPr/>
          <a:lstStyle/>
          <a:p>
            <a:pPr marL="0" lvl="0" indent="0">
              <a:buFont typeface="Arial" panose="020B0604020202020204" pitchFamily="34" charset="0"/>
              <a:buNone/>
            </a:pPr>
            <a:r>
              <a:rPr lang="en-US" sz="1200" b="1" dirty="0"/>
              <a:t>Elise</a:t>
            </a:r>
          </a:p>
          <a:p>
            <a:pPr marL="0" lvl="0" indent="0">
              <a:buFont typeface="Arial" panose="020B0604020202020204" pitchFamily="34" charset="0"/>
              <a:buNone/>
            </a:pPr>
            <a:r>
              <a:rPr lang="en-US" sz="1200" dirty="0"/>
              <a:t>When Dispatch Managers receive the request, in My organization Approvals queue approving the request will give the ORDM ICLIP ordering (NFES Supplies) </a:t>
            </a:r>
            <a:br>
              <a:rPr lang="en-US" sz="1200" dirty="0"/>
            </a:br>
            <a:r>
              <a:rPr lang="en-US" sz="1200" dirty="0"/>
              <a:t>IF you click the allow IROC Ordering – will open up all catalogs for ordering. </a:t>
            </a: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Dispatch Managers will also be able to grant these roles via My Organization Access Roles in DMT.</a:t>
            </a:r>
          </a:p>
          <a:p>
            <a:pPr marL="0" lvl="0"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CE23DED2-5130-CE26-F5D0-45F022BF6FA8}"/>
              </a:ext>
            </a:extLst>
          </p:cNvPr>
          <p:cNvSpPr>
            <a:spLocks noGrp="1"/>
          </p:cNvSpPr>
          <p:nvPr>
            <p:ph type="sldNum" sz="quarter" idx="5"/>
          </p:nvPr>
        </p:nvSpPr>
        <p:spPr/>
        <p:txBody>
          <a:bodyPr/>
          <a:lstStyle/>
          <a:p>
            <a:fld id="{0EEBF4EA-66C0-4CFE-81BD-02CDB9148D34}" type="slidenum">
              <a:rPr lang="en-US" smtClean="0"/>
              <a:t>8</a:t>
            </a:fld>
            <a:endParaRPr lang="en-US" dirty="0"/>
          </a:p>
        </p:txBody>
      </p:sp>
    </p:spTree>
    <p:extLst>
      <p:ext uri="{BB962C8B-B14F-4D97-AF65-F5344CB8AC3E}">
        <p14:creationId xmlns:p14="http://schemas.microsoft.com/office/powerpoint/2010/main" val="377779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E1B19-30F7-C2DE-49FE-31B1FE0B4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C6B4F-430F-6EE8-1953-FE746F259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5D891-8BFE-5421-5358-A349A155C139}"/>
              </a:ext>
            </a:extLst>
          </p:cNvPr>
          <p:cNvSpPr>
            <a:spLocks noGrp="1"/>
          </p:cNvSpPr>
          <p:nvPr>
            <p:ph type="body" idx="1"/>
          </p:nvPr>
        </p:nvSpPr>
        <p:spPr/>
        <p:txBody>
          <a:bodyPr/>
          <a:lstStyle/>
          <a:p>
            <a:pPr marL="0" lvl="0" indent="0">
              <a:buFont typeface="Arial" panose="020B0604020202020204" pitchFamily="34" charset="0"/>
              <a:buNone/>
            </a:pPr>
            <a:r>
              <a:rPr lang="en-US" sz="1200" b="1" dirty="0"/>
              <a:t>Elise</a:t>
            </a:r>
          </a:p>
          <a:p>
            <a:pPr marL="0" lvl="0" indent="0">
              <a:buFont typeface="Arial" panose="020B0604020202020204" pitchFamily="34" charset="0"/>
              <a:buNone/>
            </a:pPr>
            <a:r>
              <a:rPr lang="en-US" sz="1200" dirty="0"/>
              <a:t>Dispatch Managers will also be able to grant these roles via My Organization Access Roles in DMT.</a:t>
            </a:r>
          </a:p>
          <a:p>
            <a:pPr marL="0" lvl="0" indent="0">
              <a:buFont typeface="Arial" panose="020B0604020202020204" pitchFamily="34" charset="0"/>
              <a:buNone/>
            </a:pPr>
            <a:r>
              <a:rPr lang="en-US" sz="1200" dirty="0"/>
              <a:t>ICLIP can be chosen independently, but you have to give ICLIP Ordering manager to be able to give IROC ordering manager. </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EE6193F-1082-EB1C-6B6B-9E55F5590FF6}"/>
              </a:ext>
            </a:extLst>
          </p:cNvPr>
          <p:cNvSpPr>
            <a:spLocks noGrp="1"/>
          </p:cNvSpPr>
          <p:nvPr>
            <p:ph type="sldNum" sz="quarter" idx="5"/>
          </p:nvPr>
        </p:nvSpPr>
        <p:spPr/>
        <p:txBody>
          <a:bodyPr/>
          <a:lstStyle/>
          <a:p>
            <a:fld id="{0EEBF4EA-66C0-4CFE-81BD-02CDB9148D34}" type="slidenum">
              <a:rPr lang="en-US" smtClean="0"/>
              <a:t>9</a:t>
            </a:fld>
            <a:endParaRPr lang="en-US" dirty="0"/>
          </a:p>
        </p:txBody>
      </p:sp>
    </p:spTree>
    <p:extLst>
      <p:ext uri="{BB962C8B-B14F-4D97-AF65-F5344CB8AC3E}">
        <p14:creationId xmlns:p14="http://schemas.microsoft.com/office/powerpoint/2010/main" val="101147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77897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36681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09267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3698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77034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48229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3234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635249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939324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45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39755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683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90751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57279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2379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15162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630359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59699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09752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353928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334187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31148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29278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12273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71617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009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24377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95954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6679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9015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7140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63316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4/13/2026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213424"/>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4/13/2026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25239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iroc.nwcg.gov/kb_view.do?sysparm_article=KB001043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ildfire.gov/application/ir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wildfire.gov/page/iroc-organization-change-request-form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iroc.nwcg.gov/kb_view.do?sysparm_article=KB0010432" TargetMode="External"/><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iroc.nwcg.gov/iroc_portal_v2?id=kb_article_view&amp;sysparm_article=KB0010432" TargetMode="External"/><Relationship Id="rId4" Type="http://schemas.openxmlformats.org/officeDocument/2006/relationships/hyperlink" Target="https://gcc02.safelinks.protection.outlook.com/?url=https%3A%2F%2Firoc.nwcg.gov%2Fkb_view.do%3Fsysparm_article%3DKB0010432&amp;data=05%7C02%7Cjulie.polutnik%40usda.gov%7C1d4dd16ba22b4143d53808de91070579%7Ced5b36e701ee4ebc867ee03cfa0d4697%7C1%7C0%7C639107656516825074%7CUnknown%7CTWFpbGZsb3d8eyJFbXB0eU1hcGkiOnRydWUsIlYiOiIwLjAuMDAwMCIsIlAiOiJXaW4zMiIsIkFOIjoiTWFpbCIsIldUIjoyfQ%3D%3D%7C0%7C%7C%7C&amp;sdata=NBGZMFUDTugFkhq9sntQqGZToWVpuhET60pR30RJ8yM%3D&amp;reserved=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inyurl.com/bzje4nk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iroc.nwcg.gov/kb_view.do?sysparm_article=KB001043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cc02.safelinks.protection.outlook.com/?url=https%3A%2F%2Fwww.nwcg.gov%2Fpublications%2Fpms200%2Fequipment-pms-200&amp;data=05%7C02%7Cjulie.polutnik%40usda.gov%7C70145df290c549d25ac108de4d2b0243%7Ced5b36e701ee4ebc867ee03cfa0d4697%7C1%7C0%7C639033044295770818%7CUnknown%7CTWFpbGZsb3d8eyJFbXB0eU1hcGkiOnRydWUsIlYiOiIwLjAuMDAwMCIsIlAiOiJXaW4zMiIsIkFOIjoiTWFpbCIsIldUIjoyfQ%3D%3D%7C0%7C%7C%7C&amp;sdata=oAMI5QcN0Kv0uchwVXnM7CMuCZlzs1RuC4VNe0WC87A%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B440-1575-45E1-ADD8-03747A5B725F}"/>
              </a:ext>
            </a:extLst>
          </p:cNvPr>
          <p:cNvSpPr>
            <a:spLocks noGrp="1"/>
          </p:cNvSpPr>
          <p:nvPr>
            <p:ph type="ctrTitle"/>
          </p:nvPr>
        </p:nvSpPr>
        <p:spPr>
          <a:xfrm>
            <a:off x="606287" y="3336829"/>
            <a:ext cx="10982739" cy="512161"/>
          </a:xfrm>
        </p:spPr>
        <p:txBody>
          <a:bodyPr>
            <a:noAutofit/>
          </a:bodyPr>
          <a:lstStyle/>
          <a:p>
            <a:pPr algn="ctr"/>
            <a:r>
              <a:rPr lang="en-US" sz="2800" dirty="0">
                <a:solidFill>
                  <a:srgbClr val="FFFFFF"/>
                </a:solidFill>
              </a:rPr>
              <a:t>Interagency Resource Ordering Capability</a:t>
            </a:r>
          </a:p>
        </p:txBody>
      </p:sp>
      <p:sp>
        <p:nvSpPr>
          <p:cNvPr id="3" name="Subtitle 2">
            <a:extLst>
              <a:ext uri="{FF2B5EF4-FFF2-40B4-BE49-F238E27FC236}">
                <a16:creationId xmlns:a16="http://schemas.microsoft.com/office/drawing/2014/main" id="{E26292E0-6095-4F56-8D59-35C313153FE0}"/>
              </a:ext>
            </a:extLst>
          </p:cNvPr>
          <p:cNvSpPr>
            <a:spLocks noGrp="1"/>
          </p:cNvSpPr>
          <p:nvPr>
            <p:ph type="subTitle" idx="1"/>
          </p:nvPr>
        </p:nvSpPr>
        <p:spPr>
          <a:xfrm>
            <a:off x="1524000" y="4159405"/>
            <a:ext cx="9144000" cy="957126"/>
          </a:xfrm>
        </p:spPr>
        <p:txBody>
          <a:bodyPr>
            <a:normAutofit/>
          </a:bodyPr>
          <a:lstStyle/>
          <a:p>
            <a:pPr algn="ctr"/>
            <a:r>
              <a:rPr lang="en-US" sz="2400" dirty="0">
                <a:solidFill>
                  <a:srgbClr val="FFFFFF"/>
                </a:solidFill>
                <a:latin typeface="Calibri" panose="020F0502020204030204" pitchFamily="34" charset="0"/>
                <a:ea typeface="Calibri" panose="020F0502020204030204" pitchFamily="34" charset="0"/>
                <a:cs typeface="Calibri" panose="020F0502020204030204" pitchFamily="34" charset="0"/>
              </a:rPr>
              <a:t>Consolidated Dispatch Applications Training</a:t>
            </a:r>
          </a:p>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rPr>
              <a:t>Redlands, CA - April 7, 2026</a:t>
            </a:r>
          </a:p>
        </p:txBody>
      </p:sp>
      <p:pic>
        <p:nvPicPr>
          <p:cNvPr id="5" name="Picture 4">
            <a:extLst>
              <a:ext uri="{FF2B5EF4-FFF2-40B4-BE49-F238E27FC236}">
                <a16:creationId xmlns:a16="http://schemas.microsoft.com/office/drawing/2014/main" id="{72AC1677-106D-803D-7F20-A402EEAB6AE1}"/>
              </a:ext>
            </a:extLst>
          </p:cNvPr>
          <p:cNvPicPr>
            <a:picLocks noChangeAspect="1"/>
          </p:cNvPicPr>
          <p:nvPr/>
        </p:nvPicPr>
        <p:blipFill>
          <a:blip r:embed="rId3"/>
          <a:stretch>
            <a:fillRect/>
          </a:stretch>
        </p:blipFill>
        <p:spPr>
          <a:xfrm>
            <a:off x="3578469" y="1071289"/>
            <a:ext cx="5178669" cy="2180478"/>
          </a:xfrm>
          <a:prstGeom prst="rect">
            <a:avLst/>
          </a:prstGeom>
        </p:spPr>
      </p:pic>
    </p:spTree>
    <p:extLst>
      <p:ext uri="{BB962C8B-B14F-4D97-AF65-F5344CB8AC3E}">
        <p14:creationId xmlns:p14="http://schemas.microsoft.com/office/powerpoint/2010/main" val="306587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352-3B42-FDCD-BC42-5C8FF2FB013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6A0110-6062-0558-A786-F4E294714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6DB388-A1E7-6075-2FB0-AEAEE28D09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313C1803-4614-9087-B034-06D9A70846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70B490-32F3-8B4A-71B2-A253207F90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4B6608E-E1E1-F29B-C722-6C5E832AD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DCD4CA71-BDDD-C495-466E-18971E874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24D74BC-8096-07C8-18E1-C7CE5F07F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AF5EEC0-05CF-88DB-974F-3E2508683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8D0EF6D2-3509-7093-4ECB-84D8E4FA8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83B3940D-5551-1E3F-15DB-887F21580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25BCE481-6CDD-A2FE-7E32-02C46A9C8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65C78AF8-B039-036E-AB9E-F53890762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5B24D28-1A29-78B0-45A9-548B353DD2BA}"/>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Contract Management</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2FD35AA1-8FB0-4268-25C0-54BBE4BEB921}"/>
              </a:ext>
            </a:extLst>
          </p:cNvPr>
          <p:cNvSpPr>
            <a:spLocks noGrp="1"/>
          </p:cNvSpPr>
          <p:nvPr>
            <p:ph idx="1"/>
          </p:nvPr>
        </p:nvSpPr>
        <p:spPr>
          <a:xfrm>
            <a:off x="448733" y="769449"/>
            <a:ext cx="11484649" cy="5741079"/>
          </a:xfrm>
        </p:spPr>
        <p:txBody>
          <a:bodyPr>
            <a:normAutofit lnSpcReduction="10000"/>
          </a:bodyPr>
          <a:lstStyle/>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Contract Number and Procurement Type will now be Read Only once contract Enabled &amp; Start Date begins</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Begin Date can be updated up until that date, then will become Read Only</a:t>
            </a: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End Date can be updated until that date and the contract expires, then will be Read Only</a:t>
            </a: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Contracts become “Active” once Start Date begins and “Inactive” after End Date and Contract Expires</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E6C21014-E253-6C07-1075-448AD967778B}"/>
              </a:ext>
            </a:extLst>
          </p:cNvPr>
          <p:cNvPicPr>
            <a:picLocks noChangeAspect="1"/>
          </p:cNvPicPr>
          <p:nvPr/>
        </p:nvPicPr>
        <p:blipFill>
          <a:blip r:embed="rId3"/>
          <a:stretch>
            <a:fillRect/>
          </a:stretch>
        </p:blipFill>
        <p:spPr>
          <a:xfrm>
            <a:off x="174858" y="133350"/>
            <a:ext cx="387117" cy="502749"/>
          </a:xfrm>
          <a:prstGeom prst="rect">
            <a:avLst/>
          </a:prstGeom>
        </p:spPr>
      </p:pic>
      <p:pic>
        <p:nvPicPr>
          <p:cNvPr id="8" name="Picture 7" descr="Graphical user interface, text, application, email&#10;&#10;AI-generated content may be incorrect.">
            <a:extLst>
              <a:ext uri="{FF2B5EF4-FFF2-40B4-BE49-F238E27FC236}">
                <a16:creationId xmlns:a16="http://schemas.microsoft.com/office/drawing/2014/main" id="{4333FE5D-381B-4D2E-1F53-0088EA7E30BF}"/>
              </a:ext>
            </a:extLst>
          </p:cNvPr>
          <p:cNvPicPr>
            <a:picLocks noChangeAspect="1"/>
          </p:cNvPicPr>
          <p:nvPr/>
        </p:nvPicPr>
        <p:blipFill>
          <a:blip r:embed="rId4"/>
          <a:stretch>
            <a:fillRect/>
          </a:stretch>
        </p:blipFill>
        <p:spPr>
          <a:xfrm>
            <a:off x="921029" y="1210660"/>
            <a:ext cx="9997835" cy="4059046"/>
          </a:xfrm>
          <a:prstGeom prst="rect">
            <a:avLst/>
          </a:prstGeom>
        </p:spPr>
      </p:pic>
    </p:spTree>
    <p:extLst>
      <p:ext uri="{BB962C8B-B14F-4D97-AF65-F5344CB8AC3E}">
        <p14:creationId xmlns:p14="http://schemas.microsoft.com/office/powerpoint/2010/main" val="310809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B99D8-AED0-D0EC-0F0E-C419F01D031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0F1142-4618-406A-A13B-DA9A6606F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C2E9F8F-0BBC-EC71-547B-1DEB67E7D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1E868FCF-4ACA-3595-39F6-02B9E83E50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3C34F1-A191-FEBF-D533-A33482F38B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90D2C3C-A534-EE8F-86D1-3A4874A8B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098DDA9-5AE3-C45A-02CD-52EF247EB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8F578F9-98E6-984A-166B-79456C68D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927B314D-807E-94BD-74EF-355950745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EAAA26-143C-4F92-C420-3C7B7752A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12BE7EF4-21FA-73B6-EB3F-3FAB3A828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9D8D91BE-A437-5176-4357-B390B3B5B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F6DE80D0-C613-AD9C-A84E-8F4DB787C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3B287A7-DDF2-5334-25FB-D3AB53935EE6}"/>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Contract Management</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6E93FE2D-871F-9369-0614-B0649AE5F45E}"/>
              </a:ext>
            </a:extLst>
          </p:cNvPr>
          <p:cNvSpPr>
            <a:spLocks noGrp="1"/>
          </p:cNvSpPr>
          <p:nvPr>
            <p:ph idx="1"/>
          </p:nvPr>
        </p:nvSpPr>
        <p:spPr>
          <a:xfrm>
            <a:off x="448733" y="769449"/>
            <a:ext cx="11484649" cy="5741079"/>
          </a:xfrm>
        </p:spPr>
        <p:txBody>
          <a:bodyPr>
            <a:normAutofit fontScale="92500" lnSpcReduction="10000"/>
          </a:bodyPr>
          <a:lstStyle/>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By design to prevent mistakes, the system will only allow Vendor resources to be “Connect to Contract” one at a time</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Users will receive an error message if trying to add multiple resources to the contract at the same time</a:t>
            </a: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Resources will no longer be able to be removed from the contract once added</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5EDA1C60-9CEA-1045-FF3D-BB4B9A6D3089}"/>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descr="Graphical user interface, text, application, email&#10;&#10;AI-generated content may be incorrect.">
            <a:extLst>
              <a:ext uri="{FF2B5EF4-FFF2-40B4-BE49-F238E27FC236}">
                <a16:creationId xmlns:a16="http://schemas.microsoft.com/office/drawing/2014/main" id="{26F12F23-3A27-0040-9A5A-6BAF4E04F816}"/>
              </a:ext>
            </a:extLst>
          </p:cNvPr>
          <p:cNvPicPr>
            <a:picLocks noChangeAspect="1"/>
          </p:cNvPicPr>
          <p:nvPr/>
        </p:nvPicPr>
        <p:blipFill>
          <a:blip r:embed="rId4"/>
          <a:srcRect l="-1" t="21217" r="-3503"/>
          <a:stretch>
            <a:fillRect/>
          </a:stretch>
        </p:blipFill>
        <p:spPr>
          <a:xfrm>
            <a:off x="1042496" y="1377058"/>
            <a:ext cx="9309036" cy="4342009"/>
          </a:xfrm>
          <a:prstGeom prst="rect">
            <a:avLst/>
          </a:prstGeom>
        </p:spPr>
      </p:pic>
    </p:spTree>
    <p:extLst>
      <p:ext uri="{BB962C8B-B14F-4D97-AF65-F5344CB8AC3E}">
        <p14:creationId xmlns:p14="http://schemas.microsoft.com/office/powerpoint/2010/main" val="244756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DB3AE-3809-006B-6A95-5A1EF320348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36996-1CA6-9F53-3CF1-478D981CB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AA690-9831-864D-54C0-4424A9092F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355CD19B-DBD1-4EFA-3A5F-9EE80B1F76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7791F46-91C5-A3AD-7F43-6D60727BE0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D1BCE8A-F5A6-68FF-F48C-433E0E06A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D964F48A-B228-B8AE-2227-1E0FAAB88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788DE57-34F6-31D9-36BA-EC70D42CF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D9B90127-86D2-DD80-1D8B-50D7A9774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A7E8FACC-5A84-6F0D-88C5-14AA41D7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5EE0411-8CBB-CCF0-9A47-E991BDCA6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BB516CF1-30EF-8DA8-D073-81357C345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530310ED-ED90-8586-8C32-A04A854D7D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4284C4B-3F01-809A-ADC5-582F1D479875}"/>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Contract Management</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624EE230-12BA-BAE1-155E-C57E5F13CD28}"/>
              </a:ext>
            </a:extLst>
          </p:cNvPr>
          <p:cNvSpPr>
            <a:spLocks noGrp="1"/>
          </p:cNvSpPr>
          <p:nvPr>
            <p:ph idx="1"/>
          </p:nvPr>
        </p:nvSpPr>
        <p:spPr>
          <a:xfrm>
            <a:off x="448733" y="769449"/>
            <a:ext cx="11365315" cy="5741079"/>
          </a:xfrm>
        </p:spPr>
        <p:txBody>
          <a:bodyPr>
            <a:normAutofit/>
          </a:bodyPr>
          <a:lstStyle/>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Contract Line Items (CLINs) automatically Activate and Deactivate upon contract Start and End Dates for Agreement, Call When Needed and IBPA contract types</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Users can manually Enable or Disable Contract Line Items while the contract is Active if needed</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E586AE3F-2A55-1D8A-1F01-8A66DE35BF34}"/>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descr="Graphical user interface, text, application&#10;&#10;AI-generated content may be incorrect.">
            <a:extLst>
              <a:ext uri="{FF2B5EF4-FFF2-40B4-BE49-F238E27FC236}">
                <a16:creationId xmlns:a16="http://schemas.microsoft.com/office/drawing/2014/main" id="{B6FB1231-C03F-8792-FFBD-67B897AE1A3F}"/>
              </a:ext>
            </a:extLst>
          </p:cNvPr>
          <p:cNvPicPr>
            <a:picLocks noChangeAspect="1"/>
          </p:cNvPicPr>
          <p:nvPr/>
        </p:nvPicPr>
        <p:blipFill>
          <a:blip r:embed="rId4"/>
          <a:stretch>
            <a:fillRect/>
          </a:stretch>
        </p:blipFill>
        <p:spPr>
          <a:xfrm>
            <a:off x="499348" y="1630844"/>
            <a:ext cx="11563843" cy="3027836"/>
          </a:xfrm>
          <a:prstGeom prst="rect">
            <a:avLst/>
          </a:prstGeom>
        </p:spPr>
      </p:pic>
    </p:spTree>
    <p:extLst>
      <p:ext uri="{BB962C8B-B14F-4D97-AF65-F5344CB8AC3E}">
        <p14:creationId xmlns:p14="http://schemas.microsoft.com/office/powerpoint/2010/main" val="426937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1F33-E561-309C-3F93-EBA0B4A9FAD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8CD5B9D-4F84-898C-8721-12D038EDE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43E47F2-6302-5D50-ED94-B07BD283F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D070834E-06C0-5220-7917-12F6DB7F4E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401664A-EEB3-1A16-53D8-3487D5489A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F877C6B9-87CF-E997-498A-A3A716D07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4D3860D0-0C77-9C6E-B54D-0334211AC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E561F9A-1931-2172-5EF1-1CA83F9AF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1D711C74-D98C-78BB-B8C3-852CCD934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8F44CD0E-ACF7-C948-C77D-8E1E8E31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1D69E9F5-8D40-4BB5-6686-D22494C51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DA736B6A-8D4C-A71C-1519-3E3C26791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5B6368A8-A590-B3B1-AE25-CC83386F6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BC697F6-463A-6F8A-B46E-7357A0BE3CF7}"/>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Contract Management</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8ED37F0D-FD1E-D297-CE13-87F1CE0513A8}"/>
              </a:ext>
            </a:extLst>
          </p:cNvPr>
          <p:cNvSpPr>
            <a:spLocks noGrp="1"/>
          </p:cNvSpPr>
          <p:nvPr>
            <p:ph idx="1"/>
          </p:nvPr>
        </p:nvSpPr>
        <p:spPr>
          <a:xfrm>
            <a:off x="448733" y="769449"/>
            <a:ext cx="11365315" cy="5741079"/>
          </a:xfrm>
        </p:spPr>
        <p:txBody>
          <a:bodyPr>
            <a:normAutofit/>
          </a:bodyPr>
          <a:lstStyle/>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Contract Line Items (CLINs) automatically Activate and Deactivate upon MAP Start and End Dates for Exclusive Use contract types.</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6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Users can manually Enable or Disable EU Contract Line Items while the contract is Active if needed</a:t>
            </a:r>
          </a:p>
          <a:p>
            <a:pPr marL="0" indent="0">
              <a:spcBef>
                <a:spcPts val="0"/>
              </a:spcBef>
              <a:spcAft>
                <a:spcPts val="600"/>
              </a:spcAft>
              <a:buClr>
                <a:schemeClr val="tx1"/>
              </a:buClr>
              <a:buSzPct val="100000"/>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21963691-C543-68C1-08C6-45D1CE46AA72}"/>
              </a:ext>
            </a:extLst>
          </p:cNvPr>
          <p:cNvPicPr>
            <a:picLocks noChangeAspect="1"/>
          </p:cNvPicPr>
          <p:nvPr/>
        </p:nvPicPr>
        <p:blipFill>
          <a:blip r:embed="rId3"/>
          <a:stretch>
            <a:fillRect/>
          </a:stretch>
        </p:blipFill>
        <p:spPr>
          <a:xfrm>
            <a:off x="174858" y="133350"/>
            <a:ext cx="387117" cy="502749"/>
          </a:xfrm>
          <a:prstGeom prst="rect">
            <a:avLst/>
          </a:prstGeom>
        </p:spPr>
      </p:pic>
      <p:pic>
        <p:nvPicPr>
          <p:cNvPr id="12" name="Picture 11">
            <a:extLst>
              <a:ext uri="{FF2B5EF4-FFF2-40B4-BE49-F238E27FC236}">
                <a16:creationId xmlns:a16="http://schemas.microsoft.com/office/drawing/2014/main" id="{3A7C2E86-6F47-9393-EC63-83AB68D0F89C}"/>
              </a:ext>
            </a:extLst>
          </p:cNvPr>
          <p:cNvPicPr>
            <a:picLocks noChangeAspect="1"/>
          </p:cNvPicPr>
          <p:nvPr/>
        </p:nvPicPr>
        <p:blipFill>
          <a:blip r:embed="rId4"/>
          <a:stretch>
            <a:fillRect/>
          </a:stretch>
        </p:blipFill>
        <p:spPr>
          <a:xfrm>
            <a:off x="377952" y="1468873"/>
            <a:ext cx="11555430" cy="2627998"/>
          </a:xfrm>
          <a:prstGeom prst="rect">
            <a:avLst/>
          </a:prstGeom>
        </p:spPr>
      </p:pic>
      <p:sp>
        <p:nvSpPr>
          <p:cNvPr id="14" name="Rectangle 13">
            <a:extLst>
              <a:ext uri="{FF2B5EF4-FFF2-40B4-BE49-F238E27FC236}">
                <a16:creationId xmlns:a16="http://schemas.microsoft.com/office/drawing/2014/main" id="{7DD1F489-7225-44BE-FB01-D8ACB7059BA6}"/>
              </a:ext>
            </a:extLst>
          </p:cNvPr>
          <p:cNvSpPr/>
          <p:nvPr/>
        </p:nvSpPr>
        <p:spPr>
          <a:xfrm>
            <a:off x="9323110" y="2545237"/>
            <a:ext cx="2547500" cy="10823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25B7F5-3C09-65C0-9EA0-FDEFC4674988}"/>
              </a:ext>
            </a:extLst>
          </p:cNvPr>
          <p:cNvPicPr>
            <a:picLocks noChangeAspect="1"/>
          </p:cNvPicPr>
          <p:nvPr/>
        </p:nvPicPr>
        <p:blipFill>
          <a:blip r:embed="rId5"/>
          <a:stretch>
            <a:fillRect/>
          </a:stretch>
        </p:blipFill>
        <p:spPr>
          <a:xfrm>
            <a:off x="897467" y="4803565"/>
            <a:ext cx="11171778" cy="1642452"/>
          </a:xfrm>
          <a:prstGeom prst="rect">
            <a:avLst/>
          </a:prstGeom>
        </p:spPr>
      </p:pic>
      <p:sp>
        <p:nvSpPr>
          <p:cNvPr id="6" name="Rectangle 5">
            <a:extLst>
              <a:ext uri="{FF2B5EF4-FFF2-40B4-BE49-F238E27FC236}">
                <a16:creationId xmlns:a16="http://schemas.microsoft.com/office/drawing/2014/main" id="{53093F73-5A6B-4E65-A983-63230842B9E5}"/>
              </a:ext>
            </a:extLst>
          </p:cNvPr>
          <p:cNvSpPr/>
          <p:nvPr/>
        </p:nvSpPr>
        <p:spPr>
          <a:xfrm>
            <a:off x="995082" y="5082988"/>
            <a:ext cx="1264024" cy="8875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43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B6D0-AD2D-D2D3-7B93-68308EAFAA8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508534-F545-D822-6DF9-D672C9B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CA37275-0846-4B60-32C6-3BBE7FC01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58D9D3BF-EB24-1557-26F6-51C399EEA8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0238D20-5ADB-1BD7-C736-3A87CA6371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E36556A7-F5AC-9DE6-3005-7D0B5E7B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0A513717-241F-32A9-3138-737854877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CCBD683-C0ED-5D4B-5740-4730D4CBF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49546FD-A0A9-DFFB-EEEE-3104BE400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285EABB6-220E-0106-668A-78ECEC5A3D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CEC51D3D-652E-9A4B-9199-41E6C7AAA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6EBC17F-0267-5C0A-B226-67BAEDF9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3AC06857-0207-1E87-83AD-D1D2D04F6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156B6D0-C2D2-C3A1-DA37-CC089DD8D5F0}"/>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Contract Management</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C8F04C24-FA0F-FE8F-50D9-7977580EF6F7}"/>
              </a:ext>
            </a:extLst>
          </p:cNvPr>
          <p:cNvSpPr>
            <a:spLocks noGrp="1"/>
          </p:cNvSpPr>
          <p:nvPr>
            <p:ph idx="1"/>
          </p:nvPr>
        </p:nvSpPr>
        <p:spPr>
          <a:xfrm>
            <a:off x="448733" y="769449"/>
            <a:ext cx="11365315" cy="5741079"/>
          </a:xfrm>
        </p:spPr>
        <p:txBody>
          <a:bodyPr>
            <a:normAutofit/>
          </a:bodyPr>
          <a:lstStyle/>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Dispatch Managers at the CLIN resource’s Managing Dispatch can add/edit CLIN specific information</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DBEAC2DA-0518-B673-9278-447AE98C04D8}"/>
              </a:ext>
            </a:extLst>
          </p:cNvPr>
          <p:cNvPicPr>
            <a:picLocks noChangeAspect="1"/>
          </p:cNvPicPr>
          <p:nvPr/>
        </p:nvPicPr>
        <p:blipFill>
          <a:blip r:embed="rId3"/>
          <a:stretch>
            <a:fillRect/>
          </a:stretch>
        </p:blipFill>
        <p:spPr>
          <a:xfrm>
            <a:off x="174858" y="133350"/>
            <a:ext cx="387117" cy="502749"/>
          </a:xfrm>
          <a:prstGeom prst="rect">
            <a:avLst/>
          </a:prstGeom>
        </p:spPr>
      </p:pic>
      <p:pic>
        <p:nvPicPr>
          <p:cNvPr id="8" name="Picture 7" descr="Graphical user interface, application, Teams&#10;&#10;AI-generated content may be incorrect.">
            <a:extLst>
              <a:ext uri="{FF2B5EF4-FFF2-40B4-BE49-F238E27FC236}">
                <a16:creationId xmlns:a16="http://schemas.microsoft.com/office/drawing/2014/main" id="{5298A3D6-5D66-1F1B-A17B-EED105E4A72C}"/>
              </a:ext>
            </a:extLst>
          </p:cNvPr>
          <p:cNvPicPr>
            <a:picLocks noChangeAspect="1"/>
          </p:cNvPicPr>
          <p:nvPr/>
        </p:nvPicPr>
        <p:blipFill>
          <a:blip r:embed="rId4"/>
          <a:stretch>
            <a:fillRect/>
          </a:stretch>
        </p:blipFill>
        <p:spPr>
          <a:xfrm>
            <a:off x="3091200" y="3886287"/>
            <a:ext cx="8719065" cy="2429065"/>
          </a:xfrm>
          <a:prstGeom prst="rect">
            <a:avLst/>
          </a:prstGeom>
        </p:spPr>
      </p:pic>
      <p:pic>
        <p:nvPicPr>
          <p:cNvPr id="16" name="Picture 15" descr="Graphical user interface, application, Teams&#10;&#10;AI-generated content may be incorrect.">
            <a:extLst>
              <a:ext uri="{FF2B5EF4-FFF2-40B4-BE49-F238E27FC236}">
                <a16:creationId xmlns:a16="http://schemas.microsoft.com/office/drawing/2014/main" id="{B3CFA691-BAEB-EB65-5C54-AC8144AD9820}"/>
              </a:ext>
            </a:extLst>
          </p:cNvPr>
          <p:cNvPicPr>
            <a:picLocks noChangeAspect="1"/>
          </p:cNvPicPr>
          <p:nvPr/>
        </p:nvPicPr>
        <p:blipFill>
          <a:blip r:embed="rId5"/>
          <a:stretch>
            <a:fillRect/>
          </a:stretch>
        </p:blipFill>
        <p:spPr>
          <a:xfrm>
            <a:off x="828440" y="1269512"/>
            <a:ext cx="8485926" cy="2278551"/>
          </a:xfrm>
          <a:prstGeom prst="rect">
            <a:avLst/>
          </a:prstGeom>
        </p:spPr>
      </p:pic>
      <p:sp>
        <p:nvSpPr>
          <p:cNvPr id="18" name="TextBox 17">
            <a:extLst>
              <a:ext uri="{FF2B5EF4-FFF2-40B4-BE49-F238E27FC236}">
                <a16:creationId xmlns:a16="http://schemas.microsoft.com/office/drawing/2014/main" id="{89780B6B-FC2C-A3E2-27A9-4A1F7AA4C566}"/>
              </a:ext>
            </a:extLst>
          </p:cNvPr>
          <p:cNvSpPr txBox="1"/>
          <p:nvPr/>
        </p:nvSpPr>
        <p:spPr>
          <a:xfrm>
            <a:off x="4201539" y="2222687"/>
            <a:ext cx="5149339" cy="1077218"/>
          </a:xfrm>
          <a:prstGeom prst="rect">
            <a:avLst/>
          </a:prstGeom>
          <a:noFill/>
        </p:spPr>
        <p:txBody>
          <a:bodyPr wrap="square" rtlCol="0">
            <a:spAutoFit/>
          </a:bodyPr>
          <a:lstStyle/>
          <a:p>
            <a:r>
              <a:rPr lang="en-US" sz="1400" dirty="0">
                <a:solidFill>
                  <a:srgbClr val="FF0000"/>
                </a:solidFill>
              </a:rPr>
              <a:t>Appropriate qualifications (</a:t>
            </a:r>
            <a:r>
              <a:rPr lang="en-US" sz="1400" dirty="0" err="1">
                <a:solidFill>
                  <a:srgbClr val="FF0000"/>
                </a:solidFill>
              </a:rPr>
              <a:t>ie</a:t>
            </a:r>
            <a:r>
              <a:rPr lang="en-US" sz="1400" dirty="0">
                <a:solidFill>
                  <a:srgbClr val="FF0000"/>
                </a:solidFill>
              </a:rPr>
              <a:t> Catalog Items) will need to be added for each Contract Line Item</a:t>
            </a:r>
          </a:p>
          <a:p>
            <a:endParaRPr lang="en-US" sz="800" dirty="0">
              <a:solidFill>
                <a:srgbClr val="FF0000"/>
              </a:solidFill>
            </a:endParaRPr>
          </a:p>
          <a:p>
            <a:r>
              <a:rPr lang="en-US" sz="1400" dirty="0">
                <a:solidFill>
                  <a:srgbClr val="FF0000"/>
                </a:solidFill>
              </a:rPr>
              <a:t>Mission Codes will be added for NCR Contracts/Contract Line Items when applicable</a:t>
            </a:r>
          </a:p>
        </p:txBody>
      </p:sp>
      <p:sp>
        <p:nvSpPr>
          <p:cNvPr id="20" name="Rectangle 19">
            <a:extLst>
              <a:ext uri="{FF2B5EF4-FFF2-40B4-BE49-F238E27FC236}">
                <a16:creationId xmlns:a16="http://schemas.microsoft.com/office/drawing/2014/main" id="{900628FE-30D7-4ED5-8DB1-DC14D8B92F47}"/>
              </a:ext>
            </a:extLst>
          </p:cNvPr>
          <p:cNvSpPr/>
          <p:nvPr/>
        </p:nvSpPr>
        <p:spPr>
          <a:xfrm>
            <a:off x="942680" y="2017336"/>
            <a:ext cx="8328570" cy="6831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8952493B-8615-AE7F-08B2-7FCA3228725E}"/>
              </a:ext>
            </a:extLst>
          </p:cNvPr>
          <p:cNvCxnSpPr>
            <a:cxnSpLocks/>
          </p:cNvCxnSpPr>
          <p:nvPr/>
        </p:nvCxnSpPr>
        <p:spPr>
          <a:xfrm flipH="1" flipV="1">
            <a:off x="2413262" y="2865748"/>
            <a:ext cx="1754678" cy="401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5750755-0B0F-0BA9-0F91-FCA627AAEC9B}"/>
              </a:ext>
            </a:extLst>
          </p:cNvPr>
          <p:cNvSpPr/>
          <p:nvPr/>
        </p:nvSpPr>
        <p:spPr>
          <a:xfrm>
            <a:off x="3167406" y="4609708"/>
            <a:ext cx="8276734" cy="5027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2B80A97-1FC7-0034-E541-D3C3BC598EF8}"/>
              </a:ext>
            </a:extLst>
          </p:cNvPr>
          <p:cNvSpPr txBox="1"/>
          <p:nvPr/>
        </p:nvSpPr>
        <p:spPr>
          <a:xfrm>
            <a:off x="4706595" y="5403822"/>
            <a:ext cx="7123804" cy="861774"/>
          </a:xfrm>
          <a:prstGeom prst="rect">
            <a:avLst/>
          </a:prstGeom>
          <a:noFill/>
        </p:spPr>
        <p:txBody>
          <a:bodyPr wrap="square" rtlCol="0">
            <a:spAutoFit/>
          </a:bodyPr>
          <a:lstStyle/>
          <a:p>
            <a:r>
              <a:rPr lang="en-US" sz="1400" dirty="0">
                <a:solidFill>
                  <a:srgbClr val="FF0000"/>
                </a:solidFill>
              </a:rPr>
              <a:t>MAP (Mandatory Availability Period) Start Date and End Dates are required now for all Exclusive Use Contract Line Items</a:t>
            </a:r>
          </a:p>
          <a:p>
            <a:endParaRPr lang="en-US" sz="1000" dirty="0">
              <a:solidFill>
                <a:srgbClr val="FF0000"/>
              </a:solidFill>
            </a:endParaRPr>
          </a:p>
          <a:p>
            <a:r>
              <a:rPr lang="en-US" sz="1200" dirty="0">
                <a:solidFill>
                  <a:srgbClr val="FF0000"/>
                </a:solidFill>
              </a:rPr>
              <a:t>*Note, resources that may have split MAPs, will need to update MAP Dates to most current as needed</a:t>
            </a:r>
          </a:p>
        </p:txBody>
      </p:sp>
    </p:spTree>
    <p:extLst>
      <p:ext uri="{BB962C8B-B14F-4D97-AF65-F5344CB8AC3E}">
        <p14:creationId xmlns:p14="http://schemas.microsoft.com/office/powerpoint/2010/main" val="113234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75111-A8E0-0396-5A39-2AFD005835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7B5C43-EF62-530E-3CFE-0547C25C2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96000D-C11B-639E-210E-E6FC638530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49496139-B9B3-9AC3-0225-87C65EB34B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515F13-BA2C-F542-BB94-8BA55623A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C889057B-3E83-60E5-E3CB-A2705633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49F0FB2-90DA-B663-3C49-B09998698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5FCCB7A-27F2-33F6-71E6-1F4EE2E95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48436C95-1C17-506A-8FBA-6974102FB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FA51DF12-A25F-A783-CB60-DC6DA4B30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10867053-404A-BD67-CDBE-4B3271151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2C77E4B3-8A6F-98AA-BE66-0DFFFADC7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2DCA24F5-B916-B1F1-727D-A29720BC0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05235BF-C261-0CED-2D9A-93921891230B}"/>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Contract Management</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2864FD56-8891-CC7F-1FC2-8C59D4D75850}"/>
              </a:ext>
            </a:extLst>
          </p:cNvPr>
          <p:cNvSpPr>
            <a:spLocks noGrp="1"/>
          </p:cNvSpPr>
          <p:nvPr>
            <p:ph idx="1"/>
          </p:nvPr>
        </p:nvSpPr>
        <p:spPr>
          <a:xfrm>
            <a:off x="448733" y="769450"/>
            <a:ext cx="11365315" cy="5834550"/>
          </a:xfrm>
        </p:spPr>
        <p:txBody>
          <a:bodyPr>
            <a:normAutofit fontScale="77500" lnSpcReduction="20000"/>
          </a:bodyPr>
          <a:lstStyle/>
          <a:p>
            <a:pPr>
              <a:spcBef>
                <a:spcPts val="0"/>
              </a:spcBef>
              <a:spcAft>
                <a:spcPts val="600"/>
              </a:spcAft>
              <a:buClr>
                <a:schemeClr val="tx1"/>
              </a:buClr>
              <a:buSzPct val="100000"/>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Vendor resources display on appropriate Fill tabs based on Active Contract Type &amp; Active CLIN</a:t>
            </a:r>
          </a:p>
          <a:p>
            <a:pPr>
              <a:spcBef>
                <a:spcPts val="0"/>
              </a:spcBef>
              <a:spcAft>
                <a:spcPts val="600"/>
              </a:spcAft>
              <a:buClr>
                <a:schemeClr val="tx1"/>
              </a:buClr>
              <a:buSzPct val="100000"/>
              <a:buFont typeface="Wingdings" panose="05000000000000000000" pitchFamily="2" charset="2"/>
              <a:buChar char="Ø"/>
            </a:pPr>
            <a:endParaRPr lang="en-US" sz="21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Resources on active Exclusive Use (EXU) contract in MAP will not show as a fillable resource for any other contract type</a:t>
            </a:r>
          </a:p>
          <a:p>
            <a:pPr>
              <a:spcBef>
                <a:spcPts val="0"/>
              </a:spcBef>
              <a:spcAft>
                <a:spcPts val="600"/>
              </a:spcAft>
              <a:buClr>
                <a:schemeClr val="tx1"/>
              </a:buClr>
              <a:buSzPct val="100000"/>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Resources on an active Call When Needed (CWN) contract will be fillable, as long as they are not on an active EXU</a:t>
            </a:r>
          </a:p>
          <a:p>
            <a:pPr>
              <a:spcBef>
                <a:spcPts val="0"/>
              </a:spcBef>
              <a:spcAft>
                <a:spcPts val="600"/>
              </a:spcAft>
              <a:buClr>
                <a:schemeClr val="tx1"/>
              </a:buClr>
              <a:buSzPct val="100000"/>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A resource can be on multiple contracts at once, given the following conditions:</a:t>
            </a:r>
          </a:p>
          <a:p>
            <a:pPr lvl="1">
              <a:spcBef>
                <a:spcPts val="0"/>
              </a:spcBef>
              <a:spcAft>
                <a:spcPts val="600"/>
              </a:spcAft>
              <a:buClr>
                <a:schemeClr val="tx1"/>
              </a:buClr>
              <a:buSzPct val="100000"/>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A resource can be on both EXU and CWN(s) at the same time, but while on an active EXU, the resource cannot be filled as a CWN</a:t>
            </a:r>
          </a:p>
          <a:p>
            <a:pPr lvl="1">
              <a:spcBef>
                <a:spcPts val="0"/>
              </a:spcBef>
              <a:spcAft>
                <a:spcPts val="600"/>
              </a:spcAft>
              <a:buClr>
                <a:schemeClr val="tx1"/>
              </a:buClr>
              <a:buSzPct val="100000"/>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A resource can be on multiple CWN Contracts at the same time</a:t>
            </a:r>
          </a:p>
          <a:p>
            <a:pPr lvl="1">
              <a:spcBef>
                <a:spcPts val="0"/>
              </a:spcBef>
              <a:spcAft>
                <a:spcPts val="600"/>
              </a:spcAft>
              <a:buClr>
                <a:schemeClr val="tx1"/>
              </a:buClr>
              <a:buSzPct val="100000"/>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A resource can be on multiple EXU Contracts, as long as the MAP dates do not overlap</a:t>
            </a:r>
          </a:p>
          <a:p>
            <a:pPr>
              <a:spcBef>
                <a:spcPts val="0"/>
              </a:spcBef>
              <a:spcAft>
                <a:spcPts val="600"/>
              </a:spcAft>
              <a:buClr>
                <a:schemeClr val="tx1"/>
              </a:buClr>
              <a:buSzPct val="100000"/>
              <a:buFont typeface="Wingdings" panose="05000000000000000000" pitchFamily="2" charset="2"/>
              <a:buChar char="Ø"/>
            </a:pPr>
            <a:r>
              <a:rPr lang="en-US" sz="2100" dirty="0">
                <a:latin typeface="Calibri" panose="020F0502020204030204" pitchFamily="34" charset="0"/>
                <a:ea typeface="Calibri" panose="020F0502020204030204" pitchFamily="34" charset="0"/>
                <a:cs typeface="Calibri" panose="020F0502020204030204" pitchFamily="34" charset="0"/>
              </a:rPr>
              <a:t>What if a Vendor resource is sold to another company? The resources will need CLIN inactivated which inactivates quals and Releases SOR. Once SOR is None the center with the resource can update the Owner org to the new company. The resource will display on the resources tab under the new vendors contract(s) to add to the new contract.</a:t>
            </a:r>
          </a:p>
        </p:txBody>
      </p:sp>
      <p:pic>
        <p:nvPicPr>
          <p:cNvPr id="3" name="Picture 2">
            <a:extLst>
              <a:ext uri="{FF2B5EF4-FFF2-40B4-BE49-F238E27FC236}">
                <a16:creationId xmlns:a16="http://schemas.microsoft.com/office/drawing/2014/main" id="{F9C8E7FF-357E-B130-C3F0-469E058BB1CC}"/>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2CADC20A-6980-610C-D2D5-F9F97AC94735}"/>
              </a:ext>
            </a:extLst>
          </p:cNvPr>
          <p:cNvPicPr>
            <a:picLocks noChangeAspect="1"/>
          </p:cNvPicPr>
          <p:nvPr/>
        </p:nvPicPr>
        <p:blipFill>
          <a:blip r:embed="rId4"/>
          <a:srcRect l="1" r="-240" b="26586"/>
          <a:stretch>
            <a:fillRect/>
          </a:stretch>
        </p:blipFill>
        <p:spPr>
          <a:xfrm>
            <a:off x="677334" y="1113494"/>
            <a:ext cx="11136714" cy="2899706"/>
          </a:xfrm>
          <a:prstGeom prst="rect">
            <a:avLst/>
          </a:prstGeom>
        </p:spPr>
      </p:pic>
      <p:sp>
        <p:nvSpPr>
          <p:cNvPr id="6" name="Rectangle 5">
            <a:extLst>
              <a:ext uri="{FF2B5EF4-FFF2-40B4-BE49-F238E27FC236}">
                <a16:creationId xmlns:a16="http://schemas.microsoft.com/office/drawing/2014/main" id="{CC8B23AD-F560-054C-CD0B-A87D238A4C20}"/>
              </a:ext>
            </a:extLst>
          </p:cNvPr>
          <p:cNvSpPr/>
          <p:nvPr/>
        </p:nvSpPr>
        <p:spPr>
          <a:xfrm>
            <a:off x="9292798" y="1850571"/>
            <a:ext cx="784456" cy="4245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A8FD22-2390-AB16-8535-CFF525DE760B}"/>
              </a:ext>
            </a:extLst>
          </p:cNvPr>
          <p:cNvSpPr/>
          <p:nvPr/>
        </p:nvSpPr>
        <p:spPr>
          <a:xfrm>
            <a:off x="10105534" y="1838227"/>
            <a:ext cx="895778" cy="446314"/>
          </a:xfrm>
          <a:prstGeom prst="rect">
            <a:avLst/>
          </a:prstGeom>
          <a:noFill/>
          <a:ln w="28575">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EA2827-5B33-7163-0322-0D239509BCC3}"/>
              </a:ext>
            </a:extLst>
          </p:cNvPr>
          <p:cNvSpPr/>
          <p:nvPr/>
        </p:nvSpPr>
        <p:spPr>
          <a:xfrm>
            <a:off x="11020166" y="1828800"/>
            <a:ext cx="723101" cy="446314"/>
          </a:xfrm>
          <a:prstGeom prst="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F2FF833-9098-9E46-387C-84833806BC24}"/>
              </a:ext>
            </a:extLst>
          </p:cNvPr>
          <p:cNvCxnSpPr>
            <a:cxnSpLocks/>
          </p:cNvCxnSpPr>
          <p:nvPr/>
        </p:nvCxnSpPr>
        <p:spPr>
          <a:xfrm>
            <a:off x="9062494" y="1077685"/>
            <a:ext cx="645919" cy="639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98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E9C0A-8060-D271-162C-50A29A8ADB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14FA4B-FA08-1ACB-81E2-0A51443F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575B414-9B56-B793-87B6-CA159F5890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4812C597-E30F-00EC-34D7-51CEA94D57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6E3E94-AD72-1D9A-B270-A64595C5E3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4EA8ADF-3373-3EEE-7900-68FFA0AF6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E4250D6-ABCC-6012-459A-EA57531D8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6ED2347-397C-4128-57EA-9EA775105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5FDB2DEC-0121-4DEC-06B4-86488157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3CB5D5FD-D752-83CF-9A12-E896DFD24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AFD4BE73-A7AB-96F2-85ED-9040313EA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7C1EE2C-FDF0-1233-AF7C-2731E2035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63D8A4B2-0680-503E-CFE1-A1E230AAD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84CB37E-D5C6-C697-0A3F-70BEFE35EA16}"/>
              </a:ext>
            </a:extLst>
          </p:cNvPr>
          <p:cNvSpPr>
            <a:spLocks noGrp="1"/>
          </p:cNvSpPr>
          <p:nvPr>
            <p:ph type="title"/>
          </p:nvPr>
        </p:nvSpPr>
        <p:spPr>
          <a:xfrm>
            <a:off x="677334" y="133350"/>
            <a:ext cx="8596668" cy="502749"/>
          </a:xfrm>
        </p:spPr>
        <p:txBody>
          <a:bodyPr>
            <a:noAutofit/>
          </a:bodyPr>
          <a:lstStyle/>
          <a:p>
            <a:r>
              <a:rPr lang="en-US" sz="2800" spc="300" dirty="0">
                <a:solidFill>
                  <a:schemeClr val="tx1"/>
                </a:solidFill>
                <a:effectLst>
                  <a:glow rad="38100">
                    <a:schemeClr val="bg1">
                      <a:lumMod val="65000"/>
                      <a:lumOff val="35000"/>
                      <a:alpha val="40000"/>
                    </a:schemeClr>
                  </a:glow>
                </a:effectLst>
              </a:rPr>
              <a:t>Plan For 2026 (so far)</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9F19260E-FA5F-C19F-D8F6-D5FE101E8A20}"/>
              </a:ext>
            </a:extLst>
          </p:cNvPr>
          <p:cNvSpPr>
            <a:spLocks noGrp="1"/>
          </p:cNvSpPr>
          <p:nvPr>
            <p:ph idx="1"/>
          </p:nvPr>
        </p:nvSpPr>
        <p:spPr>
          <a:xfrm>
            <a:off x="448733" y="769449"/>
            <a:ext cx="11365315" cy="5783751"/>
          </a:xfrm>
        </p:spPr>
        <p:txBody>
          <a:bodyPr>
            <a:normAutofit lnSpcReduction="10000"/>
          </a:bodyPr>
          <a:lstStyle/>
          <a:p>
            <a:pPr>
              <a:spcBef>
                <a:spcPts val="0"/>
              </a:spcBef>
              <a:spcAft>
                <a:spcPts val="600"/>
              </a:spcAft>
              <a:buClr>
                <a:schemeClr val="tx1"/>
              </a:buClr>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IRWIN v11 (Sprint Series 22)</a:t>
            </a:r>
          </a:p>
          <a:p>
            <a:pPr lvl="1">
              <a:spcBef>
                <a:spcPts val="0"/>
              </a:spcBef>
              <a:spcAft>
                <a:spcPts val="600"/>
              </a:spcAft>
              <a:buClr>
                <a:schemeClr val="tx1"/>
              </a:buClr>
              <a:buSzPct val="10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Frequency Catalog (F#) &amp; Integrated Frequencies</a:t>
            </a: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Exporting Contract/Agreement Number on Filled Requests</a:t>
            </a:r>
          </a:p>
          <a:p>
            <a:pPr lvl="1">
              <a:spcBef>
                <a:spcPts val="0"/>
              </a:spcBef>
              <a:spcAft>
                <a:spcPts val="600"/>
              </a:spcAft>
              <a:buClr>
                <a:schemeClr val="tx1"/>
              </a:buClr>
              <a:buSzPct val="10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Importing IRWIN Derived Owner Organization (</a:t>
            </a:r>
            <a:r>
              <a:rPr lang="en-US" sz="2000" dirty="0" err="1">
                <a:latin typeface="Calibri" panose="020F0502020204030204" pitchFamily="34" charset="0"/>
                <a:ea typeface="Calibri" panose="020F0502020204030204" pitchFamily="34" charset="0"/>
                <a:cs typeface="Calibri" panose="020F0502020204030204" pitchFamily="34" charset="0"/>
              </a:rPr>
              <a:t>ie</a:t>
            </a:r>
            <a:r>
              <a:rPr lang="en-US" sz="2000" dirty="0">
                <a:latin typeface="Calibri" panose="020F0502020204030204" pitchFamily="34" charset="0"/>
                <a:ea typeface="Calibri" panose="020F0502020204030204" pitchFamily="34" charset="0"/>
                <a:cs typeface="Calibri" panose="020F0502020204030204" pitchFamily="34" charset="0"/>
              </a:rPr>
              <a:t> Agency Org) on Agency Resources</a:t>
            </a:r>
          </a:p>
          <a:p>
            <a:pPr lvl="1">
              <a:spcBef>
                <a:spcPts val="0"/>
              </a:spcBef>
              <a:spcAft>
                <a:spcPts val="600"/>
              </a:spcAft>
              <a:buClr>
                <a:schemeClr val="tx1"/>
              </a:buClr>
              <a:buSzPct val="1000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IIPA/CFHEMS Integration</a:t>
            </a:r>
            <a:endParaRPr lang="en-US" sz="24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ServiceNow Platform Upgrade to Zurich</a:t>
            </a:r>
          </a:p>
          <a:p>
            <a:pPr>
              <a:spcBef>
                <a:spcPts val="0"/>
              </a:spcBef>
              <a:spcAft>
                <a:spcPts val="600"/>
              </a:spcAft>
              <a:buClr>
                <a:schemeClr val="tx1"/>
              </a:buClr>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Historical Data Management (Archiving)</a:t>
            </a: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4FAE8362-F756-96C1-EB44-C63CAC878036}"/>
              </a:ext>
            </a:extLst>
          </p:cNvPr>
          <p:cNvPicPr>
            <a:picLocks noChangeAspect="1"/>
          </p:cNvPicPr>
          <p:nvPr/>
        </p:nvPicPr>
        <p:blipFill>
          <a:blip r:embed="rId3"/>
          <a:stretch>
            <a:fillRect/>
          </a:stretch>
        </p:blipFill>
        <p:spPr>
          <a:xfrm>
            <a:off x="174858" y="133350"/>
            <a:ext cx="387117" cy="502749"/>
          </a:xfrm>
          <a:prstGeom prst="rect">
            <a:avLst/>
          </a:prstGeom>
        </p:spPr>
      </p:pic>
      <p:pic>
        <p:nvPicPr>
          <p:cNvPr id="8" name="Picture 7" descr="Graphical user interface, text&#10;&#10;AI-generated content may be incorrect.">
            <a:extLst>
              <a:ext uri="{FF2B5EF4-FFF2-40B4-BE49-F238E27FC236}">
                <a16:creationId xmlns:a16="http://schemas.microsoft.com/office/drawing/2014/main" id="{B717D45E-756B-0725-4974-F0A768F69E7C}"/>
              </a:ext>
            </a:extLst>
          </p:cNvPr>
          <p:cNvPicPr>
            <a:picLocks noChangeAspect="1"/>
          </p:cNvPicPr>
          <p:nvPr/>
        </p:nvPicPr>
        <p:blipFill>
          <a:blip r:embed="rId4"/>
          <a:stretch>
            <a:fillRect/>
          </a:stretch>
        </p:blipFill>
        <p:spPr>
          <a:xfrm>
            <a:off x="1285801" y="1556687"/>
            <a:ext cx="8777347" cy="2712998"/>
          </a:xfrm>
          <a:prstGeom prst="rect">
            <a:avLst/>
          </a:prstGeom>
        </p:spPr>
      </p:pic>
    </p:spTree>
    <p:extLst>
      <p:ext uri="{BB962C8B-B14F-4D97-AF65-F5344CB8AC3E}">
        <p14:creationId xmlns:p14="http://schemas.microsoft.com/office/powerpoint/2010/main" val="210993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E2A97-A43B-A3F7-E58C-C5AB21659DB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DBF0B0-C93A-E449-F90F-BCDC85885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003BE57-935F-43E0-4C73-DA8B73F87E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68D8AF1E-7153-8364-213D-2EB99E461B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D7D60F-B4D3-5EAB-4858-4D377DFCE3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B9BFC19-45D8-8184-4EF9-3091D674E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E9E67F72-29DB-CD83-A05C-EAFF69661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EE2DFB2-D728-A26D-65CB-9C33D095A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60CA5B74-9313-6E4E-31DB-A9A53ECAA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46301545-2633-CD97-D29E-4F325902D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23C1BAB1-B261-BFD2-D715-4AFB9426D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C4C0F464-6B49-26CB-85FB-34A64E2E8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7F9094B-DFFD-3704-95B5-6ABC91F2A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731A4FC-9D6B-E8CB-A04B-667AF5806209}"/>
              </a:ext>
            </a:extLst>
          </p:cNvPr>
          <p:cNvSpPr>
            <a:spLocks noGrp="1"/>
          </p:cNvSpPr>
          <p:nvPr>
            <p:ph type="title"/>
          </p:nvPr>
        </p:nvSpPr>
        <p:spPr>
          <a:xfrm>
            <a:off x="677334" y="133350"/>
            <a:ext cx="8596668" cy="502749"/>
          </a:xfrm>
        </p:spPr>
        <p:txBody>
          <a:bodyPr>
            <a:noAutofit/>
          </a:bodyPr>
          <a:lstStyle/>
          <a:p>
            <a:r>
              <a:rPr lang="en-US" sz="2800" spc="300" dirty="0">
                <a:solidFill>
                  <a:schemeClr val="tx1"/>
                </a:solidFill>
                <a:effectLst>
                  <a:glow rad="38100">
                    <a:schemeClr val="bg1">
                      <a:lumMod val="65000"/>
                      <a:lumOff val="35000"/>
                      <a:alpha val="40000"/>
                    </a:schemeClr>
                  </a:glow>
                </a:effectLst>
              </a:rPr>
              <a:t>IRWIN v11 – Integrated Frequencies</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D9E6DCA4-A07C-18B9-5EC0-D000CF75238C}"/>
              </a:ext>
            </a:extLst>
          </p:cNvPr>
          <p:cNvSpPr>
            <a:spLocks noGrp="1"/>
          </p:cNvSpPr>
          <p:nvPr>
            <p:ph idx="1"/>
          </p:nvPr>
        </p:nvSpPr>
        <p:spPr>
          <a:xfrm>
            <a:off x="448733" y="769449"/>
            <a:ext cx="11365315" cy="5783751"/>
          </a:xfrm>
        </p:spPr>
        <p:txBody>
          <a:bodyPr>
            <a:normAutofit lnSpcReduction="10000"/>
          </a:bodyPr>
          <a:lstStyle/>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Centers’ integrated frequencies will display under My Frequencies in DMT</a:t>
            </a: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Locally managed frequencies can be added to the Incident via the Frequencies tab in Portal or DMT</a:t>
            </a: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Active F# Frequencies will also display on the Incident Frequencies tab in Portal</a:t>
            </a: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system will prevent a frequency from having overlapping Activation times.</a:t>
            </a: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A455E4DE-CE05-8646-1C53-95242C940513}"/>
              </a:ext>
            </a:extLst>
          </p:cNvPr>
          <p:cNvPicPr>
            <a:picLocks noChangeAspect="1"/>
          </p:cNvPicPr>
          <p:nvPr/>
        </p:nvPicPr>
        <p:blipFill>
          <a:blip r:embed="rId3"/>
          <a:stretch>
            <a:fillRect/>
          </a:stretch>
        </p:blipFill>
        <p:spPr>
          <a:xfrm>
            <a:off x="174858" y="133350"/>
            <a:ext cx="387117" cy="502749"/>
          </a:xfrm>
          <a:prstGeom prst="rect">
            <a:avLst/>
          </a:prstGeom>
        </p:spPr>
      </p:pic>
      <p:pic>
        <p:nvPicPr>
          <p:cNvPr id="12" name="Picture 11" descr="Graphical user interface, text, application&#10;&#10;AI-generated content may be incorrect.">
            <a:extLst>
              <a:ext uri="{FF2B5EF4-FFF2-40B4-BE49-F238E27FC236}">
                <a16:creationId xmlns:a16="http://schemas.microsoft.com/office/drawing/2014/main" id="{7A1008BE-A255-CC57-0A34-E3A4592B2D4F}"/>
              </a:ext>
            </a:extLst>
          </p:cNvPr>
          <p:cNvPicPr>
            <a:picLocks noChangeAspect="1"/>
          </p:cNvPicPr>
          <p:nvPr/>
        </p:nvPicPr>
        <p:blipFill>
          <a:blip r:embed="rId4"/>
          <a:srcRect r="16583"/>
          <a:stretch>
            <a:fillRect/>
          </a:stretch>
        </p:blipFill>
        <p:spPr>
          <a:xfrm>
            <a:off x="9118086" y="163649"/>
            <a:ext cx="2305544" cy="906901"/>
          </a:xfrm>
          <a:prstGeom prst="rect">
            <a:avLst/>
          </a:prstGeom>
          <a:ln w="38100">
            <a:solidFill>
              <a:srgbClr val="FFC000"/>
            </a:solidFill>
          </a:ln>
        </p:spPr>
      </p:pic>
      <p:pic>
        <p:nvPicPr>
          <p:cNvPr id="5" name="Picture 4">
            <a:extLst>
              <a:ext uri="{FF2B5EF4-FFF2-40B4-BE49-F238E27FC236}">
                <a16:creationId xmlns:a16="http://schemas.microsoft.com/office/drawing/2014/main" id="{39911F42-ED7A-50B4-758B-4485260A084E}"/>
              </a:ext>
            </a:extLst>
          </p:cNvPr>
          <p:cNvPicPr>
            <a:picLocks noChangeAspect="1"/>
          </p:cNvPicPr>
          <p:nvPr/>
        </p:nvPicPr>
        <p:blipFill>
          <a:blip r:embed="rId5"/>
          <a:stretch>
            <a:fillRect/>
          </a:stretch>
        </p:blipFill>
        <p:spPr>
          <a:xfrm>
            <a:off x="644371" y="1491815"/>
            <a:ext cx="10651702" cy="4086949"/>
          </a:xfrm>
          <a:prstGeom prst="rect">
            <a:avLst/>
          </a:prstGeom>
        </p:spPr>
      </p:pic>
      <p:sp>
        <p:nvSpPr>
          <p:cNvPr id="18" name="TextBox 17">
            <a:extLst>
              <a:ext uri="{FF2B5EF4-FFF2-40B4-BE49-F238E27FC236}">
                <a16:creationId xmlns:a16="http://schemas.microsoft.com/office/drawing/2014/main" id="{57A94B4E-BE04-6B8A-067F-8A194692E22D}"/>
              </a:ext>
            </a:extLst>
          </p:cNvPr>
          <p:cNvSpPr txBox="1"/>
          <p:nvPr/>
        </p:nvSpPr>
        <p:spPr>
          <a:xfrm>
            <a:off x="2753232" y="4013200"/>
            <a:ext cx="7921131" cy="1600438"/>
          </a:xfrm>
          <a:prstGeom prst="rect">
            <a:avLst/>
          </a:prstGeom>
          <a:noFill/>
        </p:spPr>
        <p:txBody>
          <a:bodyPr wrap="square" rtlCol="0">
            <a:spAutoFit/>
          </a:bodyPr>
          <a:lstStyle/>
          <a:p>
            <a:r>
              <a:rPr lang="en-US" sz="1400" dirty="0">
                <a:solidFill>
                  <a:srgbClr val="FF0000"/>
                </a:solidFill>
              </a:rPr>
              <a:t>Only “Activated” frequencies will display on the Frequencies tab in Portal and ROFs</a:t>
            </a:r>
          </a:p>
          <a:p>
            <a:endParaRPr lang="en-US" sz="1400" dirty="0">
              <a:solidFill>
                <a:srgbClr val="FF0000"/>
              </a:solidFill>
            </a:endParaRPr>
          </a:p>
          <a:p>
            <a:r>
              <a:rPr lang="en-US" sz="1400" dirty="0">
                <a:solidFill>
                  <a:srgbClr val="FF0000"/>
                </a:solidFill>
              </a:rPr>
              <a:t>Users can add IA frequencies or expire any IROC created incident Frequencies via the “Create New Incident Frequency” or “Edit” Actions</a:t>
            </a:r>
          </a:p>
          <a:p>
            <a:endParaRPr lang="en-US" sz="1400" dirty="0">
              <a:solidFill>
                <a:srgbClr val="FF0000"/>
              </a:solidFill>
            </a:endParaRPr>
          </a:p>
          <a:p>
            <a:r>
              <a:rPr lang="en-US" sz="1400" dirty="0">
                <a:solidFill>
                  <a:srgbClr val="FF0000"/>
                </a:solidFill>
              </a:rPr>
              <a:t>*Note, it’s recommended Centers with CADs that have integrated frequencies should primarily manage local IA frequencies in the CAD</a:t>
            </a:r>
          </a:p>
        </p:txBody>
      </p:sp>
    </p:spTree>
    <p:extLst>
      <p:ext uri="{BB962C8B-B14F-4D97-AF65-F5344CB8AC3E}">
        <p14:creationId xmlns:p14="http://schemas.microsoft.com/office/powerpoint/2010/main" val="335001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3151-9E4C-F47D-108A-BBA776E91C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FA32D7-D94E-DF59-8338-68F89A829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F5EB9C4-5D98-26D2-8191-8DBA9E6404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B1C54B6B-E0CC-2DC2-1173-FFC6A30CCD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E7A85EE-B366-5F2C-212D-36B16F95AF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15C688F-50C6-F246-8B76-AECE5A0D8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E609A10C-0D3F-5F19-4D9F-4C7D5517E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EF14F75-D38F-BD4D-93AD-F22A7E1AB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237B2FCF-5B6B-9C4D-0659-AA70D90006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AED28B07-AB7D-93D7-466E-E2CBE6F72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F2FCF0B2-03A7-AEC5-421A-7FC61A92E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DFBE0D8C-222A-3827-5672-F843893C0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AFDC21BE-B1C0-CA3A-FF88-9812A7ABB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FA1D50D-137B-0617-2796-10A735CCFEA6}"/>
              </a:ext>
            </a:extLst>
          </p:cNvPr>
          <p:cNvSpPr>
            <a:spLocks noGrp="1"/>
          </p:cNvSpPr>
          <p:nvPr>
            <p:ph type="title"/>
          </p:nvPr>
        </p:nvSpPr>
        <p:spPr>
          <a:xfrm>
            <a:off x="677334" y="133350"/>
            <a:ext cx="8596668" cy="502749"/>
          </a:xfrm>
        </p:spPr>
        <p:txBody>
          <a:bodyPr>
            <a:noAutofit/>
          </a:bodyPr>
          <a:lstStyle/>
          <a:p>
            <a:r>
              <a:rPr lang="en-US" sz="2800" spc="300" dirty="0">
                <a:solidFill>
                  <a:schemeClr val="tx1"/>
                </a:solidFill>
                <a:effectLst>
                  <a:glow rad="38100">
                    <a:schemeClr val="bg1">
                      <a:lumMod val="65000"/>
                      <a:lumOff val="35000"/>
                      <a:alpha val="40000"/>
                    </a:schemeClr>
                  </a:glow>
                </a:effectLst>
              </a:rPr>
              <a:t>IRWIN v11 – Integrated Frequencies</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0C15D670-4B86-4E38-BB74-BF83EA663511}"/>
              </a:ext>
            </a:extLst>
          </p:cNvPr>
          <p:cNvSpPr>
            <a:spLocks noGrp="1"/>
          </p:cNvSpPr>
          <p:nvPr>
            <p:ph idx="1"/>
          </p:nvPr>
        </p:nvSpPr>
        <p:spPr>
          <a:xfrm>
            <a:off x="448733" y="769449"/>
            <a:ext cx="11365315" cy="5783751"/>
          </a:xfrm>
        </p:spPr>
        <p:txBody>
          <a:bodyPr>
            <a:normAutofit lnSpcReduction="10000"/>
          </a:bodyPr>
          <a:lstStyle/>
          <a:p>
            <a:pPr marL="342900" lvl="1" indent="-342900">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As needed, add local frequencies to the incident via the modal in Portal</a:t>
            </a: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lvl="1" indent="-342900">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Users will “Expire” (Release) frequencies in the same modal</a:t>
            </a:r>
          </a:p>
          <a:p>
            <a:pPr lvl="1">
              <a:spcBef>
                <a:spcPts val="0"/>
              </a:spcBef>
              <a:spcAft>
                <a:spcPts val="600"/>
              </a:spcAft>
              <a:buClr>
                <a:schemeClr val="tx1"/>
              </a:buClr>
              <a:buSzPct val="1000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619F0243-FAA5-D2A1-FFF4-2300BA0D4B17}"/>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descr="Graphical user interface, application&#10;&#10;AI-generated content may be incorrect.">
            <a:extLst>
              <a:ext uri="{FF2B5EF4-FFF2-40B4-BE49-F238E27FC236}">
                <a16:creationId xmlns:a16="http://schemas.microsoft.com/office/drawing/2014/main" id="{41095D7B-7198-CA2F-2511-F96C3CD82FD4}"/>
              </a:ext>
            </a:extLst>
          </p:cNvPr>
          <p:cNvPicPr>
            <a:picLocks noChangeAspect="1"/>
          </p:cNvPicPr>
          <p:nvPr/>
        </p:nvPicPr>
        <p:blipFill>
          <a:blip r:embed="rId4"/>
          <a:stretch>
            <a:fillRect/>
          </a:stretch>
        </p:blipFill>
        <p:spPr>
          <a:xfrm>
            <a:off x="276721" y="1210839"/>
            <a:ext cx="3589947" cy="4780062"/>
          </a:xfrm>
          <a:prstGeom prst="rect">
            <a:avLst/>
          </a:prstGeom>
        </p:spPr>
      </p:pic>
      <p:pic>
        <p:nvPicPr>
          <p:cNvPr id="8" name="Picture 7" descr="Graphical user interface, application&#10;&#10;AI-generated content may be incorrect.">
            <a:extLst>
              <a:ext uri="{FF2B5EF4-FFF2-40B4-BE49-F238E27FC236}">
                <a16:creationId xmlns:a16="http://schemas.microsoft.com/office/drawing/2014/main" id="{4B6124F3-958E-4AEE-F31C-DA87B3EEBC14}"/>
              </a:ext>
            </a:extLst>
          </p:cNvPr>
          <p:cNvPicPr>
            <a:picLocks noChangeAspect="1"/>
          </p:cNvPicPr>
          <p:nvPr/>
        </p:nvPicPr>
        <p:blipFill>
          <a:blip r:embed="rId5"/>
          <a:stretch>
            <a:fillRect/>
          </a:stretch>
        </p:blipFill>
        <p:spPr>
          <a:xfrm>
            <a:off x="4085772" y="1185042"/>
            <a:ext cx="3812210" cy="4780062"/>
          </a:xfrm>
          <a:prstGeom prst="rect">
            <a:avLst/>
          </a:prstGeom>
        </p:spPr>
      </p:pic>
      <p:sp>
        <p:nvSpPr>
          <p:cNvPr id="14" name="Arrow: Right 13">
            <a:extLst>
              <a:ext uri="{FF2B5EF4-FFF2-40B4-BE49-F238E27FC236}">
                <a16:creationId xmlns:a16="http://schemas.microsoft.com/office/drawing/2014/main" id="{DAF2F0AB-40E7-3B6D-7DC9-EBD908E258FA}"/>
              </a:ext>
            </a:extLst>
          </p:cNvPr>
          <p:cNvSpPr/>
          <p:nvPr/>
        </p:nvSpPr>
        <p:spPr>
          <a:xfrm>
            <a:off x="3465381" y="3224068"/>
            <a:ext cx="676987" cy="731598"/>
          </a:xfrm>
          <a:prstGeom prst="rightArrow">
            <a:avLst/>
          </a:prstGeom>
          <a:solidFill>
            <a:srgbClr val="99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273248-0129-03FD-829F-52470B24BBD4}"/>
              </a:ext>
            </a:extLst>
          </p:cNvPr>
          <p:cNvSpPr txBox="1"/>
          <p:nvPr/>
        </p:nvSpPr>
        <p:spPr>
          <a:xfrm>
            <a:off x="5448778" y="4716101"/>
            <a:ext cx="2447102" cy="1015663"/>
          </a:xfrm>
          <a:prstGeom prst="rect">
            <a:avLst/>
          </a:prstGeom>
          <a:noFill/>
        </p:spPr>
        <p:txBody>
          <a:bodyPr wrap="square" rtlCol="0">
            <a:spAutoFit/>
          </a:bodyPr>
          <a:lstStyle/>
          <a:p>
            <a:r>
              <a:rPr lang="en-US" sz="1200" dirty="0">
                <a:solidFill>
                  <a:srgbClr val="FF0000"/>
                </a:solidFill>
              </a:rPr>
              <a:t>TX/RX/Tones will prepopulate</a:t>
            </a:r>
          </a:p>
          <a:p>
            <a:endParaRPr lang="en-US" sz="1200" dirty="0">
              <a:solidFill>
                <a:srgbClr val="FF0000"/>
              </a:solidFill>
            </a:endParaRPr>
          </a:p>
          <a:p>
            <a:r>
              <a:rPr lang="en-US" sz="1200" dirty="0">
                <a:solidFill>
                  <a:srgbClr val="FF0000"/>
                </a:solidFill>
              </a:rPr>
              <a:t>*Note, if no default tones are present, users can add from predefined tone list</a:t>
            </a:r>
          </a:p>
        </p:txBody>
      </p:sp>
      <p:pic>
        <p:nvPicPr>
          <p:cNvPr id="6" name="Picture 5" descr="Graphical user interface&#10;&#10;AI-generated content may be incorrect.">
            <a:extLst>
              <a:ext uri="{FF2B5EF4-FFF2-40B4-BE49-F238E27FC236}">
                <a16:creationId xmlns:a16="http://schemas.microsoft.com/office/drawing/2014/main" id="{D4465AA0-84D1-3B48-C348-BD4AED558202}"/>
              </a:ext>
            </a:extLst>
          </p:cNvPr>
          <p:cNvPicPr>
            <a:picLocks noChangeAspect="1"/>
          </p:cNvPicPr>
          <p:nvPr/>
        </p:nvPicPr>
        <p:blipFill>
          <a:blip r:embed="rId6"/>
          <a:stretch>
            <a:fillRect/>
          </a:stretch>
        </p:blipFill>
        <p:spPr>
          <a:xfrm>
            <a:off x="8119071" y="1214357"/>
            <a:ext cx="3818302" cy="4739904"/>
          </a:xfrm>
          <a:prstGeom prst="rect">
            <a:avLst/>
          </a:prstGeom>
        </p:spPr>
      </p:pic>
      <p:sp>
        <p:nvSpPr>
          <p:cNvPr id="16" name="Rectangle 15">
            <a:extLst>
              <a:ext uri="{FF2B5EF4-FFF2-40B4-BE49-F238E27FC236}">
                <a16:creationId xmlns:a16="http://schemas.microsoft.com/office/drawing/2014/main" id="{7E338E44-4D0B-3D11-E543-B8E16525497D}"/>
              </a:ext>
            </a:extLst>
          </p:cNvPr>
          <p:cNvSpPr/>
          <p:nvPr/>
        </p:nvSpPr>
        <p:spPr>
          <a:xfrm>
            <a:off x="9975273" y="3224068"/>
            <a:ext cx="1940006" cy="16804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BF4B470-4977-B693-8AE2-6B09DD504062}"/>
              </a:ext>
            </a:extLst>
          </p:cNvPr>
          <p:cNvSpPr txBox="1"/>
          <p:nvPr/>
        </p:nvSpPr>
        <p:spPr>
          <a:xfrm>
            <a:off x="8764940" y="5120423"/>
            <a:ext cx="3150339" cy="523220"/>
          </a:xfrm>
          <a:prstGeom prst="rect">
            <a:avLst/>
          </a:prstGeom>
          <a:noFill/>
        </p:spPr>
        <p:txBody>
          <a:bodyPr wrap="square" rtlCol="0">
            <a:spAutoFit/>
          </a:bodyPr>
          <a:lstStyle/>
          <a:p>
            <a:r>
              <a:rPr lang="en-US" sz="1400" dirty="0">
                <a:solidFill>
                  <a:srgbClr val="FF0000"/>
                </a:solidFill>
              </a:rPr>
              <a:t>Add Expired Date &amp; Time to Release the frequency</a:t>
            </a:r>
          </a:p>
        </p:txBody>
      </p:sp>
      <p:sp>
        <p:nvSpPr>
          <p:cNvPr id="26" name="Arrow: Right 25">
            <a:extLst>
              <a:ext uri="{FF2B5EF4-FFF2-40B4-BE49-F238E27FC236}">
                <a16:creationId xmlns:a16="http://schemas.microsoft.com/office/drawing/2014/main" id="{33351F2A-3391-2103-50BE-77D2B62E6E70}"/>
              </a:ext>
            </a:extLst>
          </p:cNvPr>
          <p:cNvSpPr/>
          <p:nvPr/>
        </p:nvSpPr>
        <p:spPr>
          <a:xfrm>
            <a:off x="7619997" y="4162368"/>
            <a:ext cx="758824" cy="69187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B60943-CABC-8EAB-A022-92411564AA39}"/>
              </a:ext>
            </a:extLst>
          </p:cNvPr>
          <p:cNvSpPr txBox="1"/>
          <p:nvPr/>
        </p:nvSpPr>
        <p:spPr>
          <a:xfrm>
            <a:off x="1818090" y="4246694"/>
            <a:ext cx="1934609" cy="523220"/>
          </a:xfrm>
          <a:prstGeom prst="rect">
            <a:avLst/>
          </a:prstGeom>
          <a:noFill/>
        </p:spPr>
        <p:txBody>
          <a:bodyPr wrap="square" rtlCol="0">
            <a:spAutoFit/>
          </a:bodyPr>
          <a:lstStyle/>
          <a:p>
            <a:r>
              <a:rPr lang="en-US" sz="1400" dirty="0">
                <a:solidFill>
                  <a:srgbClr val="FF0000"/>
                </a:solidFill>
              </a:rPr>
              <a:t>IA frequency list will display to select from</a:t>
            </a:r>
          </a:p>
        </p:txBody>
      </p:sp>
    </p:spTree>
    <p:extLst>
      <p:ext uri="{BB962C8B-B14F-4D97-AF65-F5344CB8AC3E}">
        <p14:creationId xmlns:p14="http://schemas.microsoft.com/office/powerpoint/2010/main" val="412999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D552-C503-D31A-4F66-436E77708ED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AAB1DD-F3E8-F3B8-661B-1C1F7E1BD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5002CDF-90E4-7127-251E-57E9473EDB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16ECC88D-CDB4-6047-2ED9-94B774126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DD171CE-A133-D116-1D0A-00E1E554D1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A57B8299-FCBD-F820-176F-2C89CCA72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5948A08-D1F3-7A2C-0FED-84E33A0C0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6C1A936-0925-1542-4C27-759346DE3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AB0ABD3-C365-9AED-3CD3-0ABE7594D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C6DEAA99-7B13-8D02-941F-5694E983D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ED43076E-12BF-FB93-4204-76E1C745D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173A1B66-5EBC-91CC-0750-18EE6E4F4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A7940261-C8BE-AE04-26CD-433131972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25FD95F-60F6-FA94-A37D-5A49504CCEC6}"/>
              </a:ext>
            </a:extLst>
          </p:cNvPr>
          <p:cNvSpPr>
            <a:spLocks noGrp="1"/>
          </p:cNvSpPr>
          <p:nvPr>
            <p:ph type="title"/>
          </p:nvPr>
        </p:nvSpPr>
        <p:spPr>
          <a:xfrm>
            <a:off x="677334" y="133350"/>
            <a:ext cx="8596668" cy="502749"/>
          </a:xfrm>
        </p:spPr>
        <p:txBody>
          <a:bodyPr>
            <a:noAutofit/>
          </a:bodyPr>
          <a:lstStyle/>
          <a:p>
            <a:r>
              <a:rPr lang="en-US" sz="2800" spc="300" dirty="0">
                <a:solidFill>
                  <a:schemeClr val="tx1"/>
                </a:solidFill>
                <a:effectLst>
                  <a:glow rad="38100">
                    <a:schemeClr val="bg1">
                      <a:lumMod val="65000"/>
                      <a:lumOff val="35000"/>
                      <a:alpha val="40000"/>
                    </a:schemeClr>
                  </a:glow>
                </a:effectLst>
              </a:rPr>
              <a:t>IRWIN v11 – Integrated Frequencies</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5643FCC9-4C11-D218-22A9-3F3599EF52E3}"/>
              </a:ext>
            </a:extLst>
          </p:cNvPr>
          <p:cNvSpPr>
            <a:spLocks noGrp="1"/>
          </p:cNvSpPr>
          <p:nvPr>
            <p:ph idx="1"/>
          </p:nvPr>
        </p:nvSpPr>
        <p:spPr>
          <a:xfrm>
            <a:off x="448733" y="769449"/>
            <a:ext cx="11365315" cy="5783751"/>
          </a:xfrm>
        </p:spPr>
        <p:txBody>
          <a:bodyPr>
            <a:normAutofit/>
          </a:bodyPr>
          <a:lstStyle/>
          <a:p>
            <a:pPr marL="341313" lvl="1" indent="-341313">
              <a:spcBef>
                <a:spcPts val="0"/>
              </a:spcBef>
              <a:spcAft>
                <a:spcPts val="600"/>
              </a:spcAft>
              <a:buClr>
                <a:schemeClr val="tx1"/>
              </a:buClr>
              <a:buSzPct val="10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Frequencies can also be managed on the Incident Frequencies tab on the Incident in DMT</a:t>
            </a: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National (NIICD) frequencies or frequencies your center doesn’t manage should be ordered through normal channels as F#’s and filled accordingly by the managing dispatch center</a:t>
            </a:r>
          </a:p>
        </p:txBody>
      </p:sp>
      <p:pic>
        <p:nvPicPr>
          <p:cNvPr id="3" name="Picture 2">
            <a:extLst>
              <a:ext uri="{FF2B5EF4-FFF2-40B4-BE49-F238E27FC236}">
                <a16:creationId xmlns:a16="http://schemas.microsoft.com/office/drawing/2014/main" id="{52510B7A-B776-8699-00FF-8E0478F0076D}"/>
              </a:ext>
            </a:extLst>
          </p:cNvPr>
          <p:cNvPicPr>
            <a:picLocks noChangeAspect="1"/>
          </p:cNvPicPr>
          <p:nvPr/>
        </p:nvPicPr>
        <p:blipFill>
          <a:blip r:embed="rId3"/>
          <a:stretch>
            <a:fillRect/>
          </a:stretch>
        </p:blipFill>
        <p:spPr>
          <a:xfrm>
            <a:off x="174858" y="133350"/>
            <a:ext cx="387117" cy="502749"/>
          </a:xfrm>
          <a:prstGeom prst="rect">
            <a:avLst/>
          </a:prstGeom>
        </p:spPr>
      </p:pic>
      <p:pic>
        <p:nvPicPr>
          <p:cNvPr id="30" name="Picture 29" descr="Graphical user interface, text, application&#10;&#10;AI-generated content may be incorrect.">
            <a:extLst>
              <a:ext uri="{FF2B5EF4-FFF2-40B4-BE49-F238E27FC236}">
                <a16:creationId xmlns:a16="http://schemas.microsoft.com/office/drawing/2014/main" id="{8EE89EED-ABE5-2170-C4BC-CBFCBF270ABF}"/>
              </a:ext>
            </a:extLst>
          </p:cNvPr>
          <p:cNvPicPr>
            <a:picLocks noChangeAspect="1"/>
          </p:cNvPicPr>
          <p:nvPr/>
        </p:nvPicPr>
        <p:blipFill>
          <a:blip r:embed="rId4"/>
          <a:stretch>
            <a:fillRect/>
          </a:stretch>
        </p:blipFill>
        <p:spPr>
          <a:xfrm>
            <a:off x="1323451" y="4917326"/>
            <a:ext cx="9956794" cy="1511194"/>
          </a:xfrm>
          <a:prstGeom prst="rect">
            <a:avLst/>
          </a:prstGeom>
        </p:spPr>
      </p:pic>
      <p:sp>
        <p:nvSpPr>
          <p:cNvPr id="31" name="Rectangle 30">
            <a:extLst>
              <a:ext uri="{FF2B5EF4-FFF2-40B4-BE49-F238E27FC236}">
                <a16:creationId xmlns:a16="http://schemas.microsoft.com/office/drawing/2014/main" id="{F9EFD329-E6C8-8043-3C69-7D6B4D1DFF9B}"/>
              </a:ext>
            </a:extLst>
          </p:cNvPr>
          <p:cNvSpPr/>
          <p:nvPr/>
        </p:nvSpPr>
        <p:spPr>
          <a:xfrm>
            <a:off x="4025839" y="5462252"/>
            <a:ext cx="1308847" cy="4213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D51C7E-0F2A-FEAE-FDA8-9585F155919B}"/>
              </a:ext>
            </a:extLst>
          </p:cNvPr>
          <p:cNvPicPr>
            <a:picLocks noChangeAspect="1"/>
          </p:cNvPicPr>
          <p:nvPr/>
        </p:nvPicPr>
        <p:blipFill>
          <a:blip r:embed="rId5"/>
          <a:stretch>
            <a:fillRect/>
          </a:stretch>
        </p:blipFill>
        <p:spPr>
          <a:xfrm>
            <a:off x="560414" y="1227676"/>
            <a:ext cx="11138905" cy="2785524"/>
          </a:xfrm>
          <a:prstGeom prst="rect">
            <a:avLst/>
          </a:prstGeom>
        </p:spPr>
      </p:pic>
    </p:spTree>
    <p:extLst>
      <p:ext uri="{BB962C8B-B14F-4D97-AF65-F5344CB8AC3E}">
        <p14:creationId xmlns:p14="http://schemas.microsoft.com/office/powerpoint/2010/main" val="402187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5E94F-7325-0550-E406-41BBDB4E140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A34CC0-0EE4-AE08-84A6-11329875B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DE33A8C-73F5-45C1-ABB2-329A3777D4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3DAA2715-69DA-7FBA-4F8B-E34A259AFC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9C7F060-E2ED-31F7-3042-192A86A0A2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466B303B-9064-0572-9EC0-CFB27E3FC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381B30FB-E394-4AC8-3AC8-95572B9B2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243A282-7242-DE8A-8D2E-0854FC45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A574EB8B-45FC-E2D6-42DE-DEF2849D7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49CBFE35-5603-8E91-4429-AC4DB4C72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66D37A1D-4B37-1B36-D00F-2851F1563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9BA8F7AF-28F5-AED2-F770-042BA2EE8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48440F4-6CFB-5FCD-84C8-37A060CB6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586FCD7-E6D5-C332-63E8-9C4F6300EC24}"/>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rPr>
              <a:t>IROC Project Team</a:t>
            </a:r>
          </a:p>
        </p:txBody>
      </p:sp>
      <p:sp>
        <p:nvSpPr>
          <p:cNvPr id="7" name="Content Placeholder 6">
            <a:extLst>
              <a:ext uri="{FF2B5EF4-FFF2-40B4-BE49-F238E27FC236}">
                <a16:creationId xmlns:a16="http://schemas.microsoft.com/office/drawing/2014/main" id="{D194FF49-465A-8B2B-2E08-3615AB69857B}"/>
              </a:ext>
            </a:extLst>
          </p:cNvPr>
          <p:cNvSpPr>
            <a:spLocks noGrp="1"/>
          </p:cNvSpPr>
          <p:nvPr>
            <p:ph idx="1"/>
          </p:nvPr>
        </p:nvSpPr>
        <p:spPr>
          <a:xfrm>
            <a:off x="448733" y="769449"/>
            <a:ext cx="11365315" cy="5741079"/>
          </a:xfrm>
        </p:spPr>
        <p:txBody>
          <a:bodyPr>
            <a:normAutofit/>
          </a:bodyPr>
          <a:lstStyle/>
          <a:p>
            <a:pPr marL="457200" lvl="1" indent="0">
              <a:spcBef>
                <a:spcPts val="0"/>
              </a:spcBef>
              <a:spcAft>
                <a:spcPts val="600"/>
              </a:spcAft>
              <a:buClr>
                <a:schemeClr val="tx1"/>
              </a:buClr>
              <a:buSzPct val="10000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CF24054A-D17B-E624-44DF-4944608355F6}"/>
              </a:ext>
            </a:extLst>
          </p:cNvPr>
          <p:cNvPicPr>
            <a:picLocks noChangeAspect="1"/>
          </p:cNvPicPr>
          <p:nvPr/>
        </p:nvPicPr>
        <p:blipFill>
          <a:blip r:embed="rId3"/>
          <a:stretch>
            <a:fillRect/>
          </a:stretch>
        </p:blipFill>
        <p:spPr>
          <a:xfrm>
            <a:off x="174858" y="133350"/>
            <a:ext cx="387117" cy="502749"/>
          </a:xfrm>
          <a:prstGeom prst="rect">
            <a:avLst/>
          </a:prstGeom>
        </p:spPr>
      </p:pic>
      <p:sp>
        <p:nvSpPr>
          <p:cNvPr id="4" name="TextBox 3">
            <a:extLst>
              <a:ext uri="{FF2B5EF4-FFF2-40B4-BE49-F238E27FC236}">
                <a16:creationId xmlns:a16="http://schemas.microsoft.com/office/drawing/2014/main" id="{6B541C64-C60B-CE4F-C0E1-E0279C2B5B05}"/>
              </a:ext>
            </a:extLst>
          </p:cNvPr>
          <p:cNvSpPr txBox="1"/>
          <p:nvPr/>
        </p:nvSpPr>
        <p:spPr>
          <a:xfrm>
            <a:off x="278956" y="757497"/>
            <a:ext cx="11654426" cy="1723549"/>
          </a:xfrm>
          <a:prstGeom prst="rect">
            <a:avLst/>
          </a:prstGeom>
          <a:noFill/>
        </p:spPr>
        <p:txBody>
          <a:bodyPr wrap="square">
            <a:spAutoFit/>
          </a:bodyPr>
          <a:lstStyle/>
          <a:p>
            <a:r>
              <a:rPr lang="en-US" sz="1600" dirty="0"/>
              <a:t>The IROC </a:t>
            </a:r>
            <a:r>
              <a:rPr lang="en-US" dirty="0"/>
              <a:t>application project team is </a:t>
            </a:r>
            <a:r>
              <a:rPr lang="en-US" sz="1600" dirty="0"/>
              <a:t>a specialized, collaborative group responsible for the design, development, testing, and deployment of the system.</a:t>
            </a:r>
          </a:p>
          <a:p>
            <a:pPr algn="l"/>
            <a:endParaRPr lang="en-US" sz="1600" dirty="0"/>
          </a:p>
          <a:p>
            <a:pPr algn="l"/>
            <a:endParaRPr lang="en-US" dirty="0"/>
          </a:p>
          <a:p>
            <a:pPr algn="l"/>
            <a:endParaRPr lang="en-US" dirty="0"/>
          </a:p>
          <a:p>
            <a:pPr algn="l"/>
            <a:endParaRPr lang="en-US" dirty="0"/>
          </a:p>
        </p:txBody>
      </p:sp>
      <p:graphicFrame>
        <p:nvGraphicFramePr>
          <p:cNvPr id="5" name="Table 4">
            <a:extLst>
              <a:ext uri="{FF2B5EF4-FFF2-40B4-BE49-F238E27FC236}">
                <a16:creationId xmlns:a16="http://schemas.microsoft.com/office/drawing/2014/main" id="{347D8F99-CE8D-D22F-15E1-2981BF8A1581}"/>
              </a:ext>
            </a:extLst>
          </p:cNvPr>
          <p:cNvGraphicFramePr>
            <a:graphicFrameLocks noGrp="1"/>
          </p:cNvGraphicFramePr>
          <p:nvPr>
            <p:extLst>
              <p:ext uri="{D42A27DB-BD31-4B8C-83A1-F6EECF244321}">
                <p14:modId xmlns:p14="http://schemas.microsoft.com/office/powerpoint/2010/main" val="3347603452"/>
              </p:ext>
            </p:extLst>
          </p:nvPr>
        </p:nvGraphicFramePr>
        <p:xfrm>
          <a:off x="377952" y="1819633"/>
          <a:ext cx="11448827" cy="4794220"/>
        </p:xfrm>
        <a:graphic>
          <a:graphicData uri="http://schemas.openxmlformats.org/drawingml/2006/table">
            <a:tbl>
              <a:tblPr firstRow="1" bandRow="1">
                <a:tableStyleId>{5C22544A-7EE6-4342-B048-85BDC9FD1C3A}</a:tableStyleId>
              </a:tblPr>
              <a:tblGrid>
                <a:gridCol w="3351584">
                  <a:extLst>
                    <a:ext uri="{9D8B030D-6E8A-4147-A177-3AD203B41FA5}">
                      <a16:colId xmlns:a16="http://schemas.microsoft.com/office/drawing/2014/main" val="1097699872"/>
                    </a:ext>
                  </a:extLst>
                </a:gridCol>
                <a:gridCol w="3925842">
                  <a:extLst>
                    <a:ext uri="{9D8B030D-6E8A-4147-A177-3AD203B41FA5}">
                      <a16:colId xmlns:a16="http://schemas.microsoft.com/office/drawing/2014/main" val="1944238493"/>
                    </a:ext>
                  </a:extLst>
                </a:gridCol>
                <a:gridCol w="4171401">
                  <a:extLst>
                    <a:ext uri="{9D8B030D-6E8A-4147-A177-3AD203B41FA5}">
                      <a16:colId xmlns:a16="http://schemas.microsoft.com/office/drawing/2014/main" val="1545553028"/>
                    </a:ext>
                  </a:extLst>
                </a:gridCol>
              </a:tblGrid>
              <a:tr h="324860">
                <a:tc>
                  <a:txBody>
                    <a:bodyPr/>
                    <a:lstStyle/>
                    <a:p>
                      <a:pPr algn="ctr">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Member</a:t>
                      </a:r>
                    </a:p>
                  </a:txBody>
                  <a:tcPr marL="45720" marR="45720" marT="22860" marB="22860" anchor="ctr">
                    <a:solidFill>
                      <a:schemeClr val="accent2">
                        <a:lumMod val="50000"/>
                      </a:schemeClr>
                    </a:solidFill>
                  </a:tcPr>
                </a:tc>
                <a:tc>
                  <a:txBody>
                    <a:bodyPr/>
                    <a:lstStyle/>
                    <a:p>
                      <a:pPr algn="ctr">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Role</a:t>
                      </a:r>
                    </a:p>
                  </a:txBody>
                  <a:tcPr marL="45720" marR="45720" marT="22860" marB="22860" anchor="ctr">
                    <a:solidFill>
                      <a:schemeClr val="accent2">
                        <a:lumMod val="50000"/>
                      </a:schemeClr>
                    </a:solidFill>
                  </a:tcPr>
                </a:tc>
                <a:tc>
                  <a:txBody>
                    <a:bodyPr/>
                    <a:lstStyle/>
                    <a:p>
                      <a:pPr algn="ctr">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Agency</a:t>
                      </a:r>
                    </a:p>
                  </a:txBody>
                  <a:tcPr marL="45720" marR="45720" marT="22860" marB="22860" anchor="ctr">
                    <a:solidFill>
                      <a:schemeClr val="accent2">
                        <a:lumMod val="50000"/>
                      </a:schemeClr>
                    </a:solidFill>
                  </a:tcPr>
                </a:tc>
                <a:extLst>
                  <a:ext uri="{0D108BD9-81ED-4DB2-BD59-A6C34878D82A}">
                    <a16:rowId xmlns:a16="http://schemas.microsoft.com/office/drawing/2014/main" val="226499583"/>
                  </a:ext>
                </a:extLst>
              </a:tr>
              <a:tr h="324860">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Elise Hawes</a:t>
                      </a:r>
                    </a:p>
                  </a:txBody>
                  <a:tcPr marL="45720" marR="45720" marT="22860" marB="22860"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IROC Project Manager</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 Forest Service</a:t>
                      </a:r>
                    </a:p>
                  </a:txBody>
                  <a:tcPr marL="3175" marR="3175" marT="3175" marB="3175" anchor="ctr"/>
                </a:tc>
                <a:extLst>
                  <a:ext uri="{0D108BD9-81ED-4DB2-BD59-A6C34878D82A}">
                    <a16:rowId xmlns:a16="http://schemas.microsoft.com/office/drawing/2014/main" val="1382379503"/>
                  </a:ext>
                </a:extLst>
              </a:tr>
              <a:tr h="324860">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Kymberli Hoffman</a:t>
                      </a:r>
                    </a:p>
                  </a:txBody>
                  <a:tcPr marL="45720" marR="45720" marT="22860" marB="22860" anchor="ctr"/>
                </a:tc>
                <a:tc>
                  <a:txBody>
                    <a:bodyPr/>
                    <a:lstStyle/>
                    <a:p>
                      <a:pPr algn="ctr">
                        <a:spcAft>
                          <a:spcPts val="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Project Management Specialist (Detailed)</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USFS / Tennessee Interagency Dispatch Center</a:t>
                      </a:r>
                    </a:p>
                  </a:txBody>
                  <a:tcPr marL="45720" marR="45720" marT="22860" marB="22860" anchor="ctr"/>
                </a:tc>
                <a:extLst>
                  <a:ext uri="{0D108BD9-81ED-4DB2-BD59-A6C34878D82A}">
                    <a16:rowId xmlns:a16="http://schemas.microsoft.com/office/drawing/2014/main" val="930797001"/>
                  </a:ext>
                </a:extLst>
              </a:tr>
              <a:tr h="324860">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Julie Polutnik</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IROC Business Lead</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 Forest Service</a:t>
                      </a:r>
                    </a:p>
                  </a:txBody>
                  <a:tcPr marL="3175" marR="3175" marT="3175" marB="3175" anchor="ctr"/>
                </a:tc>
                <a:extLst>
                  <a:ext uri="{0D108BD9-81ED-4DB2-BD59-A6C34878D82A}">
                    <a16:rowId xmlns:a16="http://schemas.microsoft.com/office/drawing/2014/main" val="444366761"/>
                  </a:ext>
                </a:extLst>
              </a:tr>
              <a:tr h="324860">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Laurie Forni</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NCCM Liaison</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USFS / Northern California Coordination Center</a:t>
                      </a:r>
                    </a:p>
                  </a:txBody>
                  <a:tcPr marL="3175" marR="3175" marT="3175" marB="3175" anchor="ctr"/>
                </a:tc>
                <a:extLst>
                  <a:ext uri="{0D108BD9-81ED-4DB2-BD59-A6C34878D82A}">
                    <a16:rowId xmlns:a16="http://schemas.microsoft.com/office/drawing/2014/main" val="3508096521"/>
                  </a:ext>
                </a:extLst>
              </a:tr>
              <a:tr h="324860">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Melinda Brogden</a:t>
                      </a: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Subject Matter Expert </a:t>
                      </a:r>
                    </a:p>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600" b="0" i="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FamAuth</a:t>
                      </a: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Integration, IQCS/IQS Qual Systems, Reports)</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 Forest Service (Contractor)</a:t>
                      </a:r>
                    </a:p>
                  </a:txBody>
                  <a:tcPr marL="45720" marR="45720" marT="22860" marB="22860" anchor="ctr"/>
                </a:tc>
                <a:extLst>
                  <a:ext uri="{0D108BD9-81ED-4DB2-BD59-A6C34878D82A}">
                    <a16:rowId xmlns:a16="http://schemas.microsoft.com/office/drawing/2014/main" val="212545006"/>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Shayne Canady</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Subject Matter Expert</a:t>
                      </a:r>
                    </a:p>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600" b="0" i="0"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FamAuth</a:t>
                      </a: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Integration, Organizations, Reports, Training, Vendors/Contract Resources)</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 Forest Service (Contractor)</a:t>
                      </a:r>
                    </a:p>
                  </a:txBody>
                  <a:tcPr marL="45720" marR="45720" marT="22860" marB="22860" anchor="ctr"/>
                </a:tc>
                <a:extLst>
                  <a:ext uri="{0D108BD9-81ED-4DB2-BD59-A6C34878D82A}">
                    <a16:rowId xmlns:a16="http://schemas.microsoft.com/office/drawing/2014/main" val="3984711720"/>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Gina Papke</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Subject Matter Expert</a:t>
                      </a:r>
                    </a:p>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(Organizations, Vendors/Contract Resources)</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 Forest Service (Contractor)</a:t>
                      </a:r>
                    </a:p>
                  </a:txBody>
                  <a:tcPr marL="45720" marR="45720" marT="22860" marB="22860" anchor="ctr"/>
                </a:tc>
                <a:extLst>
                  <a:ext uri="{0D108BD9-81ED-4DB2-BD59-A6C34878D82A}">
                    <a16:rowId xmlns:a16="http://schemas.microsoft.com/office/drawing/2014/main" val="2376862177"/>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Cynthia Carney</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Subject Matter Expert</a:t>
                      </a:r>
                    </a:p>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(QMS Qual System, Reports, Training,            CA Contracted Resources)</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CAL FIRE</a:t>
                      </a:r>
                    </a:p>
                  </a:txBody>
                  <a:tcPr marL="45720" marR="45720" marT="22860" marB="22860" anchor="ctr"/>
                </a:tc>
                <a:extLst>
                  <a:ext uri="{0D108BD9-81ED-4DB2-BD59-A6C34878D82A}">
                    <a16:rowId xmlns:a16="http://schemas.microsoft.com/office/drawing/2014/main" val="3100715340"/>
                  </a:ext>
                </a:extLst>
              </a:tr>
            </a:tbl>
          </a:graphicData>
        </a:graphic>
      </p:graphicFrame>
    </p:spTree>
    <p:extLst>
      <p:ext uri="{BB962C8B-B14F-4D97-AF65-F5344CB8AC3E}">
        <p14:creationId xmlns:p14="http://schemas.microsoft.com/office/powerpoint/2010/main" val="346004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F9F46-1C21-7551-9CD9-92A636367D6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C3E140-35A6-EBD9-CBC9-814885837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547DDA4-CC76-8612-DAB4-62E50A8AE1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F2096625-EC72-A904-795B-C9FC9434A7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595119D-17F6-4AFB-A751-FCA3613F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9DBE6CB-B415-D6DB-B270-E31D7D15B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78C18111-E6DD-A5CE-9172-82F6A1DE6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2E2893D-4FCD-D222-857B-462FC9369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3999218D-D186-FEBA-B349-47B2C0D96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72C41BF8-84D4-34E1-85A6-7E1ED5F22A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9100190E-DD9A-2CA7-395B-BBFDDF91B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5405E2C-DBBF-F8B8-8B09-58815A177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953F9F8D-B8C6-2E97-E9AD-8A8272425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49D8F79-84F1-54BF-B599-40B18E4DE670}"/>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ffectLst>
                  <a:glow rad="38100">
                    <a:schemeClr val="bg1">
                      <a:lumMod val="65000"/>
                      <a:lumOff val="35000"/>
                      <a:alpha val="40000"/>
                    </a:schemeClr>
                  </a:glow>
                </a:effectLst>
              </a:rPr>
              <a:t>Just </a:t>
            </a:r>
            <a:r>
              <a:rPr lang="en-US" sz="2800" spc="300">
                <a:solidFill>
                  <a:schemeClr val="tx1"/>
                </a:solidFill>
                <a:effectLst>
                  <a:glow rad="38100">
                    <a:schemeClr val="bg1">
                      <a:lumMod val="65000"/>
                      <a:lumOff val="35000"/>
                      <a:alpha val="40000"/>
                    </a:schemeClr>
                  </a:glow>
                </a:effectLst>
              </a:rPr>
              <a:t>released March 31 &gt; </a:t>
            </a:r>
            <a:r>
              <a:rPr lang="en-US" sz="2800" dirty="0">
                <a:solidFill>
                  <a:schemeClr val="tx1"/>
                </a:solidFill>
                <a:ea typeface="Calibri" panose="020F0502020204030204" pitchFamily="34" charset="0"/>
                <a:cs typeface="Calibri" panose="020F0502020204030204" pitchFamily="34" charset="0"/>
              </a:rPr>
              <a:t>Sprint Series 23 [Release </a:t>
            </a:r>
            <a:r>
              <a:rPr lang="en-US" sz="2800">
                <a:solidFill>
                  <a:schemeClr val="tx1"/>
                </a:solidFill>
                <a:ea typeface="Calibri" panose="020F0502020204030204" pitchFamily="34" charset="0"/>
                <a:cs typeface="Calibri" panose="020F0502020204030204" pitchFamily="34" charset="0"/>
              </a:rPr>
              <a:t>23.1]</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649E152E-C775-BA16-3AD6-F095893981D6}"/>
              </a:ext>
            </a:extLst>
          </p:cNvPr>
          <p:cNvSpPr>
            <a:spLocks noGrp="1"/>
          </p:cNvSpPr>
          <p:nvPr>
            <p:ph idx="1"/>
          </p:nvPr>
        </p:nvSpPr>
        <p:spPr>
          <a:xfrm>
            <a:off x="448733" y="769449"/>
            <a:ext cx="11365315" cy="5741079"/>
          </a:xfrm>
        </p:spPr>
        <p:txBody>
          <a:bodyPr>
            <a:normAutofit/>
          </a:bodyPr>
          <a:lstStyle/>
          <a:p>
            <a:pPr marL="285750" lvl="1">
              <a:spcBef>
                <a:spcPts val="0"/>
              </a:spcBef>
              <a:buClr>
                <a:schemeClr val="tx1"/>
              </a:buClr>
              <a:buSzPct val="900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NERV Modal &amp; 2026 Billing Number updated</a:t>
            </a:r>
          </a:p>
          <a:p>
            <a:pPr marL="285750" lvl="1">
              <a:spcBef>
                <a:spcPts val="0"/>
              </a:spcBef>
              <a:buClr>
                <a:schemeClr val="tx1"/>
              </a:buClr>
              <a:buSzPct val="900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Frequencies Management</a:t>
            </a:r>
          </a:p>
          <a:p>
            <a:pPr marL="742950" lvl="2" indent="-285750">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Can add integrated frequencies when creating an incident in IROC</a:t>
            </a:r>
          </a:p>
          <a:p>
            <a:pPr marL="742950" lvl="2" indent="-285750">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Added a prompt to auto-expire incident frequencies when closing an incident</a:t>
            </a:r>
          </a:p>
          <a:p>
            <a:pPr marL="742950" lvl="2" indent="-285750">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Added Request Number column to Frequencies tab on incident in Portal to track the F# requests</a:t>
            </a:r>
          </a:p>
          <a:p>
            <a:pPr marL="742950" lvl="2" indent="-285750">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Frequencies will remain attached to the incident when transferring the incident to another center</a:t>
            </a:r>
          </a:p>
          <a:p>
            <a:pPr marL="400050" lvl="1" indent="-342900">
              <a:spcBef>
                <a:spcPts val="0"/>
              </a:spcBef>
              <a:buClr>
                <a:schemeClr val="tx1"/>
              </a:buClr>
              <a:buSzPct val="90000"/>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Resources</a:t>
            </a:r>
          </a:p>
          <a:p>
            <a:pPr lvl="1">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Can multi select responder quals in DMT to hide or unhide</a:t>
            </a:r>
          </a:p>
          <a:p>
            <a:pPr lvl="1">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Dispatch Managers can only select active Provider Units when accepting resource transfers</a:t>
            </a:r>
          </a:p>
          <a:p>
            <a:pPr>
              <a:spcBef>
                <a:spcPts val="0"/>
              </a:spcBef>
              <a:buClr>
                <a:schemeClr val="tx1"/>
              </a:buClr>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Requests</a:t>
            </a:r>
          </a:p>
          <a:p>
            <a:pPr lvl="1">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Dispatchers can only select active Provider Units for temporary resources filled as Fill With Agreement</a:t>
            </a:r>
          </a:p>
          <a:p>
            <a:pPr lvl="1">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Fixed a bug on “Type Any” FWA requests that wasn’t allowing the page to be saved.</a:t>
            </a:r>
          </a:p>
          <a:p>
            <a:pPr lvl="0">
              <a:spcBef>
                <a:spcPts val="0"/>
              </a:spcBef>
              <a:buClr>
                <a:schemeClr val="tx1"/>
              </a:buClr>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Calibri" panose="020F0502020204030204" pitchFamily="34" charset="0"/>
              </a:rPr>
              <a:t>Catalog</a:t>
            </a:r>
          </a:p>
          <a:p>
            <a:pPr lvl="1">
              <a:spcBef>
                <a:spcPts val="0"/>
              </a:spcBef>
              <a:buClr>
                <a:schemeClr val="tx1"/>
              </a:buClr>
              <a:buSzPct val="9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Updated the inactivated Aircraft catalog's Frequency category name and all respective aircraft catalog items with an (AC) trailing the names to help differentiate the Aircraft catalog items from the Frequency catalog items for report filtering assistance. For example:</a:t>
            </a:r>
          </a:p>
          <a:p>
            <a:pPr lvl="2">
              <a:spcBef>
                <a:spcPts val="0"/>
              </a:spcBef>
              <a:buClr>
                <a:schemeClr val="tx1"/>
              </a:buClr>
              <a:buSzPct val="90000"/>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Calibri" panose="020F0502020204030204" pitchFamily="34" charset="0"/>
              </a:rPr>
              <a:t>Aircraft catalog &gt; Frequency (AC) category vs Frequency catalog &gt; Frequency category</a:t>
            </a:r>
          </a:p>
          <a:p>
            <a:pPr lvl="2">
              <a:spcBef>
                <a:spcPts val="0"/>
              </a:spcBef>
              <a:buClr>
                <a:schemeClr val="tx1"/>
              </a:buClr>
              <a:buSzPct val="90000"/>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Calibri" panose="020F0502020204030204" pitchFamily="34" charset="0"/>
              </a:rPr>
              <a:t>Aircraft catalog &gt; Air to Air (AC) catalog item vs Frequency catalog &gt; Air to Air AM catalog item</a:t>
            </a:r>
          </a:p>
          <a:p>
            <a:pPr lvl="1">
              <a:spcBef>
                <a:spcPts val="0"/>
              </a:spcBef>
              <a:buClr>
                <a:schemeClr val="tx1"/>
              </a:buClr>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73066205-F3C5-C286-80A8-50EE563BD03A}"/>
              </a:ext>
            </a:extLst>
          </p:cNvPr>
          <p:cNvPicPr>
            <a:picLocks noChangeAspect="1"/>
          </p:cNvPicPr>
          <p:nvPr/>
        </p:nvPicPr>
        <p:blipFill>
          <a:blip r:embed="rId3"/>
          <a:stretch>
            <a:fillRect/>
          </a:stretch>
        </p:blipFill>
        <p:spPr>
          <a:xfrm>
            <a:off x="174858" y="133350"/>
            <a:ext cx="387117" cy="502749"/>
          </a:xfrm>
          <a:prstGeom prst="rect">
            <a:avLst/>
          </a:prstGeom>
        </p:spPr>
      </p:pic>
      <p:sp>
        <p:nvSpPr>
          <p:cNvPr id="6" name="TextBox 5">
            <a:extLst>
              <a:ext uri="{FF2B5EF4-FFF2-40B4-BE49-F238E27FC236}">
                <a16:creationId xmlns:a16="http://schemas.microsoft.com/office/drawing/2014/main" id="{7A410A22-F728-8C8E-EF04-7FE9AFBF79EE}"/>
              </a:ext>
            </a:extLst>
          </p:cNvPr>
          <p:cNvSpPr txBox="1"/>
          <p:nvPr/>
        </p:nvSpPr>
        <p:spPr>
          <a:xfrm>
            <a:off x="2643588" y="6417408"/>
            <a:ext cx="6099242" cy="369332"/>
          </a:xfrm>
          <a:prstGeom prst="rect">
            <a:avLst/>
          </a:prstGeom>
          <a:noFill/>
        </p:spPr>
        <p:txBody>
          <a:bodyPr wrap="square">
            <a:spAutoFit/>
          </a:bodyPr>
          <a:lstStyle/>
          <a:p>
            <a:pPr marL="0" indent="0" algn="ctr">
              <a:spcBef>
                <a:spcPts val="0"/>
              </a:spcBef>
              <a:spcAft>
                <a:spcPts val="600"/>
              </a:spcAft>
              <a:buClr>
                <a:schemeClr val="tx1"/>
              </a:buClr>
              <a:buSzPct val="100000"/>
              <a:buNone/>
            </a:pPr>
            <a:r>
              <a:rPr lang="en-US" sz="1800" dirty="0">
                <a:solidFill>
                  <a:schemeClr val="tx1"/>
                </a:solidFill>
              </a:rPr>
              <a:t>Please see </a:t>
            </a:r>
            <a:r>
              <a:rPr lang="en-US" sz="1800" dirty="0">
                <a:solidFill>
                  <a:srgbClr val="FF9900"/>
                </a:solidFill>
                <a:hlinkClick r:id="rId4">
                  <a:extLst>
                    <a:ext uri="{A12FA001-AC4F-418D-AE19-62706E023703}">
                      <ahyp:hlinkClr xmlns:ahyp="http://schemas.microsoft.com/office/drawing/2018/hyperlinkcolor" val="tx"/>
                    </a:ext>
                  </a:extLst>
                </a:hlinkClick>
              </a:rPr>
              <a:t>IROC Release Notes </a:t>
            </a:r>
            <a:r>
              <a:rPr lang="en-US" sz="1800" dirty="0">
                <a:solidFill>
                  <a:schemeClr val="tx1"/>
                </a:solidFill>
              </a:rPr>
              <a:t>for more information</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302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0B1B-26A1-16E5-76A8-EEF6E54C089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348ED7-4224-DCE3-4BAA-0DB80A77A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0A2A7D6-8AB8-FB5A-26D7-BD35F3D78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3F8029FD-08D0-EEC9-45E2-A30FA80D2F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04A919D-3DA3-9B72-A40D-8ABCBE3D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91EA62DE-0E16-04B0-B4F3-8D506C9F6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86051791-6082-E979-0959-E0D6D6F7B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58CFF46-AEC8-B297-5E61-A0CA21994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47389812-8214-ABEA-BCE5-375AA43650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76AD7DC6-DA01-0334-DF9F-CC9FB8A41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C207533F-88E8-CC8E-BA8D-588D5CCB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A4FAF66D-B958-5117-FA8A-BCA157586E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3874D8DC-56BE-F2B5-0C9C-8EC900DA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55DDD91-73F3-0DDD-5CAD-D809D83F1620}"/>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a typeface="Calibri" panose="020F0502020204030204" pitchFamily="34" charset="0"/>
                <a:cs typeface="Calibri" panose="020F0502020204030204" pitchFamily="34" charset="0"/>
              </a:rPr>
              <a:t>IROC Website</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A38C2856-EADB-1A2D-1B59-E590D23F33C3}"/>
              </a:ext>
            </a:extLst>
          </p:cNvPr>
          <p:cNvSpPr>
            <a:spLocks noGrp="1"/>
          </p:cNvSpPr>
          <p:nvPr>
            <p:ph idx="1"/>
          </p:nvPr>
        </p:nvSpPr>
        <p:spPr>
          <a:xfrm>
            <a:off x="448733" y="769449"/>
            <a:ext cx="11365315" cy="5741079"/>
          </a:xfrm>
        </p:spPr>
        <p:txBody>
          <a:bodyPr>
            <a:normAutofit/>
          </a:bodyPr>
          <a:lstStyle/>
          <a:p>
            <a:pPr marL="396875" lvl="1">
              <a:spcBef>
                <a:spcPts val="0"/>
              </a:spcBef>
              <a:buClr>
                <a:schemeClr val="tx1"/>
              </a:buClr>
              <a:buFont typeface="Wingdings" panose="05000000000000000000" pitchFamily="2" charset="2"/>
              <a:buChar char="Ø"/>
            </a:pPr>
            <a:r>
              <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https://www.wildfire.gov/application/iroc</a:t>
            </a: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52F0F792-40EB-CD87-AA78-E343AD2C0DA0}"/>
              </a:ext>
            </a:extLst>
          </p:cNvPr>
          <p:cNvPicPr>
            <a:picLocks noChangeAspect="1"/>
          </p:cNvPicPr>
          <p:nvPr/>
        </p:nvPicPr>
        <p:blipFill>
          <a:blip r:embed="rId4"/>
          <a:stretch>
            <a:fillRect/>
          </a:stretch>
        </p:blipFill>
        <p:spPr>
          <a:xfrm>
            <a:off x="174858" y="133350"/>
            <a:ext cx="387117" cy="502749"/>
          </a:xfrm>
          <a:prstGeom prst="rect">
            <a:avLst/>
          </a:prstGeom>
        </p:spPr>
      </p:pic>
      <p:pic>
        <p:nvPicPr>
          <p:cNvPr id="4" name="Picture 3">
            <a:extLst>
              <a:ext uri="{FF2B5EF4-FFF2-40B4-BE49-F238E27FC236}">
                <a16:creationId xmlns:a16="http://schemas.microsoft.com/office/drawing/2014/main" id="{A4B20D6E-C0A6-E39E-5E6B-49B5D4096BB0}"/>
              </a:ext>
            </a:extLst>
          </p:cNvPr>
          <p:cNvPicPr>
            <a:picLocks noChangeAspect="1"/>
          </p:cNvPicPr>
          <p:nvPr/>
        </p:nvPicPr>
        <p:blipFill>
          <a:blip r:embed="rId5"/>
          <a:stretch>
            <a:fillRect/>
          </a:stretch>
        </p:blipFill>
        <p:spPr>
          <a:xfrm>
            <a:off x="1955799" y="1550641"/>
            <a:ext cx="8474506" cy="4925118"/>
          </a:xfrm>
          <a:prstGeom prst="rect">
            <a:avLst/>
          </a:prstGeom>
        </p:spPr>
      </p:pic>
    </p:spTree>
    <p:extLst>
      <p:ext uri="{BB962C8B-B14F-4D97-AF65-F5344CB8AC3E}">
        <p14:creationId xmlns:p14="http://schemas.microsoft.com/office/powerpoint/2010/main" val="247322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59E8-9D72-8AA2-09B4-80CBF9D7FFC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C88A06-A8B6-B76D-2531-19628EAD9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5899FE5-AD82-731E-4D71-00C74323C6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C4EFBA8F-7825-8F91-D2B7-656FD43EA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53D1FEE-553A-3F03-9219-2BDC88A9EA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C0EBFD8-E468-A7B3-E84B-34EC272D0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94E1668E-F7B1-7DFD-7425-24829AAFF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63C83B6-2219-AFCB-C630-4D60CF7AC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6164DE2D-BDEB-0606-6B6B-9DDD9ACB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E2B2AAE0-E140-7A78-2788-03D32229A6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07012D85-E3F0-1146-4215-B758455D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A50B264E-9CA6-A1BD-6480-281559E54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B9F1D0FF-E90C-9A2A-90A4-DCB1B6BDC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B1FDF2F-F3A0-1102-7FE6-46E2424338DB}"/>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a typeface="Calibri" panose="020F0502020204030204" pitchFamily="34" charset="0"/>
                <a:cs typeface="Calibri" panose="020F0502020204030204" pitchFamily="34" charset="0"/>
              </a:rPr>
              <a:t>IROC Website</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C8F151F2-5604-4270-9C88-A5447CF0FC29}"/>
              </a:ext>
            </a:extLst>
          </p:cNvPr>
          <p:cNvSpPr>
            <a:spLocks noGrp="1"/>
          </p:cNvSpPr>
          <p:nvPr>
            <p:ph idx="1"/>
          </p:nvPr>
        </p:nvSpPr>
        <p:spPr>
          <a:xfrm>
            <a:off x="448733" y="769449"/>
            <a:ext cx="11365315" cy="5741079"/>
          </a:xfrm>
        </p:spPr>
        <p:txBody>
          <a:bodyPr>
            <a:normAutofit/>
          </a:bodyPr>
          <a:lstStyle/>
          <a:p>
            <a:pPr marL="396875" lvl="1">
              <a:spcBef>
                <a:spcPts val="0"/>
              </a:spcBef>
              <a:buClr>
                <a:schemeClr val="tx1"/>
              </a:buClr>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General Information</a:t>
            </a: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CE20E57D-DD36-935D-A1B6-4ED60FFEFC07}"/>
              </a:ext>
            </a:extLst>
          </p:cNvPr>
          <p:cNvPicPr>
            <a:picLocks noChangeAspect="1"/>
          </p:cNvPicPr>
          <p:nvPr/>
        </p:nvPicPr>
        <p:blipFill>
          <a:blip r:embed="rId3"/>
          <a:stretch>
            <a:fillRect/>
          </a:stretch>
        </p:blipFill>
        <p:spPr>
          <a:xfrm>
            <a:off x="174858" y="133350"/>
            <a:ext cx="387117" cy="502749"/>
          </a:xfrm>
          <a:prstGeom prst="rect">
            <a:avLst/>
          </a:prstGeom>
        </p:spPr>
      </p:pic>
      <p:pic>
        <p:nvPicPr>
          <p:cNvPr id="6" name="Picture 5">
            <a:extLst>
              <a:ext uri="{FF2B5EF4-FFF2-40B4-BE49-F238E27FC236}">
                <a16:creationId xmlns:a16="http://schemas.microsoft.com/office/drawing/2014/main" id="{626BA038-3984-E2CB-4ADD-545B6DDC9766}"/>
              </a:ext>
            </a:extLst>
          </p:cNvPr>
          <p:cNvPicPr>
            <a:picLocks noChangeAspect="1"/>
          </p:cNvPicPr>
          <p:nvPr/>
        </p:nvPicPr>
        <p:blipFill>
          <a:blip r:embed="rId4"/>
          <a:stretch>
            <a:fillRect/>
          </a:stretch>
        </p:blipFill>
        <p:spPr>
          <a:xfrm>
            <a:off x="677334" y="1318883"/>
            <a:ext cx="2986496" cy="2110117"/>
          </a:xfrm>
          <a:prstGeom prst="rect">
            <a:avLst/>
          </a:prstGeom>
        </p:spPr>
      </p:pic>
      <p:pic>
        <p:nvPicPr>
          <p:cNvPr id="16" name="Picture 15">
            <a:extLst>
              <a:ext uri="{FF2B5EF4-FFF2-40B4-BE49-F238E27FC236}">
                <a16:creationId xmlns:a16="http://schemas.microsoft.com/office/drawing/2014/main" id="{59D61A46-05CB-A1FC-DB60-D16E27E34108}"/>
              </a:ext>
            </a:extLst>
          </p:cNvPr>
          <p:cNvPicPr>
            <a:picLocks noChangeAspect="1"/>
          </p:cNvPicPr>
          <p:nvPr/>
        </p:nvPicPr>
        <p:blipFill>
          <a:blip r:embed="rId5"/>
          <a:stretch>
            <a:fillRect/>
          </a:stretch>
        </p:blipFill>
        <p:spPr>
          <a:xfrm>
            <a:off x="3409667" y="2647416"/>
            <a:ext cx="8523715" cy="3829584"/>
          </a:xfrm>
          <a:prstGeom prst="rect">
            <a:avLst/>
          </a:prstGeom>
        </p:spPr>
      </p:pic>
    </p:spTree>
    <p:extLst>
      <p:ext uri="{BB962C8B-B14F-4D97-AF65-F5344CB8AC3E}">
        <p14:creationId xmlns:p14="http://schemas.microsoft.com/office/powerpoint/2010/main" val="32350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8F1A-D5E2-68F1-64A9-FF4D7EC3C68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A39BEF-5A95-02B1-B627-D5D9676B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2FDB66D-1FF1-586E-7D12-096F752058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65DBFED-EEC8-69F8-DD3B-0DE3AE334E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6E1205D-C557-78CD-5BA5-D3CE73D77D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EEC86B1-4492-6BCE-2B32-DB61581AF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C931D9F5-9894-8546-BE4F-432DED152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0878B5-E46C-856D-2D6F-581A71CD1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C0D6E9A2-CF0E-4386-AA9E-FB920DCDC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620D42E4-FDCF-9AF0-9DB1-05B66AA56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934E3FD1-71AD-6030-2C69-7AEAA121A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0672D7F0-D61D-42BB-8A6F-66576375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EDD00261-F839-4DC0-AC22-D0200FEF8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F8216F5-C886-67A9-8292-CEA6DDB6FF93}"/>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a typeface="Calibri" panose="020F0502020204030204" pitchFamily="34" charset="0"/>
                <a:cs typeface="Calibri" panose="020F0502020204030204" pitchFamily="34" charset="0"/>
              </a:rPr>
              <a:t>IROC Website</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AF205842-F8AE-F5BD-7220-0DB92B0D8900}"/>
              </a:ext>
            </a:extLst>
          </p:cNvPr>
          <p:cNvSpPr>
            <a:spLocks noGrp="1"/>
          </p:cNvSpPr>
          <p:nvPr>
            <p:ph idx="1"/>
          </p:nvPr>
        </p:nvSpPr>
        <p:spPr>
          <a:xfrm>
            <a:off x="448733" y="769449"/>
            <a:ext cx="11365315" cy="5741079"/>
          </a:xfrm>
        </p:spPr>
        <p:txBody>
          <a:bodyPr>
            <a:normAutofit/>
          </a:bodyPr>
          <a:lstStyle/>
          <a:p>
            <a:pPr marL="396875" lvl="1">
              <a:spcBef>
                <a:spcPts val="0"/>
              </a:spcBef>
              <a:buClr>
                <a:schemeClr val="tx1"/>
              </a:buClr>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General Information </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rPr>
              <a:t>&gt; </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Organization Change Request Forms</a:t>
            </a:r>
            <a:endPar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6C3020DF-7CCA-E21B-F564-CAAD7EC9C61C}"/>
              </a:ext>
            </a:extLst>
          </p:cNvPr>
          <p:cNvPicPr>
            <a:picLocks noChangeAspect="1"/>
          </p:cNvPicPr>
          <p:nvPr/>
        </p:nvPicPr>
        <p:blipFill>
          <a:blip r:embed="rId4"/>
          <a:stretch>
            <a:fillRect/>
          </a:stretch>
        </p:blipFill>
        <p:spPr>
          <a:xfrm>
            <a:off x="174858" y="133350"/>
            <a:ext cx="387117" cy="502749"/>
          </a:xfrm>
          <a:prstGeom prst="rect">
            <a:avLst/>
          </a:prstGeom>
        </p:spPr>
      </p:pic>
      <p:pic>
        <p:nvPicPr>
          <p:cNvPr id="6" name="Picture 5">
            <a:extLst>
              <a:ext uri="{FF2B5EF4-FFF2-40B4-BE49-F238E27FC236}">
                <a16:creationId xmlns:a16="http://schemas.microsoft.com/office/drawing/2014/main" id="{B9390D7C-683A-4674-296B-56F36ED8571A}"/>
              </a:ext>
            </a:extLst>
          </p:cNvPr>
          <p:cNvPicPr>
            <a:picLocks noChangeAspect="1"/>
          </p:cNvPicPr>
          <p:nvPr/>
        </p:nvPicPr>
        <p:blipFill>
          <a:blip r:embed="rId5"/>
          <a:stretch>
            <a:fillRect/>
          </a:stretch>
        </p:blipFill>
        <p:spPr>
          <a:xfrm>
            <a:off x="677334" y="1318883"/>
            <a:ext cx="2986496" cy="2110117"/>
          </a:xfrm>
          <a:prstGeom prst="rect">
            <a:avLst/>
          </a:prstGeom>
        </p:spPr>
      </p:pic>
      <p:pic>
        <p:nvPicPr>
          <p:cNvPr id="5" name="Picture 4">
            <a:extLst>
              <a:ext uri="{FF2B5EF4-FFF2-40B4-BE49-F238E27FC236}">
                <a16:creationId xmlns:a16="http://schemas.microsoft.com/office/drawing/2014/main" id="{205E4FD7-D6E3-E92B-406E-73D65ECC28DF}"/>
              </a:ext>
            </a:extLst>
          </p:cNvPr>
          <p:cNvPicPr>
            <a:picLocks noChangeAspect="1"/>
          </p:cNvPicPr>
          <p:nvPr/>
        </p:nvPicPr>
        <p:blipFill>
          <a:blip r:embed="rId6"/>
          <a:stretch>
            <a:fillRect/>
          </a:stretch>
        </p:blipFill>
        <p:spPr>
          <a:xfrm>
            <a:off x="2684019" y="3105017"/>
            <a:ext cx="9250066" cy="2434100"/>
          </a:xfrm>
          <a:prstGeom prst="rect">
            <a:avLst/>
          </a:prstGeom>
        </p:spPr>
      </p:pic>
    </p:spTree>
    <p:extLst>
      <p:ext uri="{BB962C8B-B14F-4D97-AF65-F5344CB8AC3E}">
        <p14:creationId xmlns:p14="http://schemas.microsoft.com/office/powerpoint/2010/main" val="137516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0295-1DCB-C494-5CBD-59E39BC9A8E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BEE48-8381-DFBD-FE3F-25659B954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95E2E05-802D-344B-D586-CC97EFF19E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588DE030-8522-31FF-D117-17AF899BBD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B82F28B-615F-76C8-D851-B4B9F3430B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967A9C41-7022-E159-9CB2-E2D540DF72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A389EA2F-4C05-6A42-C3EB-90DFEBF13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588239F-1DBE-83B5-7BF4-5382FAD24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1BCE47FE-4078-0B0E-F4B1-4315080D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F2873FBB-542F-3CD1-2D8D-19BD7C5D9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8FE5BEEB-7266-B2C1-8CC1-5870E161C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9541EFF7-FCDD-007E-C89C-B11F8F4EE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6EBC79BD-7FFB-855E-5935-23F56B7F5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E4343F6-B745-1D5F-EB65-936F1410E43B}"/>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a typeface="Calibri" panose="020F0502020204030204" pitchFamily="34" charset="0"/>
                <a:cs typeface="Calibri" panose="020F0502020204030204" pitchFamily="34" charset="0"/>
              </a:rPr>
              <a:t>IROC Website</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F49E0CCD-9AF1-0B76-FFFA-9D2152DA28B3}"/>
              </a:ext>
            </a:extLst>
          </p:cNvPr>
          <p:cNvSpPr>
            <a:spLocks noGrp="1"/>
          </p:cNvSpPr>
          <p:nvPr>
            <p:ph idx="1"/>
          </p:nvPr>
        </p:nvSpPr>
        <p:spPr>
          <a:xfrm>
            <a:off x="448733" y="769449"/>
            <a:ext cx="11365315" cy="5741079"/>
          </a:xfrm>
        </p:spPr>
        <p:txBody>
          <a:bodyPr>
            <a:normAutofit/>
          </a:bodyPr>
          <a:lstStyle/>
          <a:p>
            <a:pPr marL="396875" lvl="1">
              <a:spcBef>
                <a:spcPts val="0"/>
              </a:spcBef>
              <a:buClr>
                <a:schemeClr val="tx1"/>
              </a:buClr>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General Information </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rPr>
              <a:t>&gt; </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Release Notes</a:t>
            </a:r>
            <a:endPar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111125" lvl="1" indent="0">
              <a:spcBef>
                <a:spcPts val="0"/>
              </a:spcBef>
              <a:buClr>
                <a:schemeClr val="tx1"/>
              </a:buClr>
              <a:buNone/>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Note, the </a:t>
            </a:r>
            <a:r>
              <a:rPr lang="en-US" sz="2400" u="sng" dirty="0">
                <a:solidFill>
                  <a:srgbClr val="FF990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Consolidated Release Notes</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are also </a:t>
            </a:r>
            <a:r>
              <a:rPr lang="en-US" sz="2400" dirty="0">
                <a:latin typeface="Calibri" panose="020F0502020204030204" pitchFamily="34" charset="0"/>
                <a:ea typeface="Calibri" panose="020F0502020204030204" pitchFamily="34" charset="0"/>
                <a:cs typeface="Calibri" panose="020F0502020204030204" pitchFamily="34" charset="0"/>
              </a:rPr>
              <a:t>linked in the upper left menu in DMT &amp; Portal </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Help – Release Notes</a:t>
            </a:r>
            <a:endPar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3BB04F8D-5772-52C8-DB13-7491FC778045}"/>
              </a:ext>
            </a:extLst>
          </p:cNvPr>
          <p:cNvPicPr>
            <a:picLocks noChangeAspect="1"/>
          </p:cNvPicPr>
          <p:nvPr/>
        </p:nvPicPr>
        <p:blipFill>
          <a:blip r:embed="rId6"/>
          <a:stretch>
            <a:fillRect/>
          </a:stretch>
        </p:blipFill>
        <p:spPr>
          <a:xfrm>
            <a:off x="174858" y="133350"/>
            <a:ext cx="387117" cy="502749"/>
          </a:xfrm>
          <a:prstGeom prst="rect">
            <a:avLst/>
          </a:prstGeom>
        </p:spPr>
      </p:pic>
      <p:pic>
        <p:nvPicPr>
          <p:cNvPr id="6" name="Picture 5">
            <a:extLst>
              <a:ext uri="{FF2B5EF4-FFF2-40B4-BE49-F238E27FC236}">
                <a16:creationId xmlns:a16="http://schemas.microsoft.com/office/drawing/2014/main" id="{84B91A5F-7AE8-6D98-C42F-9F30EB5B107D}"/>
              </a:ext>
            </a:extLst>
          </p:cNvPr>
          <p:cNvPicPr>
            <a:picLocks noChangeAspect="1"/>
          </p:cNvPicPr>
          <p:nvPr/>
        </p:nvPicPr>
        <p:blipFill>
          <a:blip r:embed="rId7"/>
          <a:stretch>
            <a:fillRect/>
          </a:stretch>
        </p:blipFill>
        <p:spPr>
          <a:xfrm>
            <a:off x="677334" y="1318883"/>
            <a:ext cx="2986496" cy="2110117"/>
          </a:xfrm>
          <a:prstGeom prst="rect">
            <a:avLst/>
          </a:prstGeom>
        </p:spPr>
      </p:pic>
      <p:pic>
        <p:nvPicPr>
          <p:cNvPr id="8" name="Picture 7">
            <a:extLst>
              <a:ext uri="{FF2B5EF4-FFF2-40B4-BE49-F238E27FC236}">
                <a16:creationId xmlns:a16="http://schemas.microsoft.com/office/drawing/2014/main" id="{6164B713-323F-3E81-1B71-3772B72B9BDB}"/>
              </a:ext>
            </a:extLst>
          </p:cNvPr>
          <p:cNvPicPr>
            <a:picLocks noChangeAspect="1"/>
          </p:cNvPicPr>
          <p:nvPr/>
        </p:nvPicPr>
        <p:blipFill>
          <a:blip r:embed="rId8"/>
          <a:srcRect b="28593"/>
          <a:stretch>
            <a:fillRect/>
          </a:stretch>
        </p:blipFill>
        <p:spPr>
          <a:xfrm>
            <a:off x="3174355" y="1587384"/>
            <a:ext cx="8232883" cy="3682322"/>
          </a:xfrm>
          <a:prstGeom prst="rect">
            <a:avLst/>
          </a:prstGeom>
        </p:spPr>
      </p:pic>
    </p:spTree>
    <p:extLst>
      <p:ext uri="{BB962C8B-B14F-4D97-AF65-F5344CB8AC3E}">
        <p14:creationId xmlns:p14="http://schemas.microsoft.com/office/powerpoint/2010/main" val="3489994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7CD27-F531-D946-D493-41D3D61DBD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66105A-BA0C-7D41-2F78-6BF65B476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1834CC1-DC95-7F88-C848-DB9A5C064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B91D2DD0-37E2-0A85-F718-289465AF4E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BCE5D94-77F2-625C-692A-4D23AE63C8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D5DC20C-C077-856A-E75C-511646F08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75C36D66-1C72-80D5-850A-D061C219B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2F1ED70-2B12-D380-D640-7AF34AE20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315997A-FB94-A13B-C813-C0C01F5D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ACD91E11-84B3-BD2C-EF74-6928DA05C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77433DD6-A554-7B04-5AF3-6E2082453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4BE84DAA-01A2-6629-B5B0-FA4DD237E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49A1661-160E-2AC4-A5FC-3CB1155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82683E4-3732-F252-53C5-FC468E2E7DF6}"/>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a typeface="Calibri" panose="020F0502020204030204" pitchFamily="34" charset="0"/>
                <a:cs typeface="Calibri" panose="020F0502020204030204" pitchFamily="34" charset="0"/>
              </a:rPr>
              <a:t>IROC Website</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3ACAB584-A704-4190-286B-E390442124D2}"/>
              </a:ext>
            </a:extLst>
          </p:cNvPr>
          <p:cNvSpPr>
            <a:spLocks noGrp="1"/>
          </p:cNvSpPr>
          <p:nvPr>
            <p:ph idx="1"/>
          </p:nvPr>
        </p:nvSpPr>
        <p:spPr>
          <a:xfrm>
            <a:off x="448733" y="769449"/>
            <a:ext cx="11365315" cy="5741079"/>
          </a:xfrm>
        </p:spPr>
        <p:txBody>
          <a:bodyPr>
            <a:normAutofit/>
          </a:bodyPr>
          <a:lstStyle/>
          <a:p>
            <a:pPr marL="396875" lvl="1">
              <a:spcBef>
                <a:spcPts val="0"/>
              </a:spcBef>
              <a:buClr>
                <a:schemeClr val="tx1"/>
              </a:buClr>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Training Materials </a:t>
            </a:r>
            <a:r>
              <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rPr>
              <a:t>&gt; Schedule IROC Training Database</a:t>
            </a: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111125" lvl="1" indent="0">
              <a:spcBef>
                <a:spcPts val="0"/>
              </a:spcBef>
              <a:buClr>
                <a:schemeClr val="tx1"/>
              </a:buClr>
              <a:buNone/>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71281380-F4D9-2CA8-4A8D-60BD784EFEDA}"/>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a:extLst>
              <a:ext uri="{FF2B5EF4-FFF2-40B4-BE49-F238E27FC236}">
                <a16:creationId xmlns:a16="http://schemas.microsoft.com/office/drawing/2014/main" id="{6BADC9AD-3C8B-1ABE-B155-7682F926CB8F}"/>
              </a:ext>
            </a:extLst>
          </p:cNvPr>
          <p:cNvPicPr>
            <a:picLocks noChangeAspect="1"/>
          </p:cNvPicPr>
          <p:nvPr/>
        </p:nvPicPr>
        <p:blipFill>
          <a:blip r:embed="rId4"/>
          <a:stretch>
            <a:fillRect/>
          </a:stretch>
        </p:blipFill>
        <p:spPr>
          <a:xfrm>
            <a:off x="789732" y="1331804"/>
            <a:ext cx="2534004" cy="1552792"/>
          </a:xfrm>
          <a:prstGeom prst="rect">
            <a:avLst/>
          </a:prstGeom>
        </p:spPr>
      </p:pic>
      <p:pic>
        <p:nvPicPr>
          <p:cNvPr id="14" name="Picture 13">
            <a:extLst>
              <a:ext uri="{FF2B5EF4-FFF2-40B4-BE49-F238E27FC236}">
                <a16:creationId xmlns:a16="http://schemas.microsoft.com/office/drawing/2014/main" id="{67E5FC34-A6D2-3300-3E2F-EB4EDD546A75}"/>
              </a:ext>
            </a:extLst>
          </p:cNvPr>
          <p:cNvPicPr>
            <a:picLocks noChangeAspect="1"/>
          </p:cNvPicPr>
          <p:nvPr/>
        </p:nvPicPr>
        <p:blipFill>
          <a:blip r:embed="rId5"/>
          <a:stretch>
            <a:fillRect/>
          </a:stretch>
        </p:blipFill>
        <p:spPr>
          <a:xfrm>
            <a:off x="1399679" y="3446951"/>
            <a:ext cx="10544110" cy="2217419"/>
          </a:xfrm>
          <a:prstGeom prst="rect">
            <a:avLst/>
          </a:prstGeom>
        </p:spPr>
      </p:pic>
      <p:cxnSp>
        <p:nvCxnSpPr>
          <p:cNvPr id="18" name="Straight Arrow Connector 17">
            <a:extLst>
              <a:ext uri="{FF2B5EF4-FFF2-40B4-BE49-F238E27FC236}">
                <a16:creationId xmlns:a16="http://schemas.microsoft.com/office/drawing/2014/main" id="{6689DB8B-3EF2-0B40-060C-DDA834F57E91}"/>
              </a:ext>
            </a:extLst>
          </p:cNvPr>
          <p:cNvCxnSpPr/>
          <p:nvPr/>
        </p:nvCxnSpPr>
        <p:spPr>
          <a:xfrm>
            <a:off x="1783080" y="2697480"/>
            <a:ext cx="491490" cy="892387"/>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24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3A1E-BE3A-0E8D-A158-78767179E73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B86E99-EDF2-0B53-A37B-2E79E655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C33FEF9-62A3-1E3E-8328-1ED92C90FB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0393A9D-A710-6B44-CF62-E0833F0211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93B824C-89A8-983B-A7A4-178BE275AF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509355BD-8B1F-2081-BD26-003A8C990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DF670150-13F9-E2A8-009E-AB6986867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81EB42D-B120-A997-A62B-79581955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AF4F4FE4-0EED-BB23-8D1A-16ED9C4F3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E7EAE611-5181-020E-6E66-4F8206FCE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7C804C1E-2AAD-03F4-EEEC-43992DF60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861FE820-7CFF-323B-2F1D-7557660DA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FE801C7B-F82C-ADBD-8CC8-3D482A5D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3E226A5-26D2-DFF3-B424-D61D15EDAD56}"/>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ea typeface="Calibri" panose="020F0502020204030204" pitchFamily="34" charset="0"/>
                <a:cs typeface="Calibri" panose="020F0502020204030204" pitchFamily="34" charset="0"/>
              </a:rPr>
              <a:t>IROC Website</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A5F0797F-50DC-A664-43A0-BF727B402259}"/>
              </a:ext>
            </a:extLst>
          </p:cNvPr>
          <p:cNvSpPr>
            <a:spLocks noGrp="1"/>
          </p:cNvSpPr>
          <p:nvPr>
            <p:ph idx="1"/>
          </p:nvPr>
        </p:nvSpPr>
        <p:spPr>
          <a:xfrm>
            <a:off x="448733" y="769449"/>
            <a:ext cx="11365315" cy="5741079"/>
          </a:xfrm>
        </p:spPr>
        <p:txBody>
          <a:bodyPr>
            <a:normAutofit/>
          </a:bodyPr>
          <a:lstStyle/>
          <a:p>
            <a:pPr marL="396875" lvl="1">
              <a:spcBef>
                <a:spcPts val="0"/>
              </a:spcBef>
              <a:buClr>
                <a:schemeClr val="tx1"/>
              </a:buClr>
              <a:buFont typeface="Wingdings" panose="05000000000000000000" pitchFamily="2" charset="2"/>
              <a:buChar char="Ø"/>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User Support</a:t>
            </a:r>
            <a:endParaRPr lang="en-US" sz="24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111125" lvl="1" indent="0">
              <a:spcBef>
                <a:spcPts val="0"/>
              </a:spcBef>
              <a:buClr>
                <a:schemeClr val="tx1"/>
              </a:buClr>
              <a:buNone/>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396875" lvl="1">
              <a:spcBef>
                <a:spcPts val="0"/>
              </a:spcBef>
              <a:buClr>
                <a:schemeClr val="tx1"/>
              </a:buClr>
              <a:buFont typeface="Wingdings" panose="05000000000000000000" pitchFamily="2" charset="2"/>
              <a:buChar char="Ø"/>
            </a:pPr>
            <a:endParaRPr lang="en-US" sz="2800" dirty="0">
              <a:solidFill>
                <a:srgbClr val="FF9900"/>
              </a:solidFill>
              <a:latin typeface="Calibri" panose="020F0502020204030204" pitchFamily="34" charset="0"/>
              <a:ea typeface="Calibri" panose="020F0502020204030204" pitchFamily="34" charset="0"/>
              <a:cs typeface="Calibri" panose="020F0502020204030204" pitchFamily="34" charset="0"/>
            </a:endParaRPr>
          </a:p>
          <a:p>
            <a:pPr marL="742950" lvl="2" indent="-285750">
              <a:lnSpc>
                <a:spcPct val="90000"/>
              </a:lnSpc>
              <a:spcBef>
                <a:spcPts val="600"/>
              </a:spcBef>
              <a:buClr>
                <a:schemeClr val="tx1"/>
              </a:buClr>
              <a:buSzPct val="90000"/>
              <a:buFont typeface="Arial" panose="020B0604020202020204" pitchFamily="34" charset="0"/>
              <a:buChar char="•"/>
            </a:pPr>
            <a:endParaRPr lang="en-US" sz="1800" dirty="0"/>
          </a:p>
          <a:p>
            <a:pPr marL="742950" lvl="2" indent="-285750">
              <a:lnSpc>
                <a:spcPct val="90000"/>
              </a:lnSpc>
              <a:buClr>
                <a:schemeClr val="tx1"/>
              </a:buClr>
              <a:buSzPct val="9000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685800" lvl="2">
              <a:lnSpc>
                <a:spcPct val="90000"/>
              </a:lnSpc>
              <a:buClr>
                <a:schemeClr val="tx1"/>
              </a:buClr>
              <a:buSzPct val="90000"/>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29384D30-9884-5F2B-C6B7-638C4928831B}"/>
              </a:ext>
            </a:extLst>
          </p:cNvPr>
          <p:cNvPicPr>
            <a:picLocks noChangeAspect="1"/>
          </p:cNvPicPr>
          <p:nvPr/>
        </p:nvPicPr>
        <p:blipFill>
          <a:blip r:embed="rId3"/>
          <a:stretch>
            <a:fillRect/>
          </a:stretch>
        </p:blipFill>
        <p:spPr>
          <a:xfrm>
            <a:off x="174858" y="133350"/>
            <a:ext cx="387117" cy="502749"/>
          </a:xfrm>
          <a:prstGeom prst="rect">
            <a:avLst/>
          </a:prstGeom>
        </p:spPr>
      </p:pic>
      <p:pic>
        <p:nvPicPr>
          <p:cNvPr id="6" name="Picture 5">
            <a:extLst>
              <a:ext uri="{FF2B5EF4-FFF2-40B4-BE49-F238E27FC236}">
                <a16:creationId xmlns:a16="http://schemas.microsoft.com/office/drawing/2014/main" id="{A8AB86A6-A476-18FE-6463-463E9F220E2F}"/>
              </a:ext>
            </a:extLst>
          </p:cNvPr>
          <p:cNvPicPr>
            <a:picLocks noChangeAspect="1"/>
          </p:cNvPicPr>
          <p:nvPr/>
        </p:nvPicPr>
        <p:blipFill>
          <a:blip r:embed="rId4"/>
          <a:stretch>
            <a:fillRect/>
          </a:stretch>
        </p:blipFill>
        <p:spPr>
          <a:xfrm>
            <a:off x="1043641" y="1385906"/>
            <a:ext cx="7909234" cy="4324313"/>
          </a:xfrm>
          <a:prstGeom prst="rect">
            <a:avLst/>
          </a:prstGeom>
        </p:spPr>
      </p:pic>
    </p:spTree>
    <p:extLst>
      <p:ext uri="{BB962C8B-B14F-4D97-AF65-F5344CB8AC3E}">
        <p14:creationId xmlns:p14="http://schemas.microsoft.com/office/powerpoint/2010/main" val="418764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C362-EC9F-96D7-47F2-40456798887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950913-4009-C22B-B547-D3A89EBD2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32EEE8C-3DF5-D054-420C-28ECE63A47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C333FFF-C40F-7967-074D-322C354A77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B727E85-8916-6E4D-6BC5-9A2B192DB5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C4FAEFA-6D7E-0D67-BC29-9AE74F1BE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0CBF9A3C-BF43-E47B-4F3A-1C701B969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0C28B78-FE61-8694-6CF7-449B63BF7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C9125613-9168-7E10-64C3-61A3723D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38F1ABE6-F11A-1D49-ED87-D5D0B29AF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5C303619-DB41-DAC4-656C-6A13131604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FB3DC213-2D4B-726C-F8DF-51F52F51A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BCBE0011-96F4-6E09-24E5-4AD231431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50E7899-8CBE-4EC8-94E2-A40B5EBFF8A6}"/>
              </a:ext>
            </a:extLst>
          </p:cNvPr>
          <p:cNvSpPr>
            <a:spLocks noGrp="1"/>
          </p:cNvSpPr>
          <p:nvPr>
            <p:ph type="title"/>
          </p:nvPr>
        </p:nvSpPr>
        <p:spPr>
          <a:xfrm>
            <a:off x="677334" y="133350"/>
            <a:ext cx="8596668" cy="502749"/>
          </a:xfrm>
        </p:spPr>
        <p:txBody>
          <a:bodyPr>
            <a:noAutofit/>
          </a:bodyPr>
          <a:lstStyle/>
          <a:p>
            <a:r>
              <a:rPr lang="en-US" sz="2800" spc="300" dirty="0">
                <a:solidFill>
                  <a:schemeClr val="tx1"/>
                </a:solidFill>
                <a:effectLst>
                  <a:glow rad="38100">
                    <a:schemeClr val="bg1">
                      <a:lumMod val="65000"/>
                      <a:lumOff val="35000"/>
                      <a:alpha val="40000"/>
                    </a:schemeClr>
                  </a:glow>
                </a:effectLst>
              </a:rPr>
              <a:t>Helpful tool - NERV Dashboard</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6E273B77-CB21-4447-41A8-4D8B2B0C3C09}"/>
              </a:ext>
            </a:extLst>
          </p:cNvPr>
          <p:cNvSpPr>
            <a:spLocks noGrp="1"/>
          </p:cNvSpPr>
          <p:nvPr>
            <p:ph idx="1"/>
          </p:nvPr>
        </p:nvSpPr>
        <p:spPr>
          <a:xfrm>
            <a:off x="448733" y="769449"/>
            <a:ext cx="11365315" cy="5783751"/>
          </a:xfrm>
        </p:spPr>
        <p:txBody>
          <a:bodyPr>
            <a:normAutofit/>
          </a:bodyPr>
          <a:lstStyle/>
          <a:p>
            <a:pPr marL="341313" lvl="1" indent="-341313">
              <a:spcBef>
                <a:spcPts val="0"/>
              </a:spcBef>
              <a:spcAft>
                <a:spcPts val="600"/>
              </a:spcAft>
              <a:buClr>
                <a:schemeClr val="tx1"/>
              </a:buClr>
              <a:buSzPct val="1000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How to get there? - Search by “NERV” in DMT filter</a:t>
            </a: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3FD3476B-1039-A7CB-F64B-CBF321B8A35A}"/>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F541F482-F2AE-E2AD-5323-24A0884A259E}"/>
              </a:ext>
            </a:extLst>
          </p:cNvPr>
          <p:cNvPicPr>
            <a:picLocks noChangeAspect="1"/>
          </p:cNvPicPr>
          <p:nvPr/>
        </p:nvPicPr>
        <p:blipFill>
          <a:blip r:embed="rId4"/>
          <a:stretch>
            <a:fillRect/>
          </a:stretch>
        </p:blipFill>
        <p:spPr>
          <a:xfrm>
            <a:off x="561975" y="1269511"/>
            <a:ext cx="9370919" cy="5183431"/>
          </a:xfrm>
          <a:prstGeom prst="rect">
            <a:avLst/>
          </a:prstGeom>
        </p:spPr>
      </p:pic>
      <p:sp>
        <p:nvSpPr>
          <p:cNvPr id="6" name="Rectangle: Rounded Corners 5">
            <a:extLst>
              <a:ext uri="{FF2B5EF4-FFF2-40B4-BE49-F238E27FC236}">
                <a16:creationId xmlns:a16="http://schemas.microsoft.com/office/drawing/2014/main" id="{76AE7AA0-9488-FBB6-744D-29B456BD7270}"/>
              </a:ext>
            </a:extLst>
          </p:cNvPr>
          <p:cNvSpPr/>
          <p:nvPr/>
        </p:nvSpPr>
        <p:spPr>
          <a:xfrm>
            <a:off x="9409442" y="1761356"/>
            <a:ext cx="2495249" cy="225184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Search by:</a:t>
            </a:r>
          </a:p>
          <a:p>
            <a:endParaRPr lang="en-US" sz="1400" dirty="0">
              <a:solidFill>
                <a:schemeClr val="bg1"/>
              </a:solidFill>
            </a:endParaRPr>
          </a:p>
          <a:p>
            <a:r>
              <a:rPr lang="en-US" sz="1400" dirty="0">
                <a:solidFill>
                  <a:schemeClr val="bg1"/>
                </a:solidFill>
              </a:rPr>
              <a:t>NERV Request #</a:t>
            </a:r>
          </a:p>
          <a:p>
            <a:endParaRPr lang="en-US" sz="1400" dirty="0">
              <a:solidFill>
                <a:schemeClr val="bg1"/>
              </a:solidFill>
            </a:endParaRPr>
          </a:p>
          <a:p>
            <a:r>
              <a:rPr lang="en-US" sz="1400" dirty="0">
                <a:solidFill>
                  <a:schemeClr val="bg1"/>
                </a:solidFill>
              </a:rPr>
              <a:t>NERV Request Type</a:t>
            </a:r>
          </a:p>
          <a:p>
            <a:endParaRPr lang="en-US" sz="1400" dirty="0">
              <a:solidFill>
                <a:schemeClr val="bg1"/>
              </a:solidFill>
            </a:endParaRPr>
          </a:p>
          <a:p>
            <a:r>
              <a:rPr lang="en-US" sz="1400" dirty="0">
                <a:solidFill>
                  <a:schemeClr val="bg1"/>
                </a:solidFill>
              </a:rPr>
              <a:t>Reserved Dispatch Center</a:t>
            </a:r>
          </a:p>
        </p:txBody>
      </p:sp>
      <p:sp>
        <p:nvSpPr>
          <p:cNvPr id="8" name="Right Brace 7">
            <a:extLst>
              <a:ext uri="{FF2B5EF4-FFF2-40B4-BE49-F238E27FC236}">
                <a16:creationId xmlns:a16="http://schemas.microsoft.com/office/drawing/2014/main" id="{7764D4CA-834F-EDEE-2BB0-9F49466DF0DA}"/>
              </a:ext>
            </a:extLst>
          </p:cNvPr>
          <p:cNvSpPr/>
          <p:nvPr/>
        </p:nvSpPr>
        <p:spPr>
          <a:xfrm>
            <a:off x="8900743" y="2259106"/>
            <a:ext cx="555118" cy="1577788"/>
          </a:xfrm>
          <a:prstGeom prst="rightBrace">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F56D880C-42E5-A723-A685-4E349CC1A477}"/>
              </a:ext>
            </a:extLst>
          </p:cNvPr>
          <p:cNvSpPr/>
          <p:nvPr/>
        </p:nvSpPr>
        <p:spPr>
          <a:xfrm>
            <a:off x="561975" y="3164543"/>
            <a:ext cx="1490943" cy="242047"/>
          </a:xfrm>
          <a:prstGeom prst="rect">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93EF494-7035-0BFC-CE93-48B73CA75EB4}"/>
              </a:ext>
            </a:extLst>
          </p:cNvPr>
          <p:cNvSpPr/>
          <p:nvPr/>
        </p:nvSpPr>
        <p:spPr>
          <a:xfrm>
            <a:off x="975073" y="3681413"/>
            <a:ext cx="1761066" cy="65442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OTR Reconciliation Report</a:t>
            </a:r>
          </a:p>
        </p:txBody>
      </p:sp>
      <p:cxnSp>
        <p:nvCxnSpPr>
          <p:cNvPr id="18" name="Straight Arrow Connector 17">
            <a:extLst>
              <a:ext uri="{FF2B5EF4-FFF2-40B4-BE49-F238E27FC236}">
                <a16:creationId xmlns:a16="http://schemas.microsoft.com/office/drawing/2014/main" id="{70E2490D-19BB-C09D-1BEF-DAAFAA317B28}"/>
              </a:ext>
            </a:extLst>
          </p:cNvPr>
          <p:cNvCxnSpPr>
            <a:cxnSpLocks/>
            <a:stCxn id="14" idx="0"/>
          </p:cNvCxnSpPr>
          <p:nvPr/>
        </p:nvCxnSpPr>
        <p:spPr>
          <a:xfrm flipH="1" flipV="1">
            <a:off x="1678304" y="3332287"/>
            <a:ext cx="177302" cy="349126"/>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3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E186DA-2730-C8B8-5551-8DF5090CC8A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559837-0AEF-C53E-09E0-A7EF51430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0" name="Group 9">
            <a:extLst>
              <a:ext uri="{FF2B5EF4-FFF2-40B4-BE49-F238E27FC236}">
                <a16:creationId xmlns:a16="http://schemas.microsoft.com/office/drawing/2014/main" id="{C2C9D76E-3162-5851-A499-579BC6FB3E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08B13EE9-6F27-9629-D20E-EF86BCEB60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538DC12-A24D-9979-4D8B-57684908F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144D9966-A3A0-B371-13FE-940C523A4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26665387-D50E-CA52-ACBB-4E320EFFC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4694D370-CDD2-B694-237F-36BC4C588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68767889-EF94-535A-F908-71D508B52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8">
              <a:extLst>
                <a:ext uri="{FF2B5EF4-FFF2-40B4-BE49-F238E27FC236}">
                  <a16:creationId xmlns:a16="http://schemas.microsoft.com/office/drawing/2014/main" id="{322B746A-0976-AB1D-EB13-8CE217F0F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28DC28D2-68CE-CEA2-01B6-A7F938FA09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a:extLst>
                <a:ext uri="{FF2B5EF4-FFF2-40B4-BE49-F238E27FC236}">
                  <a16:creationId xmlns:a16="http://schemas.microsoft.com/office/drawing/2014/main" id="{6ABB4AFB-7F38-B8F5-C6A1-DE99405F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49BD4B8B-E774-90AA-7177-8C1865415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 name="Title 1">
            <a:extLst>
              <a:ext uri="{FF2B5EF4-FFF2-40B4-BE49-F238E27FC236}">
                <a16:creationId xmlns:a16="http://schemas.microsoft.com/office/drawing/2014/main" id="{2C32CB3F-7DA1-2471-A8F2-BA1B8E0FBB4D}"/>
              </a:ext>
            </a:extLst>
          </p:cNvPr>
          <p:cNvSpPr>
            <a:spLocks noGrp="1"/>
          </p:cNvSpPr>
          <p:nvPr>
            <p:ph type="title"/>
          </p:nvPr>
        </p:nvSpPr>
        <p:spPr>
          <a:xfrm>
            <a:off x="677334" y="133350"/>
            <a:ext cx="11339808" cy="502749"/>
          </a:xfrm>
        </p:spPr>
        <p:txBody>
          <a:bodyPr>
            <a:noAutofit/>
          </a:bodyPr>
          <a:lstStyle/>
          <a:p>
            <a:r>
              <a:rPr lang="en-US" sz="2800" dirty="0">
                <a:solidFill>
                  <a:schemeClr val="tx1"/>
                </a:solidFill>
                <a:effectLst>
                  <a:glow rad="38100">
                    <a:schemeClr val="bg1">
                      <a:lumMod val="65000"/>
                      <a:lumOff val="35000"/>
                      <a:alpha val="40000"/>
                    </a:schemeClr>
                  </a:glow>
                </a:effectLst>
              </a:rPr>
              <a:t>Helpful tool – Historical Data Management (HDM) Dashboard</a:t>
            </a:r>
            <a:endParaRPr lang="en-US" sz="2800" dirty="0">
              <a:solidFill>
                <a:schemeClr val="tx1"/>
              </a:solidFill>
            </a:endParaRPr>
          </a:p>
        </p:txBody>
      </p:sp>
      <p:pic>
        <p:nvPicPr>
          <p:cNvPr id="3" name="Picture 2">
            <a:extLst>
              <a:ext uri="{FF2B5EF4-FFF2-40B4-BE49-F238E27FC236}">
                <a16:creationId xmlns:a16="http://schemas.microsoft.com/office/drawing/2014/main" id="{4B412872-7CFC-7942-0FA4-B5B64FAF0344}"/>
              </a:ext>
            </a:extLst>
          </p:cNvPr>
          <p:cNvPicPr>
            <a:picLocks noChangeAspect="1"/>
          </p:cNvPicPr>
          <p:nvPr/>
        </p:nvPicPr>
        <p:blipFill>
          <a:blip r:embed="rId3"/>
          <a:stretch>
            <a:fillRect/>
          </a:stretch>
        </p:blipFill>
        <p:spPr>
          <a:xfrm>
            <a:off x="174858" y="133350"/>
            <a:ext cx="387117" cy="502749"/>
          </a:xfrm>
          <a:prstGeom prst="rect">
            <a:avLst/>
          </a:prstGeom>
        </p:spPr>
      </p:pic>
      <p:sp>
        <p:nvSpPr>
          <p:cNvPr id="7" name="Content Placeholder 6">
            <a:extLst>
              <a:ext uri="{FF2B5EF4-FFF2-40B4-BE49-F238E27FC236}">
                <a16:creationId xmlns:a16="http://schemas.microsoft.com/office/drawing/2014/main" id="{B00ADE67-B2A1-5902-CA6D-9CFF93F980F6}"/>
              </a:ext>
            </a:extLst>
          </p:cNvPr>
          <p:cNvSpPr>
            <a:spLocks noGrp="1"/>
          </p:cNvSpPr>
          <p:nvPr>
            <p:ph idx="1"/>
          </p:nvPr>
        </p:nvSpPr>
        <p:spPr>
          <a:xfrm>
            <a:off x="448733" y="769449"/>
            <a:ext cx="11365315" cy="5783751"/>
          </a:xfrm>
        </p:spPr>
        <p:txBody>
          <a:bodyPr>
            <a:normAutofit/>
          </a:bodyPr>
          <a:lstStyle/>
          <a:p>
            <a:pPr marL="342900" lvl="1" indent="-342900">
              <a:spcBef>
                <a:spcPts val="0"/>
              </a:spcBef>
              <a:spcAft>
                <a:spcPts val="600"/>
              </a:spcAft>
              <a:buClr>
                <a:schemeClr val="tx1"/>
              </a:buClr>
              <a:buSzPct val="1000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	How to get there? - Search by “Historical” in DMT filter</a:t>
            </a: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1313" lvl="1" indent="-341313">
              <a:spcBef>
                <a:spcPts val="0"/>
              </a:spcBef>
              <a:spcAft>
                <a:spcPts val="600"/>
              </a:spcAft>
              <a:buClr>
                <a:schemeClr val="tx1"/>
              </a:buClr>
              <a:buSzPct val="100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8" name="Picture 7" descr="Graphical user interface, application&#10;&#10;AI-generated content may be incorrect.">
            <a:extLst>
              <a:ext uri="{FF2B5EF4-FFF2-40B4-BE49-F238E27FC236}">
                <a16:creationId xmlns:a16="http://schemas.microsoft.com/office/drawing/2014/main" id="{A31A8875-EC07-B0FF-1DED-8C1C662D79CE}"/>
              </a:ext>
            </a:extLst>
          </p:cNvPr>
          <p:cNvPicPr>
            <a:picLocks noChangeAspect="1"/>
          </p:cNvPicPr>
          <p:nvPr/>
        </p:nvPicPr>
        <p:blipFill>
          <a:blip r:embed="rId4"/>
          <a:stretch>
            <a:fillRect/>
          </a:stretch>
        </p:blipFill>
        <p:spPr>
          <a:xfrm>
            <a:off x="336424" y="1348912"/>
            <a:ext cx="11471155" cy="5001641"/>
          </a:xfrm>
          <a:prstGeom prst="rect">
            <a:avLst/>
          </a:prstGeom>
        </p:spPr>
      </p:pic>
      <p:sp>
        <p:nvSpPr>
          <p:cNvPr id="12" name="Rectangle 11">
            <a:extLst>
              <a:ext uri="{FF2B5EF4-FFF2-40B4-BE49-F238E27FC236}">
                <a16:creationId xmlns:a16="http://schemas.microsoft.com/office/drawing/2014/main" id="{9FB5E529-6D72-DDC0-B013-58840980970D}"/>
              </a:ext>
            </a:extLst>
          </p:cNvPr>
          <p:cNvSpPr/>
          <p:nvPr/>
        </p:nvSpPr>
        <p:spPr>
          <a:xfrm>
            <a:off x="306175" y="1569466"/>
            <a:ext cx="1490943" cy="242047"/>
          </a:xfrm>
          <a:prstGeom prst="rect">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Rounded Corners 13">
            <a:extLst>
              <a:ext uri="{FF2B5EF4-FFF2-40B4-BE49-F238E27FC236}">
                <a16:creationId xmlns:a16="http://schemas.microsoft.com/office/drawing/2014/main" id="{93FBB407-3799-A09D-CFB7-C70221A0075D}"/>
              </a:ext>
            </a:extLst>
          </p:cNvPr>
          <p:cNvSpPr/>
          <p:nvPr/>
        </p:nvSpPr>
        <p:spPr>
          <a:xfrm>
            <a:off x="129373" y="3424766"/>
            <a:ext cx="1761066" cy="65442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Historical Data Management</a:t>
            </a:r>
          </a:p>
        </p:txBody>
      </p:sp>
      <p:cxnSp>
        <p:nvCxnSpPr>
          <p:cNvPr id="18" name="Straight Arrow Connector 17">
            <a:extLst>
              <a:ext uri="{FF2B5EF4-FFF2-40B4-BE49-F238E27FC236}">
                <a16:creationId xmlns:a16="http://schemas.microsoft.com/office/drawing/2014/main" id="{3A756781-7EC6-5F4F-40C6-76A5F9B4CC9C}"/>
              </a:ext>
            </a:extLst>
          </p:cNvPr>
          <p:cNvCxnSpPr>
            <a:cxnSpLocks/>
          </p:cNvCxnSpPr>
          <p:nvPr/>
        </p:nvCxnSpPr>
        <p:spPr>
          <a:xfrm flipV="1">
            <a:off x="336424" y="1811513"/>
            <a:ext cx="112308" cy="1613253"/>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5C2C83D-5DDA-7160-904A-6503086AAB81}"/>
              </a:ext>
            </a:extLst>
          </p:cNvPr>
          <p:cNvSpPr/>
          <p:nvPr/>
        </p:nvSpPr>
        <p:spPr>
          <a:xfrm>
            <a:off x="10066482" y="2185194"/>
            <a:ext cx="914944" cy="394582"/>
          </a:xfrm>
          <a:prstGeom prst="rect">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Rectangle: Rounded Corners 27">
            <a:extLst>
              <a:ext uri="{FF2B5EF4-FFF2-40B4-BE49-F238E27FC236}">
                <a16:creationId xmlns:a16="http://schemas.microsoft.com/office/drawing/2014/main" id="{8A179498-4BEA-4B8B-EF69-74B101DE8856}"/>
              </a:ext>
            </a:extLst>
          </p:cNvPr>
          <p:cNvSpPr/>
          <p:nvPr/>
        </p:nvSpPr>
        <p:spPr>
          <a:xfrm>
            <a:off x="10350629" y="783408"/>
            <a:ext cx="1493668" cy="65442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Filter by Dispatch Center</a:t>
            </a:r>
          </a:p>
        </p:txBody>
      </p:sp>
      <p:cxnSp>
        <p:nvCxnSpPr>
          <p:cNvPr id="30" name="Straight Arrow Connector 29">
            <a:extLst>
              <a:ext uri="{FF2B5EF4-FFF2-40B4-BE49-F238E27FC236}">
                <a16:creationId xmlns:a16="http://schemas.microsoft.com/office/drawing/2014/main" id="{AD2C62E3-EA03-4B52-FB22-8F86CF2C3372}"/>
              </a:ext>
            </a:extLst>
          </p:cNvPr>
          <p:cNvCxnSpPr>
            <a:cxnSpLocks/>
          </p:cNvCxnSpPr>
          <p:nvPr/>
        </p:nvCxnSpPr>
        <p:spPr>
          <a:xfrm flipH="1">
            <a:off x="10590212" y="1430778"/>
            <a:ext cx="66258" cy="761471"/>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35400E2-F9D3-FBC0-B2F4-52A2B33A20AF}"/>
              </a:ext>
            </a:extLst>
          </p:cNvPr>
          <p:cNvSpPr/>
          <p:nvPr/>
        </p:nvSpPr>
        <p:spPr>
          <a:xfrm>
            <a:off x="2509936" y="2500604"/>
            <a:ext cx="1668556" cy="247836"/>
          </a:xfrm>
          <a:prstGeom prst="rect">
            <a:avLst/>
          </a:prstGeom>
          <a:noFill/>
          <a:ln w="2857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7563164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D87B2-B73E-3FE7-FB61-194351B36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0C1C1-3E11-EEEA-1701-28F374687BC7}"/>
              </a:ext>
            </a:extLst>
          </p:cNvPr>
          <p:cNvSpPr>
            <a:spLocks noGrp="1"/>
          </p:cNvSpPr>
          <p:nvPr>
            <p:ph type="title"/>
          </p:nvPr>
        </p:nvSpPr>
        <p:spPr>
          <a:xfrm>
            <a:off x="287973" y="114300"/>
            <a:ext cx="11651478" cy="695597"/>
          </a:xfrm>
        </p:spPr>
        <p:txBody>
          <a:bodyPr>
            <a:normAutofit/>
          </a:bodyPr>
          <a:lstStyle/>
          <a:p>
            <a:pPr algn="ctr"/>
            <a:r>
              <a:rPr lang="en-US" sz="2400">
                <a:solidFill>
                  <a:schemeClr val="tx1"/>
                </a:solidFill>
                <a:effectLst>
                  <a:glow rad="38100">
                    <a:schemeClr val="bg1">
                      <a:lumMod val="65000"/>
                      <a:lumOff val="35000"/>
                      <a:alpha val="40000"/>
                    </a:schemeClr>
                  </a:glow>
                </a:effectLst>
              </a:rPr>
              <a:t>    </a:t>
            </a:r>
            <a:endParaRPr lang="en-US" sz="2800" dirty="0">
              <a:solidFill>
                <a:schemeClr val="tx1"/>
              </a:solidFill>
            </a:endParaRPr>
          </a:p>
        </p:txBody>
      </p:sp>
      <p:sp>
        <p:nvSpPr>
          <p:cNvPr id="3" name="Content Placeholder 2">
            <a:extLst>
              <a:ext uri="{FF2B5EF4-FFF2-40B4-BE49-F238E27FC236}">
                <a16:creationId xmlns:a16="http://schemas.microsoft.com/office/drawing/2014/main" id="{1CA51D4E-9428-9B84-0819-D2681F212D51}"/>
              </a:ext>
            </a:extLst>
          </p:cNvPr>
          <p:cNvSpPr>
            <a:spLocks noGrp="1"/>
          </p:cNvSpPr>
          <p:nvPr>
            <p:ph idx="1"/>
          </p:nvPr>
        </p:nvSpPr>
        <p:spPr>
          <a:xfrm>
            <a:off x="603499" y="2989847"/>
            <a:ext cx="11020426" cy="878305"/>
          </a:xfrm>
        </p:spPr>
        <p:txBody>
          <a:bodyPr>
            <a:normAutofit/>
          </a:bodyPr>
          <a:lstStyle/>
          <a:p>
            <a:pPr marL="0" indent="0" algn="ctr">
              <a:buClr>
                <a:schemeClr val="tx1"/>
              </a:buClr>
              <a:buNone/>
            </a:pPr>
            <a:r>
              <a:rPr lang="en-US" sz="3200" b="1" spc="300" dirty="0">
                <a:solidFill>
                  <a:schemeClr val="tx1"/>
                </a:solidFill>
                <a:latin typeface="Calibri" panose="020F0502020204030204" pitchFamily="34" charset="0"/>
                <a:ea typeface="Calibri" panose="020F0502020204030204" pitchFamily="34" charset="0"/>
                <a:cs typeface="Calibri" panose="020F0502020204030204" pitchFamily="34" charset="0"/>
              </a:rPr>
              <a:t>Thank You For Your Time</a:t>
            </a:r>
            <a:endParaRPr lang="en-US" b="1"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F076F82-37D3-E711-5591-8E781D0910CD}"/>
              </a:ext>
            </a:extLst>
          </p:cNvPr>
          <p:cNvPicPr>
            <a:picLocks noChangeAspect="1"/>
          </p:cNvPicPr>
          <p:nvPr/>
        </p:nvPicPr>
        <p:blipFill>
          <a:blip r:embed="rId3"/>
          <a:stretch>
            <a:fillRect/>
          </a:stretch>
        </p:blipFill>
        <p:spPr>
          <a:xfrm>
            <a:off x="174858" y="133350"/>
            <a:ext cx="387117" cy="502749"/>
          </a:xfrm>
          <a:prstGeom prst="rect">
            <a:avLst/>
          </a:prstGeom>
        </p:spPr>
      </p:pic>
    </p:spTree>
    <p:extLst>
      <p:ext uri="{BB962C8B-B14F-4D97-AF65-F5344CB8AC3E}">
        <p14:creationId xmlns:p14="http://schemas.microsoft.com/office/powerpoint/2010/main" val="277919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AEA17-BC82-4282-DD3C-C07490D56A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B61381-68FB-5C1E-BC2E-021825460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9920B88-ADF6-DFC3-FC62-10F34519D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1649711A-E44C-B5CD-F521-F5419ABD8B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014D6DE-F36F-A353-5302-FE9CE65B7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25A55CF-468E-5F6E-BD21-9A1295E16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DF95C92-CD68-18CD-32B5-75B6394FF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56003BB-8F7A-00EA-48C0-84CA15BA9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3766A9A2-5762-5C7A-31E1-33EE1B1BC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05DB2C17-135D-F07C-166D-9D56FBF91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F6CAE61A-FDFC-7EA1-B146-000F20925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A70EE082-32C2-A208-1934-0C1EA6819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369D2DD8-88DA-7DB1-5EDB-4472B40D0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4FBDE13-04B5-2CE6-8610-0C972E3595FA}"/>
              </a:ext>
            </a:extLst>
          </p:cNvPr>
          <p:cNvSpPr>
            <a:spLocks noGrp="1"/>
          </p:cNvSpPr>
          <p:nvPr>
            <p:ph type="title"/>
          </p:nvPr>
        </p:nvSpPr>
        <p:spPr>
          <a:xfrm>
            <a:off x="677334" y="133350"/>
            <a:ext cx="11256048" cy="502749"/>
          </a:xfrm>
        </p:spPr>
        <p:txBody>
          <a:bodyPr>
            <a:noAutofit/>
          </a:bodyPr>
          <a:lstStyle/>
          <a:p>
            <a:r>
              <a:rPr lang="en-US" sz="2800" spc="300" dirty="0">
                <a:solidFill>
                  <a:schemeClr val="tx1"/>
                </a:solidFill>
              </a:rPr>
              <a:t>IROC Change Control Board</a:t>
            </a:r>
          </a:p>
        </p:txBody>
      </p:sp>
      <p:sp>
        <p:nvSpPr>
          <p:cNvPr id="7" name="Content Placeholder 6">
            <a:extLst>
              <a:ext uri="{FF2B5EF4-FFF2-40B4-BE49-F238E27FC236}">
                <a16:creationId xmlns:a16="http://schemas.microsoft.com/office/drawing/2014/main" id="{05A54395-BD34-0E60-8F5F-9594A07D03DA}"/>
              </a:ext>
            </a:extLst>
          </p:cNvPr>
          <p:cNvSpPr>
            <a:spLocks noGrp="1"/>
          </p:cNvSpPr>
          <p:nvPr>
            <p:ph idx="1"/>
          </p:nvPr>
        </p:nvSpPr>
        <p:spPr>
          <a:xfrm>
            <a:off x="448733" y="769449"/>
            <a:ext cx="11365315" cy="5741079"/>
          </a:xfrm>
        </p:spPr>
        <p:txBody>
          <a:bodyPr>
            <a:normAutofit/>
          </a:bodyPr>
          <a:lstStyle/>
          <a:p>
            <a:pPr marL="457200" lvl="1" indent="0">
              <a:spcBef>
                <a:spcPts val="0"/>
              </a:spcBef>
              <a:spcAft>
                <a:spcPts val="600"/>
              </a:spcAft>
              <a:buClr>
                <a:schemeClr val="tx1"/>
              </a:buClr>
              <a:buSzPct val="10000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057A4CBB-75A4-BC5E-E590-E02D47529A20}"/>
              </a:ext>
            </a:extLst>
          </p:cNvPr>
          <p:cNvPicPr>
            <a:picLocks noChangeAspect="1"/>
          </p:cNvPicPr>
          <p:nvPr/>
        </p:nvPicPr>
        <p:blipFill>
          <a:blip r:embed="rId3"/>
          <a:stretch>
            <a:fillRect/>
          </a:stretch>
        </p:blipFill>
        <p:spPr>
          <a:xfrm>
            <a:off x="174858" y="133350"/>
            <a:ext cx="387117" cy="502749"/>
          </a:xfrm>
          <a:prstGeom prst="rect">
            <a:avLst/>
          </a:prstGeom>
        </p:spPr>
      </p:pic>
      <p:sp>
        <p:nvSpPr>
          <p:cNvPr id="4" name="TextBox 3">
            <a:extLst>
              <a:ext uri="{FF2B5EF4-FFF2-40B4-BE49-F238E27FC236}">
                <a16:creationId xmlns:a16="http://schemas.microsoft.com/office/drawing/2014/main" id="{E49957D5-235C-9489-D055-C1477DD36F63}"/>
              </a:ext>
            </a:extLst>
          </p:cNvPr>
          <p:cNvSpPr txBox="1"/>
          <p:nvPr/>
        </p:nvSpPr>
        <p:spPr>
          <a:xfrm>
            <a:off x="278956" y="757497"/>
            <a:ext cx="11654426" cy="2154436"/>
          </a:xfrm>
          <a:prstGeom prst="rect">
            <a:avLst/>
          </a:prstGeom>
          <a:noFill/>
        </p:spPr>
        <p:txBody>
          <a:bodyPr wrap="square">
            <a:spAutoFit/>
          </a:bodyPr>
          <a:lstStyle/>
          <a:p>
            <a:pPr algn="l"/>
            <a:r>
              <a:rPr lang="en-US" sz="1600" dirty="0"/>
              <a:t>The IROC Change Control Board (CCB), a sub-committee to the National Coordination Center Managers (NCCM) group, provides national leadership and subject matter expertise, responsible for reviewing, evaluating, and approving or rejecting changes to the application.</a:t>
            </a:r>
          </a:p>
          <a:p>
            <a:pPr algn="l"/>
            <a:endParaRPr lang="en-US" sz="1600" dirty="0"/>
          </a:p>
          <a:p>
            <a:pPr algn="l"/>
            <a:r>
              <a:rPr lang="en-US" sz="1600" dirty="0"/>
              <a:t>To submit a change board request: </a:t>
            </a:r>
            <a:r>
              <a:rPr lang="en-US" sz="1600" dirty="0">
                <a:solidFill>
                  <a:srgbClr val="FF9900"/>
                </a:solidFill>
                <a:hlinkClick r:id="rId4">
                  <a:extLst>
                    <a:ext uri="{A12FA001-AC4F-418D-AE19-62706E023703}">
                      <ahyp:hlinkClr xmlns:ahyp="http://schemas.microsoft.com/office/drawing/2018/hyperlinkcolor" val="tx"/>
                    </a:ext>
                  </a:extLst>
                </a:hlinkClick>
              </a:rPr>
              <a:t>https://tinyurl.com/bzje4nk8</a:t>
            </a:r>
            <a:endParaRPr lang="en-US" sz="1600" dirty="0">
              <a:solidFill>
                <a:srgbClr val="FF9900"/>
              </a:solidFill>
            </a:endParaRPr>
          </a:p>
          <a:p>
            <a:pPr algn="l"/>
            <a:endParaRPr lang="en-US" dirty="0"/>
          </a:p>
          <a:p>
            <a:pPr algn="l"/>
            <a:endParaRPr lang="en-US" dirty="0"/>
          </a:p>
          <a:p>
            <a:pPr algn="l"/>
            <a:endParaRPr lang="en-US" dirty="0"/>
          </a:p>
        </p:txBody>
      </p:sp>
      <p:graphicFrame>
        <p:nvGraphicFramePr>
          <p:cNvPr id="5" name="Table 4">
            <a:extLst>
              <a:ext uri="{FF2B5EF4-FFF2-40B4-BE49-F238E27FC236}">
                <a16:creationId xmlns:a16="http://schemas.microsoft.com/office/drawing/2014/main" id="{1817E7A0-4170-876D-7492-8C146F006714}"/>
              </a:ext>
            </a:extLst>
          </p:cNvPr>
          <p:cNvGraphicFramePr>
            <a:graphicFrameLocks noGrp="1"/>
          </p:cNvGraphicFramePr>
          <p:nvPr>
            <p:extLst>
              <p:ext uri="{D42A27DB-BD31-4B8C-83A1-F6EECF244321}">
                <p14:modId xmlns:p14="http://schemas.microsoft.com/office/powerpoint/2010/main" val="3522115787"/>
              </p:ext>
            </p:extLst>
          </p:nvPr>
        </p:nvGraphicFramePr>
        <p:xfrm>
          <a:off x="438727" y="2378894"/>
          <a:ext cx="11393826" cy="4223180"/>
        </p:xfrm>
        <a:graphic>
          <a:graphicData uri="http://schemas.openxmlformats.org/drawingml/2006/table">
            <a:tbl>
              <a:tblPr firstRow="1" bandRow="1">
                <a:tableStyleId>{5C22544A-7EE6-4342-B048-85BDC9FD1C3A}</a:tableStyleId>
              </a:tblPr>
              <a:tblGrid>
                <a:gridCol w="2611035">
                  <a:extLst>
                    <a:ext uri="{9D8B030D-6E8A-4147-A177-3AD203B41FA5}">
                      <a16:colId xmlns:a16="http://schemas.microsoft.com/office/drawing/2014/main" val="1097699872"/>
                    </a:ext>
                  </a:extLst>
                </a:gridCol>
                <a:gridCol w="4359564">
                  <a:extLst>
                    <a:ext uri="{9D8B030D-6E8A-4147-A177-3AD203B41FA5}">
                      <a16:colId xmlns:a16="http://schemas.microsoft.com/office/drawing/2014/main" val="1944238493"/>
                    </a:ext>
                  </a:extLst>
                </a:gridCol>
                <a:gridCol w="4423227">
                  <a:extLst>
                    <a:ext uri="{9D8B030D-6E8A-4147-A177-3AD203B41FA5}">
                      <a16:colId xmlns:a16="http://schemas.microsoft.com/office/drawing/2014/main" val="1545553028"/>
                    </a:ext>
                  </a:extLst>
                </a:gridCol>
              </a:tblGrid>
              <a:tr h="324860">
                <a:tc>
                  <a:txBody>
                    <a:bodyPr/>
                    <a:lstStyle/>
                    <a:p>
                      <a:pPr algn="ctr">
                        <a:spcAft>
                          <a:spcPts val="600"/>
                        </a:spcAft>
                      </a:pPr>
                      <a:r>
                        <a:rPr lang="en-US" sz="1600"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Member</a:t>
                      </a:r>
                    </a:p>
                  </a:txBody>
                  <a:tcPr marL="45720" marR="45720" marT="22860" marB="22860" anchor="ctr"/>
                </a:tc>
                <a:tc>
                  <a:txBody>
                    <a:bodyPr/>
                    <a:lstStyle/>
                    <a:p>
                      <a:pPr algn="ctr">
                        <a:spcAft>
                          <a:spcPts val="600"/>
                        </a:spcAft>
                      </a:pPr>
                      <a:r>
                        <a:rPr lang="en-US" sz="1600"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Title</a:t>
                      </a:r>
                    </a:p>
                  </a:txBody>
                  <a:tcPr marL="45720" marR="45720" marT="22860" marB="22860" anchor="ctr"/>
                </a:tc>
                <a:tc>
                  <a:txBody>
                    <a:bodyPr/>
                    <a:lstStyle/>
                    <a:p>
                      <a:pPr algn="ctr">
                        <a:spcAft>
                          <a:spcPts val="600"/>
                        </a:spcAft>
                      </a:pPr>
                      <a:r>
                        <a:rPr lang="en-US" sz="1600" dirty="0">
                          <a:solidFill>
                            <a:schemeClr val="accent2">
                              <a:lumMod val="20000"/>
                              <a:lumOff val="80000"/>
                            </a:schemeClr>
                          </a:solidFill>
                          <a:latin typeface="Calibri" panose="020F0502020204030204" pitchFamily="34" charset="0"/>
                          <a:ea typeface="Calibri" panose="020F0502020204030204" pitchFamily="34" charset="0"/>
                          <a:cs typeface="Calibri" panose="020F0502020204030204" pitchFamily="34" charset="0"/>
                        </a:rPr>
                        <a:t>Agency / Office</a:t>
                      </a:r>
                    </a:p>
                  </a:txBody>
                  <a:tcPr marL="45720" marR="45720" marT="22860" marB="22860" anchor="ctr"/>
                </a:tc>
                <a:extLst>
                  <a:ext uri="{0D108BD9-81ED-4DB2-BD59-A6C34878D82A}">
                    <a16:rowId xmlns:a16="http://schemas.microsoft.com/office/drawing/2014/main" val="226499583"/>
                  </a:ext>
                </a:extLst>
              </a:tr>
              <a:tr h="324860">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Ted Pierce</a:t>
                      </a:r>
                    </a:p>
                  </a:txBody>
                  <a:tcPr marL="45720" marR="45720" marT="22860" marB="22860" anchor="ctr"/>
                </a:tc>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Change Control Board Chair</a:t>
                      </a:r>
                    </a:p>
                  </a:txBody>
                  <a:tcPr marL="45720" marR="45720" marT="22860" marB="22860" anchor="ctr"/>
                </a:tc>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BLM / Northwest Coordination Center</a:t>
                      </a:r>
                    </a:p>
                  </a:txBody>
                  <a:tcPr marL="45720" marR="45720" marT="22860" marB="22860" anchor="ctr"/>
                </a:tc>
                <a:extLst>
                  <a:ext uri="{0D108BD9-81ED-4DB2-BD59-A6C34878D82A}">
                    <a16:rowId xmlns:a16="http://schemas.microsoft.com/office/drawing/2014/main" val="1792536712"/>
                  </a:ext>
                </a:extLst>
              </a:tr>
              <a:tr h="324860">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Elise Hawes</a:t>
                      </a:r>
                    </a:p>
                  </a:txBody>
                  <a:tcPr marL="45720" marR="45720" marT="22860" marB="22860"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IROC Project Manager</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 Forest Service</a:t>
                      </a:r>
                    </a:p>
                  </a:txBody>
                  <a:tcPr marL="3175" marR="3175" marT="3175" marB="3175" anchor="ctr"/>
                </a:tc>
                <a:extLst>
                  <a:ext uri="{0D108BD9-81ED-4DB2-BD59-A6C34878D82A}">
                    <a16:rowId xmlns:a16="http://schemas.microsoft.com/office/drawing/2014/main" val="1382379503"/>
                  </a:ext>
                </a:extLst>
              </a:tr>
              <a:tr h="324860">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Julie Polutnik</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IROC Business Lead</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 Forest Service</a:t>
                      </a:r>
                    </a:p>
                  </a:txBody>
                  <a:tcPr marL="3175" marR="3175" marT="3175" marB="3175" anchor="ctr"/>
                </a:tc>
                <a:extLst>
                  <a:ext uri="{0D108BD9-81ED-4DB2-BD59-A6C34878D82A}">
                    <a16:rowId xmlns:a16="http://schemas.microsoft.com/office/drawing/2014/main" val="444366761"/>
                  </a:ext>
                </a:extLst>
              </a:tr>
              <a:tr h="324860">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Bonny Johnson</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Business Lead, Incident Business</a:t>
                      </a:r>
                    </a:p>
                  </a:txBody>
                  <a:tcPr marL="3175" marR="3175" marT="3175" marB="3175"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 Forest Service</a:t>
                      </a:r>
                    </a:p>
                  </a:txBody>
                  <a:tcPr marL="3175" marR="3175" marT="3175" marB="3175" anchor="ctr"/>
                </a:tc>
                <a:extLst>
                  <a:ext uri="{0D108BD9-81ED-4DB2-BD59-A6C34878D82A}">
                    <a16:rowId xmlns:a16="http://schemas.microsoft.com/office/drawing/2014/main" val="189761048"/>
                  </a:ext>
                </a:extLst>
              </a:tr>
              <a:tr h="324860">
                <a:tc>
                  <a:txBody>
                    <a:bodyPr/>
                    <a:lstStyle/>
                    <a:p>
                      <a:pPr algn="ctr">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Elise Hawes / Kym Hoffman</a:t>
                      </a:r>
                    </a:p>
                  </a:txBody>
                  <a:tcPr marL="45720" marR="45720" marT="22860" marB="22860" anchor="ctr"/>
                </a:tc>
                <a:tc>
                  <a:txBody>
                    <a:bodyPr/>
                    <a:lstStyle/>
                    <a:p>
                      <a:pPr algn="ctr">
                        <a:spcAft>
                          <a:spcPts val="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Configuration Management Coordinator</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US Forest Service</a:t>
                      </a:r>
                    </a:p>
                  </a:txBody>
                  <a:tcPr marL="45720" marR="45720" marT="22860" marB="22860" anchor="ctr"/>
                </a:tc>
                <a:extLst>
                  <a:ext uri="{0D108BD9-81ED-4DB2-BD59-A6C34878D82A}">
                    <a16:rowId xmlns:a16="http://schemas.microsoft.com/office/drawing/2014/main" val="4275087144"/>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Sean Dunn</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NICC Representative</a:t>
                      </a: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BLM / National Interagency Coordination Center</a:t>
                      </a:r>
                    </a:p>
                  </a:txBody>
                  <a:tcPr marL="45720" marR="45720" marT="22860" marB="22860" anchor="ctr"/>
                </a:tc>
                <a:extLst>
                  <a:ext uri="{0D108BD9-81ED-4DB2-BD59-A6C34878D82A}">
                    <a16:rowId xmlns:a16="http://schemas.microsoft.com/office/drawing/2014/main" val="3508096521"/>
                  </a:ext>
                </a:extLst>
              </a:tr>
              <a:tr h="324860">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Juan Ortiz</a:t>
                      </a: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GACC Representative</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USFS / Southwest Coordination Center</a:t>
                      </a:r>
                    </a:p>
                  </a:txBody>
                  <a:tcPr marL="45720" marR="45720" marT="22860" marB="22860" anchor="ctr"/>
                </a:tc>
                <a:extLst>
                  <a:ext uri="{0D108BD9-81ED-4DB2-BD59-A6C34878D82A}">
                    <a16:rowId xmlns:a16="http://schemas.microsoft.com/office/drawing/2014/main" val="212545006"/>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Brooke Deck</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marL="0" marR="0" lvl="0" indent="0" algn="ctr" defTabSz="1828800" rtl="0" eaLnBrk="1" fontAlgn="auto" latinLnBrk="0" hangingPunct="1">
                        <a:lnSpc>
                          <a:spcPct val="100000"/>
                        </a:lnSpc>
                        <a:spcBef>
                          <a:spcPts val="0"/>
                        </a:spcBef>
                        <a:spcAft>
                          <a:spcPts val="600"/>
                        </a:spcAft>
                        <a:buClrTx/>
                        <a:buSzTx/>
                        <a:buFontTx/>
                        <a:buNone/>
                        <a:tabLst/>
                        <a:defRPr/>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GACC Representative</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USFS / Alaska Interagency Coordination Center</a:t>
                      </a:r>
                    </a:p>
                  </a:txBody>
                  <a:tcPr marL="45720" marR="45720" marT="22860" marB="22860" anchor="ctr"/>
                </a:tc>
                <a:extLst>
                  <a:ext uri="{0D108BD9-81ED-4DB2-BD59-A6C34878D82A}">
                    <a16:rowId xmlns:a16="http://schemas.microsoft.com/office/drawing/2014/main" val="3984711720"/>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Leslie Zollinger</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Local Dispatch Center Representative</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USFS / Cody Interagency Dispatch Center</a:t>
                      </a:r>
                    </a:p>
                  </a:txBody>
                  <a:tcPr marL="45720" marR="45720" marT="22860" marB="22860" anchor="ctr"/>
                </a:tc>
                <a:extLst>
                  <a:ext uri="{0D108BD9-81ED-4DB2-BD59-A6C34878D82A}">
                    <a16:rowId xmlns:a16="http://schemas.microsoft.com/office/drawing/2014/main" val="2376862177"/>
                  </a:ext>
                </a:extLst>
              </a:tr>
              <a:tr h="324860">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Vacant </a:t>
                      </a: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Local Dispatch Center Representative </a:t>
                      </a:r>
                    </a:p>
                  </a:txBody>
                  <a:tcPr marL="45720" marR="45720" marT="22860" marB="22860" anchor="ctr"/>
                </a:tc>
                <a:tc>
                  <a:txBody>
                    <a:bodyPr/>
                    <a:lstStyle/>
                    <a:p>
                      <a:pPr algn="ctr">
                        <a:spcAft>
                          <a:spcPts val="600"/>
                        </a:spcAft>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extLst>
                  <a:ext uri="{0D108BD9-81ED-4DB2-BD59-A6C34878D82A}">
                    <a16:rowId xmlns:a16="http://schemas.microsoft.com/office/drawing/2014/main" val="4155523487"/>
                  </a:ext>
                </a:extLst>
              </a:tr>
              <a:tr h="324860">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Carrie Moore</a:t>
                      </a: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Local Dispatch Center Representative</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USFS /  Northern Utah Interagency Fire Center</a:t>
                      </a:r>
                    </a:p>
                  </a:txBody>
                  <a:tcPr marL="45720" marR="45720" marT="22860" marB="22860" anchor="ctr"/>
                </a:tc>
                <a:extLst>
                  <a:ext uri="{0D108BD9-81ED-4DB2-BD59-A6C34878D82A}">
                    <a16:rowId xmlns:a16="http://schemas.microsoft.com/office/drawing/2014/main" val="3302225522"/>
                  </a:ext>
                </a:extLst>
              </a:tr>
              <a:tr h="324860">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Deric Strick</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b="0" i="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California Agency Representative (USFS/CALFIRE)</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45720" marR="45720" marT="22860" marB="22860" anchor="ctr"/>
                </a:tc>
                <a:tc>
                  <a:txBody>
                    <a:bodyPr/>
                    <a:lstStyle/>
                    <a:p>
                      <a:pPr algn="ctr">
                        <a:spcAft>
                          <a:spcPts val="600"/>
                        </a:spcAft>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CAL FIRE / Northern California Coordination Center</a:t>
                      </a:r>
                    </a:p>
                  </a:txBody>
                  <a:tcPr marL="45720" marR="45720" marT="22860" marB="22860" anchor="ctr"/>
                </a:tc>
                <a:extLst>
                  <a:ext uri="{0D108BD9-81ED-4DB2-BD59-A6C34878D82A}">
                    <a16:rowId xmlns:a16="http://schemas.microsoft.com/office/drawing/2014/main" val="3100715340"/>
                  </a:ext>
                </a:extLst>
              </a:tr>
            </a:tbl>
          </a:graphicData>
        </a:graphic>
      </p:graphicFrame>
    </p:spTree>
    <p:extLst>
      <p:ext uri="{BB962C8B-B14F-4D97-AF65-F5344CB8AC3E}">
        <p14:creationId xmlns:p14="http://schemas.microsoft.com/office/powerpoint/2010/main" val="166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A80A-3696-48D3-8165-3E60B1B9459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7FED46-691D-D33A-2FEB-D5C7B357D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7BE7260-3EF2-5259-9176-34C6CA4AA6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A055D4AA-57E6-6110-1730-7FA30F90E5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B4FC619-92A3-3F1E-16F3-AE218C5873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93AF3DA5-9A93-F5D4-F48B-8FEDC5D32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DC09AF2-128A-747D-D03F-DD8B4F769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8DB7D13-0840-91D3-5D55-B8FCECEC8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ECCAB1F9-93DA-740A-8F69-8CF841D93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ECCE82D1-E9AE-D272-A33F-0D9040E35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EDC2BEFF-F709-1ABC-4610-469E9655A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EF690223-3477-970E-78D0-CA2B59D2E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5F3CB45-C8F6-EB6E-FF62-0982ACADA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FE19EFD-506C-9785-0BA8-E7D8A3C3FB23}"/>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Project Management Updates</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A48CCA16-10E9-F618-64DC-E77256988CCC}"/>
              </a:ext>
            </a:extLst>
          </p:cNvPr>
          <p:cNvSpPr>
            <a:spLocks noGrp="1"/>
          </p:cNvSpPr>
          <p:nvPr>
            <p:ph idx="1"/>
          </p:nvPr>
        </p:nvSpPr>
        <p:spPr>
          <a:xfrm>
            <a:off x="448733" y="769449"/>
            <a:ext cx="11365315" cy="5741079"/>
          </a:xfrm>
        </p:spPr>
        <p:txBody>
          <a:bodyPr>
            <a:normAutofit/>
          </a:bodyPr>
          <a:lstStyle/>
          <a:p>
            <a:pPr>
              <a:buClr>
                <a:schemeClr val="tx1"/>
              </a:buClr>
              <a:buFont typeface="Wingdings" panose="05000000000000000000" pitchFamily="2" charset="2"/>
              <a:buChar char="Ø"/>
            </a:pPr>
            <a:r>
              <a:rPr lang="en-US" sz="2400" dirty="0"/>
              <a:t>Contract 07/01/2024 – 06/30/2031</a:t>
            </a:r>
          </a:p>
          <a:p>
            <a:pPr lvl="1">
              <a:buClr>
                <a:schemeClr val="tx1"/>
              </a:buClr>
              <a:buFont typeface="Wingdings 3" panose="05040102010807070707" pitchFamily="18" charset="2"/>
              <a:buChar char=""/>
            </a:pPr>
            <a:r>
              <a:rPr lang="en-US" sz="2200" dirty="0"/>
              <a:t>July 2026 – 3</a:t>
            </a:r>
            <a:r>
              <a:rPr lang="en-US" sz="2200" baseline="30000" dirty="0"/>
              <a:t>rd</a:t>
            </a:r>
            <a:r>
              <a:rPr lang="en-US" sz="2200" dirty="0"/>
              <a:t> year of current contract period</a:t>
            </a:r>
          </a:p>
          <a:p>
            <a:pPr lvl="1">
              <a:buClr>
                <a:schemeClr val="tx1"/>
              </a:buClr>
              <a:buFont typeface="Wingdings 3" panose="05040102010807070707" pitchFamily="18" charset="2"/>
              <a:buChar char=""/>
            </a:pPr>
            <a:r>
              <a:rPr lang="en-US" sz="2200" dirty="0"/>
              <a:t>Budget constraints – Plan to go into Operations &amp; Maintenance</a:t>
            </a:r>
          </a:p>
          <a:p>
            <a:pPr lvl="2">
              <a:buClr>
                <a:schemeClr val="tx1"/>
              </a:buClr>
              <a:buFont typeface="Arial" panose="020B0604020202020204" pitchFamily="34" charset="0"/>
              <a:buChar char="•"/>
            </a:pPr>
            <a:r>
              <a:rPr lang="en-US" sz="2000" dirty="0"/>
              <a:t>Priority work will include</a:t>
            </a:r>
          </a:p>
          <a:p>
            <a:pPr lvl="3">
              <a:buClr>
                <a:schemeClr val="tx1"/>
              </a:buClr>
              <a:buFont typeface="Arial" panose="020B0604020202020204" pitchFamily="34" charset="0"/>
              <a:buChar char="•"/>
            </a:pPr>
            <a:r>
              <a:rPr lang="en-US" sz="1800" dirty="0"/>
              <a:t>Security</a:t>
            </a:r>
          </a:p>
          <a:p>
            <a:pPr lvl="3">
              <a:buClr>
                <a:schemeClr val="tx1"/>
              </a:buClr>
              <a:buFont typeface="Arial" panose="020B0604020202020204" pitchFamily="34" charset="0"/>
              <a:buChar char="•"/>
            </a:pPr>
            <a:r>
              <a:rPr lang="en-US" sz="1800" dirty="0"/>
              <a:t>Bug fixes</a:t>
            </a:r>
          </a:p>
          <a:p>
            <a:pPr lvl="3">
              <a:buClr>
                <a:schemeClr val="tx1"/>
              </a:buClr>
              <a:buFont typeface="Arial" panose="020B0604020202020204" pitchFamily="34" charset="0"/>
              <a:buChar char="•"/>
            </a:pPr>
            <a:r>
              <a:rPr lang="en-US" sz="1800" dirty="0"/>
              <a:t>Help Desk</a:t>
            </a:r>
          </a:p>
          <a:p>
            <a:pPr lvl="3">
              <a:buClr>
                <a:schemeClr val="tx1"/>
              </a:buClr>
              <a:buFont typeface="Arial" panose="020B0604020202020204" pitchFamily="34" charset="0"/>
              <a:buChar char="•"/>
            </a:pPr>
            <a:r>
              <a:rPr lang="en-US" sz="1800" dirty="0"/>
              <a:t>Platform upgrades</a:t>
            </a:r>
          </a:p>
          <a:p>
            <a:pPr lvl="3">
              <a:buClr>
                <a:schemeClr val="tx1"/>
              </a:buClr>
              <a:buFont typeface="Arial" panose="020B0604020202020204" pitchFamily="34" charset="0"/>
              <a:buChar char="•"/>
            </a:pPr>
            <a:r>
              <a:rPr lang="en-US" sz="1800" dirty="0"/>
              <a:t>Limited integration work</a:t>
            </a:r>
          </a:p>
          <a:p>
            <a:pPr lvl="2">
              <a:buClr>
                <a:schemeClr val="tx1"/>
              </a:buClr>
              <a:buFont typeface="Arial" panose="020B0604020202020204" pitchFamily="34" charset="0"/>
              <a:buChar char="•"/>
            </a:pPr>
            <a:r>
              <a:rPr lang="en-US" sz="2000" dirty="0"/>
              <a:t>Researching options to bring in additional funding</a:t>
            </a:r>
          </a:p>
          <a:p>
            <a:pPr marL="457200" lvl="1" indent="0">
              <a:spcBef>
                <a:spcPts val="0"/>
              </a:spcBef>
              <a:spcAft>
                <a:spcPts val="600"/>
              </a:spcAft>
              <a:buClr>
                <a:schemeClr val="tx1"/>
              </a:buClr>
              <a:buSzPct val="10000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B3E7823D-F94C-044D-5126-6C683A48EC97}"/>
              </a:ext>
            </a:extLst>
          </p:cNvPr>
          <p:cNvPicPr>
            <a:picLocks noChangeAspect="1"/>
          </p:cNvPicPr>
          <p:nvPr/>
        </p:nvPicPr>
        <p:blipFill>
          <a:blip r:embed="rId3"/>
          <a:stretch>
            <a:fillRect/>
          </a:stretch>
        </p:blipFill>
        <p:spPr>
          <a:xfrm>
            <a:off x="174858" y="133350"/>
            <a:ext cx="387117" cy="502749"/>
          </a:xfrm>
          <a:prstGeom prst="rect">
            <a:avLst/>
          </a:prstGeom>
        </p:spPr>
      </p:pic>
    </p:spTree>
    <p:extLst>
      <p:ext uri="{BB962C8B-B14F-4D97-AF65-F5344CB8AC3E}">
        <p14:creationId xmlns:p14="http://schemas.microsoft.com/office/powerpoint/2010/main" val="107157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4426-47FD-E0A3-5196-C996C171C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9E7E1-2F0F-8325-E569-6A14839FD73E}"/>
              </a:ext>
            </a:extLst>
          </p:cNvPr>
          <p:cNvSpPr>
            <a:spLocks noGrp="1"/>
          </p:cNvSpPr>
          <p:nvPr>
            <p:ph type="title"/>
          </p:nvPr>
        </p:nvSpPr>
        <p:spPr>
          <a:xfrm>
            <a:off x="636104" y="114300"/>
            <a:ext cx="10916231" cy="521799"/>
          </a:xfrm>
        </p:spPr>
        <p:txBody>
          <a:bodyPr>
            <a:normAutofit/>
          </a:bodyPr>
          <a:lstStyle/>
          <a:p>
            <a:r>
              <a:rPr lang="en-US" sz="2800" spc="300" dirty="0">
                <a:solidFill>
                  <a:schemeClr val="tx1"/>
                </a:solidFill>
                <a:effectLst>
                  <a:glow rad="38100">
                    <a:schemeClr val="bg1">
                      <a:lumMod val="65000"/>
                      <a:lumOff val="35000"/>
                      <a:alpha val="40000"/>
                    </a:schemeClr>
                  </a:glow>
                </a:effectLst>
              </a:rPr>
              <a:t>2025 Accomplishments</a:t>
            </a:r>
            <a:endParaRPr lang="en-US" sz="2800" spc="300" dirty="0">
              <a:solidFill>
                <a:schemeClr val="tx1"/>
              </a:solidFill>
            </a:endParaRPr>
          </a:p>
        </p:txBody>
      </p:sp>
      <p:sp>
        <p:nvSpPr>
          <p:cNvPr id="3" name="Content Placeholder 2">
            <a:extLst>
              <a:ext uri="{FF2B5EF4-FFF2-40B4-BE49-F238E27FC236}">
                <a16:creationId xmlns:a16="http://schemas.microsoft.com/office/drawing/2014/main" id="{26D66E09-DAB1-18ED-0238-EF33197FBC85}"/>
              </a:ext>
            </a:extLst>
          </p:cNvPr>
          <p:cNvSpPr>
            <a:spLocks noGrp="1"/>
          </p:cNvSpPr>
          <p:nvPr>
            <p:ph idx="1"/>
          </p:nvPr>
        </p:nvSpPr>
        <p:spPr>
          <a:xfrm>
            <a:off x="561975" y="828947"/>
            <a:ext cx="11377476" cy="5571853"/>
          </a:xfrm>
        </p:spPr>
        <p:txBody>
          <a:bodyPr anchor="t">
            <a:normAutofit/>
          </a:bodyPr>
          <a:lstStyle/>
          <a:p>
            <a:pPr marL="0" indent="0">
              <a:spcBef>
                <a:spcPts val="0"/>
              </a:spcBef>
              <a:spcAft>
                <a:spcPts val="0"/>
              </a:spcAft>
              <a:buClr>
                <a:schemeClr val="tx1"/>
              </a:buClr>
              <a:buNone/>
            </a:pPr>
            <a:endParaRPr lang="en-US" dirty="0"/>
          </a:p>
          <a:p>
            <a:pPr lvl="1">
              <a:spcBef>
                <a:spcPts val="0"/>
              </a:spcBef>
              <a:spcAft>
                <a:spcPts val="0"/>
              </a:spcAft>
              <a:buClr>
                <a:schemeClr val="tx1"/>
              </a:buClr>
              <a:buFont typeface="Wingdings" panose="05000000000000000000" pitchFamily="2" charset="2"/>
              <a:buChar char="§"/>
            </a:pPr>
            <a:endParaRPr lang="en-US" dirty="0"/>
          </a:p>
          <a:p>
            <a:pPr lvl="1">
              <a:spcBef>
                <a:spcPts val="0"/>
              </a:spcBef>
              <a:spcAft>
                <a:spcPts val="0"/>
              </a:spcAft>
              <a:buClr>
                <a:schemeClr val="tx1"/>
              </a:buClr>
              <a:buFont typeface="Wingdings" panose="05000000000000000000" pitchFamily="2" charset="2"/>
              <a:buChar char="§"/>
            </a:pPr>
            <a:endParaRPr lang="en-US" dirty="0"/>
          </a:p>
        </p:txBody>
      </p:sp>
      <p:pic>
        <p:nvPicPr>
          <p:cNvPr id="5" name="Picture 4">
            <a:extLst>
              <a:ext uri="{FF2B5EF4-FFF2-40B4-BE49-F238E27FC236}">
                <a16:creationId xmlns:a16="http://schemas.microsoft.com/office/drawing/2014/main" id="{584FE2C6-AF91-853B-E0E3-72754A0AAE35}"/>
              </a:ext>
            </a:extLst>
          </p:cNvPr>
          <p:cNvPicPr>
            <a:picLocks noChangeAspect="1"/>
          </p:cNvPicPr>
          <p:nvPr/>
        </p:nvPicPr>
        <p:blipFill>
          <a:blip r:embed="rId3"/>
          <a:stretch>
            <a:fillRect/>
          </a:stretch>
        </p:blipFill>
        <p:spPr>
          <a:xfrm>
            <a:off x="174858" y="133350"/>
            <a:ext cx="387117" cy="502749"/>
          </a:xfrm>
          <a:prstGeom prst="rect">
            <a:avLst/>
          </a:prstGeom>
        </p:spPr>
      </p:pic>
      <p:graphicFrame>
        <p:nvGraphicFramePr>
          <p:cNvPr id="4" name="Content Placeholder 2">
            <a:extLst>
              <a:ext uri="{FF2B5EF4-FFF2-40B4-BE49-F238E27FC236}">
                <a16:creationId xmlns:a16="http://schemas.microsoft.com/office/drawing/2014/main" id="{5A6E74C5-D825-91C7-68FB-5C3F35E7D4BC}"/>
              </a:ext>
            </a:extLst>
          </p:cNvPr>
          <p:cNvGraphicFramePr>
            <a:graphicFrameLocks/>
          </p:cNvGraphicFramePr>
          <p:nvPr/>
        </p:nvGraphicFramePr>
        <p:xfrm>
          <a:off x="319832" y="828947"/>
          <a:ext cx="11552335" cy="5452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561E983F-0E0C-E3E5-AE21-D27CA11443AB}"/>
              </a:ext>
            </a:extLst>
          </p:cNvPr>
          <p:cNvSpPr txBox="1"/>
          <p:nvPr/>
        </p:nvSpPr>
        <p:spPr>
          <a:xfrm>
            <a:off x="301199" y="6374368"/>
            <a:ext cx="11589602" cy="369332"/>
          </a:xfrm>
          <a:prstGeom prst="rect">
            <a:avLst/>
          </a:prstGeom>
          <a:noFill/>
        </p:spPr>
        <p:txBody>
          <a:bodyPr wrap="square">
            <a:spAutoFit/>
          </a:bodyPr>
          <a:lstStyle/>
          <a:p>
            <a:pPr algn="ctr"/>
            <a:r>
              <a:rPr lang="en-US" dirty="0"/>
              <a:t>Please see </a:t>
            </a:r>
            <a:r>
              <a:rPr lang="en-US" dirty="0">
                <a:solidFill>
                  <a:srgbClr val="FF9900"/>
                </a:solidFill>
                <a:hlinkClick r:id="rId9">
                  <a:extLst>
                    <a:ext uri="{A12FA001-AC4F-418D-AE19-62706E023703}">
                      <ahyp:hlinkClr xmlns:ahyp="http://schemas.microsoft.com/office/drawing/2018/hyperlinkcolor" val="tx"/>
                    </a:ext>
                  </a:extLst>
                </a:hlinkClick>
              </a:rPr>
              <a:t>IROC Release Notes </a:t>
            </a:r>
            <a:r>
              <a:rPr lang="en-US" dirty="0"/>
              <a:t>for more information</a:t>
            </a:r>
          </a:p>
        </p:txBody>
      </p:sp>
    </p:spTree>
    <p:extLst>
      <p:ext uri="{BB962C8B-B14F-4D97-AF65-F5344CB8AC3E}">
        <p14:creationId xmlns:p14="http://schemas.microsoft.com/office/powerpoint/2010/main" val="185189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4BA42-4F50-CEE4-2C3D-37A27EF8540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52CF54-44F8-F4F6-1B06-895FACED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6A18323-6095-7F1F-6999-0200E102AE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A1AD98F8-F1BC-314D-670D-EE078578DF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1318209-F611-CFC5-A1E7-5826CD9C24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F746780-FC1F-46A7-CD0E-272850A19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E0A1E83A-AF79-12E3-4CF0-AA2A42315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C77FA23-EE6B-036D-05E2-352605DB3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B64485D9-1EF6-5C21-7BB6-ADDAB76B0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54E3A08B-6407-D039-1CDA-26322AE45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086925B7-F5B0-82B6-0F0F-09D81E258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024199FF-4555-53C2-5F6C-05D7F4A0E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0C23311-C881-DEDD-4564-3BFC82084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04712EB-61EB-B6E8-CA0D-6EE2D66D0719}"/>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IROC Catalog Updates – January 5</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F1953D26-D9F2-AC09-B964-179B98C713C3}"/>
              </a:ext>
            </a:extLst>
          </p:cNvPr>
          <p:cNvSpPr>
            <a:spLocks noGrp="1"/>
          </p:cNvSpPr>
          <p:nvPr>
            <p:ph idx="1"/>
          </p:nvPr>
        </p:nvSpPr>
        <p:spPr>
          <a:xfrm>
            <a:off x="448733" y="769449"/>
            <a:ext cx="11365315" cy="5741079"/>
          </a:xfrm>
        </p:spPr>
        <p:txBody>
          <a:bodyPr>
            <a:normAutofit/>
          </a:bodyPr>
          <a:lstStyle/>
          <a:p>
            <a:pPr>
              <a:spcBef>
                <a:spcPts val="0"/>
              </a:spcBef>
              <a:spcAft>
                <a:spcPts val="600"/>
              </a:spcAft>
              <a:buClr>
                <a:schemeClr val="tx1"/>
              </a:buClr>
              <a:buSzPct val="100000"/>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NWCG Off-Highway Vehicle Types Added &amp; VUTV Deactivated</a:t>
            </a:r>
          </a:p>
          <a:p>
            <a:pPr lvl="1">
              <a:buClr>
                <a:schemeClr val="tx1"/>
              </a:buClr>
            </a:pPr>
            <a:r>
              <a:rPr lang="en-US" sz="2400" dirty="0"/>
              <a:t>OHV1 - Off-Highway Vehicle, Type 1</a:t>
            </a:r>
          </a:p>
          <a:p>
            <a:pPr lvl="1">
              <a:buClr>
                <a:schemeClr val="tx1"/>
              </a:buClr>
            </a:pPr>
            <a:r>
              <a:rPr lang="en-US" sz="2400" dirty="0"/>
              <a:t>OHV2 - Off-Highway Vehicle, Type 2</a:t>
            </a:r>
          </a:p>
          <a:p>
            <a:pPr lvl="1">
              <a:buClr>
                <a:schemeClr val="tx1"/>
              </a:buClr>
            </a:pPr>
            <a:r>
              <a:rPr lang="en-US" sz="2400" dirty="0"/>
              <a:t>OHV3 - Off-Highway Vehicle, Type 3</a:t>
            </a:r>
          </a:p>
          <a:p>
            <a:pPr lvl="1">
              <a:buClr>
                <a:schemeClr val="tx1"/>
              </a:buClr>
            </a:pPr>
            <a:r>
              <a:rPr lang="en-US" sz="2400" dirty="0"/>
              <a:t>OHV4 - Off-Highway Vehicle, Type 4</a:t>
            </a:r>
          </a:p>
          <a:p>
            <a:pPr lvl="1">
              <a:buClr>
                <a:schemeClr val="tx1"/>
              </a:buClr>
            </a:pPr>
            <a:endParaRPr lang="en-US" sz="2400" dirty="0"/>
          </a:p>
          <a:p>
            <a:pPr marL="0" indent="0">
              <a:buClr>
                <a:schemeClr val="tx1"/>
              </a:buClr>
              <a:buNone/>
            </a:pPr>
            <a:r>
              <a:rPr lang="en-US" sz="2400" dirty="0"/>
              <a:t>Dispatch Centers should inactivate the VUTV qual on agency resources that were using the generic VUTV – Transportation, Vehicle, Utility Terrain (UTV) catalog item previously, and add the appropriate type to the resource item.</a:t>
            </a:r>
          </a:p>
          <a:p>
            <a:pPr marL="0" indent="0">
              <a:buClr>
                <a:schemeClr val="tx1"/>
              </a:buClr>
              <a:buNone/>
            </a:pPr>
            <a:endParaRPr lang="en-US" sz="2400" dirty="0"/>
          </a:p>
          <a:p>
            <a:pPr marL="0" indent="0">
              <a:buClr>
                <a:schemeClr val="tx1"/>
              </a:buClr>
              <a:buNone/>
            </a:pPr>
            <a:r>
              <a:rPr lang="en-US" sz="2000" dirty="0"/>
              <a:t>The standards are posted to the NWCG Equipment, PMS200 webpage: </a:t>
            </a:r>
            <a:r>
              <a:rPr lang="en-US" sz="2000" u="sng" dirty="0">
                <a:solidFill>
                  <a:srgbClr val="FF9900"/>
                </a:solidFill>
                <a:hlinkClick r:id="rId3">
                  <a:extLst>
                    <a:ext uri="{A12FA001-AC4F-418D-AE19-62706E023703}">
                      <ahyp:hlinkClr xmlns:ahyp="http://schemas.microsoft.com/office/drawing/2018/hyperlinkcolor" val="tx"/>
                    </a:ext>
                  </a:extLst>
                </a:hlinkClick>
              </a:rPr>
              <a:t>https://www.nwcg.gov/publications/pms200/equipment-pms-200</a:t>
            </a:r>
            <a:endParaRPr lang="en-US" sz="2000" dirty="0">
              <a:solidFill>
                <a:srgbClr val="FF9900"/>
              </a:solidFill>
            </a:endParaRPr>
          </a:p>
          <a:p>
            <a:pPr marL="0" indent="0">
              <a:buClr>
                <a:schemeClr val="tx1"/>
              </a:buClr>
              <a:buNone/>
            </a:pPr>
            <a:endParaRPr lang="en-US" sz="2400" dirty="0"/>
          </a:p>
          <a:p>
            <a:pPr marL="457200" lvl="1" indent="0">
              <a:spcBef>
                <a:spcPts val="0"/>
              </a:spcBef>
              <a:spcAft>
                <a:spcPts val="600"/>
              </a:spcAft>
              <a:buClr>
                <a:schemeClr val="tx1"/>
              </a:buClr>
              <a:buSzPct val="10000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A1F9ED5A-01FE-0E4B-D4DE-92F5B51AA298}"/>
              </a:ext>
            </a:extLst>
          </p:cNvPr>
          <p:cNvPicPr>
            <a:picLocks noChangeAspect="1"/>
          </p:cNvPicPr>
          <p:nvPr/>
        </p:nvPicPr>
        <p:blipFill>
          <a:blip r:embed="rId4"/>
          <a:stretch>
            <a:fillRect/>
          </a:stretch>
        </p:blipFill>
        <p:spPr>
          <a:xfrm>
            <a:off x="174858" y="133350"/>
            <a:ext cx="387117" cy="502749"/>
          </a:xfrm>
          <a:prstGeom prst="rect">
            <a:avLst/>
          </a:prstGeom>
        </p:spPr>
      </p:pic>
    </p:spTree>
    <p:extLst>
      <p:ext uri="{BB962C8B-B14F-4D97-AF65-F5344CB8AC3E}">
        <p14:creationId xmlns:p14="http://schemas.microsoft.com/office/powerpoint/2010/main" val="366512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E8CE0-2B27-244D-BBFE-7DE66512B4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B3B9286-6BD5-59D3-521F-2D9004D05957}"/>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Deployed Jan 7</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F8E9ECBD-4D76-3EFD-01EE-C3C1B3165568}"/>
              </a:ext>
            </a:extLst>
          </p:cNvPr>
          <p:cNvSpPr>
            <a:spLocks noGrp="1"/>
          </p:cNvSpPr>
          <p:nvPr>
            <p:ph idx="1"/>
          </p:nvPr>
        </p:nvSpPr>
        <p:spPr>
          <a:xfrm>
            <a:off x="448733" y="769449"/>
            <a:ext cx="11365315" cy="5741079"/>
          </a:xfrm>
        </p:spPr>
        <p:txBody>
          <a:bodyPr>
            <a:normAutofit/>
          </a:bodyPr>
          <a:lstStyle/>
          <a:p>
            <a:pPr marL="0" indent="0">
              <a:spcBef>
                <a:spcPts val="0"/>
              </a:spcBef>
              <a:spcAft>
                <a:spcPts val="600"/>
              </a:spcAft>
              <a:buClr>
                <a:schemeClr val="tx1"/>
              </a:buClr>
              <a:buSzPct val="100000"/>
              <a:buNone/>
            </a:pPr>
            <a:r>
              <a:rPr lang="en-US" sz="2800" u="sng" dirty="0">
                <a:latin typeface="Calibri" panose="020F0502020204030204" pitchFamily="34" charset="0"/>
                <a:ea typeface="Calibri" panose="020F0502020204030204" pitchFamily="34" charset="0"/>
                <a:cs typeface="Calibri" panose="020F0502020204030204" pitchFamily="34" charset="0"/>
              </a:rPr>
              <a:t>User Roles – Ordering Manager</a:t>
            </a:r>
          </a:p>
          <a:p>
            <a:pPr>
              <a:spcBef>
                <a:spcPts val="0"/>
              </a:spcBef>
              <a:spcAft>
                <a:spcPts val="600"/>
              </a:spcAft>
              <a:buClr>
                <a:schemeClr val="tx1"/>
              </a:buClr>
              <a:buSzPct val="1000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Users can now submit Access Requests for the “Ordering Manager” role</a:t>
            </a: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C462FEFC-7B6B-49C5-73B3-D1226785A733}"/>
              </a:ext>
            </a:extLst>
          </p:cNvPr>
          <p:cNvPicPr>
            <a:picLocks noChangeAspect="1"/>
          </p:cNvPicPr>
          <p:nvPr/>
        </p:nvPicPr>
        <p:blipFill>
          <a:blip r:embed="rId3"/>
          <a:stretch>
            <a:fillRect/>
          </a:stretch>
        </p:blipFill>
        <p:spPr>
          <a:xfrm>
            <a:off x="174858" y="133350"/>
            <a:ext cx="387117" cy="502749"/>
          </a:xfrm>
          <a:prstGeom prst="rect">
            <a:avLst/>
          </a:prstGeom>
        </p:spPr>
      </p:pic>
      <p:pic>
        <p:nvPicPr>
          <p:cNvPr id="4" name="Picture 3">
            <a:extLst>
              <a:ext uri="{FF2B5EF4-FFF2-40B4-BE49-F238E27FC236}">
                <a16:creationId xmlns:a16="http://schemas.microsoft.com/office/drawing/2014/main" id="{A5567998-22C4-3638-3469-660BEA7F6D6F}"/>
              </a:ext>
            </a:extLst>
          </p:cNvPr>
          <p:cNvPicPr>
            <a:picLocks noChangeAspect="1"/>
          </p:cNvPicPr>
          <p:nvPr/>
        </p:nvPicPr>
        <p:blipFill>
          <a:blip r:embed="rId4"/>
          <a:stretch>
            <a:fillRect/>
          </a:stretch>
        </p:blipFill>
        <p:spPr>
          <a:xfrm>
            <a:off x="1249304" y="1817023"/>
            <a:ext cx="9646252" cy="4706751"/>
          </a:xfrm>
          <a:prstGeom prst="rect">
            <a:avLst/>
          </a:prstGeom>
        </p:spPr>
      </p:pic>
    </p:spTree>
    <p:extLst>
      <p:ext uri="{BB962C8B-B14F-4D97-AF65-F5344CB8AC3E}">
        <p14:creationId xmlns:p14="http://schemas.microsoft.com/office/powerpoint/2010/main" val="264048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1CBE-2280-9FF5-9A95-DA74FB31C40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58CC71-EB55-6190-B1E0-0BD694C68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B06DFF9-3B3B-EA30-3F01-DCF153E9C6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0439A6DA-F62E-8C14-69B9-E72346B6BA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6AC9199-8E70-4063-90E1-0401D1149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D2F271D3-5A99-37E4-9191-E16B9D65D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4EB95E70-5B46-349D-CF8C-F439BC6A4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54CB570-B9CB-954B-6C6E-72DE42C5D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AE1E632D-412C-FABB-0692-61B8A3784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79BACD0F-3AF9-ACA9-F099-BE85FEBA5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044A0991-64E4-B910-E9A5-C0FEEA8475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37099549-EEE8-1656-69EF-103E22070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B923867C-EFC3-8BDF-7F30-A1A437C93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683E782-EE73-5FEB-E640-FA02FA38FDF3}"/>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User Roles continued</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2CEEFED0-B8D5-EC70-B683-94D036F75FD8}"/>
              </a:ext>
            </a:extLst>
          </p:cNvPr>
          <p:cNvSpPr>
            <a:spLocks noGrp="1"/>
          </p:cNvSpPr>
          <p:nvPr>
            <p:ph idx="1"/>
          </p:nvPr>
        </p:nvSpPr>
        <p:spPr>
          <a:xfrm>
            <a:off x="448733" y="769449"/>
            <a:ext cx="11365315" cy="5741079"/>
          </a:xfrm>
        </p:spPr>
        <p:txBody>
          <a:bodyPr>
            <a:normAutofit/>
          </a:bodyPr>
          <a:lstStyle/>
          <a:p>
            <a:pPr>
              <a:spcBef>
                <a:spcPts val="0"/>
              </a:spcBef>
              <a:spcAft>
                <a:spcPts val="600"/>
              </a:spcAft>
              <a:buClr>
                <a:schemeClr val="tx1"/>
              </a:buClr>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Dispatch Managers go to My Organization Approval to “Approve” or “Reject” roles</a:t>
            </a: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buClr>
                <a:schemeClr val="tx1"/>
              </a:buClr>
              <a:buSzPct val="10000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3173F62F-D2C2-0797-ED48-BE0CAAAB299E}"/>
              </a:ext>
            </a:extLst>
          </p:cNvPr>
          <p:cNvPicPr>
            <a:picLocks noChangeAspect="1"/>
          </p:cNvPicPr>
          <p:nvPr/>
        </p:nvPicPr>
        <p:blipFill>
          <a:blip r:embed="rId3"/>
          <a:stretch>
            <a:fillRect/>
          </a:stretch>
        </p:blipFill>
        <p:spPr>
          <a:xfrm>
            <a:off x="174858" y="133350"/>
            <a:ext cx="387117" cy="502749"/>
          </a:xfrm>
          <a:prstGeom prst="rect">
            <a:avLst/>
          </a:prstGeom>
        </p:spPr>
      </p:pic>
      <p:pic>
        <p:nvPicPr>
          <p:cNvPr id="8" name="Picture 7">
            <a:extLst>
              <a:ext uri="{FF2B5EF4-FFF2-40B4-BE49-F238E27FC236}">
                <a16:creationId xmlns:a16="http://schemas.microsoft.com/office/drawing/2014/main" id="{859B56E2-4156-DDFC-A2EC-FCF560BBBD12}"/>
              </a:ext>
            </a:extLst>
          </p:cNvPr>
          <p:cNvPicPr>
            <a:picLocks noChangeAspect="1"/>
          </p:cNvPicPr>
          <p:nvPr/>
        </p:nvPicPr>
        <p:blipFill>
          <a:blip r:embed="rId4"/>
          <a:stretch>
            <a:fillRect/>
          </a:stretch>
        </p:blipFill>
        <p:spPr>
          <a:xfrm>
            <a:off x="1216957" y="1334457"/>
            <a:ext cx="10554242" cy="3968954"/>
          </a:xfrm>
          <a:prstGeom prst="rect">
            <a:avLst/>
          </a:prstGeom>
        </p:spPr>
      </p:pic>
      <p:sp>
        <p:nvSpPr>
          <p:cNvPr id="4" name="Rectangle 3">
            <a:extLst>
              <a:ext uri="{FF2B5EF4-FFF2-40B4-BE49-F238E27FC236}">
                <a16:creationId xmlns:a16="http://schemas.microsoft.com/office/drawing/2014/main" id="{350AECF9-3137-37E9-4017-F8462B4D553D}"/>
              </a:ext>
            </a:extLst>
          </p:cNvPr>
          <p:cNvSpPr/>
          <p:nvPr/>
        </p:nvSpPr>
        <p:spPr>
          <a:xfrm>
            <a:off x="8416413" y="1334457"/>
            <a:ext cx="2281084" cy="5027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98AC77-CB4C-F307-ED7A-17C55A9078C1}"/>
              </a:ext>
            </a:extLst>
          </p:cNvPr>
          <p:cNvSpPr/>
          <p:nvPr/>
        </p:nvSpPr>
        <p:spPr>
          <a:xfrm>
            <a:off x="6774426" y="3048000"/>
            <a:ext cx="1849389" cy="2859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14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6ED4-3B1A-1103-AE28-3BC0003B771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C4B92-ED11-A836-C142-5033D17E4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0FA827-2F8A-A3D0-24AF-40D95CB8CE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90F58C4-B2AC-18BC-C305-3E8CC66F29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EB95DAA-7DEA-964F-99B5-251779DF0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E7101D63-C580-CCDB-1492-CFF798BFC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0ECFC724-BC8F-E497-9BB9-AB2424542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547A947-AD29-B34C-90EE-41F9AC42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8F9A582E-ECA4-4C2E-C503-720AC392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E9D5E8B9-1094-6822-F0EC-653816430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98533BF7-6190-D125-A75A-A0779E1AC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7822F76B-5ECC-270A-3673-8A39610ED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C39C570A-0899-E7C2-561C-621909E2D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A22241B-4C60-AE00-2FD8-DFA2088E308F}"/>
              </a:ext>
            </a:extLst>
          </p:cNvPr>
          <p:cNvSpPr>
            <a:spLocks noGrp="1"/>
          </p:cNvSpPr>
          <p:nvPr>
            <p:ph type="title"/>
          </p:nvPr>
        </p:nvSpPr>
        <p:spPr>
          <a:xfrm>
            <a:off x="677334" y="133350"/>
            <a:ext cx="11256048" cy="502749"/>
          </a:xfrm>
        </p:spPr>
        <p:txBody>
          <a:bodyPr>
            <a:noAutofit/>
          </a:bodyPr>
          <a:lstStyle/>
          <a:p>
            <a:r>
              <a:rPr lang="en-US" sz="2800" dirty="0">
                <a:solidFill>
                  <a:schemeClr val="tx1"/>
                </a:solidFill>
                <a:ea typeface="Calibri" panose="020F0502020204030204" pitchFamily="34" charset="0"/>
                <a:cs typeface="Calibri" panose="020F0502020204030204" pitchFamily="34" charset="0"/>
              </a:rPr>
              <a:t>Sprint Series 21 [Release 21.2] User Roles continued</a:t>
            </a:r>
            <a:endParaRPr lang="en-US" sz="2800" spc="300" dirty="0">
              <a:solidFill>
                <a:schemeClr val="tx1"/>
              </a:solidFill>
            </a:endParaRPr>
          </a:p>
        </p:txBody>
      </p:sp>
      <p:sp>
        <p:nvSpPr>
          <p:cNvPr id="7" name="Content Placeholder 6">
            <a:extLst>
              <a:ext uri="{FF2B5EF4-FFF2-40B4-BE49-F238E27FC236}">
                <a16:creationId xmlns:a16="http://schemas.microsoft.com/office/drawing/2014/main" id="{BBB09172-DB38-E67F-9382-0616256B76E4}"/>
              </a:ext>
            </a:extLst>
          </p:cNvPr>
          <p:cNvSpPr>
            <a:spLocks noGrp="1"/>
          </p:cNvSpPr>
          <p:nvPr>
            <p:ph idx="1"/>
          </p:nvPr>
        </p:nvSpPr>
        <p:spPr>
          <a:xfrm>
            <a:off x="448733" y="769449"/>
            <a:ext cx="11365315" cy="5741079"/>
          </a:xfrm>
        </p:spPr>
        <p:txBody>
          <a:bodyPr>
            <a:normAutofit/>
          </a:bodyPr>
          <a:lstStyle/>
          <a:p>
            <a:pPr>
              <a:spcBef>
                <a:spcPts val="0"/>
              </a:spcBef>
              <a:spcAft>
                <a:spcPts val="600"/>
              </a:spcAft>
              <a:buClr>
                <a:schemeClr val="tx1"/>
              </a:buClr>
              <a:buSzPct val="1000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Dispatch Managers assign “IROC Ordering Manager” and/or “ICLIP Ordering Manager“ access</a:t>
            </a:r>
          </a:p>
          <a:p>
            <a:pPr marL="0" indent="0">
              <a:spcBef>
                <a:spcPts val="0"/>
              </a:spcBef>
              <a:spcAft>
                <a:spcPts val="600"/>
              </a:spcAft>
              <a:buClr>
                <a:schemeClr val="tx1"/>
              </a:buClr>
              <a:buSzPct val="10000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buClr>
                <a:schemeClr val="bg1">
                  <a:lumMod val="95000"/>
                </a:schemeClr>
              </a:buClr>
              <a:buSzPct val="90000"/>
              <a:buFont typeface="Arial" panose="020B0604020202020204" pitchFamily="34" charset="0"/>
              <a:buChar char="•"/>
            </a:pPr>
            <a:endParaRPr lang="en-US" sz="1400" dirty="0"/>
          </a:p>
          <a:p>
            <a:pPr lvl="1">
              <a:lnSpc>
                <a:spcPct val="90000"/>
              </a:lnSpc>
              <a:buClr>
                <a:schemeClr val="bg1">
                  <a:lumMod val="95000"/>
                </a:schemeClr>
              </a:buClr>
              <a:buSzPct val="90000"/>
              <a:buFont typeface="Wingdings" panose="05000000000000000000" pitchFamily="2" charset="2"/>
              <a:buChar char="Ø"/>
            </a:pPr>
            <a:endParaRPr lang="en-US" sz="1400" dirty="0"/>
          </a:p>
        </p:txBody>
      </p:sp>
      <p:pic>
        <p:nvPicPr>
          <p:cNvPr id="3" name="Picture 2">
            <a:extLst>
              <a:ext uri="{FF2B5EF4-FFF2-40B4-BE49-F238E27FC236}">
                <a16:creationId xmlns:a16="http://schemas.microsoft.com/office/drawing/2014/main" id="{7E637DDA-B2C2-DC65-9CD1-60533135B42B}"/>
              </a:ext>
            </a:extLst>
          </p:cNvPr>
          <p:cNvPicPr>
            <a:picLocks noChangeAspect="1"/>
          </p:cNvPicPr>
          <p:nvPr/>
        </p:nvPicPr>
        <p:blipFill>
          <a:blip r:embed="rId3"/>
          <a:stretch>
            <a:fillRect/>
          </a:stretch>
        </p:blipFill>
        <p:spPr>
          <a:xfrm>
            <a:off x="174858" y="133350"/>
            <a:ext cx="387117" cy="502749"/>
          </a:xfrm>
          <a:prstGeom prst="rect">
            <a:avLst/>
          </a:prstGeom>
        </p:spPr>
      </p:pic>
      <p:pic>
        <p:nvPicPr>
          <p:cNvPr id="5" name="Picture 4">
            <a:extLst>
              <a:ext uri="{FF2B5EF4-FFF2-40B4-BE49-F238E27FC236}">
                <a16:creationId xmlns:a16="http://schemas.microsoft.com/office/drawing/2014/main" id="{0A6CB0CB-B6B2-C899-FC2F-C7653E3AAD97}"/>
              </a:ext>
            </a:extLst>
          </p:cNvPr>
          <p:cNvPicPr>
            <a:picLocks noChangeAspect="1"/>
          </p:cNvPicPr>
          <p:nvPr/>
        </p:nvPicPr>
        <p:blipFill>
          <a:blip r:embed="rId4"/>
          <a:stretch>
            <a:fillRect/>
          </a:stretch>
        </p:blipFill>
        <p:spPr>
          <a:xfrm>
            <a:off x="1607231" y="1382920"/>
            <a:ext cx="8022978" cy="5127608"/>
          </a:xfrm>
          <a:prstGeom prst="rect">
            <a:avLst/>
          </a:prstGeom>
        </p:spPr>
      </p:pic>
      <p:sp>
        <p:nvSpPr>
          <p:cNvPr id="6" name="TextBox 5">
            <a:extLst>
              <a:ext uri="{FF2B5EF4-FFF2-40B4-BE49-F238E27FC236}">
                <a16:creationId xmlns:a16="http://schemas.microsoft.com/office/drawing/2014/main" id="{7D7D704B-9B27-7086-6D49-510E2A1A3822}"/>
              </a:ext>
            </a:extLst>
          </p:cNvPr>
          <p:cNvSpPr txBox="1"/>
          <p:nvPr/>
        </p:nvSpPr>
        <p:spPr>
          <a:xfrm>
            <a:off x="3142216" y="4567139"/>
            <a:ext cx="6306967" cy="1815882"/>
          </a:xfrm>
          <a:prstGeom prst="rect">
            <a:avLst/>
          </a:prstGeom>
          <a:noFill/>
        </p:spPr>
        <p:txBody>
          <a:bodyPr wrap="square" rtlCol="0">
            <a:spAutoFit/>
          </a:bodyPr>
          <a:lstStyle/>
          <a:p>
            <a:r>
              <a:rPr lang="en-US" sz="1600" dirty="0">
                <a:solidFill>
                  <a:srgbClr val="FF0000"/>
                </a:solidFill>
              </a:rPr>
              <a:t>To assign a user “IROC Ordering Manager”, the “ICLIP Ordering Manager” must be assigned first</a:t>
            </a:r>
          </a:p>
          <a:p>
            <a:endParaRPr lang="en-US" sz="1600" dirty="0">
              <a:solidFill>
                <a:srgbClr val="FF0000"/>
              </a:solidFill>
            </a:endParaRPr>
          </a:p>
          <a:p>
            <a:r>
              <a:rPr lang="en-US" sz="1600" dirty="0">
                <a:solidFill>
                  <a:srgbClr val="FF0000"/>
                </a:solidFill>
              </a:rPr>
              <a:t>Note, not all Ordering Managers may get IROC Ordering Manager access, that level of access is up to the discretion of the Dispatch Center Manager and/or Expanded Dispatch CORD/EDSP which orders can be created by the ORDM</a:t>
            </a:r>
          </a:p>
        </p:txBody>
      </p:sp>
    </p:spTree>
    <p:extLst>
      <p:ext uri="{BB962C8B-B14F-4D97-AF65-F5344CB8AC3E}">
        <p14:creationId xmlns:p14="http://schemas.microsoft.com/office/powerpoint/2010/main" val="2248202241"/>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190339A-8661-42A0-BCF8-FCB14B654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05A9AC-14F2-42E4-904B-43004658B98B}">
  <ds:schemaRefs>
    <ds:schemaRef ds:uri="http://schemas.microsoft.com/sharepoint/v3/contenttype/forms"/>
  </ds:schemaRefs>
</ds:datastoreItem>
</file>

<file path=customXml/itemProps3.xml><?xml version="1.0" encoding="utf-8"?>
<ds:datastoreItem xmlns:ds="http://schemas.openxmlformats.org/officeDocument/2006/customXml" ds:itemID="{02137551-CD8F-4200-B612-C4D85FD83077}">
  <ds:schemaRefs>
    <ds:schemaRef ds:uri="http://schemas.microsoft.com/office/2006/metadata/properties"/>
    <ds:schemaRef ds:uri="http://schemas.microsoft.com/office/infopath/2007/PartnerControls"/>
    <ds:schemaRef ds:uri="71af3243-3dd4-4a8d-8c0d-dd76da1f02a5"/>
  </ds:schemaRefs>
</ds:datastoreItem>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emplate>Facet</Template>
  <TotalTime>8013</TotalTime>
  <Words>3677</Words>
  <Application>Microsoft Office PowerPoint</Application>
  <PresentationFormat>Widescreen</PresentationFormat>
  <Paragraphs>649</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Facet</vt:lpstr>
      <vt:lpstr>1_Facet</vt:lpstr>
      <vt:lpstr>Interagency Resource Ordering Capability</vt:lpstr>
      <vt:lpstr>IROC Project Team</vt:lpstr>
      <vt:lpstr>IROC Change Control Board</vt:lpstr>
      <vt:lpstr>Project Management Updates</vt:lpstr>
      <vt:lpstr>2025 Accomplishments</vt:lpstr>
      <vt:lpstr>IROC Catalog Updates – January 5</vt:lpstr>
      <vt:lpstr>Sprint Series 21 [Release 21.2] Deployed Jan 7</vt:lpstr>
      <vt:lpstr>Sprint Series 21 [Release 21.2] User Roles continued</vt:lpstr>
      <vt:lpstr>Sprint Series 21 [Release 21.2] User Roles continued</vt:lpstr>
      <vt:lpstr>Sprint Series 21 [Release 21.2] Contract Management</vt:lpstr>
      <vt:lpstr>Sprint Series 21 [Release 21.2] Contract Management</vt:lpstr>
      <vt:lpstr>Sprint Series 21 [Release 21.2] Contract Management</vt:lpstr>
      <vt:lpstr>Sprint Series 21 [Release 21.2] Contract Management</vt:lpstr>
      <vt:lpstr>Sprint Series 21 [Release 21.2] Contract Management</vt:lpstr>
      <vt:lpstr>Sprint Series 21 [Release 21.2] Contract Management</vt:lpstr>
      <vt:lpstr>Plan For 2026 (so far)</vt:lpstr>
      <vt:lpstr>IRWIN v11 – Integrated Frequencies</vt:lpstr>
      <vt:lpstr>IRWIN v11 – Integrated Frequencies</vt:lpstr>
      <vt:lpstr>IRWIN v11 – Integrated Frequencies</vt:lpstr>
      <vt:lpstr>Just released March 31 &gt; Sprint Series 23 [Release 23.1]</vt:lpstr>
      <vt:lpstr>IROC Website</vt:lpstr>
      <vt:lpstr>IROC Website</vt:lpstr>
      <vt:lpstr>IROC Website</vt:lpstr>
      <vt:lpstr>IROC Website</vt:lpstr>
      <vt:lpstr>IROC Website</vt:lpstr>
      <vt:lpstr>IROC Website</vt:lpstr>
      <vt:lpstr>Helpful tool - NERV Dashboard</vt:lpstr>
      <vt:lpstr>Helpful tool – Historical Data Management (HDM) Dashboard</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Polutnik, Julie - FS, MT</dc:creator>
  <cp:lastModifiedBy>Hawes, Elise - FS, ID</cp:lastModifiedBy>
  <cp:revision>109</cp:revision>
  <dcterms:created xsi:type="dcterms:W3CDTF">2023-11-10T16:29:44Z</dcterms:created>
  <dcterms:modified xsi:type="dcterms:W3CDTF">2026-04-13T17:54:05Z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