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266" r:id="rId7"/>
    <p:sldId id="264" r:id="rId8"/>
    <p:sldId id="274" r:id="rId9"/>
    <p:sldId id="265" r:id="rId10"/>
    <p:sldId id="267" r:id="rId11"/>
    <p:sldId id="261" r:id="rId12"/>
    <p:sldId id="257" r:id="rId13"/>
    <p:sldId id="273" r:id="rId14"/>
    <p:sldId id="259" r:id="rId15"/>
    <p:sldId id="270" r:id="rId16"/>
    <p:sldId id="271" r:id="rId17"/>
    <p:sldId id="268" r:id="rId18"/>
    <p:sldId id="275"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62" d="100"/>
          <a:sy n="62" d="100"/>
        </p:scale>
        <p:origin x="1411" y="27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566AC-68DF-4B22-B0D8-EEFE30AAA6A1}"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8AFAE-16A8-4673-A993-7318AC75F7D3}" type="slidenum">
              <a:rPr lang="en-US" smtClean="0"/>
              <a:t>‹#›</a:t>
            </a:fld>
            <a:endParaRPr lang="en-US"/>
          </a:p>
        </p:txBody>
      </p:sp>
    </p:spTree>
    <p:extLst>
      <p:ext uri="{BB962C8B-B14F-4D97-AF65-F5344CB8AC3E}">
        <p14:creationId xmlns:p14="http://schemas.microsoft.com/office/powerpoint/2010/main" val="65594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kind of experience with InFORM</a:t>
            </a:r>
          </a:p>
          <a:p>
            <a:pPr marL="171450" indent="-171450">
              <a:buFont typeface="Arial" panose="020B0604020202020204" pitchFamily="34" charset="0"/>
              <a:buChar char="•"/>
            </a:pPr>
            <a:r>
              <a:rPr lang="en-US" dirty="0"/>
              <a:t>What agencies in </a:t>
            </a:r>
            <a:r>
              <a:rPr lang="en-US"/>
              <a:t>the room</a:t>
            </a:r>
            <a:endParaRPr lang="en-US" dirty="0"/>
          </a:p>
        </p:txBody>
      </p:sp>
      <p:sp>
        <p:nvSpPr>
          <p:cNvPr id="4" name="Slide Number Placeholder 3"/>
          <p:cNvSpPr>
            <a:spLocks noGrp="1"/>
          </p:cNvSpPr>
          <p:nvPr>
            <p:ph type="sldNum" sz="quarter" idx="5"/>
          </p:nvPr>
        </p:nvSpPr>
        <p:spPr/>
        <p:txBody>
          <a:bodyPr/>
          <a:lstStyle/>
          <a:p>
            <a:fld id="{A7F8AFAE-16A8-4673-A993-7318AC75F7D3}" type="slidenum">
              <a:rPr lang="en-US" smtClean="0"/>
              <a:t>1</a:t>
            </a:fld>
            <a:endParaRPr lang="en-US"/>
          </a:p>
        </p:txBody>
      </p:sp>
    </p:spTree>
    <p:extLst>
      <p:ext uri="{BB962C8B-B14F-4D97-AF65-F5344CB8AC3E}">
        <p14:creationId xmlns:p14="http://schemas.microsoft.com/office/powerpoint/2010/main" val="103254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F8AFAE-16A8-4673-A993-7318AC75F7D3}" type="slidenum">
              <a:rPr lang="en-US" smtClean="0"/>
              <a:t>2</a:t>
            </a:fld>
            <a:endParaRPr lang="en-US"/>
          </a:p>
        </p:txBody>
      </p:sp>
    </p:spTree>
    <p:extLst>
      <p:ext uri="{BB962C8B-B14F-4D97-AF65-F5344CB8AC3E}">
        <p14:creationId xmlns:p14="http://schemas.microsoft.com/office/powerpoint/2010/main" val="39762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Tx/>
              <a:buChar char="-"/>
            </a:pPr>
            <a:r>
              <a:rPr lang="en-US" dirty="0"/>
              <a:t>Mention new </a:t>
            </a:r>
            <a:r>
              <a:rPr lang="en-US" dirty="0" err="1"/>
              <a:t>devs</a:t>
            </a:r>
            <a:r>
              <a:rPr lang="en-US" dirty="0"/>
              <a:t> (Innovate, same as IRWIN) and reduced budget. Slow moving in smashing bugs and bringing enhancements because of reduced budget, but still amazing group to work with.</a:t>
            </a:r>
          </a:p>
        </p:txBody>
      </p:sp>
      <p:sp>
        <p:nvSpPr>
          <p:cNvPr id="4" name="Slide Number Placeholder 3"/>
          <p:cNvSpPr>
            <a:spLocks noGrp="1"/>
          </p:cNvSpPr>
          <p:nvPr>
            <p:ph type="sldNum" sz="quarter" idx="5"/>
          </p:nvPr>
        </p:nvSpPr>
        <p:spPr/>
        <p:txBody>
          <a:bodyPr/>
          <a:lstStyle/>
          <a:p>
            <a:fld id="{A7F8AFAE-16A8-4673-A993-7318AC75F7D3}" type="slidenum">
              <a:rPr lang="en-US" smtClean="0"/>
              <a:t>3</a:t>
            </a:fld>
            <a:endParaRPr lang="en-US"/>
          </a:p>
        </p:txBody>
      </p:sp>
    </p:spTree>
    <p:extLst>
      <p:ext uri="{BB962C8B-B14F-4D97-AF65-F5344CB8AC3E}">
        <p14:creationId xmlns:p14="http://schemas.microsoft.com/office/powerpoint/2010/main" val="83600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D90D-BD40-E9CA-2C3E-6019E3355A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550DE1-18E1-BCF2-389B-EEA11DA5E6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CBC43-A3F3-3A75-1CCB-D9304D4C47CC}"/>
              </a:ext>
            </a:extLst>
          </p:cNvPr>
          <p:cNvSpPr>
            <a:spLocks noGrp="1"/>
          </p:cNvSpPr>
          <p:nvPr>
            <p:ph type="body" idx="1"/>
          </p:nvPr>
        </p:nvSpPr>
        <p:spPr/>
        <p:txBody>
          <a:bodyPr/>
          <a:lstStyle/>
          <a:p>
            <a:pPr marL="0" indent="0">
              <a:buFontTx/>
              <a:buNone/>
            </a:pPr>
            <a:r>
              <a:rPr lang="en-US" dirty="0"/>
              <a:t>Fed by operational data but can be updated.</a:t>
            </a:r>
          </a:p>
          <a:p>
            <a:pPr marL="0" indent="0">
              <a:buFontTx/>
              <a:buNone/>
            </a:pPr>
            <a:r>
              <a:rPr lang="en-US" dirty="0"/>
              <a:t>Note colors of dots</a:t>
            </a:r>
          </a:p>
          <a:p>
            <a:pPr marL="0" indent="0">
              <a:buFontTx/>
              <a:buNone/>
            </a:pPr>
            <a:r>
              <a:rPr lang="en-US" dirty="0"/>
              <a:t>Note incident sorting</a:t>
            </a:r>
          </a:p>
          <a:p>
            <a:pPr marL="0" indent="0">
              <a:buFontTx/>
              <a:buNone/>
            </a:pPr>
            <a:r>
              <a:rPr lang="en-US" dirty="0"/>
              <a:t>Note number of records at top</a:t>
            </a:r>
          </a:p>
          <a:p>
            <a:pPr marL="0" indent="0">
              <a:buFontTx/>
              <a:buNone/>
            </a:pPr>
            <a:r>
              <a:rPr lang="en-US" dirty="0"/>
              <a:t>Mention Resetting Filter</a:t>
            </a:r>
          </a:p>
          <a:p>
            <a:pPr marL="0" indent="0">
              <a:buFontTx/>
              <a:buNone/>
            </a:pPr>
            <a:r>
              <a:rPr lang="en-US" dirty="0"/>
              <a:t>Show layers including user layers</a:t>
            </a:r>
          </a:p>
          <a:p>
            <a:pPr marL="0" indent="0">
              <a:buFontTx/>
              <a:buNone/>
            </a:pPr>
            <a:endParaRPr lang="en-US" dirty="0"/>
          </a:p>
          <a:p>
            <a:pPr marL="0" indent="0">
              <a:buFontTx/>
              <a:buNone/>
            </a:pPr>
            <a:r>
              <a:rPr lang="en-US" dirty="0"/>
              <a:t>Open Kayne </a:t>
            </a:r>
            <a:r>
              <a:rPr lang="en-US" sz="1200" b="0" i="0" kern="1200" dirty="0">
                <a:solidFill>
                  <a:schemeClr val="tx1"/>
                </a:solidFill>
                <a:effectLst/>
                <a:latin typeface="+mn-lt"/>
                <a:ea typeface="+mn-ea"/>
                <a:cs typeface="+mn-cs"/>
              </a:rPr>
              <a:t>2026-MTBIP-000086</a:t>
            </a:r>
          </a:p>
          <a:p>
            <a:pPr marL="0" indent="0">
              <a:buFontTx/>
              <a:buNone/>
            </a:pPr>
            <a:r>
              <a:rPr lang="en-US" sz="1200" b="0" i="0" kern="1200" dirty="0">
                <a:solidFill>
                  <a:schemeClr val="tx1"/>
                </a:solidFill>
                <a:effectLst/>
                <a:latin typeface="+mn-lt"/>
                <a:ea typeface="+mn-ea"/>
                <a:cs typeface="+mn-cs"/>
              </a:rPr>
              <a:t>Mention Required Fields and auto derived</a:t>
            </a:r>
          </a:p>
          <a:p>
            <a:pPr marL="0" indent="0">
              <a:buFontTx/>
              <a:buNone/>
            </a:pPr>
            <a:r>
              <a:rPr lang="en-US" sz="1200" b="0" i="0" kern="1200" dirty="0">
                <a:solidFill>
                  <a:schemeClr val="tx1"/>
                </a:solidFill>
                <a:effectLst/>
                <a:latin typeface="+mn-lt"/>
                <a:ea typeface="+mn-ea"/>
                <a:cs typeface="+mn-cs"/>
              </a:rPr>
              <a:t>Show initial response agencies table</a:t>
            </a:r>
          </a:p>
          <a:p>
            <a:pPr marL="0" indent="0">
              <a:buFontTx/>
              <a:buNone/>
            </a:pPr>
            <a:r>
              <a:rPr lang="en-US" sz="1200" b="0" i="0" kern="1200" dirty="0">
                <a:solidFill>
                  <a:schemeClr val="tx1"/>
                </a:solidFill>
                <a:effectLst/>
                <a:latin typeface="+mn-lt"/>
                <a:ea typeface="+mn-ea"/>
                <a:cs typeface="+mn-cs"/>
              </a:rPr>
              <a:t>Show perimeter ownership breakdown</a:t>
            </a:r>
          </a:p>
          <a:p>
            <a:pPr marL="0" indent="0">
              <a:buFontTx/>
              <a:buNone/>
            </a:pPr>
            <a:r>
              <a:rPr lang="en-US" sz="1200" b="0" i="0" kern="1200" dirty="0">
                <a:solidFill>
                  <a:schemeClr val="tx1"/>
                </a:solidFill>
                <a:effectLst/>
                <a:latin typeface="+mn-lt"/>
                <a:ea typeface="+mn-ea"/>
                <a:cs typeface="+mn-cs"/>
              </a:rPr>
              <a:t>Show site descriptors spinning</a:t>
            </a:r>
          </a:p>
          <a:p>
            <a:pPr marL="0" indent="0">
              <a:buFontTx/>
              <a:buNone/>
            </a:pPr>
            <a:r>
              <a:rPr lang="en-US" sz="1200" b="0" i="0" kern="1200" dirty="0">
                <a:solidFill>
                  <a:schemeClr val="tx1"/>
                </a:solidFill>
                <a:effectLst/>
                <a:latin typeface="+mn-lt"/>
                <a:ea typeface="+mn-ea"/>
                <a:cs typeface="+mn-cs"/>
              </a:rPr>
              <a:t>Show fire cause</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Open March 2026-MTLG09-000053</a:t>
            </a:r>
          </a:p>
          <a:p>
            <a:pPr marL="0" indent="0">
              <a:buFontTx/>
              <a:buNone/>
            </a:pPr>
            <a:r>
              <a:rPr lang="en-US" sz="1200" b="0" i="0" kern="1200" dirty="0">
                <a:solidFill>
                  <a:schemeClr val="tx1"/>
                </a:solidFill>
                <a:effectLst/>
                <a:latin typeface="+mn-lt"/>
                <a:ea typeface="+mn-ea"/>
                <a:cs typeface="+mn-cs"/>
              </a:rPr>
              <a:t>Show edit log</a:t>
            </a:r>
          </a:p>
          <a:p>
            <a:pPr marL="0" indent="0">
              <a:buFontTx/>
              <a:buNone/>
            </a:pPr>
            <a:r>
              <a:rPr lang="en-US" sz="1200" b="0" i="0" kern="1200" dirty="0">
                <a:solidFill>
                  <a:schemeClr val="tx1"/>
                </a:solidFill>
                <a:effectLst/>
                <a:latin typeface="+mn-lt"/>
                <a:ea typeface="+mn-ea"/>
                <a:cs typeface="+mn-cs"/>
              </a:rPr>
              <a:t>Mention ready to be certified (</a:t>
            </a:r>
            <a:r>
              <a:rPr lang="en-US" sz="1200" b="0" i="0" kern="1200" dirty="0" err="1">
                <a:solidFill>
                  <a:schemeClr val="tx1"/>
                </a:solidFill>
                <a:effectLst/>
                <a:latin typeface="+mn-lt"/>
                <a:ea typeface="+mn-ea"/>
                <a:cs typeface="+mn-cs"/>
              </a:rPr>
              <a:t>PoO</a:t>
            </a:r>
            <a:r>
              <a:rPr lang="en-US" sz="1200" b="0" i="0" kern="1200" dirty="0">
                <a:solidFill>
                  <a:schemeClr val="tx1"/>
                </a:solidFill>
                <a:effectLst/>
                <a:latin typeface="+mn-lt"/>
                <a:ea typeface="+mn-ea"/>
                <a:cs typeface="+mn-cs"/>
              </a:rPr>
              <a:t> cannot be outside perimeter, ownership acreage breakdown total cannot be &gt;10% different than Incident Size)</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Filter for 2024</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Show filtering for data source = IRWIN</a:t>
            </a:r>
          </a:p>
          <a:p>
            <a:pPr marL="0" indent="0">
              <a:buFontTx/>
              <a:buNone/>
            </a:pPr>
            <a:r>
              <a:rPr lang="en-US" sz="1200" b="0" i="0" kern="1200" dirty="0">
                <a:solidFill>
                  <a:schemeClr val="tx1"/>
                </a:solidFill>
                <a:effectLst/>
                <a:latin typeface="+mn-lt"/>
                <a:ea typeface="+mn-ea"/>
                <a:cs typeface="+mn-cs"/>
              </a:rPr>
              <a:t>Show Monkey Creek 2024-ORPRD-050265</a:t>
            </a:r>
          </a:p>
          <a:p>
            <a:pPr marL="0" indent="0">
              <a:buFontTx/>
              <a:buNone/>
            </a:pPr>
            <a:r>
              <a:rPr lang="en-US" sz="1200" b="0" i="0" kern="1200" dirty="0">
                <a:solidFill>
                  <a:schemeClr val="tx1"/>
                </a:solidFill>
                <a:effectLst/>
                <a:latin typeface="+mn-lt"/>
                <a:ea typeface="+mn-ea"/>
                <a:cs typeface="+mn-cs"/>
              </a:rPr>
              <a:t>Show Merge details</a:t>
            </a:r>
          </a:p>
          <a:p>
            <a:pPr marL="0" indent="0">
              <a:buFontTx/>
              <a:buNone/>
            </a:pPr>
            <a:r>
              <a:rPr lang="en-US" sz="1200" b="0" i="0" kern="1200" dirty="0">
                <a:solidFill>
                  <a:schemeClr val="tx1"/>
                </a:solidFill>
                <a:effectLst/>
                <a:latin typeface="+mn-lt"/>
                <a:ea typeface="+mn-ea"/>
                <a:cs typeface="+mn-cs"/>
              </a:rPr>
              <a:t>Show Report</a:t>
            </a:r>
          </a:p>
          <a:p>
            <a:pPr marL="0" indent="0">
              <a:buFontTx/>
              <a:buNone/>
            </a:pPr>
            <a:endParaRPr lang="en-US" sz="1200" b="0" i="0" kern="1200" dirty="0">
              <a:solidFill>
                <a:schemeClr val="tx1"/>
              </a:solidFill>
              <a:effectLst/>
              <a:latin typeface="+mn-lt"/>
              <a:ea typeface="+mn-ea"/>
              <a:cs typeface="+mn-cs"/>
            </a:endParaRPr>
          </a:p>
          <a:p>
            <a:pPr marL="0" indent="0">
              <a:buFontTx/>
              <a:buNone/>
            </a:pPr>
            <a:r>
              <a:rPr lang="en-US" sz="1200" b="0" i="0" kern="1200" dirty="0">
                <a:solidFill>
                  <a:schemeClr val="tx1"/>
                </a:solidFill>
                <a:effectLst/>
                <a:latin typeface="+mn-lt"/>
                <a:ea typeface="+mn-ea"/>
                <a:cs typeface="+mn-cs"/>
              </a:rPr>
              <a:t>Show Pale Horse Fire 2025-OKOKS-250979 and splice</a:t>
            </a:r>
          </a:p>
        </p:txBody>
      </p:sp>
      <p:sp>
        <p:nvSpPr>
          <p:cNvPr id="4" name="Slide Number Placeholder 3">
            <a:extLst>
              <a:ext uri="{FF2B5EF4-FFF2-40B4-BE49-F238E27FC236}">
                <a16:creationId xmlns:a16="http://schemas.microsoft.com/office/drawing/2014/main" id="{C67CF777-C1D9-AEF9-B186-7133304E5C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AFAE-16A8-4673-A993-7318AC75F7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349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best way to get help, upgrade roles, get new user accounts is to contact your state or region InFORM User Mgr.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the National Business Leads at the bottom and to go to them direct if you can’t get ahold of your state/regional User Mgr. Great group of people always willing to help.</a:t>
            </a:r>
          </a:p>
          <a:p>
            <a:endParaRPr lang="en-US" dirty="0"/>
          </a:p>
        </p:txBody>
      </p:sp>
      <p:sp>
        <p:nvSpPr>
          <p:cNvPr id="4" name="Slide Number Placeholder 3"/>
          <p:cNvSpPr>
            <a:spLocks noGrp="1"/>
          </p:cNvSpPr>
          <p:nvPr>
            <p:ph type="sldNum" sz="quarter" idx="5"/>
          </p:nvPr>
        </p:nvSpPr>
        <p:spPr/>
        <p:txBody>
          <a:bodyPr/>
          <a:lstStyle/>
          <a:p>
            <a:fld id="{A7F8AFAE-16A8-4673-A993-7318AC75F7D3}" type="slidenum">
              <a:rPr lang="en-US" smtClean="0"/>
              <a:t>5</a:t>
            </a:fld>
            <a:endParaRPr lang="en-US"/>
          </a:p>
        </p:txBody>
      </p:sp>
    </p:spTree>
    <p:extLst>
      <p:ext uri="{BB962C8B-B14F-4D97-AF65-F5344CB8AC3E}">
        <p14:creationId xmlns:p14="http://schemas.microsoft.com/office/powerpoint/2010/main" val="1800435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Microsoft Data Engineers</a:t>
            </a:r>
          </a:p>
          <a:p>
            <a:pPr marL="171450" indent="-171450">
              <a:buFont typeface="Arial" panose="020B0604020202020204" pitchFamily="34" charset="0"/>
              <a:buChar char="•"/>
            </a:pPr>
            <a:r>
              <a:rPr lang="en-US" dirty="0"/>
              <a:t>Mention Deb Hammil and the Solicitors</a:t>
            </a:r>
          </a:p>
        </p:txBody>
      </p:sp>
      <p:sp>
        <p:nvSpPr>
          <p:cNvPr id="4" name="Slide Number Placeholder 3"/>
          <p:cNvSpPr>
            <a:spLocks noGrp="1"/>
          </p:cNvSpPr>
          <p:nvPr>
            <p:ph type="sldNum" sz="quarter" idx="5"/>
          </p:nvPr>
        </p:nvSpPr>
        <p:spPr/>
        <p:txBody>
          <a:bodyPr/>
          <a:lstStyle/>
          <a:p>
            <a:fld id="{A7F8AFAE-16A8-4673-A993-7318AC75F7D3}" type="slidenum">
              <a:rPr lang="en-US" smtClean="0"/>
              <a:t>7</a:t>
            </a:fld>
            <a:endParaRPr lang="en-US"/>
          </a:p>
        </p:txBody>
      </p:sp>
    </p:spTree>
    <p:extLst>
      <p:ext uri="{BB962C8B-B14F-4D97-AF65-F5344CB8AC3E}">
        <p14:creationId xmlns:p14="http://schemas.microsoft.com/office/powerpoint/2010/main" val="215728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Especially amazing to me as a GIS Specialist.</a:t>
            </a:r>
          </a:p>
          <a:p>
            <a:pPr marL="171450" indent="-171450">
              <a:buFont typeface="Arial" panose="020B0604020202020204" pitchFamily="34" charset="0"/>
              <a:buChar char="•"/>
            </a:pPr>
            <a:r>
              <a:rPr lang="en-US" dirty="0"/>
              <a:t>Every single fire even those without a perimeter.</a:t>
            </a:r>
          </a:p>
        </p:txBody>
      </p:sp>
      <p:sp>
        <p:nvSpPr>
          <p:cNvPr id="4" name="Slide Number Placeholder 3"/>
          <p:cNvSpPr>
            <a:spLocks noGrp="1"/>
          </p:cNvSpPr>
          <p:nvPr>
            <p:ph type="sldNum" sz="quarter" idx="5"/>
          </p:nvPr>
        </p:nvSpPr>
        <p:spPr/>
        <p:txBody>
          <a:bodyPr/>
          <a:lstStyle/>
          <a:p>
            <a:fld id="{A7F8AFAE-16A8-4673-A993-7318AC75F7D3}" type="slidenum">
              <a:rPr lang="en-US" smtClean="0"/>
              <a:t>9</a:t>
            </a:fld>
            <a:endParaRPr lang="en-US"/>
          </a:p>
        </p:txBody>
      </p:sp>
    </p:spTree>
    <p:extLst>
      <p:ext uri="{BB962C8B-B14F-4D97-AF65-F5344CB8AC3E}">
        <p14:creationId xmlns:p14="http://schemas.microsoft.com/office/powerpoint/2010/main" val="266994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Mention NICC Annual Report and tables at the back of the IMSR (or SIT Report)</a:t>
            </a:r>
          </a:p>
          <a:p>
            <a:pPr marL="171450" indent="-171450">
              <a:buFont typeface="Arial" panose="020B0604020202020204" pitchFamily="34" charset="0"/>
              <a:buChar char="•"/>
            </a:pPr>
            <a:r>
              <a:rPr lang="en-US" dirty="0"/>
              <a:t>Monroe Canyon</a:t>
            </a:r>
          </a:p>
        </p:txBody>
      </p:sp>
      <p:sp>
        <p:nvSpPr>
          <p:cNvPr id="4" name="Slide Number Placeholder 3"/>
          <p:cNvSpPr>
            <a:spLocks noGrp="1"/>
          </p:cNvSpPr>
          <p:nvPr>
            <p:ph type="sldNum" sz="quarter" idx="5"/>
          </p:nvPr>
        </p:nvSpPr>
        <p:spPr/>
        <p:txBody>
          <a:bodyPr/>
          <a:lstStyle/>
          <a:p>
            <a:fld id="{A7F8AFAE-16A8-4673-A993-7318AC75F7D3}" type="slidenum">
              <a:rPr lang="en-US" smtClean="0"/>
              <a:t>10</a:t>
            </a:fld>
            <a:endParaRPr lang="en-US"/>
          </a:p>
        </p:txBody>
      </p:sp>
    </p:spTree>
    <p:extLst>
      <p:ext uri="{BB962C8B-B14F-4D97-AF65-F5344CB8AC3E}">
        <p14:creationId xmlns:p14="http://schemas.microsoft.com/office/powerpoint/2010/main" val="310689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B454-89C0-47A5-9E06-83E4F66CF66C}"/>
              </a:ext>
            </a:extLst>
          </p:cNvPr>
          <p:cNvSpPr>
            <a:spLocks noGrp="1"/>
          </p:cNvSpPr>
          <p:nvPr>
            <p:ph type="ctrTitle"/>
          </p:nvPr>
        </p:nvSpPr>
        <p:spPr>
          <a:xfrm>
            <a:off x="1524000" y="1122363"/>
            <a:ext cx="9144000" cy="2387600"/>
          </a:xfrm>
        </p:spPr>
        <p:txBody>
          <a:bodyPr anchor="b"/>
          <a:lstStyle>
            <a:lvl1pPr algn="ctr">
              <a:defRPr sz="6000" b="1" i="0" baseline="0"/>
            </a:lvl1pPr>
          </a:lstStyle>
          <a:p>
            <a:r>
              <a:rPr lang="en-US" dirty="0"/>
              <a:t>Click to edit Master title style</a:t>
            </a:r>
          </a:p>
        </p:txBody>
      </p:sp>
      <p:sp>
        <p:nvSpPr>
          <p:cNvPr id="3" name="Subtitle 2">
            <a:extLst>
              <a:ext uri="{FF2B5EF4-FFF2-40B4-BE49-F238E27FC236}">
                <a16:creationId xmlns:a16="http://schemas.microsoft.com/office/drawing/2014/main" id="{AA5853F1-7F63-4BE6-A237-000C90952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559705-5B09-4510-92A5-7065C6CFBF79}"/>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5" name="Footer Placeholder 4">
            <a:extLst>
              <a:ext uri="{FF2B5EF4-FFF2-40B4-BE49-F238E27FC236}">
                <a16:creationId xmlns:a16="http://schemas.microsoft.com/office/drawing/2014/main" id="{3861E4D9-4A43-42F5-B503-FF4154713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29719-7996-440E-A957-2B262E96A602}"/>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274274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9138-F610-49EB-BBE1-7E53F28F4C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D71EE6-05AF-4999-AB2A-38664A139E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FA977-EB25-48ED-BDDB-D35A538608CF}"/>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5" name="Footer Placeholder 4">
            <a:extLst>
              <a:ext uri="{FF2B5EF4-FFF2-40B4-BE49-F238E27FC236}">
                <a16:creationId xmlns:a16="http://schemas.microsoft.com/office/drawing/2014/main" id="{2CD1EE7B-CF93-4607-AFE1-27FA3C23F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5127D-D9FC-4BA5-BB3F-5F5FB0F10292}"/>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4063082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65F2F-8F28-4EF0-8952-F136936CC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0A39B-638D-477C-9759-4440AAA238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61274-3112-43EE-9EBD-53F26C97EC72}"/>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5" name="Footer Placeholder 4">
            <a:extLst>
              <a:ext uri="{FF2B5EF4-FFF2-40B4-BE49-F238E27FC236}">
                <a16:creationId xmlns:a16="http://schemas.microsoft.com/office/drawing/2014/main" id="{E2296508-FFFE-482C-BB7D-4EED93DAA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C7593-FB35-49A3-BC26-8FC19DD9D4CA}"/>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1560468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3477"/>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391"/>
            </a:lvl1pPr>
            <a:lvl2pPr marL="264961" indent="0" algn="ctr">
              <a:buNone/>
              <a:defRPr sz="1159"/>
            </a:lvl2pPr>
            <a:lvl3pPr marL="529922" indent="0" algn="ctr">
              <a:buNone/>
              <a:defRPr sz="1043"/>
            </a:lvl3pPr>
            <a:lvl4pPr marL="794883" indent="0" algn="ctr">
              <a:buNone/>
              <a:defRPr sz="927"/>
            </a:lvl4pPr>
            <a:lvl5pPr marL="1059844" indent="0" algn="ctr">
              <a:buNone/>
              <a:defRPr sz="927"/>
            </a:lvl5pPr>
            <a:lvl6pPr marL="1324806" indent="0" algn="ctr">
              <a:buNone/>
              <a:defRPr sz="927"/>
            </a:lvl6pPr>
            <a:lvl7pPr marL="1589767" indent="0" algn="ctr">
              <a:buNone/>
              <a:defRPr sz="927"/>
            </a:lvl7pPr>
            <a:lvl8pPr marL="1854728" indent="0" algn="ctr">
              <a:buNone/>
              <a:defRPr sz="927"/>
            </a:lvl8pPr>
            <a:lvl9pPr marL="2119689" indent="0" algn="ctr">
              <a:buNone/>
              <a:defRPr sz="927"/>
            </a:lvl9pPr>
          </a:lstStyle>
          <a:p>
            <a:r>
              <a:rPr lang="en-US"/>
              <a:t>Click to edit Master subtitle style</a:t>
            </a:r>
          </a:p>
        </p:txBody>
      </p:sp>
      <p:sp>
        <p:nvSpPr>
          <p:cNvPr id="4" name="Date Placeholder 3"/>
          <p:cNvSpPr>
            <a:spLocks noGrp="1"/>
          </p:cNvSpPr>
          <p:nvPr>
            <p:ph type="dt" sz="half" idx="10"/>
          </p:nvPr>
        </p:nvSpPr>
        <p:spPr/>
        <p:txBody>
          <a:bodyPr/>
          <a:lstStyle/>
          <a:p>
            <a:fld id="{7EA9CCC7-C157-4740-BA4F-0DB161F1093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257957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9CCC7-C157-4740-BA4F-0DB161F1093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638008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3477"/>
            </a:lvl1pPr>
          </a:lstStyle>
          <a:p>
            <a:r>
              <a:rPr lang="en-US"/>
              <a:t>Click to edit Master title style</a:t>
            </a:r>
          </a:p>
        </p:txBody>
      </p:sp>
      <p:sp>
        <p:nvSpPr>
          <p:cNvPr id="3" name="Text Placeholder 2"/>
          <p:cNvSpPr>
            <a:spLocks noGrp="1"/>
          </p:cNvSpPr>
          <p:nvPr>
            <p:ph type="body" idx="1"/>
          </p:nvPr>
        </p:nvSpPr>
        <p:spPr>
          <a:xfrm>
            <a:off x="831852" y="4589465"/>
            <a:ext cx="10515600" cy="1500187"/>
          </a:xfrm>
        </p:spPr>
        <p:txBody>
          <a:bodyPr/>
          <a:lstStyle>
            <a:lvl1pPr marL="0" indent="0">
              <a:buNone/>
              <a:defRPr sz="1391">
                <a:solidFill>
                  <a:schemeClr val="tx1">
                    <a:tint val="82000"/>
                  </a:schemeClr>
                </a:solidFill>
              </a:defRPr>
            </a:lvl1pPr>
            <a:lvl2pPr marL="264961" indent="0">
              <a:buNone/>
              <a:defRPr sz="1159">
                <a:solidFill>
                  <a:schemeClr val="tx1">
                    <a:tint val="82000"/>
                  </a:schemeClr>
                </a:solidFill>
              </a:defRPr>
            </a:lvl2pPr>
            <a:lvl3pPr marL="529922" indent="0">
              <a:buNone/>
              <a:defRPr sz="1043">
                <a:solidFill>
                  <a:schemeClr val="tx1">
                    <a:tint val="82000"/>
                  </a:schemeClr>
                </a:solidFill>
              </a:defRPr>
            </a:lvl3pPr>
            <a:lvl4pPr marL="794883" indent="0">
              <a:buNone/>
              <a:defRPr sz="927">
                <a:solidFill>
                  <a:schemeClr val="tx1">
                    <a:tint val="82000"/>
                  </a:schemeClr>
                </a:solidFill>
              </a:defRPr>
            </a:lvl4pPr>
            <a:lvl5pPr marL="1059844" indent="0">
              <a:buNone/>
              <a:defRPr sz="927">
                <a:solidFill>
                  <a:schemeClr val="tx1">
                    <a:tint val="82000"/>
                  </a:schemeClr>
                </a:solidFill>
              </a:defRPr>
            </a:lvl5pPr>
            <a:lvl6pPr marL="1324806" indent="0">
              <a:buNone/>
              <a:defRPr sz="927">
                <a:solidFill>
                  <a:schemeClr val="tx1">
                    <a:tint val="82000"/>
                  </a:schemeClr>
                </a:solidFill>
              </a:defRPr>
            </a:lvl6pPr>
            <a:lvl7pPr marL="1589767" indent="0">
              <a:buNone/>
              <a:defRPr sz="927">
                <a:solidFill>
                  <a:schemeClr val="tx1">
                    <a:tint val="82000"/>
                  </a:schemeClr>
                </a:solidFill>
              </a:defRPr>
            </a:lvl7pPr>
            <a:lvl8pPr marL="1854728" indent="0">
              <a:buNone/>
              <a:defRPr sz="927">
                <a:solidFill>
                  <a:schemeClr val="tx1">
                    <a:tint val="82000"/>
                  </a:schemeClr>
                </a:solidFill>
              </a:defRPr>
            </a:lvl8pPr>
            <a:lvl9pPr marL="2119689" indent="0">
              <a:buNone/>
              <a:defRPr sz="927">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9CCC7-C157-4740-BA4F-0DB161F1093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762255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9CCC7-C157-4740-BA4F-0DB161F1093F}"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3684499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7" cy="823912"/>
          </a:xfrm>
        </p:spPr>
        <p:txBody>
          <a:bodyPr anchor="b"/>
          <a:lstStyle>
            <a:lvl1pPr marL="0" indent="0">
              <a:buNone/>
              <a:defRPr sz="1391" b="1"/>
            </a:lvl1pPr>
            <a:lvl2pPr marL="264961" indent="0">
              <a:buNone/>
              <a:defRPr sz="1159" b="1"/>
            </a:lvl2pPr>
            <a:lvl3pPr marL="529922" indent="0">
              <a:buNone/>
              <a:defRPr sz="1043" b="1"/>
            </a:lvl3pPr>
            <a:lvl4pPr marL="794883" indent="0">
              <a:buNone/>
              <a:defRPr sz="927" b="1"/>
            </a:lvl4pPr>
            <a:lvl5pPr marL="1059844" indent="0">
              <a:buNone/>
              <a:defRPr sz="927" b="1"/>
            </a:lvl5pPr>
            <a:lvl6pPr marL="1324806" indent="0">
              <a:buNone/>
              <a:defRPr sz="927" b="1"/>
            </a:lvl6pPr>
            <a:lvl7pPr marL="1589767" indent="0">
              <a:buNone/>
              <a:defRPr sz="927" b="1"/>
            </a:lvl7pPr>
            <a:lvl8pPr marL="1854728" indent="0">
              <a:buNone/>
              <a:defRPr sz="927" b="1"/>
            </a:lvl8pPr>
            <a:lvl9pPr marL="2119689" indent="0">
              <a:buNone/>
              <a:defRPr sz="927" b="1"/>
            </a:lvl9pPr>
          </a:lstStyle>
          <a:p>
            <a:pPr lvl="0"/>
            <a:r>
              <a:rPr lang="en-US"/>
              <a:t>Click to edit Master text styles</a:t>
            </a:r>
          </a:p>
        </p:txBody>
      </p:sp>
      <p:sp>
        <p:nvSpPr>
          <p:cNvPr id="6" name="Content Placeholder 5"/>
          <p:cNvSpPr>
            <a:spLocks noGrp="1"/>
          </p:cNvSpPr>
          <p:nvPr>
            <p:ph sz="quarter" idx="4"/>
          </p:nvPr>
        </p:nvSpPr>
        <p:spPr>
          <a:xfrm>
            <a:off x="6172201" y="2505075"/>
            <a:ext cx="51831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9CCC7-C157-4740-BA4F-0DB161F1093F}"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208434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9CCC7-C157-4740-BA4F-0DB161F1093F}"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1374475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9CCC7-C157-4740-BA4F-0DB161F1093F}"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2712556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Content Placeholder 2"/>
          <p:cNvSpPr>
            <a:spLocks noGrp="1"/>
          </p:cNvSpPr>
          <p:nvPr>
            <p:ph idx="1"/>
          </p:nvPr>
        </p:nvSpPr>
        <p:spPr>
          <a:xfrm>
            <a:off x="5183187" y="987427"/>
            <a:ext cx="6172201" cy="4873625"/>
          </a:xfrm>
        </p:spPr>
        <p:txBody>
          <a:bodyPr/>
          <a:lstStyle>
            <a:lvl1pPr>
              <a:defRPr sz="1854"/>
            </a:lvl1pPr>
            <a:lvl2pPr>
              <a:defRPr sz="1623"/>
            </a:lvl2pPr>
            <a:lvl3pPr>
              <a:defRPr sz="1391"/>
            </a:lvl3pPr>
            <a:lvl4pPr>
              <a:defRPr sz="1159"/>
            </a:lvl4pPr>
            <a:lvl5pPr>
              <a:defRPr sz="1159"/>
            </a:lvl5pPr>
            <a:lvl6pPr>
              <a:defRPr sz="1159"/>
            </a:lvl6pPr>
            <a:lvl7pPr>
              <a:defRPr sz="1159"/>
            </a:lvl7pPr>
            <a:lvl8pPr>
              <a:defRPr sz="1159"/>
            </a:lvl8pPr>
            <a:lvl9pPr>
              <a:defRPr sz="11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7EA9CCC7-C157-4740-BA4F-0DB161F1093F}"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3941984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9D65-3879-4B57-B341-39D54BE1E9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BBC2E-E594-48EF-B6D0-3A0CC4B8BFFD}"/>
              </a:ext>
            </a:extLst>
          </p:cNvPr>
          <p:cNvSpPr>
            <a:spLocks noGrp="1"/>
          </p:cNvSpPr>
          <p:nvPr>
            <p:ph idx="1"/>
          </p:nvPr>
        </p:nvSpPr>
        <p:spPr/>
        <p:txBody>
          <a:bodyPr/>
          <a:lstStyle/>
          <a:p>
            <a:pPr lvl="0"/>
            <a:r>
              <a:rPr lang="en-US" dirty="0"/>
              <a:t>Click to edit Master text styles</a:t>
            </a:r>
          </a:p>
          <a:p>
            <a:pPr lvl="1"/>
            <a:r>
              <a:rPr lang="en-US" dirty="0"/>
              <a:t>Second level</a:t>
            </a:r>
          </a:p>
        </p:txBody>
      </p:sp>
      <p:sp>
        <p:nvSpPr>
          <p:cNvPr id="4" name="Date Placeholder 3">
            <a:extLst>
              <a:ext uri="{FF2B5EF4-FFF2-40B4-BE49-F238E27FC236}">
                <a16:creationId xmlns:a16="http://schemas.microsoft.com/office/drawing/2014/main" id="{B693E74A-A05A-403C-8A78-9CC02DC2A9E3}"/>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5" name="Footer Placeholder 4">
            <a:extLst>
              <a:ext uri="{FF2B5EF4-FFF2-40B4-BE49-F238E27FC236}">
                <a16:creationId xmlns:a16="http://schemas.microsoft.com/office/drawing/2014/main" id="{B0B13161-76DD-4E90-B578-9F78A7BEF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5F875-6055-46DF-97D5-6234E6AFFA9D}"/>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2296496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1854"/>
            </a:lvl1pPr>
          </a:lstStyle>
          <a:p>
            <a:r>
              <a:rPr lang="en-US"/>
              <a:t>Click to edit Master title style</a:t>
            </a:r>
          </a:p>
        </p:txBody>
      </p:sp>
      <p:sp>
        <p:nvSpPr>
          <p:cNvPr id="3" name="Picture Placeholder 2"/>
          <p:cNvSpPr>
            <a:spLocks noGrp="1" noChangeAspect="1"/>
          </p:cNvSpPr>
          <p:nvPr>
            <p:ph type="pic" idx="1"/>
          </p:nvPr>
        </p:nvSpPr>
        <p:spPr>
          <a:xfrm>
            <a:off x="5183187" y="987427"/>
            <a:ext cx="6172201" cy="4873625"/>
          </a:xfrm>
        </p:spPr>
        <p:txBody>
          <a:bodyPr anchor="t"/>
          <a:lstStyle>
            <a:lvl1pPr marL="0" indent="0">
              <a:buNone/>
              <a:defRPr sz="1854"/>
            </a:lvl1pPr>
            <a:lvl2pPr marL="264961" indent="0">
              <a:buNone/>
              <a:defRPr sz="1623"/>
            </a:lvl2pPr>
            <a:lvl3pPr marL="529922" indent="0">
              <a:buNone/>
              <a:defRPr sz="1391"/>
            </a:lvl3pPr>
            <a:lvl4pPr marL="794883" indent="0">
              <a:buNone/>
              <a:defRPr sz="1159"/>
            </a:lvl4pPr>
            <a:lvl5pPr marL="1059844" indent="0">
              <a:buNone/>
              <a:defRPr sz="1159"/>
            </a:lvl5pPr>
            <a:lvl6pPr marL="1324806" indent="0">
              <a:buNone/>
              <a:defRPr sz="1159"/>
            </a:lvl6pPr>
            <a:lvl7pPr marL="1589767" indent="0">
              <a:buNone/>
              <a:defRPr sz="1159"/>
            </a:lvl7pPr>
            <a:lvl8pPr marL="1854728" indent="0">
              <a:buNone/>
              <a:defRPr sz="1159"/>
            </a:lvl8pPr>
            <a:lvl9pPr marL="2119689" indent="0">
              <a:buNone/>
              <a:defRPr sz="1159"/>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927"/>
            </a:lvl1pPr>
            <a:lvl2pPr marL="264961" indent="0">
              <a:buNone/>
              <a:defRPr sz="811"/>
            </a:lvl2pPr>
            <a:lvl3pPr marL="529922" indent="0">
              <a:buNone/>
              <a:defRPr sz="695"/>
            </a:lvl3pPr>
            <a:lvl4pPr marL="794883" indent="0">
              <a:buNone/>
              <a:defRPr sz="580"/>
            </a:lvl4pPr>
            <a:lvl5pPr marL="1059844" indent="0">
              <a:buNone/>
              <a:defRPr sz="580"/>
            </a:lvl5pPr>
            <a:lvl6pPr marL="1324806" indent="0">
              <a:buNone/>
              <a:defRPr sz="580"/>
            </a:lvl6pPr>
            <a:lvl7pPr marL="1589767" indent="0">
              <a:buNone/>
              <a:defRPr sz="580"/>
            </a:lvl7pPr>
            <a:lvl8pPr marL="1854728" indent="0">
              <a:buNone/>
              <a:defRPr sz="580"/>
            </a:lvl8pPr>
            <a:lvl9pPr marL="2119689" indent="0">
              <a:buNone/>
              <a:defRPr sz="580"/>
            </a:lvl9pPr>
          </a:lstStyle>
          <a:p>
            <a:pPr lvl="0"/>
            <a:r>
              <a:rPr lang="en-US"/>
              <a:t>Click to edit Master text styles</a:t>
            </a:r>
          </a:p>
        </p:txBody>
      </p:sp>
      <p:sp>
        <p:nvSpPr>
          <p:cNvPr id="5" name="Date Placeholder 4"/>
          <p:cNvSpPr>
            <a:spLocks noGrp="1"/>
          </p:cNvSpPr>
          <p:nvPr>
            <p:ph type="dt" sz="half" idx="10"/>
          </p:nvPr>
        </p:nvSpPr>
        <p:spPr/>
        <p:txBody>
          <a:bodyPr/>
          <a:lstStyle/>
          <a:p>
            <a:fld id="{7EA9CCC7-C157-4740-BA4F-0DB161F1093F}"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351915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9CCC7-C157-4740-BA4F-0DB161F1093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99683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9CCC7-C157-4740-BA4F-0DB161F1093F}"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C5BB9-1210-4F12-B7EE-3A8EE00E7287}" type="slidenum">
              <a:rPr lang="en-US" smtClean="0"/>
              <a:t>‹#›</a:t>
            </a:fld>
            <a:endParaRPr lang="en-US"/>
          </a:p>
        </p:txBody>
      </p:sp>
    </p:spTree>
    <p:extLst>
      <p:ext uri="{BB962C8B-B14F-4D97-AF65-F5344CB8AC3E}">
        <p14:creationId xmlns:p14="http://schemas.microsoft.com/office/powerpoint/2010/main" val="201112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77EA-782E-4EC2-8584-804645A7FE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8D8BB7-1C36-458B-846F-75F090936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355946-6AAB-42CC-96C1-FC033C1E9A90}"/>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5" name="Footer Placeholder 4">
            <a:extLst>
              <a:ext uri="{FF2B5EF4-FFF2-40B4-BE49-F238E27FC236}">
                <a16:creationId xmlns:a16="http://schemas.microsoft.com/office/drawing/2014/main" id="{8F4B6A98-84A5-4EA8-B9C9-9D99EEF40D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2724D7-8C67-4E6A-A779-81910663E56E}"/>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252979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19E8-A459-4316-8F71-1CAD6D8D5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2DAC40-56C2-46BD-989A-C5D671CE30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C0BE26-0B48-4913-B4EE-BF754937FA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9EE34A-6EA3-4CC7-9E7B-93BFC711BDF0}"/>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6" name="Footer Placeholder 5">
            <a:extLst>
              <a:ext uri="{FF2B5EF4-FFF2-40B4-BE49-F238E27FC236}">
                <a16:creationId xmlns:a16="http://schemas.microsoft.com/office/drawing/2014/main" id="{A7F370AC-C260-4A6F-AEA4-1C48B9346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E3B70-0E07-4497-BECE-30C9BBD7B534}"/>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2562227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F2676-1003-44B3-9084-EC4687E302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82CD8-0E5B-407A-BB65-1A41DC382A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3A06D6-0331-4E9C-83C5-C1554C5C6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A0249-D68B-4BF5-8C81-DA6A31EE3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EFFAA-FCAB-4170-81E3-4D14D3F07D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CA608-D2CB-4CF9-B95D-36D405E40AD0}"/>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8" name="Footer Placeholder 7">
            <a:extLst>
              <a:ext uri="{FF2B5EF4-FFF2-40B4-BE49-F238E27FC236}">
                <a16:creationId xmlns:a16="http://schemas.microsoft.com/office/drawing/2014/main" id="{C2C0C963-19BE-4989-A57E-5456F698D3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98617D-DEB9-40D0-8DAC-DED2BE35EB21}"/>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286941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5107-65A3-4F89-98CC-D34666001F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075B16-6D63-480C-8219-1D3856F8CB5B}"/>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4" name="Footer Placeholder 3">
            <a:extLst>
              <a:ext uri="{FF2B5EF4-FFF2-40B4-BE49-F238E27FC236}">
                <a16:creationId xmlns:a16="http://schemas.microsoft.com/office/drawing/2014/main" id="{836A1921-F6DD-4C37-8AD8-A763AD88E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DDE5B-0703-4088-8F84-85557F7D4A3D}"/>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202121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28112-C96C-4F47-AFD7-147195C81134}"/>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3" name="Footer Placeholder 2">
            <a:extLst>
              <a:ext uri="{FF2B5EF4-FFF2-40B4-BE49-F238E27FC236}">
                <a16:creationId xmlns:a16="http://schemas.microsoft.com/office/drawing/2014/main" id="{8ED5B02A-630B-4BDD-AF45-91CEBBA0F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9A76D4-56F3-4330-A4F3-EC9A0F2B3E9A}"/>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1532094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2AE1-8463-4847-957F-86446FB72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85808F-173F-4EE0-95C1-B4B75D327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CDAE6-B8FD-498D-BC0E-D1AA24B3F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D34D9-9A14-4F11-B1DA-26B8D0106055}"/>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6" name="Footer Placeholder 5">
            <a:extLst>
              <a:ext uri="{FF2B5EF4-FFF2-40B4-BE49-F238E27FC236}">
                <a16:creationId xmlns:a16="http://schemas.microsoft.com/office/drawing/2014/main" id="{001FC794-D026-47F9-A2A3-6139C8C02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5A68C-8784-463F-90E8-FC42927D858E}"/>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1533570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D0EC-43CB-4E22-916E-688D10D39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2E4CC7-8286-43BC-962B-C5A70BB686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7D4B49-0BBA-4955-983F-0CF71B941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DCA92-4116-481F-83C6-10EA3E8FF06C}"/>
              </a:ext>
            </a:extLst>
          </p:cNvPr>
          <p:cNvSpPr>
            <a:spLocks noGrp="1"/>
          </p:cNvSpPr>
          <p:nvPr>
            <p:ph type="dt" sz="half" idx="10"/>
          </p:nvPr>
        </p:nvSpPr>
        <p:spPr/>
        <p:txBody>
          <a:bodyPr/>
          <a:lstStyle/>
          <a:p>
            <a:fld id="{C8E6ED4A-4A98-4E0B-A75B-8ACCA98F47E5}" type="datetimeFigureOut">
              <a:rPr lang="en-US" smtClean="0"/>
              <a:t>4/13/2026</a:t>
            </a:fld>
            <a:endParaRPr lang="en-US"/>
          </a:p>
        </p:txBody>
      </p:sp>
      <p:sp>
        <p:nvSpPr>
          <p:cNvPr id="6" name="Footer Placeholder 5">
            <a:extLst>
              <a:ext uri="{FF2B5EF4-FFF2-40B4-BE49-F238E27FC236}">
                <a16:creationId xmlns:a16="http://schemas.microsoft.com/office/drawing/2014/main" id="{ED48AE8B-BC98-4B7D-9D13-0636419C0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13004-EA8B-43E9-93A5-98B38CBFF4C5}"/>
              </a:ext>
            </a:extLst>
          </p:cNvPr>
          <p:cNvSpPr>
            <a:spLocks noGrp="1"/>
          </p:cNvSpPr>
          <p:nvPr>
            <p:ph type="sldNum" sz="quarter" idx="12"/>
          </p:nvPr>
        </p:nvSpPr>
        <p:spPr/>
        <p:txBody>
          <a:bodyPr/>
          <a:lstStyle/>
          <a:p>
            <a:fld id="{EBE477DC-DFBE-4B97-B9AE-8BC26D238920}" type="slidenum">
              <a:rPr lang="en-US" smtClean="0"/>
              <a:t>‹#›</a:t>
            </a:fld>
            <a:endParaRPr lang="en-US"/>
          </a:p>
        </p:txBody>
      </p:sp>
    </p:spTree>
    <p:extLst>
      <p:ext uri="{BB962C8B-B14F-4D97-AF65-F5344CB8AC3E}">
        <p14:creationId xmlns:p14="http://schemas.microsoft.com/office/powerpoint/2010/main" val="322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B6AB6D-4EA6-4840-A861-D0981847C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FB023-F7F9-42F9-844E-F9D0F859E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140F2-9C45-4535-9110-649467344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6ED4A-4A98-4E0B-A75B-8ACCA98F47E5}" type="datetimeFigureOut">
              <a:rPr lang="en-US" smtClean="0"/>
              <a:t>4/13/2026</a:t>
            </a:fld>
            <a:endParaRPr lang="en-US"/>
          </a:p>
        </p:txBody>
      </p:sp>
      <p:sp>
        <p:nvSpPr>
          <p:cNvPr id="5" name="Footer Placeholder 4">
            <a:extLst>
              <a:ext uri="{FF2B5EF4-FFF2-40B4-BE49-F238E27FC236}">
                <a16:creationId xmlns:a16="http://schemas.microsoft.com/office/drawing/2014/main" id="{1A833515-4252-4EB5-A839-FE6ECD17E8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1C31B9-CA6F-4926-AB88-B0829DE7E4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77DC-DFBE-4B97-B9AE-8BC26D238920}" type="slidenum">
              <a:rPr lang="en-US" smtClean="0"/>
              <a:t>‹#›</a:t>
            </a:fld>
            <a:endParaRPr lang="en-US"/>
          </a:p>
        </p:txBody>
      </p:sp>
    </p:spTree>
    <p:extLst>
      <p:ext uri="{BB962C8B-B14F-4D97-AF65-F5344CB8AC3E}">
        <p14:creationId xmlns:p14="http://schemas.microsoft.com/office/powerpoint/2010/main" val="134523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95">
                <a:solidFill>
                  <a:schemeClr val="tx1">
                    <a:tint val="82000"/>
                  </a:schemeClr>
                </a:solidFill>
              </a:defRPr>
            </a:lvl1pPr>
          </a:lstStyle>
          <a:p>
            <a:fld id="{7EA9CCC7-C157-4740-BA4F-0DB161F1093F}" type="datetimeFigureOut">
              <a:rPr lang="en-US" smtClean="0"/>
              <a:t>4/13/2026</a:t>
            </a:fld>
            <a:endParaRPr lang="en-US"/>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95">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95">
                <a:solidFill>
                  <a:schemeClr val="tx1">
                    <a:tint val="82000"/>
                  </a:schemeClr>
                </a:solidFill>
              </a:defRPr>
            </a:lvl1pPr>
          </a:lstStyle>
          <a:p>
            <a:fld id="{856C5BB9-1210-4F12-B7EE-3A8EE00E7287}" type="slidenum">
              <a:rPr lang="en-US" smtClean="0"/>
              <a:t>‹#›</a:t>
            </a:fld>
            <a:endParaRPr lang="en-US"/>
          </a:p>
        </p:txBody>
      </p:sp>
    </p:spTree>
    <p:extLst>
      <p:ext uri="{BB962C8B-B14F-4D97-AF65-F5344CB8AC3E}">
        <p14:creationId xmlns:p14="http://schemas.microsoft.com/office/powerpoint/2010/main" val="1231476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29922" rtl="0" eaLnBrk="1" latinLnBrk="0" hangingPunct="1">
        <a:lnSpc>
          <a:spcPct val="90000"/>
        </a:lnSpc>
        <a:spcBef>
          <a:spcPct val="0"/>
        </a:spcBef>
        <a:buNone/>
        <a:defRPr sz="2550" kern="1200">
          <a:solidFill>
            <a:schemeClr val="tx1"/>
          </a:solidFill>
          <a:latin typeface="+mj-lt"/>
          <a:ea typeface="+mj-ea"/>
          <a:cs typeface="+mj-cs"/>
        </a:defRPr>
      </a:lvl1pPr>
    </p:titleStyle>
    <p:bodyStyle>
      <a:lvl1pPr marL="132481" indent="-132481" algn="l" defTabSz="529922" rtl="0" eaLnBrk="1" latinLnBrk="0" hangingPunct="1">
        <a:lnSpc>
          <a:spcPct val="90000"/>
        </a:lnSpc>
        <a:spcBef>
          <a:spcPts val="580"/>
        </a:spcBef>
        <a:buFont typeface="Arial" panose="020B0604020202020204" pitchFamily="34" charset="0"/>
        <a:buChar char="•"/>
        <a:defRPr sz="1623" kern="1200">
          <a:solidFill>
            <a:schemeClr val="tx1"/>
          </a:solidFill>
          <a:latin typeface="+mn-lt"/>
          <a:ea typeface="+mn-ea"/>
          <a:cs typeface="+mn-cs"/>
        </a:defRPr>
      </a:lvl1pPr>
      <a:lvl2pPr marL="397442" indent="-132481" algn="l" defTabSz="529922" rtl="0" eaLnBrk="1" latinLnBrk="0" hangingPunct="1">
        <a:lnSpc>
          <a:spcPct val="90000"/>
        </a:lnSpc>
        <a:spcBef>
          <a:spcPts val="290"/>
        </a:spcBef>
        <a:buFont typeface="Arial" panose="020B0604020202020204" pitchFamily="34" charset="0"/>
        <a:buChar char="•"/>
        <a:defRPr sz="1391" kern="1200">
          <a:solidFill>
            <a:schemeClr val="tx1"/>
          </a:solidFill>
          <a:latin typeface="+mn-lt"/>
          <a:ea typeface="+mn-ea"/>
          <a:cs typeface="+mn-cs"/>
        </a:defRPr>
      </a:lvl2pPr>
      <a:lvl3pPr marL="662403" indent="-132481" algn="l" defTabSz="529922" rtl="0" eaLnBrk="1" latinLnBrk="0" hangingPunct="1">
        <a:lnSpc>
          <a:spcPct val="90000"/>
        </a:lnSpc>
        <a:spcBef>
          <a:spcPts val="290"/>
        </a:spcBef>
        <a:buFont typeface="Arial" panose="020B0604020202020204" pitchFamily="34" charset="0"/>
        <a:buChar char="•"/>
        <a:defRPr sz="1159" kern="1200">
          <a:solidFill>
            <a:schemeClr val="tx1"/>
          </a:solidFill>
          <a:latin typeface="+mn-lt"/>
          <a:ea typeface="+mn-ea"/>
          <a:cs typeface="+mn-cs"/>
        </a:defRPr>
      </a:lvl3pPr>
      <a:lvl4pPr marL="927364"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4pPr>
      <a:lvl5pPr marL="1192325"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5pPr>
      <a:lvl6pPr marL="1457286"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6pPr>
      <a:lvl7pPr marL="1722247"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7pPr>
      <a:lvl8pPr marL="1987208"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8pPr>
      <a:lvl9pPr marL="2252169" indent="-132481" algn="l" defTabSz="529922" rtl="0" eaLnBrk="1" latinLnBrk="0" hangingPunct="1">
        <a:lnSpc>
          <a:spcPct val="90000"/>
        </a:lnSpc>
        <a:spcBef>
          <a:spcPts val="290"/>
        </a:spcBef>
        <a:buFont typeface="Arial" panose="020B0604020202020204" pitchFamily="34" charset="0"/>
        <a:buChar char="•"/>
        <a:defRPr sz="1043" kern="1200">
          <a:solidFill>
            <a:schemeClr val="tx1"/>
          </a:solidFill>
          <a:latin typeface="+mn-lt"/>
          <a:ea typeface="+mn-ea"/>
          <a:cs typeface="+mn-cs"/>
        </a:defRPr>
      </a:lvl9pPr>
    </p:bodyStyle>
    <p:otherStyle>
      <a:defPPr>
        <a:defRPr lang="en-US"/>
      </a:defPPr>
      <a:lvl1pPr marL="0" algn="l" defTabSz="529922" rtl="0" eaLnBrk="1" latinLnBrk="0" hangingPunct="1">
        <a:defRPr sz="1043" kern="1200">
          <a:solidFill>
            <a:schemeClr val="tx1"/>
          </a:solidFill>
          <a:latin typeface="+mn-lt"/>
          <a:ea typeface="+mn-ea"/>
          <a:cs typeface="+mn-cs"/>
        </a:defRPr>
      </a:lvl1pPr>
      <a:lvl2pPr marL="264961" algn="l" defTabSz="529922" rtl="0" eaLnBrk="1" latinLnBrk="0" hangingPunct="1">
        <a:defRPr sz="1043" kern="1200">
          <a:solidFill>
            <a:schemeClr val="tx1"/>
          </a:solidFill>
          <a:latin typeface="+mn-lt"/>
          <a:ea typeface="+mn-ea"/>
          <a:cs typeface="+mn-cs"/>
        </a:defRPr>
      </a:lvl2pPr>
      <a:lvl3pPr marL="529922" algn="l" defTabSz="529922" rtl="0" eaLnBrk="1" latinLnBrk="0" hangingPunct="1">
        <a:defRPr sz="1043" kern="1200">
          <a:solidFill>
            <a:schemeClr val="tx1"/>
          </a:solidFill>
          <a:latin typeface="+mn-lt"/>
          <a:ea typeface="+mn-ea"/>
          <a:cs typeface="+mn-cs"/>
        </a:defRPr>
      </a:lvl3pPr>
      <a:lvl4pPr marL="794883" algn="l" defTabSz="529922" rtl="0" eaLnBrk="1" latinLnBrk="0" hangingPunct="1">
        <a:defRPr sz="1043" kern="1200">
          <a:solidFill>
            <a:schemeClr val="tx1"/>
          </a:solidFill>
          <a:latin typeface="+mn-lt"/>
          <a:ea typeface="+mn-ea"/>
          <a:cs typeface="+mn-cs"/>
        </a:defRPr>
      </a:lvl4pPr>
      <a:lvl5pPr marL="1059844" algn="l" defTabSz="529922" rtl="0" eaLnBrk="1" latinLnBrk="0" hangingPunct="1">
        <a:defRPr sz="1043" kern="1200">
          <a:solidFill>
            <a:schemeClr val="tx1"/>
          </a:solidFill>
          <a:latin typeface="+mn-lt"/>
          <a:ea typeface="+mn-ea"/>
          <a:cs typeface="+mn-cs"/>
        </a:defRPr>
      </a:lvl5pPr>
      <a:lvl6pPr marL="1324806" algn="l" defTabSz="529922" rtl="0" eaLnBrk="1" latinLnBrk="0" hangingPunct="1">
        <a:defRPr sz="1043" kern="1200">
          <a:solidFill>
            <a:schemeClr val="tx1"/>
          </a:solidFill>
          <a:latin typeface="+mn-lt"/>
          <a:ea typeface="+mn-ea"/>
          <a:cs typeface="+mn-cs"/>
        </a:defRPr>
      </a:lvl6pPr>
      <a:lvl7pPr marL="1589767" algn="l" defTabSz="529922" rtl="0" eaLnBrk="1" latinLnBrk="0" hangingPunct="1">
        <a:defRPr sz="1043" kern="1200">
          <a:solidFill>
            <a:schemeClr val="tx1"/>
          </a:solidFill>
          <a:latin typeface="+mn-lt"/>
          <a:ea typeface="+mn-ea"/>
          <a:cs typeface="+mn-cs"/>
        </a:defRPr>
      </a:lvl7pPr>
      <a:lvl8pPr marL="1854728" algn="l" defTabSz="529922" rtl="0" eaLnBrk="1" latinLnBrk="0" hangingPunct="1">
        <a:defRPr sz="1043" kern="1200">
          <a:solidFill>
            <a:schemeClr val="tx1"/>
          </a:solidFill>
          <a:latin typeface="+mn-lt"/>
          <a:ea typeface="+mn-ea"/>
          <a:cs typeface="+mn-cs"/>
        </a:defRPr>
      </a:lvl8pPr>
      <a:lvl9pPr marL="2119689" algn="l" defTabSz="529922" rtl="0" eaLnBrk="1" latinLnBrk="0" hangingPunct="1">
        <a:defRPr sz="10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s://nifc.maps.arcgis.com/apps/dashboards/37e30542d6194fd088032c8f50d0c073" TargetMode="External"/><Relationship Id="rId2" Type="http://schemas.openxmlformats.org/officeDocument/2006/relationships/hyperlink" Target="https://nifc.maps.arcgis.com/apps/dashboards/be7147e86a0a4307853ee60e767fc8c4" TargetMode="External"/><Relationship Id="rId1" Type="http://schemas.openxmlformats.org/officeDocument/2006/relationships/slideLayout" Target="../slideLayouts/slideLayout2.xml"/><Relationship Id="rId4" Type="http://schemas.openxmlformats.org/officeDocument/2006/relationships/hyperlink" Target="https://firenet365.sharepoint.com/:b:/s/NWCG_Fire_Reporting_Subcommittee/IQAScNmPvUFhT56kPCOSk4rCAaw110CoKDjsMLAojPl62ew?e=n3N1f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irenet365.sharepoint.com/:b:/s/NWCG_Fire_Reporting_Subcommittee/IQAScNmPvUFhT56kPCOSk4rCAaw110CoKDjsMLAojPl62ew?e=n3N1fr"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n-form-nifc.hub.arcgis.com/pages/in-form-contac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in-form-nifc.hub.arcgis.com/pages/in-form-contac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in-form-nifc.hub.arcgis.com/" TargetMode="External"/><Relationship Id="rId5" Type="http://schemas.openxmlformats.org/officeDocument/2006/relationships/hyperlink" Target="https://in-form-nifc.hub.arcgis.com/pages/in-form-change-log" TargetMode="External"/><Relationship Id="rId4" Type="http://schemas.openxmlformats.org/officeDocument/2006/relationships/hyperlink" Target="https://in-form-nifc.hub.arcgis.com/pages/in-form-known-bug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CF99E1-340B-4EC9-92A8-58C0342B4B3E}"/>
              </a:ext>
            </a:extLst>
          </p:cNvPr>
          <p:cNvSpPr>
            <a:spLocks noGrp="1"/>
          </p:cNvSpPr>
          <p:nvPr>
            <p:ph type="ctrTitle"/>
          </p:nvPr>
        </p:nvSpPr>
        <p:spPr>
          <a:xfrm>
            <a:off x="5354955" y="552182"/>
            <a:ext cx="5998840" cy="2696627"/>
          </a:xfrm>
          <a:noFill/>
        </p:spPr>
        <p:txBody>
          <a:bodyPr>
            <a:normAutofit/>
          </a:bodyPr>
          <a:lstStyle/>
          <a:p>
            <a:pPr algn="l"/>
            <a:r>
              <a:rPr lang="en-US" sz="3600" dirty="0">
                <a:solidFill>
                  <a:schemeClr val="bg1"/>
                </a:solidFill>
                <a:latin typeface="Bolton" panose="00000500000000000000" pitchFamily="2" charset="0"/>
              </a:rPr>
              <a:t>InFORM – CDAT - 2026</a:t>
            </a:r>
            <a:br>
              <a:rPr lang="en-US" sz="3600" dirty="0">
                <a:solidFill>
                  <a:schemeClr val="bg1"/>
                </a:solidFill>
                <a:latin typeface="Bolton" panose="00000500000000000000" pitchFamily="2" charset="0"/>
              </a:rPr>
            </a:br>
            <a:r>
              <a:rPr lang="en-US" sz="3600" dirty="0">
                <a:solidFill>
                  <a:schemeClr val="bg1"/>
                </a:solidFill>
                <a:latin typeface="Bolton" panose="00000500000000000000" pitchFamily="2" charset="0"/>
              </a:rPr>
              <a:t>Overview, Updates, Data &amp; Statistics</a:t>
            </a:r>
          </a:p>
        </p:txBody>
      </p:sp>
      <p:sp>
        <p:nvSpPr>
          <p:cNvPr id="3" name="Subtitle 2">
            <a:extLst>
              <a:ext uri="{FF2B5EF4-FFF2-40B4-BE49-F238E27FC236}">
                <a16:creationId xmlns:a16="http://schemas.microsoft.com/office/drawing/2014/main" id="{850F4A82-12DF-4AF8-A035-1231D4FEB8D0}"/>
              </a:ext>
            </a:extLst>
          </p:cNvPr>
          <p:cNvSpPr>
            <a:spLocks noGrp="1"/>
          </p:cNvSpPr>
          <p:nvPr>
            <p:ph type="subTitle" idx="1"/>
          </p:nvPr>
        </p:nvSpPr>
        <p:spPr>
          <a:xfrm>
            <a:off x="5354955" y="3609192"/>
            <a:ext cx="5998840" cy="2524908"/>
          </a:xfrm>
          <a:noFill/>
        </p:spPr>
        <p:txBody>
          <a:bodyPr>
            <a:normAutofit/>
          </a:bodyPr>
          <a:lstStyle/>
          <a:p>
            <a:pPr algn="l"/>
            <a:r>
              <a:rPr lang="en-US" sz="2000" dirty="0">
                <a:solidFill>
                  <a:schemeClr val="bg1"/>
                </a:solidFill>
                <a:latin typeface="Bolton" panose="00000500000000000000" pitchFamily="2" charset="0"/>
              </a:rPr>
              <a:t>Julie Osterkamp</a:t>
            </a:r>
          </a:p>
          <a:p>
            <a:pPr algn="l"/>
            <a:r>
              <a:rPr lang="en-US" sz="2000" i="1" dirty="0">
                <a:solidFill>
                  <a:schemeClr val="bg1"/>
                </a:solidFill>
              </a:rPr>
              <a:t>USWFS InFORM Business Lead</a:t>
            </a:r>
          </a:p>
          <a:p>
            <a:pPr algn="l"/>
            <a:r>
              <a:rPr lang="en-US" sz="2000" i="1" dirty="0">
                <a:solidFill>
                  <a:schemeClr val="bg1"/>
                </a:solidFill>
              </a:rPr>
              <a:t>NWCG Fire Reporting Subcommittee Chair</a:t>
            </a:r>
          </a:p>
          <a:p>
            <a:pPr algn="l"/>
            <a:r>
              <a:rPr lang="en-US" sz="2000" i="1" dirty="0">
                <a:solidFill>
                  <a:schemeClr val="bg1"/>
                </a:solidFill>
              </a:rPr>
              <a:t>NWCG Geospatial Subcommittee Member</a:t>
            </a:r>
          </a:p>
          <a:p>
            <a:pPr algn="l"/>
            <a:r>
              <a:rPr lang="en-US" sz="2000" i="1" dirty="0">
                <a:solidFill>
                  <a:schemeClr val="bg1"/>
                </a:solidFill>
              </a:rPr>
              <a:t>GISS on IMTs for 19 Years</a:t>
            </a:r>
          </a:p>
          <a:p>
            <a:pPr algn="l"/>
            <a:r>
              <a:rPr lang="en-US" sz="2000" i="1" dirty="0">
                <a:solidFill>
                  <a:schemeClr val="bg1"/>
                </a:solidFill>
              </a:rPr>
              <a:t>Day Job: USWFS National Fire Geospatial Analyst, NIFC</a:t>
            </a:r>
          </a:p>
        </p:txBody>
      </p:sp>
      <p:pic>
        <p:nvPicPr>
          <p:cNvPr id="2050" name="Picture 2">
            <a:extLst>
              <a:ext uri="{FF2B5EF4-FFF2-40B4-BE49-F238E27FC236}">
                <a16:creationId xmlns:a16="http://schemas.microsoft.com/office/drawing/2014/main" id="{2CE83618-F0D1-4D1F-A903-CB0BD2456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7" r="9822"/>
          <a:stretch>
            <a:fillRect/>
          </a:stretch>
        </p:blipFill>
        <p:spPr bwMode="auto">
          <a:xfrm>
            <a:off x="20" y="10"/>
            <a:ext cx="4992985" cy="6857990"/>
          </a:xfrm>
          <a:prstGeom prst="rect">
            <a:avLst/>
          </a:prstGeom>
          <a:gradFill flip="none" rotWithShape="1">
            <a:gsLst>
              <a:gs pos="0">
                <a:schemeClr val="tx1"/>
              </a:gs>
              <a:gs pos="48000">
                <a:schemeClr val="accent3">
                  <a:lumMod val="97000"/>
                  <a:lumOff val="3000"/>
                </a:schemeClr>
              </a:gs>
              <a:gs pos="100000">
                <a:schemeClr val="accent3">
                  <a:lumMod val="60000"/>
                  <a:lumOff val="40000"/>
                </a:schemeClr>
              </a:gs>
            </a:gsLst>
            <a:lin ang="10800000" scaled="1"/>
            <a:tileRect/>
          </a:gradFill>
        </p:spPr>
      </p:pic>
    </p:spTree>
    <p:extLst>
      <p:ext uri="{BB962C8B-B14F-4D97-AF65-F5344CB8AC3E}">
        <p14:creationId xmlns:p14="http://schemas.microsoft.com/office/powerpoint/2010/main" val="2723676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lumMod val="85000"/>
              </a:schemeClr>
            </a:gs>
            <a:gs pos="83000">
              <a:schemeClr val="bg1">
                <a:lumMod val="50000"/>
              </a:schemeClr>
            </a:gs>
            <a:gs pos="100000">
              <a:schemeClr val="tx1"/>
            </a:gs>
          </a:gsLst>
          <a:path path="rect">
            <a:fillToRect l="50000" t="50000" r="50000" b="50000"/>
          </a:path>
          <a:tileRect/>
        </a:gradFill>
        <a:effectLst/>
      </p:bgPr>
    </p:bg>
    <p:spTree>
      <p:nvGrpSpPr>
        <p:cNvPr id="1" name="">
          <a:extLst>
            <a:ext uri="{FF2B5EF4-FFF2-40B4-BE49-F238E27FC236}">
              <a16:creationId xmlns:a16="http://schemas.microsoft.com/office/drawing/2014/main" id="{4D946AB3-C947-ABF0-2922-38FD1094F11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94F21B0-A4CC-E0BB-9E59-5964548E5B2A}"/>
              </a:ext>
            </a:extLst>
          </p:cNvPr>
          <p:cNvPicPr>
            <a:picLocks noChangeAspect="1"/>
          </p:cNvPicPr>
          <p:nvPr/>
        </p:nvPicPr>
        <p:blipFill>
          <a:blip r:embed="rId3"/>
          <a:srcRect t="3907" b="2924"/>
          <a:stretch>
            <a:fillRect/>
          </a:stretch>
        </p:blipFill>
        <p:spPr>
          <a:xfrm>
            <a:off x="1196111" y="1379793"/>
            <a:ext cx="5959421" cy="4345108"/>
          </a:xfrm>
          <a:prstGeom prst="rect">
            <a:avLst/>
          </a:prstGeom>
          <a:ln w="15875">
            <a:solidFill>
              <a:schemeClr val="tx1"/>
            </a:solidFill>
          </a:ln>
        </p:spPr>
      </p:pic>
      <p:pic>
        <p:nvPicPr>
          <p:cNvPr id="24" name="Graphic 23" descr="Fire with solid fill">
            <a:extLst>
              <a:ext uri="{FF2B5EF4-FFF2-40B4-BE49-F238E27FC236}">
                <a16:creationId xmlns:a16="http://schemas.microsoft.com/office/drawing/2014/main" id="{7980FE5C-37DD-CE89-26AF-12477E94F20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628662" y="3443716"/>
            <a:ext cx="520522" cy="549103"/>
          </a:xfrm>
          <a:prstGeom prst="rect">
            <a:avLst/>
          </a:prstGeom>
        </p:spPr>
      </p:pic>
      <p:sp>
        <p:nvSpPr>
          <p:cNvPr id="26" name="TextBox 25">
            <a:extLst>
              <a:ext uri="{FF2B5EF4-FFF2-40B4-BE49-F238E27FC236}">
                <a16:creationId xmlns:a16="http://schemas.microsoft.com/office/drawing/2014/main" id="{D4099A16-D97A-9F9F-E4CE-C1EBBA365F95}"/>
              </a:ext>
            </a:extLst>
          </p:cNvPr>
          <p:cNvSpPr txBox="1"/>
          <p:nvPr/>
        </p:nvSpPr>
        <p:spPr>
          <a:xfrm>
            <a:off x="7311986" y="1388501"/>
            <a:ext cx="3755571" cy="680186"/>
          </a:xfrm>
          <a:prstGeom prst="rect">
            <a:avLst/>
          </a:prstGeom>
          <a:noFill/>
        </p:spPr>
        <p:txBody>
          <a:bodyPr wrap="square" rtlCol="0">
            <a:spAutoFit/>
          </a:bodyPr>
          <a:lstStyle/>
          <a:p>
            <a:pPr defTabSz="311719"/>
            <a:r>
              <a:rPr lang="en-US" sz="955" b="1" dirty="0">
                <a:solidFill>
                  <a:prstClr val="black"/>
                </a:solidFill>
                <a:latin typeface="Aptos" panose="02110004020202020204"/>
              </a:rPr>
              <a:t>1. Acres Burned By Jurisdiction</a:t>
            </a:r>
          </a:p>
          <a:p>
            <a:pPr defTabSz="311719"/>
            <a:r>
              <a:rPr lang="en-US" sz="955" dirty="0">
                <a:solidFill>
                  <a:prstClr val="black"/>
                </a:solidFill>
                <a:latin typeface="Aptos" panose="02110004020202020204"/>
              </a:rPr>
              <a:t>Use the Acres BLM, Acres USFS, Acres NPS, etc. fields to see each agency’s acres burned. These fields are populated by intersecting the fire perimeter with the Jurisdictional Agency layer. </a:t>
            </a:r>
            <a:endParaRPr lang="en-US" sz="1227" dirty="0">
              <a:solidFill>
                <a:prstClr val="black"/>
              </a:solidFill>
              <a:latin typeface="Aptos" panose="02110004020202020204"/>
            </a:endParaRPr>
          </a:p>
        </p:txBody>
      </p:sp>
      <p:sp>
        <p:nvSpPr>
          <p:cNvPr id="30" name="TextBox 29">
            <a:extLst>
              <a:ext uri="{FF2B5EF4-FFF2-40B4-BE49-F238E27FC236}">
                <a16:creationId xmlns:a16="http://schemas.microsoft.com/office/drawing/2014/main" id="{CF699F5D-80C7-7AA6-D3A9-622A64DBF5E9}"/>
              </a:ext>
            </a:extLst>
          </p:cNvPr>
          <p:cNvSpPr txBox="1"/>
          <p:nvPr/>
        </p:nvSpPr>
        <p:spPr>
          <a:xfrm>
            <a:off x="7332123" y="3928431"/>
            <a:ext cx="3750258" cy="827150"/>
          </a:xfrm>
          <a:prstGeom prst="rect">
            <a:avLst/>
          </a:prstGeom>
          <a:noFill/>
        </p:spPr>
        <p:txBody>
          <a:bodyPr wrap="square" rtlCol="0">
            <a:spAutoFit/>
          </a:bodyPr>
          <a:lstStyle/>
          <a:p>
            <a:pPr defTabSz="311719"/>
            <a:r>
              <a:rPr lang="en-US" sz="955" b="1" dirty="0">
                <a:solidFill>
                  <a:prstClr val="black"/>
                </a:solidFill>
                <a:latin typeface="Aptos" panose="02110004020202020204"/>
              </a:rPr>
              <a:t>2. Acres Burned By Protection at Point of Origin</a:t>
            </a:r>
          </a:p>
          <a:p>
            <a:pPr defTabSz="311719"/>
            <a:r>
              <a:rPr lang="en-US" sz="955" dirty="0">
                <a:solidFill>
                  <a:prstClr val="black"/>
                </a:solidFill>
                <a:latin typeface="Aptos" panose="02110004020202020204"/>
              </a:rPr>
              <a:t>Identify the point of origin Protecting Agency, use field Incident Size showing total acres, assign all acres to that agency. This method will give the total amount of acres for fires under that agency’s protection. </a:t>
            </a:r>
            <a:endParaRPr lang="en-US" sz="1227" dirty="0">
              <a:solidFill>
                <a:prstClr val="black"/>
              </a:solidFill>
              <a:latin typeface="Aptos" panose="02110004020202020204"/>
            </a:endParaRPr>
          </a:p>
        </p:txBody>
      </p:sp>
      <p:pic>
        <p:nvPicPr>
          <p:cNvPr id="3" name="Picture 2">
            <a:extLst>
              <a:ext uri="{FF2B5EF4-FFF2-40B4-BE49-F238E27FC236}">
                <a16:creationId xmlns:a16="http://schemas.microsoft.com/office/drawing/2014/main" id="{E56E9B47-0A12-D974-360B-578D5900F384}"/>
              </a:ext>
            </a:extLst>
          </p:cNvPr>
          <p:cNvPicPr>
            <a:picLocks noChangeAspect="1"/>
          </p:cNvPicPr>
          <p:nvPr/>
        </p:nvPicPr>
        <p:blipFill>
          <a:blip r:embed="rId5"/>
          <a:stretch>
            <a:fillRect/>
          </a:stretch>
        </p:blipFill>
        <p:spPr>
          <a:xfrm>
            <a:off x="5102257" y="3824771"/>
            <a:ext cx="2053275" cy="1947318"/>
          </a:xfrm>
          <a:prstGeom prst="rect">
            <a:avLst/>
          </a:prstGeom>
        </p:spPr>
      </p:pic>
      <p:pic>
        <p:nvPicPr>
          <p:cNvPr id="4" name="Graphic 3" descr="Fire with solid fill">
            <a:extLst>
              <a:ext uri="{FF2B5EF4-FFF2-40B4-BE49-F238E27FC236}">
                <a16:creationId xmlns:a16="http://schemas.microsoft.com/office/drawing/2014/main" id="{7F5FAD71-586B-8B15-005E-F6B0017C6F4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159466" y="3913176"/>
            <a:ext cx="316019" cy="333371"/>
          </a:xfrm>
          <a:prstGeom prst="rect">
            <a:avLst/>
          </a:prstGeom>
        </p:spPr>
      </p:pic>
      <p:pic>
        <p:nvPicPr>
          <p:cNvPr id="6" name="Picture 5">
            <a:extLst>
              <a:ext uri="{FF2B5EF4-FFF2-40B4-BE49-F238E27FC236}">
                <a16:creationId xmlns:a16="http://schemas.microsoft.com/office/drawing/2014/main" id="{1EEC2FEB-9690-31E1-4EB4-9F9DCB1AB41F}"/>
              </a:ext>
            </a:extLst>
          </p:cNvPr>
          <p:cNvPicPr>
            <a:picLocks noChangeAspect="1"/>
          </p:cNvPicPr>
          <p:nvPr/>
        </p:nvPicPr>
        <p:blipFill>
          <a:blip r:embed="rId6"/>
          <a:stretch>
            <a:fillRect/>
          </a:stretch>
        </p:blipFill>
        <p:spPr>
          <a:xfrm>
            <a:off x="7413604" y="2068687"/>
            <a:ext cx="1928254" cy="1335184"/>
          </a:xfrm>
          <a:prstGeom prst="rect">
            <a:avLst/>
          </a:prstGeom>
        </p:spPr>
      </p:pic>
      <p:pic>
        <p:nvPicPr>
          <p:cNvPr id="10" name="Picture 9">
            <a:extLst>
              <a:ext uri="{FF2B5EF4-FFF2-40B4-BE49-F238E27FC236}">
                <a16:creationId xmlns:a16="http://schemas.microsoft.com/office/drawing/2014/main" id="{9A35F0DF-CDBA-35E9-959A-777AA7656C28}"/>
              </a:ext>
            </a:extLst>
          </p:cNvPr>
          <p:cNvPicPr>
            <a:picLocks noChangeAspect="1"/>
          </p:cNvPicPr>
          <p:nvPr/>
        </p:nvPicPr>
        <p:blipFill>
          <a:blip r:embed="rId7"/>
          <a:stretch>
            <a:fillRect/>
          </a:stretch>
        </p:blipFill>
        <p:spPr>
          <a:xfrm>
            <a:off x="7413604" y="4789314"/>
            <a:ext cx="1979733" cy="827149"/>
          </a:xfrm>
          <a:prstGeom prst="rect">
            <a:avLst/>
          </a:prstGeom>
        </p:spPr>
      </p:pic>
      <p:sp>
        <p:nvSpPr>
          <p:cNvPr id="5" name="TextBox 4">
            <a:extLst>
              <a:ext uri="{FF2B5EF4-FFF2-40B4-BE49-F238E27FC236}">
                <a16:creationId xmlns:a16="http://schemas.microsoft.com/office/drawing/2014/main" id="{E1A1B78F-EF82-DA09-A507-892043BCDCB5}"/>
              </a:ext>
            </a:extLst>
          </p:cNvPr>
          <p:cNvSpPr txBox="1"/>
          <p:nvPr/>
        </p:nvSpPr>
        <p:spPr>
          <a:xfrm>
            <a:off x="9569928" y="2429874"/>
            <a:ext cx="1192223" cy="344069"/>
          </a:xfrm>
          <a:prstGeom prst="rect">
            <a:avLst/>
          </a:prstGeom>
          <a:noFill/>
        </p:spPr>
        <p:txBody>
          <a:bodyPr wrap="square" rtlCol="0">
            <a:spAutoFit/>
          </a:bodyPr>
          <a:lstStyle/>
          <a:p>
            <a:pPr defTabSz="311719"/>
            <a:r>
              <a:rPr lang="en-US" sz="818" i="1" dirty="0">
                <a:solidFill>
                  <a:prstClr val="black"/>
                </a:solidFill>
                <a:latin typeface="Aptos" panose="02110004020202020204"/>
              </a:rPr>
              <a:t>Accurate Acres Burned on the Ground</a:t>
            </a:r>
            <a:endParaRPr lang="en-US" sz="1227" i="1" dirty="0">
              <a:solidFill>
                <a:prstClr val="black"/>
              </a:solidFill>
              <a:latin typeface="Aptos" panose="02110004020202020204"/>
            </a:endParaRPr>
          </a:p>
        </p:txBody>
      </p:sp>
      <p:pic>
        <p:nvPicPr>
          <p:cNvPr id="8" name="Graphic 7" descr="Badge New with solid fill">
            <a:extLst>
              <a:ext uri="{FF2B5EF4-FFF2-40B4-BE49-F238E27FC236}">
                <a16:creationId xmlns:a16="http://schemas.microsoft.com/office/drawing/2014/main" id="{6463531E-95C6-7B0F-5940-EBEF0D2F1766}"/>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9341858" y="2471514"/>
            <a:ext cx="260788" cy="260788"/>
          </a:xfrm>
          <a:prstGeom prst="rect">
            <a:avLst/>
          </a:prstGeom>
        </p:spPr>
      </p:pic>
      <p:sp>
        <p:nvSpPr>
          <p:cNvPr id="9" name="TextBox 8">
            <a:extLst>
              <a:ext uri="{FF2B5EF4-FFF2-40B4-BE49-F238E27FC236}">
                <a16:creationId xmlns:a16="http://schemas.microsoft.com/office/drawing/2014/main" id="{FD6525B1-8BA6-C079-4590-1EC07D2919B9}"/>
              </a:ext>
            </a:extLst>
          </p:cNvPr>
          <p:cNvSpPr txBox="1"/>
          <p:nvPr/>
        </p:nvSpPr>
        <p:spPr>
          <a:xfrm>
            <a:off x="1524001" y="792480"/>
            <a:ext cx="9132204" cy="461665"/>
          </a:xfrm>
          <a:prstGeom prst="rect">
            <a:avLst/>
          </a:prstGeom>
          <a:noFill/>
        </p:spPr>
        <p:txBody>
          <a:bodyPr wrap="square" rtlCol="0">
            <a:spAutoFit/>
          </a:bodyPr>
          <a:lstStyle/>
          <a:p>
            <a:pPr algn="ctr"/>
            <a:r>
              <a:rPr lang="en-US" sz="2400" dirty="0">
                <a:latin typeface="Calibri" panose="020F0502020204030204" pitchFamily="34" charset="0"/>
                <a:ea typeface="Calibri" panose="020F0502020204030204" pitchFamily="34" charset="0"/>
                <a:cs typeface="Calibri" panose="020F0502020204030204" pitchFamily="34" charset="0"/>
              </a:rPr>
              <a:t>Acres Tabulation Differences</a:t>
            </a:r>
          </a:p>
        </p:txBody>
      </p:sp>
    </p:spTree>
    <p:extLst>
      <p:ext uri="{BB962C8B-B14F-4D97-AF65-F5344CB8AC3E}">
        <p14:creationId xmlns:p14="http://schemas.microsoft.com/office/powerpoint/2010/main" val="354026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bg1">
                <a:lumMod val="85000"/>
              </a:schemeClr>
            </a:gs>
            <a:gs pos="83000">
              <a:schemeClr val="bg1">
                <a:lumMod val="50000"/>
              </a:schemeClr>
            </a:gs>
            <a:gs pos="100000">
              <a:schemeClr val="tx1"/>
            </a:gs>
          </a:gsLst>
          <a:path path="rect">
            <a:fillToRect l="50000" t="50000" r="50000" b="50000"/>
          </a:path>
          <a:tileRect/>
        </a:gradFill>
        <a:effectLst/>
      </p:bgPr>
    </p:bg>
    <p:spTree>
      <p:nvGrpSpPr>
        <p:cNvPr id="1" name="">
          <a:extLst>
            <a:ext uri="{FF2B5EF4-FFF2-40B4-BE49-F238E27FC236}">
              <a16:creationId xmlns:a16="http://schemas.microsoft.com/office/drawing/2014/main" id="{4C913D98-9EA9-9CB0-CD3C-89A3D064A41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E8FFA5B-D8C5-3832-D677-7228FBDCA3A5}"/>
              </a:ext>
            </a:extLst>
          </p:cNvPr>
          <p:cNvSpPr txBox="1"/>
          <p:nvPr/>
        </p:nvSpPr>
        <p:spPr>
          <a:xfrm>
            <a:off x="1524001" y="792480"/>
            <a:ext cx="91322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olton" panose="00000500000000000000" pitchFamily="2" charset="0"/>
                <a:ea typeface="Calibri" panose="020F0502020204030204" pitchFamily="34" charset="0"/>
                <a:cs typeface="Calibri" panose="020F0502020204030204" pitchFamily="34" charset="0"/>
              </a:rPr>
              <a:t>Increasing Data Literacy in What We Report</a:t>
            </a:r>
          </a:p>
        </p:txBody>
      </p:sp>
      <p:pic>
        <p:nvPicPr>
          <p:cNvPr id="11" name="Picture 10" descr="Chart&#10;&#10;AI-generated content may be incorrect.">
            <a:extLst>
              <a:ext uri="{FF2B5EF4-FFF2-40B4-BE49-F238E27FC236}">
                <a16:creationId xmlns:a16="http://schemas.microsoft.com/office/drawing/2014/main" id="{2A017246-1F16-A08A-1C86-2CCB840F5E90}"/>
              </a:ext>
            </a:extLst>
          </p:cNvPr>
          <p:cNvPicPr>
            <a:picLocks noChangeAspect="1"/>
          </p:cNvPicPr>
          <p:nvPr/>
        </p:nvPicPr>
        <p:blipFill>
          <a:blip r:embed="rId2"/>
          <a:stretch>
            <a:fillRect/>
          </a:stretch>
        </p:blipFill>
        <p:spPr>
          <a:xfrm>
            <a:off x="871367" y="1566888"/>
            <a:ext cx="6079833" cy="4930596"/>
          </a:xfrm>
          <a:prstGeom prst="rect">
            <a:avLst/>
          </a:prstGeom>
          <a:ln w="25400">
            <a:solidFill>
              <a:schemeClr val="tx1"/>
            </a:solidFill>
          </a:ln>
        </p:spPr>
      </p:pic>
      <p:pic>
        <p:nvPicPr>
          <p:cNvPr id="20" name="Picture 19" descr="Table&#10;&#10;AI-generated content may be incorrect.">
            <a:extLst>
              <a:ext uri="{FF2B5EF4-FFF2-40B4-BE49-F238E27FC236}">
                <a16:creationId xmlns:a16="http://schemas.microsoft.com/office/drawing/2014/main" id="{17A0A264-CB64-C1F3-E2BC-7B33A254E9AC}"/>
              </a:ext>
            </a:extLst>
          </p:cNvPr>
          <p:cNvPicPr>
            <a:picLocks noChangeAspect="1"/>
          </p:cNvPicPr>
          <p:nvPr/>
        </p:nvPicPr>
        <p:blipFill>
          <a:blip r:embed="rId3"/>
          <a:stretch>
            <a:fillRect/>
          </a:stretch>
        </p:blipFill>
        <p:spPr>
          <a:xfrm>
            <a:off x="7293683" y="1871562"/>
            <a:ext cx="3784950" cy="2270970"/>
          </a:xfrm>
          <a:prstGeom prst="rect">
            <a:avLst/>
          </a:prstGeom>
        </p:spPr>
      </p:pic>
      <p:pic>
        <p:nvPicPr>
          <p:cNvPr id="22" name="Picture 21" descr="Table&#10;&#10;AI-generated content may be incorrect.">
            <a:extLst>
              <a:ext uri="{FF2B5EF4-FFF2-40B4-BE49-F238E27FC236}">
                <a16:creationId xmlns:a16="http://schemas.microsoft.com/office/drawing/2014/main" id="{3F1DC73B-E787-C3C3-4A6D-18BAF2FAB96B}"/>
              </a:ext>
            </a:extLst>
          </p:cNvPr>
          <p:cNvPicPr>
            <a:picLocks noChangeAspect="1"/>
          </p:cNvPicPr>
          <p:nvPr/>
        </p:nvPicPr>
        <p:blipFill>
          <a:blip r:embed="rId4"/>
          <a:stretch>
            <a:fillRect/>
          </a:stretch>
        </p:blipFill>
        <p:spPr>
          <a:xfrm>
            <a:off x="7293683" y="4270610"/>
            <a:ext cx="3784951" cy="2226874"/>
          </a:xfrm>
          <a:prstGeom prst="rect">
            <a:avLst/>
          </a:prstGeom>
        </p:spPr>
      </p:pic>
      <p:sp>
        <p:nvSpPr>
          <p:cNvPr id="23" name="TextBox 22">
            <a:extLst>
              <a:ext uri="{FF2B5EF4-FFF2-40B4-BE49-F238E27FC236}">
                <a16:creationId xmlns:a16="http://schemas.microsoft.com/office/drawing/2014/main" id="{A3326413-DA6F-C42E-DF2C-041432FB493B}"/>
              </a:ext>
            </a:extLst>
          </p:cNvPr>
          <p:cNvSpPr txBox="1"/>
          <p:nvPr/>
        </p:nvSpPr>
        <p:spPr>
          <a:xfrm>
            <a:off x="7293683" y="1382223"/>
            <a:ext cx="3784950" cy="369332"/>
          </a:xfrm>
          <a:prstGeom prst="rect">
            <a:avLst/>
          </a:prstGeom>
          <a:noFill/>
        </p:spPr>
        <p:txBody>
          <a:bodyPr wrap="square" rtlCol="0">
            <a:spAutoFit/>
          </a:bodyPr>
          <a:lstStyle/>
          <a:p>
            <a:pPr algn="ct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Red Text = Authoritative</a:t>
            </a:r>
          </a:p>
        </p:txBody>
      </p:sp>
    </p:spTree>
    <p:extLst>
      <p:ext uri="{BB962C8B-B14F-4D97-AF65-F5344CB8AC3E}">
        <p14:creationId xmlns:p14="http://schemas.microsoft.com/office/powerpoint/2010/main" val="19179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F6E78C-9A85-592C-E0F8-E0E0FF8A65F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6675DCF-CDED-9601-1FFD-5BE7FB240B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2716DC-1BEE-924D-3E84-74FFE8C31FB9}"/>
              </a:ext>
            </a:extLst>
          </p:cNvPr>
          <p:cNvSpPr>
            <a:spLocks noGrp="1"/>
          </p:cNvSpPr>
          <p:nvPr>
            <p:ph type="title"/>
          </p:nvPr>
        </p:nvSpPr>
        <p:spPr>
          <a:xfrm>
            <a:off x="951560" y="1458887"/>
            <a:ext cx="4198087" cy="3956690"/>
          </a:xfrm>
        </p:spPr>
        <p:txBody>
          <a:bodyPr anchor="ctr">
            <a:normAutofit/>
          </a:bodyPr>
          <a:lstStyle/>
          <a:p>
            <a:r>
              <a:rPr lang="en-US" sz="2800" dirty="0">
                <a:solidFill>
                  <a:schemeClr val="bg1"/>
                </a:solidFill>
                <a:latin typeface="Bolton" panose="00000500000000000000" pitchFamily="2" charset="0"/>
              </a:rPr>
              <a:t>How to Get Statistics</a:t>
            </a:r>
            <a:br>
              <a:rPr lang="en-US" sz="2800" dirty="0">
                <a:solidFill>
                  <a:schemeClr val="bg1"/>
                </a:solidFill>
                <a:latin typeface="Bolton" panose="00000500000000000000" pitchFamily="2" charset="0"/>
              </a:rPr>
            </a:br>
            <a:br>
              <a:rPr lang="en-US" sz="2800" dirty="0">
                <a:solidFill>
                  <a:schemeClr val="bg1"/>
                </a:solidFill>
                <a:latin typeface="Bolton" panose="00000500000000000000" pitchFamily="2" charset="0"/>
              </a:rPr>
            </a:br>
            <a:r>
              <a:rPr lang="en-US" sz="2800" dirty="0">
                <a:solidFill>
                  <a:schemeClr val="bg1"/>
                </a:solidFill>
                <a:latin typeface="Bolton" panose="00000500000000000000" pitchFamily="2" charset="0"/>
              </a:rPr>
              <a:t>from</a:t>
            </a:r>
            <a:br>
              <a:rPr lang="en-US" sz="2800" dirty="0">
                <a:solidFill>
                  <a:schemeClr val="bg1"/>
                </a:solidFill>
                <a:latin typeface="Bolton" panose="00000500000000000000" pitchFamily="2" charset="0"/>
              </a:rPr>
            </a:br>
            <a:br>
              <a:rPr lang="en-US" sz="2800" dirty="0">
                <a:solidFill>
                  <a:schemeClr val="bg1"/>
                </a:solidFill>
                <a:latin typeface="Bolton" panose="00000500000000000000" pitchFamily="2" charset="0"/>
              </a:rPr>
            </a:br>
            <a:r>
              <a:rPr lang="en-US" sz="2800" dirty="0">
                <a:solidFill>
                  <a:schemeClr val="bg1"/>
                </a:solidFill>
                <a:latin typeface="Bolton" panose="00000500000000000000" pitchFamily="2" charset="0"/>
              </a:rPr>
              <a:t>Final Fire Data</a:t>
            </a:r>
          </a:p>
        </p:txBody>
      </p:sp>
      <p:cxnSp>
        <p:nvCxnSpPr>
          <p:cNvPr id="10" name="Straight Connector 9">
            <a:extLst>
              <a:ext uri="{FF2B5EF4-FFF2-40B4-BE49-F238E27FC236}">
                <a16:creationId xmlns:a16="http://schemas.microsoft.com/office/drawing/2014/main" id="{D5945636-6E16-E86A-CAE6-B02F88E72F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2BAA09-D603-4C96-4487-B22221DEAF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2375AF3-62A1-D262-A04B-0D1EB0A7B6C3}"/>
              </a:ext>
            </a:extLst>
          </p:cNvPr>
          <p:cNvSpPr>
            <a:spLocks noGrp="1"/>
          </p:cNvSpPr>
          <p:nvPr>
            <p:ph idx="1"/>
          </p:nvPr>
        </p:nvSpPr>
        <p:spPr>
          <a:xfrm>
            <a:off x="5353124" y="677733"/>
            <a:ext cx="6697980" cy="5583207"/>
          </a:xfrm>
        </p:spPr>
        <p:txBody>
          <a:bodyPr anchor="ctr">
            <a:normAutofit/>
          </a:bodyPr>
          <a:lstStyle/>
          <a:p>
            <a:endParaRPr lang="en-US" dirty="0">
              <a:solidFill>
                <a:schemeClr val="bg1"/>
              </a:solidFill>
              <a:latin typeface="Calibri" panose="020F0502020204030204" pitchFamily="34" charset="0"/>
              <a:cs typeface="Times New Roman" panose="02020603050405020304" pitchFamily="18" charset="0"/>
            </a:endParaRPr>
          </a:p>
          <a:p>
            <a:r>
              <a:rPr lang="en-US" sz="2000" dirty="0">
                <a:solidFill>
                  <a:schemeClr val="bg1"/>
                </a:solidFill>
              </a:rPr>
              <a:t>If final fire data is authoritative, where is the report?</a:t>
            </a:r>
          </a:p>
          <a:p>
            <a:pPr lvl="1"/>
            <a:r>
              <a:rPr lang="en-US" sz="1600" b="1" i="1" dirty="0">
                <a:solidFill>
                  <a:schemeClr val="bg1"/>
                </a:solidFill>
              </a:rPr>
              <a:t>2025 NIFC Final Wildfire Statistics Annual Report: Interagency Summary of Occurrence and Acres Burned </a:t>
            </a:r>
            <a:r>
              <a:rPr lang="en-US" sz="1600" dirty="0">
                <a:solidFill>
                  <a:schemeClr val="bg1"/>
                </a:solidFill>
              </a:rPr>
              <a:t>prototype out any day now from FRSC.</a:t>
            </a:r>
          </a:p>
          <a:p>
            <a:pPr lvl="1"/>
            <a:r>
              <a:rPr lang="en-US" sz="1600" dirty="0">
                <a:solidFill>
                  <a:schemeClr val="bg1"/>
                </a:solidFill>
              </a:rPr>
              <a:t>Will sum stats by agency, state, GACC, etc.</a:t>
            </a:r>
          </a:p>
          <a:p>
            <a:pPr lvl="1"/>
            <a:r>
              <a:rPr lang="en-US" sz="1600" dirty="0">
                <a:solidFill>
                  <a:schemeClr val="bg1"/>
                </a:solidFill>
              </a:rPr>
              <a:t>Prototype because FRSC will be no longer (becoming IRSC) and USWFS will be new Protecting Agency and will the new GAs be the same as the GACCs?! 2025 is a terrible year to shoot for consistency in the future.</a:t>
            </a:r>
          </a:p>
          <a:p>
            <a:pPr marL="457200" lvl="1" indent="0">
              <a:buNone/>
            </a:pPr>
            <a:endParaRPr lang="en-US" sz="1600" dirty="0">
              <a:solidFill>
                <a:schemeClr val="bg1"/>
              </a:solidFill>
            </a:endParaRPr>
          </a:p>
          <a:p>
            <a:r>
              <a:rPr lang="en-US" sz="2000" dirty="0">
                <a:solidFill>
                  <a:schemeClr val="bg1"/>
                </a:solidFill>
              </a:rPr>
              <a:t>Many dashboards out there showing Final Fire Data stats.</a:t>
            </a:r>
          </a:p>
          <a:p>
            <a:pPr lvl="1"/>
            <a:r>
              <a:rPr lang="en-US" sz="1600" dirty="0">
                <a:solidFill>
                  <a:schemeClr val="bg1"/>
                </a:solidFill>
                <a:hlinkClick r:id="rId2"/>
              </a:rPr>
              <a:t>2025 NIFC Final Wildfire Statistics Annual Report Dashboard</a:t>
            </a:r>
            <a:endParaRPr lang="en-US" sz="1600" dirty="0">
              <a:solidFill>
                <a:schemeClr val="bg1"/>
              </a:solidFill>
            </a:endParaRPr>
          </a:p>
          <a:p>
            <a:pPr lvl="1"/>
            <a:r>
              <a:rPr lang="en-US" sz="1600" dirty="0">
                <a:solidFill>
                  <a:schemeClr val="bg1"/>
                </a:solidFill>
                <a:hlinkClick r:id="rId3"/>
              </a:rPr>
              <a:t>FRSC Fire History Dashboard 2020 - Present</a:t>
            </a:r>
            <a:endParaRPr lang="en-US" sz="1600" dirty="0">
              <a:solidFill>
                <a:schemeClr val="bg1"/>
              </a:solidFill>
            </a:endParaRPr>
          </a:p>
          <a:p>
            <a:pPr lvl="1"/>
            <a:endParaRPr lang="en-US" sz="1600" dirty="0">
              <a:solidFill>
                <a:schemeClr val="bg1"/>
              </a:solidFill>
            </a:endParaRPr>
          </a:p>
          <a:p>
            <a:r>
              <a:rPr lang="en-US" sz="2000" dirty="0">
                <a:solidFill>
                  <a:schemeClr val="bg1"/>
                </a:solidFill>
              </a:rPr>
              <a:t>Final Fire Data is publicly available on the NIFC Open Data Site for download as csv or can do directly through InFORM. Follow directions within SOPs in </a:t>
            </a:r>
            <a:r>
              <a:rPr lang="en-US" sz="2000" dirty="0">
                <a:solidFill>
                  <a:schemeClr val="bg1"/>
                </a:solidFill>
                <a:hlinkClick r:id="rId4"/>
              </a:rPr>
              <a:t>NWCG FRSC Wildfire Data User Guide</a:t>
            </a:r>
            <a:r>
              <a:rPr lang="en-US" sz="2000" dirty="0">
                <a:solidFill>
                  <a:schemeClr val="bg1"/>
                </a:solidFill>
              </a:rPr>
              <a:t>.</a:t>
            </a:r>
          </a:p>
        </p:txBody>
      </p:sp>
    </p:spTree>
    <p:extLst>
      <p:ext uri="{BB962C8B-B14F-4D97-AF65-F5344CB8AC3E}">
        <p14:creationId xmlns:p14="http://schemas.microsoft.com/office/powerpoint/2010/main" val="113612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5957B9-2E4D-9D6D-4FA3-D5691B82D2C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CC8494B-2532-0296-B18A-608E924B9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C94DF3C-82C2-4F08-B15A-326A14B6C7B8}"/>
              </a:ext>
            </a:extLst>
          </p:cNvPr>
          <p:cNvSpPr>
            <a:spLocks noGrp="1"/>
          </p:cNvSpPr>
          <p:nvPr>
            <p:ph type="title"/>
          </p:nvPr>
        </p:nvSpPr>
        <p:spPr>
          <a:xfrm>
            <a:off x="795545" y="1450655"/>
            <a:ext cx="4518211" cy="3956690"/>
          </a:xfrm>
        </p:spPr>
        <p:txBody>
          <a:bodyPr anchor="ctr">
            <a:normAutofit/>
          </a:bodyPr>
          <a:lstStyle/>
          <a:p>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r>
              <a:rPr lang="en-US" sz="2400" dirty="0">
                <a:solidFill>
                  <a:schemeClr val="bg1"/>
                </a:solidFill>
                <a:latin typeface="Bolton" panose="00000500000000000000" pitchFamily="2" charset="0"/>
              </a:rPr>
              <a:t>Wildfire Data User Guide</a:t>
            </a:r>
          </a:p>
        </p:txBody>
      </p:sp>
      <p:cxnSp>
        <p:nvCxnSpPr>
          <p:cNvPr id="10" name="Straight Connector 9">
            <a:extLst>
              <a:ext uri="{FF2B5EF4-FFF2-40B4-BE49-F238E27FC236}">
                <a16:creationId xmlns:a16="http://schemas.microsoft.com/office/drawing/2014/main" id="{F93A26B8-B47D-CE13-3987-A512746142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C6E9BB-7C6D-605D-8718-581C8B611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B329CE0-E11D-9832-8CE7-BC7A4B25376B}"/>
              </a:ext>
            </a:extLst>
          </p:cNvPr>
          <p:cNvSpPr>
            <a:spLocks noGrp="1"/>
          </p:cNvSpPr>
          <p:nvPr>
            <p:ph idx="1"/>
          </p:nvPr>
        </p:nvSpPr>
        <p:spPr>
          <a:xfrm>
            <a:off x="5313756" y="1741401"/>
            <a:ext cx="6510659" cy="3375198"/>
          </a:xfrm>
        </p:spPr>
        <p:txBody>
          <a:bodyPr anchor="ctr">
            <a:normAutofit/>
          </a:bodyPr>
          <a:lstStyle/>
          <a:p>
            <a:r>
              <a:rPr lang="en-US" sz="2400" dirty="0">
                <a:solidFill>
                  <a:schemeClr val="bg1"/>
                </a:solidFill>
                <a:hlinkClick r:id="rId2"/>
              </a:rPr>
              <a:t>NWCG FRSC Wildfire Data User Guide</a:t>
            </a:r>
            <a:endParaRPr lang="en-US" sz="2400" dirty="0">
              <a:solidFill>
                <a:schemeClr val="bg1"/>
              </a:solidFill>
            </a:endParaRPr>
          </a:p>
          <a:p>
            <a:pPr lvl="1"/>
            <a:r>
              <a:rPr lang="en-US" dirty="0">
                <a:solidFill>
                  <a:schemeClr val="bg1"/>
                </a:solidFill>
              </a:rPr>
              <a:t>SOP Acres Burned</a:t>
            </a:r>
          </a:p>
          <a:p>
            <a:pPr lvl="1"/>
            <a:r>
              <a:rPr lang="en-US" dirty="0">
                <a:solidFill>
                  <a:schemeClr val="bg1"/>
                </a:solidFill>
              </a:rPr>
              <a:t>SOP Fire Count</a:t>
            </a:r>
          </a:p>
          <a:p>
            <a:pPr lvl="1"/>
            <a:r>
              <a:rPr lang="en-US" dirty="0">
                <a:solidFill>
                  <a:schemeClr val="bg1"/>
                </a:solidFill>
              </a:rPr>
              <a:t>SOP Cost</a:t>
            </a:r>
          </a:p>
          <a:p>
            <a:pPr lvl="1"/>
            <a:r>
              <a:rPr lang="en-US" dirty="0">
                <a:solidFill>
                  <a:schemeClr val="bg1"/>
                </a:solidFill>
              </a:rPr>
              <a:t>SOP Resources</a:t>
            </a:r>
          </a:p>
          <a:p>
            <a:pPr lvl="1"/>
            <a:r>
              <a:rPr lang="en-US" dirty="0">
                <a:solidFill>
                  <a:schemeClr val="bg1"/>
                </a:solidFill>
              </a:rPr>
              <a:t>Fire Occurrence and Perimeters</a:t>
            </a:r>
          </a:p>
          <a:p>
            <a:pPr lvl="1"/>
            <a:r>
              <a:rPr lang="en-US" dirty="0">
                <a:solidFill>
                  <a:schemeClr val="bg1"/>
                </a:solidFill>
              </a:rPr>
              <a:t>Acres Tabulation Differences</a:t>
            </a:r>
          </a:p>
        </p:txBody>
      </p:sp>
      <p:pic>
        <p:nvPicPr>
          <p:cNvPr id="11" name="Picture 10" descr="Logo&#10;&#10;AI-generated content may be incorrect.">
            <a:extLst>
              <a:ext uri="{FF2B5EF4-FFF2-40B4-BE49-F238E27FC236}">
                <a16:creationId xmlns:a16="http://schemas.microsoft.com/office/drawing/2014/main" id="{7334F081-2678-91BB-74E2-2602FFF96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68" y="2335227"/>
            <a:ext cx="2184291" cy="1721221"/>
          </a:xfrm>
          <a:prstGeom prst="rect">
            <a:avLst/>
          </a:prstGeom>
        </p:spPr>
      </p:pic>
      <p:pic>
        <p:nvPicPr>
          <p:cNvPr id="14" name="Picture 13" descr="Logo&#10;&#10;AI-generated content may be incorrect.">
            <a:extLst>
              <a:ext uri="{FF2B5EF4-FFF2-40B4-BE49-F238E27FC236}">
                <a16:creationId xmlns:a16="http://schemas.microsoft.com/office/drawing/2014/main" id="{8CA09032-1932-D267-60B3-0BF647026F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880" y="2242480"/>
            <a:ext cx="2184291" cy="2184291"/>
          </a:xfrm>
          <a:prstGeom prst="rect">
            <a:avLst/>
          </a:prstGeom>
        </p:spPr>
      </p:pic>
    </p:spTree>
    <p:extLst>
      <p:ext uri="{BB962C8B-B14F-4D97-AF65-F5344CB8AC3E}">
        <p14:creationId xmlns:p14="http://schemas.microsoft.com/office/powerpoint/2010/main" val="224354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3CE693-91D4-0468-A209-B524632ED91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737A07C-44F4-57AA-1446-802F0EA2E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CA0BF4-90C9-970C-10E7-E601BF9647F6}"/>
              </a:ext>
            </a:extLst>
          </p:cNvPr>
          <p:cNvSpPr>
            <a:spLocks noGrp="1"/>
          </p:cNvSpPr>
          <p:nvPr>
            <p:ph type="title"/>
          </p:nvPr>
        </p:nvSpPr>
        <p:spPr>
          <a:xfrm>
            <a:off x="795545" y="1450655"/>
            <a:ext cx="4518211" cy="3956690"/>
          </a:xfrm>
        </p:spPr>
        <p:txBody>
          <a:bodyPr anchor="ctr">
            <a:normAutofit/>
          </a:bodyPr>
          <a:lstStyle/>
          <a:p>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r>
              <a:rPr lang="en-US" sz="2400" dirty="0">
                <a:solidFill>
                  <a:schemeClr val="bg1"/>
                </a:solidFill>
                <a:latin typeface="Bolton" panose="00000500000000000000" pitchFamily="2" charset="0"/>
              </a:rPr>
              <a:t>Wildfire Data User Guide</a:t>
            </a:r>
            <a:br>
              <a:rPr lang="en-US" sz="2400" dirty="0">
                <a:solidFill>
                  <a:schemeClr val="bg1"/>
                </a:solidFill>
                <a:latin typeface="Bolton" panose="00000500000000000000" pitchFamily="2" charset="0"/>
              </a:rPr>
            </a:br>
            <a:br>
              <a:rPr lang="en-US" sz="2400" dirty="0">
                <a:solidFill>
                  <a:schemeClr val="bg1"/>
                </a:solidFill>
                <a:latin typeface="Bolton" panose="00000500000000000000" pitchFamily="2" charset="0"/>
              </a:rPr>
            </a:br>
            <a:r>
              <a:rPr lang="en-US" sz="2400" dirty="0">
                <a:solidFill>
                  <a:schemeClr val="bg1"/>
                </a:solidFill>
                <a:latin typeface="Bolton" panose="00000500000000000000" pitchFamily="2" charset="0"/>
              </a:rPr>
              <a:t>Bulk Uploaded Records</a:t>
            </a:r>
          </a:p>
        </p:txBody>
      </p:sp>
      <p:cxnSp>
        <p:nvCxnSpPr>
          <p:cNvPr id="10" name="Straight Connector 9">
            <a:extLst>
              <a:ext uri="{FF2B5EF4-FFF2-40B4-BE49-F238E27FC236}">
                <a16:creationId xmlns:a16="http://schemas.microsoft.com/office/drawing/2014/main" id="{698AEAB6-A04C-55AA-53E6-7E2473DFD5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AF6B86-5748-52D0-182B-1D59663D1B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8CB54A0-6C20-6297-DAAC-06A7E61FC547}"/>
              </a:ext>
            </a:extLst>
          </p:cNvPr>
          <p:cNvSpPr>
            <a:spLocks noGrp="1"/>
          </p:cNvSpPr>
          <p:nvPr>
            <p:ph idx="1"/>
          </p:nvPr>
        </p:nvSpPr>
        <p:spPr>
          <a:xfrm>
            <a:off x="5313756" y="1107122"/>
            <a:ext cx="6510659" cy="5057007"/>
          </a:xfrm>
        </p:spPr>
        <p:txBody>
          <a:bodyPr anchor="ctr">
            <a:normAutofit/>
          </a:bodyPr>
          <a:lstStyle/>
          <a:p>
            <a:pPr marL="0" indent="0" algn="ctr">
              <a:buNone/>
            </a:pPr>
            <a:r>
              <a:rPr lang="en-US" sz="2400" u="sng" dirty="0">
                <a:solidFill>
                  <a:schemeClr val="bg1"/>
                </a:solidFill>
              </a:rPr>
              <a:t>Very important when talking about InFORM Data: Bulk Uploaded Records.</a:t>
            </a:r>
          </a:p>
          <a:p>
            <a:r>
              <a:rPr lang="en-US" sz="2000" dirty="0">
                <a:solidFill>
                  <a:schemeClr val="bg1"/>
                </a:solidFill>
              </a:rPr>
              <a:t>Wildfire Data User Guide talks a lot about these.</a:t>
            </a:r>
          </a:p>
          <a:p>
            <a:r>
              <a:rPr lang="en-US" sz="2000" dirty="0">
                <a:solidFill>
                  <a:schemeClr val="bg1"/>
                </a:solidFill>
              </a:rPr>
              <a:t>Take very careful note of Created by System = Bulk Uploaded Records (within InFORM FODR). They are not authoritative records within InFORM and should often just be filtered out. Note this in any reporting you do.</a:t>
            </a:r>
          </a:p>
          <a:p>
            <a:r>
              <a:rPr lang="en-US" sz="2000" dirty="0">
                <a:solidFill>
                  <a:schemeClr val="bg1"/>
                </a:solidFill>
              </a:rPr>
              <a:t>Bulk Uploaded Records are a thorn in the side of InFORM FODR data, they are of very low data integrity, often “outside” fires in the middle of cities and contain many duplicates.</a:t>
            </a:r>
          </a:p>
          <a:p>
            <a:r>
              <a:rPr lang="en-US" sz="2000" dirty="0">
                <a:solidFill>
                  <a:schemeClr val="bg1"/>
                </a:solidFill>
              </a:rPr>
              <a:t>Amazing things are happening to get rid of this issue. NERIS is the new state/local/rural fire reporting system and all data will now come from NERIS instead of Bulk Uploads and NERIS might possibly integrate with IRWIN.</a:t>
            </a:r>
          </a:p>
        </p:txBody>
      </p:sp>
      <p:pic>
        <p:nvPicPr>
          <p:cNvPr id="11" name="Picture 10" descr="Logo&#10;&#10;AI-generated content may be incorrect.">
            <a:extLst>
              <a:ext uri="{FF2B5EF4-FFF2-40B4-BE49-F238E27FC236}">
                <a16:creationId xmlns:a16="http://schemas.microsoft.com/office/drawing/2014/main" id="{D339E06D-EC51-2513-6487-A3F88E50A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668" y="1707779"/>
            <a:ext cx="2184291" cy="1721221"/>
          </a:xfrm>
          <a:prstGeom prst="rect">
            <a:avLst/>
          </a:prstGeom>
        </p:spPr>
      </p:pic>
      <p:pic>
        <p:nvPicPr>
          <p:cNvPr id="14" name="Picture 13" descr="Logo&#10;&#10;AI-generated content may be incorrect.">
            <a:extLst>
              <a:ext uri="{FF2B5EF4-FFF2-40B4-BE49-F238E27FC236}">
                <a16:creationId xmlns:a16="http://schemas.microsoft.com/office/drawing/2014/main" id="{321A9DCD-CF4B-7DA0-961F-DD76F89E2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880" y="1615032"/>
            <a:ext cx="2184291" cy="2184291"/>
          </a:xfrm>
          <a:prstGeom prst="rect">
            <a:avLst/>
          </a:prstGeom>
        </p:spPr>
      </p:pic>
    </p:spTree>
    <p:extLst>
      <p:ext uri="{BB962C8B-B14F-4D97-AF65-F5344CB8AC3E}">
        <p14:creationId xmlns:p14="http://schemas.microsoft.com/office/powerpoint/2010/main" val="3441227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D2AFFB-137D-CBA7-EE18-835D731543B3}"/>
              </a:ext>
            </a:extLst>
          </p:cNvPr>
          <p:cNvSpPr txBox="1"/>
          <p:nvPr/>
        </p:nvSpPr>
        <p:spPr>
          <a:xfrm>
            <a:off x="2346960" y="2603350"/>
            <a:ext cx="7498080" cy="1477328"/>
          </a:xfrm>
          <a:prstGeom prst="rect">
            <a:avLst/>
          </a:prstGeom>
          <a:noFill/>
        </p:spPr>
        <p:txBody>
          <a:bodyPr wrap="square" rtlCol="0">
            <a:spAutoFit/>
          </a:bodyPr>
          <a:lstStyle/>
          <a:p>
            <a:pPr algn="ctr"/>
            <a:r>
              <a:rPr lang="en-US" sz="3600" dirty="0">
                <a:solidFill>
                  <a:schemeClr val="bg1"/>
                </a:solidFill>
                <a:latin typeface="Bolton" panose="00000500000000000000" pitchFamily="2" charset="0"/>
              </a:rPr>
              <a:t>The End</a:t>
            </a:r>
          </a:p>
          <a:p>
            <a:pPr algn="ctr"/>
            <a:endParaRPr lang="en-US" dirty="0">
              <a:solidFill>
                <a:schemeClr val="bg1"/>
              </a:solidFill>
            </a:endParaRPr>
          </a:p>
          <a:p>
            <a:pPr algn="ctr"/>
            <a:r>
              <a:rPr lang="en-US" dirty="0">
                <a:solidFill>
                  <a:schemeClr val="bg1"/>
                </a:solidFill>
              </a:rPr>
              <a:t>Please use the </a:t>
            </a:r>
            <a:r>
              <a:rPr lang="en-US" dirty="0">
                <a:solidFill>
                  <a:schemeClr val="bg1"/>
                </a:solidFill>
                <a:hlinkClick r:id="rId2"/>
              </a:rPr>
              <a:t>Contact Tab </a:t>
            </a:r>
            <a:r>
              <a:rPr lang="en-US" dirty="0">
                <a:solidFill>
                  <a:schemeClr val="bg1"/>
                </a:solidFill>
              </a:rPr>
              <a:t>on the InFORM Hub to reach out to your Agency Reps with any questions. Feel free to reach out directly to me too.</a:t>
            </a:r>
            <a:r>
              <a:rPr lang="en-US" dirty="0"/>
              <a:t> </a:t>
            </a:r>
          </a:p>
        </p:txBody>
      </p:sp>
    </p:spTree>
    <p:extLst>
      <p:ext uri="{BB962C8B-B14F-4D97-AF65-F5344CB8AC3E}">
        <p14:creationId xmlns:p14="http://schemas.microsoft.com/office/powerpoint/2010/main" val="163518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37FFFF-1B1B-89CC-CD37-7C5A5478335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8088033-569B-58D1-3B7E-B0BA887FB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516BCA-4576-80F1-9BCD-B8BC9294F451}"/>
              </a:ext>
            </a:extLst>
          </p:cNvPr>
          <p:cNvSpPr>
            <a:spLocks noGrp="1"/>
          </p:cNvSpPr>
          <p:nvPr>
            <p:ph type="title"/>
          </p:nvPr>
        </p:nvSpPr>
        <p:spPr>
          <a:xfrm>
            <a:off x="1014141" y="1450655"/>
            <a:ext cx="3932030" cy="3956690"/>
          </a:xfrm>
        </p:spPr>
        <p:txBody>
          <a:bodyPr anchor="ctr">
            <a:normAutofit/>
          </a:bodyPr>
          <a:lstStyle/>
          <a:p>
            <a:r>
              <a:rPr lang="en-US" sz="4000" b="1" dirty="0">
                <a:solidFill>
                  <a:schemeClr val="bg1"/>
                </a:solidFill>
                <a:latin typeface="Bolton" panose="00000500000000000000" pitchFamily="2" charset="0"/>
              </a:rPr>
              <a:t>Overview</a:t>
            </a:r>
            <a:endParaRPr lang="en-US" sz="2400" b="1" dirty="0">
              <a:solidFill>
                <a:schemeClr val="bg1"/>
              </a:solidFill>
              <a:latin typeface="Bolton" panose="00000500000000000000" pitchFamily="2" charset="0"/>
            </a:endParaRPr>
          </a:p>
        </p:txBody>
      </p:sp>
      <p:cxnSp>
        <p:nvCxnSpPr>
          <p:cNvPr id="10" name="Straight Connector 9">
            <a:extLst>
              <a:ext uri="{FF2B5EF4-FFF2-40B4-BE49-F238E27FC236}">
                <a16:creationId xmlns:a16="http://schemas.microsoft.com/office/drawing/2014/main" id="{A8F28233-0D39-8C69-754A-57E8297853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25010E-8563-91AA-EFD2-FCAEF2B78F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1485907-F7FC-5B50-FFC4-9575CFE1184C}"/>
              </a:ext>
            </a:extLst>
          </p:cNvPr>
          <p:cNvSpPr>
            <a:spLocks noGrp="1"/>
          </p:cNvSpPr>
          <p:nvPr>
            <p:ph idx="1"/>
          </p:nvPr>
        </p:nvSpPr>
        <p:spPr>
          <a:xfrm>
            <a:off x="5411097" y="320042"/>
            <a:ext cx="6607212" cy="6217915"/>
          </a:xfrm>
        </p:spPr>
        <p:txBody>
          <a:bodyPr anchor="ctr">
            <a:normAutofit/>
          </a:bodyPr>
          <a:lstStyle/>
          <a:p>
            <a:pPr marL="0" indent="0" algn="ctr">
              <a:buNone/>
            </a:pPr>
            <a:r>
              <a:rPr lang="en-US" dirty="0">
                <a:solidFill>
                  <a:schemeClr val="bg1"/>
                </a:solidFill>
                <a:latin typeface="+mj-lt"/>
              </a:rPr>
              <a:t>Interagency Fire Occurrence Reporting Modules (InFORM)</a:t>
            </a:r>
          </a:p>
          <a:p>
            <a:pPr marL="0" indent="0" algn="ctr">
              <a:buNone/>
            </a:pPr>
            <a:endParaRPr lang="en-US" sz="1000" dirty="0">
              <a:solidFill>
                <a:schemeClr val="bg1"/>
              </a:solidFill>
              <a:latin typeface="+mj-lt"/>
            </a:endParaRPr>
          </a:p>
          <a:p>
            <a:r>
              <a:rPr lang="en-US" sz="2000" dirty="0">
                <a:solidFill>
                  <a:schemeClr val="bg1"/>
                </a:solidFill>
              </a:rPr>
              <a:t>InFORM is the </a:t>
            </a:r>
            <a:r>
              <a:rPr lang="en-US" b="1" dirty="0">
                <a:solidFill>
                  <a:schemeClr val="bg1"/>
                </a:solidFill>
              </a:rPr>
              <a:t>final</a:t>
            </a:r>
            <a:r>
              <a:rPr lang="en-US" sz="2000" dirty="0">
                <a:solidFill>
                  <a:schemeClr val="bg1"/>
                </a:solidFill>
              </a:rPr>
              <a:t> fire reporting application used by all five federal fire management agencies and 16 state fire management agencies (so far).</a:t>
            </a:r>
          </a:p>
          <a:p>
            <a:r>
              <a:rPr lang="en-US" sz="2000" dirty="0">
                <a:solidFill>
                  <a:schemeClr val="bg1"/>
                </a:solidFill>
              </a:rPr>
              <a:t>Most other applications are for </a:t>
            </a:r>
            <a:r>
              <a:rPr lang="en-US" b="1" dirty="0">
                <a:solidFill>
                  <a:schemeClr val="bg1"/>
                </a:solidFill>
              </a:rPr>
              <a:t>operational</a:t>
            </a:r>
            <a:r>
              <a:rPr lang="en-US" sz="2000" dirty="0">
                <a:solidFill>
                  <a:schemeClr val="bg1"/>
                </a:solidFill>
              </a:rPr>
              <a:t> reporting, data exchange, ordering, information sharing, etc. (</a:t>
            </a:r>
            <a:r>
              <a:rPr lang="en-US" sz="2000" dirty="0" err="1">
                <a:solidFill>
                  <a:schemeClr val="bg1"/>
                </a:solidFill>
              </a:rPr>
              <a:t>WildCADe</a:t>
            </a:r>
            <a:r>
              <a:rPr lang="en-US" sz="2000" dirty="0">
                <a:solidFill>
                  <a:schemeClr val="bg1"/>
                </a:solidFill>
              </a:rPr>
              <a:t>, WFDSS, IROC, IAA, EGP, SIT-209)</a:t>
            </a:r>
          </a:p>
          <a:p>
            <a:r>
              <a:rPr lang="en-US" sz="2000" dirty="0">
                <a:solidFill>
                  <a:schemeClr val="bg1"/>
                </a:solidFill>
              </a:rPr>
              <a:t>InFORM is the application used for fire data QA/QC and certification </a:t>
            </a:r>
            <a:r>
              <a:rPr lang="en-US" b="1" dirty="0">
                <a:solidFill>
                  <a:schemeClr val="bg1"/>
                </a:solidFill>
              </a:rPr>
              <a:t>after</a:t>
            </a:r>
            <a:r>
              <a:rPr lang="en-US" sz="2000" dirty="0">
                <a:solidFill>
                  <a:schemeClr val="bg1"/>
                </a:solidFill>
              </a:rPr>
              <a:t> the operational phase of a fire is over.</a:t>
            </a:r>
          </a:p>
          <a:p>
            <a:r>
              <a:rPr lang="en-US" sz="2000" dirty="0">
                <a:solidFill>
                  <a:schemeClr val="bg1"/>
                </a:solidFill>
              </a:rPr>
              <a:t>Operational fire data is fed into InFORM via IRWIN and then is QA/</a:t>
            </a:r>
            <a:r>
              <a:rPr lang="en-US" sz="2000" dirty="0" err="1">
                <a:solidFill>
                  <a:schemeClr val="bg1"/>
                </a:solidFill>
              </a:rPr>
              <a:t>QC’d</a:t>
            </a:r>
            <a:r>
              <a:rPr lang="en-US" sz="2000" dirty="0">
                <a:solidFill>
                  <a:schemeClr val="bg1"/>
                </a:solidFill>
              </a:rPr>
              <a:t>, Certified, and becomes </a:t>
            </a:r>
            <a:r>
              <a:rPr lang="en-US" b="1" dirty="0">
                <a:solidFill>
                  <a:schemeClr val="bg1"/>
                </a:solidFill>
              </a:rPr>
              <a:t>final fire data</a:t>
            </a:r>
            <a:r>
              <a:rPr lang="en-US" sz="2000" dirty="0">
                <a:solidFill>
                  <a:schemeClr val="bg1"/>
                </a:solidFill>
              </a:rPr>
              <a:t>.</a:t>
            </a:r>
          </a:p>
        </p:txBody>
      </p:sp>
      <p:pic>
        <p:nvPicPr>
          <p:cNvPr id="14" name="Picture 13" descr="A picture containing text, light&#10;&#10;AI-generated content may be incorrect.">
            <a:extLst>
              <a:ext uri="{FF2B5EF4-FFF2-40B4-BE49-F238E27FC236}">
                <a16:creationId xmlns:a16="http://schemas.microsoft.com/office/drawing/2014/main" id="{360D8769-F4DA-1573-A094-551C3B0DD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663" y="2216719"/>
            <a:ext cx="1513354" cy="1857298"/>
          </a:xfrm>
          <a:prstGeom prst="rect">
            <a:avLst/>
          </a:prstGeom>
        </p:spPr>
      </p:pic>
      <p:pic>
        <p:nvPicPr>
          <p:cNvPr id="16" name="Picture 15">
            <a:extLst>
              <a:ext uri="{FF2B5EF4-FFF2-40B4-BE49-F238E27FC236}">
                <a16:creationId xmlns:a16="http://schemas.microsoft.com/office/drawing/2014/main" id="{89A52D12-EFAB-0926-1E8C-F2EDE2D709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04175" y="4464497"/>
            <a:ext cx="822961" cy="822961"/>
          </a:xfrm>
          <a:prstGeom prst="rect">
            <a:avLst/>
          </a:prstGeom>
          <a:solidFill>
            <a:schemeClr val="tx1"/>
          </a:solidFill>
        </p:spPr>
      </p:pic>
      <p:pic>
        <p:nvPicPr>
          <p:cNvPr id="18" name="Picture 17" descr="Icon&#10;&#10;AI-generated content may be incorrect.">
            <a:extLst>
              <a:ext uri="{FF2B5EF4-FFF2-40B4-BE49-F238E27FC236}">
                <a16:creationId xmlns:a16="http://schemas.microsoft.com/office/drawing/2014/main" id="{71ACDCBE-7E6F-2E74-61BB-1222A1B667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8482" y="4538327"/>
            <a:ext cx="771771" cy="675300"/>
          </a:xfrm>
          <a:prstGeom prst="rect">
            <a:avLst/>
          </a:prstGeom>
        </p:spPr>
      </p:pic>
      <p:pic>
        <p:nvPicPr>
          <p:cNvPr id="20" name="Picture 19" descr="Logo&#10;&#10;AI-generated content may be incorrect.">
            <a:extLst>
              <a:ext uri="{FF2B5EF4-FFF2-40B4-BE49-F238E27FC236}">
                <a16:creationId xmlns:a16="http://schemas.microsoft.com/office/drawing/2014/main" id="{DA64E4D2-5DBB-C684-F74A-6F7ABF46A6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141" y="4418777"/>
            <a:ext cx="706790" cy="914400"/>
          </a:xfrm>
          <a:prstGeom prst="rect">
            <a:avLst/>
          </a:prstGeom>
        </p:spPr>
      </p:pic>
      <p:pic>
        <p:nvPicPr>
          <p:cNvPr id="22" name="Picture 21" descr="A picture containing logo&#10;&#10;AI-generated content may be incorrect.">
            <a:extLst>
              <a:ext uri="{FF2B5EF4-FFF2-40B4-BE49-F238E27FC236}">
                <a16:creationId xmlns:a16="http://schemas.microsoft.com/office/drawing/2014/main" id="{E183D392-236C-5A93-E971-E75A20EA02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9487" y="4474014"/>
            <a:ext cx="673742" cy="803927"/>
          </a:xfrm>
          <a:prstGeom prst="rect">
            <a:avLst/>
          </a:prstGeom>
        </p:spPr>
      </p:pic>
      <p:pic>
        <p:nvPicPr>
          <p:cNvPr id="24" name="Picture 23" descr="Map&#10;&#10;AI-generated content may be incorrect.">
            <a:extLst>
              <a:ext uri="{FF2B5EF4-FFF2-40B4-BE49-F238E27FC236}">
                <a16:creationId xmlns:a16="http://schemas.microsoft.com/office/drawing/2014/main" id="{E6513152-3222-AD36-14A6-179D4ACEAA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7348" y="4434383"/>
            <a:ext cx="678242" cy="883189"/>
          </a:xfrm>
          <a:prstGeom prst="rect">
            <a:avLst/>
          </a:prstGeom>
        </p:spPr>
      </p:pic>
    </p:spTree>
    <p:extLst>
      <p:ext uri="{BB962C8B-B14F-4D97-AF65-F5344CB8AC3E}">
        <p14:creationId xmlns:p14="http://schemas.microsoft.com/office/powerpoint/2010/main" val="40801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65F022B-FF76-459E-8FBB-A29783AE7E01}"/>
              </a:ext>
            </a:extLst>
          </p:cNvPr>
          <p:cNvSpPr>
            <a:spLocks noGrp="1"/>
          </p:cNvSpPr>
          <p:nvPr>
            <p:ph type="title"/>
          </p:nvPr>
        </p:nvSpPr>
        <p:spPr>
          <a:xfrm>
            <a:off x="1014141" y="1450655"/>
            <a:ext cx="3932030" cy="3956690"/>
          </a:xfrm>
        </p:spPr>
        <p:txBody>
          <a:bodyPr anchor="ctr">
            <a:normAutofit/>
          </a:bodyPr>
          <a:lstStyle/>
          <a:p>
            <a:r>
              <a:rPr lang="en-US" sz="2800" dirty="0">
                <a:solidFill>
                  <a:schemeClr val="bg1"/>
                </a:solidFill>
                <a:latin typeface="Bolton" panose="00000500000000000000" pitchFamily="2" charset="0"/>
              </a:rPr>
              <a:t>Some </a:t>
            </a:r>
            <a:r>
              <a:rPr lang="en-US" sz="2800" dirty="0" err="1">
                <a:solidFill>
                  <a:schemeClr val="bg1"/>
                </a:solidFill>
                <a:latin typeface="Bolton" panose="00000500000000000000" pitchFamily="2" charset="0"/>
              </a:rPr>
              <a:t>Recent’ish</a:t>
            </a:r>
            <a:br>
              <a:rPr lang="en-US" sz="2800" dirty="0">
                <a:solidFill>
                  <a:schemeClr val="bg1"/>
                </a:solidFill>
                <a:latin typeface="Bolton" panose="00000500000000000000" pitchFamily="2" charset="0"/>
              </a:rPr>
            </a:br>
            <a:r>
              <a:rPr lang="en-US" sz="2800" dirty="0">
                <a:solidFill>
                  <a:schemeClr val="bg1"/>
                </a:solidFill>
                <a:latin typeface="Bolton" panose="00000500000000000000" pitchFamily="2" charset="0"/>
              </a:rPr>
              <a:t>Updates</a:t>
            </a:r>
            <a:endParaRPr lang="en-US" sz="3200" dirty="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0C2B07-BDFD-4BE9-B9CE-8DBE8EFE5311}"/>
              </a:ext>
            </a:extLst>
          </p:cNvPr>
          <p:cNvSpPr>
            <a:spLocks noGrp="1"/>
          </p:cNvSpPr>
          <p:nvPr>
            <p:ph idx="1"/>
          </p:nvPr>
        </p:nvSpPr>
        <p:spPr>
          <a:xfrm>
            <a:off x="5129629" y="648377"/>
            <a:ext cx="6864103" cy="5749287"/>
          </a:xfrm>
        </p:spPr>
        <p:txBody>
          <a:bodyPr anchor="ctr">
            <a:normAutofit/>
          </a:bodyPr>
          <a:lstStyle/>
          <a:p>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Merge Records</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Previously had capability to splice duplicate records. New capability to merge incidents that merged on the landscape (make two records become one) so acres are not double counted. Splice and merge two different operations. (Merges come from IRWIN as a relationship between two records, but both records still exist).</a:t>
            </a:r>
          </a:p>
          <a:p>
            <a:r>
              <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Initial Response Agencies</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new field that shows every agency that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IA’d</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 fire. So can query for “all fires USFS </a:t>
            </a:r>
            <a:r>
              <a:rPr lang="en-US"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IA’d</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etc.</a:t>
            </a:r>
            <a:endPar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Agency acres burned fields </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for each fire. How many acres of each agency’s lands burned within each fire (16 different fields). </a:t>
            </a:r>
          </a:p>
          <a:p>
            <a:r>
              <a:rPr lang="en-US" sz="2000"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Bulk Uploaded Records</a:t>
            </a: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vetted for duplication much better and not allowed in. Also, no records allowed in with Incident Size NULL or 0.</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898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50118A9-CB1D-0D16-503F-02DBE1DC99A4}"/>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401E9EC6-7D86-9864-8120-23DEFFA4B5FB}"/>
              </a:ext>
            </a:extLst>
          </p:cNvPr>
          <p:cNvSpPr>
            <a:spLocks noGrp="1"/>
          </p:cNvSpPr>
          <p:nvPr>
            <p:ph type="title"/>
          </p:nvPr>
        </p:nvSpPr>
        <p:spPr>
          <a:xfrm>
            <a:off x="838200" y="365125"/>
            <a:ext cx="10515600" cy="6035675"/>
          </a:xfrm>
        </p:spPr>
        <p:txBody>
          <a:bodyPr/>
          <a:lstStyle/>
          <a:p>
            <a:pPr algn="ctr"/>
            <a:r>
              <a:rPr lang="en-US" dirty="0">
                <a:solidFill>
                  <a:schemeClr val="bg1"/>
                </a:solidFill>
              </a:rPr>
              <a:t>InFORM Demo</a:t>
            </a:r>
          </a:p>
        </p:txBody>
      </p:sp>
    </p:spTree>
    <p:extLst>
      <p:ext uri="{BB962C8B-B14F-4D97-AF65-F5344CB8AC3E}">
        <p14:creationId xmlns:p14="http://schemas.microsoft.com/office/powerpoint/2010/main" val="441379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65F022B-FF76-459E-8FBB-A29783AE7E01}"/>
              </a:ext>
            </a:extLst>
          </p:cNvPr>
          <p:cNvSpPr>
            <a:spLocks noGrp="1"/>
          </p:cNvSpPr>
          <p:nvPr>
            <p:ph type="title"/>
          </p:nvPr>
        </p:nvSpPr>
        <p:spPr>
          <a:xfrm>
            <a:off x="1014141" y="1450655"/>
            <a:ext cx="3932030" cy="3956690"/>
          </a:xfrm>
        </p:spPr>
        <p:txBody>
          <a:bodyPr anchor="ctr">
            <a:normAutofit/>
          </a:bodyPr>
          <a:lstStyle/>
          <a:p>
            <a:r>
              <a:rPr lang="en-US" sz="2800" dirty="0">
                <a:solidFill>
                  <a:schemeClr val="bg1"/>
                </a:solidFill>
                <a:latin typeface="Bolton" panose="00000500000000000000" pitchFamily="2" charset="0"/>
              </a:rPr>
              <a:t>InFORM Hub</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0C2B07-BDFD-4BE9-B9CE-8DBE8EFE5311}"/>
              </a:ext>
            </a:extLst>
          </p:cNvPr>
          <p:cNvSpPr>
            <a:spLocks noGrp="1"/>
          </p:cNvSpPr>
          <p:nvPr>
            <p:ph idx="1"/>
          </p:nvPr>
        </p:nvSpPr>
        <p:spPr>
          <a:xfrm>
            <a:off x="5326320" y="1836137"/>
            <a:ext cx="6720330" cy="4595815"/>
          </a:xfrm>
        </p:spPr>
        <p:txBody>
          <a:bodyPr anchor="ctr">
            <a:normAutofit/>
          </a:bodyPr>
          <a:lstStyle/>
          <a:p>
            <a:r>
              <a:rPr lang="en-US" sz="2000" dirty="0">
                <a:solidFill>
                  <a:schemeClr val="bg1"/>
                </a:solidFill>
                <a:hlinkClick r:id="rId3"/>
              </a:rPr>
              <a:t>Contacts Tab</a:t>
            </a:r>
            <a:r>
              <a:rPr lang="en-US" sz="2000" dirty="0">
                <a:solidFill>
                  <a:schemeClr val="bg1"/>
                </a:solidFill>
              </a:rPr>
              <a:t>: This is who you contact to get a new user account or update your privileges.</a:t>
            </a:r>
          </a:p>
          <a:p>
            <a:r>
              <a:rPr lang="en-US" sz="2000" dirty="0">
                <a:solidFill>
                  <a:schemeClr val="bg1"/>
                </a:solidFill>
                <a:hlinkClick r:id="rId4"/>
              </a:rPr>
              <a:t>Known Issues Tab</a:t>
            </a:r>
            <a:r>
              <a:rPr lang="en-US" sz="2000" dirty="0">
                <a:solidFill>
                  <a:schemeClr val="bg1"/>
                </a:solidFill>
              </a:rPr>
              <a:t>: Updated weekly with known bugs and issues. Check here first.</a:t>
            </a:r>
          </a:p>
          <a:p>
            <a:r>
              <a:rPr lang="en-US" sz="2000" dirty="0">
                <a:solidFill>
                  <a:schemeClr val="bg1"/>
                </a:solidFill>
                <a:hlinkClick r:id="rId5"/>
              </a:rPr>
              <a:t>Change Log</a:t>
            </a:r>
            <a:r>
              <a:rPr lang="en-US" sz="2000" dirty="0">
                <a:solidFill>
                  <a:schemeClr val="bg1"/>
                </a:solidFill>
              </a:rPr>
              <a:t>: All enhancement requests and bug fixes that have been processed and with which version.</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p:txBody>
      </p:sp>
      <p:sp>
        <p:nvSpPr>
          <p:cNvPr id="4" name="TextBox 3">
            <a:extLst>
              <a:ext uri="{FF2B5EF4-FFF2-40B4-BE49-F238E27FC236}">
                <a16:creationId xmlns:a16="http://schemas.microsoft.com/office/drawing/2014/main" id="{B06056AC-FC4A-0472-78D2-FF2562AFE13B}"/>
              </a:ext>
            </a:extLst>
          </p:cNvPr>
          <p:cNvSpPr txBox="1"/>
          <p:nvPr/>
        </p:nvSpPr>
        <p:spPr>
          <a:xfrm>
            <a:off x="5435268" y="666746"/>
            <a:ext cx="6267634" cy="584775"/>
          </a:xfrm>
          <a:prstGeom prst="rect">
            <a:avLst/>
          </a:prstGeom>
          <a:noFill/>
        </p:spPr>
        <p:txBody>
          <a:bodyPr wrap="square" rtlCol="0">
            <a:spAutoFit/>
          </a:bodyPr>
          <a:lstStyle/>
          <a:p>
            <a:pPr algn="ctr"/>
            <a:r>
              <a:rPr lang="en-US" sz="3200" u="sng" dirty="0">
                <a:solidFill>
                  <a:schemeClr val="bg1"/>
                </a:solidFill>
                <a:hlinkClick r:id="rId6"/>
              </a:rPr>
              <a:t>InFORM Hub</a:t>
            </a:r>
            <a:endParaRPr lang="en-US" sz="3200" u="sng" dirty="0">
              <a:solidFill>
                <a:schemeClr val="bg1"/>
              </a:solidFill>
            </a:endParaRPr>
          </a:p>
        </p:txBody>
      </p:sp>
    </p:spTree>
    <p:extLst>
      <p:ext uri="{BB962C8B-B14F-4D97-AF65-F5344CB8AC3E}">
        <p14:creationId xmlns:p14="http://schemas.microsoft.com/office/powerpoint/2010/main" val="2889611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A1633F-0922-8CD0-41FE-46542191887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36A03E5-C1D3-5B72-F8D9-C2F954901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2E2F4F-932D-51AA-DF71-FF210D54ED60}"/>
              </a:ext>
            </a:extLst>
          </p:cNvPr>
          <p:cNvSpPr>
            <a:spLocks noGrp="1"/>
          </p:cNvSpPr>
          <p:nvPr>
            <p:ph type="title"/>
          </p:nvPr>
        </p:nvSpPr>
        <p:spPr>
          <a:xfrm>
            <a:off x="1014141" y="1450655"/>
            <a:ext cx="3932030" cy="3956690"/>
          </a:xfrm>
        </p:spPr>
        <p:txBody>
          <a:bodyPr anchor="ctr">
            <a:normAutofit/>
          </a:bodyPr>
          <a:lstStyle/>
          <a:p>
            <a:r>
              <a:rPr lang="en-US" sz="2800" dirty="0">
                <a:solidFill>
                  <a:schemeClr val="bg1"/>
                </a:solidFill>
                <a:latin typeface="Bolton" panose="00000500000000000000" pitchFamily="2" charset="0"/>
              </a:rPr>
              <a:t>InFORM Roles</a:t>
            </a:r>
          </a:p>
        </p:txBody>
      </p:sp>
      <p:cxnSp>
        <p:nvCxnSpPr>
          <p:cNvPr id="10" name="Straight Connector 9">
            <a:extLst>
              <a:ext uri="{FF2B5EF4-FFF2-40B4-BE49-F238E27FC236}">
                <a16:creationId xmlns:a16="http://schemas.microsoft.com/office/drawing/2014/main" id="{3C794E98-E14B-1388-506A-45FA1ED2AF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4974C56-1DFE-3D86-D472-EFD076FAB2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4346A5-C8DB-F95C-7710-9AD474412A36}"/>
              </a:ext>
            </a:extLst>
          </p:cNvPr>
          <p:cNvSpPr>
            <a:spLocks noGrp="1"/>
          </p:cNvSpPr>
          <p:nvPr>
            <p:ph idx="1"/>
          </p:nvPr>
        </p:nvSpPr>
        <p:spPr>
          <a:xfrm>
            <a:off x="5208920" y="516371"/>
            <a:ext cx="6720330" cy="6055432"/>
          </a:xfrm>
        </p:spPr>
        <p:txBody>
          <a:bodyPr anchor="ctr">
            <a:normAutofit/>
          </a:bodyPr>
          <a:lstStyle/>
          <a:p>
            <a:r>
              <a:rPr lang="en-US" sz="2000" dirty="0">
                <a:solidFill>
                  <a:schemeClr val="bg1"/>
                </a:solidFill>
              </a:rPr>
              <a:t>User roles:</a:t>
            </a:r>
          </a:p>
          <a:p>
            <a:pPr lvl="1"/>
            <a:r>
              <a:rPr lang="en-US" sz="2000" b="1" u="sng" dirty="0">
                <a:solidFill>
                  <a:schemeClr val="bg1"/>
                </a:solidFill>
              </a:rPr>
              <a:t>Viewer</a:t>
            </a:r>
            <a:r>
              <a:rPr lang="en-US" sz="2000" dirty="0">
                <a:solidFill>
                  <a:schemeClr val="bg1"/>
                </a:solidFill>
              </a:rPr>
              <a:t>: anyone who wants it who has a NIFC AGOL account.</a:t>
            </a:r>
          </a:p>
          <a:p>
            <a:pPr lvl="1"/>
            <a:r>
              <a:rPr lang="en-US" sz="2000" b="1" u="sng" dirty="0">
                <a:solidFill>
                  <a:schemeClr val="bg1"/>
                </a:solidFill>
              </a:rPr>
              <a:t>Mobile Editor</a:t>
            </a:r>
            <a:r>
              <a:rPr lang="en-US" sz="2000" dirty="0">
                <a:solidFill>
                  <a:schemeClr val="bg1"/>
                </a:solidFill>
              </a:rPr>
              <a:t>: anyone who wants to collect perimeter data out in the field; role grants them access to InFORM Mobile map to be used in Field Maps app. (note: many other ways to collect perimeters in the NIFS with local/state Field Maps maps)</a:t>
            </a:r>
          </a:p>
          <a:p>
            <a:pPr lvl="1"/>
            <a:r>
              <a:rPr lang="en-US" sz="2000" b="1" u="sng" dirty="0">
                <a:solidFill>
                  <a:schemeClr val="bg1"/>
                </a:solidFill>
              </a:rPr>
              <a:t>Editor</a:t>
            </a:r>
            <a:r>
              <a:rPr lang="en-US" sz="2000" dirty="0">
                <a:solidFill>
                  <a:schemeClr val="bg1"/>
                </a:solidFill>
              </a:rPr>
              <a:t>: all SMEs involved in a fire or a fire management unit who have information to QA/QC within a final fire report. Could be dispatchers, other SMEs, ICs, Fire GIS Specialists, Fire Planners, </a:t>
            </a:r>
            <a:r>
              <a:rPr lang="en-US" sz="2000" dirty="0" err="1">
                <a:solidFill>
                  <a:schemeClr val="bg1"/>
                </a:solidFill>
              </a:rPr>
              <a:t>Divs</a:t>
            </a:r>
            <a:r>
              <a:rPr lang="en-US" sz="2000" dirty="0">
                <a:solidFill>
                  <a:schemeClr val="bg1"/>
                </a:solidFill>
              </a:rPr>
              <a:t>, FOBS, etc. Often is dispatchers solely because they care about the data.</a:t>
            </a:r>
          </a:p>
          <a:p>
            <a:pPr lvl="1"/>
            <a:r>
              <a:rPr lang="en-US" sz="2000" b="1" u="sng" dirty="0">
                <a:solidFill>
                  <a:schemeClr val="bg1"/>
                </a:solidFill>
              </a:rPr>
              <a:t>Certifier</a:t>
            </a:r>
            <a:r>
              <a:rPr lang="en-US" sz="2000" dirty="0">
                <a:solidFill>
                  <a:schemeClr val="bg1"/>
                </a:solidFill>
              </a:rPr>
              <a:t>: dictated by agency policy. </a:t>
            </a:r>
          </a:p>
          <a:p>
            <a:pPr lvl="2"/>
            <a:r>
              <a:rPr lang="en-US" sz="1600" dirty="0">
                <a:solidFill>
                  <a:schemeClr val="bg1"/>
                </a:solidFill>
              </a:rPr>
              <a:t>BLM: District FMO</a:t>
            </a:r>
          </a:p>
          <a:p>
            <a:pPr lvl="2"/>
            <a:r>
              <a:rPr lang="en-US" sz="1600" dirty="0">
                <a:solidFill>
                  <a:schemeClr val="bg1"/>
                </a:solidFill>
              </a:rPr>
              <a:t>USFS: District FMO</a:t>
            </a:r>
          </a:p>
          <a:p>
            <a:pPr lvl="2"/>
            <a:r>
              <a:rPr lang="en-US" sz="1600" dirty="0">
                <a:solidFill>
                  <a:schemeClr val="bg1"/>
                </a:solidFill>
              </a:rPr>
              <a:t>USFWS: FMO/AFMO (not strict)</a:t>
            </a:r>
          </a:p>
          <a:p>
            <a:pPr lvl="2"/>
            <a:r>
              <a:rPr lang="en-US" sz="1600" dirty="0">
                <a:solidFill>
                  <a:schemeClr val="bg1"/>
                </a:solidFill>
              </a:rPr>
              <a:t>NPS: FMO</a:t>
            </a:r>
          </a:p>
          <a:p>
            <a:pPr lvl="2"/>
            <a:r>
              <a:rPr lang="en-US" sz="1600" dirty="0">
                <a:solidFill>
                  <a:schemeClr val="bg1"/>
                </a:solidFill>
              </a:rPr>
              <a:t>BIA: Typically, Field Level FMO (not strict)</a:t>
            </a:r>
            <a:endParaRPr lang="en-US" sz="2000" dirty="0">
              <a:solidFill>
                <a:schemeClr val="bg1"/>
              </a:solidFill>
            </a:endParaRPr>
          </a:p>
        </p:txBody>
      </p:sp>
    </p:spTree>
    <p:extLst>
      <p:ext uri="{BB962C8B-B14F-4D97-AF65-F5344CB8AC3E}">
        <p14:creationId xmlns:p14="http://schemas.microsoft.com/office/powerpoint/2010/main" val="363844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265F022B-FF76-459E-8FBB-A29783AE7E01}"/>
              </a:ext>
            </a:extLst>
          </p:cNvPr>
          <p:cNvSpPr>
            <a:spLocks noGrp="1"/>
          </p:cNvSpPr>
          <p:nvPr>
            <p:ph type="title"/>
          </p:nvPr>
        </p:nvSpPr>
        <p:spPr>
          <a:xfrm>
            <a:off x="951560" y="1458887"/>
            <a:ext cx="4198087" cy="3956690"/>
          </a:xfrm>
        </p:spPr>
        <p:txBody>
          <a:bodyPr anchor="ctr">
            <a:normAutofit/>
          </a:bodyPr>
          <a:lstStyle/>
          <a:p>
            <a:r>
              <a:rPr lang="en-US" sz="2800" dirty="0">
                <a:solidFill>
                  <a:schemeClr val="bg1"/>
                </a:solidFill>
                <a:latin typeface="Bolton" panose="00000500000000000000" pitchFamily="2" charset="0"/>
              </a:rPr>
              <a:t>Operational Fire Data</a:t>
            </a:r>
            <a:br>
              <a:rPr lang="en-US" sz="2800" dirty="0">
                <a:solidFill>
                  <a:schemeClr val="bg1"/>
                </a:solidFill>
                <a:latin typeface="Bolton" panose="00000500000000000000" pitchFamily="2" charset="0"/>
              </a:rPr>
            </a:br>
            <a:br>
              <a:rPr lang="en-US" sz="2800" dirty="0">
                <a:solidFill>
                  <a:schemeClr val="bg1"/>
                </a:solidFill>
                <a:latin typeface="Bolton" panose="00000500000000000000" pitchFamily="2" charset="0"/>
              </a:rPr>
            </a:br>
            <a:r>
              <a:rPr lang="en-US" sz="2800" dirty="0">
                <a:solidFill>
                  <a:schemeClr val="bg1"/>
                </a:solidFill>
                <a:latin typeface="Bolton" panose="00000500000000000000" pitchFamily="2" charset="0"/>
              </a:rPr>
              <a:t>vs</a:t>
            </a:r>
            <a:br>
              <a:rPr lang="en-US" sz="2800" dirty="0">
                <a:solidFill>
                  <a:schemeClr val="bg1"/>
                </a:solidFill>
                <a:latin typeface="Bolton" panose="00000500000000000000" pitchFamily="2" charset="0"/>
              </a:rPr>
            </a:br>
            <a:br>
              <a:rPr lang="en-US" sz="2800" dirty="0">
                <a:solidFill>
                  <a:schemeClr val="bg1"/>
                </a:solidFill>
                <a:latin typeface="Bolton" panose="00000500000000000000" pitchFamily="2" charset="0"/>
              </a:rPr>
            </a:br>
            <a:r>
              <a:rPr lang="en-US" sz="2800" dirty="0">
                <a:solidFill>
                  <a:schemeClr val="bg1"/>
                </a:solidFill>
                <a:latin typeface="Bolton" panose="00000500000000000000" pitchFamily="2" charset="0"/>
              </a:rPr>
              <a:t>Final Fire Data</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50C2B07-BDFD-4BE9-B9CE-8DBE8EFE5311}"/>
              </a:ext>
            </a:extLst>
          </p:cNvPr>
          <p:cNvSpPr>
            <a:spLocks noGrp="1"/>
          </p:cNvSpPr>
          <p:nvPr>
            <p:ph idx="1"/>
          </p:nvPr>
        </p:nvSpPr>
        <p:spPr>
          <a:xfrm>
            <a:off x="5353124" y="677733"/>
            <a:ext cx="6697980" cy="5583207"/>
          </a:xfrm>
        </p:spPr>
        <p:txBody>
          <a:bodyPr anchor="ctr">
            <a:normAutofit lnSpcReduction="10000"/>
          </a:bodyPr>
          <a:lstStyle/>
          <a:p>
            <a:endParaRPr lang="en-US" dirty="0">
              <a:solidFill>
                <a:schemeClr val="bg1"/>
              </a:solidFill>
              <a:latin typeface="Calibri" panose="020F0502020204030204" pitchFamily="34" charset="0"/>
              <a:cs typeface="Times New Roman" panose="02020603050405020304" pitchFamily="18" charset="0"/>
            </a:endParaRPr>
          </a:p>
          <a:p>
            <a:pPr marL="0" indent="0" algn="ctr">
              <a:buNone/>
            </a:pPr>
            <a:r>
              <a:rPr lang="en-US" sz="3000" u="sng" dirty="0">
                <a:solidFill>
                  <a:schemeClr val="bg1"/>
                </a:solidFill>
              </a:rPr>
              <a:t>It is OK to have operational fire data and final fire data and for them to have different values for data elements 😬</a:t>
            </a:r>
            <a:r>
              <a:rPr lang="en-US" sz="3000" i="1" dirty="0">
                <a:solidFill>
                  <a:schemeClr val="bg1"/>
                </a:solidFill>
              </a:rPr>
              <a:t>.</a:t>
            </a:r>
          </a:p>
          <a:p>
            <a:pPr marL="457200" lvl="1" indent="0">
              <a:buNone/>
            </a:pPr>
            <a:endParaRPr lang="en-US" sz="1600" dirty="0">
              <a:solidFill>
                <a:schemeClr val="bg1"/>
              </a:solidFill>
            </a:endParaRPr>
          </a:p>
          <a:p>
            <a:pPr marL="457200" lvl="1" indent="0">
              <a:buNone/>
            </a:pPr>
            <a:endParaRPr lang="en-US" sz="1600" dirty="0">
              <a:solidFill>
                <a:schemeClr val="bg1"/>
              </a:solidFill>
            </a:endParaRPr>
          </a:p>
          <a:p>
            <a:r>
              <a:rPr lang="en-US" sz="2000" dirty="0">
                <a:solidFill>
                  <a:schemeClr val="bg1"/>
                </a:solidFill>
              </a:rPr>
              <a:t>Final Fire Data (InFORM FODR currently) is authoritative for:</a:t>
            </a:r>
          </a:p>
          <a:p>
            <a:pPr lvl="1"/>
            <a:r>
              <a:rPr lang="en-US" sz="1600" dirty="0">
                <a:solidFill>
                  <a:schemeClr val="bg1"/>
                </a:solidFill>
              </a:rPr>
              <a:t>Federal agency (and 16 states) acres burned </a:t>
            </a:r>
          </a:p>
          <a:p>
            <a:pPr lvl="1"/>
            <a:r>
              <a:rPr lang="en-US" sz="1600" dirty="0">
                <a:solidFill>
                  <a:schemeClr val="bg1"/>
                </a:solidFill>
              </a:rPr>
              <a:t>Federal agency (and 16 states) fire count </a:t>
            </a:r>
          </a:p>
          <a:p>
            <a:pPr lvl="1"/>
            <a:r>
              <a:rPr lang="en-US" sz="1600" dirty="0">
                <a:solidFill>
                  <a:schemeClr val="bg1"/>
                </a:solidFill>
              </a:rPr>
              <a:t>Fire cause (not trespass)</a:t>
            </a:r>
          </a:p>
          <a:p>
            <a:pPr lvl="1"/>
            <a:r>
              <a:rPr lang="en-US" sz="1600" dirty="0">
                <a:solidFill>
                  <a:schemeClr val="bg1"/>
                </a:solidFill>
              </a:rPr>
              <a:t>Fire occurrence chronology (start date, control date, </a:t>
            </a:r>
            <a:r>
              <a:rPr lang="en-US" sz="1600" dirty="0" err="1">
                <a:solidFill>
                  <a:schemeClr val="bg1"/>
                </a:solidFill>
              </a:rPr>
              <a:t>etc</a:t>
            </a:r>
            <a:r>
              <a:rPr lang="en-US" sz="1600" dirty="0">
                <a:solidFill>
                  <a:schemeClr val="bg1"/>
                </a:solidFill>
              </a:rPr>
              <a:t>)</a:t>
            </a:r>
          </a:p>
          <a:p>
            <a:pPr lvl="1"/>
            <a:r>
              <a:rPr lang="en-US" sz="1600" dirty="0">
                <a:solidFill>
                  <a:schemeClr val="bg1"/>
                </a:solidFill>
              </a:rPr>
              <a:t>Point of Origin location</a:t>
            </a:r>
          </a:p>
          <a:p>
            <a:pPr marL="457200" lvl="1" indent="0">
              <a:buNone/>
            </a:pPr>
            <a:endParaRPr lang="en-US" sz="1600" dirty="0">
              <a:solidFill>
                <a:schemeClr val="bg1"/>
              </a:solidFill>
            </a:endParaRPr>
          </a:p>
          <a:p>
            <a:r>
              <a:rPr lang="en-US" sz="2000" dirty="0">
                <a:solidFill>
                  <a:schemeClr val="bg1"/>
                </a:solidFill>
              </a:rPr>
              <a:t>When to use operational data:</a:t>
            </a:r>
          </a:p>
          <a:p>
            <a:pPr lvl="1"/>
            <a:r>
              <a:rPr lang="en-US" sz="1600" dirty="0">
                <a:solidFill>
                  <a:schemeClr val="bg1"/>
                </a:solidFill>
              </a:rPr>
              <a:t>Dispatch center workload</a:t>
            </a:r>
          </a:p>
          <a:p>
            <a:pPr lvl="1"/>
            <a:r>
              <a:rPr lang="en-US" sz="1600" dirty="0">
                <a:solidFill>
                  <a:schemeClr val="bg1"/>
                </a:solidFill>
              </a:rPr>
              <a:t>Fire chronology with resource assignments</a:t>
            </a:r>
          </a:p>
          <a:p>
            <a:pPr lvl="1"/>
            <a:r>
              <a:rPr lang="en-US" sz="1600" dirty="0">
                <a:solidFill>
                  <a:schemeClr val="bg1"/>
                </a:solidFill>
              </a:rPr>
              <a:t>What information was known during the operational phase of the fire</a:t>
            </a:r>
          </a:p>
          <a:p>
            <a:pPr lvl="1"/>
            <a:r>
              <a:rPr lang="en-US" sz="1600" dirty="0">
                <a:solidFill>
                  <a:schemeClr val="bg1"/>
                </a:solidFill>
              </a:rPr>
              <a:t>Best estimate out there of what happened yesterday (SIT-209 data)</a:t>
            </a:r>
            <a:endParaRPr lang="en-US" sz="2000" dirty="0">
              <a:solidFill>
                <a:schemeClr val="bg1"/>
              </a:solidFill>
            </a:endParaRPr>
          </a:p>
          <a:p>
            <a:pPr lvl="1"/>
            <a:endParaRPr lang="en-US" sz="1600" dirty="0">
              <a:solidFill>
                <a:schemeClr val="bg1"/>
              </a:solidFill>
            </a:endParaRPr>
          </a:p>
          <a:p>
            <a:endParaRPr lang="en-US" sz="2000"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25243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980E016-1DB2-EA3A-F3FD-BC3F58EABA59}"/>
              </a:ext>
            </a:extLst>
          </p:cNvPr>
          <p:cNvSpPr>
            <a:spLocks noGrp="1"/>
          </p:cNvSpPr>
          <p:nvPr>
            <p:ph type="title"/>
          </p:nvPr>
        </p:nvSpPr>
        <p:spPr/>
        <p:txBody>
          <a:bodyPr/>
          <a:lstStyle/>
          <a:p>
            <a:pPr algn="ctr"/>
            <a:r>
              <a:rPr lang="en-US" dirty="0">
                <a:solidFill>
                  <a:schemeClr val="bg1"/>
                </a:solidFill>
              </a:rPr>
              <a:t>Data Elements</a:t>
            </a:r>
          </a:p>
        </p:txBody>
      </p:sp>
      <p:sp>
        <p:nvSpPr>
          <p:cNvPr id="19" name="Content Placeholder 18">
            <a:extLst>
              <a:ext uri="{FF2B5EF4-FFF2-40B4-BE49-F238E27FC236}">
                <a16:creationId xmlns:a16="http://schemas.microsoft.com/office/drawing/2014/main" id="{B44CA97A-F760-DB18-B85B-06AD26F47ED9}"/>
              </a:ext>
            </a:extLst>
          </p:cNvPr>
          <p:cNvSpPr>
            <a:spLocks noGrp="1"/>
          </p:cNvSpPr>
          <p:nvPr>
            <p:ph sz="half" idx="2"/>
          </p:nvPr>
        </p:nvSpPr>
        <p:spPr/>
        <p:txBody>
          <a:bodyPr/>
          <a:lstStyle/>
          <a:p>
            <a:pPr marL="0" indent="0" algn="ctr">
              <a:buNone/>
            </a:pPr>
            <a:r>
              <a:rPr lang="en-US" sz="2000" u="sng" dirty="0">
                <a:solidFill>
                  <a:schemeClr val="bg1"/>
                </a:solidFill>
              </a:rPr>
              <a:t>Unique Final Fire Occurrence Data Elements</a:t>
            </a:r>
            <a:r>
              <a:rPr lang="en-US" sz="2000" dirty="0">
                <a:solidFill>
                  <a:schemeClr val="bg1"/>
                </a:solidFill>
              </a:rPr>
              <a:t> </a:t>
            </a:r>
          </a:p>
          <a:p>
            <a:pPr lvl="1"/>
            <a:r>
              <a:rPr lang="en-US" sz="1600" dirty="0">
                <a:solidFill>
                  <a:schemeClr val="bg1"/>
                </a:solidFill>
              </a:rPr>
              <a:t>Acres BIA, BLM, NPS, USFS, USFWS, Private, State, etc.</a:t>
            </a:r>
          </a:p>
          <a:p>
            <a:pPr lvl="1"/>
            <a:r>
              <a:rPr lang="en-US" sz="1600" dirty="0">
                <a:solidFill>
                  <a:schemeClr val="bg1"/>
                </a:solidFill>
              </a:rPr>
              <a:t>Initial Response Agencies (single quarriable field)</a:t>
            </a:r>
          </a:p>
          <a:p>
            <a:pPr lvl="1"/>
            <a:r>
              <a:rPr lang="en-US" sz="1600" dirty="0">
                <a:solidFill>
                  <a:schemeClr val="bg1"/>
                </a:solidFill>
              </a:rPr>
              <a:t>Fire Cause General</a:t>
            </a:r>
          </a:p>
          <a:p>
            <a:pPr lvl="1"/>
            <a:r>
              <a:rPr lang="en-US" sz="1600" dirty="0">
                <a:solidFill>
                  <a:schemeClr val="bg1"/>
                </a:solidFill>
              </a:rPr>
              <a:t>Fire Cause Specific</a:t>
            </a:r>
          </a:p>
          <a:p>
            <a:pPr lvl="1"/>
            <a:r>
              <a:rPr lang="en-US" sz="1600" dirty="0">
                <a:solidFill>
                  <a:schemeClr val="bg1"/>
                </a:solidFill>
              </a:rPr>
              <a:t>Fire Cause Specific Detail</a:t>
            </a:r>
          </a:p>
          <a:p>
            <a:pPr lvl="1"/>
            <a:r>
              <a:rPr lang="en-US" sz="1600" dirty="0">
                <a:solidFill>
                  <a:schemeClr val="bg1"/>
                </a:solidFill>
              </a:rPr>
              <a:t>Fire Cause Activity Group</a:t>
            </a:r>
          </a:p>
          <a:p>
            <a:pPr lvl="1"/>
            <a:r>
              <a:rPr lang="en-US" sz="1600" dirty="0">
                <a:solidFill>
                  <a:schemeClr val="bg1"/>
                </a:solidFill>
              </a:rPr>
              <a:t>Fire Cause Age Category</a:t>
            </a:r>
          </a:p>
          <a:p>
            <a:endParaRPr lang="en-US" dirty="0"/>
          </a:p>
        </p:txBody>
      </p:sp>
      <p:sp>
        <p:nvSpPr>
          <p:cNvPr id="21" name="Content Placeholder 20">
            <a:extLst>
              <a:ext uri="{FF2B5EF4-FFF2-40B4-BE49-F238E27FC236}">
                <a16:creationId xmlns:a16="http://schemas.microsoft.com/office/drawing/2014/main" id="{238FE273-5A67-59A4-5FD4-26AF68DC1CAE}"/>
              </a:ext>
            </a:extLst>
          </p:cNvPr>
          <p:cNvSpPr>
            <a:spLocks noGrp="1"/>
          </p:cNvSpPr>
          <p:nvPr>
            <p:ph sz="half" idx="1"/>
          </p:nvPr>
        </p:nvSpPr>
        <p:spPr>
          <a:xfrm>
            <a:off x="484094" y="1825625"/>
            <a:ext cx="5535706" cy="4351338"/>
          </a:xfrm>
        </p:spPr>
        <p:txBody>
          <a:bodyPr/>
          <a:lstStyle/>
          <a:p>
            <a:pPr marL="0" indent="0" algn="ctr">
              <a:buNone/>
            </a:pPr>
            <a:r>
              <a:rPr lang="en-US" sz="2000" u="sng" dirty="0">
                <a:solidFill>
                  <a:schemeClr val="bg1"/>
                </a:solidFill>
              </a:rPr>
              <a:t>Unique Operational Fire Occurrence Data Elements</a:t>
            </a:r>
          </a:p>
          <a:p>
            <a:pPr lvl="1"/>
            <a:r>
              <a:rPr lang="en-US" sz="1600" dirty="0">
                <a:solidFill>
                  <a:schemeClr val="bg1"/>
                </a:solidFill>
              </a:rPr>
              <a:t>Fire Behavior</a:t>
            </a:r>
          </a:p>
          <a:p>
            <a:pPr lvl="1"/>
            <a:r>
              <a:rPr lang="en-US" sz="1600" dirty="0">
                <a:solidFill>
                  <a:schemeClr val="bg1"/>
                </a:solidFill>
              </a:rPr>
              <a:t>Fire Strategy Confine or Full Suppression Percent</a:t>
            </a:r>
          </a:p>
          <a:p>
            <a:pPr lvl="1"/>
            <a:r>
              <a:rPr lang="en-US" sz="1600" dirty="0">
                <a:solidFill>
                  <a:schemeClr val="bg1"/>
                </a:solidFill>
              </a:rPr>
              <a:t>Fiscally Responsible Unit</a:t>
            </a:r>
          </a:p>
          <a:p>
            <a:pPr lvl="1"/>
            <a:r>
              <a:rPr lang="en-US" sz="1600" dirty="0">
                <a:solidFill>
                  <a:schemeClr val="bg1"/>
                </a:solidFill>
              </a:rPr>
              <a:t>ICS209 Remarks, Report Date Time, Status</a:t>
            </a:r>
          </a:p>
          <a:p>
            <a:pPr lvl="1"/>
            <a:r>
              <a:rPr lang="en-US" sz="1600" dirty="0">
                <a:solidFill>
                  <a:schemeClr val="bg1"/>
                </a:solidFill>
              </a:rPr>
              <a:t>Initial Response Acres</a:t>
            </a:r>
          </a:p>
          <a:p>
            <a:pPr lvl="1"/>
            <a:r>
              <a:rPr lang="en-US" sz="1600" dirty="0">
                <a:solidFill>
                  <a:schemeClr val="bg1"/>
                </a:solidFill>
              </a:rPr>
              <a:t>Is Multi Jurisdictional</a:t>
            </a:r>
          </a:p>
          <a:p>
            <a:pPr lvl="1"/>
            <a:r>
              <a:rPr lang="en-US" sz="1600" dirty="0">
                <a:solidFill>
                  <a:schemeClr val="bg1"/>
                </a:solidFill>
              </a:rPr>
              <a:t>Is Unified Command</a:t>
            </a:r>
          </a:p>
          <a:p>
            <a:pPr lvl="1"/>
            <a:r>
              <a:rPr lang="en-US" sz="1600" dirty="0">
                <a:solidFill>
                  <a:schemeClr val="bg1"/>
                </a:solidFill>
              </a:rPr>
              <a:t>Percent Perimeter to be Contained</a:t>
            </a:r>
          </a:p>
          <a:p>
            <a:pPr lvl="1"/>
            <a:r>
              <a:rPr lang="en-US" sz="1600" dirty="0">
                <a:solidFill>
                  <a:schemeClr val="bg1"/>
                </a:solidFill>
              </a:rPr>
              <a:t>Poo Legal Description Section, Township, Range</a:t>
            </a:r>
          </a:p>
          <a:p>
            <a:pPr lvl="1"/>
            <a:r>
              <a:rPr lang="en-US" sz="1600" dirty="0">
                <a:solidFill>
                  <a:schemeClr val="bg1"/>
                </a:solidFill>
              </a:rPr>
              <a:t>Total Incident Personnel</a:t>
            </a:r>
          </a:p>
          <a:p>
            <a:pPr lvl="1"/>
            <a:r>
              <a:rPr lang="en-US" sz="1600" dirty="0">
                <a:solidFill>
                  <a:schemeClr val="bg1"/>
                </a:solidFill>
              </a:rPr>
              <a:t>Weather Concerns</a:t>
            </a:r>
          </a:p>
          <a:p>
            <a:pPr lvl="1"/>
            <a:r>
              <a:rPr lang="en-US" sz="1600" dirty="0">
                <a:solidFill>
                  <a:schemeClr val="bg1"/>
                </a:solidFill>
              </a:rPr>
              <a:t>WFDSS Decision Status</a:t>
            </a:r>
            <a:endParaRPr lang="en-US" dirty="0"/>
          </a:p>
        </p:txBody>
      </p:sp>
    </p:spTree>
    <p:extLst>
      <p:ext uri="{BB962C8B-B14F-4D97-AF65-F5344CB8AC3E}">
        <p14:creationId xmlns:p14="http://schemas.microsoft.com/office/powerpoint/2010/main" val="348118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A585251-4D56-7BBE-A80A-D12D2CAB2B5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BC31171-AF30-DB8D-6726-3B2A897780CF}"/>
              </a:ext>
            </a:extLst>
          </p:cNvPr>
          <p:cNvPicPr>
            <a:picLocks noChangeAspect="1"/>
          </p:cNvPicPr>
          <p:nvPr/>
        </p:nvPicPr>
        <p:blipFill>
          <a:blip r:embed="rId3"/>
          <a:stretch>
            <a:fillRect/>
          </a:stretch>
        </p:blipFill>
        <p:spPr>
          <a:xfrm>
            <a:off x="424927" y="686824"/>
            <a:ext cx="11342146" cy="5323864"/>
          </a:xfrm>
          <a:prstGeom prst="rect">
            <a:avLst/>
          </a:prstGeom>
        </p:spPr>
      </p:pic>
    </p:spTree>
    <p:extLst>
      <p:ext uri="{BB962C8B-B14F-4D97-AF65-F5344CB8AC3E}">
        <p14:creationId xmlns:p14="http://schemas.microsoft.com/office/powerpoint/2010/main" val="292768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26874F0ED9894584C9C3C22DAD350A" ma:contentTypeVersion="10" ma:contentTypeDescription="Create a new document." ma:contentTypeScope="" ma:versionID="00293503f5347d4aaadfc9617b8d0099">
  <xsd:schema xmlns:xsd="http://www.w3.org/2001/XMLSchema" xmlns:xs="http://www.w3.org/2001/XMLSchema" xmlns:p="http://schemas.microsoft.com/office/2006/metadata/properties" xmlns:ns3="9dd8fd04-91ce-40dc-acb6-e27a2659a6cd" xmlns:ns4="1ba7f38b-48d1-4deb-85a4-ced8a4ae5eaa" targetNamespace="http://schemas.microsoft.com/office/2006/metadata/properties" ma:root="true" ma:fieldsID="c5993dcefdbb2d21eb7d7c2b7bfa9c79" ns3:_="" ns4:_="">
    <xsd:import namespace="9dd8fd04-91ce-40dc-acb6-e27a2659a6cd"/>
    <xsd:import namespace="1ba7f38b-48d1-4deb-85a4-ced8a4ae5ea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d8fd04-91ce-40dc-acb6-e27a2659a6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a7f38b-48d1-4deb-85a4-ced8a4ae5ea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ED4FC0-7554-4989-BEDA-A9E3BB41788B}">
  <ds:schemaRefs>
    <ds:schemaRef ds:uri="http://schemas.microsoft.com/sharepoint/v3/contenttype/forms"/>
  </ds:schemaRefs>
</ds:datastoreItem>
</file>

<file path=customXml/itemProps2.xml><?xml version="1.0" encoding="utf-8"?>
<ds:datastoreItem xmlns:ds="http://schemas.openxmlformats.org/officeDocument/2006/customXml" ds:itemID="{A9AF83ED-C9F1-4F33-A92A-504DA93414C7}">
  <ds:schemaRefs>
    <ds:schemaRef ds:uri="http://purl.org/dc/terms/"/>
    <ds:schemaRef ds:uri="http://schemas.openxmlformats.org/package/2006/metadata/core-properties"/>
    <ds:schemaRef ds:uri="http://schemas.microsoft.com/office/infopath/2007/PartnerControls"/>
    <ds:schemaRef ds:uri="http://purl.org/dc/elements/1.1/"/>
    <ds:schemaRef ds:uri="1ba7f38b-48d1-4deb-85a4-ced8a4ae5eaa"/>
    <ds:schemaRef ds:uri="http://schemas.microsoft.com/office/2006/metadata/properties"/>
    <ds:schemaRef ds:uri="http://purl.org/dc/dcmitype/"/>
    <ds:schemaRef ds:uri="http://www.w3.org/XML/1998/namespace"/>
    <ds:schemaRef ds:uri="http://schemas.microsoft.com/office/2006/documentManagement/types"/>
    <ds:schemaRef ds:uri="9dd8fd04-91ce-40dc-acb6-e27a2659a6cd"/>
  </ds:schemaRefs>
</ds:datastoreItem>
</file>

<file path=customXml/itemProps3.xml><?xml version="1.0" encoding="utf-8"?>
<ds:datastoreItem xmlns:ds="http://schemas.openxmlformats.org/officeDocument/2006/customXml" ds:itemID="{B2F01148-6CE5-4E1E-9176-00F32DAF5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d8fd04-91ce-40dc-acb6-e27a2659a6cd"/>
    <ds:schemaRef ds:uri="1ba7f38b-48d1-4deb-85a4-ced8a4ae5e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3895</TotalTime>
  <Words>1523</Words>
  <Application>Microsoft Office PowerPoint</Application>
  <PresentationFormat>Widescreen</PresentationFormat>
  <Paragraphs>162</Paragraphs>
  <Slides>15</Slides>
  <Notes>8</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InFORM – CDAT - 2026 Overview, Updates, Data &amp; Statistics</vt:lpstr>
      <vt:lpstr>Overview</vt:lpstr>
      <vt:lpstr>Some Recent’ish Updates</vt:lpstr>
      <vt:lpstr>InFORM Demo</vt:lpstr>
      <vt:lpstr>InFORM Hub</vt:lpstr>
      <vt:lpstr>InFORM Roles</vt:lpstr>
      <vt:lpstr>Operational Fire Data  vs  Final Fire Data</vt:lpstr>
      <vt:lpstr>Data Elements</vt:lpstr>
      <vt:lpstr>PowerPoint Presentation</vt:lpstr>
      <vt:lpstr>PowerPoint Presentation</vt:lpstr>
      <vt:lpstr>PowerPoint Presentation</vt:lpstr>
      <vt:lpstr>How to Get Statistics  from  Final Fire Data</vt:lpstr>
      <vt:lpstr>      Wildfire Data User Guide</vt:lpstr>
      <vt:lpstr>      Wildfire Data User Guide  Bulk Uploaded Records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 2.0</dc:title>
  <dc:creator>Kirsch, Andrew G</dc:creator>
  <cp:lastModifiedBy>Osterkamp, Julie C</cp:lastModifiedBy>
  <cp:revision>18</cp:revision>
  <dcterms:created xsi:type="dcterms:W3CDTF">2022-01-27T00:17:28Z</dcterms:created>
  <dcterms:modified xsi:type="dcterms:W3CDTF">2026-04-13T17:49:19Z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0x0101004D26874F0ED9894584C9C3C22DAD350A</vt:lpwstr>
  </property>
</Properties>
</file>