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4"/>
  </p:notesMasterIdLst>
  <p:sldIdLst>
    <p:sldId id="256" r:id="rId2"/>
    <p:sldId id="285" r:id="rId3"/>
    <p:sldId id="294" r:id="rId4"/>
    <p:sldId id="286" r:id="rId5"/>
    <p:sldId id="289" r:id="rId6"/>
    <p:sldId id="290" r:id="rId7"/>
    <p:sldId id="291" r:id="rId8"/>
    <p:sldId id="292" r:id="rId9"/>
    <p:sldId id="293" r:id="rId10"/>
    <p:sldId id="276" r:id="rId11"/>
    <p:sldId id="260" r:id="rId12"/>
    <p:sldId id="264" r:id="rId13"/>
    <p:sldId id="263" r:id="rId14"/>
    <p:sldId id="265" r:id="rId15"/>
    <p:sldId id="267" r:id="rId16"/>
    <p:sldId id="268" r:id="rId17"/>
    <p:sldId id="287" r:id="rId18"/>
    <p:sldId id="280" r:id="rId19"/>
    <p:sldId id="284" r:id="rId20"/>
    <p:sldId id="295" r:id="rId21"/>
    <p:sldId id="269" r:id="rId22"/>
    <p:sldId id="275" r:id="rId2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199" autoAdjust="0"/>
  </p:normalViewPr>
  <p:slideViewPr>
    <p:cSldViewPr snapToGrid="0">
      <p:cViewPr varScale="1">
        <p:scale>
          <a:sx n="125" d="100"/>
          <a:sy n="125" d="100"/>
        </p:scale>
        <p:origin x="150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840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DDC2120-233D-4792-8DA2-1ECDDA4CD4D4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F494BF8E-34C4-416A-B5D9-95F37DB0D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0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0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Biggest complaint I get is timber litter vs timber grass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7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86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7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79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56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16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36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63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 Management Board – Federal Entities Only</a:t>
            </a:r>
          </a:p>
          <a:p>
            <a:endParaRPr lang="en-US" dirty="0"/>
          </a:p>
          <a:p>
            <a:r>
              <a:rPr lang="en-US" dirty="0"/>
              <a:t>This has caused a huge ruckus in the system. Has HUGE Implications. </a:t>
            </a:r>
          </a:p>
          <a:p>
            <a:endParaRPr lang="en-US" dirty="0"/>
          </a:p>
          <a:p>
            <a:r>
              <a:rPr lang="en-US" dirty="0"/>
              <a:t>Change to NWCG definitions, various dispatch applications, and all the way to fire management plans. </a:t>
            </a:r>
          </a:p>
          <a:p>
            <a:endParaRPr lang="en-US" dirty="0"/>
          </a:p>
          <a:p>
            <a:r>
              <a:rPr lang="en-US" dirty="0"/>
              <a:t>I personally feel like FMB didn’t realize that new definitions would affect so much.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7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6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5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2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7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BF8E-34C4-416A-B5D9-95F37DB0DF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0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5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6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9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4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0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4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6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0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3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2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3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6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8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CAA1-CDC1-4AD6-873E-AED932DB0208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9AEC-EE0F-498B-B8B4-A08AF1B92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86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kephart@blm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gan.kephart@usd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0068059-9097-4F05-BA38-CDD7DBF7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4A015-EDB3-4688-8B77-92553054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5103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5D483-AD6C-4593-9CD9-978B249B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4" y="643467"/>
            <a:ext cx="9600217" cy="3585834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SIT/209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FB931-B760-476E-A71D-56BFA469A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4" y="4872767"/>
            <a:ext cx="9600217" cy="142416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CDAT – April 2026</a:t>
            </a:r>
          </a:p>
        </p:txBody>
      </p:sp>
    </p:spTree>
    <p:extLst>
      <p:ext uri="{BB962C8B-B14F-4D97-AF65-F5344CB8AC3E}">
        <p14:creationId xmlns:p14="http://schemas.microsoft.com/office/powerpoint/2010/main" val="384496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3452-9E91-4C23-8905-D80FAC43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to Submit a 209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D66B-F5F2-4DF1-8856-0E08DC93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48" y="1873045"/>
            <a:ext cx="10581757" cy="4493341"/>
          </a:xfrm>
        </p:spPr>
        <p:txBody>
          <a:bodyPr>
            <a:normAutofit/>
          </a:bodyPr>
          <a:lstStyle/>
          <a:p>
            <a:pPr marL="460375" lvl="2" indent="-342900"/>
            <a:r>
              <a:rPr lang="en-US" sz="2400" dirty="0">
                <a:effectLst/>
              </a:rPr>
              <a:t>New </a:t>
            </a:r>
            <a:r>
              <a:rPr lang="en-US" sz="2400" u="sng" dirty="0">
                <a:effectLst/>
              </a:rPr>
              <a:t>DAILY</a:t>
            </a:r>
            <a:r>
              <a:rPr lang="en-US" sz="2400" dirty="0">
                <a:effectLst/>
              </a:rPr>
              <a:t> reporting requirements starting </a:t>
            </a:r>
            <a:r>
              <a:rPr lang="en-US" sz="2400" u="sng" dirty="0">
                <a:effectLst/>
              </a:rPr>
              <a:t>May 1st: </a:t>
            </a:r>
          </a:p>
          <a:p>
            <a:pPr marL="917575" lvl="3" indent="-342900"/>
            <a:r>
              <a:rPr lang="en-US" sz="2200" dirty="0">
                <a:effectLst/>
              </a:rPr>
              <a:t>Meets large fire criteria</a:t>
            </a:r>
          </a:p>
          <a:p>
            <a:pPr marL="917575" lvl="3" indent="-342900"/>
            <a:r>
              <a:rPr lang="en-US" sz="2200" dirty="0">
                <a:effectLst/>
              </a:rPr>
              <a:t>CIMT or NIMO assigned</a:t>
            </a:r>
          </a:p>
          <a:p>
            <a:pPr marL="917575" lvl="3" indent="-342900"/>
            <a:r>
              <a:rPr lang="en-US" sz="2200" dirty="0">
                <a:effectLst/>
              </a:rPr>
              <a:t>Significant event has occurred</a:t>
            </a:r>
          </a:p>
          <a:p>
            <a:pPr marL="917575" lvl="3" indent="-342900"/>
            <a:r>
              <a:rPr lang="en-US" sz="2200" dirty="0">
                <a:effectLst/>
              </a:rPr>
              <a:t>Geographic Area requests a 209</a:t>
            </a:r>
          </a:p>
          <a:p>
            <a:pPr marL="460375" lvl="3" indent="-342900"/>
            <a:r>
              <a:rPr lang="en-US" sz="2400" dirty="0">
                <a:effectLst/>
              </a:rPr>
              <a:t>Weekly reporting for historical “comp” fires is gone. </a:t>
            </a:r>
          </a:p>
          <a:p>
            <a:pPr marL="460375" lvl="3" indent="-342900"/>
            <a:r>
              <a:rPr lang="en-US" sz="2400" dirty="0">
                <a:effectLst/>
              </a:rPr>
              <a:t>NMAC letter will be released this week describing the new timeframes. </a:t>
            </a:r>
            <a:endParaRPr lang="en-US" sz="2400" dirty="0"/>
          </a:p>
        </p:txBody>
      </p:sp>
      <p:pic>
        <p:nvPicPr>
          <p:cNvPr id="1028" name="Picture 4" descr="new | Catalysis">
            <a:extLst>
              <a:ext uri="{FF2B5EF4-FFF2-40B4-BE49-F238E27FC236}">
                <a16:creationId xmlns:a16="http://schemas.microsoft.com/office/drawing/2014/main" id="{2094392B-9D27-92F6-E9C1-50946349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5" y="250659"/>
            <a:ext cx="1447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new | Catalysis">
            <a:extLst>
              <a:ext uri="{FF2B5EF4-FFF2-40B4-BE49-F238E27FC236}">
                <a16:creationId xmlns:a16="http://schemas.microsoft.com/office/drawing/2014/main" id="{4FAB6DB2-3B57-AEBB-920E-EBB800F2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046" y="250659"/>
            <a:ext cx="1447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3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47D1-3046-447F-9F74-A81C452C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Fuel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A66A4-E9CD-4376-BE61-7AFB263095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100 Acre Minimum (timber)</a:t>
            </a:r>
          </a:p>
          <a:p>
            <a:r>
              <a:rPr lang="en-US" dirty="0"/>
              <a:t>Closed timber litter</a:t>
            </a:r>
          </a:p>
          <a:p>
            <a:r>
              <a:rPr lang="en-US" dirty="0"/>
              <a:t>Hardwood litter</a:t>
            </a:r>
          </a:p>
          <a:p>
            <a:r>
              <a:rPr lang="en-US" dirty="0"/>
              <a:t>Timber (litter and understory)</a:t>
            </a:r>
          </a:p>
          <a:p>
            <a:r>
              <a:rPr lang="en-US" dirty="0"/>
              <a:t>Light slash</a:t>
            </a:r>
          </a:p>
          <a:p>
            <a:r>
              <a:rPr lang="en-US" dirty="0"/>
              <a:t>Medium slash</a:t>
            </a:r>
          </a:p>
          <a:p>
            <a:r>
              <a:rPr lang="en-US" dirty="0"/>
              <a:t>Heavy slash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01815-9C25-4A89-A538-D2A095E51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416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300 Acre Minimum (grass) </a:t>
            </a:r>
          </a:p>
          <a:p>
            <a:r>
              <a:rPr lang="en-US" dirty="0"/>
              <a:t>Short grass (1 ft)</a:t>
            </a:r>
          </a:p>
          <a:p>
            <a:r>
              <a:rPr lang="en-US" dirty="0"/>
              <a:t>Tall grass (2.5 ft)</a:t>
            </a:r>
          </a:p>
          <a:p>
            <a:r>
              <a:rPr lang="en-US" dirty="0"/>
              <a:t>Brush (2 ft)</a:t>
            </a:r>
          </a:p>
          <a:p>
            <a:r>
              <a:rPr lang="en-US" dirty="0"/>
              <a:t>Chaparral (6 ft)</a:t>
            </a:r>
          </a:p>
          <a:p>
            <a:r>
              <a:rPr lang="en-US" dirty="0"/>
              <a:t>Timber (grass and understory)</a:t>
            </a:r>
          </a:p>
          <a:p>
            <a:r>
              <a:rPr lang="en-US" dirty="0"/>
              <a:t>Dormant brush/hardwood slash</a:t>
            </a:r>
          </a:p>
          <a:p>
            <a:r>
              <a:rPr lang="en-US" dirty="0"/>
              <a:t>Southern Rough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4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B4C78-D7E8-2196-0A52-A58AC0CB9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923" y="643467"/>
            <a:ext cx="4206153" cy="5571066"/>
          </a:xfrm>
          <a:prstGeom prst="rect">
            <a:avLst/>
          </a:prstGeom>
        </p:spPr>
      </p:pic>
      <p:pic>
        <p:nvPicPr>
          <p:cNvPr id="1030" name="Picture 6" descr="new | Catalysis">
            <a:extLst>
              <a:ext uri="{FF2B5EF4-FFF2-40B4-BE49-F238E27FC236}">
                <a16:creationId xmlns:a16="http://schemas.microsoft.com/office/drawing/2014/main" id="{32520A64-9CE5-D61C-003D-B7A83BF2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11" y="643467"/>
            <a:ext cx="1447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ew | Catalysis">
            <a:extLst>
              <a:ext uri="{FF2B5EF4-FFF2-40B4-BE49-F238E27FC236}">
                <a16:creationId xmlns:a16="http://schemas.microsoft.com/office/drawing/2014/main" id="{5152A38D-6C59-31A4-C6BE-9FA6AAC9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89" y="643467"/>
            <a:ext cx="1447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2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1CF6-A34F-4360-88D4-A0FC7BBF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Fills out 209s?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EAE8-1B60-49FE-9162-BB3C4000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2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Ultimately it is the Incident Commander’s responsibility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Local Dispatch Center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Local fire management officials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Incident Management Team personnel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91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091E-13D7-4DAA-9191-6B950826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Tips for getting 209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6E1D-C62D-4222-8DDC-204F8794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19036"/>
          </a:xfrm>
        </p:spPr>
        <p:txBody>
          <a:bodyPr>
            <a:normAutofit/>
          </a:bodyPr>
          <a:lstStyle/>
          <a:p>
            <a:r>
              <a:rPr lang="en-US" sz="2400" dirty="0"/>
              <a:t>Get familiar with the form! If possible, set a firm time to talk with the IC.</a:t>
            </a:r>
          </a:p>
          <a:p>
            <a:r>
              <a:rPr lang="en-US" sz="2400" dirty="0"/>
              <a:t>Suggest creating a quick and dirty 209 form.</a:t>
            </a:r>
          </a:p>
          <a:p>
            <a:r>
              <a:rPr lang="en-US" sz="2400" dirty="0"/>
              <a:t>Know where to look for information:</a:t>
            </a:r>
          </a:p>
          <a:p>
            <a:pPr lvl="1"/>
            <a:r>
              <a:rPr lang="en-US" sz="2000" dirty="0"/>
              <a:t>CADs</a:t>
            </a:r>
          </a:p>
          <a:p>
            <a:pPr lvl="1"/>
            <a:r>
              <a:rPr lang="en-US" sz="2000" dirty="0"/>
              <a:t>IROC</a:t>
            </a:r>
          </a:p>
          <a:p>
            <a:pPr lvl="1"/>
            <a:r>
              <a:rPr lang="en-US" sz="2000" dirty="0"/>
              <a:t>Other dispatchers</a:t>
            </a:r>
          </a:p>
          <a:p>
            <a:pPr marL="0" indent="0">
              <a:buNone/>
            </a:pPr>
            <a:r>
              <a:rPr lang="en-US" sz="2400" dirty="0"/>
              <a:t>General Reminder</a:t>
            </a:r>
            <a:r>
              <a:rPr lang="en-US" sz="2400"/>
              <a:t>: INITIALS </a:t>
            </a:r>
            <a:r>
              <a:rPr lang="en-US" sz="2400" dirty="0"/>
              <a:t>DO NOT NEED TO BE PERFECT! </a:t>
            </a:r>
          </a:p>
        </p:txBody>
      </p:sp>
    </p:spTree>
    <p:extLst>
      <p:ext uri="{BB962C8B-B14F-4D97-AF65-F5344CB8AC3E}">
        <p14:creationId xmlns:p14="http://schemas.microsoft.com/office/powerpoint/2010/main" val="146649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950B-021D-45FE-9057-C8509868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209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5B98-EBFB-423A-9F6E-9864C3520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7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B1BF-8583-4B02-87FE-CA3ABC52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58C8-99EC-4613-ABF3-2B16E3E7B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11631"/>
            <a:ext cx="10353762" cy="4840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Must have two distinct wildland fire incidents (aka children).</a:t>
            </a:r>
          </a:p>
          <a:p>
            <a:pPr lvl="1"/>
            <a:r>
              <a:rPr lang="en-US" sz="2200" dirty="0"/>
              <a:t>Cannot convert an existing incident into a complex. </a:t>
            </a:r>
          </a:p>
          <a:p>
            <a:pPr lvl="1"/>
            <a:r>
              <a:rPr lang="en-US" sz="2200" dirty="0"/>
              <a:t>Must create a new incident. The complex becomes the PARENT. </a:t>
            </a:r>
          </a:p>
          <a:p>
            <a:pPr lvl="1"/>
            <a:r>
              <a:rPr lang="en-US" sz="2200" dirty="0"/>
              <a:t>All children incidents must have an IRWIN record. </a:t>
            </a:r>
          </a:p>
          <a:p>
            <a:pPr lvl="1"/>
            <a:r>
              <a:rPr lang="en-US" sz="2200" dirty="0"/>
              <a:t>The complex name should NOT include a child fire’s name.</a:t>
            </a:r>
          </a:p>
          <a:p>
            <a:pPr lvl="1"/>
            <a:r>
              <a:rPr lang="en-US" sz="2200" dirty="0"/>
              <a:t>Complex MUST be included in the name.</a:t>
            </a:r>
          </a:p>
          <a:p>
            <a:pPr lvl="1"/>
            <a:r>
              <a:rPr lang="en-US" sz="2200" dirty="0"/>
              <a:t>Should NOT be used to avoid submitting multiple 209s. </a:t>
            </a:r>
          </a:p>
          <a:p>
            <a:pPr lvl="1"/>
            <a:r>
              <a:rPr lang="en-US" sz="2200" dirty="0"/>
              <a:t>Any active 209s in the system MUST be finalized. </a:t>
            </a:r>
          </a:p>
        </p:txBody>
      </p:sp>
    </p:spTree>
    <p:extLst>
      <p:ext uri="{BB962C8B-B14F-4D97-AF65-F5344CB8AC3E}">
        <p14:creationId xmlns:p14="http://schemas.microsoft.com/office/powerpoint/2010/main" val="86798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B207-F510-3D15-17E5-4828DDD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02" y="329381"/>
            <a:ext cx="10353761" cy="1326321"/>
          </a:xfrm>
        </p:spPr>
        <p:txBody>
          <a:bodyPr>
            <a:normAutofit/>
          </a:bodyPr>
          <a:lstStyle/>
          <a:p>
            <a:r>
              <a:rPr lang="en-US" sz="4000" dirty="0"/>
              <a:t>Complexes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926B-5E9C-72F4-51F7-33261A27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1537836"/>
            <a:ext cx="10594455" cy="4821175"/>
          </a:xfrm>
        </p:spPr>
        <p:txBody>
          <a:bodyPr>
            <a:normAutofit/>
          </a:bodyPr>
          <a:lstStyle/>
          <a:p>
            <a:r>
              <a:rPr lang="en-US" sz="2600" dirty="0"/>
              <a:t>Contact your GACC if complexing comes up!</a:t>
            </a:r>
          </a:p>
          <a:p>
            <a:r>
              <a:rPr lang="en-US" sz="2600" dirty="0"/>
              <a:t>If you have a CAD, create the complex in CAD.  If not, create in 209. </a:t>
            </a:r>
          </a:p>
          <a:p>
            <a:r>
              <a:rPr lang="en-US" sz="2600" dirty="0"/>
              <a:t>How do I build a complex that crosses two dispatch centers?</a:t>
            </a:r>
          </a:p>
          <a:p>
            <a:pPr lvl="1"/>
            <a:r>
              <a:rPr lang="en-US" sz="2200" dirty="0"/>
              <a:t>Decide which center is going to manage the complex.</a:t>
            </a:r>
          </a:p>
          <a:p>
            <a:pPr lvl="1"/>
            <a:r>
              <a:rPr lang="en-US" sz="2200" dirty="0"/>
              <a:t>Add fires from the neighboring dispatch center in the complex incident widget in 209. </a:t>
            </a:r>
          </a:p>
          <a:p>
            <a:pPr marL="285750" lvl="1" indent="-285750"/>
            <a:r>
              <a:rPr lang="en-US" sz="2600" dirty="0"/>
              <a:t>Avoid de-complexing at all cost. </a:t>
            </a:r>
          </a:p>
          <a:p>
            <a:pPr marL="285750" lvl="1" indent="-285750"/>
            <a:r>
              <a:rPr lang="en-US" sz="2600" dirty="0"/>
              <a:t>When a fire is contained within a complex, put 100% in the complex incident widget. </a:t>
            </a:r>
          </a:p>
          <a:p>
            <a:endParaRPr lang="en-US" sz="2400" dirty="0"/>
          </a:p>
        </p:txBody>
      </p:sp>
      <p:pic>
        <p:nvPicPr>
          <p:cNvPr id="2058" name="Picture 10" descr="Exclamation vector icon attention logo warning speech bubble ...">
            <a:extLst>
              <a:ext uri="{FF2B5EF4-FFF2-40B4-BE49-F238E27FC236}">
                <a16:creationId xmlns:a16="http://schemas.microsoft.com/office/drawing/2014/main" id="{356C0B0E-64B7-5653-EB51-EB326B95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6" y="1655702"/>
            <a:ext cx="766763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3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9460-5650-1A18-1FAC-AD174106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Now onto “sit”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76D6-05A2-0BEE-BC27-CF6411802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is entering data into SIT important?</a:t>
            </a:r>
          </a:p>
          <a:p>
            <a:pPr lvl="1"/>
            <a:r>
              <a:rPr lang="en-US" sz="2200" dirty="0"/>
              <a:t>It is the one place where every land management agency can enter fire statistics. </a:t>
            </a:r>
          </a:p>
          <a:p>
            <a:pPr lvl="1"/>
            <a:r>
              <a:rPr lang="en-US" sz="2200" dirty="0"/>
              <a:t>National fire statistics have utilized SIT data for over 20 years. </a:t>
            </a:r>
          </a:p>
          <a:p>
            <a:pPr marL="457200" lvl="1" indent="0">
              <a:buNone/>
            </a:pPr>
            <a:endParaRPr lang="en-US" sz="2200" dirty="0"/>
          </a:p>
          <a:p>
            <a:pPr marL="228600" lvl="1"/>
            <a:r>
              <a:rPr lang="en-US" sz="2400" dirty="0"/>
              <a:t>Why not use INFORM? </a:t>
            </a:r>
          </a:p>
          <a:p>
            <a:pPr marL="685800" lvl="2"/>
            <a:r>
              <a:rPr lang="en-US" sz="2000" dirty="0"/>
              <a:t>It’s great for federal fire statistics. </a:t>
            </a:r>
          </a:p>
          <a:p>
            <a:pPr marL="685800" lvl="2"/>
            <a:r>
              <a:rPr lang="en-US" sz="2000" dirty="0"/>
              <a:t>Not every land management agency utilizes it, especially the states. </a:t>
            </a:r>
          </a:p>
        </p:txBody>
      </p:sp>
    </p:spTree>
    <p:extLst>
      <p:ext uri="{BB962C8B-B14F-4D97-AF65-F5344CB8AC3E}">
        <p14:creationId xmlns:p14="http://schemas.microsoft.com/office/powerpoint/2010/main" val="388636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966B-B83E-90ED-51B8-37786555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599065"/>
            <a:ext cx="10353761" cy="1326321"/>
          </a:xfrm>
        </p:spPr>
        <p:txBody>
          <a:bodyPr>
            <a:normAutofit/>
          </a:bodyPr>
          <a:lstStyle/>
          <a:p>
            <a:r>
              <a:rPr lang="en-US" sz="4000" dirty="0"/>
              <a:t>Protection vs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45BA-B148-DCF1-7D24-149E449E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19484"/>
          </a:xfrm>
        </p:spPr>
        <p:txBody>
          <a:bodyPr>
            <a:normAutofit/>
          </a:bodyPr>
          <a:lstStyle/>
          <a:p>
            <a:r>
              <a:rPr lang="en-US" sz="2400" u="sng" dirty="0"/>
              <a:t>Ownership:</a:t>
            </a:r>
            <a:r>
              <a:rPr lang="en-US" sz="2400" dirty="0"/>
              <a:t> Where did the fire start? </a:t>
            </a:r>
          </a:p>
          <a:p>
            <a:r>
              <a:rPr lang="en-US" sz="2400" u="sng" dirty="0"/>
              <a:t>Protection:</a:t>
            </a:r>
            <a:r>
              <a:rPr lang="en-US" sz="2400" dirty="0"/>
              <a:t>   Who is claiming the fire? What unit identifier is being used?</a:t>
            </a:r>
          </a:p>
          <a:p>
            <a:r>
              <a:rPr lang="en-US" sz="2400" dirty="0"/>
              <a:t>Ownership and Protection can be the same thing, but sometimes it’s not:</a:t>
            </a:r>
          </a:p>
          <a:p>
            <a:pPr lvl="1"/>
            <a:r>
              <a:rPr lang="en-US" sz="2200" dirty="0"/>
              <a:t>Example: Fire starts on county land, and the Forest Service claims the incident</a:t>
            </a:r>
          </a:p>
          <a:p>
            <a:pPr lvl="1"/>
            <a:r>
              <a:rPr lang="en-US" sz="2200" dirty="0"/>
              <a:t>How do I report that correctly in SIT? </a:t>
            </a:r>
          </a:p>
        </p:txBody>
      </p:sp>
    </p:spTree>
    <p:extLst>
      <p:ext uri="{BB962C8B-B14F-4D97-AF65-F5344CB8AC3E}">
        <p14:creationId xmlns:p14="http://schemas.microsoft.com/office/powerpoint/2010/main" val="271473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2B52-44CC-C028-7BD1-B1043881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State of the program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C546-90BC-5841-789C-8F582D7A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83080"/>
            <a:ext cx="10353762" cy="4465320"/>
          </a:xfrm>
        </p:spPr>
        <p:txBody>
          <a:bodyPr>
            <a:normAutofit/>
          </a:bodyPr>
          <a:lstStyle/>
          <a:p>
            <a:r>
              <a:rPr lang="en-US" sz="2400" dirty="0"/>
              <a:t>Year 5 of 5 of the current O&amp;M Contract.</a:t>
            </a:r>
          </a:p>
          <a:p>
            <a:r>
              <a:rPr lang="en-US" sz="2400" dirty="0"/>
              <a:t>New contract in motion. </a:t>
            </a:r>
          </a:p>
          <a:p>
            <a:r>
              <a:rPr lang="en-US" sz="2400" dirty="0"/>
              <a:t>Target start date October 1</a:t>
            </a:r>
            <a:r>
              <a:rPr lang="en-US" sz="2400" baseline="30000" dirty="0"/>
              <a:t>st</a:t>
            </a:r>
            <a:r>
              <a:rPr lang="en-US" sz="2400" dirty="0"/>
              <a:t>. </a:t>
            </a:r>
          </a:p>
          <a:p>
            <a:r>
              <a:rPr lang="en-US" sz="2400" dirty="0"/>
              <a:t>Could see a 90-day transition period.</a:t>
            </a:r>
          </a:p>
          <a:p>
            <a:r>
              <a:rPr lang="en-US" sz="2400" dirty="0"/>
              <a:t>New contract does allow for Development, Modernization, and Enhancements (DME). </a:t>
            </a:r>
          </a:p>
          <a:p>
            <a:r>
              <a:rPr lang="en-US" sz="2400" dirty="0"/>
              <a:t>Not a full-blown Next Gen SIT/209, yet. 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34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057B-6236-BC70-040C-B8C19B53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SIT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BD8A-7780-2A35-442D-3358A373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9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7590-55DC-4BD7-B669-266D3665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to go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AE28-478D-4A7B-A6E8-D5EC2B7D6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SIT/209 user guides are excellent!!</a:t>
            </a:r>
          </a:p>
          <a:p>
            <a:r>
              <a:rPr lang="en-US" sz="2400" dirty="0"/>
              <a:t>Intel Toolbox </a:t>
            </a:r>
          </a:p>
          <a:p>
            <a:r>
              <a:rPr lang="en-US" sz="2400" dirty="0"/>
              <a:t>Next level up – Call your GACC! </a:t>
            </a:r>
          </a:p>
          <a:p>
            <a:r>
              <a:rPr lang="en-US" sz="2400" dirty="0"/>
              <a:t>IAA Helpdesk – we have excellent Tier 2 Support! </a:t>
            </a:r>
          </a:p>
          <a:p>
            <a:r>
              <a:rPr lang="en-US" sz="2400" dirty="0"/>
              <a:t>Can always call the intel desk @ NICC (208-387-5093)</a:t>
            </a:r>
          </a:p>
        </p:txBody>
      </p:sp>
    </p:spTree>
    <p:extLst>
      <p:ext uri="{BB962C8B-B14F-4D97-AF65-F5344CB8AC3E}">
        <p14:creationId xmlns:p14="http://schemas.microsoft.com/office/powerpoint/2010/main" val="454100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9A42-31CD-41D5-A95C-D7D354B4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F48B-707E-49B0-A3BA-F03019D1B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Megan Kephart</a:t>
            </a:r>
          </a:p>
          <a:p>
            <a:pPr marL="0" indent="0" algn="ctr">
              <a:buNone/>
            </a:pPr>
            <a:r>
              <a:rPr lang="en-US" sz="3600" dirty="0">
                <a:hlinkClick r:id="rId3"/>
              </a:rPr>
              <a:t>mkephart@blm.gov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hlinkClick r:id="rId4"/>
              </a:rPr>
              <a:t>megan.kephart@usda.gov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852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2E45-C87C-CF29-400D-CA4C85B0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03639"/>
            <a:ext cx="10353761" cy="1326321"/>
          </a:xfrm>
        </p:spPr>
        <p:txBody>
          <a:bodyPr>
            <a:normAutofit/>
          </a:bodyPr>
          <a:lstStyle/>
          <a:p>
            <a:r>
              <a:rPr lang="en-US" sz="4000" dirty="0"/>
              <a:t>FMB Memo – Feb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38A2-7C73-5643-D5DD-CCF36210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4" y="1852765"/>
            <a:ext cx="10353762" cy="4806131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r>
              <a:rPr lang="en-US" sz="2400" dirty="0"/>
              <a:t>The Fire Management Board released a memo in February creating two new fire suppression strategies: </a:t>
            </a:r>
          </a:p>
          <a:p>
            <a:pPr marL="917575" lvl="3" indent="-342900"/>
            <a:r>
              <a:rPr lang="en-US" sz="2200" dirty="0"/>
              <a:t>Direct Extinguishment</a:t>
            </a:r>
          </a:p>
          <a:p>
            <a:pPr marL="917575" lvl="3" indent="-342900"/>
            <a:r>
              <a:rPr lang="en-US" sz="2200" dirty="0"/>
              <a:t>Indirect Confinement</a:t>
            </a:r>
          </a:p>
          <a:p>
            <a:pPr marL="0" indent="0">
              <a:buNone/>
            </a:pPr>
            <a:r>
              <a:rPr lang="en-US" sz="2400" u="sng" dirty="0"/>
              <a:t>The Memos Intent: </a:t>
            </a:r>
          </a:p>
          <a:p>
            <a:pPr marL="744538" lvl="1" indent="-169863">
              <a:tabLst>
                <a:tab pos="914400" algn="l"/>
              </a:tabLst>
            </a:pPr>
            <a:r>
              <a:rPr lang="en-US" sz="2000" dirty="0"/>
              <a:t> 	</a:t>
            </a:r>
            <a:r>
              <a:rPr lang="en-US" sz="2200" dirty="0"/>
              <a:t>Replace the four previous suppression strategies</a:t>
            </a:r>
          </a:p>
          <a:p>
            <a:pPr marL="914400" lvl="1" indent="-339725">
              <a:tabLst>
                <a:tab pos="914400" algn="l"/>
              </a:tabLst>
            </a:pPr>
            <a:r>
              <a:rPr lang="en-US" sz="2200" dirty="0"/>
              <a:t>Every fire is a fire – regardless of strategy – </a:t>
            </a:r>
            <a:r>
              <a:rPr lang="en-US" sz="2200" u="sng" dirty="0"/>
              <a:t>meaning daily reporting</a:t>
            </a:r>
          </a:p>
          <a:p>
            <a:pPr marL="914400" lvl="1" indent="-339725">
              <a:tabLst>
                <a:tab pos="914400" algn="l"/>
              </a:tabLst>
            </a:pPr>
            <a:r>
              <a:rPr lang="en-US" sz="2200" dirty="0"/>
              <a:t>Removing historical “comp” language</a:t>
            </a:r>
          </a:p>
          <a:p>
            <a:pPr marL="0" lvl="1" indent="0">
              <a:buNone/>
              <a:tabLst>
                <a:tab pos="914400" algn="l"/>
              </a:tabLst>
            </a:pPr>
            <a:r>
              <a:rPr lang="en-US" sz="2200" u="sng" dirty="0"/>
              <a:t>What Remains to be Seen: </a:t>
            </a:r>
          </a:p>
          <a:p>
            <a:pPr marL="574675" lvl="1" indent="0">
              <a:tabLst>
                <a:tab pos="914400" algn="l"/>
              </a:tabLst>
            </a:pPr>
            <a:r>
              <a:rPr lang="en-US" sz="2200" dirty="0">
                <a:effectLst/>
              </a:rPr>
              <a:t> 	</a:t>
            </a:r>
            <a:r>
              <a:rPr lang="en-US" sz="2000" dirty="0">
                <a:effectLst/>
              </a:rPr>
              <a:t>Whether or not NWCG approves the new definitions</a:t>
            </a:r>
          </a:p>
          <a:p>
            <a:pPr marL="574675" lvl="1" indent="339725">
              <a:tabLst>
                <a:tab pos="914400" algn="l"/>
              </a:tabLst>
            </a:pPr>
            <a:r>
              <a:rPr lang="en-US" sz="2000" dirty="0">
                <a:effectLst/>
              </a:rPr>
              <a:t>Depending on approval, potential application changes</a:t>
            </a:r>
          </a:p>
        </p:txBody>
      </p:sp>
      <p:pic>
        <p:nvPicPr>
          <p:cNvPr id="4" name="Picture 4" descr="new | Catalysis">
            <a:extLst>
              <a:ext uri="{FF2B5EF4-FFF2-40B4-BE49-F238E27FC236}">
                <a16:creationId xmlns:a16="http://schemas.microsoft.com/office/drawing/2014/main" id="{9ECD3C2B-B90A-7702-DB7A-5105D68E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4" y="361950"/>
            <a:ext cx="1447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w | Catalysis">
            <a:extLst>
              <a:ext uri="{FF2B5EF4-FFF2-40B4-BE49-F238E27FC236}">
                <a16:creationId xmlns:a16="http://schemas.microsoft.com/office/drawing/2014/main" id="{112828A9-4CCD-659A-A702-3D36EE15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363" y="361950"/>
            <a:ext cx="1447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3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CD25-CCEA-60F5-381F-34AC0B32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27" y="498988"/>
            <a:ext cx="10353761" cy="1326321"/>
          </a:xfrm>
        </p:spPr>
        <p:txBody>
          <a:bodyPr>
            <a:normAutofit/>
          </a:bodyPr>
          <a:lstStyle/>
          <a:p>
            <a:r>
              <a:rPr lang="en-US" sz="4000" dirty="0"/>
              <a:t>Why Do I need to Submit a 209?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A0C1-4E0A-082B-DF8F-FD7B0651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508218"/>
            <a:ext cx="10353762" cy="4464879"/>
          </a:xfrm>
        </p:spPr>
        <p:txBody>
          <a:bodyPr>
            <a:noAutofit/>
          </a:bodyPr>
          <a:lstStyle/>
          <a:p>
            <a:r>
              <a:rPr lang="en-US" sz="2400" dirty="0"/>
              <a:t>Required by the National Interagency Standards for Resource Mobilization.</a:t>
            </a:r>
          </a:p>
          <a:p>
            <a:r>
              <a:rPr lang="en-US" sz="2400" dirty="0"/>
              <a:t>One place to describe what is happening on the incident:</a:t>
            </a:r>
          </a:p>
          <a:p>
            <a:pPr lvl="1"/>
            <a:r>
              <a:rPr lang="en-US" sz="2200" dirty="0"/>
              <a:t>Fire activity </a:t>
            </a:r>
          </a:p>
          <a:p>
            <a:pPr lvl="1"/>
            <a:r>
              <a:rPr lang="en-US" sz="2200" dirty="0"/>
              <a:t>Critical needs </a:t>
            </a:r>
          </a:p>
          <a:p>
            <a:pPr lvl="1"/>
            <a:r>
              <a:rPr lang="en-US" sz="2200" dirty="0"/>
              <a:t>Resources assigned </a:t>
            </a:r>
          </a:p>
          <a:p>
            <a:r>
              <a:rPr lang="en-US" sz="2400" dirty="0"/>
              <a:t>Utilized for upward reporting: </a:t>
            </a:r>
          </a:p>
          <a:p>
            <a:pPr lvl="1"/>
            <a:r>
              <a:rPr lang="en-US" sz="2200" dirty="0">
                <a:effectLst/>
              </a:rPr>
              <a:t>Prioritize incidents and allocate resources. </a:t>
            </a:r>
          </a:p>
          <a:p>
            <a:pPr lvl="1"/>
            <a:r>
              <a:rPr lang="en-US" sz="2200" dirty="0">
                <a:effectLst/>
              </a:rPr>
              <a:t>Data is used in several national products. </a:t>
            </a:r>
          </a:p>
          <a:p>
            <a:pPr lvl="1"/>
            <a:r>
              <a:rPr lang="en-US" sz="2200" dirty="0">
                <a:effectLst/>
              </a:rPr>
              <a:t>FEMA utilize 209s for FMAGs.</a:t>
            </a:r>
          </a:p>
        </p:txBody>
      </p:sp>
    </p:spTree>
    <p:extLst>
      <p:ext uri="{BB962C8B-B14F-4D97-AF65-F5344CB8AC3E}">
        <p14:creationId xmlns:p14="http://schemas.microsoft.com/office/powerpoint/2010/main" val="115123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5D8A-C045-9572-6E4E-82B5240A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42" y="602226"/>
            <a:ext cx="10721866" cy="1326321"/>
          </a:xfrm>
        </p:spPr>
        <p:txBody>
          <a:bodyPr>
            <a:normAutofit/>
          </a:bodyPr>
          <a:lstStyle/>
          <a:p>
            <a:r>
              <a:rPr lang="en-US" sz="4000" dirty="0"/>
              <a:t>IMSR aka The National Sit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BCC46-C4EB-5534-25C2-3F5444E7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45" y="2041826"/>
            <a:ext cx="8816060" cy="34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CD22-FC8E-D1B8-E622-742C0EB1D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E414-A665-A789-2445-50CE9071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6" y="474673"/>
            <a:ext cx="10707117" cy="1326321"/>
          </a:xfrm>
        </p:spPr>
        <p:txBody>
          <a:bodyPr>
            <a:normAutofit/>
          </a:bodyPr>
          <a:lstStyle/>
          <a:p>
            <a:r>
              <a:rPr lang="en-US" sz="4000" dirty="0"/>
              <a:t>IMSR aka The National Sit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758E2-5A39-7645-8A7D-84DBB3F72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564" y="1800994"/>
            <a:ext cx="804022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B1049-6139-AB28-F7F3-0C91E364B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9CA2-D333-73C6-9454-FF057624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77" y="587477"/>
            <a:ext cx="10684995" cy="1326321"/>
          </a:xfrm>
        </p:spPr>
        <p:txBody>
          <a:bodyPr>
            <a:normAutofit/>
          </a:bodyPr>
          <a:lstStyle/>
          <a:p>
            <a:r>
              <a:rPr lang="en-US" sz="4000" dirty="0"/>
              <a:t>IMSR aka The National Sit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84AF5-4ED1-E7A5-6D00-AB60CB50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89" y="1834652"/>
            <a:ext cx="8202170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6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F1F40-486B-97F2-0CB6-88E14735A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01BA-61E7-09CE-F901-EAE0F063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02" y="609600"/>
            <a:ext cx="10684995" cy="1326321"/>
          </a:xfrm>
        </p:spPr>
        <p:txBody>
          <a:bodyPr>
            <a:normAutofit/>
          </a:bodyPr>
          <a:lstStyle/>
          <a:p>
            <a:r>
              <a:rPr lang="en-US" sz="4000" dirty="0"/>
              <a:t>IMSR aka The National Sit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C3462-498A-FCF7-BCF4-FE4D8243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774" y="1935921"/>
            <a:ext cx="7887801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85044-4EDE-45B1-5153-FEC0D698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574C-325B-1C84-E3DE-1FD64898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42" y="342396"/>
            <a:ext cx="10721866" cy="1326321"/>
          </a:xfrm>
        </p:spPr>
        <p:txBody>
          <a:bodyPr>
            <a:normAutofit/>
          </a:bodyPr>
          <a:lstStyle/>
          <a:p>
            <a:r>
              <a:rPr lang="en-US" sz="4000" dirty="0"/>
              <a:t>IMSR aka The National Sit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C1CD1-D4C9-65FF-A6A9-F5405DFF2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985" y="1720336"/>
            <a:ext cx="8097380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6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13709</TotalTime>
  <Words>880</Words>
  <Application>Microsoft Office PowerPoint</Application>
  <PresentationFormat>Widescreen</PresentationFormat>
  <Paragraphs>144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Damask</vt:lpstr>
      <vt:lpstr>SIT/209</vt:lpstr>
      <vt:lpstr>State of the program </vt:lpstr>
      <vt:lpstr>FMB Memo – Feb 2026</vt:lpstr>
      <vt:lpstr>Why Do I need to Submit a 209?</vt:lpstr>
      <vt:lpstr>IMSR aka The National Sit Report</vt:lpstr>
      <vt:lpstr>IMSR aka The National Sit Report</vt:lpstr>
      <vt:lpstr>IMSR aka The National Sit Report</vt:lpstr>
      <vt:lpstr>IMSR aka The National Sit Report</vt:lpstr>
      <vt:lpstr>IMSR aka The National Sit Report</vt:lpstr>
      <vt:lpstr>When to Submit a 209</vt:lpstr>
      <vt:lpstr>Fuel models </vt:lpstr>
      <vt:lpstr>PowerPoint Presentation</vt:lpstr>
      <vt:lpstr>Who Fills out 209s?</vt:lpstr>
      <vt:lpstr>Tips for getting 209 info</vt:lpstr>
      <vt:lpstr>209 Demonstration</vt:lpstr>
      <vt:lpstr>Complexes</vt:lpstr>
      <vt:lpstr>Complexes</vt:lpstr>
      <vt:lpstr>Now onto “sit”</vt:lpstr>
      <vt:lpstr>Protection vs ownership</vt:lpstr>
      <vt:lpstr>SIT Demonstration</vt:lpstr>
      <vt:lpstr>Where to go for help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– ICS 209</dc:title>
  <dc:creator>Kephart, Megan J</dc:creator>
  <cp:lastModifiedBy>Kephart, Megan J</cp:lastModifiedBy>
  <cp:revision>59</cp:revision>
  <cp:lastPrinted>2023-03-29T03:47:47Z</cp:lastPrinted>
  <dcterms:created xsi:type="dcterms:W3CDTF">2021-04-09T15:45:17Z</dcterms:created>
  <dcterms:modified xsi:type="dcterms:W3CDTF">2026-04-13T18:18:00Z</dcterms:modified>
</cp:coreProperties>
</file>