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92" r:id="rId5"/>
    <p:sldId id="299" r:id="rId6"/>
    <p:sldId id="297" r:id="rId7"/>
    <p:sldId id="301" r:id="rId8"/>
    <p:sldId id="293" r:id="rId9"/>
    <p:sldId id="302" r:id="rId10"/>
    <p:sldId id="303" r:id="rId11"/>
    <p:sldId id="300" r:id="rId12"/>
    <p:sldId id="28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400"/>
    <a:srgbClr val="446992"/>
    <a:srgbClr val="AEC2D8"/>
    <a:srgbClr val="98432A"/>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7B783-0872-0000-CC5F-08DFF463C374}" v="42" dt="2026-04-07T15:03:09.170"/>
  </p1510:revLst>
</p1510:revInfo>
</file>

<file path=ppt/tableStyles.xml><?xml version="1.0" encoding="utf-8"?>
<a:tblStyleLst xmlns:a="http://schemas.openxmlformats.org/drawingml/2006/main" def="{9DCAF9ED-07DC-4A11-8D7F-57B35C25682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39" autoAdjust="0"/>
  </p:normalViewPr>
  <p:slideViewPr>
    <p:cSldViewPr snapToGrid="0" showGuides="1">
      <p:cViewPr varScale="1">
        <p:scale>
          <a:sx n="105" d="100"/>
          <a:sy n="105" d="100"/>
        </p:scale>
        <p:origin x="834" y="102"/>
      </p:cViewPr>
      <p:guideLst>
        <p:guide orient="horz" pos="1536"/>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4/13/2026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4/13/2026</a:t>
            </a:fld>
            <a:endParaRPr lang="en-US" dirty="0"/>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dirty="0"/>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815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5</a:t>
            </a:fld>
            <a:endParaRPr lang="en-US" altLang="zh-CN" noProof="0" dirty="0"/>
          </a:p>
        </p:txBody>
      </p:sp>
    </p:spTree>
    <p:extLst>
      <p:ext uri="{BB962C8B-B14F-4D97-AF65-F5344CB8AC3E}">
        <p14:creationId xmlns:p14="http://schemas.microsoft.com/office/powerpoint/2010/main" val="209380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27D3-916D-832C-435E-16758E089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3314-5DA9-C2A6-98B9-C811AB93C3E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C801F3D-C07A-E790-33C0-349A2F96CA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28B8F15-4BA6-569B-4C51-1B7CC4F9B2F7}"/>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6</a:t>
            </a:fld>
            <a:endParaRPr lang="en-US" altLang="zh-CN" noProof="0" dirty="0"/>
          </a:p>
        </p:txBody>
      </p:sp>
    </p:spTree>
    <p:extLst>
      <p:ext uri="{BB962C8B-B14F-4D97-AF65-F5344CB8AC3E}">
        <p14:creationId xmlns:p14="http://schemas.microsoft.com/office/powerpoint/2010/main" val="215511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B770B-B55D-C6BA-C7E2-8D7449637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22722-6408-081E-7BFA-C9FADEBAD92B}"/>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B5531DD-00A0-03EF-3903-6F8CEFB37DA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79B4477-58E8-49E3-48ED-30D050FF9BAA}"/>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401856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dirty="0"/>
          </a:p>
        </p:txBody>
      </p:sp>
    </p:spTree>
    <p:extLst>
      <p:ext uri="{BB962C8B-B14F-4D97-AF65-F5344CB8AC3E}">
        <p14:creationId xmlns:p14="http://schemas.microsoft.com/office/powerpoint/2010/main" val="1181820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userDrawn="1"/>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noProof="0"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2">
            <a:extLst>
              <a:ext uri="{FF2B5EF4-FFF2-40B4-BE49-F238E27FC236}">
                <a16:creationId xmlns:a16="http://schemas.microsoft.com/office/drawing/2014/main" id="{0750FD92-E143-4402-D455-30DC417CBDBE}"/>
              </a:ext>
            </a:extLst>
          </p:cNvPr>
          <p:cNvSpPr/>
          <p:nvPr userDrawn="1"/>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userDrawn="1"/>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6211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userDrawn="1"/>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userDrawn="1"/>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userDrawn="1"/>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userDrawn="1"/>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en-US"/>
              <a:t>Click to edit Master title style</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text styles</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en-US" noProof="0"/>
              <a:t>Click to edit Master title style</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
        <p:nvSpPr>
          <p:cNvPr id="8" name="Freeform 7">
            <a:extLst>
              <a:ext uri="{FF2B5EF4-FFF2-40B4-BE49-F238E27FC236}">
                <a16:creationId xmlns:a16="http://schemas.microsoft.com/office/drawing/2014/main" id="{24C8F37E-3F74-F3FA-C9D8-7083DF2BBECC}"/>
              </a:ext>
            </a:extLst>
          </p:cNvPr>
          <p:cNvSpPr/>
          <p:nvPr userDrawn="1"/>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userDrawn="1"/>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userDrawn="1"/>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userDrawn="1"/>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481105"/>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en-US" noProof="0"/>
              <a:t>Click to edit Master title style</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2" name="Freeform: Shape 5">
            <a:extLst>
              <a:ext uri="{FF2B5EF4-FFF2-40B4-BE49-F238E27FC236}">
                <a16:creationId xmlns:a16="http://schemas.microsoft.com/office/drawing/2014/main" id="{B17C1EC9-3787-8D41-B5F1-BF16FD5C7ACB}"/>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userDrawn="1"/>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261204777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en-US" noProof="0"/>
              <a:t>Click to edit Master title style</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5" name="Freeform: Shape 25">
            <a:extLst>
              <a:ext uri="{FF2B5EF4-FFF2-40B4-BE49-F238E27FC236}">
                <a16:creationId xmlns:a16="http://schemas.microsoft.com/office/drawing/2014/main" id="{8A1DBD66-3066-DF70-EF94-95DF0D7A6503}"/>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userDrawn="1"/>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777926280"/>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noProof="0"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userDrawn="1"/>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416125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userDrawn="1"/>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noProof="0" dirty="0"/>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914400" y="731520"/>
            <a:ext cx="4389120" cy="2103120"/>
          </a:xfrm>
        </p:spPr>
        <p:txBody>
          <a:bodyPr anchor="b" anchorCtr="0">
            <a:norm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C403123E-E3E0-5E2A-E1FB-EC28A2C68EEB}"/>
              </a:ext>
            </a:extLst>
          </p:cNvPr>
          <p:cNvSpPr>
            <a:spLocks noGrp="1"/>
          </p:cNvSpPr>
          <p:nvPr>
            <p:ph idx="14"/>
          </p:nvPr>
        </p:nvSpPr>
        <p:spPr>
          <a:xfrm>
            <a:off x="914400" y="3108960"/>
            <a:ext cx="4389120" cy="192024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5B0A6B95-C59B-C125-7957-8C41B37891E1}"/>
              </a:ext>
            </a:extLst>
          </p:cNvPr>
          <p:cNvSpPr>
            <a:spLocks noGrp="1"/>
          </p:cNvSpPr>
          <p:nvPr>
            <p:ph idx="1"/>
          </p:nvPr>
        </p:nvSpPr>
        <p:spPr>
          <a:xfrm>
            <a:off x="5852160" y="731520"/>
            <a:ext cx="5367528" cy="521208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Freeform 11">
            <a:extLst>
              <a:ext uri="{FF2B5EF4-FFF2-40B4-BE49-F238E27FC236}">
                <a16:creationId xmlns:a16="http://schemas.microsoft.com/office/drawing/2014/main" id="{18CD2E87-8426-FC12-6665-A6E2F64FEA93}"/>
              </a:ext>
            </a:extLst>
          </p:cNvPr>
          <p:cNvSpPr>
            <a:spLocks noChangeAspect="1"/>
          </p:cNvSpPr>
          <p:nvPr userDrawn="1"/>
        </p:nvSpPr>
        <p:spPr>
          <a:xfrm flipH="1">
            <a:off x="-9525" y="5039331"/>
            <a:ext cx="986377" cy="128016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D35CF771-1335-6C94-6AA8-AF68EADDDF00}"/>
              </a:ext>
            </a:extLst>
          </p:cNvPr>
          <p:cNvSpPr/>
          <p:nvPr userDrawn="1"/>
        </p:nvSpPr>
        <p:spPr>
          <a:xfrm>
            <a:off x="1140014" y="5142797"/>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bg2">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92439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userDrawn="1"/>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userDrawn="1"/>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0771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noProof="0"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4" r:id="rId3"/>
    <p:sldLayoutId id="2147483669" r:id="rId4"/>
    <p:sldLayoutId id="2147483655" r:id="rId5"/>
    <p:sldLayoutId id="2147483651" r:id="rId6"/>
    <p:sldLayoutId id="2147483662" r:id="rId7"/>
    <p:sldLayoutId id="2147483672" r:id="rId8"/>
    <p:sldLayoutId id="2147483653" r:id="rId9"/>
    <p:sldLayoutId id="2147483663" r:id="rId10"/>
    <p:sldLayoutId id="2147483665"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wildfire.gov/page/change-control-board-wildc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914400" y="731520"/>
            <a:ext cx="4389120" cy="2103120"/>
          </a:xfrm>
        </p:spPr>
        <p:txBody>
          <a:bodyPr lIns="0" anchor="b" anchorCtr="0">
            <a:normAutofit/>
          </a:bodyPr>
          <a:lstStyle/>
          <a:p>
            <a:r>
              <a:rPr lang="en-US" altLang="zh-CN" dirty="0"/>
              <a:t>CAD Change Control Board</a:t>
            </a: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idx="14"/>
          </p:nvPr>
        </p:nvSpPr>
        <p:spPr>
          <a:xfrm>
            <a:off x="914400" y="3108960"/>
            <a:ext cx="4389120" cy="1920240"/>
          </a:xfrm>
        </p:spPr>
        <p:txBody>
          <a:bodyPr>
            <a:normAutofit/>
          </a:bodyPr>
          <a:lstStyle/>
          <a:p>
            <a:pPr marL="0" indent="0">
              <a:buNone/>
            </a:pPr>
            <a:r>
              <a:rPr lang="en-US" dirty="0"/>
              <a:t>CDAT 2026</a:t>
            </a:r>
          </a:p>
        </p:txBody>
      </p:sp>
      <p:pic>
        <p:nvPicPr>
          <p:cNvPr id="20" name="Picture Placeholder 19">
            <a:extLst>
              <a:ext uri="{FF2B5EF4-FFF2-40B4-BE49-F238E27FC236}">
                <a16:creationId xmlns:a16="http://schemas.microsoft.com/office/drawing/2014/main" id="{E83BB08F-E403-8715-0B24-AD9E4B72C80E}"/>
              </a:ext>
            </a:extLst>
          </p:cNvPr>
          <p:cNvPicPr>
            <a:picLocks noGrp="1" noChangeAspect="1"/>
          </p:cNvPicPr>
          <p:nvPr>
            <p:ph idx="1"/>
          </p:nvPr>
        </p:nvPicPr>
        <p:blipFill>
          <a:blip r:embed="rId3"/>
          <a:srcRect l="107" r="-1" b="-1"/>
          <a:stretch>
            <a:fillRect/>
          </a:stretch>
        </p:blipFill>
        <p:spPr>
          <a:xfrm>
            <a:off x="5852160" y="731520"/>
            <a:ext cx="5367528" cy="5212080"/>
          </a:xfrm>
          <a:noFill/>
        </p:spPr>
      </p:pic>
    </p:spTree>
    <p:extLst>
      <p:ext uri="{BB962C8B-B14F-4D97-AF65-F5344CB8AC3E}">
        <p14:creationId xmlns:p14="http://schemas.microsoft.com/office/powerpoint/2010/main" val="389844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021C-3CEB-0FBA-DA89-C9C82E741BB3}"/>
              </a:ext>
            </a:extLst>
          </p:cNvPr>
          <p:cNvSpPr>
            <a:spLocks noGrp="1"/>
          </p:cNvSpPr>
          <p:nvPr>
            <p:ph type="title"/>
          </p:nvPr>
        </p:nvSpPr>
        <p:spPr>
          <a:xfrm>
            <a:off x="914400" y="731520"/>
            <a:ext cx="4389120" cy="2103120"/>
          </a:xfrm>
        </p:spPr>
        <p:txBody>
          <a:bodyPr anchor="b" anchorCtr="0">
            <a:normAutofit/>
          </a:bodyPr>
          <a:lstStyle/>
          <a:p>
            <a:r>
              <a:rPr lang="en-US" dirty="0"/>
              <a:t>Representatives</a:t>
            </a:r>
          </a:p>
        </p:txBody>
      </p:sp>
      <p:sp>
        <p:nvSpPr>
          <p:cNvPr id="3" name="Text Placeholder 2">
            <a:extLst>
              <a:ext uri="{FF2B5EF4-FFF2-40B4-BE49-F238E27FC236}">
                <a16:creationId xmlns:a16="http://schemas.microsoft.com/office/drawing/2014/main" id="{3C6746B3-AFD9-641E-7CBF-9A783646B368}"/>
              </a:ext>
            </a:extLst>
          </p:cNvPr>
          <p:cNvSpPr>
            <a:spLocks noGrp="1"/>
          </p:cNvSpPr>
          <p:nvPr>
            <p:ph idx="14"/>
          </p:nvPr>
        </p:nvSpPr>
        <p:spPr>
          <a:xfrm>
            <a:off x="914400" y="3108960"/>
            <a:ext cx="4389120" cy="1920240"/>
          </a:xfrm>
        </p:spPr>
        <p:txBody>
          <a:bodyPr anchorCtr="0">
            <a:normAutofit lnSpcReduction="10000"/>
          </a:bodyPr>
          <a:lstStyle/>
          <a:p>
            <a:pPr marL="0" indent="0">
              <a:buNone/>
            </a:pPr>
            <a:r>
              <a:rPr lang="en-US" sz="1500" dirty="0"/>
              <a:t>The CAD Change Control Board has been established to monitor CAD change requests, prioritize, and recommend program enhancements received from WildCAD-E users through proper channels. The CCB is comprised of NICADs members from different agencies in different Geographic Areas and NICC involved in incident response and operate under an established set of Operational Guidelines.</a:t>
            </a:r>
          </a:p>
        </p:txBody>
      </p:sp>
      <p:graphicFrame>
        <p:nvGraphicFramePr>
          <p:cNvPr id="5" name="Content Placeholder 4">
            <a:extLst>
              <a:ext uri="{FF2B5EF4-FFF2-40B4-BE49-F238E27FC236}">
                <a16:creationId xmlns:a16="http://schemas.microsoft.com/office/drawing/2014/main" id="{7DF21089-D17D-C7B6-A18E-E27242020BF8}"/>
              </a:ext>
            </a:extLst>
          </p:cNvPr>
          <p:cNvGraphicFramePr>
            <a:graphicFrameLocks noGrp="1"/>
          </p:cNvGraphicFramePr>
          <p:nvPr>
            <p:ph idx="1"/>
            <p:extLst>
              <p:ext uri="{D42A27DB-BD31-4B8C-83A1-F6EECF244321}">
                <p14:modId xmlns:p14="http://schemas.microsoft.com/office/powerpoint/2010/main" val="2626478356"/>
              </p:ext>
            </p:extLst>
          </p:nvPr>
        </p:nvGraphicFramePr>
        <p:xfrm>
          <a:off x="5449824" y="919406"/>
          <a:ext cx="6349242" cy="5019187"/>
        </p:xfrm>
        <a:graphic>
          <a:graphicData uri="http://schemas.openxmlformats.org/drawingml/2006/table">
            <a:tbl>
              <a:tblPr/>
              <a:tblGrid>
                <a:gridCol w="2465815">
                  <a:extLst>
                    <a:ext uri="{9D8B030D-6E8A-4147-A177-3AD203B41FA5}">
                      <a16:colId xmlns:a16="http://schemas.microsoft.com/office/drawing/2014/main" val="4266290869"/>
                    </a:ext>
                  </a:extLst>
                </a:gridCol>
                <a:gridCol w="1063769">
                  <a:extLst>
                    <a:ext uri="{9D8B030D-6E8A-4147-A177-3AD203B41FA5}">
                      <a16:colId xmlns:a16="http://schemas.microsoft.com/office/drawing/2014/main" val="2933101914"/>
                    </a:ext>
                  </a:extLst>
                </a:gridCol>
                <a:gridCol w="2819658">
                  <a:extLst>
                    <a:ext uri="{9D8B030D-6E8A-4147-A177-3AD203B41FA5}">
                      <a16:colId xmlns:a16="http://schemas.microsoft.com/office/drawing/2014/main" val="3938834539"/>
                    </a:ext>
                  </a:extLst>
                </a:gridCol>
              </a:tblGrid>
              <a:tr h="521230">
                <a:tc>
                  <a:txBody>
                    <a:bodyPr/>
                    <a:lstStyle/>
                    <a:p>
                      <a:pPr algn="ctr" rtl="0" fontAlgn="base">
                        <a:lnSpc>
                          <a:spcPts val="1350"/>
                        </a:lnSpc>
                        <a:buNone/>
                      </a:pPr>
                      <a:r>
                        <a:rPr lang="en-US" sz="1800" b="1" i="0">
                          <a:solidFill>
                            <a:schemeClr val="accent4"/>
                          </a:solidFill>
                          <a:effectLst/>
                        </a:rPr>
                        <a:t>Representative Location</a:t>
                      </a:r>
                      <a:endParaRPr lang="en-US" sz="1800" b="1" i="0" dirty="0">
                        <a:solidFill>
                          <a:schemeClr val="accent4"/>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800" b="1" i="0">
                          <a:solidFill>
                            <a:schemeClr val="accent4"/>
                          </a:solidFill>
                          <a:effectLst/>
                        </a:rPr>
                        <a:t>Dispatch Center</a:t>
                      </a:r>
                      <a:endParaRPr lang="en-US" sz="1800" b="1" i="0" dirty="0">
                        <a:solidFill>
                          <a:schemeClr val="accent4"/>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800" b="1" i="0">
                          <a:solidFill>
                            <a:schemeClr val="accent4"/>
                          </a:solidFill>
                          <a:effectLst/>
                        </a:rPr>
                        <a:t>Representative</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985409"/>
                  </a:ext>
                </a:extLst>
              </a:tr>
              <a:tr h="319665">
                <a:tc>
                  <a:txBody>
                    <a:bodyPr/>
                    <a:lstStyle/>
                    <a:p>
                      <a:pPr algn="ctr" rtl="0" fontAlgn="base">
                        <a:lnSpc>
                          <a:spcPts val="1350"/>
                        </a:lnSpc>
                        <a:buNone/>
                      </a:pPr>
                      <a:r>
                        <a:rPr lang="en-US" sz="1600" b="0" i="0">
                          <a:solidFill>
                            <a:schemeClr val="bg1"/>
                          </a:solidFill>
                          <a:effectLst/>
                          <a:latin typeface="Calibri" panose="020F0502020204030204" pitchFamily="34" charset="0"/>
                        </a:rPr>
                        <a:t>National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ID-NICC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David Lee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46260228"/>
                  </a:ext>
                </a:extLst>
              </a:tr>
              <a:tr h="319665">
                <a:tc>
                  <a:txBody>
                    <a:bodyPr/>
                    <a:lstStyle/>
                    <a:p>
                      <a:pPr algn="ctr" rtl="0" fontAlgn="base">
                        <a:lnSpc>
                          <a:spcPts val="1350"/>
                        </a:lnSpc>
                        <a:buNone/>
                      </a:pPr>
                      <a:r>
                        <a:rPr lang="en-US" sz="1600" b="0" i="0">
                          <a:solidFill>
                            <a:schemeClr val="bg1"/>
                          </a:solidFill>
                          <a:effectLst/>
                          <a:latin typeface="Calibri"/>
                        </a:rPr>
                        <a:t>Northern Rockies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MT-MDC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Rachel Simpson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661367"/>
                  </a:ext>
                </a:extLst>
              </a:tr>
              <a:tr h="319665">
                <a:tc>
                  <a:txBody>
                    <a:bodyPr/>
                    <a:lstStyle/>
                    <a:p>
                      <a:pPr algn="ctr" rtl="0" fontAlgn="base">
                        <a:lnSpc>
                          <a:spcPts val="1350"/>
                        </a:lnSpc>
                        <a:buNone/>
                      </a:pPr>
                      <a:r>
                        <a:rPr lang="en-US" sz="1600" b="0" i="0">
                          <a:solidFill>
                            <a:schemeClr val="bg1"/>
                          </a:solidFill>
                          <a:effectLst/>
                          <a:latin typeface="Calibri"/>
                        </a:rPr>
                        <a:t>Rocky Mountain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CO-NCC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Cambria Armstrong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18043253"/>
                  </a:ext>
                </a:extLst>
              </a:tr>
              <a:tr h="319665">
                <a:tc>
                  <a:txBody>
                    <a:bodyPr/>
                    <a:lstStyle/>
                    <a:p>
                      <a:pPr algn="ctr" rtl="0" fontAlgn="base">
                        <a:lnSpc>
                          <a:spcPts val="1350"/>
                        </a:lnSpc>
                        <a:buNone/>
                      </a:pPr>
                      <a:r>
                        <a:rPr lang="en-US" sz="1600" b="0" i="0">
                          <a:solidFill>
                            <a:schemeClr val="bg1"/>
                          </a:solidFill>
                          <a:effectLst/>
                          <a:latin typeface="Calibri"/>
                        </a:rPr>
                        <a:t>Southwest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AZ-PDC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dirty="0">
                          <a:solidFill>
                            <a:schemeClr val="bg1"/>
                          </a:solidFill>
                          <a:effectLst/>
                          <a:latin typeface="Calibri" panose="020F0502020204030204" pitchFamily="34" charset="0"/>
                        </a:rPr>
                        <a:t>Barry Wallace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730231"/>
                  </a:ext>
                </a:extLst>
              </a:tr>
              <a:tr h="319665">
                <a:tc>
                  <a:txBody>
                    <a:bodyPr/>
                    <a:lstStyle/>
                    <a:p>
                      <a:pPr algn="ctr" rtl="0" fontAlgn="base">
                        <a:lnSpc>
                          <a:spcPts val="1350"/>
                        </a:lnSpc>
                        <a:buNone/>
                      </a:pPr>
                      <a:r>
                        <a:rPr lang="en-US" sz="1600" b="0" i="0">
                          <a:solidFill>
                            <a:schemeClr val="bg1"/>
                          </a:solidFill>
                          <a:effectLst/>
                          <a:latin typeface="Calibri"/>
                        </a:rPr>
                        <a:t>Great Basin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ID-EIC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dirty="0">
                          <a:solidFill>
                            <a:schemeClr val="bg1"/>
                          </a:solidFill>
                          <a:effectLst/>
                          <a:latin typeface="Calibri" panose="020F0502020204030204" pitchFamily="34" charset="0"/>
                        </a:rPr>
                        <a:t>Richard Wilson </a:t>
                      </a:r>
                      <a:r>
                        <a:rPr lang="en-US" sz="1600" b="1" i="0" dirty="0">
                          <a:solidFill>
                            <a:schemeClr val="bg1"/>
                          </a:solidFill>
                          <a:effectLst/>
                          <a:latin typeface="Calibri" panose="020F0502020204030204" pitchFamily="34" charset="0"/>
                        </a:rPr>
                        <a:t>(Chair)</a:t>
                      </a:r>
                      <a:endParaRPr lang="en-US" sz="1600" b="1"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47565627"/>
                  </a:ext>
                </a:extLst>
              </a:tr>
              <a:tr h="319665">
                <a:tc>
                  <a:txBody>
                    <a:bodyPr/>
                    <a:lstStyle/>
                    <a:p>
                      <a:pPr algn="ctr" rtl="0" fontAlgn="base">
                        <a:lnSpc>
                          <a:spcPts val="1350"/>
                        </a:lnSpc>
                        <a:buNone/>
                      </a:pPr>
                      <a:r>
                        <a:rPr lang="en-US" sz="1600" b="0" i="0" dirty="0">
                          <a:solidFill>
                            <a:schemeClr val="bg1"/>
                          </a:solidFill>
                          <a:effectLst/>
                          <a:latin typeface="Calibri"/>
                        </a:rPr>
                        <a:t> North Ops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CA-MICC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Mark Main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80094397"/>
                  </a:ext>
                </a:extLst>
              </a:tr>
              <a:tr h="342312">
                <a:tc>
                  <a:txBody>
                    <a:bodyPr/>
                    <a:lstStyle/>
                    <a:p>
                      <a:pPr algn="ctr" rtl="0" fontAlgn="base">
                        <a:lnSpc>
                          <a:spcPts val="1350"/>
                        </a:lnSpc>
                        <a:buNone/>
                      </a:pPr>
                      <a:r>
                        <a:rPr lang="en-US" sz="1600" b="0" i="0">
                          <a:solidFill>
                            <a:schemeClr val="bg1"/>
                          </a:solidFill>
                          <a:effectLst/>
                          <a:latin typeface="Calibri"/>
                        </a:rPr>
                        <a:t>South Ops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CA-OSCC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dirty="0">
                          <a:solidFill>
                            <a:schemeClr val="bg1"/>
                          </a:solidFill>
                          <a:effectLst/>
                          <a:latin typeface="Calibri" panose="020F0502020204030204" pitchFamily="34" charset="0"/>
                        </a:rPr>
                        <a:t>Andrea Lannen-Littlefield</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75064503"/>
                  </a:ext>
                </a:extLst>
              </a:tr>
              <a:tr h="319665">
                <a:tc>
                  <a:txBody>
                    <a:bodyPr/>
                    <a:lstStyle/>
                    <a:p>
                      <a:pPr algn="ctr" rtl="0" fontAlgn="base">
                        <a:lnSpc>
                          <a:spcPts val="1350"/>
                        </a:lnSpc>
                        <a:buNone/>
                      </a:pPr>
                      <a:r>
                        <a:rPr lang="en-US" sz="1600" b="0" i="0">
                          <a:solidFill>
                            <a:schemeClr val="bg1"/>
                          </a:solidFill>
                          <a:effectLst/>
                          <a:latin typeface="Calibri"/>
                        </a:rPr>
                        <a:t>Northwest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OR-VAC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Andrew Robertson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80739300"/>
                  </a:ext>
                </a:extLst>
              </a:tr>
              <a:tr h="319665">
                <a:tc>
                  <a:txBody>
                    <a:bodyPr/>
                    <a:lstStyle/>
                    <a:p>
                      <a:pPr algn="ctr" rtl="0" fontAlgn="base">
                        <a:lnSpc>
                          <a:spcPts val="1350"/>
                        </a:lnSpc>
                        <a:buNone/>
                      </a:pPr>
                      <a:r>
                        <a:rPr lang="en-US" sz="1600" b="0" i="0">
                          <a:solidFill>
                            <a:schemeClr val="bg1"/>
                          </a:solidFill>
                          <a:effectLst/>
                          <a:latin typeface="Calibri"/>
                        </a:rPr>
                        <a:t>Southern Area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TN-TNC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dirty="0">
                          <a:solidFill>
                            <a:schemeClr val="bg1"/>
                          </a:solidFill>
                          <a:effectLst/>
                          <a:latin typeface="Calibri" panose="020F0502020204030204" pitchFamily="34" charset="0"/>
                        </a:rPr>
                        <a:t>Kymberli Hoffman </a:t>
                      </a:r>
                      <a:r>
                        <a:rPr lang="en-US" sz="1600" b="1" i="0" dirty="0">
                          <a:solidFill>
                            <a:schemeClr val="bg1"/>
                          </a:solidFill>
                          <a:effectLst/>
                          <a:latin typeface="Calibri" panose="020F0502020204030204" pitchFamily="34" charset="0"/>
                        </a:rPr>
                        <a:t>(Vice Chair)</a:t>
                      </a:r>
                      <a:endParaRPr lang="en-US" sz="1600" b="1"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3843431"/>
                  </a:ext>
                </a:extLst>
              </a:tr>
              <a:tr h="319665">
                <a:tc>
                  <a:txBody>
                    <a:bodyPr/>
                    <a:lstStyle/>
                    <a:p>
                      <a:pPr algn="ctr" rtl="0" fontAlgn="base">
                        <a:lnSpc>
                          <a:spcPts val="1350"/>
                        </a:lnSpc>
                        <a:buNone/>
                      </a:pPr>
                      <a:r>
                        <a:rPr lang="en-US" sz="1600" b="0" i="0">
                          <a:solidFill>
                            <a:schemeClr val="bg1"/>
                          </a:solidFill>
                          <a:effectLst/>
                          <a:latin typeface="Calibri"/>
                        </a:rPr>
                        <a:t>Eastern Area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WI-EACC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Roman Watson</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2952294"/>
                  </a:ext>
                </a:extLst>
              </a:tr>
              <a:tr h="319665">
                <a:tc>
                  <a:txBody>
                    <a:bodyPr/>
                    <a:lstStyle/>
                    <a:p>
                      <a:pPr algn="ctr" rtl="0" fontAlgn="base">
                        <a:lnSpc>
                          <a:spcPts val="1350"/>
                        </a:lnSpc>
                        <a:buNone/>
                      </a:pPr>
                      <a:r>
                        <a:rPr lang="en-US" sz="1600" b="0" i="0">
                          <a:solidFill>
                            <a:schemeClr val="bg1"/>
                          </a:solidFill>
                          <a:effectLst/>
                          <a:latin typeface="Calibri"/>
                        </a:rPr>
                        <a:t>Alaska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AK-AICC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Amber Sunderland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8393574"/>
                  </a:ext>
                </a:extLst>
              </a:tr>
              <a:tr h="319665">
                <a:tc>
                  <a:txBody>
                    <a:bodyPr/>
                    <a:lstStyle/>
                    <a:p>
                      <a:pPr algn="ctr" rtl="0" fontAlgn="base">
                        <a:lnSpc>
                          <a:spcPts val="1350"/>
                        </a:lnSpc>
                        <a:buNone/>
                      </a:pPr>
                      <a:r>
                        <a:rPr lang="en-US" sz="1600" b="0" i="0">
                          <a:solidFill>
                            <a:schemeClr val="bg1"/>
                          </a:solidFill>
                          <a:effectLst/>
                          <a:latin typeface="Calibri"/>
                        </a:rPr>
                        <a:t>Project Manager</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N/A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Jaymee Fojtik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1924554"/>
                  </a:ext>
                </a:extLst>
              </a:tr>
              <a:tr h="319665">
                <a:tc>
                  <a:txBody>
                    <a:bodyPr/>
                    <a:lstStyle/>
                    <a:p>
                      <a:pPr algn="ctr" rtl="0" fontAlgn="base">
                        <a:lnSpc>
                          <a:spcPts val="1350"/>
                        </a:lnSpc>
                        <a:buNone/>
                      </a:pPr>
                      <a:r>
                        <a:rPr lang="en-US" sz="1600" b="0" i="0">
                          <a:solidFill>
                            <a:schemeClr val="bg1"/>
                          </a:solidFill>
                          <a:effectLst/>
                          <a:latin typeface="Calibri"/>
                        </a:rPr>
                        <a:t>Business Lead </a:t>
                      </a: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N/A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Kara Stringer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281409"/>
                  </a:ext>
                </a:extLst>
              </a:tr>
              <a:tr h="319665">
                <a:tc>
                  <a:txBody>
                    <a:bodyPr/>
                    <a:lstStyle/>
                    <a:p>
                      <a:pPr algn="ctr" rtl="0" fontAlgn="base">
                        <a:lnSpc>
                          <a:spcPts val="1350"/>
                        </a:lnSpc>
                        <a:buNone/>
                      </a:pPr>
                      <a:r>
                        <a:rPr lang="en-US" sz="1600" b="0" i="0">
                          <a:solidFill>
                            <a:schemeClr val="bg1"/>
                          </a:solidFill>
                          <a:effectLst/>
                          <a:latin typeface="Calibri" panose="020F0502020204030204" pitchFamily="34" charset="0"/>
                        </a:rPr>
                        <a:t>Notetaker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a:solidFill>
                            <a:schemeClr val="bg1"/>
                          </a:solidFill>
                          <a:effectLst/>
                          <a:latin typeface="Calibri" panose="020F0502020204030204" pitchFamily="34" charset="0"/>
                        </a:rPr>
                        <a:t>OR-RIC </a:t>
                      </a:r>
                      <a:endParaRPr lang="en-US" sz="1600" b="0" i="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600" b="0" i="0" dirty="0">
                          <a:solidFill>
                            <a:schemeClr val="bg1"/>
                          </a:solidFill>
                          <a:effectLst/>
                          <a:latin typeface="Calibri" panose="020F0502020204030204" pitchFamily="34" charset="0"/>
                        </a:rPr>
                        <a:t>Francesca Smith </a:t>
                      </a:r>
                      <a:endParaRPr lang="en-US" sz="1600" b="0" i="0" dirty="0">
                        <a:solidFill>
                          <a:schemeClr val="bg1"/>
                        </a:solidFill>
                        <a:effectLst/>
                      </a:endParaRPr>
                    </a:p>
                  </a:txBody>
                  <a:tcPr marL="76363" marR="76363" marT="38183" marB="3818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6553770"/>
                  </a:ext>
                </a:extLst>
              </a:tr>
            </a:tbl>
          </a:graphicData>
        </a:graphic>
      </p:graphicFrame>
    </p:spTree>
    <p:extLst>
      <p:ext uri="{BB962C8B-B14F-4D97-AF65-F5344CB8AC3E}">
        <p14:creationId xmlns:p14="http://schemas.microsoft.com/office/powerpoint/2010/main" val="148508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D3166CE-7B42-A344-9D6D-19580223F06F}"/>
              </a:ext>
            </a:extLst>
          </p:cNvPr>
          <p:cNvSpPr>
            <a:spLocks noGrp="1"/>
          </p:cNvSpPr>
          <p:nvPr>
            <p:ph type="title"/>
          </p:nvPr>
        </p:nvSpPr>
        <p:spPr>
          <a:xfrm>
            <a:off x="195835" y="320357"/>
            <a:ext cx="3233166" cy="1235075"/>
          </a:xfrm>
        </p:spPr>
        <p:txBody>
          <a:bodyPr anchor="b">
            <a:normAutofit/>
          </a:bodyPr>
          <a:lstStyle/>
          <a:p>
            <a:pPr algn="ctr"/>
            <a:r>
              <a:rPr lang="en-US" dirty="0"/>
              <a:t>Enhancement Process</a:t>
            </a:r>
          </a:p>
        </p:txBody>
      </p:sp>
      <p:pic>
        <p:nvPicPr>
          <p:cNvPr id="3" name="Picture 2">
            <a:extLst>
              <a:ext uri="{FF2B5EF4-FFF2-40B4-BE49-F238E27FC236}">
                <a16:creationId xmlns:a16="http://schemas.microsoft.com/office/drawing/2014/main" id="{0061A865-E6B7-FF96-4630-93EB00C8B5D3}"/>
              </a:ext>
            </a:extLst>
          </p:cNvPr>
          <p:cNvPicPr>
            <a:picLocks noChangeAspect="1"/>
          </p:cNvPicPr>
          <p:nvPr/>
        </p:nvPicPr>
        <p:blipFill>
          <a:blip r:embed="rId2"/>
          <a:stretch>
            <a:fillRect/>
          </a:stretch>
        </p:blipFill>
        <p:spPr>
          <a:xfrm>
            <a:off x="3643799" y="374396"/>
            <a:ext cx="8159262" cy="6119447"/>
          </a:xfrm>
          <a:prstGeom prst="rect">
            <a:avLst/>
          </a:prstGeom>
        </p:spPr>
      </p:pic>
    </p:spTree>
    <p:extLst>
      <p:ext uri="{BB962C8B-B14F-4D97-AF65-F5344CB8AC3E}">
        <p14:creationId xmlns:p14="http://schemas.microsoft.com/office/powerpoint/2010/main" val="353011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EA08-2484-03AA-AC82-D28E4D0D74B5}"/>
              </a:ext>
            </a:extLst>
          </p:cNvPr>
          <p:cNvSpPr>
            <a:spLocks noGrp="1"/>
          </p:cNvSpPr>
          <p:nvPr>
            <p:ph type="title"/>
          </p:nvPr>
        </p:nvSpPr>
        <p:spPr>
          <a:xfrm>
            <a:off x="4039447" y="270982"/>
            <a:ext cx="4113107" cy="626111"/>
          </a:xfrm>
        </p:spPr>
        <p:txBody>
          <a:bodyPr anchor="t">
            <a:normAutofit/>
          </a:bodyPr>
          <a:lstStyle/>
          <a:p>
            <a:pPr algn="ctr"/>
            <a:r>
              <a:rPr lang="en-US" dirty="0">
                <a:cs typeface="Posterama"/>
              </a:rPr>
              <a:t>Current Statistics</a:t>
            </a:r>
          </a:p>
        </p:txBody>
      </p:sp>
      <p:graphicFrame>
        <p:nvGraphicFramePr>
          <p:cNvPr id="319" name="Content Placeholder 318">
            <a:extLst>
              <a:ext uri="{FF2B5EF4-FFF2-40B4-BE49-F238E27FC236}">
                <a16:creationId xmlns:a16="http://schemas.microsoft.com/office/drawing/2014/main" id="{62DA766E-09B6-03B2-C65C-0F02F4F88DD0}"/>
              </a:ext>
            </a:extLst>
          </p:cNvPr>
          <p:cNvGraphicFramePr>
            <a:graphicFrameLocks noGrp="1"/>
          </p:cNvGraphicFramePr>
          <p:nvPr>
            <p:ph idx="30"/>
            <p:extLst>
              <p:ext uri="{D42A27DB-BD31-4B8C-83A1-F6EECF244321}">
                <p14:modId xmlns:p14="http://schemas.microsoft.com/office/powerpoint/2010/main" val="4085222915"/>
              </p:ext>
            </p:extLst>
          </p:nvPr>
        </p:nvGraphicFramePr>
        <p:xfrm>
          <a:off x="4266061" y="1182565"/>
          <a:ext cx="3735915" cy="741680"/>
        </p:xfrm>
        <a:graphic>
          <a:graphicData uri="http://schemas.openxmlformats.org/drawingml/2006/table">
            <a:tbl>
              <a:tblPr firstRow="1" bandRow="1">
                <a:tableStyleId>{9DCAF9ED-07DC-4A11-8D7F-57B35C25682E}</a:tableStyleId>
              </a:tblPr>
              <a:tblGrid>
                <a:gridCol w="1725083">
                  <a:extLst>
                    <a:ext uri="{9D8B030D-6E8A-4147-A177-3AD203B41FA5}">
                      <a16:colId xmlns:a16="http://schemas.microsoft.com/office/drawing/2014/main" val="1401171154"/>
                    </a:ext>
                  </a:extLst>
                </a:gridCol>
                <a:gridCol w="2010832">
                  <a:extLst>
                    <a:ext uri="{9D8B030D-6E8A-4147-A177-3AD203B41FA5}">
                      <a16:colId xmlns:a16="http://schemas.microsoft.com/office/drawing/2014/main" val="2187848714"/>
                    </a:ext>
                  </a:extLst>
                </a:gridCol>
              </a:tblGrid>
              <a:tr h="370840">
                <a:tc>
                  <a:txBody>
                    <a:bodyPr/>
                    <a:lstStyle/>
                    <a:p>
                      <a:pPr lvl="0" algn="ctr">
                        <a:buNone/>
                      </a:pPr>
                      <a:r>
                        <a:rPr lang="en-US" sz="1800" b="0" i="0" u="none" strike="noStrike" noProof="0">
                          <a:latin typeface="Abadi"/>
                        </a:rPr>
                        <a:t>In CCB Review</a:t>
                      </a:r>
                      <a:endParaRPr lang="en-US"/>
                    </a:p>
                  </a:txBody>
                  <a:tcPr/>
                </a:tc>
                <a:tc>
                  <a:txBody>
                    <a:bodyPr/>
                    <a:lstStyle/>
                    <a:p>
                      <a:pPr lvl="0" algn="ctr">
                        <a:buNone/>
                      </a:pPr>
                      <a:r>
                        <a:rPr lang="en-US" sz="1800" b="0" i="0" u="none" strike="noStrike" noProof="0">
                          <a:latin typeface="Abadi"/>
                        </a:rPr>
                        <a:t>Count of Status</a:t>
                      </a:r>
                      <a:endParaRPr lang="en-US"/>
                    </a:p>
                  </a:txBody>
                  <a:tcPr/>
                </a:tc>
                <a:extLst>
                  <a:ext uri="{0D108BD9-81ED-4DB2-BD59-A6C34878D82A}">
                    <a16:rowId xmlns:a16="http://schemas.microsoft.com/office/drawing/2014/main" val="2919310608"/>
                  </a:ext>
                </a:extLst>
              </a:tr>
              <a:tr h="370840">
                <a:tc>
                  <a:txBody>
                    <a:bodyPr/>
                    <a:lstStyle/>
                    <a:p>
                      <a:pPr lvl="0" algn="l">
                        <a:buNone/>
                      </a:pPr>
                      <a:r>
                        <a:rPr lang="en-US" sz="1800" b="1" i="0" u="none" strike="noStrike" noProof="0">
                          <a:latin typeface="Abadi"/>
                        </a:rPr>
                        <a:t>Total</a:t>
                      </a:r>
                      <a:endParaRPr lang="en-US" b="1"/>
                    </a:p>
                  </a:txBody>
                  <a:tcPr/>
                </a:tc>
                <a:tc>
                  <a:txBody>
                    <a:bodyPr/>
                    <a:lstStyle/>
                    <a:p>
                      <a:pPr lvl="0" algn="ctr">
                        <a:buNone/>
                      </a:pPr>
                      <a:r>
                        <a:rPr lang="en-US" sz="1800" b="1" i="0" u="none" strike="noStrike" noProof="0">
                          <a:latin typeface="Abadi"/>
                        </a:rPr>
                        <a:t>118</a:t>
                      </a:r>
                      <a:endParaRPr lang="en-US" b="1"/>
                    </a:p>
                  </a:txBody>
                  <a:tcPr/>
                </a:tc>
                <a:extLst>
                  <a:ext uri="{0D108BD9-81ED-4DB2-BD59-A6C34878D82A}">
                    <a16:rowId xmlns:a16="http://schemas.microsoft.com/office/drawing/2014/main" val="3152595316"/>
                  </a:ext>
                </a:extLst>
              </a:tr>
            </a:tbl>
          </a:graphicData>
        </a:graphic>
      </p:graphicFrame>
      <p:graphicFrame>
        <p:nvGraphicFramePr>
          <p:cNvPr id="322" name="Table 321">
            <a:extLst>
              <a:ext uri="{FF2B5EF4-FFF2-40B4-BE49-F238E27FC236}">
                <a16:creationId xmlns:a16="http://schemas.microsoft.com/office/drawing/2014/main" id="{FED69835-E672-9F6C-D0B3-F532E76107C9}"/>
              </a:ext>
            </a:extLst>
          </p:cNvPr>
          <p:cNvGraphicFramePr>
            <a:graphicFrameLocks noGrp="1"/>
          </p:cNvGraphicFramePr>
          <p:nvPr>
            <p:extLst>
              <p:ext uri="{D42A27DB-BD31-4B8C-83A1-F6EECF244321}">
                <p14:modId xmlns:p14="http://schemas.microsoft.com/office/powerpoint/2010/main" val="3468052919"/>
              </p:ext>
            </p:extLst>
          </p:nvPr>
        </p:nvGraphicFramePr>
        <p:xfrm>
          <a:off x="4265083" y="2153708"/>
          <a:ext cx="3725834" cy="2966718"/>
        </p:xfrm>
        <a:graphic>
          <a:graphicData uri="http://schemas.openxmlformats.org/drawingml/2006/table">
            <a:tbl>
              <a:tblPr firstRow="1" bandRow="1">
                <a:tableStyleId>{9DCAF9ED-07DC-4A11-8D7F-57B35C25682E}</a:tableStyleId>
              </a:tblPr>
              <a:tblGrid>
                <a:gridCol w="1782705">
                  <a:extLst>
                    <a:ext uri="{9D8B030D-6E8A-4147-A177-3AD203B41FA5}">
                      <a16:colId xmlns:a16="http://schemas.microsoft.com/office/drawing/2014/main" val="476377491"/>
                    </a:ext>
                  </a:extLst>
                </a:gridCol>
                <a:gridCol w="1943129">
                  <a:extLst>
                    <a:ext uri="{9D8B030D-6E8A-4147-A177-3AD203B41FA5}">
                      <a16:colId xmlns:a16="http://schemas.microsoft.com/office/drawing/2014/main" val="1102341378"/>
                    </a:ext>
                  </a:extLst>
                </a:gridCol>
              </a:tblGrid>
              <a:tr h="370840">
                <a:tc>
                  <a:txBody>
                    <a:bodyPr/>
                    <a:lstStyle/>
                    <a:p>
                      <a:pPr lvl="0" algn="ctr">
                        <a:buNone/>
                      </a:pPr>
                      <a:r>
                        <a:rPr lang="en-US" sz="1800" b="0" i="0" u="none" strike="noStrike" noProof="0">
                          <a:latin typeface="Abadi"/>
                        </a:rPr>
                        <a:t>CCB Approved</a:t>
                      </a:r>
                      <a:endParaRPr lang="en-US"/>
                    </a:p>
                  </a:txBody>
                  <a:tcPr/>
                </a:tc>
                <a:tc>
                  <a:txBody>
                    <a:bodyPr/>
                    <a:lstStyle/>
                    <a:p>
                      <a:pPr lvl="0" algn="ctr">
                        <a:buNone/>
                      </a:pPr>
                      <a:r>
                        <a:rPr lang="en-US" sz="1800" b="0" i="0" u="none" strike="noStrike" noProof="0">
                          <a:latin typeface="Abadi"/>
                        </a:rPr>
                        <a:t>Count of Status</a:t>
                      </a:r>
                      <a:endParaRPr lang="en-US"/>
                    </a:p>
                  </a:txBody>
                  <a:tcPr/>
                </a:tc>
                <a:extLst>
                  <a:ext uri="{0D108BD9-81ED-4DB2-BD59-A6C34878D82A}">
                    <a16:rowId xmlns:a16="http://schemas.microsoft.com/office/drawing/2014/main" val="1998509850"/>
                  </a:ext>
                </a:extLst>
              </a:tr>
              <a:tr h="370840">
                <a:tc>
                  <a:txBody>
                    <a:bodyPr/>
                    <a:lstStyle/>
                    <a:p>
                      <a:pPr lvl="0">
                        <a:buNone/>
                      </a:pPr>
                      <a:r>
                        <a:rPr lang="en-US" sz="1800" b="0" i="0" u="none" strike="noStrike" noProof="0">
                          <a:latin typeface="Abadi"/>
                        </a:rPr>
                        <a:t>Approved</a:t>
                      </a:r>
                      <a:endParaRPr lang="en-US">
                        <a:latin typeface="Abadi"/>
                      </a:endParaRPr>
                    </a:p>
                  </a:txBody>
                  <a:tcPr/>
                </a:tc>
                <a:tc>
                  <a:txBody>
                    <a:bodyPr/>
                    <a:lstStyle/>
                    <a:p>
                      <a:pPr lvl="0" algn="ctr">
                        <a:buNone/>
                      </a:pPr>
                      <a:r>
                        <a:rPr lang="en-US" sz="1800" b="0" i="0" u="none" strike="noStrike" noProof="0">
                          <a:latin typeface="Abadi"/>
                        </a:rPr>
                        <a:t>102</a:t>
                      </a:r>
                      <a:endParaRPr lang="en-US"/>
                    </a:p>
                  </a:txBody>
                  <a:tcPr/>
                </a:tc>
                <a:extLst>
                  <a:ext uri="{0D108BD9-81ED-4DB2-BD59-A6C34878D82A}">
                    <a16:rowId xmlns:a16="http://schemas.microsoft.com/office/drawing/2014/main" val="1128975528"/>
                  </a:ext>
                </a:extLst>
              </a:tr>
              <a:tr h="370840">
                <a:tc>
                  <a:txBody>
                    <a:bodyPr/>
                    <a:lstStyle/>
                    <a:p>
                      <a:pPr lvl="0">
                        <a:buNone/>
                      </a:pPr>
                      <a:r>
                        <a:rPr lang="en-US" sz="1800" b="0" i="0" u="none" strike="noStrike" noProof="0">
                          <a:latin typeface="Abadi"/>
                        </a:rPr>
                        <a:t>     High</a:t>
                      </a:r>
                      <a:endParaRPr lang="en-US">
                        <a:latin typeface="Abadi"/>
                      </a:endParaRPr>
                    </a:p>
                  </a:txBody>
                  <a:tcPr/>
                </a:tc>
                <a:tc>
                  <a:txBody>
                    <a:bodyPr/>
                    <a:lstStyle/>
                    <a:p>
                      <a:pPr lvl="0" algn="ctr">
                        <a:buNone/>
                      </a:pPr>
                      <a:r>
                        <a:rPr lang="en-US" sz="1800" b="0" i="0" u="none" strike="noStrike" noProof="0">
                          <a:latin typeface="Abadi"/>
                        </a:rPr>
                        <a:t>19</a:t>
                      </a:r>
                      <a:endParaRPr lang="en-US" sz="1800" b="0" i="0" u="none" strike="noStrike" noProof="0" dirty="0">
                        <a:latin typeface="Abadi"/>
                      </a:endParaRPr>
                    </a:p>
                  </a:txBody>
                  <a:tcPr/>
                </a:tc>
                <a:extLst>
                  <a:ext uri="{0D108BD9-81ED-4DB2-BD59-A6C34878D82A}">
                    <a16:rowId xmlns:a16="http://schemas.microsoft.com/office/drawing/2014/main" val="2316607233"/>
                  </a:ext>
                </a:extLst>
              </a:tr>
              <a:tr h="370840">
                <a:tc>
                  <a:txBody>
                    <a:bodyPr/>
                    <a:lstStyle/>
                    <a:p>
                      <a:pPr lvl="0">
                        <a:buNone/>
                      </a:pPr>
                      <a:r>
                        <a:rPr lang="en-US" sz="1800" b="0" i="0" u="none" strike="noStrike" noProof="0">
                          <a:latin typeface="Abadi"/>
                        </a:rPr>
                        <a:t>     Medium</a:t>
                      </a:r>
                      <a:endParaRPr lang="en-US">
                        <a:latin typeface="Abadi"/>
                      </a:endParaRPr>
                    </a:p>
                  </a:txBody>
                  <a:tcPr/>
                </a:tc>
                <a:tc>
                  <a:txBody>
                    <a:bodyPr/>
                    <a:lstStyle/>
                    <a:p>
                      <a:pPr lvl="0" algn="ctr">
                        <a:buNone/>
                      </a:pPr>
                      <a:r>
                        <a:rPr lang="en-US" sz="1800" b="0" i="0" u="none" strike="noStrike" noProof="0">
                          <a:latin typeface="Abadi"/>
                        </a:rPr>
                        <a:t>40</a:t>
                      </a:r>
                      <a:endParaRPr lang="en-US">
                        <a:latin typeface="Abadi"/>
                      </a:endParaRPr>
                    </a:p>
                  </a:txBody>
                  <a:tcPr/>
                </a:tc>
                <a:extLst>
                  <a:ext uri="{0D108BD9-81ED-4DB2-BD59-A6C34878D82A}">
                    <a16:rowId xmlns:a16="http://schemas.microsoft.com/office/drawing/2014/main" val="453036029"/>
                  </a:ext>
                </a:extLst>
              </a:tr>
              <a:tr h="370840">
                <a:tc>
                  <a:txBody>
                    <a:bodyPr/>
                    <a:lstStyle/>
                    <a:p>
                      <a:pPr lvl="0">
                        <a:buNone/>
                      </a:pPr>
                      <a:r>
                        <a:rPr lang="en-US" sz="1800" b="0" i="0" u="none" strike="noStrike" noProof="0">
                          <a:latin typeface="Abadi"/>
                        </a:rPr>
                        <a:t>     Low</a:t>
                      </a:r>
                      <a:endParaRPr lang="en-US">
                        <a:latin typeface="Abadi"/>
                      </a:endParaRPr>
                    </a:p>
                  </a:txBody>
                  <a:tcPr/>
                </a:tc>
                <a:tc>
                  <a:txBody>
                    <a:bodyPr/>
                    <a:lstStyle/>
                    <a:p>
                      <a:pPr lvl="0" algn="ctr">
                        <a:buNone/>
                      </a:pPr>
                      <a:r>
                        <a:rPr lang="en-US" sz="1800" b="0" i="0" u="none" strike="noStrike" noProof="0">
                          <a:latin typeface="Abadi"/>
                        </a:rPr>
                        <a:t>43</a:t>
                      </a:r>
                      <a:endParaRPr lang="en-US">
                        <a:latin typeface="Abadi"/>
                      </a:endParaRPr>
                    </a:p>
                  </a:txBody>
                  <a:tcPr/>
                </a:tc>
                <a:extLst>
                  <a:ext uri="{0D108BD9-81ED-4DB2-BD59-A6C34878D82A}">
                    <a16:rowId xmlns:a16="http://schemas.microsoft.com/office/drawing/2014/main" val="2015063779"/>
                  </a:ext>
                </a:extLst>
              </a:tr>
              <a:tr h="370840">
                <a:tc>
                  <a:txBody>
                    <a:bodyPr/>
                    <a:lstStyle/>
                    <a:p>
                      <a:pPr lvl="0">
                        <a:buNone/>
                      </a:pPr>
                      <a:r>
                        <a:rPr lang="en-US" sz="1800" b="0" i="0" u="none" strike="noStrike" noProof="0">
                          <a:latin typeface="Abadi"/>
                        </a:rPr>
                        <a:t>Planned</a:t>
                      </a:r>
                      <a:endParaRPr lang="en-US">
                        <a:latin typeface="Abadi"/>
                      </a:endParaRPr>
                    </a:p>
                  </a:txBody>
                  <a:tcPr/>
                </a:tc>
                <a:tc>
                  <a:txBody>
                    <a:bodyPr/>
                    <a:lstStyle/>
                    <a:p>
                      <a:pPr lvl="0" algn="ctr">
                        <a:buNone/>
                      </a:pPr>
                      <a:r>
                        <a:rPr lang="en-US" sz="1800" b="0" i="0" u="none" strike="noStrike" noProof="0">
                          <a:latin typeface="Abadi"/>
                        </a:rPr>
                        <a:t>7</a:t>
                      </a:r>
                      <a:endParaRPr lang="en-US" sz="1800" b="0" i="0" u="none" strike="noStrike" noProof="0" dirty="0">
                        <a:latin typeface="Abadi"/>
                      </a:endParaRPr>
                    </a:p>
                  </a:txBody>
                  <a:tcPr/>
                </a:tc>
                <a:extLst>
                  <a:ext uri="{0D108BD9-81ED-4DB2-BD59-A6C34878D82A}">
                    <a16:rowId xmlns:a16="http://schemas.microsoft.com/office/drawing/2014/main" val="186101017"/>
                  </a:ext>
                </a:extLst>
              </a:tr>
              <a:tr h="370839">
                <a:tc>
                  <a:txBody>
                    <a:bodyPr/>
                    <a:lstStyle/>
                    <a:p>
                      <a:pPr lvl="0">
                        <a:buNone/>
                      </a:pPr>
                      <a:r>
                        <a:rPr lang="en-US" sz="1800" b="0" i="0" u="none" strike="noStrike" noProof="0">
                          <a:latin typeface="Abadi"/>
                        </a:rPr>
                        <a:t>Underway</a:t>
                      </a:r>
                      <a:endParaRPr lang="en-US">
                        <a:latin typeface="Abadi"/>
                      </a:endParaRPr>
                    </a:p>
                  </a:txBody>
                  <a:tcPr/>
                </a:tc>
                <a:tc>
                  <a:txBody>
                    <a:bodyPr/>
                    <a:lstStyle/>
                    <a:p>
                      <a:pPr lvl="0" algn="ctr">
                        <a:buNone/>
                      </a:pPr>
                      <a:r>
                        <a:rPr lang="en-US" sz="1800" b="0" i="0" u="none" strike="noStrike" noProof="0">
                          <a:latin typeface="Abadi"/>
                        </a:rPr>
                        <a:t>6</a:t>
                      </a:r>
                    </a:p>
                  </a:txBody>
                  <a:tcPr/>
                </a:tc>
                <a:extLst>
                  <a:ext uri="{0D108BD9-81ED-4DB2-BD59-A6C34878D82A}">
                    <a16:rowId xmlns:a16="http://schemas.microsoft.com/office/drawing/2014/main" val="2996637422"/>
                  </a:ext>
                </a:extLst>
              </a:tr>
              <a:tr h="370839">
                <a:tc>
                  <a:txBody>
                    <a:bodyPr/>
                    <a:lstStyle/>
                    <a:p>
                      <a:pPr lvl="0">
                        <a:buNone/>
                      </a:pPr>
                      <a:r>
                        <a:rPr lang="en-US" sz="1800" b="1" i="0" u="none" strike="noStrike" noProof="0">
                          <a:latin typeface="Abadi"/>
                        </a:rPr>
                        <a:t>TOTAL</a:t>
                      </a:r>
                      <a:endParaRPr lang="en-US"/>
                    </a:p>
                  </a:txBody>
                  <a:tcPr/>
                </a:tc>
                <a:tc>
                  <a:txBody>
                    <a:bodyPr/>
                    <a:lstStyle/>
                    <a:p>
                      <a:pPr lvl="0" algn="ctr">
                        <a:buNone/>
                      </a:pPr>
                      <a:r>
                        <a:rPr lang="en-US" sz="1800" b="1" i="0" u="none" strike="noStrike" noProof="0">
                          <a:latin typeface="Abadi"/>
                        </a:rPr>
                        <a:t>115</a:t>
                      </a:r>
                      <a:endParaRPr lang="en-US" b="1">
                        <a:latin typeface="Abadi"/>
                      </a:endParaRPr>
                    </a:p>
                  </a:txBody>
                  <a:tcPr/>
                </a:tc>
                <a:extLst>
                  <a:ext uri="{0D108BD9-81ED-4DB2-BD59-A6C34878D82A}">
                    <a16:rowId xmlns:a16="http://schemas.microsoft.com/office/drawing/2014/main" val="1364428116"/>
                  </a:ext>
                </a:extLst>
              </a:tr>
            </a:tbl>
          </a:graphicData>
        </a:graphic>
      </p:graphicFrame>
      <p:graphicFrame>
        <p:nvGraphicFramePr>
          <p:cNvPr id="6" name="Content Placeholder 318">
            <a:extLst>
              <a:ext uri="{FF2B5EF4-FFF2-40B4-BE49-F238E27FC236}">
                <a16:creationId xmlns:a16="http://schemas.microsoft.com/office/drawing/2014/main" id="{9E70DEA3-19D3-2B7B-983E-32A69C1AEA07}"/>
              </a:ext>
            </a:extLst>
          </p:cNvPr>
          <p:cNvGraphicFramePr>
            <a:graphicFrameLocks/>
          </p:cNvGraphicFramePr>
          <p:nvPr>
            <p:extLst>
              <p:ext uri="{D42A27DB-BD31-4B8C-83A1-F6EECF244321}">
                <p14:modId xmlns:p14="http://schemas.microsoft.com/office/powerpoint/2010/main" val="2097662870"/>
              </p:ext>
            </p:extLst>
          </p:nvPr>
        </p:nvGraphicFramePr>
        <p:xfrm>
          <a:off x="4262155" y="5379427"/>
          <a:ext cx="3730613" cy="1010920"/>
        </p:xfrm>
        <a:graphic>
          <a:graphicData uri="http://schemas.openxmlformats.org/drawingml/2006/table">
            <a:tbl>
              <a:tblPr firstRow="1" bandRow="1">
                <a:tableStyleId>{9DCAF9ED-07DC-4A11-8D7F-57B35C25682E}</a:tableStyleId>
              </a:tblPr>
              <a:tblGrid>
                <a:gridCol w="1765725">
                  <a:extLst>
                    <a:ext uri="{9D8B030D-6E8A-4147-A177-3AD203B41FA5}">
                      <a16:colId xmlns:a16="http://schemas.microsoft.com/office/drawing/2014/main" val="1401171154"/>
                    </a:ext>
                  </a:extLst>
                </a:gridCol>
                <a:gridCol w="1964888">
                  <a:extLst>
                    <a:ext uri="{9D8B030D-6E8A-4147-A177-3AD203B41FA5}">
                      <a16:colId xmlns:a16="http://schemas.microsoft.com/office/drawing/2014/main" val="2187848714"/>
                    </a:ext>
                  </a:extLst>
                </a:gridCol>
              </a:tblGrid>
              <a:tr h="371230">
                <a:tc>
                  <a:txBody>
                    <a:bodyPr/>
                    <a:lstStyle/>
                    <a:p>
                      <a:pPr lvl="0" algn="ctr">
                        <a:buNone/>
                      </a:pPr>
                      <a:r>
                        <a:rPr lang="en-US" sz="1800" b="0" i="0" u="none" strike="noStrike" noProof="0">
                          <a:latin typeface="Abadi"/>
                        </a:rPr>
                        <a:t>Completed in 2025</a:t>
                      </a:r>
                      <a:endParaRPr lang="en-US"/>
                    </a:p>
                  </a:txBody>
                  <a:tcPr/>
                </a:tc>
                <a:tc>
                  <a:txBody>
                    <a:bodyPr/>
                    <a:lstStyle/>
                    <a:p>
                      <a:pPr lvl="0" algn="ctr">
                        <a:buNone/>
                      </a:pPr>
                      <a:r>
                        <a:rPr lang="en-US" sz="1800" b="0" i="0" u="none" strike="noStrike" noProof="0">
                          <a:latin typeface="Abadi"/>
                        </a:rPr>
                        <a:t>Count of Status</a:t>
                      </a:r>
                      <a:endParaRPr lang="en-US"/>
                    </a:p>
                  </a:txBody>
                  <a:tcPr/>
                </a:tc>
                <a:extLst>
                  <a:ext uri="{0D108BD9-81ED-4DB2-BD59-A6C34878D82A}">
                    <a16:rowId xmlns:a16="http://schemas.microsoft.com/office/drawing/2014/main" val="2919310608"/>
                  </a:ext>
                </a:extLst>
              </a:tr>
              <a:tr h="370840">
                <a:tc>
                  <a:txBody>
                    <a:bodyPr/>
                    <a:lstStyle/>
                    <a:p>
                      <a:pPr lvl="0" algn="l">
                        <a:buNone/>
                      </a:pPr>
                      <a:r>
                        <a:rPr lang="en-US" sz="1800" b="1" i="0" u="none" strike="noStrike" noProof="0">
                          <a:latin typeface="Abadi"/>
                        </a:rPr>
                        <a:t>Total</a:t>
                      </a:r>
                      <a:endParaRPr lang="en-US" b="1"/>
                    </a:p>
                  </a:txBody>
                  <a:tcPr/>
                </a:tc>
                <a:tc>
                  <a:txBody>
                    <a:bodyPr/>
                    <a:lstStyle/>
                    <a:p>
                      <a:pPr lvl="0" algn="ctr">
                        <a:buNone/>
                      </a:pPr>
                      <a:r>
                        <a:rPr lang="en-US" sz="1800" b="1" i="0" u="none" strike="noStrike" noProof="0">
                          <a:latin typeface="Abadi"/>
                        </a:rPr>
                        <a:t>22</a:t>
                      </a:r>
                    </a:p>
                  </a:txBody>
                  <a:tcPr/>
                </a:tc>
                <a:extLst>
                  <a:ext uri="{0D108BD9-81ED-4DB2-BD59-A6C34878D82A}">
                    <a16:rowId xmlns:a16="http://schemas.microsoft.com/office/drawing/2014/main" val="3152595316"/>
                  </a:ext>
                </a:extLst>
              </a:tr>
            </a:tbl>
          </a:graphicData>
        </a:graphic>
      </p:graphicFrame>
    </p:spTree>
    <p:extLst>
      <p:ext uri="{BB962C8B-B14F-4D97-AF65-F5344CB8AC3E}">
        <p14:creationId xmlns:p14="http://schemas.microsoft.com/office/powerpoint/2010/main" val="209419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640080" y="420624"/>
            <a:ext cx="7132320" cy="676656"/>
          </a:xfrm>
        </p:spPr>
        <p:txBody>
          <a:bodyPr/>
          <a:lstStyle/>
          <a:p>
            <a:pPr>
              <a:lnSpc>
                <a:spcPts val="1275"/>
              </a:lnSpc>
            </a:pPr>
            <a:r>
              <a:rPr lang="en-US" dirty="0">
                <a:latin typeface="YACgEQY10lw_0"/>
              </a:rPr>
              <a:t>2026 CCCB Priorities</a:t>
            </a:r>
          </a:p>
        </p:txBody>
      </p:sp>
      <p:sp>
        <p:nvSpPr>
          <p:cNvPr id="43" name="Text Placeholder 42">
            <a:extLst>
              <a:ext uri="{FF2B5EF4-FFF2-40B4-BE49-F238E27FC236}">
                <a16:creationId xmlns:a16="http://schemas.microsoft.com/office/drawing/2014/main" id="{520E98B6-7B33-8FD4-A662-31DD4B85E22E}"/>
              </a:ext>
            </a:extLst>
          </p:cNvPr>
          <p:cNvSpPr>
            <a:spLocks noGrp="1"/>
          </p:cNvSpPr>
          <p:nvPr>
            <p:ph idx="1"/>
          </p:nvPr>
        </p:nvSpPr>
        <p:spPr>
          <a:xfrm>
            <a:off x="731520" y="1243584"/>
            <a:ext cx="7580376" cy="5431536"/>
          </a:xfrm>
        </p:spPr>
        <p:txBody>
          <a:bodyPr vert="horz" lIns="91440" tIns="45720" rIns="91440" bIns="45720" rtlCol="0" anchor="t">
            <a:normAutofit/>
          </a:bodyPr>
          <a:lstStyle/>
          <a:p>
            <a:pPr marL="285750" indent="-285750">
              <a:buFont typeface="Arial,Sans-Serif" panose="020B0604020202020204" pitchFamily="34" charset="0"/>
              <a:buChar char="•"/>
            </a:pPr>
            <a:r>
              <a:rPr lang="en-US"/>
              <a:t>Expected in 2.1</a:t>
            </a:r>
            <a:endParaRPr lang="en-US">
              <a:solidFill>
                <a:srgbClr val="FFFF00"/>
              </a:solidFill>
            </a:endParaRPr>
          </a:p>
          <a:p>
            <a:pPr marL="633095" lvl="1" indent="-347345">
              <a:buFont typeface="Arial,Sans-Serif" panose="020B0604020202020204" pitchFamily="34" charset="0"/>
              <a:buChar char="•"/>
            </a:pPr>
            <a:r>
              <a:rPr lang="en-US"/>
              <a:t>Add Overhead Modules, UMOD, etc. to WildCAD-E as resource types</a:t>
            </a:r>
            <a:endParaRPr lang="en-US">
              <a:solidFill>
                <a:srgbClr val="FFFF00"/>
              </a:solidFill>
            </a:endParaRPr>
          </a:p>
          <a:p>
            <a:pPr marL="633095" lvl="1" indent="-347345">
              <a:buFont typeface="Arial,Sans-Serif" panose="020B0604020202020204" pitchFamily="34" charset="0"/>
              <a:buChar char="•"/>
            </a:pPr>
            <a:r>
              <a:rPr lang="en-US"/>
              <a:t>IRWIN Integrated future/updated resources.</a:t>
            </a:r>
            <a:endParaRPr lang="en-US">
              <a:solidFill>
                <a:srgbClr val="FFFF00"/>
              </a:solidFill>
            </a:endParaRPr>
          </a:p>
          <a:p>
            <a:pPr marL="633095" lvl="1" indent="-347345">
              <a:buFont typeface="Arial,Sans-Serif" panose="020B0604020202020204" pitchFamily="34" charset="0"/>
              <a:buChar char="•"/>
            </a:pPr>
            <a:r>
              <a:rPr lang="en-US"/>
              <a:t>Map Measurement tool</a:t>
            </a:r>
            <a:endParaRPr lang="en-US">
              <a:solidFill>
                <a:srgbClr val="FFFFFF"/>
              </a:solidFill>
            </a:endParaRPr>
          </a:p>
          <a:p>
            <a:pPr marL="633095" lvl="1" indent="-347345">
              <a:buFont typeface="Arial,Sans-Serif" panose="020B0604020202020204" pitchFamily="34" charset="0"/>
              <a:buChar char="•"/>
            </a:pPr>
            <a:r>
              <a:rPr lang="en-US">
                <a:ea typeface="+mn-lt"/>
                <a:cs typeface="+mn-lt"/>
              </a:rPr>
              <a:t>Multiple methods to determine closest resource response to incident</a:t>
            </a:r>
            <a:endParaRPr lang="en-US"/>
          </a:p>
          <a:p>
            <a:pPr marL="633095" lvl="1" indent="-347345">
              <a:buFont typeface="Arial" panose="020B0604020202020204" pitchFamily="34" charset="0"/>
              <a:buChar char="•"/>
            </a:pPr>
            <a:r>
              <a:rPr lang="en-US"/>
              <a:t>Timer reconfiguration (Fix timer document issue on wrong incident)</a:t>
            </a:r>
          </a:p>
          <a:p>
            <a:pPr marL="633095" lvl="1" indent="-347345"/>
            <a:r>
              <a:rPr lang="en-US">
                <a:ea typeface="+mn-lt"/>
                <a:cs typeface="+mn-lt"/>
              </a:rPr>
              <a:t>Contained, controlled, out and lat/long auto document in incident log to show history</a:t>
            </a:r>
            <a:endParaRPr lang="en-US" dirty="0">
              <a:latin typeface="Abadi"/>
            </a:endParaRPr>
          </a:p>
        </p:txBody>
      </p:sp>
    </p:spTree>
    <p:extLst>
      <p:ext uri="{BB962C8B-B14F-4D97-AF65-F5344CB8AC3E}">
        <p14:creationId xmlns:p14="http://schemas.microsoft.com/office/powerpoint/2010/main" val="418214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9D5B-97AC-2150-7330-1D4239545202}"/>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C239BB06-DB56-1CE7-319F-46D5BC22BF6D}"/>
              </a:ext>
            </a:extLst>
          </p:cNvPr>
          <p:cNvSpPr>
            <a:spLocks noGrp="1"/>
          </p:cNvSpPr>
          <p:nvPr>
            <p:ph type="title"/>
          </p:nvPr>
        </p:nvSpPr>
        <p:spPr>
          <a:xfrm>
            <a:off x="640080" y="420624"/>
            <a:ext cx="7132320" cy="676656"/>
          </a:xfrm>
        </p:spPr>
        <p:txBody>
          <a:bodyPr/>
          <a:lstStyle/>
          <a:p>
            <a:pPr>
              <a:lnSpc>
                <a:spcPts val="1275"/>
              </a:lnSpc>
            </a:pPr>
            <a:r>
              <a:rPr lang="en-US" dirty="0">
                <a:latin typeface="YACgEQY10lw_0"/>
              </a:rPr>
              <a:t>2026 CCCB Priorities</a:t>
            </a:r>
          </a:p>
        </p:txBody>
      </p:sp>
      <p:sp>
        <p:nvSpPr>
          <p:cNvPr id="43" name="Text Placeholder 42">
            <a:extLst>
              <a:ext uri="{FF2B5EF4-FFF2-40B4-BE49-F238E27FC236}">
                <a16:creationId xmlns:a16="http://schemas.microsoft.com/office/drawing/2014/main" id="{D3C6F0C1-C987-C8B9-ACDF-4E8C4B4DFDF1}"/>
              </a:ext>
            </a:extLst>
          </p:cNvPr>
          <p:cNvSpPr>
            <a:spLocks noGrp="1"/>
          </p:cNvSpPr>
          <p:nvPr>
            <p:ph idx="1"/>
          </p:nvPr>
        </p:nvSpPr>
        <p:spPr>
          <a:xfrm>
            <a:off x="731520" y="1243584"/>
            <a:ext cx="7580376" cy="5431536"/>
          </a:xfrm>
        </p:spPr>
        <p:txBody>
          <a:bodyPr vert="horz" lIns="91440" tIns="45720" rIns="91440" bIns="45720" rtlCol="0" anchor="t">
            <a:normAutofit/>
          </a:bodyPr>
          <a:lstStyle/>
          <a:p>
            <a:pPr marL="285750" indent="-285750">
              <a:buFont typeface="Arial" panose="020B0604020202020204" pitchFamily="34" charset="0"/>
              <a:buChar char="•"/>
            </a:pPr>
            <a:r>
              <a:rPr lang="en-US"/>
              <a:t>Future Priority Enhancements</a:t>
            </a:r>
          </a:p>
          <a:p>
            <a:pPr marL="633095" lvl="1" indent="-347345">
              <a:buFont typeface="Arial" panose="020B0604020202020204" pitchFamily="34" charset="0"/>
              <a:buChar char="•"/>
            </a:pPr>
            <a:r>
              <a:rPr lang="en-US"/>
              <a:t>Add aircraft log and reconfigure AIR tab</a:t>
            </a:r>
          </a:p>
          <a:p>
            <a:pPr marL="633095" lvl="1" indent="-347345">
              <a:buFont typeface="Arial" panose="020B0604020202020204" pitchFamily="34" charset="0"/>
              <a:buChar char="•"/>
            </a:pPr>
            <a:r>
              <a:rPr lang="en-US"/>
              <a:t>Allow resources to go to an incident in WCE and still show available in IROC </a:t>
            </a:r>
            <a:r>
              <a:rPr lang="en-US" dirty="0"/>
              <a:t>for out of area orders</a:t>
            </a:r>
            <a:endParaRPr lang="en-US"/>
          </a:p>
          <a:p>
            <a:pPr marL="633095" lvl="1" indent="-347345">
              <a:buFont typeface="Arial" panose="020B0604020202020204" pitchFamily="34" charset="0"/>
              <a:buChar char="•"/>
            </a:pPr>
            <a:r>
              <a:rPr lang="en-US"/>
              <a:t>National NAVAID / VOR list</a:t>
            </a:r>
          </a:p>
          <a:p>
            <a:pPr marL="633095" lvl="1" indent="-347345">
              <a:buFont typeface="Arial" panose="020B0604020202020204" pitchFamily="34" charset="0"/>
              <a:buChar char="•"/>
            </a:pPr>
            <a:r>
              <a:rPr lang="en-US" dirty="0"/>
              <a:t>Add UNDO button to undo the last action of a resource</a:t>
            </a:r>
          </a:p>
          <a:p>
            <a:pPr marL="633095" lvl="1" indent="-347345">
              <a:buFont typeface="Arial" panose="020B0604020202020204" pitchFamily="34" charset="0"/>
              <a:buChar char="•"/>
            </a:pPr>
            <a:r>
              <a:rPr lang="en-US" dirty="0"/>
              <a:t>Hazard layer include polygons, lines and points. Lines and points have a distance to hazard. </a:t>
            </a:r>
          </a:p>
          <a:p>
            <a:pPr marL="633095" lvl="1" indent="-347345">
              <a:buFont typeface="Arial" panose="020B0604020202020204" pitchFamily="34" charset="0"/>
              <a:buChar char="•"/>
            </a:pPr>
            <a:r>
              <a:rPr lang="en-US" dirty="0"/>
              <a:t>Rebuild the distance tab to have a dropdown by category and more categories </a:t>
            </a:r>
          </a:p>
          <a:p>
            <a:pPr algn="ctr"/>
            <a:r>
              <a:rPr lang="en-US" dirty="0">
                <a:ea typeface="+mn-lt"/>
                <a:cs typeface="+mn-lt"/>
              </a:rPr>
              <a:t>***Dark mode has been requested and is currently on the priority list. However, </a:t>
            </a:r>
            <a:r>
              <a:rPr lang="en-US">
                <a:ea typeface="+mn-lt"/>
                <a:cs typeface="+mn-lt"/>
              </a:rPr>
              <a:t>due to other higher-priority initiatives that impact business needs, Its development </a:t>
            </a:r>
            <a:r>
              <a:rPr lang="en-US" dirty="0">
                <a:ea typeface="+mn-lt"/>
                <a:cs typeface="+mn-lt"/>
              </a:rPr>
              <a:t>is currently postponed for a future phase.*** </a:t>
            </a:r>
            <a:endParaRPr lang="en-US" dirty="0">
              <a:latin typeface="Abadi"/>
            </a:endParaRPr>
          </a:p>
        </p:txBody>
      </p:sp>
    </p:spTree>
    <p:extLst>
      <p:ext uri="{BB962C8B-B14F-4D97-AF65-F5344CB8AC3E}">
        <p14:creationId xmlns:p14="http://schemas.microsoft.com/office/powerpoint/2010/main" val="82947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6D5A-363B-0E44-CF98-5BAA33B81A08}"/>
              </a:ext>
            </a:extLst>
          </p:cNvPr>
          <p:cNvSpPr>
            <a:spLocks noGrp="1"/>
          </p:cNvSpPr>
          <p:nvPr>
            <p:ph type="title"/>
          </p:nvPr>
        </p:nvSpPr>
        <p:spPr>
          <a:xfrm>
            <a:off x="2994409" y="74111"/>
            <a:ext cx="3809431" cy="741166"/>
          </a:xfrm>
        </p:spPr>
        <p:txBody>
          <a:bodyPr anchor="b">
            <a:normAutofit/>
          </a:bodyPr>
          <a:lstStyle/>
          <a:p>
            <a:r>
              <a:rPr lang="en-US" dirty="0"/>
              <a:t>Layer Feedback</a:t>
            </a:r>
          </a:p>
        </p:txBody>
      </p:sp>
      <p:pic>
        <p:nvPicPr>
          <p:cNvPr id="7" name="Content Placeholder 6">
            <a:extLst>
              <a:ext uri="{FF2B5EF4-FFF2-40B4-BE49-F238E27FC236}">
                <a16:creationId xmlns:a16="http://schemas.microsoft.com/office/drawing/2014/main" id="{F87D6CC5-8014-0A6C-6705-227B1BE52AE4}"/>
              </a:ext>
            </a:extLst>
          </p:cNvPr>
          <p:cNvPicPr>
            <a:picLocks noGrp="1" noChangeAspect="1"/>
          </p:cNvPicPr>
          <p:nvPr>
            <p:ph idx="14"/>
          </p:nvPr>
        </p:nvPicPr>
        <p:blipFill>
          <a:blip r:embed="rId2"/>
          <a:stretch>
            <a:fillRect/>
          </a:stretch>
        </p:blipFill>
        <p:spPr>
          <a:xfrm>
            <a:off x="3647948" y="2797139"/>
            <a:ext cx="7351274" cy="3785906"/>
          </a:xfrm>
          <a:prstGeom prst="rect">
            <a:avLst/>
          </a:prstGeom>
          <a:noFill/>
        </p:spPr>
      </p:pic>
      <p:sp>
        <p:nvSpPr>
          <p:cNvPr id="4" name="Content Placeholder 3">
            <a:extLst>
              <a:ext uri="{FF2B5EF4-FFF2-40B4-BE49-F238E27FC236}">
                <a16:creationId xmlns:a16="http://schemas.microsoft.com/office/drawing/2014/main" id="{FE7767A6-1E34-5F88-E520-14086ED061B9}"/>
              </a:ext>
            </a:extLst>
          </p:cNvPr>
          <p:cNvSpPr>
            <a:spLocks noGrp="1"/>
          </p:cNvSpPr>
          <p:nvPr>
            <p:ph idx="1"/>
          </p:nvPr>
        </p:nvSpPr>
        <p:spPr>
          <a:xfrm>
            <a:off x="2994409" y="815277"/>
            <a:ext cx="8658352" cy="1706860"/>
          </a:xfrm>
        </p:spPr>
        <p:txBody>
          <a:bodyPr>
            <a:normAutofit/>
          </a:bodyPr>
          <a:lstStyle/>
          <a:p>
            <a:pPr marL="0" indent="0">
              <a:lnSpc>
                <a:spcPct val="90000"/>
              </a:lnSpc>
              <a:buNone/>
            </a:pPr>
            <a:r>
              <a:rPr lang="en-US" sz="1400" dirty="0"/>
              <a:t>Map layers are not a service provided by the developers they are URLs provided by an authoritative data sources. To report outages or updates you will need to contact the appropriate service provider. Many of these layers are used nationally by many different types of users, so when the service is unavailable, they are aware so patients may be your best option. Sometimes these services also are unavailable for short periods of times due to maintenance. </a:t>
            </a:r>
          </a:p>
          <a:p>
            <a:pPr marL="0" indent="0">
              <a:lnSpc>
                <a:spcPct val="90000"/>
              </a:lnSpc>
              <a:buNone/>
            </a:pPr>
            <a:r>
              <a:rPr lang="en-US" sz="1400" dirty="0"/>
              <a:t>If it is a long-term outage or updated needed, you will need to contact the service provider or work with your GIS Specialists to have them go through their appropriate channels to update or report long term outages of the sources.</a:t>
            </a:r>
          </a:p>
        </p:txBody>
      </p:sp>
      <p:pic>
        <p:nvPicPr>
          <p:cNvPr id="9" name="Picture 8">
            <a:extLst>
              <a:ext uri="{FF2B5EF4-FFF2-40B4-BE49-F238E27FC236}">
                <a16:creationId xmlns:a16="http://schemas.microsoft.com/office/drawing/2014/main" id="{4BCD8EA4-96D2-55CA-B7DD-B130710C98F8}"/>
              </a:ext>
            </a:extLst>
          </p:cNvPr>
          <p:cNvPicPr>
            <a:picLocks noChangeAspect="1"/>
          </p:cNvPicPr>
          <p:nvPr/>
        </p:nvPicPr>
        <p:blipFill>
          <a:blip r:embed="rId3"/>
          <a:stretch>
            <a:fillRect/>
          </a:stretch>
        </p:blipFill>
        <p:spPr>
          <a:xfrm>
            <a:off x="3819525" y="4581208"/>
            <a:ext cx="1866899" cy="1866899"/>
          </a:xfrm>
          <a:prstGeom prst="rect">
            <a:avLst/>
          </a:prstGeom>
        </p:spPr>
      </p:pic>
    </p:spTree>
    <p:extLst>
      <p:ext uri="{BB962C8B-B14F-4D97-AF65-F5344CB8AC3E}">
        <p14:creationId xmlns:p14="http://schemas.microsoft.com/office/powerpoint/2010/main" val="32375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925E-4060-138E-EB70-93D5CF87F5CE}"/>
            </a:ext>
          </a:extLst>
        </p:cNvPr>
        <p:cNvGrpSpPr/>
        <p:nvPr/>
      </p:nvGrpSpPr>
      <p:grpSpPr>
        <a:xfrm>
          <a:off x="0" y="0"/>
          <a:ext cx="0" cy="0"/>
          <a:chOff x="0" y="0"/>
          <a:chExt cx="0" cy="0"/>
        </a:xfrm>
      </p:grpSpPr>
      <p:sp>
        <p:nvSpPr>
          <p:cNvPr id="60" name="Title 59">
            <a:extLst>
              <a:ext uri="{FF2B5EF4-FFF2-40B4-BE49-F238E27FC236}">
                <a16:creationId xmlns:a16="http://schemas.microsoft.com/office/drawing/2014/main" id="{82C0A962-E7B3-94EE-3CD3-F08968317320}"/>
              </a:ext>
            </a:extLst>
          </p:cNvPr>
          <p:cNvSpPr>
            <a:spLocks noGrp="1"/>
          </p:cNvSpPr>
          <p:nvPr>
            <p:ph type="title"/>
          </p:nvPr>
        </p:nvSpPr>
        <p:spPr>
          <a:xfrm>
            <a:off x="7422261" y="142875"/>
            <a:ext cx="4663440" cy="1737360"/>
          </a:xfrm>
        </p:spPr>
        <p:txBody>
          <a:bodyPr vert="horz" lIns="91440" tIns="45720" rIns="91440" bIns="45720" rtlCol="0" anchor="t" anchorCtr="0">
            <a:normAutofit/>
          </a:bodyPr>
          <a:lstStyle/>
          <a:p>
            <a:pPr algn="ctr"/>
            <a:r>
              <a:rPr lang="en-US" b="1" kern="1200" dirty="0">
                <a:latin typeface="+mj-lt"/>
                <a:ea typeface="+mj-ea"/>
                <a:cs typeface="+mj-cs"/>
              </a:rPr>
              <a:t>Resource Integration</a:t>
            </a:r>
          </a:p>
        </p:txBody>
      </p:sp>
      <p:pic>
        <p:nvPicPr>
          <p:cNvPr id="3" name="Content Placeholder 2">
            <a:extLst>
              <a:ext uri="{FF2B5EF4-FFF2-40B4-BE49-F238E27FC236}">
                <a16:creationId xmlns:a16="http://schemas.microsoft.com/office/drawing/2014/main" id="{03B0DA9C-AF6E-26B5-66A7-A05379C71E42}"/>
              </a:ext>
            </a:extLst>
          </p:cNvPr>
          <p:cNvPicPr>
            <a:picLocks noGrp="1" noChangeAspect="1"/>
          </p:cNvPicPr>
          <p:nvPr>
            <p:ph idx="30"/>
          </p:nvPr>
        </p:nvPicPr>
        <p:blipFill>
          <a:blip r:embed="rId3"/>
          <a:stretch>
            <a:fillRect/>
          </a:stretch>
        </p:blipFill>
        <p:spPr>
          <a:xfrm>
            <a:off x="194310" y="142875"/>
            <a:ext cx="7139940" cy="6550896"/>
          </a:xfrm>
          <a:prstGeom prst="rect">
            <a:avLst/>
          </a:prstGeom>
          <a:noFill/>
        </p:spPr>
      </p:pic>
      <p:pic>
        <p:nvPicPr>
          <p:cNvPr id="5" name="Picture 4">
            <a:extLst>
              <a:ext uri="{FF2B5EF4-FFF2-40B4-BE49-F238E27FC236}">
                <a16:creationId xmlns:a16="http://schemas.microsoft.com/office/drawing/2014/main" id="{F163E8DA-35E7-0438-BB48-B10ACEE9A9DA}"/>
              </a:ext>
            </a:extLst>
          </p:cNvPr>
          <p:cNvPicPr>
            <a:picLocks noChangeAspect="1"/>
          </p:cNvPicPr>
          <p:nvPr/>
        </p:nvPicPr>
        <p:blipFill>
          <a:blip r:embed="rId4"/>
          <a:stretch>
            <a:fillRect/>
          </a:stretch>
        </p:blipFill>
        <p:spPr>
          <a:xfrm>
            <a:off x="8470019" y="1533525"/>
            <a:ext cx="2724150" cy="2724150"/>
          </a:xfrm>
          <a:prstGeom prst="rect">
            <a:avLst/>
          </a:prstGeom>
        </p:spPr>
      </p:pic>
    </p:spTree>
    <p:extLst>
      <p:ext uri="{BB962C8B-B14F-4D97-AF65-F5344CB8AC3E}">
        <p14:creationId xmlns:p14="http://schemas.microsoft.com/office/powerpoint/2010/main" val="393043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1143000" y="3200400"/>
            <a:ext cx="5029200" cy="2743200"/>
          </a:xfrm>
        </p:spPr>
        <p:txBody>
          <a:bodyPr anchor="t">
            <a:normAutofit/>
          </a:bodyPr>
          <a:lstStyle/>
          <a:p>
            <a:r>
              <a:rPr lang="en-US" dirty="0"/>
              <a:t>Thank you</a:t>
            </a:r>
          </a:p>
        </p:txBody>
      </p:sp>
      <p:pic>
        <p:nvPicPr>
          <p:cNvPr id="3" name="Picture 2">
            <a:extLst>
              <a:ext uri="{FF2B5EF4-FFF2-40B4-BE49-F238E27FC236}">
                <a16:creationId xmlns:a16="http://schemas.microsoft.com/office/drawing/2014/main" id="{2139C255-AE96-2E5F-0089-F6EFE4E889E8}"/>
              </a:ext>
            </a:extLst>
          </p:cNvPr>
          <p:cNvPicPr>
            <a:picLocks noChangeAspect="1"/>
          </p:cNvPicPr>
          <p:nvPr/>
        </p:nvPicPr>
        <p:blipFill>
          <a:blip r:embed="rId3"/>
          <a:srcRect l="-12056" t="-18804" r="-12802" b="-20225"/>
          <a:stretch>
            <a:fillRect/>
          </a:stretch>
        </p:blipFill>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solid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8"/>
          </p:nvPr>
        </p:nvSpPr>
        <p:spPr>
          <a:xfrm>
            <a:off x="1261872" y="2240280"/>
            <a:ext cx="5029200" cy="760288"/>
          </a:xfrm>
        </p:spPr>
        <p:txBody>
          <a:bodyPr anchor="b">
            <a:normAutofit/>
          </a:bodyPr>
          <a:lstStyle/>
          <a:p>
            <a:pPr marL="0" indent="0">
              <a:buNone/>
            </a:pPr>
            <a:r>
              <a:rPr lang="en-US" dirty="0">
                <a:hlinkClick r:id="rId4"/>
              </a:rPr>
              <a:t>https://www.wildfire.gov/page/change-control-board-wildcad-e</a:t>
            </a:r>
            <a:r>
              <a:rPr lang="en-US" dirty="0"/>
              <a:t> </a:t>
            </a:r>
          </a:p>
        </p:txBody>
      </p:sp>
    </p:spTree>
    <p:extLst>
      <p:ext uri="{BB962C8B-B14F-4D97-AF65-F5344CB8AC3E}">
        <p14:creationId xmlns:p14="http://schemas.microsoft.com/office/powerpoint/2010/main" val="529279411"/>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b1e84a-ce4f-43f0-8510-f1718395b4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35FB3DBD44EE40BA4C4F2DD4E77CD0" ma:contentTypeVersion="11" ma:contentTypeDescription="Create a new document." ma:contentTypeScope="" ma:versionID="ef3215d3a1053967dbd92b5977a34103">
  <xsd:schema xmlns:xsd="http://www.w3.org/2001/XMLSchema" xmlns:xs="http://www.w3.org/2001/XMLSchema" xmlns:p="http://schemas.microsoft.com/office/2006/metadata/properties" xmlns:ns2="ddb1e84a-ce4f-43f0-8510-f1718395b4d0" targetNamespace="http://schemas.microsoft.com/office/2006/metadata/properties" ma:root="true" ma:fieldsID="4b6da4b96f2d53f3707a3aff725e42f1" ns2:_="">
    <xsd:import namespace="ddb1e84a-ce4f-43f0-8510-f1718395b4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1e84a-ce4f-43f0-8510-f1718395b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bd24e8d-a9e5-4d92-be68-bacf1b977f8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2.xml><?xml version="1.0" encoding="utf-8"?>
<ds:datastoreItem xmlns:ds="http://schemas.openxmlformats.org/officeDocument/2006/customXml" ds:itemID="{C8DB3C62-858A-4A01-AFEF-21E0BB8CE262}">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ddb1e84a-ce4f-43f0-8510-f1718395b4d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082CD87-99E4-4D7A-9308-3B4046C08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1e84a-ce4f-43f0-8510-f1718395b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{6FA4AE42-7EC1-4F4C-857E-08BC6FD0E245}TF63aebcec-8e39-4664-940a-dd6c2f00c54d020a9832_win32-3cdd3ee32610</Template>
  <TotalTime>301</TotalTime>
  <Words>508</Words>
  <Application>Microsoft Office PowerPoint</Application>
  <PresentationFormat>Widescreen</PresentationFormat>
  <Paragraphs>81</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vt:lpstr>
      <vt:lpstr>CAD Change Control Board</vt:lpstr>
      <vt:lpstr>Representatives</vt:lpstr>
      <vt:lpstr>Enhancement Process</vt:lpstr>
      <vt:lpstr>Current Statistics</vt:lpstr>
      <vt:lpstr>2026 CCCB Priorities</vt:lpstr>
      <vt:lpstr>2026 CCCB Priorities</vt:lpstr>
      <vt:lpstr>Layer Feedback</vt:lpstr>
      <vt:lpstr>Resource Integration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Watson, Roman - FS, MO</dc:creator>
  <cp:lastModifiedBy>Roman Watson</cp:lastModifiedBy>
  <cp:revision>214</cp:revision>
  <dcterms:created xsi:type="dcterms:W3CDTF">2026-03-20T13:38:31Z</dcterms:created>
  <dcterms:modified xsi:type="dcterms:W3CDTF">2026-04-13T17:52:24Z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0x010100B835FB3DBD44EE40BA4C4F2DD4E77CD0</vt:lpwstr>
  </property>
  <property fmtid="{D5CDD505-2E9C-101B-9397-08002B2CF9AE}" pid="3" name="MediaServiceImageTags">
    <vt:lpwstr/>
  </property>
</Properties>
</file>