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12" r:id="rId2"/>
    <p:sldId id="288" r:id="rId3"/>
    <p:sldId id="275" r:id="rId4"/>
    <p:sldId id="310" r:id="rId5"/>
    <p:sldId id="311" r:id="rId6"/>
    <p:sldId id="302" r:id="rId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MdCn BT" panose="020B050602020403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FE5"/>
    <a:srgbClr val="5B5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EE7B1-EB9D-941C-5274-7AF5F559AFC1}" v="6" dt="2026-04-06T21:38:33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86441" autoAdjust="0"/>
  </p:normalViewPr>
  <p:slideViewPr>
    <p:cSldViewPr snapToGrid="0">
      <p:cViewPr varScale="1">
        <p:scale>
          <a:sx n="47" d="100"/>
          <a:sy n="47" d="100"/>
        </p:scale>
        <p:origin x="908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CBDE22-980A-4FF0-8948-1502B795A8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AD68F-E455-4138-AFC6-ECE4CAA538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22F6F40-20FF-499B-B2D0-02F23C32FDEA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A7A01F-76D9-4F28-9B34-EEEC476EC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8B9403-4283-46EE-BBF8-CA202304B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C4610-1D96-4ADE-96AE-E0B0330520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8C183-4A9B-4685-AE42-959852D84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E167FC0-AC69-4215-8FA5-467BB3CBF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sng" dirty="0"/>
              <a:t>Bighorn Information Systems</a:t>
            </a:r>
          </a:p>
          <a:p>
            <a:r>
              <a:rPr lang="en-US" sz="1200" b="1" dirty="0"/>
              <a:t>Aaron Gelobter</a:t>
            </a:r>
          </a:p>
          <a:p>
            <a:r>
              <a:rPr lang="en-US" sz="1200" b="1" dirty="0"/>
              <a:t>Linda Lowe</a:t>
            </a:r>
          </a:p>
          <a:p>
            <a:r>
              <a:rPr lang="en-US" sz="1200" b="1" dirty="0"/>
              <a:t>Gary Maddux</a:t>
            </a:r>
          </a:p>
          <a:p>
            <a:endParaRPr lang="en-US" dirty="0"/>
          </a:p>
          <a:p>
            <a:r>
              <a:rPr lang="en-US" sz="1200" b="1" i="1" u="sng" dirty="0"/>
              <a:t>Science Applications International Corporation ("SAIC") </a:t>
            </a:r>
          </a:p>
          <a:p>
            <a:r>
              <a:rPr lang="en-US" sz="1200" b="1" dirty="0"/>
              <a:t>Tani Converse</a:t>
            </a:r>
          </a:p>
          <a:p>
            <a:r>
              <a:rPr lang="en-US" sz="1200" b="1" dirty="0"/>
              <a:t>Will Nesbitt</a:t>
            </a:r>
          </a:p>
          <a:p>
            <a:r>
              <a:rPr lang="en-US" sz="1200" b="1" dirty="0"/>
              <a:t>Sam Marantan</a:t>
            </a:r>
          </a:p>
          <a:p>
            <a:r>
              <a:rPr lang="en-US" sz="1200" b="1" dirty="0"/>
              <a:t>Gabbi Adams</a:t>
            </a:r>
          </a:p>
          <a:p>
            <a:r>
              <a:rPr lang="en-US" sz="1200" b="1" dirty="0"/>
              <a:t>Connor Smith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67FC0-AC69-4215-8FA5-467BB3CBF0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1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A8E2-3CAC-44B1-B973-0CBA2A59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BCCD7-070B-ECBC-8D0B-82272C7F8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C5F5D-6F62-ABA3-ACE7-D2E21CC5F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u="sng" dirty="0"/>
              <a:t>Bighorn Information Systems</a:t>
            </a:r>
          </a:p>
          <a:p>
            <a:r>
              <a:rPr lang="en-US" sz="1200" b="1" dirty="0"/>
              <a:t>Aaron Gelobter</a:t>
            </a:r>
          </a:p>
          <a:p>
            <a:r>
              <a:rPr lang="en-US" sz="1200" b="1" dirty="0"/>
              <a:t>Linda Lowe</a:t>
            </a:r>
          </a:p>
          <a:p>
            <a:r>
              <a:rPr lang="en-US" sz="1200" b="1" dirty="0"/>
              <a:t>Gary Maddux</a:t>
            </a:r>
          </a:p>
          <a:p>
            <a:endParaRPr lang="en-US" dirty="0"/>
          </a:p>
          <a:p>
            <a:r>
              <a:rPr lang="en-US" sz="1200" b="1" i="1" u="sng" dirty="0"/>
              <a:t>Science Applications International Corporation ("SAIC") </a:t>
            </a:r>
          </a:p>
          <a:p>
            <a:r>
              <a:rPr lang="en-US" sz="1200" b="1" dirty="0"/>
              <a:t>Tani Converse</a:t>
            </a:r>
          </a:p>
          <a:p>
            <a:r>
              <a:rPr lang="en-US" sz="1200" b="1" dirty="0"/>
              <a:t>Will Nesbitt</a:t>
            </a:r>
          </a:p>
          <a:p>
            <a:r>
              <a:rPr lang="en-US" sz="1200" b="1" dirty="0"/>
              <a:t>Sam Marantan</a:t>
            </a:r>
          </a:p>
          <a:p>
            <a:r>
              <a:rPr lang="en-US" sz="1200" b="1" dirty="0"/>
              <a:t>Gabbi Adams</a:t>
            </a:r>
          </a:p>
          <a:p>
            <a:r>
              <a:rPr lang="en-US" sz="1200" b="1" dirty="0"/>
              <a:t>Connor Smith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2EC82-21FB-02E0-D8CA-804E58DED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67FC0-AC69-4215-8FA5-467BB3CBF0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A1E9D-F9C5-4E6B-9345-D7B50BEB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35375" y="6356350"/>
            <a:ext cx="11731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EA30-88D7-4A14-AAE5-497BE52B2AA1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83506-AF87-44BF-9670-3F85B0C2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538" y="6356350"/>
            <a:ext cx="3344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A4E0-85D2-4F50-8BD1-B374F4AB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FFB2-F9B2-48BF-B77C-34A40B387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D2E55-984D-4A43-9AC1-842AB8D0E64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2549-5789-495D-AEF7-CCED4E1FBAE3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1CB2F-7502-4B7B-90EB-2F2EE169B41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0566-F3F3-45B5-96A1-76DDDA01732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3A30-3362-4FE1-B237-F1C5C912F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8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66A61-772B-4C01-9BF9-FC34B88EA0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3C7B-BFE6-4A9B-AAC4-24B0AD1F8A7F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E9E3-FAA9-4367-B909-A67459FF135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42210-937D-4705-9098-CB6D4773596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45FC-0B05-4A12-ADDE-60FA342B9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835A3-113D-4AC0-AD1F-1B07CA9B340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5BFC-86D2-498B-A56A-81877DA21DF8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C2EDC-4D41-40FA-B6E9-B7BA929855F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686B4-20F2-41C3-B8A2-285327734C1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C616-BC7E-41EC-B2EB-AFB4E628A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102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B4EE9-6B19-4CCA-8B55-C1B5A94ECAA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D58D-B448-4FE2-95DF-4F4253C00DF8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EA6F5-AA63-4A03-B9A3-9E3F5603D39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D064-FB17-43FA-A462-055B1348EB8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4A4C-F652-4F01-849C-6BB65A3D2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2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AF9C34-B8E1-4F6A-A8A1-EEECCE13694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A45B-E613-4433-B3F4-01F4A12D9EBC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B0E6F4-AC6D-4FEB-A06A-B2AD1F088BB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3B748D-995D-47B4-B4CB-C71BFB2EFC8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AB37-A3F1-4A8F-BDF8-EC8962AC7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046F1C-71DC-4531-BC64-5AFCD5874D1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53A8-7446-43BA-AD9B-E91E00C8F666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F63FD7-6049-47F4-B9BC-FC0DC8D5FF2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D67C73-6CDF-4527-8146-A5E35F71A31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F8C8-C7F7-4396-B8D1-AF0E0EC2C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4EBB9E-3AF2-49D0-84A8-3D1D4EBEB26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8E1C-CF09-43FA-BB51-6422D19750BB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3756A5-D2C8-422D-B209-BC06DCBAA6F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E9AF9E-34D9-41E5-9FF5-548D484378F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346F-2917-4B17-AAE1-1ABB721D4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6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B1415D-5C73-46B9-BC3F-E7CAAF3C003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7770-1F1F-4FB9-A5D9-7EC96D5EE4BC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D28E31-8F53-4358-86EF-CA07E80543F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A4FE66-DD69-46B2-BE0E-45534DAD0DB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48F5-A253-4D4E-983B-CF4112E1F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0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CF4A06-625C-4495-8E10-3C8E93B76F2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D1AB-3A22-4DEB-AFE5-4910DD0F347B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385471-FB2B-4CA0-9ABB-DECF56AFCDF7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23254-8FC5-4BF6-8AE0-E0DFA557D20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B64D-6549-40FA-BFF9-B6CA8E5E9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2BCCB-8FB3-47D4-80E1-C68DCD93495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F5B8-A2FE-4C30-BCD7-163943F38B82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887250-85C1-4D1B-883C-99D09122D7F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829035-A0E8-4134-9595-B84ADD1C634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AE49-ED25-4277-9245-993C36EAC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89EC45-E835-4E11-A7CF-0D6598B698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99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A5E507A-5E52-4F16-8862-72A0EE66C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581" t="8335" r="2338" b="7879"/>
          <a:stretch/>
        </p:blipFill>
        <p:spPr>
          <a:xfrm>
            <a:off x="246063" y="6056313"/>
            <a:ext cx="3008312" cy="708025"/>
          </a:xfrm>
          <a:prstGeom prst="rect">
            <a:avLst/>
          </a:prstGeom>
          <a:ln w="38100" cap="sq">
            <a:solidFill>
              <a:srgbClr val="99BFE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BECB954B-AE32-4292-9AD1-7733DFA1A573}"/>
              </a:ext>
            </a:extLst>
          </p:cNvPr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9A75CB8-D1A4-4CF1-9AF5-52360F702C4B}"/>
              </a:ext>
            </a:extLst>
          </p:cNvPr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F904E-2E7F-4815-B5D1-6EF709DEDAE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3822700" y="6361113"/>
            <a:ext cx="104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914053-D912-43F9-8C36-5806D4CBFE2D}" type="datetimeFigureOut">
              <a:rPr lang="en-US"/>
              <a:pPr>
                <a:defRPr/>
              </a:pPr>
              <a:t>4/13/2026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A9C65-BF68-4C3C-9A35-A4FE2EDB2F5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095875" y="6361113"/>
            <a:ext cx="328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A0FDE-764F-41DB-ABDA-3FC34076C3B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8EA94-2C5D-446C-BBAF-2E774BBCD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dCn BT" panose="020B07060202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5FEC-87F0-A8BE-5547-72E2A5512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8" descr="Graphic of the Dispatch terminal with WildCAD-E operating">
            <a:extLst>
              <a:ext uri="{FF2B5EF4-FFF2-40B4-BE49-F238E27FC236}">
                <a16:creationId xmlns:a16="http://schemas.microsoft.com/office/drawing/2014/main" id="{BD30DE16-D42F-A652-3A4D-B54DD874A6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5628" y="1482251"/>
            <a:ext cx="5863825" cy="530832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70B4B07-30F4-B0E4-ECB7-DEC9877C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i="1" dirty="0">
                <a:latin typeface="+mn-lt"/>
              </a:rPr>
              <a:t>WildCAD-E Conference</a:t>
            </a:r>
            <a:endParaRPr lang="en-US" sz="4000" b="1" i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99AA859-1033-9F13-2B18-786043AEECD9}"/>
              </a:ext>
            </a:extLst>
          </p:cNvPr>
          <p:cNvSpPr txBox="1">
            <a:spLocks/>
          </p:cNvSpPr>
          <p:nvPr/>
        </p:nvSpPr>
        <p:spPr bwMode="auto">
          <a:xfrm>
            <a:off x="482547" y="2669983"/>
            <a:ext cx="5191031" cy="15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utura BdCn BT" panose="020B0706020204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i="1" dirty="0">
                <a:latin typeface="+mn-lt"/>
              </a:rPr>
              <a:t>Welcome!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8861566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D7B05-9D88-4E82-BA17-679DA267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75" y="211003"/>
            <a:ext cx="10298125" cy="157064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i="1" dirty="0">
                <a:latin typeface="+mn-lt"/>
              </a:rPr>
              <a:t>WildCAD-E Conference</a:t>
            </a:r>
            <a:endParaRPr lang="en-US" sz="4000" b="1" i="1" dirty="0"/>
          </a:p>
        </p:txBody>
      </p:sp>
      <p:pic>
        <p:nvPicPr>
          <p:cNvPr id="4099" name="Content Placeholder 8" descr="Graphic of the Dispatch terminal with WildCAD-E operating">
            <a:extLst>
              <a:ext uri="{FF2B5EF4-FFF2-40B4-BE49-F238E27FC236}">
                <a16:creationId xmlns:a16="http://schemas.microsoft.com/office/drawing/2014/main" id="{700835FF-D76D-436C-B1BE-F0995F5B4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5623" y="1053083"/>
            <a:ext cx="5863825" cy="53083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F5C80-A622-02AB-D7CE-27283633DAF7}"/>
              </a:ext>
            </a:extLst>
          </p:cNvPr>
          <p:cNvSpPr txBox="1"/>
          <p:nvPr/>
        </p:nvSpPr>
        <p:spPr>
          <a:xfrm>
            <a:off x="1359914" y="1388140"/>
            <a:ext cx="6013076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1" u="sng" dirty="0"/>
              <a:t>Bighorn Information Systems</a:t>
            </a:r>
          </a:p>
          <a:p>
            <a:r>
              <a:rPr lang="en-US" sz="2400" b="1" dirty="0">
                <a:latin typeface="Futura MdCn BT"/>
              </a:rPr>
              <a:t>Aaron </a:t>
            </a:r>
            <a:r>
              <a:rPr lang="en-US" sz="2400" b="1" dirty="0" err="1">
                <a:latin typeface="Futura MdCn BT"/>
              </a:rPr>
              <a:t>Gelobter</a:t>
            </a:r>
          </a:p>
          <a:p>
            <a:r>
              <a:rPr lang="en-US" sz="2400" b="1" dirty="0"/>
              <a:t>Linda Lowe</a:t>
            </a:r>
          </a:p>
          <a:p>
            <a:endParaRPr lang="en-US" dirty="0"/>
          </a:p>
          <a:p>
            <a:r>
              <a:rPr lang="en-US" sz="2400" b="1" i="1" u="sng" dirty="0"/>
              <a:t>Science Applications International Corporation ("SAIC") </a:t>
            </a:r>
          </a:p>
          <a:p>
            <a:r>
              <a:rPr lang="en-US" sz="2400" b="1" dirty="0"/>
              <a:t>Tani Converse</a:t>
            </a:r>
          </a:p>
          <a:p>
            <a:r>
              <a:rPr lang="en-US" sz="2400" b="1" dirty="0"/>
              <a:t>Will Nesbitt</a:t>
            </a:r>
          </a:p>
          <a:p>
            <a:r>
              <a:rPr lang="en-US" sz="2400" b="1" dirty="0">
                <a:latin typeface="Futura MdCn BT"/>
              </a:rPr>
              <a:t>Sam </a:t>
            </a:r>
            <a:r>
              <a:rPr lang="en-US" sz="2400" b="1" dirty="0" err="1">
                <a:latin typeface="Futura MdCn BT"/>
              </a:rPr>
              <a:t>Marantan</a:t>
            </a:r>
          </a:p>
          <a:p>
            <a:r>
              <a:rPr lang="en-US" sz="2400" b="1" dirty="0"/>
              <a:t>Gabbi Adams</a:t>
            </a:r>
          </a:p>
          <a:p>
            <a:r>
              <a:rPr lang="en-US" sz="2400" b="1" dirty="0"/>
              <a:t>Connor Smith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31088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B90FC62-BC01-404D-9495-1A415AF09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Conference Topics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A061BAD-6248-4B9C-8863-A34039E69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65768" y="1416349"/>
            <a:ext cx="9488032" cy="3450490"/>
          </a:xfrm>
        </p:spPr>
        <p:txBody>
          <a:bodyPr/>
          <a:lstStyle/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Updates From WildCAD-E Government Team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WildCAD-E Stats and Performance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New Features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Integration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Rostering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Maps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Frequencies (Integrated &amp; Legacy)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Incident Panel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Reports</a:t>
            </a:r>
          </a:p>
          <a:p>
            <a:pPr eaLnBrk="1" hangingPunct="1"/>
            <a:r>
              <a:rPr lang="en-US" altLang="en-US" sz="2400" b="1" i="1" dirty="0">
                <a:latin typeface="Futura LtCn BT" panose="020B0408020204030204" pitchFamily="34" charset="0"/>
              </a:rPr>
              <a:t>Question and Answers</a:t>
            </a:r>
          </a:p>
          <a:p>
            <a:pPr marL="0" indent="0" eaLnBrk="1" hangingPunct="1">
              <a:buNone/>
            </a:pPr>
            <a:endParaRPr lang="en-US" altLang="en-US" b="1" i="1" dirty="0">
              <a:latin typeface="Futura LtCn BT" panose="020B0408020204030204" pitchFamily="34" charset="0"/>
            </a:endParaRPr>
          </a:p>
          <a:p>
            <a:pPr marL="0" indent="0" eaLnBrk="1" hangingPunct="1">
              <a:buNone/>
            </a:pPr>
            <a:endParaRPr lang="en-US" altLang="en-US" i="1" dirty="0">
              <a:latin typeface="Futura LtCn BT" panose="020B0408020204030204" pitchFamily="34" charset="0"/>
            </a:endParaRPr>
          </a:p>
          <a:p>
            <a:pPr marL="0" indent="0" eaLnBrk="1" hangingPunct="1">
              <a:buNone/>
            </a:pPr>
            <a:endParaRPr lang="en-US" altLang="en-US" i="1" dirty="0">
              <a:latin typeface="Futura LtCn BT" panose="020B0408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DDA243-29B8-4B84-A86F-D2CA477EDA83}"/>
              </a:ext>
            </a:extLst>
          </p:cNvPr>
          <p:cNvCxnSpPr/>
          <p:nvPr/>
        </p:nvCxnSpPr>
        <p:spPr>
          <a:xfrm>
            <a:off x="942032" y="1313286"/>
            <a:ext cx="1007268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CEC6-81F3-F05A-6B71-424DB277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FCB63-E6A9-6051-0ED3-9BA5F5DE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75" y="211003"/>
            <a:ext cx="10298125" cy="157064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i="1" dirty="0">
                <a:latin typeface="+mn-lt"/>
              </a:rPr>
              <a:t>WildCAD-E Conference</a:t>
            </a:r>
            <a:endParaRPr lang="en-US" sz="40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FE0AB-2CEE-824D-CCE6-ECFCD2C7055B}"/>
              </a:ext>
            </a:extLst>
          </p:cNvPr>
          <p:cNvSpPr txBox="1"/>
          <p:nvPr/>
        </p:nvSpPr>
        <p:spPr>
          <a:xfrm>
            <a:off x="1359914" y="1388140"/>
            <a:ext cx="104061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/>
              <a:t>Government Team</a:t>
            </a:r>
          </a:p>
          <a:p>
            <a:endParaRPr lang="en-US" sz="2400" b="1" i="1" u="sng" dirty="0"/>
          </a:p>
          <a:p>
            <a:r>
              <a:rPr lang="en-US" sz="2400" b="1" dirty="0"/>
              <a:t>Jaymee Fojtik</a:t>
            </a:r>
          </a:p>
          <a:p>
            <a:r>
              <a:rPr lang="en-US" sz="2400" b="1" i="1" dirty="0"/>
              <a:t>WildCAD-E</a:t>
            </a:r>
            <a:r>
              <a:rPr lang="en-US" sz="2400" b="1" dirty="0"/>
              <a:t> Program Manager - COR</a:t>
            </a:r>
          </a:p>
          <a:p>
            <a:endParaRPr lang="en-US" sz="2400" b="1" dirty="0"/>
          </a:p>
          <a:p>
            <a:r>
              <a:rPr lang="en-US" sz="2400" b="1" dirty="0"/>
              <a:t>Kara Stringer</a:t>
            </a:r>
          </a:p>
          <a:p>
            <a:r>
              <a:rPr lang="en-US" sz="2400" b="1" dirty="0"/>
              <a:t>IRWIN Business Lead/DOI, </a:t>
            </a:r>
            <a:r>
              <a:rPr lang="en-US" sz="2400" b="1" i="1" dirty="0"/>
              <a:t>WildCAD-E</a:t>
            </a:r>
            <a:r>
              <a:rPr lang="en-US" sz="2400" b="1" dirty="0"/>
              <a:t> Business Lead</a:t>
            </a:r>
          </a:p>
          <a:p>
            <a:r>
              <a:rPr lang="en-US" sz="2400" b="1" dirty="0"/>
              <a:t>Great Basin Coordination Center Manager (detail)</a:t>
            </a:r>
          </a:p>
          <a:p>
            <a:endParaRPr lang="en-US" dirty="0"/>
          </a:p>
          <a:p>
            <a:r>
              <a:rPr lang="en-US" sz="2400" b="1" dirty="0"/>
              <a:t>Roman Watson</a:t>
            </a:r>
          </a:p>
          <a:p>
            <a:r>
              <a:rPr lang="en-US" sz="2400" b="1" i="1" dirty="0"/>
              <a:t>WildCAD-E</a:t>
            </a:r>
            <a:r>
              <a:rPr lang="en-US" sz="2400" b="1" dirty="0"/>
              <a:t> Change Control Board (CCB) Chairperson</a:t>
            </a:r>
          </a:p>
          <a:p>
            <a:r>
              <a:rPr lang="en-US" sz="2400" b="1" dirty="0"/>
              <a:t>Eastern Area Coordination Center Logistics Coordinator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252089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3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D7B05-9D88-4E82-BA17-679DA267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42" y="396875"/>
            <a:ext cx="1020445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i="1" dirty="0"/>
              <a:t>Questions</a:t>
            </a:r>
          </a:p>
        </p:txBody>
      </p:sp>
      <p:pic>
        <p:nvPicPr>
          <p:cNvPr id="4099" name="Content Placeholder 8" descr="Graphic of the Dispatch terminal with WildCAD-E operating">
            <a:extLst>
              <a:ext uri="{FF2B5EF4-FFF2-40B4-BE49-F238E27FC236}">
                <a16:creationId xmlns:a16="http://schemas.microsoft.com/office/drawing/2014/main" id="{700835FF-D76D-436C-B1BE-F0995F5B4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5628" y="1482251"/>
            <a:ext cx="5863825" cy="5308320"/>
          </a:xfrm>
        </p:spPr>
      </p:pic>
    </p:spTree>
    <p:extLst>
      <p:ext uri="{BB962C8B-B14F-4D97-AF65-F5344CB8AC3E}">
        <p14:creationId xmlns:p14="http://schemas.microsoft.com/office/powerpoint/2010/main" val="62219490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WildCADE">
      <a:dk1>
        <a:sysClr val="windowText" lastClr="000000"/>
      </a:dk1>
      <a:lt1>
        <a:sysClr val="window" lastClr="FFFFFF"/>
      </a:lt1>
      <a:dk2>
        <a:srgbClr val="728CA6"/>
      </a:dk2>
      <a:lt2>
        <a:srgbClr val="E7E6E6"/>
      </a:lt2>
      <a:accent1>
        <a:srgbClr val="4C6971"/>
      </a:accent1>
      <a:accent2>
        <a:srgbClr val="C23A27"/>
      </a:accent2>
      <a:accent3>
        <a:srgbClr val="949699"/>
      </a:accent3>
      <a:accent4>
        <a:srgbClr val="CBA22D"/>
      </a:accent4>
      <a:accent5>
        <a:srgbClr val="99BFE5"/>
      </a:accent5>
      <a:accent6>
        <a:srgbClr val="5E5B2C"/>
      </a:accent6>
      <a:hlink>
        <a:srgbClr val="0563C1"/>
      </a:hlink>
      <a:folHlink>
        <a:srgbClr val="954F72"/>
      </a:folHlink>
    </a:clrScheme>
    <a:fontScheme name="WildCADE">
      <a:majorFont>
        <a:latin typeface="Futura BdCn BT"/>
        <a:ea typeface=""/>
        <a:cs typeface=""/>
      </a:majorFont>
      <a:minorFont>
        <a:latin typeface="Futura MdCn B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1202_WildCAD_E_PPT Template_Final" id="{C2CA1EB6-A43F-4EF6-92AD-7F559346D2BE}" vid="{0F4ECC0D-A0AD-4AB4-910E-3FB19DFF57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161</Words>
  <Application>Microsoft Office PowerPoint</Application>
  <PresentationFormat>Widescreen</PresentationFormat>
  <Paragraphs>64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WildCAD-E Conference</vt:lpstr>
      <vt:lpstr>WildCAD-E Conference</vt:lpstr>
      <vt:lpstr>Conference Topics</vt:lpstr>
      <vt:lpstr>WildCAD-E Conference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Wiley</dc:creator>
  <cp:lastModifiedBy>Aaron Gelobter</cp:lastModifiedBy>
  <cp:revision>191</cp:revision>
  <cp:lastPrinted>2021-11-28T21:43:29Z</cp:lastPrinted>
  <dcterms:created xsi:type="dcterms:W3CDTF">2021-11-28T17:47:10Z</dcterms:created>
  <dcterms:modified xsi:type="dcterms:W3CDTF">2026-04-13T17:43:21Z</dcterms:modified>
</cp:coreProperties>
</file>