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324" r:id="rId2"/>
    <p:sldId id="322" r:id="rId3"/>
    <p:sldId id="325" r:id="rId4"/>
    <p:sldId id="326" r:id="rId5"/>
    <p:sldId id="327" r:id="rId6"/>
    <p:sldId id="328" r:id="rId7"/>
    <p:sldId id="330" r:id="rId8"/>
    <p:sldId id="340" r:id="rId9"/>
    <p:sldId id="329" r:id="rId10"/>
    <p:sldId id="302" r:id="rId11"/>
    <p:sldId id="331" r:id="rId12"/>
    <p:sldId id="333" r:id="rId13"/>
    <p:sldId id="334" r:id="rId14"/>
    <p:sldId id="337" r:id="rId15"/>
    <p:sldId id="335" r:id="rId16"/>
    <p:sldId id="336" r:id="rId17"/>
    <p:sldId id="338" r:id="rId18"/>
    <p:sldId id="339" r:id="rId19"/>
    <p:sldId id="341" r:id="rId20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utura MdCn BT" panose="020B0506020204030203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utura MdCn BT" panose="020B0506020204030203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utura MdCn BT" panose="020B0506020204030203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utura MdCn BT" panose="020B0506020204030203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utura MdCn BT" panose="020B05060202040302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utura MdCn BT" panose="020B05060202040302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utura MdCn BT" panose="020B05060202040302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utura MdCn BT" panose="020B05060202040302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utura MdCn BT" panose="020B0506020204030203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BFE5"/>
    <a:srgbClr val="5B58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547523-E829-B85F-A03D-C7D407D95737}" v="533" dt="2026-04-07T01:27:14.966"/>
    <p1510:client id="{3344CBDF-51BD-665D-96FE-E8622B84F7A8}" v="129" dt="2026-04-07T01:45:50.965"/>
    <p1510:client id="{5FC6428A-34A1-7395-7453-305C6274544F}" v="34" dt="2026-04-08T16:46:31.022"/>
    <p1510:client id="{66B9DA50-2556-2CAE-EE7B-05A223416009}" v="55" dt="2026-04-08T20:09:54.576"/>
    <p1510:client id="{76B24522-4284-80C7-1E26-D33B9FD04168}" v="10" dt="2026-04-07T20:11:58.0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CBDE22-980A-4FF0-8948-1502B795A8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2AD68F-E455-4138-AFC6-ECE4CAA5389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F22F6F40-20FF-499B-B2D0-02F23C32FDEA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6A7A01F-76D9-4F28-9B34-EEEC476EC2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D8B9403-4283-46EE-BBF8-CA202304B3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C4610-1D96-4ADE-96AE-E0B0330520C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8C183-4A9B-4685-AE42-959852D84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EE167FC0-AC69-4215-8FA5-467BB3CBF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ervices.arcgis.com/P3ePLMYs2RVChkJx/arcgis/rest/services/USA_Census_Counties/FeatureServer/0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I'll be covering 4 map topics in this session, I'll go over some main points then do a quick demo in wildcad, and I can take questions after each topic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67FC0-AC69-4215-8FA5-467BB3CBF000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60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Center admin topics: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/>
              <a:t>Point Data</a:t>
            </a:r>
            <a:endParaRPr lang="en-US">
              <a:solidFill>
                <a:srgbClr val="444444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/>
              <a:t>Hazard</a:t>
            </a:r>
            <a:endParaRPr lang="en-US">
              <a:solidFill>
                <a:srgbClr val="444444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/>
              <a:t>Place Names</a:t>
            </a:r>
            <a:endParaRPr lang="en-US">
              <a:solidFill>
                <a:srgbClr val="444444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/>
              <a:t>Custom Layers</a:t>
            </a:r>
            <a:endParaRPr lang="en-US">
              <a:solidFill>
                <a:srgbClr val="444444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/>
              <a:t>Milepost</a:t>
            </a:r>
            <a:endParaRPr lang="en-US">
              <a:solidFill>
                <a:srgbClr val="444444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/>
              <a:t>Response Area GIS Layer (Zip File)</a:t>
            </a:r>
            <a:endParaRPr lang="en-US">
              <a:solidFill>
                <a:srgbClr val="444444"/>
              </a:solidFill>
            </a:endParaRPr>
          </a:p>
          <a:p>
            <a:endParaRPr lang="en-US">
              <a:solidFill>
                <a:srgbClr val="444444"/>
              </a:solidFill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67FC0-AC69-4215-8FA5-467BB3CBF000}" type="slidenum">
              <a:rPr lang="en-US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80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469A9-21D9-AE1F-3B58-DA6F56722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0F3915-1287-ECD2-A591-631BB3D3CD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93A2B0-2384-E876-AFA0-DA8F8CEEB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Demo – </a:t>
            </a:r>
          </a:p>
          <a:p>
            <a:pPr marL="228600" indent="-228600">
              <a:buAutoNum type="arabicPeriod"/>
            </a:pPr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On these pages, click the row (not the check box) to view it on the map.</a:t>
            </a:r>
          </a:p>
          <a:p>
            <a:pPr marL="228600" indent="-228600">
              <a:buAutoNum type="arabicPeriod"/>
            </a:pPr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Check box is to select to delete rows</a:t>
            </a:r>
          </a:p>
          <a:p>
            <a:pPr marL="228600" indent="-228600">
              <a:buAutoNum type="arabicPeriod"/>
            </a:pPr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add a point. Tab out of the row then click to to preview it, </a:t>
            </a:r>
            <a:endParaRPr lang="en-US"/>
          </a:p>
          <a:p>
            <a:pPr marL="228600" indent="-228600">
              <a:buAutoNum type="arabicPeriod"/>
            </a:pPr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refresh the app, turn the layer on, then zoom to it</a:t>
            </a:r>
            <a:endParaRPr lang="en-US"/>
          </a:p>
          <a:p>
            <a:endParaRPr lang="en-US">
              <a:solidFill>
                <a:srgbClr val="444444"/>
              </a:solidFill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49B11-A3CE-421B-675D-9E5D8F896D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67FC0-AC69-4215-8FA5-467BB3CBF000}" type="slidenum">
              <a:rPr lang="en-US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87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7B67B-4FCE-909D-B213-58300F9CD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E853BE-6FE7-21B7-4AEC-03E8403A7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CD1CE0-9011-5131-7F8A-C530E927E6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Demo – </a:t>
            </a: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Add the point's lat/lon and alert miles. If incidnet falls within the radius, the HAZ tab will appear</a:t>
            </a:r>
          </a:p>
          <a:p>
            <a:pPr marL="228600" indent="-228600">
              <a:buAutoNum type="arabicPeriod"/>
            </a:pPr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Refresh the app, then open incident. HAZ tab appears IF incident is inside radius</a:t>
            </a:r>
          </a:p>
          <a:p>
            <a:endParaRPr lang="en-US">
              <a:solidFill>
                <a:srgbClr val="444444"/>
              </a:solidFill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1F79F-4D1A-2AAA-EC4E-C7380C40D2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67FC0-AC69-4215-8FA5-467BB3CBF000}" type="slidenum">
              <a:rPr lang="en-US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11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86409-3ED3-CC40-D725-6E1EDB235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9440C9-9210-B2FA-D517-B83BE01817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21478C-A4FB-4054-54DF-61D6BEB8B3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Failing file</a:t>
            </a:r>
          </a:p>
          <a:p>
            <a:r>
              <a:rPr lang="en-US">
                <a:ea typeface="Calibri"/>
                <a:cs typeface="Calibri"/>
              </a:rPr>
              <a:t>Double click to launch again</a:t>
            </a:r>
          </a:p>
          <a:p>
            <a:r>
              <a:rPr lang="en-US">
                <a:ea typeface="Calibri"/>
                <a:cs typeface="Calibri"/>
              </a:rPr>
              <a:t>Resize screen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AB0EC-F209-3BA4-F850-860B4970BD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67FC0-AC69-4215-8FA5-467BB3CBF000}" type="slidenum">
              <a:rPr lang="en-US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54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8D9F5-C708-3880-ED20-3FCDA96CC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9D1388-C2A3-3F68-2256-3AA2531D04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32601B-5C36-C203-B37D-DF44CEAF6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Demo – </a:t>
            </a: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Add placename</a:t>
            </a:r>
            <a:endParaRPr lang="en-US">
              <a:solidFill>
                <a:srgbClr val="000000"/>
              </a:solidFill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Go back to the map's fine panel, select and zoom to</a:t>
            </a:r>
          </a:p>
          <a:p>
            <a:endParaRPr lang="en-US">
              <a:solidFill>
                <a:srgbClr val="444444"/>
              </a:solidFill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71C3D-72D3-A820-3816-1E94C69B06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67FC0-AC69-4215-8FA5-467BB3CBF000}" type="slidenum">
              <a:rPr lang="en-US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89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8D623-7B73-5683-B861-9D98FCD17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E15051-6453-0A79-1F5E-C2DF58E792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8FD090-B377-C911-62F3-2F1A8B3984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Demo – </a:t>
            </a:r>
          </a:p>
          <a:p>
            <a:pPr marL="228600" indent="-228600">
              <a:buAutoNum type="arabicPeriod"/>
            </a:pPr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CSV – comma separated values, order is: road name, milepost number, latitude, longitude (forced to be positive value)</a:t>
            </a:r>
          </a:p>
          <a:p>
            <a:pPr marL="228600" indent="-228600">
              <a:buAutoNum type="arabicPeriod"/>
            </a:pPr>
            <a:endParaRPr lang="en-US">
              <a:solidFill>
                <a:srgbClr val="000000"/>
              </a:solidFill>
              <a:ea typeface="Calibri"/>
              <a:cs typeface="Calibri"/>
            </a:endParaRPr>
          </a:p>
          <a:p>
            <a:endParaRPr lang="en-US">
              <a:solidFill>
                <a:srgbClr val="444444"/>
              </a:solidFill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C87CB-4CE5-13A1-69B0-B14299D56A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67FC0-AC69-4215-8FA5-467BB3CBF000}" type="slidenum">
              <a:rPr lang="en-US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68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BA0D0-9E45-6B87-BF77-C49A2E1BC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914D89-9E5C-DD0D-5D0E-A538726021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520966-F034-AAD0-BEF0-E46D684B3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Check </a:t>
            </a:r>
            <a:r>
              <a:rPr lang="en-US" dirty="0" err="1">
                <a:ea typeface="Calibri"/>
                <a:cs typeface="Calibri"/>
              </a:rPr>
              <a:t>i</a:t>
            </a:r>
            <a:r>
              <a:rPr lang="en-US">
                <a:ea typeface="Calibri"/>
                <a:cs typeface="Calibri"/>
              </a:rPr>
              <a:t>n GIS for correct data, overlapping polygons, etc. 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7EAEA-00B2-FDC6-7E3F-629ADFF8E3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67FC0-AC69-4215-8FA5-467BB3CBF000}" type="slidenum">
              <a:rPr lang="en-US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2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B2CD2-DDE9-3001-B173-448ADC595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9AF662-380D-2D83-4FDD-3D6AE084A7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EEFC81-9BFE-274A-BB99-C4F9013130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>
              <a:solidFill>
                <a:srgbClr val="000000"/>
              </a:solidFill>
              <a:ea typeface="Calibri"/>
              <a:cs typeface="Calibri"/>
            </a:endParaRPr>
          </a:p>
          <a:p>
            <a:endParaRPr lang="en-US">
              <a:solidFill>
                <a:srgbClr val="444444"/>
              </a:solidFill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4EEA9-33A7-D918-05C2-8C16F2CF91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67FC0-AC69-4215-8FA5-467BB3CBF000}" type="slidenum">
              <a:rPr lang="en-US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77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A5D59-DFE9-E3FF-C00A-D8B859B71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37A170-E674-E3E5-829F-34DD35773E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191F58-FD7C-0932-4BB1-4BFBB185B4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72E01-D1E3-F31A-C317-7C777CBB19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67FC0-AC69-4215-8FA5-467BB3CBF000}" type="slidenum">
              <a:rPr lang="en-US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all of the point-type layers under Other Data are clustered with the exception of VIIRS. That data is best viewed as unclustered points, gives a heat-map type of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67FC0-AC69-4215-8FA5-467BB3CBF000}" type="slidenum">
              <a:rPr lang="en-US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61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Why cluster the data - </a:t>
            </a:r>
            <a:r>
              <a:rPr lang="en-US">
                <a:ea typeface="Calibri"/>
                <a:cs typeface="Calibri"/>
              </a:rPr>
              <a:t>Cluster to improve map performance, do not have to load all points while panning/zooming can crash, lock up</a:t>
            </a:r>
            <a:endParaRPr lang="en-US"/>
          </a:p>
          <a:p>
            <a:endParaRPr lang="en-US">
              <a:ea typeface="Calibri"/>
              <a:cs typeface="Calibri"/>
            </a:endParaRPr>
          </a:p>
          <a:p>
            <a:r>
              <a:rPr lang="en-US"/>
              <a:t>Max Cluster Zoom – zoom level </a:t>
            </a:r>
            <a:r>
              <a:rPr lang="en-US">
                <a:ea typeface="Calibri"/>
                <a:cs typeface="Calibri"/>
              </a:rPr>
              <a:t>at which clustered points explode into their individual points</a:t>
            </a:r>
            <a:endParaRPr lang="en-US"/>
          </a:p>
          <a:p>
            <a:endParaRPr lang="en-US">
              <a:ea typeface="Calibri"/>
              <a:cs typeface="Calibri"/>
            </a:endParaRPr>
          </a:p>
          <a:p>
            <a:r>
              <a:rPr lang="en-US"/>
              <a:t>Hover over clusters - </a:t>
            </a:r>
            <a:r>
              <a:rPr lang="en-US">
                <a:ea typeface="Calibri"/>
                <a:cs typeface="Calibri"/>
              </a:rPr>
              <a:t>Hovering over shows extent of indiviual points,</a:t>
            </a:r>
            <a:endParaRPr lang="en-US"/>
          </a:p>
          <a:p>
            <a:r>
              <a:rPr lang="en-US">
                <a:ea typeface="Calibri"/>
                <a:cs typeface="Calibri"/>
              </a:rPr>
              <a:t>Demo: 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the number in the circle indicats how many points are in the group, changes as you zoom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Hover over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Clicking cluster zooms to it and explodes it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67FC0-AC69-4215-8FA5-467BB3CBF000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06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15335-33FB-9855-6510-A90BD28B8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755A0C-5E3B-D985-78A6-E53D04D3FD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2E8382-287E-351D-A633-71E7DD70E2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ea typeface="Calibri" panose="020F0502020204030204"/>
                <a:cs typeface="Calibri" panose="020F0502020204030204"/>
              </a:rPr>
              <a:t>There are 2 layers that will automatically refresh on the map, showing real-time locations of vehicles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en-US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/>
              <a:t>The Wildland Fire Team Awareness Kit (WFTAK)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/>
              <a:t>Dingell Act Resource Tracking (DART AVL)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/>
              <a:t>View near real-time locations of vehicles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/>
              <a:t>Location is refreshed every 1 minute – this is controlled by the wildcad admin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7EBE8-6E58-2BF3-5DA1-77D6B8056B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67FC0-AC69-4215-8FA5-467BB3CBF000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97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C0C74-BA3E-071B-2C86-A9EDA0F4A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7BA8EE-4734-C65B-CAE2-6590E34DB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D7A1F0-59BD-2E41-E02F-FE72B62F7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/>
              <a:t>Controlled by the center admin – this is where they control the color, opacity, line thickness, point size, and display field, display order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/>
              <a:t>View specific attributes in the map footer – must have a display field set by the center admin, does not need to be actively turned on, will only show attribute of 1 field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/>
              <a:t>View all attributes in the Point Info panel –  layer must be turned on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/>
              <a:t>Shapefiles and ESRI hosted map layers- this can be tested by dispatchers using the 2 upload buttons on the map</a:t>
            </a:r>
            <a:endParaRPr lang="en-US">
              <a:solidFill>
                <a:srgbClr val="444444"/>
              </a:solidFill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Close layers list, then demo url upload, Use counties - </a:t>
            </a:r>
            <a:r>
              <a:rPr lang="en-US">
                <a:hlinkClick r:id="rId3"/>
              </a:rPr>
              <a:t>https://services.arcgis.com/P3ePLMYs2RVChkJx/arcgis/rest/services/USA_Census_Counties/FeatureServer/0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1D0E2-6ECD-B0F2-8C1B-9B65BDB19D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67FC0-AC69-4215-8FA5-467BB3CBF000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37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4BC74-3C68-FFC7-C07E-2A8C3E7EE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EF06FD-BDAE-2A4C-6CA5-E637D8806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0CDA0B-4672-A993-B62F-EA74CEE966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Larger icons, outline, contrasting colors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5E12A-D782-63DA-1D3D-882C6F75CA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67FC0-AC69-4215-8FA5-467BB3CBF000}" type="slidenum">
              <a:rPr lang="en-US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81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A4CC8-0982-ACC8-FA8D-4508BCD80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872802-F89A-64E8-2EEC-794677A9F3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28E2D4-276B-FF65-CFF8-CFD94A87D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Clusters of resources at different locations – the classic clusters that are used everywhere else</a:t>
            </a:r>
          </a:p>
          <a:p>
            <a:r>
              <a:rPr lang="en-US"/>
              <a:t>Clusters of resources at the </a:t>
            </a:r>
            <a:r>
              <a:rPr lang="en-US" b="1"/>
              <a:t>same location – </a:t>
            </a:r>
            <a:r>
              <a:rPr lang="en-US"/>
              <a:t>shows icons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93132-3A6F-9AB4-42AB-97DF99A209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67FC0-AC69-4215-8FA5-467BB3CBF000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30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738C2-8A96-45BB-606E-5FC73E4FE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251E5B-3206-294A-4F28-9CD4FF37C9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BD22B9-1490-A8AA-DD2A-A105A42FE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17D37-A98B-A991-1315-0D7E37A591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67FC0-AC69-4215-8FA5-467BB3CBF000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57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167FC0-AC69-4215-8FA5-467BB3CBF000}" type="slidenum">
              <a:rPr lang="en-US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30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A1E9D-F9C5-4E6B-9345-D7B50BEB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35375" y="6356350"/>
            <a:ext cx="1173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DEA30-88D7-4A14-AAE5-497BE52B2AA1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83506-AF87-44BF-9670-3F85B0C22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538" y="6356350"/>
            <a:ext cx="33448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5A4E0-85D2-4F50-8BD1-B374F4AB4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EFFB2-F9B2-48BF-B77C-34A40B387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40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D2E55-984D-4A43-9AC1-842AB8D0E641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32549-5789-495D-AEF7-CCED4E1FBAE3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1CB2F-7502-4B7B-90EB-2F2EE169B41E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C0566-F3F3-45B5-96A1-76DDDA01732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53A30-3362-4FE1-B237-F1C5C912F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87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66A61-772B-4C01-9BF9-FC34B88EA05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73C7B-BFE6-4A9B-AAC4-24B0AD1F8A7F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EE9E3-FAA9-4367-B909-A67459FF1358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42210-937D-4705-9098-CB6D47735969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545FC-0B05-4A12-ADDE-60FA342B9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9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835A3-113D-4AC0-AD1F-1B07CA9B3406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45BFC-86D2-498B-A56A-81877DA21DF8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C2EDC-4D41-40FA-B6E9-B7BA929855FE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686B4-20F2-41C3-B8A2-285327734C10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BC616-BC7E-41EC-B2EB-AFB4E628A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1025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B4EE9-6B19-4CCA-8B55-C1B5A94ECAAE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2D58D-B448-4FE2-95DF-4F4253C00DF8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EA6F5-AA63-4A03-B9A3-9E3F5603D39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6D064-FB17-43FA-A462-055B1348EB86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84A4C-F652-4F01-849C-6BB65A3D2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22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AF9C34-B8E1-4F6A-A8A1-EEECCE13694B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8A45B-E613-4433-B3F4-01F4A12D9EBC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1B0E6F4-AC6D-4FEB-A06A-B2AD1F088BBE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3B748D-995D-47B4-B4CB-C71BFB2EFC86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DAB37-A3F1-4A8F-BDF8-EC8962AC7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49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9046F1C-71DC-4531-BC64-5AFCD5874D1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353A8-7446-43BA-AD9B-E91E00C8F666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8F63FD7-6049-47F4-B9BC-FC0DC8D5FF20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D67C73-6CDF-4527-8146-A5E35F71A310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2F8C8-C7F7-4396-B8D1-AF0E0EC2C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44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74EBB9E-3AF2-49D0-84A8-3D1D4EBEB26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F8E1C-CF09-43FA-BB51-6422D19750BB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3756A5-D2C8-422D-B209-BC06DCBAA6FD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BE9AF9E-34D9-41E5-9FF5-548D484378F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D346F-2917-4B17-AAE1-1ABB721D4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62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5B1415D-5C73-46B9-BC3F-E7CAAF3C003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F7770-1F1F-4FB9-A5D9-7EC96D5EE4BC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AD28E31-8F53-4358-86EF-CA07E80543FA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AA4FE66-DD69-46B2-BE0E-45534DAD0DB0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448F5-A253-4D4E-983B-CF4112E1F6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07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ECF4A06-625C-4495-8E10-3C8E93B76F29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CD1AB-3A22-4DEB-AFE5-4910DD0F347B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385471-FB2B-4CA0-9ABB-DECF56AFCDF7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B23254-8FC5-4BF6-8AE0-E0DFA557D20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6B64D-6549-40FA-BFF9-B6CA8E5E9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01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52BCCB-8FB3-47D4-80E1-C68DCD93495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FF5B8-A2FE-4C30-BCD7-163943F38B82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8887250-85C1-4D1B-883C-99D09122D7F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829035-A0E8-4134-9595-B84ADD1C634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1AE49-ED25-4277-9245-993C36EAC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81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989EC45-E835-4E11-A7CF-0D6598B6980D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99B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A5E507A-5E52-4F16-8862-72A0EE66CC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581" t="8335" r="2338" b="7879"/>
          <a:stretch/>
        </p:blipFill>
        <p:spPr>
          <a:xfrm>
            <a:off x="246063" y="6056313"/>
            <a:ext cx="3008312" cy="708025"/>
          </a:xfrm>
          <a:prstGeom prst="rect">
            <a:avLst/>
          </a:prstGeom>
          <a:ln w="38100" cap="sq">
            <a:solidFill>
              <a:srgbClr val="99BFE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8" name="Title Placeholder 1">
            <a:extLst>
              <a:ext uri="{FF2B5EF4-FFF2-40B4-BE49-F238E27FC236}">
                <a16:creationId xmlns:a16="http://schemas.microsoft.com/office/drawing/2014/main" id="{BECB954B-AE32-4292-9AD1-7733DFA1A573}"/>
              </a:ext>
            </a:extLst>
          </p:cNvPr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E9A75CB8-D1A4-4CF1-9AF5-52360F702C4B}"/>
              </a:ext>
            </a:extLst>
          </p:cNvPr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F904E-2E7F-4815-B5D1-6EF709DEDAED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3822700" y="6361113"/>
            <a:ext cx="104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7914053-D912-43F9-8C36-5806D4CBFE2D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A9C65-BF68-4C3C-9A35-A4FE2EDB2F5B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5095875" y="6361113"/>
            <a:ext cx="3286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A0FDE-764F-41DB-ABDA-3FC34076C3B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A78EA94-2C5D-446C-BBAF-2E774BBCD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utura BdCn BT" panose="020B0706020204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utura BdCn BT" panose="020B0706020204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utura BdCn BT" panose="020B0706020204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utura BdCn BT" panose="020B0706020204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utura BdCn BT" panose="020B0706020204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utura BdCn BT" panose="020B0706020204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utura BdCn BT" panose="020B0706020204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utura BdCn BT" panose="020B0706020204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A2D84-32A8-BA93-6201-EB9F7443C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39B29BA7-4374-158E-8F1A-A62A40D8E4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latin typeface="Corbel"/>
                <a:ea typeface="Calibri"/>
                <a:cs typeface="Calibri"/>
              </a:rPr>
              <a:t>Maps with Sam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B6D808-A062-4D50-B69D-EDE5B647013A}"/>
              </a:ext>
            </a:extLst>
          </p:cNvPr>
          <p:cNvCxnSpPr/>
          <p:nvPr/>
        </p:nvCxnSpPr>
        <p:spPr>
          <a:xfrm>
            <a:off x="942032" y="1313286"/>
            <a:ext cx="1007268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4B723E4-AB4C-D3C6-4189-499023284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804" y="1515896"/>
            <a:ext cx="6398351" cy="440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57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ED7B05-9D88-4E82-BA17-679DA267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42" y="396875"/>
            <a:ext cx="10204450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400" b="1" i="1"/>
              <a:t>Questions</a:t>
            </a:r>
          </a:p>
        </p:txBody>
      </p:sp>
      <p:pic>
        <p:nvPicPr>
          <p:cNvPr id="4099" name="Content Placeholder 8" descr="Graphic of the Dispatch terminal with WildCAD-E operating">
            <a:extLst>
              <a:ext uri="{FF2B5EF4-FFF2-40B4-BE49-F238E27FC236}">
                <a16:creationId xmlns:a16="http://schemas.microsoft.com/office/drawing/2014/main" id="{700835FF-D76D-436C-B1BE-F0995F5B43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5628" y="1482251"/>
            <a:ext cx="5863825" cy="5308320"/>
          </a:xfrm>
        </p:spPr>
      </p:pic>
    </p:spTree>
    <p:extLst>
      <p:ext uri="{BB962C8B-B14F-4D97-AF65-F5344CB8AC3E}">
        <p14:creationId xmlns:p14="http://schemas.microsoft.com/office/powerpoint/2010/main" val="622194905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3638D-F90D-E705-5544-58CBCEE37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5578FC87-3745-4D64-3F35-903A7A276A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9788" y="457200"/>
            <a:ext cx="10056991" cy="795068"/>
          </a:xfrm>
        </p:spPr>
        <p:txBody>
          <a:bodyPr/>
          <a:lstStyle/>
          <a:p>
            <a:r>
              <a:rPr lang="en-US" altLang="en-US" sz="4000" b="1"/>
              <a:t>Center Admins – Configure the Map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8B15-6C7B-E7A8-572A-825154C44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25438"/>
            <a:ext cx="3932237" cy="3811588"/>
          </a:xfrm>
        </p:spPr>
        <p:txBody>
          <a:bodyPr/>
          <a:lstStyle/>
          <a:p>
            <a:r>
              <a:rPr lang="en-US" sz="3200"/>
              <a:t>Topics:</a:t>
            </a:r>
          </a:p>
          <a:p>
            <a:endParaRPr lang="en-US" sz="2000"/>
          </a:p>
          <a:p>
            <a:pPr marL="342900" indent="-342900">
              <a:buChar char="•"/>
            </a:pPr>
            <a:r>
              <a:rPr lang="en-US" sz="2000"/>
              <a:t>Point Data</a:t>
            </a:r>
          </a:p>
          <a:p>
            <a:pPr marL="342900" indent="-342900">
              <a:buChar char="•"/>
            </a:pPr>
            <a:r>
              <a:rPr lang="en-US" sz="2000"/>
              <a:t>Custom Layers</a:t>
            </a:r>
            <a:endParaRPr lang="en-US"/>
          </a:p>
          <a:p>
            <a:pPr marL="342900" indent="-342900">
              <a:buChar char="•"/>
            </a:pPr>
            <a:r>
              <a:rPr lang="en-US" sz="2000"/>
              <a:t>Map Cache</a:t>
            </a:r>
            <a:endParaRPr lang="en-US" sz="2000" dirty="0"/>
          </a:p>
          <a:p>
            <a:pPr marL="342900" indent="-342900">
              <a:buChar char="•"/>
            </a:pPr>
            <a:r>
              <a:rPr lang="en-US" sz="2000"/>
              <a:t>Hazards</a:t>
            </a:r>
          </a:p>
          <a:p>
            <a:pPr marL="342900" indent="-342900">
              <a:buChar char="•"/>
            </a:pPr>
            <a:r>
              <a:rPr lang="en-US" sz="2000"/>
              <a:t>Place Names</a:t>
            </a:r>
          </a:p>
          <a:p>
            <a:pPr marL="342900" indent="-342900">
              <a:buChar char="•"/>
            </a:pPr>
            <a:r>
              <a:rPr lang="en-US" sz="2000"/>
              <a:t>Milepost</a:t>
            </a:r>
          </a:p>
          <a:p>
            <a:pPr marL="342900" indent="-342900">
              <a:buChar char="•"/>
            </a:pPr>
            <a:r>
              <a:rPr lang="en-US" sz="2000"/>
              <a:t>Response Area GIS Layer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C81685-D000-D622-C945-9BDEBCBA47B3}"/>
              </a:ext>
            </a:extLst>
          </p:cNvPr>
          <p:cNvCxnSpPr/>
          <p:nvPr/>
        </p:nvCxnSpPr>
        <p:spPr>
          <a:xfrm>
            <a:off x="942032" y="1313286"/>
            <a:ext cx="1007268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A9C9398-2D21-ABF0-2ECC-71EA38CA8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996" y="1710906"/>
            <a:ext cx="5921065" cy="3810000"/>
          </a:xfrm>
          <a:prstGeom prst="round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2729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AD95B-7265-CDC5-EBB0-E86D07F2F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91EB5FC0-5A07-6A1D-490E-E1ECA9D8E5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9788" y="457200"/>
            <a:ext cx="10056991" cy="795068"/>
          </a:xfrm>
        </p:spPr>
        <p:txBody>
          <a:bodyPr/>
          <a:lstStyle/>
          <a:p>
            <a:r>
              <a:rPr lang="en-US" altLang="en-US" sz="4000" b="1"/>
              <a:t>Point Data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CF2F58-FAC7-74CE-D358-9D248C2B36F5}"/>
              </a:ext>
            </a:extLst>
          </p:cNvPr>
          <p:cNvCxnSpPr/>
          <p:nvPr/>
        </p:nvCxnSpPr>
        <p:spPr>
          <a:xfrm>
            <a:off x="942032" y="1313286"/>
            <a:ext cx="1007268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5D7A30E-C976-92AD-0A69-C6E1F946A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070" y="397858"/>
            <a:ext cx="5758833" cy="3031278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63501DB-3718-DA21-F7C5-3A278DBDA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25438"/>
            <a:ext cx="3932237" cy="3811588"/>
          </a:xfrm>
        </p:spPr>
        <p:txBody>
          <a:bodyPr/>
          <a:lstStyle/>
          <a:p>
            <a:r>
              <a:rPr lang="en-US" sz="2000"/>
              <a:t>View the Data:</a:t>
            </a:r>
            <a:endParaRPr lang="en-US"/>
          </a:p>
          <a:p>
            <a:pPr marL="342900" indent="-342900">
              <a:buChar char="•"/>
            </a:pPr>
            <a:r>
              <a:rPr lang="en-US" sz="2000"/>
              <a:t>"Triangulation and Distance" section of the find panel</a:t>
            </a:r>
            <a:endParaRPr lang="en-US"/>
          </a:p>
          <a:p>
            <a:pPr marL="342900" indent="-342900">
              <a:buChar char="•"/>
            </a:pPr>
            <a:r>
              <a:rPr lang="en-US" sz="2000" dirty="0" err="1"/>
              <a:t>WildCAD</a:t>
            </a:r>
            <a:r>
              <a:rPr lang="en-US" sz="2000" dirty="0"/>
              <a:t> Data section on the map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2C40D9-5A83-864D-4D4A-A918EA3BB1FD}"/>
              </a:ext>
            </a:extLst>
          </p:cNvPr>
          <p:cNvGrpSpPr/>
          <p:nvPr/>
        </p:nvGrpSpPr>
        <p:grpSpPr>
          <a:xfrm>
            <a:off x="5186698" y="2118899"/>
            <a:ext cx="2921011" cy="3607699"/>
            <a:chOff x="-749079" y="2859186"/>
            <a:chExt cx="4323630" cy="53137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9E7D8C6-AE36-73E9-F4FD-9DC429BD1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9079" y="2859186"/>
              <a:ext cx="4323630" cy="531377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068F29-5251-E8C9-466A-9565A37E9720}"/>
                </a:ext>
              </a:extLst>
            </p:cNvPr>
            <p:cNvSpPr/>
            <p:nvPr/>
          </p:nvSpPr>
          <p:spPr>
            <a:xfrm>
              <a:off x="-253600" y="5334037"/>
              <a:ext cx="2870292" cy="103067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7F0005-C98B-83A0-22D2-99A227CDD6BB}"/>
              </a:ext>
            </a:extLst>
          </p:cNvPr>
          <p:cNvGrpSpPr/>
          <p:nvPr/>
        </p:nvGrpSpPr>
        <p:grpSpPr>
          <a:xfrm>
            <a:off x="9569548" y="2118360"/>
            <a:ext cx="1968305" cy="3611880"/>
            <a:chOff x="2802988" y="0"/>
            <a:chExt cx="3675185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C1D60B3-8149-0CCF-D984-87A05F28E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02988" y="0"/>
              <a:ext cx="3675185" cy="685800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5D9126E-6E4E-E58C-82EE-2BE9FA43AAD0}"/>
                </a:ext>
              </a:extLst>
            </p:cNvPr>
            <p:cNvSpPr/>
            <p:nvPr/>
          </p:nvSpPr>
          <p:spPr>
            <a:xfrm>
              <a:off x="2823960" y="3722959"/>
              <a:ext cx="2061067" cy="249808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0741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44FA8-BF79-76CC-3F0D-B226451F3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55CF8-8006-6D29-914B-7523369D418D}"/>
              </a:ext>
            </a:extLst>
          </p:cNvPr>
          <p:cNvCxnSpPr/>
          <p:nvPr/>
        </p:nvCxnSpPr>
        <p:spPr>
          <a:xfrm>
            <a:off x="942032" y="1313286"/>
            <a:ext cx="1007268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194" name="Title 1">
            <a:extLst>
              <a:ext uri="{FF2B5EF4-FFF2-40B4-BE49-F238E27FC236}">
                <a16:creationId xmlns:a16="http://schemas.microsoft.com/office/drawing/2014/main" id="{354DF6F3-5834-6725-66E4-A9261A72D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9788" y="457200"/>
            <a:ext cx="10056991" cy="795068"/>
          </a:xfrm>
        </p:spPr>
        <p:txBody>
          <a:bodyPr/>
          <a:lstStyle/>
          <a:p>
            <a:r>
              <a:rPr lang="en-US" altLang="en-US" sz="4000" b="1"/>
              <a:t>Hazards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A6DD39-6501-2B62-9033-B1EE06B84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669" y="237226"/>
            <a:ext cx="4742475" cy="3766868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C6AABF7-F0CE-5CBA-C4A4-63657BB85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25438"/>
            <a:ext cx="3932237" cy="3811588"/>
          </a:xfrm>
        </p:spPr>
        <p:txBody>
          <a:bodyPr/>
          <a:lstStyle/>
          <a:p>
            <a:r>
              <a:rPr lang="en-US" sz="2000"/>
              <a:t>View the Data:</a:t>
            </a:r>
            <a:endParaRPr lang="en-US"/>
          </a:p>
          <a:p>
            <a:pPr marL="342900" indent="-342900">
              <a:buChar char="•"/>
            </a:pPr>
            <a:r>
              <a:rPr lang="en-US" sz="2000"/>
              <a:t>WildCAD Data section on the map</a:t>
            </a:r>
          </a:p>
          <a:p>
            <a:pPr marL="342900" indent="-342900">
              <a:buChar char="•"/>
            </a:pPr>
            <a:r>
              <a:rPr lang="en-US" sz="2000"/>
              <a:t>HAZ tab on the incident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4186D1-FA08-30C7-9AC9-2D52CF122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963" y="3188493"/>
            <a:ext cx="4862513" cy="3386139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66DD2DE-2701-0424-CC22-3FF374F0877D}"/>
              </a:ext>
            </a:extLst>
          </p:cNvPr>
          <p:cNvGrpSpPr/>
          <p:nvPr/>
        </p:nvGrpSpPr>
        <p:grpSpPr>
          <a:xfrm>
            <a:off x="9673649" y="2357437"/>
            <a:ext cx="2437389" cy="4214813"/>
            <a:chOff x="4149149" y="0"/>
            <a:chExt cx="3889951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7D68E1A-ED20-4CCE-AD6A-D66B192F6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52900" y="0"/>
              <a:ext cx="3886200" cy="685800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F899311-22B9-F3AA-E8AC-C3D93C657B15}"/>
                </a:ext>
              </a:extLst>
            </p:cNvPr>
            <p:cNvSpPr/>
            <p:nvPr/>
          </p:nvSpPr>
          <p:spPr>
            <a:xfrm>
              <a:off x="4149149" y="5672174"/>
              <a:ext cx="2675462" cy="49412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B213B6-523C-0021-1ED9-EDFABD46365A}"/>
              </a:ext>
            </a:extLst>
          </p:cNvPr>
          <p:cNvSpPr/>
          <p:nvPr/>
        </p:nvSpPr>
        <p:spPr>
          <a:xfrm>
            <a:off x="-12271951" y="11401299"/>
            <a:ext cx="1676407" cy="30368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79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ECC8F-FE3D-878E-528A-6BAA58C6E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324138-E7E9-B973-386A-B117E93FEDFE}"/>
              </a:ext>
            </a:extLst>
          </p:cNvPr>
          <p:cNvCxnSpPr/>
          <p:nvPr/>
        </p:nvCxnSpPr>
        <p:spPr>
          <a:xfrm>
            <a:off x="942032" y="1313286"/>
            <a:ext cx="1007268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194" name="Title 1">
            <a:extLst>
              <a:ext uri="{FF2B5EF4-FFF2-40B4-BE49-F238E27FC236}">
                <a16:creationId xmlns:a16="http://schemas.microsoft.com/office/drawing/2014/main" id="{A918DFA2-3FF4-9E0D-FEA7-B91131B2EF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9788" y="457200"/>
            <a:ext cx="10056991" cy="795068"/>
          </a:xfrm>
        </p:spPr>
        <p:txBody>
          <a:bodyPr/>
          <a:lstStyle/>
          <a:p>
            <a:r>
              <a:rPr lang="en-US" altLang="en-US" sz="4000" b="1"/>
              <a:t>Custom Layers</a:t>
            </a:r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CE9552-7439-C7C9-F846-E3055429AC5F}"/>
              </a:ext>
            </a:extLst>
          </p:cNvPr>
          <p:cNvSpPr/>
          <p:nvPr/>
        </p:nvSpPr>
        <p:spPr>
          <a:xfrm>
            <a:off x="-12271951" y="11401299"/>
            <a:ext cx="1676407" cy="30368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09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E8897-279B-707C-21E6-B6AEA72EA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EA98B6-A037-A9A2-07C8-C8DA9A52CDAC}"/>
              </a:ext>
            </a:extLst>
          </p:cNvPr>
          <p:cNvCxnSpPr/>
          <p:nvPr/>
        </p:nvCxnSpPr>
        <p:spPr>
          <a:xfrm>
            <a:off x="942032" y="1313286"/>
            <a:ext cx="1007268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194" name="Title 1">
            <a:extLst>
              <a:ext uri="{FF2B5EF4-FFF2-40B4-BE49-F238E27FC236}">
                <a16:creationId xmlns:a16="http://schemas.microsoft.com/office/drawing/2014/main" id="{597A8DF0-E218-1704-365B-C7F85CF536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9788" y="457200"/>
            <a:ext cx="10056991" cy="795068"/>
          </a:xfrm>
        </p:spPr>
        <p:txBody>
          <a:bodyPr/>
          <a:lstStyle/>
          <a:p>
            <a:r>
              <a:rPr lang="en-US" altLang="en-US" sz="4000" b="1"/>
              <a:t>Place Names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D6FC13B-91CA-EBC2-E43C-1ED8BC927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25438"/>
            <a:ext cx="3932237" cy="3811588"/>
          </a:xfrm>
        </p:spPr>
        <p:txBody>
          <a:bodyPr/>
          <a:lstStyle/>
          <a:p>
            <a:r>
              <a:rPr lang="en-US" sz="2000"/>
              <a:t>View the Data:</a:t>
            </a:r>
            <a:endParaRPr lang="en-US"/>
          </a:p>
          <a:p>
            <a:pPr marL="342900" indent="-342900">
              <a:buChar char="•"/>
            </a:pPr>
            <a:r>
              <a:rPr lang="en-US" sz="2000"/>
              <a:t>The "Find Panel" on the map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544143-5FE6-2C01-2698-9573F2A51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144" y="214312"/>
            <a:ext cx="5999461" cy="3595688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3EBAA7C-B668-780A-B59E-5E88E1B35B65}"/>
              </a:ext>
            </a:extLst>
          </p:cNvPr>
          <p:cNvGrpSpPr/>
          <p:nvPr/>
        </p:nvGrpSpPr>
        <p:grpSpPr>
          <a:xfrm>
            <a:off x="8411587" y="1714500"/>
            <a:ext cx="3035650" cy="4417219"/>
            <a:chOff x="8411587" y="1714500"/>
            <a:chExt cx="3035650" cy="44172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A594005-8A0C-03A3-EBE6-1B228BF7D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16290" y="1714500"/>
              <a:ext cx="3027046" cy="4417219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078BF66-D1DC-0D8D-2AB5-B42617DAD2D3}"/>
                </a:ext>
              </a:extLst>
            </p:cNvPr>
            <p:cNvSpPr/>
            <p:nvPr/>
          </p:nvSpPr>
          <p:spPr>
            <a:xfrm>
              <a:off x="8411587" y="4807617"/>
              <a:ext cx="3035650" cy="50276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4564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F32A2-7A44-B3B9-E8AC-8E6D07B88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612A42-3CFB-8764-DC83-A423A82E0A1A}"/>
              </a:ext>
            </a:extLst>
          </p:cNvPr>
          <p:cNvCxnSpPr/>
          <p:nvPr/>
        </p:nvCxnSpPr>
        <p:spPr>
          <a:xfrm>
            <a:off x="942032" y="1313286"/>
            <a:ext cx="1007268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194" name="Title 1">
            <a:extLst>
              <a:ext uri="{FF2B5EF4-FFF2-40B4-BE49-F238E27FC236}">
                <a16:creationId xmlns:a16="http://schemas.microsoft.com/office/drawing/2014/main" id="{8E855430-CBCA-5705-4B09-E6720BB856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9788" y="457200"/>
            <a:ext cx="10056991" cy="795068"/>
          </a:xfrm>
        </p:spPr>
        <p:txBody>
          <a:bodyPr/>
          <a:lstStyle/>
          <a:p>
            <a:r>
              <a:rPr lang="en-US" altLang="en-US" sz="4000" b="1"/>
              <a:t>Milepost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1A05B4D-07C7-6C04-C8D0-FCD2512C2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25438"/>
            <a:ext cx="3932237" cy="3811588"/>
          </a:xfrm>
        </p:spPr>
        <p:txBody>
          <a:bodyPr/>
          <a:lstStyle/>
          <a:p>
            <a:r>
              <a:rPr lang="en-US" sz="2000"/>
              <a:t>File Format: </a:t>
            </a:r>
            <a:endParaRPr lang="en-US"/>
          </a:p>
          <a:p>
            <a:pPr marL="800100" lvl="1" indent="-342900">
              <a:buChar char="•"/>
            </a:pPr>
            <a:r>
              <a:rPr lang="en-US" sz="1800"/>
              <a:t>CSV</a:t>
            </a:r>
            <a:endParaRPr lang="en-US"/>
          </a:p>
          <a:p>
            <a:pPr marL="800100" lvl="1" indent="-342900">
              <a:buChar char="•"/>
            </a:pPr>
            <a:r>
              <a:rPr lang="en-US" sz="1800"/>
              <a:t>no header</a:t>
            </a:r>
            <a:endParaRPr lang="en-US"/>
          </a:p>
          <a:p>
            <a:pPr marL="800100" lvl="1" indent="-342900">
              <a:buChar char="•"/>
            </a:pPr>
            <a:r>
              <a:rPr lang="en-US" sz="1800"/>
              <a:t>4 columns in specific order -</a:t>
            </a:r>
            <a:endParaRPr lang="en-US" sz="1600"/>
          </a:p>
          <a:p>
            <a:pPr marL="1257300" lvl="2" indent="-342900">
              <a:buFont typeface="Wingdings" panose="020B0604020202020204" pitchFamily="34" charset="0"/>
              <a:buChar char="§"/>
            </a:pPr>
            <a:r>
              <a:rPr lang="en-US" sz="1600"/>
              <a:t>Road Name</a:t>
            </a:r>
            <a:endParaRPr lang="en-US" sz="1600" dirty="0"/>
          </a:p>
          <a:p>
            <a:pPr marL="1257300" lvl="2" indent="-342900">
              <a:buFont typeface="Wingdings" panose="020B0604020202020204" pitchFamily="34" charset="0"/>
              <a:buChar char="§"/>
            </a:pPr>
            <a:r>
              <a:rPr lang="en-US" sz="1600"/>
              <a:t>Milepost Number</a:t>
            </a:r>
            <a:endParaRPr lang="en-US" sz="1600" dirty="0"/>
          </a:p>
          <a:p>
            <a:pPr marL="1257300" lvl="2" indent="-342900">
              <a:buFont typeface="Wingdings" panose="020B0604020202020204" pitchFamily="34" charset="0"/>
              <a:buChar char="§"/>
            </a:pPr>
            <a:r>
              <a:rPr lang="en-US" sz="1600"/>
              <a:t>Latitude</a:t>
            </a:r>
            <a:endParaRPr lang="en-US" sz="1600" dirty="0"/>
          </a:p>
          <a:p>
            <a:pPr marL="1257300" lvl="2" indent="-342900">
              <a:buFont typeface="Wingdings" panose="020B0604020202020204" pitchFamily="34" charset="0"/>
              <a:buChar char="§"/>
            </a:pPr>
            <a:r>
              <a:rPr lang="en-US" sz="1600"/>
              <a:t>Longitude (positive value)</a:t>
            </a:r>
            <a:endParaRPr lang="en-US" sz="1600" dirty="0"/>
          </a:p>
          <a:p>
            <a:pPr marL="342900" indent="-342900">
              <a:buChar char="•"/>
            </a:pPr>
            <a:r>
              <a:rPr lang="en-US" sz="2000" b="1"/>
              <a:t>Append </a:t>
            </a:r>
            <a:r>
              <a:rPr lang="en-US" sz="2000"/>
              <a:t>to existing list OR</a:t>
            </a:r>
          </a:p>
          <a:p>
            <a:pPr marL="342900" indent="-342900">
              <a:buChar char="•"/>
            </a:pPr>
            <a:r>
              <a:rPr lang="en-US" sz="2000" b="1"/>
              <a:t>Replace </a:t>
            </a:r>
            <a:r>
              <a:rPr lang="en-US" sz="2000"/>
              <a:t>existing list</a:t>
            </a:r>
          </a:p>
          <a:p>
            <a:pPr marL="342900" indent="-342900">
              <a:buChar char="•"/>
            </a:pPr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81BFF-C1BE-7002-B984-A8ECC27FC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642" y="162924"/>
            <a:ext cx="4872000" cy="2736530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2B3E42-6C9A-4719-84E5-0BD7B92B3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5762" y="1218481"/>
            <a:ext cx="3027046" cy="4417219"/>
          </a:xfrm>
          <a:prstGeom prst="round2Same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ABE94F-5874-6877-B645-98161405369F}"/>
              </a:ext>
            </a:extLst>
          </p:cNvPr>
          <p:cNvSpPr/>
          <p:nvPr/>
        </p:nvSpPr>
        <p:spPr>
          <a:xfrm>
            <a:off x="9008247" y="5174239"/>
            <a:ext cx="3035650" cy="45963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D387EE-8632-A706-7ED0-F1E6F32D4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285" y="2383525"/>
            <a:ext cx="3001370" cy="29666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754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508D7-5E2F-F77B-14A9-B802644EF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AE07090-7036-AB1B-EF08-7BF3BD827A11}"/>
              </a:ext>
            </a:extLst>
          </p:cNvPr>
          <p:cNvCxnSpPr/>
          <p:nvPr/>
        </p:nvCxnSpPr>
        <p:spPr>
          <a:xfrm>
            <a:off x="942032" y="1313286"/>
            <a:ext cx="1007268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194" name="Title 1">
            <a:extLst>
              <a:ext uri="{FF2B5EF4-FFF2-40B4-BE49-F238E27FC236}">
                <a16:creationId xmlns:a16="http://schemas.microsoft.com/office/drawing/2014/main" id="{2367F9CC-6C46-4CAF-0BCB-F298E425A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9788" y="457200"/>
            <a:ext cx="10056991" cy="795068"/>
          </a:xfrm>
        </p:spPr>
        <p:txBody>
          <a:bodyPr/>
          <a:lstStyle/>
          <a:p>
            <a:r>
              <a:rPr lang="en-US" altLang="en-US" sz="4000" b="1"/>
              <a:t>Response Area GIS Layer  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4716286-01E4-A887-5BCB-10C7E18C6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363" y="1525438"/>
            <a:ext cx="6704012" cy="3811588"/>
          </a:xfrm>
        </p:spPr>
        <p:txBody>
          <a:bodyPr/>
          <a:lstStyle/>
          <a:p>
            <a:pPr marL="342900" indent="-342900">
              <a:buChar char="•"/>
            </a:pPr>
            <a:r>
              <a:rPr lang="en-US" sz="2000"/>
              <a:t>Ties the incident location -&gt; response area -&gt; dispatch strategy</a:t>
            </a:r>
          </a:p>
          <a:p>
            <a:pPr marL="342900" indent="-342900">
              <a:buChar char="•"/>
            </a:pPr>
            <a:r>
              <a:rPr lang="en-US" sz="2000"/>
              <a:t>Display field must match Code column on response areas page</a:t>
            </a:r>
            <a:endParaRPr lang="en-US"/>
          </a:p>
          <a:p>
            <a:pPr marL="342900" indent="-342900">
              <a:buChar char="•"/>
            </a:pPr>
            <a:r>
              <a:rPr lang="en-US" sz="2000" dirty="0"/>
              <a:t>Zipped file must includes: .</a:t>
            </a:r>
            <a:r>
              <a:rPr lang="en-US" sz="2000" dirty="0" err="1"/>
              <a:t>shp</a:t>
            </a:r>
            <a:r>
              <a:rPr lang="en-US" sz="2000" dirty="0"/>
              <a:t>, .</a:t>
            </a:r>
            <a:r>
              <a:rPr lang="en-US" sz="2000" dirty="0" err="1"/>
              <a:t>dbf</a:t>
            </a:r>
            <a:r>
              <a:rPr lang="en-US" sz="2000" dirty="0"/>
              <a:t>, .</a:t>
            </a:r>
            <a:r>
              <a:rPr lang="en-US" sz="2000" dirty="0" err="1"/>
              <a:t>prj</a:t>
            </a:r>
            <a:r>
              <a:rPr lang="en-US" sz="2000" dirty="0"/>
              <a:t>, .</a:t>
            </a:r>
            <a:r>
              <a:rPr lang="en-US" sz="2000" dirty="0" err="1"/>
              <a:t>shx</a:t>
            </a:r>
          </a:p>
          <a:p>
            <a:pPr marL="342900" indent="-342900">
              <a:buChar char="•"/>
            </a:pPr>
            <a:r>
              <a:rPr lang="en-US" sz="2000" dirty="0"/>
              <a:t>Accepts any defined coordinate reference system (NAD83, WGS84, State Plane,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endParaRPr lang="en-US" sz="2000"/>
          </a:p>
          <a:p>
            <a:pPr marL="342900" indent="-342900">
              <a:buChar char="•"/>
            </a:pPr>
            <a:endParaRPr lang="en-US" sz="20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464296-5212-00D4-058D-CD98E0B2C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1714500"/>
            <a:ext cx="3867150" cy="3543300"/>
          </a:xfrm>
          <a:prstGeom prst="round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4015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86DDF-7F00-CCCD-D9D3-14BACDF8E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ABD5DD-3367-AE71-C55E-8EFE8420940B}"/>
              </a:ext>
            </a:extLst>
          </p:cNvPr>
          <p:cNvCxnSpPr/>
          <p:nvPr/>
        </p:nvCxnSpPr>
        <p:spPr>
          <a:xfrm>
            <a:off x="942032" y="1313286"/>
            <a:ext cx="1007268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194" name="Title 1">
            <a:extLst>
              <a:ext uri="{FF2B5EF4-FFF2-40B4-BE49-F238E27FC236}">
                <a16:creationId xmlns:a16="http://schemas.microsoft.com/office/drawing/2014/main" id="{FDF51CE7-72B9-66CA-75BA-A6E9127E12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9788" y="457200"/>
            <a:ext cx="10056991" cy="795068"/>
          </a:xfrm>
        </p:spPr>
        <p:txBody>
          <a:bodyPr/>
          <a:lstStyle/>
          <a:p>
            <a:r>
              <a:rPr lang="en-US" altLang="en-US" sz="4000" b="1"/>
              <a:t>Response Area GIS Layer (cont)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B3318C-7464-4EBE-6DC9-9AF25EB27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1C7F95-05C8-E6A9-2C3F-6A409F4048D3}"/>
              </a:ext>
            </a:extLst>
          </p:cNvPr>
          <p:cNvGrpSpPr/>
          <p:nvPr/>
        </p:nvGrpSpPr>
        <p:grpSpPr>
          <a:xfrm>
            <a:off x="387304" y="2062575"/>
            <a:ext cx="5470341" cy="4047000"/>
            <a:chOff x="213304" y="1552575"/>
            <a:chExt cx="5650341" cy="4191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6175D9-4F36-3D68-28D5-650125034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304" y="1552575"/>
              <a:ext cx="5650341" cy="4191000"/>
            </a:xfrm>
            <a:prstGeom prst="rect">
              <a:avLst/>
            </a:prstGeom>
            <a:ln>
              <a:solidFill>
                <a:srgbClr val="4472C4"/>
              </a:solidFill>
            </a:ln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669C4AB-2E44-5306-DF9E-E31A9C7BA162}"/>
                </a:ext>
              </a:extLst>
            </p:cNvPr>
            <p:cNvSpPr/>
            <p:nvPr/>
          </p:nvSpPr>
          <p:spPr>
            <a:xfrm>
              <a:off x="3869587" y="2071617"/>
              <a:ext cx="707650" cy="341876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A4B091-46E3-F3F2-3613-8ED14C2FF1B5}"/>
              </a:ext>
            </a:extLst>
          </p:cNvPr>
          <p:cNvGrpSpPr/>
          <p:nvPr/>
        </p:nvGrpSpPr>
        <p:grpSpPr>
          <a:xfrm>
            <a:off x="6234816" y="2061452"/>
            <a:ext cx="5586925" cy="4040927"/>
            <a:chOff x="6906816" y="1815452"/>
            <a:chExt cx="4512925" cy="32369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F0B4B16-DD6E-E688-4455-AE9C6D02E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49778" b="-312"/>
            <a:stretch>
              <a:fillRect/>
            </a:stretch>
          </p:blipFill>
          <p:spPr>
            <a:xfrm>
              <a:off x="6906816" y="1815452"/>
              <a:ext cx="4512925" cy="3222225"/>
            </a:xfrm>
            <a:prstGeom prst="rect">
              <a:avLst/>
            </a:prstGeom>
            <a:ln>
              <a:solidFill>
                <a:srgbClr val="4472C4"/>
              </a:solidFill>
            </a:ln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66CFE56-5A39-7EB0-BD22-D5CAFBB42C12}"/>
                </a:ext>
              </a:extLst>
            </p:cNvPr>
            <p:cNvSpPr/>
            <p:nvPr/>
          </p:nvSpPr>
          <p:spPr>
            <a:xfrm>
              <a:off x="7469587" y="2971616"/>
              <a:ext cx="707650" cy="208076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1E6053C-4655-7689-B09C-C5CA8430E113}"/>
              </a:ext>
            </a:extLst>
          </p:cNvPr>
          <p:cNvSpPr txBox="1"/>
          <p:nvPr/>
        </p:nvSpPr>
        <p:spPr>
          <a:xfrm>
            <a:off x="378000" y="1686000"/>
            <a:ext cx="5491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Futura MdCn BT"/>
              </a:rPr>
              <a:t>The column in the GIS file must match up with...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134851-AF2C-1ED6-80F3-84BECF1DCDD0}"/>
              </a:ext>
            </a:extLst>
          </p:cNvPr>
          <p:cNvSpPr txBox="1"/>
          <p:nvPr/>
        </p:nvSpPr>
        <p:spPr>
          <a:xfrm>
            <a:off x="7205999" y="1692000"/>
            <a:ext cx="4771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Futura MdCn BT"/>
              </a:rPr>
              <a:t>...the column in the Resonse Areas table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CCEF57-4EA6-71A2-5DBD-21F6206577CE}"/>
              </a:ext>
            </a:extLst>
          </p:cNvPr>
          <p:cNvSpPr txBox="1"/>
          <p:nvPr/>
        </p:nvSpPr>
        <p:spPr>
          <a:xfrm>
            <a:off x="390000" y="5844000"/>
            <a:ext cx="2755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i="1">
                <a:latin typeface="Futura MdCn BT"/>
              </a:rPr>
              <a:t>GIS software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532782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79704-E9DC-617D-46D5-F94139ADE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C425DB-E690-FAE6-6EFF-C0CF27491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42" y="396875"/>
            <a:ext cx="10204450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400" b="1" i="1"/>
              <a:t>Questions</a:t>
            </a:r>
          </a:p>
        </p:txBody>
      </p:sp>
      <p:pic>
        <p:nvPicPr>
          <p:cNvPr id="4099" name="Content Placeholder 8" descr="Graphic of the Dispatch terminal with WildCAD-E operating">
            <a:extLst>
              <a:ext uri="{FF2B5EF4-FFF2-40B4-BE49-F238E27FC236}">
                <a16:creationId xmlns:a16="http://schemas.microsoft.com/office/drawing/2014/main" id="{D7219A57-2902-FE8D-4066-28AA025EC7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5628" y="1482251"/>
            <a:ext cx="5863825" cy="5308320"/>
          </a:xfrm>
        </p:spPr>
      </p:pic>
    </p:spTree>
    <p:extLst>
      <p:ext uri="{BB962C8B-B14F-4D97-AF65-F5344CB8AC3E}">
        <p14:creationId xmlns:p14="http://schemas.microsoft.com/office/powerpoint/2010/main" val="306557515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AFE8B-5B8A-FB5D-1F5C-F5B7C9E7C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DEB10B-D463-D0E3-A41B-BBC7F4A2A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1413" y="1377751"/>
            <a:ext cx="5276549" cy="475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/>
            <a:r>
              <a:rPr lang="en-US" altLang="en-US" sz="2400" b="1" i="1">
                <a:latin typeface="Futura LtCn BT"/>
              </a:rPr>
              <a:t> Center Data Layers</a:t>
            </a:r>
            <a:endParaRPr lang="en-US" altLang="en-US" sz="2400" b="1" i="1">
              <a:latin typeface="Futura LtCn BT" panose="020B0408020204030204" pitchFamily="34" charset="0"/>
            </a:endParaRPr>
          </a:p>
          <a:p>
            <a:pPr eaLnBrk="1" hangingPunct="1"/>
            <a:endParaRPr lang="en-US" altLang="en-US" sz="2400" b="1" i="1">
              <a:latin typeface="Futura LtCn BT"/>
            </a:endParaRPr>
          </a:p>
          <a:p>
            <a:pPr marL="0" indent="0">
              <a:buNone/>
            </a:pPr>
            <a:br>
              <a:rPr lang="en-US" altLang="en-US" sz="2400" b="1" i="1">
                <a:latin typeface="Futura LtCn BT"/>
              </a:rPr>
            </a:br>
            <a:endParaRPr lang="en-US" altLang="en-US" sz="2400" b="1" i="1">
              <a:latin typeface="Futura LtCn BT"/>
            </a:endParaRPr>
          </a:p>
          <a:p>
            <a:pPr marL="0" indent="0">
              <a:buNone/>
            </a:pPr>
            <a:endParaRPr lang="en-US" altLang="en-US" sz="2400" b="1" i="1">
              <a:latin typeface="Futura LtCn BT"/>
            </a:endParaRPr>
          </a:p>
          <a:p>
            <a:r>
              <a:rPr lang="en-US" altLang="en-US" sz="2400" b="1" i="1">
                <a:latin typeface="Futura LtCn BT"/>
              </a:rPr>
              <a:t>Measurement Tool</a:t>
            </a:r>
            <a:endParaRPr lang="en-US" altLang="en-US" sz="2400" b="1" i="1">
              <a:latin typeface="Futura LtCn BT" panose="020B040802020403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2400" b="1" i="1">
              <a:latin typeface="Futura LtCn BT" panose="020B040802020403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b="1" i="1">
              <a:latin typeface="Futura LtCn BT" panose="020B040802020403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i="1">
              <a:latin typeface="Futura LtCn BT" panose="020B0408020204030204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i="1">
              <a:latin typeface="Futura LtCn BT" panose="020B0408020204030204" pitchFamily="34" charset="0"/>
            </a:endParaRPr>
          </a:p>
        </p:txBody>
      </p:sp>
      <p:sp>
        <p:nvSpPr>
          <p:cNvPr id="8194" name="Title 1">
            <a:extLst>
              <a:ext uri="{FF2B5EF4-FFF2-40B4-BE49-F238E27FC236}">
                <a16:creationId xmlns:a16="http://schemas.microsoft.com/office/drawing/2014/main" id="{36A512FC-8B17-D085-7E99-EE7DFC8B1A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/>
              <a:t>Map Topics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BE38E576-DEE3-20C2-688A-F4C0759221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0368" y="1389222"/>
            <a:ext cx="5530549" cy="4745069"/>
          </a:xfrm>
        </p:spPr>
        <p:txBody>
          <a:bodyPr/>
          <a:lstStyle/>
          <a:p>
            <a:pPr eaLnBrk="1" hangingPunct="1"/>
            <a:r>
              <a:rPr lang="en-US" sz="2400" b="1" i="1">
                <a:latin typeface="Futura LtCn BT"/>
                <a:ea typeface="+mn-lt"/>
                <a:cs typeface="+mn-lt"/>
              </a:rPr>
              <a:t>Other Data: Clustering</a:t>
            </a:r>
            <a:r>
              <a:rPr lang="en-US" sz="2400" b="1" i="1">
                <a:latin typeface="Futura LtCn BT"/>
              </a:rPr>
              <a:t> Point Layers</a:t>
            </a:r>
            <a:endParaRPr lang="en-US" altLang="en-US" sz="2400" b="1" i="1">
              <a:latin typeface="Futura LtCn BT" panose="020B0408020204030204" pitchFamily="34" charset="0"/>
            </a:endParaRPr>
          </a:p>
          <a:p>
            <a:pPr marL="0" indent="0">
              <a:buNone/>
            </a:pPr>
            <a:endParaRPr lang="en-US" sz="2400" b="1" i="1">
              <a:latin typeface="Futura LtCn BT"/>
            </a:endParaRPr>
          </a:p>
          <a:p>
            <a:pPr marL="0" indent="0">
              <a:buNone/>
            </a:pPr>
            <a:endParaRPr lang="en-US" sz="2400" b="1" i="1">
              <a:latin typeface="Futura LtCn BT"/>
            </a:endParaRPr>
          </a:p>
          <a:p>
            <a:pPr marL="0" indent="0">
              <a:buNone/>
            </a:pPr>
            <a:endParaRPr lang="en-US" sz="2400" b="1" i="1">
              <a:latin typeface="Futura LtCn BT"/>
            </a:endParaRPr>
          </a:p>
          <a:p>
            <a:r>
              <a:rPr lang="en-US" altLang="en-US" sz="2400" b="1" i="1">
                <a:latin typeface="Futura LtCn BT"/>
              </a:rPr>
              <a:t>Other Data: WFTAK &amp; DART AVL</a:t>
            </a:r>
            <a:endParaRPr lang="en-US" altLang="en-US" sz="2400" b="1" i="1">
              <a:latin typeface="Futura LtCn BT" panose="020B0408020204030204" pitchFamily="34" charset="0"/>
            </a:endParaRPr>
          </a:p>
          <a:p>
            <a:pPr eaLnBrk="1" hangingPunct="1"/>
            <a:endParaRPr lang="en-US" altLang="en-US" sz="2400" b="1" i="1">
              <a:latin typeface="Futura LtCn BT"/>
            </a:endParaRPr>
          </a:p>
          <a:p>
            <a:pPr marL="0" indent="0" eaLnBrk="1" hangingPunct="1">
              <a:buNone/>
            </a:pPr>
            <a:endParaRPr lang="en-US" altLang="en-US" sz="2400" b="1" i="1">
              <a:latin typeface="Futura LtCn BT" panose="020B0408020204030204" pitchFamily="34" charset="0"/>
            </a:endParaRPr>
          </a:p>
          <a:p>
            <a:pPr marL="0" indent="0" eaLnBrk="1" hangingPunct="1">
              <a:buNone/>
            </a:pPr>
            <a:endParaRPr lang="en-US" altLang="en-US" b="1" i="1">
              <a:latin typeface="Futura LtCn BT" panose="020B0408020204030204" pitchFamily="34" charset="0"/>
            </a:endParaRPr>
          </a:p>
          <a:p>
            <a:pPr marL="0" indent="0" eaLnBrk="1" hangingPunct="1">
              <a:buNone/>
            </a:pPr>
            <a:endParaRPr lang="en-US" altLang="en-US" i="1">
              <a:latin typeface="Futura LtCn BT" panose="020B0408020204030204" pitchFamily="34" charset="0"/>
            </a:endParaRPr>
          </a:p>
          <a:p>
            <a:pPr marL="0" indent="0" eaLnBrk="1" hangingPunct="1">
              <a:buNone/>
            </a:pPr>
            <a:endParaRPr lang="en-US" altLang="en-US" i="1">
              <a:latin typeface="Futura LtCn BT" panose="020B0408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254D12-A328-F0CD-53E2-AB484437390E}"/>
              </a:ext>
            </a:extLst>
          </p:cNvPr>
          <p:cNvCxnSpPr/>
          <p:nvPr/>
        </p:nvCxnSpPr>
        <p:spPr>
          <a:xfrm>
            <a:off x="942032" y="1313286"/>
            <a:ext cx="1007268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A23E386-630C-6CB5-9C1E-F2BF04A05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721" y="1826441"/>
            <a:ext cx="1947014" cy="1413356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E37500-DD04-C4DE-4FB5-531FD0E19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4745" y="1941154"/>
            <a:ext cx="2470820" cy="1485857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168DF1-891F-8480-2C0F-6546470A0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2166" y="4136604"/>
            <a:ext cx="2369795" cy="1846595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175C51-C323-12BD-524E-2429FF2E6B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2194" y="4134976"/>
            <a:ext cx="2984780" cy="1849856"/>
          </a:xfrm>
          <a:prstGeom prst="round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044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819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3AAB8-1FE8-71C6-20AC-D7E95A560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0E1F81-3B1A-53BA-3984-274A18013D99}"/>
              </a:ext>
            </a:extLst>
          </p:cNvPr>
          <p:cNvCxnSpPr/>
          <p:nvPr/>
        </p:nvCxnSpPr>
        <p:spPr>
          <a:xfrm>
            <a:off x="942032" y="1313286"/>
            <a:ext cx="1007268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AAEC4C8A-BC9B-693A-7F9A-4691815C6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4104"/>
            <a:ext cx="7699104" cy="680050"/>
          </a:xfrm>
        </p:spPr>
        <p:txBody>
          <a:bodyPr/>
          <a:lstStyle/>
          <a:p>
            <a:r>
              <a:rPr lang="en-US" b="1"/>
              <a:t>Clustering Point Layers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2210616-11B1-3E97-E82B-8978881FAC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68811" y="1634406"/>
            <a:ext cx="5798389" cy="4226644"/>
          </a:xfrm>
        </p:spPr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EA640C9-94DC-78D8-FD00-AE9BC8C40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Char char="•"/>
            </a:pPr>
            <a:r>
              <a:rPr lang="en-US" sz="2400"/>
              <a:t>DART AVL &amp; WFTAK</a:t>
            </a:r>
          </a:p>
          <a:p>
            <a:pPr marL="285750" indent="-285750">
              <a:buChar char="•"/>
            </a:pPr>
            <a:r>
              <a:rPr lang="en-US" sz="2400"/>
              <a:t>IRWIN Incidents</a:t>
            </a:r>
          </a:p>
          <a:p>
            <a:pPr marL="285750" indent="-285750">
              <a:buChar char="•"/>
            </a:pPr>
            <a:r>
              <a:rPr lang="en-US" sz="2400"/>
              <a:t>RAWS Stations</a:t>
            </a:r>
          </a:p>
          <a:p>
            <a:pPr marL="285750" indent="-285750">
              <a:buChar char="•"/>
            </a:pPr>
            <a:r>
              <a:rPr lang="en-US" sz="2400"/>
              <a:t>Lightning</a:t>
            </a:r>
          </a:p>
          <a:p>
            <a:pPr marL="285750" indent="-285750">
              <a:buChar char="•"/>
            </a:pPr>
            <a:r>
              <a:rPr lang="en-US" sz="2400"/>
              <a:t>Airports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1F8EE8-966E-1F71-8A36-7A8717EF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512" r="-304"/>
          <a:stretch>
            <a:fillRect/>
          </a:stretch>
        </p:blipFill>
        <p:spPr>
          <a:xfrm>
            <a:off x="5157817" y="1642881"/>
            <a:ext cx="6312127" cy="3850664"/>
          </a:xfrm>
          <a:prstGeom prst="round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5451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5700F-3529-541D-0DE7-C5EC468E5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DF1565-D022-EF06-D25F-6CB15F270382}"/>
              </a:ext>
            </a:extLst>
          </p:cNvPr>
          <p:cNvCxnSpPr/>
          <p:nvPr/>
        </p:nvCxnSpPr>
        <p:spPr>
          <a:xfrm>
            <a:off x="942032" y="1313286"/>
            <a:ext cx="1007268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577D2573-D9EE-2CA9-C404-2BF444C51A6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161" b="1161"/>
          <a:stretch/>
        </p:blipFill>
        <p:spPr bwMode="auto">
          <a:xfrm>
            <a:off x="5125464" y="1850066"/>
            <a:ext cx="3958517" cy="3177097"/>
          </a:xfrm>
          <a:prstGeom prst="round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C388C99-9329-268F-D57D-90918ECA6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Char char="•"/>
            </a:pPr>
            <a:r>
              <a:rPr lang="en-US" sz="2400"/>
              <a:t>Why cluster the data?</a:t>
            </a:r>
          </a:p>
          <a:p>
            <a:pPr marL="285750" indent="-285750">
              <a:buChar char="•"/>
            </a:pPr>
            <a:r>
              <a:rPr lang="en-US" sz="2400"/>
              <a:t>Max Cluster Zoom</a:t>
            </a:r>
            <a:endParaRPr lang="en-US"/>
          </a:p>
          <a:p>
            <a:pPr marL="285750" indent="-285750">
              <a:buChar char="•"/>
            </a:pPr>
            <a:r>
              <a:rPr lang="en-US" sz="2400"/>
              <a:t>Hover over clusters</a:t>
            </a:r>
          </a:p>
          <a:p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ECAC1-F519-3FBF-8FF2-106A6A293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001" y="3433133"/>
            <a:ext cx="4362450" cy="2838450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itle 10">
            <a:extLst>
              <a:ext uri="{FF2B5EF4-FFF2-40B4-BE49-F238E27FC236}">
                <a16:creationId xmlns:a16="http://schemas.microsoft.com/office/drawing/2014/main" id="{598CB747-60DF-D378-3892-DD438CE5D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4104"/>
            <a:ext cx="7699104" cy="680050"/>
          </a:xfrm>
        </p:spPr>
        <p:txBody>
          <a:bodyPr/>
          <a:lstStyle/>
          <a:p>
            <a:r>
              <a:rPr lang="en-US" b="1"/>
              <a:t>Clustering Point Layers</a:t>
            </a:r>
          </a:p>
        </p:txBody>
      </p:sp>
    </p:spTree>
    <p:extLst>
      <p:ext uri="{BB962C8B-B14F-4D97-AF65-F5344CB8AC3E}">
        <p14:creationId xmlns:p14="http://schemas.microsoft.com/office/powerpoint/2010/main" val="1158119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FCC45-5F41-C6EB-6095-43E608532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6E1A4-5CA2-020A-FAB3-ADF09BDA02F0}"/>
              </a:ext>
            </a:extLst>
          </p:cNvPr>
          <p:cNvCxnSpPr/>
          <p:nvPr/>
        </p:nvCxnSpPr>
        <p:spPr>
          <a:xfrm>
            <a:off x="942032" y="1313286"/>
            <a:ext cx="1007268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E96D4D-645C-81B4-BA89-032A9FF2F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Char char="•"/>
            </a:pPr>
            <a:r>
              <a:rPr lang="en-US" sz="2400">
                <a:ea typeface="+mn-lt"/>
                <a:cs typeface="+mn-lt"/>
              </a:rPr>
              <a:t>The Wildland Fire Team Awareness Kit (WFTAK) </a:t>
            </a:r>
            <a:endParaRPr lang="en-US" sz="2400"/>
          </a:p>
          <a:p>
            <a:pPr marL="285750" indent="-285750">
              <a:buChar char="•"/>
            </a:pPr>
            <a:r>
              <a:rPr lang="en-US" sz="2400">
                <a:ea typeface="+mn-lt"/>
                <a:cs typeface="+mn-lt"/>
              </a:rPr>
              <a:t>Dingell Act Resource Tracking (DART AVL)</a:t>
            </a:r>
            <a:endParaRPr lang="en-US" sz="2400"/>
          </a:p>
          <a:p>
            <a:pPr marL="285750" indent="-285750">
              <a:buChar char="•"/>
            </a:pPr>
            <a:r>
              <a:rPr lang="en-US" sz="2400"/>
              <a:t>View near real-time locations of vehicles</a:t>
            </a:r>
          </a:p>
          <a:p>
            <a:pPr marL="285750" indent="-285750">
              <a:buChar char="•"/>
            </a:pPr>
            <a:r>
              <a:rPr lang="en-US" sz="2400"/>
              <a:t>Auto-refreshes every 1 minute</a:t>
            </a:r>
          </a:p>
          <a:p>
            <a:r>
              <a:rPr lang="en-US"/>
              <a:t>(video to demo)</a:t>
            </a:r>
            <a:endParaRPr lang="en-US" sz="2000"/>
          </a:p>
        </p:txBody>
      </p:sp>
      <p:sp>
        <p:nvSpPr>
          <p:cNvPr id="18" name="Title 10">
            <a:extLst>
              <a:ext uri="{FF2B5EF4-FFF2-40B4-BE49-F238E27FC236}">
                <a16:creationId xmlns:a16="http://schemas.microsoft.com/office/drawing/2014/main" id="{2D9ED0B6-1F4A-BE7F-CD28-0CAE8496B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4104"/>
            <a:ext cx="7699104" cy="680050"/>
          </a:xfrm>
        </p:spPr>
        <p:txBody>
          <a:bodyPr/>
          <a:lstStyle/>
          <a:p>
            <a:r>
              <a:rPr lang="en-US" b="1"/>
              <a:t>WFTAK &amp; DART AVL Layers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4C3CF05-7072-E19E-7442-1363061844F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0128BB-C76E-DA88-A4E0-A78041CB5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893" y="2280294"/>
            <a:ext cx="5960892" cy="3359480"/>
          </a:xfrm>
          <a:prstGeom prst="round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6328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DC60C-14A8-EA6D-D2B7-B44DA78F8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EB8CFE-6397-CCED-6799-AE8C12361526}"/>
              </a:ext>
            </a:extLst>
          </p:cNvPr>
          <p:cNvCxnSpPr/>
          <p:nvPr/>
        </p:nvCxnSpPr>
        <p:spPr>
          <a:xfrm>
            <a:off x="942032" y="1313286"/>
            <a:ext cx="1007268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53F558F-32A4-D2B8-3EC6-39D17A563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62808"/>
            <a:ext cx="4309804" cy="3770399"/>
          </a:xfrm>
        </p:spPr>
        <p:txBody>
          <a:bodyPr/>
          <a:lstStyle/>
          <a:p>
            <a:pPr marL="285750" indent="-285750">
              <a:buChar char="•"/>
            </a:pPr>
            <a:r>
              <a:rPr lang="en-US" sz="2400"/>
              <a:t>Controlled by the center admin</a:t>
            </a:r>
          </a:p>
          <a:p>
            <a:pPr marL="285750" indent="-285750">
              <a:buChar char="•"/>
            </a:pPr>
            <a:r>
              <a:rPr lang="en-US" sz="2400"/>
              <a:t>Shapefiles and ESRI-hosted map layers</a:t>
            </a:r>
          </a:p>
          <a:p>
            <a:endParaRPr lang="en-US" sz="2400"/>
          </a:p>
          <a:p>
            <a:r>
              <a:rPr lang="en-US" sz="2400"/>
              <a:t>2 Ways to View Info:</a:t>
            </a:r>
          </a:p>
          <a:p>
            <a:pPr marL="285750" indent="-285750">
              <a:buChar char="•"/>
            </a:pPr>
            <a:r>
              <a:rPr lang="en-US" sz="2400"/>
              <a:t>Map Footer</a:t>
            </a:r>
          </a:p>
          <a:p>
            <a:pPr marL="285750" indent="-285750">
              <a:buChar char="•"/>
            </a:pPr>
            <a:r>
              <a:rPr lang="en-US" sz="2400"/>
              <a:t>Point Info panel</a:t>
            </a:r>
          </a:p>
        </p:txBody>
      </p:sp>
      <p:sp>
        <p:nvSpPr>
          <p:cNvPr id="18" name="Title 10">
            <a:extLst>
              <a:ext uri="{FF2B5EF4-FFF2-40B4-BE49-F238E27FC236}">
                <a16:creationId xmlns:a16="http://schemas.microsoft.com/office/drawing/2014/main" id="{166BCC26-3773-4D6B-6CE0-A59BEB549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4104"/>
            <a:ext cx="7699104" cy="680050"/>
          </a:xfrm>
        </p:spPr>
        <p:txBody>
          <a:bodyPr/>
          <a:lstStyle/>
          <a:p>
            <a:r>
              <a:rPr lang="en-US" b="1"/>
              <a:t>Center Data Layers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D5B00C-AD54-2E8F-AF9C-722931649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686" y="528595"/>
            <a:ext cx="6803872" cy="4530811"/>
          </a:xfrm>
          <a:prstGeom prst="round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8796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B8BFC-6750-16CC-640A-2E9212F94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2195D1-AB13-148B-155A-CF7B43B26938}"/>
              </a:ext>
            </a:extLst>
          </p:cNvPr>
          <p:cNvCxnSpPr/>
          <p:nvPr/>
        </p:nvCxnSpPr>
        <p:spPr>
          <a:xfrm>
            <a:off x="942032" y="1313286"/>
            <a:ext cx="1007268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8" name="Title 10">
            <a:extLst>
              <a:ext uri="{FF2B5EF4-FFF2-40B4-BE49-F238E27FC236}">
                <a16:creationId xmlns:a16="http://schemas.microsoft.com/office/drawing/2014/main" id="{8BFEFA5E-471E-19AC-A6DB-1D65637A4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4104"/>
            <a:ext cx="7699104" cy="680050"/>
          </a:xfrm>
        </p:spPr>
        <p:txBody>
          <a:bodyPr/>
          <a:lstStyle/>
          <a:p>
            <a:r>
              <a:rPr lang="en-US" b="1"/>
              <a:t>Resource Layers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93A9C8-1C9A-72DC-3D37-322501039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7413" y="2057400"/>
            <a:ext cx="4725987" cy="3811588"/>
          </a:xfrm>
        </p:spPr>
        <p:txBody>
          <a:bodyPr/>
          <a:lstStyle/>
          <a:p>
            <a:pPr marL="342900" indent="-342900">
              <a:buChar char="•"/>
            </a:pPr>
            <a:r>
              <a:rPr lang="en-US" sz="2400"/>
              <a:t>New Look for Resource Icons</a:t>
            </a:r>
            <a:endParaRPr lang="en-US"/>
          </a:p>
          <a:p>
            <a:r>
              <a:rPr lang="en-US" sz="1800"/>
              <a:t>        </a:t>
            </a:r>
          </a:p>
          <a:p>
            <a:pPr marL="342900" indent="-342900">
              <a:buChar char="•"/>
            </a:pPr>
            <a:endParaRPr lang="en-US" sz="2400"/>
          </a:p>
          <a:p>
            <a:pPr marL="342900" indent="-342900">
              <a:buChar char="•"/>
            </a:pPr>
            <a:endParaRPr lang="en-US" sz="2400"/>
          </a:p>
          <a:p>
            <a:endParaRPr lang="en-US" sz="2400"/>
          </a:p>
          <a:p>
            <a:pPr marL="342900" indent="-342900">
              <a:buChar char="•"/>
            </a:pPr>
            <a:r>
              <a:rPr lang="en-US" sz="2400"/>
              <a:t>Improved Icon Visibility – no stacking of icons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D48F4D-95F0-6ABE-EF2E-CECB4F753F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19" r="-415" b="439"/>
          <a:stretch>
            <a:fillRect/>
          </a:stretch>
        </p:blipFill>
        <p:spPr>
          <a:xfrm>
            <a:off x="9121518" y="1698453"/>
            <a:ext cx="1609213" cy="15552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76BBF7-35F0-7684-417A-EE8AC7180F0E}"/>
              </a:ext>
            </a:extLst>
          </p:cNvPr>
          <p:cNvSpPr txBox="1"/>
          <p:nvPr/>
        </p:nvSpPr>
        <p:spPr>
          <a:xfrm>
            <a:off x="8416324" y="2306594"/>
            <a:ext cx="5189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VS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6E13A6-3F5D-FB84-F577-E191B9903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487" y="3607400"/>
            <a:ext cx="2419350" cy="2114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EE0DEC-D73A-E2FF-ECE1-D643D36C2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3749" y="3606544"/>
            <a:ext cx="2408881" cy="21299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2868C2-0805-2A04-5352-FA146DDD4FB9}"/>
              </a:ext>
            </a:extLst>
          </p:cNvPr>
          <p:cNvSpPr txBox="1"/>
          <p:nvPr/>
        </p:nvSpPr>
        <p:spPr>
          <a:xfrm>
            <a:off x="8416323" y="4674972"/>
            <a:ext cx="5189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VS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95420DE-8897-E903-0D10-5DE1275BE670}"/>
              </a:ext>
            </a:extLst>
          </p:cNvPr>
          <p:cNvGrpSpPr/>
          <p:nvPr/>
        </p:nvGrpSpPr>
        <p:grpSpPr>
          <a:xfrm>
            <a:off x="6614039" y="1696952"/>
            <a:ext cx="1591338" cy="1562929"/>
            <a:chOff x="6836289" y="1696952"/>
            <a:chExt cx="1591338" cy="156292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4474CCE-1BB0-5B75-CCC6-11C6215C1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542" t="-653" r="-1059" b="-681"/>
            <a:stretch>
              <a:fillRect/>
            </a:stretch>
          </p:blipFill>
          <p:spPr>
            <a:xfrm>
              <a:off x="6836290" y="1696952"/>
              <a:ext cx="1591337" cy="15629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C46B7B9-545F-C724-F94A-5C7964D06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542" t="49889" r="22034" b="26549"/>
            <a:stretch>
              <a:fillRect/>
            </a:stretch>
          </p:blipFill>
          <p:spPr>
            <a:xfrm>
              <a:off x="6850020" y="2055641"/>
              <a:ext cx="1218318" cy="36341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0EDFB68-7B63-340C-568A-4B2B60509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295" t="75400" r="31803" b="-1031"/>
            <a:stretch>
              <a:fillRect/>
            </a:stretch>
          </p:blipFill>
          <p:spPr>
            <a:xfrm>
              <a:off x="6851736" y="2479597"/>
              <a:ext cx="1064507" cy="39531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8C9D5B4-88F3-8A49-083E-2D89A2430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295" t="26970" r="17377" b="52397"/>
            <a:stretch>
              <a:fillRect/>
            </a:stretch>
          </p:blipFill>
          <p:spPr>
            <a:xfrm>
              <a:off x="6836289" y="2933893"/>
              <a:ext cx="1297534" cy="31823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2A9B611-136E-DD7A-1CB9-24C85F729DC6}"/>
              </a:ext>
            </a:extLst>
          </p:cNvPr>
          <p:cNvSpPr txBox="1"/>
          <p:nvPr/>
        </p:nvSpPr>
        <p:spPr>
          <a:xfrm>
            <a:off x="1250433" y="2681398"/>
            <a:ext cx="40005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aseline="0">
                <a:latin typeface="Futura MdCn BT"/>
              </a:rPr>
              <a:t>(Overhead Group is now combined with Overhead)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45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B74EE-2001-1914-54F5-0FDD54ECA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BDBC06-F891-5D17-0CD1-D830BC2334F2}"/>
              </a:ext>
            </a:extLst>
          </p:cNvPr>
          <p:cNvCxnSpPr/>
          <p:nvPr/>
        </p:nvCxnSpPr>
        <p:spPr>
          <a:xfrm>
            <a:off x="942032" y="1313286"/>
            <a:ext cx="1007268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8" name="Title 10">
            <a:extLst>
              <a:ext uri="{FF2B5EF4-FFF2-40B4-BE49-F238E27FC236}">
                <a16:creationId xmlns:a16="http://schemas.microsoft.com/office/drawing/2014/main" id="{40C81A0F-9921-0EAA-107A-DEDE160FD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4104"/>
            <a:ext cx="7699104" cy="680050"/>
          </a:xfrm>
        </p:spPr>
        <p:txBody>
          <a:bodyPr/>
          <a:lstStyle/>
          <a:p>
            <a:r>
              <a:rPr lang="en-US" b="1"/>
              <a:t>Resource Layers (cont)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AE4478-15FE-9C76-ED5B-2E71C6406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14157"/>
            <a:ext cx="4838399" cy="475264"/>
          </a:xfrm>
        </p:spPr>
        <p:txBody>
          <a:bodyPr/>
          <a:lstStyle/>
          <a:p>
            <a:r>
              <a:rPr lang="en-US" sz="2400"/>
              <a:t>New Layer - "All Resources"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15B681-CA20-2FEC-8249-6A56280D3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315" y="2725695"/>
            <a:ext cx="3467100" cy="2971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2AFB53-562A-14B7-7790-3D3DC9972E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687" r="4495" b="1087"/>
          <a:stretch>
            <a:fillRect/>
          </a:stretch>
        </p:blipFill>
        <p:spPr>
          <a:xfrm>
            <a:off x="6264876" y="2414459"/>
            <a:ext cx="561111" cy="6218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9168C8-7D79-2ADC-3BBC-A6A108B08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2381" y="4211080"/>
            <a:ext cx="533400" cy="4953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D63AD08-949A-3462-E831-AEE58F50A1B1}"/>
              </a:ext>
            </a:extLst>
          </p:cNvPr>
          <p:cNvCxnSpPr/>
          <p:nvPr/>
        </p:nvCxnSpPr>
        <p:spPr>
          <a:xfrm flipH="1" flipV="1">
            <a:off x="6919783" y="2759676"/>
            <a:ext cx="1757405" cy="6727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A252908-6A32-2C73-3F28-5D519E861CB5}"/>
              </a:ext>
            </a:extLst>
          </p:cNvPr>
          <p:cNvCxnSpPr>
            <a:cxnSpLocks/>
          </p:cNvCxnSpPr>
          <p:nvPr/>
        </p:nvCxnSpPr>
        <p:spPr>
          <a:xfrm flipH="1">
            <a:off x="6926648" y="3617783"/>
            <a:ext cx="2251674" cy="9336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521071A-1507-F536-0AD0-E47C9087BEF0}"/>
              </a:ext>
            </a:extLst>
          </p:cNvPr>
          <p:cNvSpPr txBox="1">
            <a:spLocks/>
          </p:cNvSpPr>
          <p:nvPr/>
        </p:nvSpPr>
        <p:spPr bwMode="auto">
          <a:xfrm>
            <a:off x="3539052" y="2278449"/>
            <a:ext cx="2559264" cy="118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/>
              <a:t>Clusters of resources at different locations</a:t>
            </a:r>
            <a:endParaRPr lang="en-US" sz="140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C2909AD-1A73-A4BF-360A-F271704088E1}"/>
              </a:ext>
            </a:extLst>
          </p:cNvPr>
          <p:cNvSpPr txBox="1">
            <a:spLocks/>
          </p:cNvSpPr>
          <p:nvPr/>
        </p:nvSpPr>
        <p:spPr bwMode="auto">
          <a:xfrm>
            <a:off x="3429215" y="3987800"/>
            <a:ext cx="2559264" cy="118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/>
              <a:t>Clusters of resources at the </a:t>
            </a:r>
            <a:r>
              <a:rPr lang="en-US" sz="2000" b="1"/>
              <a:t>same location</a:t>
            </a:r>
          </a:p>
        </p:txBody>
      </p:sp>
    </p:spTree>
    <p:extLst>
      <p:ext uri="{BB962C8B-B14F-4D97-AF65-F5344CB8AC3E}">
        <p14:creationId xmlns:p14="http://schemas.microsoft.com/office/powerpoint/2010/main" val="2797450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8B944-D04A-8480-8A52-4ED73C38D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514902-0159-BFB3-4F5E-A11A974B320E}"/>
              </a:ext>
            </a:extLst>
          </p:cNvPr>
          <p:cNvCxnSpPr/>
          <p:nvPr/>
        </p:nvCxnSpPr>
        <p:spPr>
          <a:xfrm>
            <a:off x="942032" y="1313286"/>
            <a:ext cx="1007268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DA8238D-3399-A3E9-169D-3212640AF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21619"/>
            <a:ext cx="3932237" cy="3811588"/>
          </a:xfrm>
        </p:spPr>
        <p:txBody>
          <a:bodyPr/>
          <a:lstStyle/>
          <a:p>
            <a:pPr marL="285750" indent="-285750">
              <a:buChar char="•"/>
            </a:pPr>
            <a:r>
              <a:rPr lang="en-US" sz="2400"/>
              <a:t>How to start and end a measurement</a:t>
            </a:r>
          </a:p>
          <a:p>
            <a:pPr marL="285750" indent="-285750">
              <a:buChar char="•"/>
            </a:pPr>
            <a:r>
              <a:rPr lang="en-US" sz="2400"/>
              <a:t>In, Out and Distance</a:t>
            </a:r>
          </a:p>
          <a:p>
            <a:pPr marL="285750" indent="-285750">
              <a:buChar char="•"/>
            </a:pPr>
            <a:r>
              <a:rPr lang="en-US" sz="2400"/>
              <a:t>Changing Units</a:t>
            </a:r>
          </a:p>
        </p:txBody>
      </p:sp>
      <p:sp>
        <p:nvSpPr>
          <p:cNvPr id="18" name="Title 10">
            <a:extLst>
              <a:ext uri="{FF2B5EF4-FFF2-40B4-BE49-F238E27FC236}">
                <a16:creationId xmlns:a16="http://schemas.microsoft.com/office/drawing/2014/main" id="{A64576F5-087B-1BBE-4836-B18588A71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4104"/>
            <a:ext cx="7699104" cy="680050"/>
          </a:xfrm>
        </p:spPr>
        <p:txBody>
          <a:bodyPr/>
          <a:lstStyle/>
          <a:p>
            <a:r>
              <a:rPr lang="en-US" b="1"/>
              <a:t>Measurement Tool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30E784-9AE3-91AD-E31F-4FA5163AE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053" y="1821850"/>
            <a:ext cx="5518436" cy="4261991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4A27FD5-8D58-2139-F880-0AA9BB80E335}"/>
              </a:ext>
            </a:extLst>
          </p:cNvPr>
          <p:cNvGrpSpPr/>
          <p:nvPr/>
        </p:nvGrpSpPr>
        <p:grpSpPr>
          <a:xfrm>
            <a:off x="5101896" y="349640"/>
            <a:ext cx="1743793" cy="4534079"/>
            <a:chOff x="5648236" y="637187"/>
            <a:chExt cx="1743793" cy="453407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73C0E8A-233E-2909-F6C5-7B195C3CD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8236" y="637187"/>
              <a:ext cx="1743793" cy="4534079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E629BFF-5F44-F6D5-3592-A49C505EFF92}"/>
                </a:ext>
              </a:extLst>
            </p:cNvPr>
            <p:cNvSpPr/>
            <p:nvPr/>
          </p:nvSpPr>
          <p:spPr>
            <a:xfrm>
              <a:off x="5916705" y="3092823"/>
              <a:ext cx="806823" cy="1374588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954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ildCADE">
      <a:dk1>
        <a:sysClr val="windowText" lastClr="000000"/>
      </a:dk1>
      <a:lt1>
        <a:sysClr val="window" lastClr="FFFFFF"/>
      </a:lt1>
      <a:dk2>
        <a:srgbClr val="728CA6"/>
      </a:dk2>
      <a:lt2>
        <a:srgbClr val="E7E6E6"/>
      </a:lt2>
      <a:accent1>
        <a:srgbClr val="4C6971"/>
      </a:accent1>
      <a:accent2>
        <a:srgbClr val="C23A27"/>
      </a:accent2>
      <a:accent3>
        <a:srgbClr val="949699"/>
      </a:accent3>
      <a:accent4>
        <a:srgbClr val="CBA22D"/>
      </a:accent4>
      <a:accent5>
        <a:srgbClr val="99BFE5"/>
      </a:accent5>
      <a:accent6>
        <a:srgbClr val="5E5B2C"/>
      </a:accent6>
      <a:hlink>
        <a:srgbClr val="0563C1"/>
      </a:hlink>
      <a:folHlink>
        <a:srgbClr val="954F72"/>
      </a:folHlink>
    </a:clrScheme>
    <a:fontScheme name="WildCADE">
      <a:majorFont>
        <a:latin typeface="Futura BdCn BT"/>
        <a:ea typeface=""/>
        <a:cs typeface=""/>
      </a:majorFont>
      <a:minorFont>
        <a:latin typeface="Futura MdCn BT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1202_WildCAD_E_PPT Template_Final" id="{C2CA1EB6-A43F-4EF6-92AD-7F559346D2BE}" vid="{0F4ECC0D-A0AD-4AB4-910E-3FB19DFF57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974</Words>
  <Application>Microsoft Office PowerPoint</Application>
  <PresentationFormat>Widescreen</PresentationFormat>
  <Paragraphs>168</Paragraphs>
  <Slides>19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Maps with Sam</vt:lpstr>
      <vt:lpstr>Map Topics</vt:lpstr>
      <vt:lpstr>Clustering Point Layers</vt:lpstr>
      <vt:lpstr>Clustering Point Layers</vt:lpstr>
      <vt:lpstr>WFTAK &amp; DART AVL Layers</vt:lpstr>
      <vt:lpstr>Center Data Layers</vt:lpstr>
      <vt:lpstr>Resource Layers</vt:lpstr>
      <vt:lpstr>Resource Layers (cont)</vt:lpstr>
      <vt:lpstr>Measurement Tool</vt:lpstr>
      <vt:lpstr>Questions</vt:lpstr>
      <vt:lpstr>Center Admins – Configure the Map</vt:lpstr>
      <vt:lpstr>Point Data</vt:lpstr>
      <vt:lpstr>Hazards</vt:lpstr>
      <vt:lpstr>Custom Layers</vt:lpstr>
      <vt:lpstr>Place Names</vt:lpstr>
      <vt:lpstr>Milepost</vt:lpstr>
      <vt:lpstr>Response Area GIS Layer  </vt:lpstr>
      <vt:lpstr>Response Area GIS Layer (cont) 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Christie Wiley</dc:creator>
  <cp:lastModifiedBy>Marantan, Samantha [US]</cp:lastModifiedBy>
  <cp:revision>44</cp:revision>
  <cp:lastPrinted>2021-11-28T21:43:29Z</cp:lastPrinted>
  <dcterms:created xsi:type="dcterms:W3CDTF">2021-11-28T17:47:10Z</dcterms:created>
  <dcterms:modified xsi:type="dcterms:W3CDTF">2026-04-13T17:46:08Z</dcterms:modified>
</cp:coreProperties>
</file>