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72" r:id="rId1"/>
  </p:sldMasterIdLst>
  <p:notesMasterIdLst>
    <p:notesMasterId r:id="rId41"/>
  </p:notesMasterIdLst>
  <p:handoutMasterIdLst>
    <p:handoutMasterId r:id="rId42"/>
  </p:handoutMasterIdLst>
  <p:sldIdLst>
    <p:sldId id="257" r:id="rId2"/>
    <p:sldId id="329" r:id="rId3"/>
    <p:sldId id="259" r:id="rId4"/>
    <p:sldId id="342" r:id="rId5"/>
    <p:sldId id="261" r:id="rId6"/>
    <p:sldId id="326" r:id="rId7"/>
    <p:sldId id="336" r:id="rId8"/>
    <p:sldId id="263" r:id="rId9"/>
    <p:sldId id="337" r:id="rId10"/>
    <p:sldId id="330" r:id="rId11"/>
    <p:sldId id="328" r:id="rId12"/>
    <p:sldId id="325" r:id="rId13"/>
    <p:sldId id="341" r:id="rId14"/>
    <p:sldId id="346" r:id="rId15"/>
    <p:sldId id="344" r:id="rId16"/>
    <p:sldId id="291" r:id="rId17"/>
    <p:sldId id="347" r:id="rId18"/>
    <p:sldId id="348" r:id="rId19"/>
    <p:sldId id="349" r:id="rId20"/>
    <p:sldId id="350" r:id="rId21"/>
    <p:sldId id="351" r:id="rId22"/>
    <p:sldId id="278" r:id="rId23"/>
    <p:sldId id="345" r:id="rId24"/>
    <p:sldId id="286" r:id="rId25"/>
    <p:sldId id="288" r:id="rId26"/>
    <p:sldId id="283" r:id="rId27"/>
    <p:sldId id="284" r:id="rId28"/>
    <p:sldId id="293" r:id="rId29"/>
    <p:sldId id="324" r:id="rId30"/>
    <p:sldId id="295" r:id="rId31"/>
    <p:sldId id="339" r:id="rId32"/>
    <p:sldId id="331" r:id="rId33"/>
    <p:sldId id="323" r:id="rId34"/>
    <p:sldId id="312" r:id="rId35"/>
    <p:sldId id="327" r:id="rId36"/>
    <p:sldId id="343" r:id="rId37"/>
    <p:sldId id="310" r:id="rId38"/>
    <p:sldId id="313" r:id="rId39"/>
    <p:sldId id="320" r:id="rId40"/>
  </p:sldIdLst>
  <p:sldSz cx="9144000" cy="6858000" type="screen4x3"/>
  <p:notesSz cx="6946900" cy="9220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4">
          <p15:clr>
            <a:srgbClr val="A4A3A4"/>
          </p15:clr>
        </p15:guide>
        <p15:guide id="2" pos="218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bracht, Kimberly -FS" initials="AK-" lastIdx="1" clrIdx="0">
    <p:extLst>
      <p:ext uri="{19B8F6BF-5375-455C-9EA6-DF929625EA0E}">
        <p15:presenceInfo xmlns:p15="http://schemas.microsoft.com/office/powerpoint/2012/main" userId="S::kimberly.albracht@usda.gov::40d6d646-4898-417d-a685-e01c11153b9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6666"/>
    <a:srgbClr val="E8F2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03" autoAdjust="0"/>
    <p:restoredTop sz="96357" autoAdjust="0"/>
  </p:normalViewPr>
  <p:slideViewPr>
    <p:cSldViewPr>
      <p:cViewPr varScale="1">
        <p:scale>
          <a:sx n="114" d="100"/>
          <a:sy n="114" d="100"/>
        </p:scale>
        <p:origin x="1530" y="108"/>
      </p:cViewPr>
      <p:guideLst>
        <p:guide orient="horz" pos="2160"/>
        <p:guide pos="2880"/>
      </p:guideLst>
    </p:cSldViewPr>
  </p:slideViewPr>
  <p:outlineViewPr>
    <p:cViewPr>
      <p:scale>
        <a:sx n="33" d="100"/>
        <a:sy n="33" d="100"/>
      </p:scale>
      <p:origin x="0" y="53208"/>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2" d="100"/>
          <a:sy n="82" d="100"/>
        </p:scale>
        <p:origin x="-3180" y="-96"/>
      </p:cViewPr>
      <p:guideLst>
        <p:guide orient="horz" pos="2904"/>
        <p:guide pos="218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0323" cy="461010"/>
          </a:xfrm>
          <a:prstGeom prst="rect">
            <a:avLst/>
          </a:prstGeom>
        </p:spPr>
        <p:txBody>
          <a:bodyPr vert="horz" lIns="92382" tIns="46191" rIns="92382" bIns="46191" rtlCol="0"/>
          <a:lstStyle>
            <a:lvl1pPr algn="l">
              <a:defRPr sz="1200"/>
            </a:lvl1pPr>
          </a:lstStyle>
          <a:p>
            <a:endParaRPr lang="en-US"/>
          </a:p>
        </p:txBody>
      </p:sp>
      <p:sp>
        <p:nvSpPr>
          <p:cNvPr id="3" name="Date Placeholder 2"/>
          <p:cNvSpPr>
            <a:spLocks noGrp="1"/>
          </p:cNvSpPr>
          <p:nvPr>
            <p:ph type="dt" sz="quarter" idx="1"/>
          </p:nvPr>
        </p:nvSpPr>
        <p:spPr>
          <a:xfrm>
            <a:off x="3934969" y="0"/>
            <a:ext cx="3010323" cy="461010"/>
          </a:xfrm>
          <a:prstGeom prst="rect">
            <a:avLst/>
          </a:prstGeom>
        </p:spPr>
        <p:txBody>
          <a:bodyPr vert="horz" lIns="92382" tIns="46191" rIns="92382" bIns="46191" rtlCol="0"/>
          <a:lstStyle>
            <a:lvl1pPr algn="r">
              <a:defRPr sz="1200"/>
            </a:lvl1pPr>
          </a:lstStyle>
          <a:p>
            <a:fld id="{2EA51D18-5730-4118-8D86-6453A205561C}" type="datetimeFigureOut">
              <a:rPr lang="en-US" smtClean="0"/>
              <a:t>3/11/2021</a:t>
            </a:fld>
            <a:endParaRPr lang="en-US"/>
          </a:p>
        </p:txBody>
      </p:sp>
      <p:sp>
        <p:nvSpPr>
          <p:cNvPr id="4" name="Footer Placeholder 3"/>
          <p:cNvSpPr>
            <a:spLocks noGrp="1"/>
          </p:cNvSpPr>
          <p:nvPr>
            <p:ph type="ftr" sz="quarter" idx="2"/>
          </p:nvPr>
        </p:nvSpPr>
        <p:spPr>
          <a:xfrm>
            <a:off x="0" y="8757590"/>
            <a:ext cx="3010323" cy="461010"/>
          </a:xfrm>
          <a:prstGeom prst="rect">
            <a:avLst/>
          </a:prstGeom>
        </p:spPr>
        <p:txBody>
          <a:bodyPr vert="horz" lIns="92382" tIns="46191" rIns="92382" bIns="46191" rtlCol="0" anchor="b"/>
          <a:lstStyle>
            <a:lvl1pPr algn="l">
              <a:defRPr sz="1200"/>
            </a:lvl1pPr>
          </a:lstStyle>
          <a:p>
            <a:endParaRPr lang="en-US"/>
          </a:p>
        </p:txBody>
      </p:sp>
      <p:sp>
        <p:nvSpPr>
          <p:cNvPr id="5" name="Slide Number Placeholder 4"/>
          <p:cNvSpPr>
            <a:spLocks noGrp="1"/>
          </p:cNvSpPr>
          <p:nvPr>
            <p:ph type="sldNum" sz="quarter" idx="3"/>
          </p:nvPr>
        </p:nvSpPr>
        <p:spPr>
          <a:xfrm>
            <a:off x="3934969" y="8757590"/>
            <a:ext cx="3010323" cy="461010"/>
          </a:xfrm>
          <a:prstGeom prst="rect">
            <a:avLst/>
          </a:prstGeom>
        </p:spPr>
        <p:txBody>
          <a:bodyPr vert="horz" lIns="92382" tIns="46191" rIns="92382" bIns="46191" rtlCol="0" anchor="b"/>
          <a:lstStyle>
            <a:lvl1pPr algn="r">
              <a:defRPr sz="1200"/>
            </a:lvl1pPr>
          </a:lstStyle>
          <a:p>
            <a:fld id="{35502FF7-44C0-4C69-B9FC-CE3CC612DBF0}" type="slidenum">
              <a:rPr lang="en-US" smtClean="0"/>
              <a:t>‹#›</a:t>
            </a:fld>
            <a:endParaRPr lang="en-US"/>
          </a:p>
        </p:txBody>
      </p:sp>
    </p:spTree>
    <p:extLst>
      <p:ext uri="{BB962C8B-B14F-4D97-AF65-F5344CB8AC3E}">
        <p14:creationId xmlns:p14="http://schemas.microsoft.com/office/powerpoint/2010/main" val="360582346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0323" cy="461010"/>
          </a:xfrm>
          <a:prstGeom prst="rect">
            <a:avLst/>
          </a:prstGeom>
        </p:spPr>
        <p:txBody>
          <a:bodyPr vert="horz" lIns="92382" tIns="46191" rIns="92382" bIns="46191" rtlCol="0"/>
          <a:lstStyle>
            <a:lvl1pPr algn="l">
              <a:defRPr sz="1200"/>
            </a:lvl1pPr>
          </a:lstStyle>
          <a:p>
            <a:endParaRPr lang="en-US"/>
          </a:p>
        </p:txBody>
      </p:sp>
      <p:sp>
        <p:nvSpPr>
          <p:cNvPr id="3" name="Date Placeholder 2"/>
          <p:cNvSpPr>
            <a:spLocks noGrp="1"/>
          </p:cNvSpPr>
          <p:nvPr>
            <p:ph type="dt" idx="1"/>
          </p:nvPr>
        </p:nvSpPr>
        <p:spPr>
          <a:xfrm>
            <a:off x="3934969" y="0"/>
            <a:ext cx="3010323" cy="461010"/>
          </a:xfrm>
          <a:prstGeom prst="rect">
            <a:avLst/>
          </a:prstGeom>
        </p:spPr>
        <p:txBody>
          <a:bodyPr vert="horz" lIns="92382" tIns="46191" rIns="92382" bIns="46191" rtlCol="0"/>
          <a:lstStyle>
            <a:lvl1pPr algn="r">
              <a:defRPr sz="1200"/>
            </a:lvl1pPr>
          </a:lstStyle>
          <a:p>
            <a:fld id="{5A01FE8F-B7E5-4E14-9B4F-6AEE1208A480}" type="datetimeFigureOut">
              <a:rPr lang="en-US" smtClean="0"/>
              <a:t>3/11/2021</a:t>
            </a:fld>
            <a:endParaRPr lang="en-US"/>
          </a:p>
        </p:txBody>
      </p:sp>
      <p:sp>
        <p:nvSpPr>
          <p:cNvPr id="4" name="Slide Image Placeholder 3"/>
          <p:cNvSpPr>
            <a:spLocks noGrp="1" noRot="1" noChangeAspect="1"/>
          </p:cNvSpPr>
          <p:nvPr>
            <p:ph type="sldImg" idx="2"/>
          </p:nvPr>
        </p:nvSpPr>
        <p:spPr>
          <a:xfrm>
            <a:off x="1168400" y="692150"/>
            <a:ext cx="4610100" cy="3457575"/>
          </a:xfrm>
          <a:prstGeom prst="rect">
            <a:avLst/>
          </a:prstGeom>
          <a:noFill/>
          <a:ln w="12700">
            <a:solidFill>
              <a:prstClr val="black"/>
            </a:solidFill>
          </a:ln>
        </p:spPr>
        <p:txBody>
          <a:bodyPr vert="horz" lIns="92382" tIns="46191" rIns="92382" bIns="46191" rtlCol="0" anchor="ctr"/>
          <a:lstStyle/>
          <a:p>
            <a:endParaRPr lang="en-US"/>
          </a:p>
        </p:txBody>
      </p:sp>
      <p:sp>
        <p:nvSpPr>
          <p:cNvPr id="5" name="Notes Placeholder 4"/>
          <p:cNvSpPr>
            <a:spLocks noGrp="1"/>
          </p:cNvSpPr>
          <p:nvPr>
            <p:ph type="body" sz="quarter" idx="3"/>
          </p:nvPr>
        </p:nvSpPr>
        <p:spPr>
          <a:xfrm>
            <a:off x="694690" y="4379595"/>
            <a:ext cx="5557520" cy="4149090"/>
          </a:xfrm>
          <a:prstGeom prst="rect">
            <a:avLst/>
          </a:prstGeom>
        </p:spPr>
        <p:txBody>
          <a:bodyPr vert="horz" lIns="92382" tIns="46191" rIns="92382" bIns="4619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57590"/>
            <a:ext cx="3010323" cy="461010"/>
          </a:xfrm>
          <a:prstGeom prst="rect">
            <a:avLst/>
          </a:prstGeom>
        </p:spPr>
        <p:txBody>
          <a:bodyPr vert="horz" lIns="92382" tIns="46191" rIns="92382" bIns="46191" rtlCol="0" anchor="b"/>
          <a:lstStyle>
            <a:lvl1pPr algn="l">
              <a:defRPr sz="1200"/>
            </a:lvl1pPr>
          </a:lstStyle>
          <a:p>
            <a:endParaRPr lang="en-US"/>
          </a:p>
        </p:txBody>
      </p:sp>
      <p:sp>
        <p:nvSpPr>
          <p:cNvPr id="7" name="Slide Number Placeholder 6"/>
          <p:cNvSpPr>
            <a:spLocks noGrp="1"/>
          </p:cNvSpPr>
          <p:nvPr>
            <p:ph type="sldNum" sz="quarter" idx="5"/>
          </p:nvPr>
        </p:nvSpPr>
        <p:spPr>
          <a:xfrm>
            <a:off x="3934969" y="8757590"/>
            <a:ext cx="3010323" cy="461010"/>
          </a:xfrm>
          <a:prstGeom prst="rect">
            <a:avLst/>
          </a:prstGeom>
        </p:spPr>
        <p:txBody>
          <a:bodyPr vert="horz" lIns="92382" tIns="46191" rIns="92382" bIns="46191" rtlCol="0" anchor="b"/>
          <a:lstStyle>
            <a:lvl1pPr algn="r">
              <a:defRPr sz="1200"/>
            </a:lvl1pPr>
          </a:lstStyle>
          <a:p>
            <a:fld id="{7D39A160-8FEC-4ECA-A260-BD04110F9B31}" type="slidenum">
              <a:rPr lang="en-US" smtClean="0"/>
              <a:t>‹#›</a:t>
            </a:fld>
            <a:endParaRPr lang="en-US"/>
          </a:p>
        </p:txBody>
      </p:sp>
    </p:spTree>
    <p:extLst>
      <p:ext uri="{BB962C8B-B14F-4D97-AF65-F5344CB8AC3E}">
        <p14:creationId xmlns:p14="http://schemas.microsoft.com/office/powerpoint/2010/main" val="193664155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8512269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36566" indent="-283294" eaLnBrk="0" hangingPunct="0">
              <a:spcBef>
                <a:spcPct val="30000"/>
              </a:spcBef>
              <a:defRPr sz="1200">
                <a:solidFill>
                  <a:schemeClr val="tx1"/>
                </a:solidFill>
                <a:latin typeface="Arial" charset="0"/>
              </a:defRPr>
            </a:lvl2pPr>
            <a:lvl3pPr marL="1133179" indent="-226636" eaLnBrk="0" hangingPunct="0">
              <a:spcBef>
                <a:spcPct val="30000"/>
              </a:spcBef>
              <a:defRPr sz="1200">
                <a:solidFill>
                  <a:schemeClr val="tx1"/>
                </a:solidFill>
                <a:latin typeface="Arial" charset="0"/>
              </a:defRPr>
            </a:lvl3pPr>
            <a:lvl4pPr marL="1586450" indent="-226636" eaLnBrk="0" hangingPunct="0">
              <a:spcBef>
                <a:spcPct val="30000"/>
              </a:spcBef>
              <a:defRPr sz="1200">
                <a:solidFill>
                  <a:schemeClr val="tx1"/>
                </a:solidFill>
                <a:latin typeface="Arial" charset="0"/>
              </a:defRPr>
            </a:lvl4pPr>
            <a:lvl5pPr marL="2039722" indent="-226636" eaLnBrk="0" hangingPunct="0">
              <a:spcBef>
                <a:spcPct val="30000"/>
              </a:spcBef>
              <a:defRPr sz="1200">
                <a:solidFill>
                  <a:schemeClr val="tx1"/>
                </a:solidFill>
                <a:latin typeface="Arial" charset="0"/>
              </a:defRPr>
            </a:lvl5pPr>
            <a:lvl6pPr marL="2492993" indent="-226636" eaLnBrk="0" fontAlgn="base" hangingPunct="0">
              <a:spcBef>
                <a:spcPct val="30000"/>
              </a:spcBef>
              <a:spcAft>
                <a:spcPct val="0"/>
              </a:spcAft>
              <a:defRPr sz="1200">
                <a:solidFill>
                  <a:schemeClr val="tx1"/>
                </a:solidFill>
                <a:latin typeface="Arial" charset="0"/>
              </a:defRPr>
            </a:lvl6pPr>
            <a:lvl7pPr marL="2946264" indent="-226636" eaLnBrk="0" fontAlgn="base" hangingPunct="0">
              <a:spcBef>
                <a:spcPct val="30000"/>
              </a:spcBef>
              <a:spcAft>
                <a:spcPct val="0"/>
              </a:spcAft>
              <a:defRPr sz="1200">
                <a:solidFill>
                  <a:schemeClr val="tx1"/>
                </a:solidFill>
                <a:latin typeface="Arial" charset="0"/>
              </a:defRPr>
            </a:lvl7pPr>
            <a:lvl8pPr marL="3399536" indent="-226636" eaLnBrk="0" fontAlgn="base" hangingPunct="0">
              <a:spcBef>
                <a:spcPct val="30000"/>
              </a:spcBef>
              <a:spcAft>
                <a:spcPct val="0"/>
              </a:spcAft>
              <a:defRPr sz="1200">
                <a:solidFill>
                  <a:schemeClr val="tx1"/>
                </a:solidFill>
                <a:latin typeface="Arial" charset="0"/>
              </a:defRPr>
            </a:lvl8pPr>
            <a:lvl9pPr marL="3852807" indent="-226636"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CB61BEF-06CB-4CDF-8E72-2EE909996D79}" type="slidenum">
              <a:rPr lang="en-US" altLang="en-US" smtClean="0"/>
              <a:pPr eaLnBrk="1" hangingPunct="1">
                <a:spcBef>
                  <a:spcPct val="0"/>
                </a:spcBef>
              </a:pPr>
              <a:t>12</a:t>
            </a:fld>
            <a:endParaRPr lang="en-US" altLang="en-US"/>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8428442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36566" indent="-283294" eaLnBrk="0" hangingPunct="0">
              <a:spcBef>
                <a:spcPct val="30000"/>
              </a:spcBef>
              <a:defRPr sz="1200">
                <a:solidFill>
                  <a:schemeClr val="tx1"/>
                </a:solidFill>
                <a:latin typeface="Arial" charset="0"/>
              </a:defRPr>
            </a:lvl2pPr>
            <a:lvl3pPr marL="1133179" indent="-226636" eaLnBrk="0" hangingPunct="0">
              <a:spcBef>
                <a:spcPct val="30000"/>
              </a:spcBef>
              <a:defRPr sz="1200">
                <a:solidFill>
                  <a:schemeClr val="tx1"/>
                </a:solidFill>
                <a:latin typeface="Arial" charset="0"/>
              </a:defRPr>
            </a:lvl3pPr>
            <a:lvl4pPr marL="1586450" indent="-226636" eaLnBrk="0" hangingPunct="0">
              <a:spcBef>
                <a:spcPct val="30000"/>
              </a:spcBef>
              <a:defRPr sz="1200">
                <a:solidFill>
                  <a:schemeClr val="tx1"/>
                </a:solidFill>
                <a:latin typeface="Arial" charset="0"/>
              </a:defRPr>
            </a:lvl4pPr>
            <a:lvl5pPr marL="2039722" indent="-226636" eaLnBrk="0" hangingPunct="0">
              <a:spcBef>
                <a:spcPct val="30000"/>
              </a:spcBef>
              <a:defRPr sz="1200">
                <a:solidFill>
                  <a:schemeClr val="tx1"/>
                </a:solidFill>
                <a:latin typeface="Arial" charset="0"/>
              </a:defRPr>
            </a:lvl5pPr>
            <a:lvl6pPr marL="2492993" indent="-226636" eaLnBrk="0" fontAlgn="base" hangingPunct="0">
              <a:spcBef>
                <a:spcPct val="30000"/>
              </a:spcBef>
              <a:spcAft>
                <a:spcPct val="0"/>
              </a:spcAft>
              <a:defRPr sz="1200">
                <a:solidFill>
                  <a:schemeClr val="tx1"/>
                </a:solidFill>
                <a:latin typeface="Arial" charset="0"/>
              </a:defRPr>
            </a:lvl6pPr>
            <a:lvl7pPr marL="2946264" indent="-226636" eaLnBrk="0" fontAlgn="base" hangingPunct="0">
              <a:spcBef>
                <a:spcPct val="30000"/>
              </a:spcBef>
              <a:spcAft>
                <a:spcPct val="0"/>
              </a:spcAft>
              <a:defRPr sz="1200">
                <a:solidFill>
                  <a:schemeClr val="tx1"/>
                </a:solidFill>
                <a:latin typeface="Arial" charset="0"/>
              </a:defRPr>
            </a:lvl7pPr>
            <a:lvl8pPr marL="3399536" indent="-226636" eaLnBrk="0" fontAlgn="base" hangingPunct="0">
              <a:spcBef>
                <a:spcPct val="30000"/>
              </a:spcBef>
              <a:spcAft>
                <a:spcPct val="0"/>
              </a:spcAft>
              <a:defRPr sz="1200">
                <a:solidFill>
                  <a:schemeClr val="tx1"/>
                </a:solidFill>
                <a:latin typeface="Arial" charset="0"/>
              </a:defRPr>
            </a:lvl8pPr>
            <a:lvl9pPr marL="3852807" indent="-226636"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CB61BEF-06CB-4CDF-8E72-2EE909996D79}" type="slidenum">
              <a:rPr lang="en-US" altLang="en-US" smtClean="0"/>
              <a:pPr eaLnBrk="1" hangingPunct="1">
                <a:spcBef>
                  <a:spcPct val="0"/>
                </a:spcBef>
              </a:pPr>
              <a:t>13</a:t>
            </a:fld>
            <a:endParaRPr lang="en-US" altLang="en-US"/>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536878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224502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36566" indent="-283294" eaLnBrk="0" hangingPunct="0">
              <a:spcBef>
                <a:spcPct val="30000"/>
              </a:spcBef>
              <a:defRPr sz="1200">
                <a:solidFill>
                  <a:schemeClr val="tx1"/>
                </a:solidFill>
                <a:latin typeface="Arial" charset="0"/>
              </a:defRPr>
            </a:lvl2pPr>
            <a:lvl3pPr marL="1133179" indent="-226636" eaLnBrk="0" hangingPunct="0">
              <a:spcBef>
                <a:spcPct val="30000"/>
              </a:spcBef>
              <a:defRPr sz="1200">
                <a:solidFill>
                  <a:schemeClr val="tx1"/>
                </a:solidFill>
                <a:latin typeface="Arial" charset="0"/>
              </a:defRPr>
            </a:lvl3pPr>
            <a:lvl4pPr marL="1586450" indent="-226636" eaLnBrk="0" hangingPunct="0">
              <a:spcBef>
                <a:spcPct val="30000"/>
              </a:spcBef>
              <a:defRPr sz="1200">
                <a:solidFill>
                  <a:schemeClr val="tx1"/>
                </a:solidFill>
                <a:latin typeface="Arial" charset="0"/>
              </a:defRPr>
            </a:lvl4pPr>
            <a:lvl5pPr marL="2039722" indent="-226636" eaLnBrk="0" hangingPunct="0">
              <a:spcBef>
                <a:spcPct val="30000"/>
              </a:spcBef>
              <a:defRPr sz="1200">
                <a:solidFill>
                  <a:schemeClr val="tx1"/>
                </a:solidFill>
                <a:latin typeface="Arial" charset="0"/>
              </a:defRPr>
            </a:lvl5pPr>
            <a:lvl6pPr marL="2492993" indent="-226636" eaLnBrk="0" fontAlgn="base" hangingPunct="0">
              <a:spcBef>
                <a:spcPct val="30000"/>
              </a:spcBef>
              <a:spcAft>
                <a:spcPct val="0"/>
              </a:spcAft>
              <a:defRPr sz="1200">
                <a:solidFill>
                  <a:schemeClr val="tx1"/>
                </a:solidFill>
                <a:latin typeface="Arial" charset="0"/>
              </a:defRPr>
            </a:lvl6pPr>
            <a:lvl7pPr marL="2946264" indent="-226636" eaLnBrk="0" fontAlgn="base" hangingPunct="0">
              <a:spcBef>
                <a:spcPct val="30000"/>
              </a:spcBef>
              <a:spcAft>
                <a:spcPct val="0"/>
              </a:spcAft>
              <a:defRPr sz="1200">
                <a:solidFill>
                  <a:schemeClr val="tx1"/>
                </a:solidFill>
                <a:latin typeface="Arial" charset="0"/>
              </a:defRPr>
            </a:lvl7pPr>
            <a:lvl8pPr marL="3399536" indent="-226636" eaLnBrk="0" fontAlgn="base" hangingPunct="0">
              <a:spcBef>
                <a:spcPct val="30000"/>
              </a:spcBef>
              <a:spcAft>
                <a:spcPct val="0"/>
              </a:spcAft>
              <a:defRPr sz="1200">
                <a:solidFill>
                  <a:schemeClr val="tx1"/>
                </a:solidFill>
                <a:latin typeface="Arial" charset="0"/>
              </a:defRPr>
            </a:lvl8pPr>
            <a:lvl9pPr marL="3852807" indent="-226636"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22EF098-F81B-44A0-951A-255187DFA248}" type="slidenum">
              <a:rPr lang="en-US" altLang="en-US" smtClean="0"/>
              <a:pPr eaLnBrk="1" hangingPunct="1">
                <a:spcBef>
                  <a:spcPct val="0"/>
                </a:spcBef>
              </a:pPr>
              <a:t>16</a:t>
            </a:fld>
            <a:endParaRPr lang="en-US" altLang="en-US"/>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6334421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36566" indent="-283294" eaLnBrk="0" hangingPunct="0">
              <a:spcBef>
                <a:spcPct val="30000"/>
              </a:spcBef>
              <a:defRPr sz="1200">
                <a:solidFill>
                  <a:schemeClr val="tx1"/>
                </a:solidFill>
                <a:latin typeface="Arial" charset="0"/>
              </a:defRPr>
            </a:lvl2pPr>
            <a:lvl3pPr marL="1133179" indent="-226636" eaLnBrk="0" hangingPunct="0">
              <a:spcBef>
                <a:spcPct val="30000"/>
              </a:spcBef>
              <a:defRPr sz="1200">
                <a:solidFill>
                  <a:schemeClr val="tx1"/>
                </a:solidFill>
                <a:latin typeface="Arial" charset="0"/>
              </a:defRPr>
            </a:lvl3pPr>
            <a:lvl4pPr marL="1586450" indent="-226636" eaLnBrk="0" hangingPunct="0">
              <a:spcBef>
                <a:spcPct val="30000"/>
              </a:spcBef>
              <a:defRPr sz="1200">
                <a:solidFill>
                  <a:schemeClr val="tx1"/>
                </a:solidFill>
                <a:latin typeface="Arial" charset="0"/>
              </a:defRPr>
            </a:lvl4pPr>
            <a:lvl5pPr marL="2039722" indent="-226636" eaLnBrk="0" hangingPunct="0">
              <a:spcBef>
                <a:spcPct val="30000"/>
              </a:spcBef>
              <a:defRPr sz="1200">
                <a:solidFill>
                  <a:schemeClr val="tx1"/>
                </a:solidFill>
                <a:latin typeface="Arial" charset="0"/>
              </a:defRPr>
            </a:lvl5pPr>
            <a:lvl6pPr marL="2492993" indent="-226636" eaLnBrk="0" fontAlgn="base" hangingPunct="0">
              <a:spcBef>
                <a:spcPct val="30000"/>
              </a:spcBef>
              <a:spcAft>
                <a:spcPct val="0"/>
              </a:spcAft>
              <a:defRPr sz="1200">
                <a:solidFill>
                  <a:schemeClr val="tx1"/>
                </a:solidFill>
                <a:latin typeface="Arial" charset="0"/>
              </a:defRPr>
            </a:lvl6pPr>
            <a:lvl7pPr marL="2946264" indent="-226636" eaLnBrk="0" fontAlgn="base" hangingPunct="0">
              <a:spcBef>
                <a:spcPct val="30000"/>
              </a:spcBef>
              <a:spcAft>
                <a:spcPct val="0"/>
              </a:spcAft>
              <a:defRPr sz="1200">
                <a:solidFill>
                  <a:schemeClr val="tx1"/>
                </a:solidFill>
                <a:latin typeface="Arial" charset="0"/>
              </a:defRPr>
            </a:lvl7pPr>
            <a:lvl8pPr marL="3399536" indent="-226636" eaLnBrk="0" fontAlgn="base" hangingPunct="0">
              <a:spcBef>
                <a:spcPct val="30000"/>
              </a:spcBef>
              <a:spcAft>
                <a:spcPct val="0"/>
              </a:spcAft>
              <a:defRPr sz="1200">
                <a:solidFill>
                  <a:schemeClr val="tx1"/>
                </a:solidFill>
                <a:latin typeface="Arial" charset="0"/>
              </a:defRPr>
            </a:lvl8pPr>
            <a:lvl9pPr marL="3852807" indent="-226636"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82903EA-2752-4C9B-94C9-173AAE5567BA}" type="slidenum">
              <a:rPr lang="en-US" altLang="en-US" smtClean="0"/>
              <a:pPr eaLnBrk="1" hangingPunct="1">
                <a:spcBef>
                  <a:spcPct val="0"/>
                </a:spcBef>
              </a:pPr>
              <a:t>17</a:t>
            </a:fld>
            <a:endParaRPr lang="en-US" altLang="en-US"/>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7515680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36566" indent="-283294" eaLnBrk="0" hangingPunct="0">
              <a:spcBef>
                <a:spcPct val="30000"/>
              </a:spcBef>
              <a:defRPr sz="1200">
                <a:solidFill>
                  <a:schemeClr val="tx1"/>
                </a:solidFill>
                <a:latin typeface="Arial" charset="0"/>
              </a:defRPr>
            </a:lvl2pPr>
            <a:lvl3pPr marL="1133179" indent="-226636" eaLnBrk="0" hangingPunct="0">
              <a:spcBef>
                <a:spcPct val="30000"/>
              </a:spcBef>
              <a:defRPr sz="1200">
                <a:solidFill>
                  <a:schemeClr val="tx1"/>
                </a:solidFill>
                <a:latin typeface="Arial" charset="0"/>
              </a:defRPr>
            </a:lvl3pPr>
            <a:lvl4pPr marL="1586450" indent="-226636" eaLnBrk="0" hangingPunct="0">
              <a:spcBef>
                <a:spcPct val="30000"/>
              </a:spcBef>
              <a:defRPr sz="1200">
                <a:solidFill>
                  <a:schemeClr val="tx1"/>
                </a:solidFill>
                <a:latin typeface="Arial" charset="0"/>
              </a:defRPr>
            </a:lvl4pPr>
            <a:lvl5pPr marL="2039722" indent="-226636" eaLnBrk="0" hangingPunct="0">
              <a:spcBef>
                <a:spcPct val="30000"/>
              </a:spcBef>
              <a:defRPr sz="1200">
                <a:solidFill>
                  <a:schemeClr val="tx1"/>
                </a:solidFill>
                <a:latin typeface="Arial" charset="0"/>
              </a:defRPr>
            </a:lvl5pPr>
            <a:lvl6pPr marL="2492993" indent="-226636" eaLnBrk="0" fontAlgn="base" hangingPunct="0">
              <a:spcBef>
                <a:spcPct val="30000"/>
              </a:spcBef>
              <a:spcAft>
                <a:spcPct val="0"/>
              </a:spcAft>
              <a:defRPr sz="1200">
                <a:solidFill>
                  <a:schemeClr val="tx1"/>
                </a:solidFill>
                <a:latin typeface="Arial" charset="0"/>
              </a:defRPr>
            </a:lvl6pPr>
            <a:lvl7pPr marL="2946264" indent="-226636" eaLnBrk="0" fontAlgn="base" hangingPunct="0">
              <a:spcBef>
                <a:spcPct val="30000"/>
              </a:spcBef>
              <a:spcAft>
                <a:spcPct val="0"/>
              </a:spcAft>
              <a:defRPr sz="1200">
                <a:solidFill>
                  <a:schemeClr val="tx1"/>
                </a:solidFill>
                <a:latin typeface="Arial" charset="0"/>
              </a:defRPr>
            </a:lvl7pPr>
            <a:lvl8pPr marL="3399536" indent="-226636" eaLnBrk="0" fontAlgn="base" hangingPunct="0">
              <a:spcBef>
                <a:spcPct val="30000"/>
              </a:spcBef>
              <a:spcAft>
                <a:spcPct val="0"/>
              </a:spcAft>
              <a:defRPr sz="1200">
                <a:solidFill>
                  <a:schemeClr val="tx1"/>
                </a:solidFill>
                <a:latin typeface="Arial" charset="0"/>
              </a:defRPr>
            </a:lvl8pPr>
            <a:lvl9pPr marL="3852807" indent="-226636"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CB61BEF-06CB-4CDF-8E72-2EE909996D79}" type="slidenum">
              <a:rPr lang="en-US" altLang="en-US" smtClean="0"/>
              <a:pPr eaLnBrk="1" hangingPunct="1">
                <a:spcBef>
                  <a:spcPct val="0"/>
                </a:spcBef>
              </a:pPr>
              <a:t>18</a:t>
            </a:fld>
            <a:endParaRPr lang="en-US" altLang="en-US"/>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9059682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36566" indent="-283294" eaLnBrk="0" hangingPunct="0">
              <a:spcBef>
                <a:spcPct val="30000"/>
              </a:spcBef>
              <a:defRPr sz="1200">
                <a:solidFill>
                  <a:schemeClr val="tx1"/>
                </a:solidFill>
                <a:latin typeface="Arial" charset="0"/>
              </a:defRPr>
            </a:lvl2pPr>
            <a:lvl3pPr marL="1133179" indent="-226636" eaLnBrk="0" hangingPunct="0">
              <a:spcBef>
                <a:spcPct val="30000"/>
              </a:spcBef>
              <a:defRPr sz="1200">
                <a:solidFill>
                  <a:schemeClr val="tx1"/>
                </a:solidFill>
                <a:latin typeface="Arial" charset="0"/>
              </a:defRPr>
            </a:lvl3pPr>
            <a:lvl4pPr marL="1586450" indent="-226636" eaLnBrk="0" hangingPunct="0">
              <a:spcBef>
                <a:spcPct val="30000"/>
              </a:spcBef>
              <a:defRPr sz="1200">
                <a:solidFill>
                  <a:schemeClr val="tx1"/>
                </a:solidFill>
                <a:latin typeface="Arial" charset="0"/>
              </a:defRPr>
            </a:lvl4pPr>
            <a:lvl5pPr marL="2039722" indent="-226636" eaLnBrk="0" hangingPunct="0">
              <a:spcBef>
                <a:spcPct val="30000"/>
              </a:spcBef>
              <a:defRPr sz="1200">
                <a:solidFill>
                  <a:schemeClr val="tx1"/>
                </a:solidFill>
                <a:latin typeface="Arial" charset="0"/>
              </a:defRPr>
            </a:lvl5pPr>
            <a:lvl6pPr marL="2492993" indent="-226636" eaLnBrk="0" fontAlgn="base" hangingPunct="0">
              <a:spcBef>
                <a:spcPct val="30000"/>
              </a:spcBef>
              <a:spcAft>
                <a:spcPct val="0"/>
              </a:spcAft>
              <a:defRPr sz="1200">
                <a:solidFill>
                  <a:schemeClr val="tx1"/>
                </a:solidFill>
                <a:latin typeface="Arial" charset="0"/>
              </a:defRPr>
            </a:lvl6pPr>
            <a:lvl7pPr marL="2946264" indent="-226636" eaLnBrk="0" fontAlgn="base" hangingPunct="0">
              <a:spcBef>
                <a:spcPct val="30000"/>
              </a:spcBef>
              <a:spcAft>
                <a:spcPct val="0"/>
              </a:spcAft>
              <a:defRPr sz="1200">
                <a:solidFill>
                  <a:schemeClr val="tx1"/>
                </a:solidFill>
                <a:latin typeface="Arial" charset="0"/>
              </a:defRPr>
            </a:lvl7pPr>
            <a:lvl8pPr marL="3399536" indent="-226636" eaLnBrk="0" fontAlgn="base" hangingPunct="0">
              <a:spcBef>
                <a:spcPct val="30000"/>
              </a:spcBef>
              <a:spcAft>
                <a:spcPct val="0"/>
              </a:spcAft>
              <a:defRPr sz="1200">
                <a:solidFill>
                  <a:schemeClr val="tx1"/>
                </a:solidFill>
                <a:latin typeface="Arial" charset="0"/>
              </a:defRPr>
            </a:lvl8pPr>
            <a:lvl9pPr marL="3852807" indent="-226636"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70FF5247-455E-4220-95DF-C00BEB54B711}" type="slidenum">
              <a:rPr lang="en-US" altLang="en-US" smtClean="0"/>
              <a:pPr eaLnBrk="1" hangingPunct="1">
                <a:spcBef>
                  <a:spcPct val="0"/>
                </a:spcBef>
              </a:pPr>
              <a:t>19</a:t>
            </a:fld>
            <a:endParaRPr lang="en-US" altLang="en-US"/>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7258049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36566" indent="-283294" eaLnBrk="0" hangingPunct="0">
              <a:spcBef>
                <a:spcPct val="30000"/>
              </a:spcBef>
              <a:defRPr sz="1200">
                <a:solidFill>
                  <a:schemeClr val="tx1"/>
                </a:solidFill>
                <a:latin typeface="Arial" charset="0"/>
              </a:defRPr>
            </a:lvl2pPr>
            <a:lvl3pPr marL="1133179" indent="-226636" eaLnBrk="0" hangingPunct="0">
              <a:spcBef>
                <a:spcPct val="30000"/>
              </a:spcBef>
              <a:defRPr sz="1200">
                <a:solidFill>
                  <a:schemeClr val="tx1"/>
                </a:solidFill>
                <a:latin typeface="Arial" charset="0"/>
              </a:defRPr>
            </a:lvl3pPr>
            <a:lvl4pPr marL="1586450" indent="-226636" eaLnBrk="0" hangingPunct="0">
              <a:spcBef>
                <a:spcPct val="30000"/>
              </a:spcBef>
              <a:defRPr sz="1200">
                <a:solidFill>
                  <a:schemeClr val="tx1"/>
                </a:solidFill>
                <a:latin typeface="Arial" charset="0"/>
              </a:defRPr>
            </a:lvl4pPr>
            <a:lvl5pPr marL="2039722" indent="-226636" eaLnBrk="0" hangingPunct="0">
              <a:spcBef>
                <a:spcPct val="30000"/>
              </a:spcBef>
              <a:defRPr sz="1200">
                <a:solidFill>
                  <a:schemeClr val="tx1"/>
                </a:solidFill>
                <a:latin typeface="Arial" charset="0"/>
              </a:defRPr>
            </a:lvl5pPr>
            <a:lvl6pPr marL="2492993" indent="-226636" eaLnBrk="0" fontAlgn="base" hangingPunct="0">
              <a:spcBef>
                <a:spcPct val="30000"/>
              </a:spcBef>
              <a:spcAft>
                <a:spcPct val="0"/>
              </a:spcAft>
              <a:defRPr sz="1200">
                <a:solidFill>
                  <a:schemeClr val="tx1"/>
                </a:solidFill>
                <a:latin typeface="Arial" charset="0"/>
              </a:defRPr>
            </a:lvl6pPr>
            <a:lvl7pPr marL="2946264" indent="-226636" eaLnBrk="0" fontAlgn="base" hangingPunct="0">
              <a:spcBef>
                <a:spcPct val="30000"/>
              </a:spcBef>
              <a:spcAft>
                <a:spcPct val="0"/>
              </a:spcAft>
              <a:defRPr sz="1200">
                <a:solidFill>
                  <a:schemeClr val="tx1"/>
                </a:solidFill>
                <a:latin typeface="Arial" charset="0"/>
              </a:defRPr>
            </a:lvl7pPr>
            <a:lvl8pPr marL="3399536" indent="-226636" eaLnBrk="0" fontAlgn="base" hangingPunct="0">
              <a:spcBef>
                <a:spcPct val="30000"/>
              </a:spcBef>
              <a:spcAft>
                <a:spcPct val="0"/>
              </a:spcAft>
              <a:defRPr sz="1200">
                <a:solidFill>
                  <a:schemeClr val="tx1"/>
                </a:solidFill>
                <a:latin typeface="Arial" charset="0"/>
              </a:defRPr>
            </a:lvl8pPr>
            <a:lvl9pPr marL="3852807" indent="-226636"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9895F73D-21A0-4BED-90C7-0DFE5E12C865}" type="slidenum">
              <a:rPr lang="en-US" altLang="en-US" smtClean="0"/>
              <a:pPr eaLnBrk="1" hangingPunct="1">
                <a:spcBef>
                  <a:spcPct val="0"/>
                </a:spcBef>
              </a:pPr>
              <a:t>20</a:t>
            </a:fld>
            <a:endParaRPr lang="en-US" altLang="en-US"/>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9767279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36566" indent="-283294" eaLnBrk="0" hangingPunct="0">
              <a:spcBef>
                <a:spcPct val="30000"/>
              </a:spcBef>
              <a:defRPr sz="1200">
                <a:solidFill>
                  <a:schemeClr val="tx1"/>
                </a:solidFill>
                <a:latin typeface="Arial" charset="0"/>
              </a:defRPr>
            </a:lvl2pPr>
            <a:lvl3pPr marL="1133179" indent="-226636" eaLnBrk="0" hangingPunct="0">
              <a:spcBef>
                <a:spcPct val="30000"/>
              </a:spcBef>
              <a:defRPr sz="1200">
                <a:solidFill>
                  <a:schemeClr val="tx1"/>
                </a:solidFill>
                <a:latin typeface="Arial" charset="0"/>
              </a:defRPr>
            </a:lvl3pPr>
            <a:lvl4pPr marL="1586450" indent="-226636" eaLnBrk="0" hangingPunct="0">
              <a:spcBef>
                <a:spcPct val="30000"/>
              </a:spcBef>
              <a:defRPr sz="1200">
                <a:solidFill>
                  <a:schemeClr val="tx1"/>
                </a:solidFill>
                <a:latin typeface="Arial" charset="0"/>
              </a:defRPr>
            </a:lvl4pPr>
            <a:lvl5pPr marL="2039722" indent="-226636" eaLnBrk="0" hangingPunct="0">
              <a:spcBef>
                <a:spcPct val="30000"/>
              </a:spcBef>
              <a:defRPr sz="1200">
                <a:solidFill>
                  <a:schemeClr val="tx1"/>
                </a:solidFill>
                <a:latin typeface="Arial" charset="0"/>
              </a:defRPr>
            </a:lvl5pPr>
            <a:lvl6pPr marL="2492993" indent="-226636" eaLnBrk="0" fontAlgn="base" hangingPunct="0">
              <a:spcBef>
                <a:spcPct val="30000"/>
              </a:spcBef>
              <a:spcAft>
                <a:spcPct val="0"/>
              </a:spcAft>
              <a:defRPr sz="1200">
                <a:solidFill>
                  <a:schemeClr val="tx1"/>
                </a:solidFill>
                <a:latin typeface="Arial" charset="0"/>
              </a:defRPr>
            </a:lvl6pPr>
            <a:lvl7pPr marL="2946264" indent="-226636" eaLnBrk="0" fontAlgn="base" hangingPunct="0">
              <a:spcBef>
                <a:spcPct val="30000"/>
              </a:spcBef>
              <a:spcAft>
                <a:spcPct val="0"/>
              </a:spcAft>
              <a:defRPr sz="1200">
                <a:solidFill>
                  <a:schemeClr val="tx1"/>
                </a:solidFill>
                <a:latin typeface="Arial" charset="0"/>
              </a:defRPr>
            </a:lvl7pPr>
            <a:lvl8pPr marL="3399536" indent="-226636" eaLnBrk="0" fontAlgn="base" hangingPunct="0">
              <a:spcBef>
                <a:spcPct val="30000"/>
              </a:spcBef>
              <a:spcAft>
                <a:spcPct val="0"/>
              </a:spcAft>
              <a:defRPr sz="1200">
                <a:solidFill>
                  <a:schemeClr val="tx1"/>
                </a:solidFill>
                <a:latin typeface="Arial" charset="0"/>
              </a:defRPr>
            </a:lvl8pPr>
            <a:lvl9pPr marL="3852807" indent="-226636"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9895F73D-21A0-4BED-90C7-0DFE5E12C865}" type="slidenum">
              <a:rPr lang="en-US" altLang="en-US" smtClean="0"/>
              <a:pPr eaLnBrk="1" hangingPunct="1">
                <a:spcBef>
                  <a:spcPct val="0"/>
                </a:spcBef>
              </a:pPr>
              <a:t>21</a:t>
            </a:fld>
            <a:endParaRPr lang="en-US" altLang="en-US"/>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9827127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51290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510022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36566" indent="-283294" eaLnBrk="0" hangingPunct="0">
              <a:spcBef>
                <a:spcPct val="30000"/>
              </a:spcBef>
              <a:defRPr sz="1200">
                <a:solidFill>
                  <a:schemeClr val="tx1"/>
                </a:solidFill>
                <a:latin typeface="Arial" charset="0"/>
              </a:defRPr>
            </a:lvl2pPr>
            <a:lvl3pPr marL="1133179" indent="-226636" eaLnBrk="0" hangingPunct="0">
              <a:spcBef>
                <a:spcPct val="30000"/>
              </a:spcBef>
              <a:defRPr sz="1200">
                <a:solidFill>
                  <a:schemeClr val="tx1"/>
                </a:solidFill>
                <a:latin typeface="Arial" charset="0"/>
              </a:defRPr>
            </a:lvl3pPr>
            <a:lvl4pPr marL="1586450" indent="-226636" eaLnBrk="0" hangingPunct="0">
              <a:spcBef>
                <a:spcPct val="30000"/>
              </a:spcBef>
              <a:defRPr sz="1200">
                <a:solidFill>
                  <a:schemeClr val="tx1"/>
                </a:solidFill>
                <a:latin typeface="Arial" charset="0"/>
              </a:defRPr>
            </a:lvl4pPr>
            <a:lvl5pPr marL="2039722" indent="-226636" eaLnBrk="0" hangingPunct="0">
              <a:spcBef>
                <a:spcPct val="30000"/>
              </a:spcBef>
              <a:defRPr sz="1200">
                <a:solidFill>
                  <a:schemeClr val="tx1"/>
                </a:solidFill>
                <a:latin typeface="Arial" charset="0"/>
              </a:defRPr>
            </a:lvl5pPr>
            <a:lvl6pPr marL="2492993" indent="-226636" eaLnBrk="0" fontAlgn="base" hangingPunct="0">
              <a:spcBef>
                <a:spcPct val="30000"/>
              </a:spcBef>
              <a:spcAft>
                <a:spcPct val="0"/>
              </a:spcAft>
              <a:defRPr sz="1200">
                <a:solidFill>
                  <a:schemeClr val="tx1"/>
                </a:solidFill>
                <a:latin typeface="Arial" charset="0"/>
              </a:defRPr>
            </a:lvl6pPr>
            <a:lvl7pPr marL="2946264" indent="-226636" eaLnBrk="0" fontAlgn="base" hangingPunct="0">
              <a:spcBef>
                <a:spcPct val="30000"/>
              </a:spcBef>
              <a:spcAft>
                <a:spcPct val="0"/>
              </a:spcAft>
              <a:defRPr sz="1200">
                <a:solidFill>
                  <a:schemeClr val="tx1"/>
                </a:solidFill>
                <a:latin typeface="Arial" charset="0"/>
              </a:defRPr>
            </a:lvl7pPr>
            <a:lvl8pPr marL="3399536" indent="-226636" eaLnBrk="0" fontAlgn="base" hangingPunct="0">
              <a:spcBef>
                <a:spcPct val="30000"/>
              </a:spcBef>
              <a:spcAft>
                <a:spcPct val="0"/>
              </a:spcAft>
              <a:defRPr sz="1200">
                <a:solidFill>
                  <a:schemeClr val="tx1"/>
                </a:solidFill>
                <a:latin typeface="Arial" charset="0"/>
              </a:defRPr>
            </a:lvl8pPr>
            <a:lvl9pPr marL="3852807" indent="-226636"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22EF098-F81B-44A0-951A-255187DFA248}" type="slidenum">
              <a:rPr lang="en-US" altLang="en-US" smtClean="0"/>
              <a:pPr eaLnBrk="1" hangingPunct="1">
                <a:spcBef>
                  <a:spcPct val="0"/>
                </a:spcBef>
              </a:pPr>
              <a:t>23</a:t>
            </a:fld>
            <a:endParaRPr lang="en-US" altLang="en-US"/>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5963781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36566" indent="-283294" eaLnBrk="0" hangingPunct="0">
              <a:spcBef>
                <a:spcPct val="30000"/>
              </a:spcBef>
              <a:defRPr sz="1200">
                <a:solidFill>
                  <a:schemeClr val="tx1"/>
                </a:solidFill>
                <a:latin typeface="Arial" charset="0"/>
              </a:defRPr>
            </a:lvl2pPr>
            <a:lvl3pPr marL="1133179" indent="-226636" eaLnBrk="0" hangingPunct="0">
              <a:spcBef>
                <a:spcPct val="30000"/>
              </a:spcBef>
              <a:defRPr sz="1200">
                <a:solidFill>
                  <a:schemeClr val="tx1"/>
                </a:solidFill>
                <a:latin typeface="Arial" charset="0"/>
              </a:defRPr>
            </a:lvl3pPr>
            <a:lvl4pPr marL="1586450" indent="-226636" eaLnBrk="0" hangingPunct="0">
              <a:spcBef>
                <a:spcPct val="30000"/>
              </a:spcBef>
              <a:defRPr sz="1200">
                <a:solidFill>
                  <a:schemeClr val="tx1"/>
                </a:solidFill>
                <a:latin typeface="Arial" charset="0"/>
              </a:defRPr>
            </a:lvl4pPr>
            <a:lvl5pPr marL="2039722" indent="-226636" eaLnBrk="0" hangingPunct="0">
              <a:spcBef>
                <a:spcPct val="30000"/>
              </a:spcBef>
              <a:defRPr sz="1200">
                <a:solidFill>
                  <a:schemeClr val="tx1"/>
                </a:solidFill>
                <a:latin typeface="Arial" charset="0"/>
              </a:defRPr>
            </a:lvl5pPr>
            <a:lvl6pPr marL="2492993" indent="-226636" eaLnBrk="0" fontAlgn="base" hangingPunct="0">
              <a:spcBef>
                <a:spcPct val="30000"/>
              </a:spcBef>
              <a:spcAft>
                <a:spcPct val="0"/>
              </a:spcAft>
              <a:defRPr sz="1200">
                <a:solidFill>
                  <a:schemeClr val="tx1"/>
                </a:solidFill>
                <a:latin typeface="Arial" charset="0"/>
              </a:defRPr>
            </a:lvl6pPr>
            <a:lvl7pPr marL="2946264" indent="-226636" eaLnBrk="0" fontAlgn="base" hangingPunct="0">
              <a:spcBef>
                <a:spcPct val="30000"/>
              </a:spcBef>
              <a:spcAft>
                <a:spcPct val="0"/>
              </a:spcAft>
              <a:defRPr sz="1200">
                <a:solidFill>
                  <a:schemeClr val="tx1"/>
                </a:solidFill>
                <a:latin typeface="Arial" charset="0"/>
              </a:defRPr>
            </a:lvl7pPr>
            <a:lvl8pPr marL="3399536" indent="-226636" eaLnBrk="0" fontAlgn="base" hangingPunct="0">
              <a:spcBef>
                <a:spcPct val="30000"/>
              </a:spcBef>
              <a:spcAft>
                <a:spcPct val="0"/>
              </a:spcAft>
              <a:defRPr sz="1200">
                <a:solidFill>
                  <a:schemeClr val="tx1"/>
                </a:solidFill>
                <a:latin typeface="Arial" charset="0"/>
              </a:defRPr>
            </a:lvl8pPr>
            <a:lvl9pPr marL="3852807" indent="-226636"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82903EA-2752-4C9B-94C9-173AAE5567BA}" type="slidenum">
              <a:rPr lang="en-US" altLang="en-US" smtClean="0"/>
              <a:pPr eaLnBrk="1" hangingPunct="1">
                <a:spcBef>
                  <a:spcPct val="0"/>
                </a:spcBef>
              </a:pPr>
              <a:t>24</a:t>
            </a:fld>
            <a:endParaRPr lang="en-US" altLang="en-US"/>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8107669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36566" indent="-283294" eaLnBrk="0" hangingPunct="0">
              <a:spcBef>
                <a:spcPct val="30000"/>
              </a:spcBef>
              <a:defRPr sz="1200">
                <a:solidFill>
                  <a:schemeClr val="tx1"/>
                </a:solidFill>
                <a:latin typeface="Arial" charset="0"/>
              </a:defRPr>
            </a:lvl2pPr>
            <a:lvl3pPr marL="1133179" indent="-226636" eaLnBrk="0" hangingPunct="0">
              <a:spcBef>
                <a:spcPct val="30000"/>
              </a:spcBef>
              <a:defRPr sz="1200">
                <a:solidFill>
                  <a:schemeClr val="tx1"/>
                </a:solidFill>
                <a:latin typeface="Arial" charset="0"/>
              </a:defRPr>
            </a:lvl3pPr>
            <a:lvl4pPr marL="1586450" indent="-226636" eaLnBrk="0" hangingPunct="0">
              <a:spcBef>
                <a:spcPct val="30000"/>
              </a:spcBef>
              <a:defRPr sz="1200">
                <a:solidFill>
                  <a:schemeClr val="tx1"/>
                </a:solidFill>
                <a:latin typeface="Arial" charset="0"/>
              </a:defRPr>
            </a:lvl4pPr>
            <a:lvl5pPr marL="2039722" indent="-226636" eaLnBrk="0" hangingPunct="0">
              <a:spcBef>
                <a:spcPct val="30000"/>
              </a:spcBef>
              <a:defRPr sz="1200">
                <a:solidFill>
                  <a:schemeClr val="tx1"/>
                </a:solidFill>
                <a:latin typeface="Arial" charset="0"/>
              </a:defRPr>
            </a:lvl5pPr>
            <a:lvl6pPr marL="2492993" indent="-226636" eaLnBrk="0" fontAlgn="base" hangingPunct="0">
              <a:spcBef>
                <a:spcPct val="30000"/>
              </a:spcBef>
              <a:spcAft>
                <a:spcPct val="0"/>
              </a:spcAft>
              <a:defRPr sz="1200">
                <a:solidFill>
                  <a:schemeClr val="tx1"/>
                </a:solidFill>
                <a:latin typeface="Arial" charset="0"/>
              </a:defRPr>
            </a:lvl6pPr>
            <a:lvl7pPr marL="2946264" indent="-226636" eaLnBrk="0" fontAlgn="base" hangingPunct="0">
              <a:spcBef>
                <a:spcPct val="30000"/>
              </a:spcBef>
              <a:spcAft>
                <a:spcPct val="0"/>
              </a:spcAft>
              <a:defRPr sz="1200">
                <a:solidFill>
                  <a:schemeClr val="tx1"/>
                </a:solidFill>
                <a:latin typeface="Arial" charset="0"/>
              </a:defRPr>
            </a:lvl7pPr>
            <a:lvl8pPr marL="3399536" indent="-226636" eaLnBrk="0" fontAlgn="base" hangingPunct="0">
              <a:spcBef>
                <a:spcPct val="30000"/>
              </a:spcBef>
              <a:spcAft>
                <a:spcPct val="0"/>
              </a:spcAft>
              <a:defRPr sz="1200">
                <a:solidFill>
                  <a:schemeClr val="tx1"/>
                </a:solidFill>
                <a:latin typeface="Arial" charset="0"/>
              </a:defRPr>
            </a:lvl8pPr>
            <a:lvl9pPr marL="3852807" indent="-226636"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CB61BEF-06CB-4CDF-8E72-2EE909996D79}" type="slidenum">
              <a:rPr lang="en-US" altLang="en-US" smtClean="0"/>
              <a:pPr eaLnBrk="1" hangingPunct="1">
                <a:spcBef>
                  <a:spcPct val="0"/>
                </a:spcBef>
              </a:pPr>
              <a:t>25</a:t>
            </a:fld>
            <a:endParaRPr lang="en-US" altLang="en-US"/>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7493921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36566" indent="-283294" eaLnBrk="0" hangingPunct="0">
              <a:spcBef>
                <a:spcPct val="30000"/>
              </a:spcBef>
              <a:defRPr sz="1200">
                <a:solidFill>
                  <a:schemeClr val="tx1"/>
                </a:solidFill>
                <a:latin typeface="Arial" charset="0"/>
              </a:defRPr>
            </a:lvl2pPr>
            <a:lvl3pPr marL="1133179" indent="-226636" eaLnBrk="0" hangingPunct="0">
              <a:spcBef>
                <a:spcPct val="30000"/>
              </a:spcBef>
              <a:defRPr sz="1200">
                <a:solidFill>
                  <a:schemeClr val="tx1"/>
                </a:solidFill>
                <a:latin typeface="Arial" charset="0"/>
              </a:defRPr>
            </a:lvl3pPr>
            <a:lvl4pPr marL="1586450" indent="-226636" eaLnBrk="0" hangingPunct="0">
              <a:spcBef>
                <a:spcPct val="30000"/>
              </a:spcBef>
              <a:defRPr sz="1200">
                <a:solidFill>
                  <a:schemeClr val="tx1"/>
                </a:solidFill>
                <a:latin typeface="Arial" charset="0"/>
              </a:defRPr>
            </a:lvl4pPr>
            <a:lvl5pPr marL="2039722" indent="-226636" eaLnBrk="0" hangingPunct="0">
              <a:spcBef>
                <a:spcPct val="30000"/>
              </a:spcBef>
              <a:defRPr sz="1200">
                <a:solidFill>
                  <a:schemeClr val="tx1"/>
                </a:solidFill>
                <a:latin typeface="Arial" charset="0"/>
              </a:defRPr>
            </a:lvl5pPr>
            <a:lvl6pPr marL="2492993" indent="-226636" eaLnBrk="0" fontAlgn="base" hangingPunct="0">
              <a:spcBef>
                <a:spcPct val="30000"/>
              </a:spcBef>
              <a:spcAft>
                <a:spcPct val="0"/>
              </a:spcAft>
              <a:defRPr sz="1200">
                <a:solidFill>
                  <a:schemeClr val="tx1"/>
                </a:solidFill>
                <a:latin typeface="Arial" charset="0"/>
              </a:defRPr>
            </a:lvl6pPr>
            <a:lvl7pPr marL="2946264" indent="-226636" eaLnBrk="0" fontAlgn="base" hangingPunct="0">
              <a:spcBef>
                <a:spcPct val="30000"/>
              </a:spcBef>
              <a:spcAft>
                <a:spcPct val="0"/>
              </a:spcAft>
              <a:defRPr sz="1200">
                <a:solidFill>
                  <a:schemeClr val="tx1"/>
                </a:solidFill>
                <a:latin typeface="Arial" charset="0"/>
              </a:defRPr>
            </a:lvl7pPr>
            <a:lvl8pPr marL="3399536" indent="-226636" eaLnBrk="0" fontAlgn="base" hangingPunct="0">
              <a:spcBef>
                <a:spcPct val="30000"/>
              </a:spcBef>
              <a:spcAft>
                <a:spcPct val="0"/>
              </a:spcAft>
              <a:defRPr sz="1200">
                <a:solidFill>
                  <a:schemeClr val="tx1"/>
                </a:solidFill>
                <a:latin typeface="Arial" charset="0"/>
              </a:defRPr>
            </a:lvl8pPr>
            <a:lvl9pPr marL="3852807" indent="-226636"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70FF5247-455E-4220-95DF-C00BEB54B711}" type="slidenum">
              <a:rPr lang="en-US" altLang="en-US" smtClean="0"/>
              <a:pPr eaLnBrk="1" hangingPunct="1">
                <a:spcBef>
                  <a:spcPct val="0"/>
                </a:spcBef>
              </a:pPr>
              <a:t>26</a:t>
            </a:fld>
            <a:endParaRPr lang="en-US" altLang="en-US"/>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0462584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36566" indent="-283294" eaLnBrk="0" hangingPunct="0">
              <a:spcBef>
                <a:spcPct val="30000"/>
              </a:spcBef>
              <a:defRPr sz="1200">
                <a:solidFill>
                  <a:schemeClr val="tx1"/>
                </a:solidFill>
                <a:latin typeface="Arial" charset="0"/>
              </a:defRPr>
            </a:lvl2pPr>
            <a:lvl3pPr marL="1133179" indent="-226636" eaLnBrk="0" hangingPunct="0">
              <a:spcBef>
                <a:spcPct val="30000"/>
              </a:spcBef>
              <a:defRPr sz="1200">
                <a:solidFill>
                  <a:schemeClr val="tx1"/>
                </a:solidFill>
                <a:latin typeface="Arial" charset="0"/>
              </a:defRPr>
            </a:lvl3pPr>
            <a:lvl4pPr marL="1586450" indent="-226636" eaLnBrk="0" hangingPunct="0">
              <a:spcBef>
                <a:spcPct val="30000"/>
              </a:spcBef>
              <a:defRPr sz="1200">
                <a:solidFill>
                  <a:schemeClr val="tx1"/>
                </a:solidFill>
                <a:latin typeface="Arial" charset="0"/>
              </a:defRPr>
            </a:lvl4pPr>
            <a:lvl5pPr marL="2039722" indent="-226636" eaLnBrk="0" hangingPunct="0">
              <a:spcBef>
                <a:spcPct val="30000"/>
              </a:spcBef>
              <a:defRPr sz="1200">
                <a:solidFill>
                  <a:schemeClr val="tx1"/>
                </a:solidFill>
                <a:latin typeface="Arial" charset="0"/>
              </a:defRPr>
            </a:lvl5pPr>
            <a:lvl6pPr marL="2492993" indent="-226636" eaLnBrk="0" fontAlgn="base" hangingPunct="0">
              <a:spcBef>
                <a:spcPct val="30000"/>
              </a:spcBef>
              <a:spcAft>
                <a:spcPct val="0"/>
              </a:spcAft>
              <a:defRPr sz="1200">
                <a:solidFill>
                  <a:schemeClr val="tx1"/>
                </a:solidFill>
                <a:latin typeface="Arial" charset="0"/>
              </a:defRPr>
            </a:lvl6pPr>
            <a:lvl7pPr marL="2946264" indent="-226636" eaLnBrk="0" fontAlgn="base" hangingPunct="0">
              <a:spcBef>
                <a:spcPct val="30000"/>
              </a:spcBef>
              <a:spcAft>
                <a:spcPct val="0"/>
              </a:spcAft>
              <a:defRPr sz="1200">
                <a:solidFill>
                  <a:schemeClr val="tx1"/>
                </a:solidFill>
                <a:latin typeface="Arial" charset="0"/>
              </a:defRPr>
            </a:lvl7pPr>
            <a:lvl8pPr marL="3399536" indent="-226636" eaLnBrk="0" fontAlgn="base" hangingPunct="0">
              <a:spcBef>
                <a:spcPct val="30000"/>
              </a:spcBef>
              <a:spcAft>
                <a:spcPct val="0"/>
              </a:spcAft>
              <a:defRPr sz="1200">
                <a:solidFill>
                  <a:schemeClr val="tx1"/>
                </a:solidFill>
                <a:latin typeface="Arial" charset="0"/>
              </a:defRPr>
            </a:lvl8pPr>
            <a:lvl9pPr marL="3852807" indent="-226636"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9895F73D-21A0-4BED-90C7-0DFE5E12C865}" type="slidenum">
              <a:rPr lang="en-US" altLang="en-US" smtClean="0"/>
              <a:pPr eaLnBrk="1" hangingPunct="1">
                <a:spcBef>
                  <a:spcPct val="0"/>
                </a:spcBef>
              </a:pPr>
              <a:t>28</a:t>
            </a:fld>
            <a:endParaRPr lang="en-US" altLang="en-US"/>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42733313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905057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36566" indent="-283294" eaLnBrk="0" hangingPunct="0">
              <a:spcBef>
                <a:spcPct val="30000"/>
              </a:spcBef>
              <a:defRPr sz="1200">
                <a:solidFill>
                  <a:schemeClr val="tx1"/>
                </a:solidFill>
                <a:latin typeface="Arial" charset="0"/>
              </a:defRPr>
            </a:lvl2pPr>
            <a:lvl3pPr marL="1133179" indent="-226636" eaLnBrk="0" hangingPunct="0">
              <a:spcBef>
                <a:spcPct val="30000"/>
              </a:spcBef>
              <a:defRPr sz="1200">
                <a:solidFill>
                  <a:schemeClr val="tx1"/>
                </a:solidFill>
                <a:latin typeface="Arial" charset="0"/>
              </a:defRPr>
            </a:lvl3pPr>
            <a:lvl4pPr marL="1586450" indent="-226636" eaLnBrk="0" hangingPunct="0">
              <a:spcBef>
                <a:spcPct val="30000"/>
              </a:spcBef>
              <a:defRPr sz="1200">
                <a:solidFill>
                  <a:schemeClr val="tx1"/>
                </a:solidFill>
                <a:latin typeface="Arial" charset="0"/>
              </a:defRPr>
            </a:lvl4pPr>
            <a:lvl5pPr marL="2039722" indent="-226636" eaLnBrk="0" hangingPunct="0">
              <a:spcBef>
                <a:spcPct val="30000"/>
              </a:spcBef>
              <a:defRPr sz="1200">
                <a:solidFill>
                  <a:schemeClr val="tx1"/>
                </a:solidFill>
                <a:latin typeface="Arial" charset="0"/>
              </a:defRPr>
            </a:lvl5pPr>
            <a:lvl6pPr marL="2492993" indent="-226636" eaLnBrk="0" fontAlgn="base" hangingPunct="0">
              <a:spcBef>
                <a:spcPct val="30000"/>
              </a:spcBef>
              <a:spcAft>
                <a:spcPct val="0"/>
              </a:spcAft>
              <a:defRPr sz="1200">
                <a:solidFill>
                  <a:schemeClr val="tx1"/>
                </a:solidFill>
                <a:latin typeface="Arial" charset="0"/>
              </a:defRPr>
            </a:lvl6pPr>
            <a:lvl7pPr marL="2946264" indent="-226636" eaLnBrk="0" fontAlgn="base" hangingPunct="0">
              <a:spcBef>
                <a:spcPct val="30000"/>
              </a:spcBef>
              <a:spcAft>
                <a:spcPct val="0"/>
              </a:spcAft>
              <a:defRPr sz="1200">
                <a:solidFill>
                  <a:schemeClr val="tx1"/>
                </a:solidFill>
                <a:latin typeface="Arial" charset="0"/>
              </a:defRPr>
            </a:lvl7pPr>
            <a:lvl8pPr marL="3399536" indent="-226636" eaLnBrk="0" fontAlgn="base" hangingPunct="0">
              <a:spcBef>
                <a:spcPct val="30000"/>
              </a:spcBef>
              <a:spcAft>
                <a:spcPct val="0"/>
              </a:spcAft>
              <a:defRPr sz="1200">
                <a:solidFill>
                  <a:schemeClr val="tx1"/>
                </a:solidFill>
                <a:latin typeface="Arial" charset="0"/>
              </a:defRPr>
            </a:lvl8pPr>
            <a:lvl9pPr marL="3852807" indent="-226636"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A69E3EF5-A06B-481B-9732-62631B72A3C9}" type="slidenum">
              <a:rPr lang="en-US" altLang="en-US" smtClean="0"/>
              <a:pPr eaLnBrk="1" hangingPunct="1">
                <a:spcBef>
                  <a:spcPct val="0"/>
                </a:spcBef>
              </a:pPr>
              <a:t>30</a:t>
            </a:fld>
            <a:endParaRPr lang="en-US" altLang="en-US"/>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40997095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36566" indent="-283294" eaLnBrk="0" hangingPunct="0">
              <a:spcBef>
                <a:spcPct val="30000"/>
              </a:spcBef>
              <a:defRPr sz="1200">
                <a:solidFill>
                  <a:schemeClr val="tx1"/>
                </a:solidFill>
                <a:latin typeface="Arial" charset="0"/>
              </a:defRPr>
            </a:lvl2pPr>
            <a:lvl3pPr marL="1133179" indent="-226636" eaLnBrk="0" hangingPunct="0">
              <a:spcBef>
                <a:spcPct val="30000"/>
              </a:spcBef>
              <a:defRPr sz="1200">
                <a:solidFill>
                  <a:schemeClr val="tx1"/>
                </a:solidFill>
                <a:latin typeface="Arial" charset="0"/>
              </a:defRPr>
            </a:lvl3pPr>
            <a:lvl4pPr marL="1586450" indent="-226636" eaLnBrk="0" hangingPunct="0">
              <a:spcBef>
                <a:spcPct val="30000"/>
              </a:spcBef>
              <a:defRPr sz="1200">
                <a:solidFill>
                  <a:schemeClr val="tx1"/>
                </a:solidFill>
                <a:latin typeface="Arial" charset="0"/>
              </a:defRPr>
            </a:lvl4pPr>
            <a:lvl5pPr marL="2039722" indent="-226636" eaLnBrk="0" hangingPunct="0">
              <a:spcBef>
                <a:spcPct val="30000"/>
              </a:spcBef>
              <a:defRPr sz="1200">
                <a:solidFill>
                  <a:schemeClr val="tx1"/>
                </a:solidFill>
                <a:latin typeface="Arial" charset="0"/>
              </a:defRPr>
            </a:lvl5pPr>
            <a:lvl6pPr marL="2492993" indent="-226636" eaLnBrk="0" fontAlgn="base" hangingPunct="0">
              <a:spcBef>
                <a:spcPct val="30000"/>
              </a:spcBef>
              <a:spcAft>
                <a:spcPct val="0"/>
              </a:spcAft>
              <a:defRPr sz="1200">
                <a:solidFill>
                  <a:schemeClr val="tx1"/>
                </a:solidFill>
                <a:latin typeface="Arial" charset="0"/>
              </a:defRPr>
            </a:lvl6pPr>
            <a:lvl7pPr marL="2946264" indent="-226636" eaLnBrk="0" fontAlgn="base" hangingPunct="0">
              <a:spcBef>
                <a:spcPct val="30000"/>
              </a:spcBef>
              <a:spcAft>
                <a:spcPct val="0"/>
              </a:spcAft>
              <a:defRPr sz="1200">
                <a:solidFill>
                  <a:schemeClr val="tx1"/>
                </a:solidFill>
                <a:latin typeface="Arial" charset="0"/>
              </a:defRPr>
            </a:lvl7pPr>
            <a:lvl8pPr marL="3399536" indent="-226636" eaLnBrk="0" fontAlgn="base" hangingPunct="0">
              <a:spcBef>
                <a:spcPct val="30000"/>
              </a:spcBef>
              <a:spcAft>
                <a:spcPct val="0"/>
              </a:spcAft>
              <a:defRPr sz="1200">
                <a:solidFill>
                  <a:schemeClr val="tx1"/>
                </a:solidFill>
                <a:latin typeface="Arial" charset="0"/>
              </a:defRPr>
            </a:lvl8pPr>
            <a:lvl9pPr marL="3852807" indent="-226636"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A69E3EF5-A06B-481B-9732-62631B72A3C9}" type="slidenum">
              <a:rPr lang="en-US" altLang="en-US" smtClean="0"/>
              <a:pPr eaLnBrk="1" hangingPunct="1">
                <a:spcBef>
                  <a:spcPct val="0"/>
                </a:spcBef>
              </a:pPr>
              <a:t>31</a:t>
            </a:fld>
            <a:endParaRPr lang="en-US" altLang="en-US"/>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8235124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36566" indent="-283294" eaLnBrk="0" hangingPunct="0">
              <a:spcBef>
                <a:spcPct val="30000"/>
              </a:spcBef>
              <a:defRPr sz="1200">
                <a:solidFill>
                  <a:schemeClr val="tx1"/>
                </a:solidFill>
                <a:latin typeface="Arial" charset="0"/>
              </a:defRPr>
            </a:lvl2pPr>
            <a:lvl3pPr marL="1133179" indent="-226636" eaLnBrk="0" hangingPunct="0">
              <a:spcBef>
                <a:spcPct val="30000"/>
              </a:spcBef>
              <a:defRPr sz="1200">
                <a:solidFill>
                  <a:schemeClr val="tx1"/>
                </a:solidFill>
                <a:latin typeface="Arial" charset="0"/>
              </a:defRPr>
            </a:lvl3pPr>
            <a:lvl4pPr marL="1586450" indent="-226636" eaLnBrk="0" hangingPunct="0">
              <a:spcBef>
                <a:spcPct val="30000"/>
              </a:spcBef>
              <a:defRPr sz="1200">
                <a:solidFill>
                  <a:schemeClr val="tx1"/>
                </a:solidFill>
                <a:latin typeface="Arial" charset="0"/>
              </a:defRPr>
            </a:lvl4pPr>
            <a:lvl5pPr marL="2039722" indent="-226636" eaLnBrk="0" hangingPunct="0">
              <a:spcBef>
                <a:spcPct val="30000"/>
              </a:spcBef>
              <a:defRPr sz="1200">
                <a:solidFill>
                  <a:schemeClr val="tx1"/>
                </a:solidFill>
                <a:latin typeface="Arial" charset="0"/>
              </a:defRPr>
            </a:lvl5pPr>
            <a:lvl6pPr marL="2492993" indent="-226636" eaLnBrk="0" fontAlgn="base" hangingPunct="0">
              <a:spcBef>
                <a:spcPct val="30000"/>
              </a:spcBef>
              <a:spcAft>
                <a:spcPct val="0"/>
              </a:spcAft>
              <a:defRPr sz="1200">
                <a:solidFill>
                  <a:schemeClr val="tx1"/>
                </a:solidFill>
                <a:latin typeface="Arial" charset="0"/>
              </a:defRPr>
            </a:lvl6pPr>
            <a:lvl7pPr marL="2946264" indent="-226636" eaLnBrk="0" fontAlgn="base" hangingPunct="0">
              <a:spcBef>
                <a:spcPct val="30000"/>
              </a:spcBef>
              <a:spcAft>
                <a:spcPct val="0"/>
              </a:spcAft>
              <a:defRPr sz="1200">
                <a:solidFill>
                  <a:schemeClr val="tx1"/>
                </a:solidFill>
                <a:latin typeface="Arial" charset="0"/>
              </a:defRPr>
            </a:lvl7pPr>
            <a:lvl8pPr marL="3399536" indent="-226636" eaLnBrk="0" fontAlgn="base" hangingPunct="0">
              <a:spcBef>
                <a:spcPct val="30000"/>
              </a:spcBef>
              <a:spcAft>
                <a:spcPct val="0"/>
              </a:spcAft>
              <a:defRPr sz="1200">
                <a:solidFill>
                  <a:schemeClr val="tx1"/>
                </a:solidFill>
                <a:latin typeface="Arial" charset="0"/>
              </a:defRPr>
            </a:lvl8pPr>
            <a:lvl9pPr marL="3852807" indent="-226636"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8CC0683-A4B5-4795-AC02-AEF4D018A579}" type="slidenum">
              <a:rPr lang="en-US" altLang="en-US" smtClean="0"/>
              <a:pPr eaLnBrk="1" hangingPunct="1">
                <a:spcBef>
                  <a:spcPct val="0"/>
                </a:spcBef>
              </a:pPr>
              <a:t>34</a:t>
            </a:fld>
            <a:endParaRPr lang="en-US" altLang="en-US"/>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3431840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36566" indent="-283294" eaLnBrk="0" hangingPunct="0">
              <a:spcBef>
                <a:spcPct val="30000"/>
              </a:spcBef>
              <a:defRPr sz="1200">
                <a:solidFill>
                  <a:schemeClr val="tx1"/>
                </a:solidFill>
                <a:latin typeface="Arial" charset="0"/>
              </a:defRPr>
            </a:lvl2pPr>
            <a:lvl3pPr marL="1133179" indent="-226636" eaLnBrk="0" hangingPunct="0">
              <a:spcBef>
                <a:spcPct val="30000"/>
              </a:spcBef>
              <a:defRPr sz="1200">
                <a:solidFill>
                  <a:schemeClr val="tx1"/>
                </a:solidFill>
                <a:latin typeface="Arial" charset="0"/>
              </a:defRPr>
            </a:lvl3pPr>
            <a:lvl4pPr marL="1586450" indent="-226636" eaLnBrk="0" hangingPunct="0">
              <a:spcBef>
                <a:spcPct val="30000"/>
              </a:spcBef>
              <a:defRPr sz="1200">
                <a:solidFill>
                  <a:schemeClr val="tx1"/>
                </a:solidFill>
                <a:latin typeface="Arial" charset="0"/>
              </a:defRPr>
            </a:lvl4pPr>
            <a:lvl5pPr marL="2039722" indent="-226636" eaLnBrk="0" hangingPunct="0">
              <a:spcBef>
                <a:spcPct val="30000"/>
              </a:spcBef>
              <a:defRPr sz="1200">
                <a:solidFill>
                  <a:schemeClr val="tx1"/>
                </a:solidFill>
                <a:latin typeface="Arial" charset="0"/>
              </a:defRPr>
            </a:lvl5pPr>
            <a:lvl6pPr marL="2492993" indent="-226636" eaLnBrk="0" fontAlgn="base" hangingPunct="0">
              <a:spcBef>
                <a:spcPct val="30000"/>
              </a:spcBef>
              <a:spcAft>
                <a:spcPct val="0"/>
              </a:spcAft>
              <a:defRPr sz="1200">
                <a:solidFill>
                  <a:schemeClr val="tx1"/>
                </a:solidFill>
                <a:latin typeface="Arial" charset="0"/>
              </a:defRPr>
            </a:lvl6pPr>
            <a:lvl7pPr marL="2946264" indent="-226636" eaLnBrk="0" fontAlgn="base" hangingPunct="0">
              <a:spcBef>
                <a:spcPct val="30000"/>
              </a:spcBef>
              <a:spcAft>
                <a:spcPct val="0"/>
              </a:spcAft>
              <a:defRPr sz="1200">
                <a:solidFill>
                  <a:schemeClr val="tx1"/>
                </a:solidFill>
                <a:latin typeface="Arial" charset="0"/>
              </a:defRPr>
            </a:lvl7pPr>
            <a:lvl8pPr marL="3399536" indent="-226636" eaLnBrk="0" fontAlgn="base" hangingPunct="0">
              <a:spcBef>
                <a:spcPct val="30000"/>
              </a:spcBef>
              <a:spcAft>
                <a:spcPct val="0"/>
              </a:spcAft>
              <a:defRPr sz="1200">
                <a:solidFill>
                  <a:schemeClr val="tx1"/>
                </a:solidFill>
                <a:latin typeface="Arial" charset="0"/>
              </a:defRPr>
            </a:lvl8pPr>
            <a:lvl9pPr marL="3852807" indent="-226636"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8CC0683-A4B5-4795-AC02-AEF4D018A579}" type="slidenum">
              <a:rPr lang="en-US" altLang="en-US" smtClean="0"/>
              <a:pPr eaLnBrk="1" hangingPunct="1">
                <a:spcBef>
                  <a:spcPct val="0"/>
                </a:spcBef>
              </a:pPr>
              <a:t>35</a:t>
            </a:fld>
            <a:endParaRPr lang="en-US" altLang="en-US"/>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887177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1940096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36566" indent="-283294" eaLnBrk="0" hangingPunct="0">
              <a:spcBef>
                <a:spcPct val="30000"/>
              </a:spcBef>
              <a:defRPr sz="1200">
                <a:solidFill>
                  <a:schemeClr val="tx1"/>
                </a:solidFill>
                <a:latin typeface="Arial" charset="0"/>
              </a:defRPr>
            </a:lvl2pPr>
            <a:lvl3pPr marL="1133179" indent="-226636" eaLnBrk="0" hangingPunct="0">
              <a:spcBef>
                <a:spcPct val="30000"/>
              </a:spcBef>
              <a:defRPr sz="1200">
                <a:solidFill>
                  <a:schemeClr val="tx1"/>
                </a:solidFill>
                <a:latin typeface="Arial" charset="0"/>
              </a:defRPr>
            </a:lvl3pPr>
            <a:lvl4pPr marL="1586450" indent="-226636" eaLnBrk="0" hangingPunct="0">
              <a:spcBef>
                <a:spcPct val="30000"/>
              </a:spcBef>
              <a:defRPr sz="1200">
                <a:solidFill>
                  <a:schemeClr val="tx1"/>
                </a:solidFill>
                <a:latin typeface="Arial" charset="0"/>
              </a:defRPr>
            </a:lvl4pPr>
            <a:lvl5pPr marL="2039722" indent="-226636" eaLnBrk="0" hangingPunct="0">
              <a:spcBef>
                <a:spcPct val="30000"/>
              </a:spcBef>
              <a:defRPr sz="1200">
                <a:solidFill>
                  <a:schemeClr val="tx1"/>
                </a:solidFill>
                <a:latin typeface="Arial" charset="0"/>
              </a:defRPr>
            </a:lvl5pPr>
            <a:lvl6pPr marL="2492993" indent="-226636" eaLnBrk="0" fontAlgn="base" hangingPunct="0">
              <a:spcBef>
                <a:spcPct val="30000"/>
              </a:spcBef>
              <a:spcAft>
                <a:spcPct val="0"/>
              </a:spcAft>
              <a:defRPr sz="1200">
                <a:solidFill>
                  <a:schemeClr val="tx1"/>
                </a:solidFill>
                <a:latin typeface="Arial" charset="0"/>
              </a:defRPr>
            </a:lvl6pPr>
            <a:lvl7pPr marL="2946264" indent="-226636" eaLnBrk="0" fontAlgn="base" hangingPunct="0">
              <a:spcBef>
                <a:spcPct val="30000"/>
              </a:spcBef>
              <a:spcAft>
                <a:spcPct val="0"/>
              </a:spcAft>
              <a:defRPr sz="1200">
                <a:solidFill>
                  <a:schemeClr val="tx1"/>
                </a:solidFill>
                <a:latin typeface="Arial" charset="0"/>
              </a:defRPr>
            </a:lvl7pPr>
            <a:lvl8pPr marL="3399536" indent="-226636" eaLnBrk="0" fontAlgn="base" hangingPunct="0">
              <a:spcBef>
                <a:spcPct val="30000"/>
              </a:spcBef>
              <a:spcAft>
                <a:spcPct val="0"/>
              </a:spcAft>
              <a:defRPr sz="1200">
                <a:solidFill>
                  <a:schemeClr val="tx1"/>
                </a:solidFill>
                <a:latin typeface="Arial" charset="0"/>
              </a:defRPr>
            </a:lvl8pPr>
            <a:lvl9pPr marL="3852807" indent="-226636"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8CC0683-A4B5-4795-AC02-AEF4D018A579}" type="slidenum">
              <a:rPr lang="en-US" altLang="en-US" smtClean="0"/>
              <a:pPr eaLnBrk="1" hangingPunct="1">
                <a:spcBef>
                  <a:spcPct val="0"/>
                </a:spcBef>
              </a:pPr>
              <a:t>36</a:t>
            </a:fld>
            <a:endParaRPr lang="en-US" altLang="en-US"/>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9970882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36566" indent="-283294" eaLnBrk="0" hangingPunct="0">
              <a:spcBef>
                <a:spcPct val="30000"/>
              </a:spcBef>
              <a:defRPr sz="1200">
                <a:solidFill>
                  <a:schemeClr val="tx1"/>
                </a:solidFill>
                <a:latin typeface="Arial" charset="0"/>
              </a:defRPr>
            </a:lvl2pPr>
            <a:lvl3pPr marL="1133179" indent="-226636" eaLnBrk="0" hangingPunct="0">
              <a:spcBef>
                <a:spcPct val="30000"/>
              </a:spcBef>
              <a:defRPr sz="1200">
                <a:solidFill>
                  <a:schemeClr val="tx1"/>
                </a:solidFill>
                <a:latin typeface="Arial" charset="0"/>
              </a:defRPr>
            </a:lvl3pPr>
            <a:lvl4pPr marL="1586450" indent="-226636" eaLnBrk="0" hangingPunct="0">
              <a:spcBef>
                <a:spcPct val="30000"/>
              </a:spcBef>
              <a:defRPr sz="1200">
                <a:solidFill>
                  <a:schemeClr val="tx1"/>
                </a:solidFill>
                <a:latin typeface="Arial" charset="0"/>
              </a:defRPr>
            </a:lvl4pPr>
            <a:lvl5pPr marL="2039722" indent="-226636" eaLnBrk="0" hangingPunct="0">
              <a:spcBef>
                <a:spcPct val="30000"/>
              </a:spcBef>
              <a:defRPr sz="1200">
                <a:solidFill>
                  <a:schemeClr val="tx1"/>
                </a:solidFill>
                <a:latin typeface="Arial" charset="0"/>
              </a:defRPr>
            </a:lvl5pPr>
            <a:lvl6pPr marL="2492993" indent="-226636" eaLnBrk="0" fontAlgn="base" hangingPunct="0">
              <a:spcBef>
                <a:spcPct val="30000"/>
              </a:spcBef>
              <a:spcAft>
                <a:spcPct val="0"/>
              </a:spcAft>
              <a:defRPr sz="1200">
                <a:solidFill>
                  <a:schemeClr val="tx1"/>
                </a:solidFill>
                <a:latin typeface="Arial" charset="0"/>
              </a:defRPr>
            </a:lvl6pPr>
            <a:lvl7pPr marL="2946264" indent="-226636" eaLnBrk="0" fontAlgn="base" hangingPunct="0">
              <a:spcBef>
                <a:spcPct val="30000"/>
              </a:spcBef>
              <a:spcAft>
                <a:spcPct val="0"/>
              </a:spcAft>
              <a:defRPr sz="1200">
                <a:solidFill>
                  <a:schemeClr val="tx1"/>
                </a:solidFill>
                <a:latin typeface="Arial" charset="0"/>
              </a:defRPr>
            </a:lvl7pPr>
            <a:lvl8pPr marL="3399536" indent="-226636" eaLnBrk="0" fontAlgn="base" hangingPunct="0">
              <a:spcBef>
                <a:spcPct val="30000"/>
              </a:spcBef>
              <a:spcAft>
                <a:spcPct val="0"/>
              </a:spcAft>
              <a:defRPr sz="1200">
                <a:solidFill>
                  <a:schemeClr val="tx1"/>
                </a:solidFill>
                <a:latin typeface="Arial" charset="0"/>
              </a:defRPr>
            </a:lvl8pPr>
            <a:lvl9pPr marL="3852807" indent="-226636"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73EA2082-FA77-4D86-8FB8-5FB1015F84A7}" type="slidenum">
              <a:rPr lang="en-US" altLang="en-US" smtClean="0"/>
              <a:pPr eaLnBrk="1" hangingPunct="1">
                <a:spcBef>
                  <a:spcPct val="0"/>
                </a:spcBef>
              </a:pPr>
              <a:t>37</a:t>
            </a:fld>
            <a:endParaRPr lang="en-US" altLang="en-US"/>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42605097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36566" indent="-283294" eaLnBrk="0" hangingPunct="0">
              <a:spcBef>
                <a:spcPct val="30000"/>
              </a:spcBef>
              <a:defRPr sz="1200">
                <a:solidFill>
                  <a:schemeClr val="tx1"/>
                </a:solidFill>
                <a:latin typeface="Arial" charset="0"/>
              </a:defRPr>
            </a:lvl2pPr>
            <a:lvl3pPr marL="1133179" indent="-226636" eaLnBrk="0" hangingPunct="0">
              <a:spcBef>
                <a:spcPct val="30000"/>
              </a:spcBef>
              <a:defRPr sz="1200">
                <a:solidFill>
                  <a:schemeClr val="tx1"/>
                </a:solidFill>
                <a:latin typeface="Arial" charset="0"/>
              </a:defRPr>
            </a:lvl3pPr>
            <a:lvl4pPr marL="1586450" indent="-226636" eaLnBrk="0" hangingPunct="0">
              <a:spcBef>
                <a:spcPct val="30000"/>
              </a:spcBef>
              <a:defRPr sz="1200">
                <a:solidFill>
                  <a:schemeClr val="tx1"/>
                </a:solidFill>
                <a:latin typeface="Arial" charset="0"/>
              </a:defRPr>
            </a:lvl4pPr>
            <a:lvl5pPr marL="2039722" indent="-226636" eaLnBrk="0" hangingPunct="0">
              <a:spcBef>
                <a:spcPct val="30000"/>
              </a:spcBef>
              <a:defRPr sz="1200">
                <a:solidFill>
                  <a:schemeClr val="tx1"/>
                </a:solidFill>
                <a:latin typeface="Arial" charset="0"/>
              </a:defRPr>
            </a:lvl5pPr>
            <a:lvl6pPr marL="2492993" indent="-226636" eaLnBrk="0" fontAlgn="base" hangingPunct="0">
              <a:spcBef>
                <a:spcPct val="30000"/>
              </a:spcBef>
              <a:spcAft>
                <a:spcPct val="0"/>
              </a:spcAft>
              <a:defRPr sz="1200">
                <a:solidFill>
                  <a:schemeClr val="tx1"/>
                </a:solidFill>
                <a:latin typeface="Arial" charset="0"/>
              </a:defRPr>
            </a:lvl6pPr>
            <a:lvl7pPr marL="2946264" indent="-226636" eaLnBrk="0" fontAlgn="base" hangingPunct="0">
              <a:spcBef>
                <a:spcPct val="30000"/>
              </a:spcBef>
              <a:spcAft>
                <a:spcPct val="0"/>
              </a:spcAft>
              <a:defRPr sz="1200">
                <a:solidFill>
                  <a:schemeClr val="tx1"/>
                </a:solidFill>
                <a:latin typeface="Arial" charset="0"/>
              </a:defRPr>
            </a:lvl7pPr>
            <a:lvl8pPr marL="3399536" indent="-226636" eaLnBrk="0" fontAlgn="base" hangingPunct="0">
              <a:spcBef>
                <a:spcPct val="30000"/>
              </a:spcBef>
              <a:spcAft>
                <a:spcPct val="0"/>
              </a:spcAft>
              <a:defRPr sz="1200">
                <a:solidFill>
                  <a:schemeClr val="tx1"/>
                </a:solidFill>
                <a:latin typeface="Arial" charset="0"/>
              </a:defRPr>
            </a:lvl8pPr>
            <a:lvl9pPr marL="3852807" indent="-226636"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706CE046-321F-4242-9F53-5AB9C695B4F9}" type="slidenum">
              <a:rPr lang="en-US" altLang="en-US" smtClean="0"/>
              <a:pPr eaLnBrk="1" hangingPunct="1">
                <a:spcBef>
                  <a:spcPct val="0"/>
                </a:spcBef>
              </a:pPr>
              <a:t>38</a:t>
            </a:fld>
            <a:endParaRPr lang="en-US" altLang="en-US"/>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8623337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36566" indent="-283294" eaLnBrk="0" hangingPunct="0">
              <a:spcBef>
                <a:spcPct val="30000"/>
              </a:spcBef>
              <a:defRPr sz="1200">
                <a:solidFill>
                  <a:schemeClr val="tx1"/>
                </a:solidFill>
                <a:latin typeface="Arial" charset="0"/>
              </a:defRPr>
            </a:lvl2pPr>
            <a:lvl3pPr marL="1133179" indent="-226636" eaLnBrk="0" hangingPunct="0">
              <a:spcBef>
                <a:spcPct val="30000"/>
              </a:spcBef>
              <a:defRPr sz="1200">
                <a:solidFill>
                  <a:schemeClr val="tx1"/>
                </a:solidFill>
                <a:latin typeface="Arial" charset="0"/>
              </a:defRPr>
            </a:lvl3pPr>
            <a:lvl4pPr marL="1586450" indent="-226636" eaLnBrk="0" hangingPunct="0">
              <a:spcBef>
                <a:spcPct val="30000"/>
              </a:spcBef>
              <a:defRPr sz="1200">
                <a:solidFill>
                  <a:schemeClr val="tx1"/>
                </a:solidFill>
                <a:latin typeface="Arial" charset="0"/>
              </a:defRPr>
            </a:lvl4pPr>
            <a:lvl5pPr marL="2039722" indent="-226636" eaLnBrk="0" hangingPunct="0">
              <a:spcBef>
                <a:spcPct val="30000"/>
              </a:spcBef>
              <a:defRPr sz="1200">
                <a:solidFill>
                  <a:schemeClr val="tx1"/>
                </a:solidFill>
                <a:latin typeface="Arial" charset="0"/>
              </a:defRPr>
            </a:lvl5pPr>
            <a:lvl6pPr marL="2492993" indent="-226636" eaLnBrk="0" fontAlgn="base" hangingPunct="0">
              <a:spcBef>
                <a:spcPct val="30000"/>
              </a:spcBef>
              <a:spcAft>
                <a:spcPct val="0"/>
              </a:spcAft>
              <a:defRPr sz="1200">
                <a:solidFill>
                  <a:schemeClr val="tx1"/>
                </a:solidFill>
                <a:latin typeface="Arial" charset="0"/>
              </a:defRPr>
            </a:lvl6pPr>
            <a:lvl7pPr marL="2946264" indent="-226636" eaLnBrk="0" fontAlgn="base" hangingPunct="0">
              <a:spcBef>
                <a:spcPct val="30000"/>
              </a:spcBef>
              <a:spcAft>
                <a:spcPct val="0"/>
              </a:spcAft>
              <a:defRPr sz="1200">
                <a:solidFill>
                  <a:schemeClr val="tx1"/>
                </a:solidFill>
                <a:latin typeface="Arial" charset="0"/>
              </a:defRPr>
            </a:lvl7pPr>
            <a:lvl8pPr marL="3399536" indent="-226636" eaLnBrk="0" fontAlgn="base" hangingPunct="0">
              <a:spcBef>
                <a:spcPct val="30000"/>
              </a:spcBef>
              <a:spcAft>
                <a:spcPct val="0"/>
              </a:spcAft>
              <a:defRPr sz="1200">
                <a:solidFill>
                  <a:schemeClr val="tx1"/>
                </a:solidFill>
                <a:latin typeface="Arial" charset="0"/>
              </a:defRPr>
            </a:lvl8pPr>
            <a:lvl9pPr marL="3852807" indent="-226636"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9304B09-2618-434C-8072-4F2FC779650C}" type="slidenum">
              <a:rPr lang="en-US" altLang="en-US" smtClean="0"/>
              <a:pPr eaLnBrk="1" hangingPunct="1">
                <a:spcBef>
                  <a:spcPct val="0"/>
                </a:spcBef>
              </a:pPr>
              <a:t>39</a:t>
            </a:fld>
            <a:endParaRPr lang="en-US" altLang="en-US"/>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444873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8001582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36566" indent="-283294" eaLnBrk="0" hangingPunct="0">
              <a:spcBef>
                <a:spcPct val="30000"/>
              </a:spcBef>
              <a:defRPr sz="1200">
                <a:solidFill>
                  <a:schemeClr val="tx1"/>
                </a:solidFill>
                <a:latin typeface="Arial" charset="0"/>
              </a:defRPr>
            </a:lvl2pPr>
            <a:lvl3pPr marL="1133179" indent="-226636" eaLnBrk="0" hangingPunct="0">
              <a:spcBef>
                <a:spcPct val="30000"/>
              </a:spcBef>
              <a:defRPr sz="1200">
                <a:solidFill>
                  <a:schemeClr val="tx1"/>
                </a:solidFill>
                <a:latin typeface="Arial" charset="0"/>
              </a:defRPr>
            </a:lvl3pPr>
            <a:lvl4pPr marL="1586450" indent="-226636" eaLnBrk="0" hangingPunct="0">
              <a:spcBef>
                <a:spcPct val="30000"/>
              </a:spcBef>
              <a:defRPr sz="1200">
                <a:solidFill>
                  <a:schemeClr val="tx1"/>
                </a:solidFill>
                <a:latin typeface="Arial" charset="0"/>
              </a:defRPr>
            </a:lvl4pPr>
            <a:lvl5pPr marL="2039722" indent="-226636" eaLnBrk="0" hangingPunct="0">
              <a:spcBef>
                <a:spcPct val="30000"/>
              </a:spcBef>
              <a:defRPr sz="1200">
                <a:solidFill>
                  <a:schemeClr val="tx1"/>
                </a:solidFill>
                <a:latin typeface="Arial" charset="0"/>
              </a:defRPr>
            </a:lvl5pPr>
            <a:lvl6pPr marL="2492993" indent="-226636" eaLnBrk="0" fontAlgn="base" hangingPunct="0">
              <a:spcBef>
                <a:spcPct val="30000"/>
              </a:spcBef>
              <a:spcAft>
                <a:spcPct val="0"/>
              </a:spcAft>
              <a:defRPr sz="1200">
                <a:solidFill>
                  <a:schemeClr val="tx1"/>
                </a:solidFill>
                <a:latin typeface="Arial" charset="0"/>
              </a:defRPr>
            </a:lvl6pPr>
            <a:lvl7pPr marL="2946264" indent="-226636" eaLnBrk="0" fontAlgn="base" hangingPunct="0">
              <a:spcBef>
                <a:spcPct val="30000"/>
              </a:spcBef>
              <a:spcAft>
                <a:spcPct val="0"/>
              </a:spcAft>
              <a:defRPr sz="1200">
                <a:solidFill>
                  <a:schemeClr val="tx1"/>
                </a:solidFill>
                <a:latin typeface="Arial" charset="0"/>
              </a:defRPr>
            </a:lvl7pPr>
            <a:lvl8pPr marL="3399536" indent="-226636" eaLnBrk="0" fontAlgn="base" hangingPunct="0">
              <a:spcBef>
                <a:spcPct val="30000"/>
              </a:spcBef>
              <a:spcAft>
                <a:spcPct val="0"/>
              </a:spcAft>
              <a:defRPr sz="1200">
                <a:solidFill>
                  <a:schemeClr val="tx1"/>
                </a:solidFill>
                <a:latin typeface="Arial" charset="0"/>
              </a:defRPr>
            </a:lvl8pPr>
            <a:lvl9pPr marL="3852807" indent="-226636"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CB61BEF-06CB-4CDF-8E72-2EE909996D79}" type="slidenum">
              <a:rPr lang="en-US" altLang="en-US" smtClean="0"/>
              <a:pPr eaLnBrk="1" hangingPunct="1">
                <a:spcBef>
                  <a:spcPct val="0"/>
                </a:spcBef>
              </a:pPr>
              <a:t>7</a:t>
            </a:fld>
            <a:endParaRPr lang="en-US" altLang="en-US"/>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047432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36566" indent="-283294" eaLnBrk="0" hangingPunct="0">
              <a:spcBef>
                <a:spcPct val="30000"/>
              </a:spcBef>
              <a:defRPr sz="1200">
                <a:solidFill>
                  <a:schemeClr val="tx1"/>
                </a:solidFill>
                <a:latin typeface="Arial" charset="0"/>
              </a:defRPr>
            </a:lvl2pPr>
            <a:lvl3pPr marL="1133179" indent="-226636" eaLnBrk="0" hangingPunct="0">
              <a:spcBef>
                <a:spcPct val="30000"/>
              </a:spcBef>
              <a:defRPr sz="1200">
                <a:solidFill>
                  <a:schemeClr val="tx1"/>
                </a:solidFill>
                <a:latin typeface="Arial" charset="0"/>
              </a:defRPr>
            </a:lvl3pPr>
            <a:lvl4pPr marL="1586450" indent="-226636" eaLnBrk="0" hangingPunct="0">
              <a:spcBef>
                <a:spcPct val="30000"/>
              </a:spcBef>
              <a:defRPr sz="1200">
                <a:solidFill>
                  <a:schemeClr val="tx1"/>
                </a:solidFill>
                <a:latin typeface="Arial" charset="0"/>
              </a:defRPr>
            </a:lvl4pPr>
            <a:lvl5pPr marL="2039722" indent="-226636" eaLnBrk="0" hangingPunct="0">
              <a:spcBef>
                <a:spcPct val="30000"/>
              </a:spcBef>
              <a:defRPr sz="1200">
                <a:solidFill>
                  <a:schemeClr val="tx1"/>
                </a:solidFill>
                <a:latin typeface="Arial" charset="0"/>
              </a:defRPr>
            </a:lvl5pPr>
            <a:lvl6pPr marL="2492993" indent="-226636" eaLnBrk="0" fontAlgn="base" hangingPunct="0">
              <a:spcBef>
                <a:spcPct val="30000"/>
              </a:spcBef>
              <a:spcAft>
                <a:spcPct val="0"/>
              </a:spcAft>
              <a:defRPr sz="1200">
                <a:solidFill>
                  <a:schemeClr val="tx1"/>
                </a:solidFill>
                <a:latin typeface="Arial" charset="0"/>
              </a:defRPr>
            </a:lvl6pPr>
            <a:lvl7pPr marL="2946264" indent="-226636" eaLnBrk="0" fontAlgn="base" hangingPunct="0">
              <a:spcBef>
                <a:spcPct val="30000"/>
              </a:spcBef>
              <a:spcAft>
                <a:spcPct val="0"/>
              </a:spcAft>
              <a:defRPr sz="1200">
                <a:solidFill>
                  <a:schemeClr val="tx1"/>
                </a:solidFill>
                <a:latin typeface="Arial" charset="0"/>
              </a:defRPr>
            </a:lvl7pPr>
            <a:lvl8pPr marL="3399536" indent="-226636" eaLnBrk="0" fontAlgn="base" hangingPunct="0">
              <a:spcBef>
                <a:spcPct val="30000"/>
              </a:spcBef>
              <a:spcAft>
                <a:spcPct val="0"/>
              </a:spcAft>
              <a:defRPr sz="1200">
                <a:solidFill>
                  <a:schemeClr val="tx1"/>
                </a:solidFill>
                <a:latin typeface="Arial" charset="0"/>
              </a:defRPr>
            </a:lvl8pPr>
            <a:lvl9pPr marL="3852807" indent="-226636"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5C22D30-077C-4B0C-A8B4-71CA8A56DAEB}" type="slidenum">
              <a:rPr lang="en-US" altLang="en-US" smtClean="0"/>
              <a:pPr eaLnBrk="1" hangingPunct="1">
                <a:spcBef>
                  <a:spcPct val="0"/>
                </a:spcBef>
              </a:pPr>
              <a:t>8</a:t>
            </a:fld>
            <a:endParaRPr lang="en-US" altLang="en-US"/>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918481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36566" indent="-283294" eaLnBrk="0" hangingPunct="0">
              <a:spcBef>
                <a:spcPct val="30000"/>
              </a:spcBef>
              <a:defRPr sz="1200">
                <a:solidFill>
                  <a:schemeClr val="tx1"/>
                </a:solidFill>
                <a:latin typeface="Arial" charset="0"/>
              </a:defRPr>
            </a:lvl2pPr>
            <a:lvl3pPr marL="1133179" indent="-226636" eaLnBrk="0" hangingPunct="0">
              <a:spcBef>
                <a:spcPct val="30000"/>
              </a:spcBef>
              <a:defRPr sz="1200">
                <a:solidFill>
                  <a:schemeClr val="tx1"/>
                </a:solidFill>
                <a:latin typeface="Arial" charset="0"/>
              </a:defRPr>
            </a:lvl3pPr>
            <a:lvl4pPr marL="1586450" indent="-226636" eaLnBrk="0" hangingPunct="0">
              <a:spcBef>
                <a:spcPct val="30000"/>
              </a:spcBef>
              <a:defRPr sz="1200">
                <a:solidFill>
                  <a:schemeClr val="tx1"/>
                </a:solidFill>
                <a:latin typeface="Arial" charset="0"/>
              </a:defRPr>
            </a:lvl4pPr>
            <a:lvl5pPr marL="2039722" indent="-226636" eaLnBrk="0" hangingPunct="0">
              <a:spcBef>
                <a:spcPct val="30000"/>
              </a:spcBef>
              <a:defRPr sz="1200">
                <a:solidFill>
                  <a:schemeClr val="tx1"/>
                </a:solidFill>
                <a:latin typeface="Arial" charset="0"/>
              </a:defRPr>
            </a:lvl5pPr>
            <a:lvl6pPr marL="2492993" indent="-226636" eaLnBrk="0" fontAlgn="base" hangingPunct="0">
              <a:spcBef>
                <a:spcPct val="30000"/>
              </a:spcBef>
              <a:spcAft>
                <a:spcPct val="0"/>
              </a:spcAft>
              <a:defRPr sz="1200">
                <a:solidFill>
                  <a:schemeClr val="tx1"/>
                </a:solidFill>
                <a:latin typeface="Arial" charset="0"/>
              </a:defRPr>
            </a:lvl6pPr>
            <a:lvl7pPr marL="2946264" indent="-226636" eaLnBrk="0" fontAlgn="base" hangingPunct="0">
              <a:spcBef>
                <a:spcPct val="30000"/>
              </a:spcBef>
              <a:spcAft>
                <a:spcPct val="0"/>
              </a:spcAft>
              <a:defRPr sz="1200">
                <a:solidFill>
                  <a:schemeClr val="tx1"/>
                </a:solidFill>
                <a:latin typeface="Arial" charset="0"/>
              </a:defRPr>
            </a:lvl7pPr>
            <a:lvl8pPr marL="3399536" indent="-226636" eaLnBrk="0" fontAlgn="base" hangingPunct="0">
              <a:spcBef>
                <a:spcPct val="30000"/>
              </a:spcBef>
              <a:spcAft>
                <a:spcPct val="0"/>
              </a:spcAft>
              <a:defRPr sz="1200">
                <a:solidFill>
                  <a:schemeClr val="tx1"/>
                </a:solidFill>
                <a:latin typeface="Arial" charset="0"/>
              </a:defRPr>
            </a:lvl8pPr>
            <a:lvl9pPr marL="3852807" indent="-226636"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CB61BEF-06CB-4CDF-8E72-2EE909996D79}" type="slidenum">
              <a:rPr lang="en-US" altLang="en-US" smtClean="0"/>
              <a:pPr eaLnBrk="1" hangingPunct="1">
                <a:spcBef>
                  <a:spcPct val="0"/>
                </a:spcBef>
              </a:pPr>
              <a:t>9</a:t>
            </a:fld>
            <a:endParaRPr lang="en-US" altLang="en-US"/>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0537674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36566" indent="-283294" eaLnBrk="0" hangingPunct="0">
              <a:spcBef>
                <a:spcPct val="30000"/>
              </a:spcBef>
              <a:defRPr sz="1200">
                <a:solidFill>
                  <a:schemeClr val="tx1"/>
                </a:solidFill>
                <a:latin typeface="Arial" charset="0"/>
              </a:defRPr>
            </a:lvl2pPr>
            <a:lvl3pPr marL="1133179" indent="-226636" eaLnBrk="0" hangingPunct="0">
              <a:spcBef>
                <a:spcPct val="30000"/>
              </a:spcBef>
              <a:defRPr sz="1200">
                <a:solidFill>
                  <a:schemeClr val="tx1"/>
                </a:solidFill>
                <a:latin typeface="Arial" charset="0"/>
              </a:defRPr>
            </a:lvl3pPr>
            <a:lvl4pPr marL="1586450" indent="-226636" eaLnBrk="0" hangingPunct="0">
              <a:spcBef>
                <a:spcPct val="30000"/>
              </a:spcBef>
              <a:defRPr sz="1200">
                <a:solidFill>
                  <a:schemeClr val="tx1"/>
                </a:solidFill>
                <a:latin typeface="Arial" charset="0"/>
              </a:defRPr>
            </a:lvl4pPr>
            <a:lvl5pPr marL="2039722" indent="-226636" eaLnBrk="0" hangingPunct="0">
              <a:spcBef>
                <a:spcPct val="30000"/>
              </a:spcBef>
              <a:defRPr sz="1200">
                <a:solidFill>
                  <a:schemeClr val="tx1"/>
                </a:solidFill>
                <a:latin typeface="Arial" charset="0"/>
              </a:defRPr>
            </a:lvl5pPr>
            <a:lvl6pPr marL="2492993" indent="-226636" eaLnBrk="0" fontAlgn="base" hangingPunct="0">
              <a:spcBef>
                <a:spcPct val="30000"/>
              </a:spcBef>
              <a:spcAft>
                <a:spcPct val="0"/>
              </a:spcAft>
              <a:defRPr sz="1200">
                <a:solidFill>
                  <a:schemeClr val="tx1"/>
                </a:solidFill>
                <a:latin typeface="Arial" charset="0"/>
              </a:defRPr>
            </a:lvl6pPr>
            <a:lvl7pPr marL="2946264" indent="-226636" eaLnBrk="0" fontAlgn="base" hangingPunct="0">
              <a:spcBef>
                <a:spcPct val="30000"/>
              </a:spcBef>
              <a:spcAft>
                <a:spcPct val="0"/>
              </a:spcAft>
              <a:defRPr sz="1200">
                <a:solidFill>
                  <a:schemeClr val="tx1"/>
                </a:solidFill>
                <a:latin typeface="Arial" charset="0"/>
              </a:defRPr>
            </a:lvl7pPr>
            <a:lvl8pPr marL="3399536" indent="-226636" eaLnBrk="0" fontAlgn="base" hangingPunct="0">
              <a:spcBef>
                <a:spcPct val="30000"/>
              </a:spcBef>
              <a:spcAft>
                <a:spcPct val="0"/>
              </a:spcAft>
              <a:defRPr sz="1200">
                <a:solidFill>
                  <a:schemeClr val="tx1"/>
                </a:solidFill>
                <a:latin typeface="Arial" charset="0"/>
              </a:defRPr>
            </a:lvl8pPr>
            <a:lvl9pPr marL="3852807" indent="-226636"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5C22D30-077C-4B0C-A8B4-71CA8A56DAEB}" type="slidenum">
              <a:rPr lang="en-US" altLang="en-US" smtClean="0"/>
              <a:pPr eaLnBrk="1" hangingPunct="1">
                <a:spcBef>
                  <a:spcPct val="0"/>
                </a:spcBef>
              </a:pPr>
              <a:t>10</a:t>
            </a:fld>
            <a:endParaRPr lang="en-US" altLang="en-US"/>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956003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36566" indent="-283294" eaLnBrk="0" hangingPunct="0">
              <a:spcBef>
                <a:spcPct val="30000"/>
              </a:spcBef>
              <a:defRPr sz="1200">
                <a:solidFill>
                  <a:schemeClr val="tx1"/>
                </a:solidFill>
                <a:latin typeface="Arial" charset="0"/>
              </a:defRPr>
            </a:lvl2pPr>
            <a:lvl3pPr marL="1133179" indent="-226636" eaLnBrk="0" hangingPunct="0">
              <a:spcBef>
                <a:spcPct val="30000"/>
              </a:spcBef>
              <a:defRPr sz="1200">
                <a:solidFill>
                  <a:schemeClr val="tx1"/>
                </a:solidFill>
                <a:latin typeface="Arial" charset="0"/>
              </a:defRPr>
            </a:lvl3pPr>
            <a:lvl4pPr marL="1586450" indent="-226636" eaLnBrk="0" hangingPunct="0">
              <a:spcBef>
                <a:spcPct val="30000"/>
              </a:spcBef>
              <a:defRPr sz="1200">
                <a:solidFill>
                  <a:schemeClr val="tx1"/>
                </a:solidFill>
                <a:latin typeface="Arial" charset="0"/>
              </a:defRPr>
            </a:lvl4pPr>
            <a:lvl5pPr marL="2039722" indent="-226636" eaLnBrk="0" hangingPunct="0">
              <a:spcBef>
                <a:spcPct val="30000"/>
              </a:spcBef>
              <a:defRPr sz="1200">
                <a:solidFill>
                  <a:schemeClr val="tx1"/>
                </a:solidFill>
                <a:latin typeface="Arial" charset="0"/>
              </a:defRPr>
            </a:lvl5pPr>
            <a:lvl6pPr marL="2492993" indent="-226636" eaLnBrk="0" fontAlgn="base" hangingPunct="0">
              <a:spcBef>
                <a:spcPct val="30000"/>
              </a:spcBef>
              <a:spcAft>
                <a:spcPct val="0"/>
              </a:spcAft>
              <a:defRPr sz="1200">
                <a:solidFill>
                  <a:schemeClr val="tx1"/>
                </a:solidFill>
                <a:latin typeface="Arial" charset="0"/>
              </a:defRPr>
            </a:lvl6pPr>
            <a:lvl7pPr marL="2946264" indent="-226636" eaLnBrk="0" fontAlgn="base" hangingPunct="0">
              <a:spcBef>
                <a:spcPct val="30000"/>
              </a:spcBef>
              <a:spcAft>
                <a:spcPct val="0"/>
              </a:spcAft>
              <a:defRPr sz="1200">
                <a:solidFill>
                  <a:schemeClr val="tx1"/>
                </a:solidFill>
                <a:latin typeface="Arial" charset="0"/>
              </a:defRPr>
            </a:lvl7pPr>
            <a:lvl8pPr marL="3399536" indent="-226636" eaLnBrk="0" fontAlgn="base" hangingPunct="0">
              <a:spcBef>
                <a:spcPct val="30000"/>
              </a:spcBef>
              <a:spcAft>
                <a:spcPct val="0"/>
              </a:spcAft>
              <a:defRPr sz="1200">
                <a:solidFill>
                  <a:schemeClr val="tx1"/>
                </a:solidFill>
                <a:latin typeface="Arial" charset="0"/>
              </a:defRPr>
            </a:lvl8pPr>
            <a:lvl9pPr marL="3852807" indent="-226636"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53B5869-519E-43D5-91E4-DD97786F7AEF}" type="slidenum">
              <a:rPr lang="en-US" altLang="en-US" smtClean="0"/>
              <a:pPr eaLnBrk="1" hangingPunct="1">
                <a:spcBef>
                  <a:spcPct val="0"/>
                </a:spcBef>
              </a:pPr>
              <a:t>11</a:t>
            </a:fld>
            <a:endParaRPr lang="en-US" altLang="en-US"/>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569282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a:t>Click to edit Master title style</a:t>
            </a:r>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7" name="Date Placeholder 6"/>
          <p:cNvSpPr>
            <a:spLocks noGrp="1"/>
          </p:cNvSpPr>
          <p:nvPr>
            <p:ph type="dt" sz="half" idx="10"/>
          </p:nvPr>
        </p:nvSpPr>
        <p:spPr/>
        <p:txBody>
          <a:bodyPr/>
          <a:lstStyle/>
          <a:p>
            <a:r>
              <a:rPr lang="en-US"/>
              <a:t>1/15/2014</a:t>
            </a:r>
          </a:p>
        </p:txBody>
      </p:sp>
      <p:sp>
        <p:nvSpPr>
          <p:cNvPr id="20" name="Footer Placeholder 19"/>
          <p:cNvSpPr>
            <a:spLocks noGrp="1"/>
          </p:cNvSpPr>
          <p:nvPr>
            <p:ph type="ftr" sz="quarter" idx="11"/>
          </p:nvPr>
        </p:nvSpPr>
        <p:spPr/>
        <p:txBody>
          <a:bodyPr/>
          <a:lstStyle/>
          <a:p>
            <a:r>
              <a:rPr lang="en-US"/>
              <a:t>BASIC RADIO TRAINING</a:t>
            </a:r>
          </a:p>
        </p:txBody>
      </p:sp>
      <p:sp>
        <p:nvSpPr>
          <p:cNvPr id="10" name="Slide Number Placeholder 9"/>
          <p:cNvSpPr>
            <a:spLocks noGrp="1"/>
          </p:cNvSpPr>
          <p:nvPr>
            <p:ph type="sldNum" sz="quarter" idx="12"/>
          </p:nvPr>
        </p:nvSpPr>
        <p:spPr/>
        <p:txBody>
          <a:bodyPr/>
          <a:lstStyle/>
          <a:p>
            <a:fld id="{DC9A4DC4-5760-4C7E-BDE0-9C7D69EA35C0}" type="slidenum">
              <a:rPr lang="en-US" smtClean="0"/>
              <a:t>‹#›</a:t>
            </a:fld>
            <a:endParaRPr lang="en-US"/>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r>
              <a:rPr lang="en-US"/>
              <a:t>1/15/2014</a:t>
            </a:r>
          </a:p>
        </p:txBody>
      </p:sp>
      <p:sp>
        <p:nvSpPr>
          <p:cNvPr id="5" name="Footer Placeholder 4"/>
          <p:cNvSpPr>
            <a:spLocks noGrp="1"/>
          </p:cNvSpPr>
          <p:nvPr>
            <p:ph type="ftr" sz="quarter" idx="11"/>
          </p:nvPr>
        </p:nvSpPr>
        <p:spPr/>
        <p:txBody>
          <a:bodyPr/>
          <a:lstStyle/>
          <a:p>
            <a:r>
              <a:rPr lang="en-US"/>
              <a:t>BASIC RADIO TRAINING</a:t>
            </a:r>
          </a:p>
        </p:txBody>
      </p:sp>
      <p:sp>
        <p:nvSpPr>
          <p:cNvPr id="6" name="Slide Number Placeholder 5"/>
          <p:cNvSpPr>
            <a:spLocks noGrp="1"/>
          </p:cNvSpPr>
          <p:nvPr>
            <p:ph type="sldNum" sz="quarter" idx="12"/>
          </p:nvPr>
        </p:nvSpPr>
        <p:spPr/>
        <p:txBody>
          <a:bodyPr/>
          <a:lstStyle/>
          <a:p>
            <a:fld id="{DC9A4DC4-5760-4C7E-BDE0-9C7D69EA35C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143000" y="274640"/>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r>
              <a:rPr lang="en-US"/>
              <a:t>1/15/2014</a:t>
            </a:r>
          </a:p>
        </p:txBody>
      </p:sp>
      <p:sp>
        <p:nvSpPr>
          <p:cNvPr id="5" name="Footer Placeholder 4"/>
          <p:cNvSpPr>
            <a:spLocks noGrp="1"/>
          </p:cNvSpPr>
          <p:nvPr>
            <p:ph type="ftr" sz="quarter" idx="11"/>
          </p:nvPr>
        </p:nvSpPr>
        <p:spPr/>
        <p:txBody>
          <a:bodyPr/>
          <a:lstStyle/>
          <a:p>
            <a:r>
              <a:rPr lang="en-US"/>
              <a:t>BASIC RADIO TRAINING</a:t>
            </a:r>
          </a:p>
        </p:txBody>
      </p:sp>
      <p:sp>
        <p:nvSpPr>
          <p:cNvPr id="6" name="Slide Number Placeholder 5"/>
          <p:cNvSpPr>
            <a:spLocks noGrp="1"/>
          </p:cNvSpPr>
          <p:nvPr>
            <p:ph type="sldNum" sz="quarter" idx="12"/>
          </p:nvPr>
        </p:nvSpPr>
        <p:spPr/>
        <p:txBody>
          <a:bodyPr/>
          <a:lstStyle/>
          <a:p>
            <a:fld id="{DC9A4DC4-5760-4C7E-BDE0-9C7D69EA35C0}"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435100" y="274638"/>
            <a:ext cx="7499350" cy="5973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p>
            <a:r>
              <a:rPr lang="en-US"/>
              <a:t>1/15/2014</a:t>
            </a:r>
          </a:p>
        </p:txBody>
      </p:sp>
      <p:sp>
        <p:nvSpPr>
          <p:cNvPr id="4" name="Footer Placeholder 3"/>
          <p:cNvSpPr>
            <a:spLocks noGrp="1"/>
          </p:cNvSpPr>
          <p:nvPr>
            <p:ph type="ftr" sz="quarter" idx="11"/>
          </p:nvPr>
        </p:nvSpPr>
        <p:spPr/>
        <p:txBody>
          <a:bodyPr/>
          <a:lstStyle/>
          <a:p>
            <a:r>
              <a:rPr lang="en-US"/>
              <a:t>BASIC RADIO TRAINING</a:t>
            </a:r>
          </a:p>
        </p:txBody>
      </p:sp>
      <p:sp>
        <p:nvSpPr>
          <p:cNvPr id="5" name="Slide Number Placeholder 4"/>
          <p:cNvSpPr>
            <a:spLocks noGrp="1"/>
          </p:cNvSpPr>
          <p:nvPr>
            <p:ph type="sldNum" sz="quarter" idx="12"/>
          </p:nvPr>
        </p:nvSpPr>
        <p:spPr/>
        <p:txBody>
          <a:bodyPr/>
          <a:lstStyle/>
          <a:p>
            <a:fld id="{DC9A4DC4-5760-4C7E-BDE0-9C7D69EA35C0}" type="slidenum">
              <a:rPr lang="en-US" smtClean="0"/>
              <a:t>‹#›</a:t>
            </a:fld>
            <a:endParaRPr lang="en-US"/>
          </a:p>
        </p:txBody>
      </p:sp>
    </p:spTree>
    <p:extLst>
      <p:ext uri="{BB962C8B-B14F-4D97-AF65-F5344CB8AC3E}">
        <p14:creationId xmlns:p14="http://schemas.microsoft.com/office/powerpoint/2010/main" val="534505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r>
              <a:rPr lang="en-US"/>
              <a:t>1/15/2014</a:t>
            </a:r>
          </a:p>
        </p:txBody>
      </p:sp>
      <p:sp>
        <p:nvSpPr>
          <p:cNvPr id="5" name="Footer Placeholder 4"/>
          <p:cNvSpPr>
            <a:spLocks noGrp="1"/>
          </p:cNvSpPr>
          <p:nvPr>
            <p:ph type="ftr" sz="quarter" idx="11"/>
          </p:nvPr>
        </p:nvSpPr>
        <p:spPr/>
        <p:txBody>
          <a:bodyPr/>
          <a:lstStyle/>
          <a:p>
            <a:r>
              <a:rPr lang="en-US"/>
              <a:t>BASIC RADIO TRAINING</a:t>
            </a:r>
          </a:p>
        </p:txBody>
      </p:sp>
      <p:sp>
        <p:nvSpPr>
          <p:cNvPr id="6" name="Slide Number Placeholder 5"/>
          <p:cNvSpPr>
            <a:spLocks noGrp="1"/>
          </p:cNvSpPr>
          <p:nvPr>
            <p:ph type="sldNum" sz="quarter" idx="12"/>
          </p:nvPr>
        </p:nvSpPr>
        <p:spPr/>
        <p:txBody>
          <a:bodyPr/>
          <a:lstStyle/>
          <a:p>
            <a:fld id="{DC9A4DC4-5760-4C7E-BDE0-9C7D69EA35C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a:t>Click to edit Master title style</a:t>
            </a:r>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r>
              <a:rPr lang="en-US"/>
              <a:t>1/15/2014</a:t>
            </a:r>
          </a:p>
        </p:txBody>
      </p:sp>
      <p:sp>
        <p:nvSpPr>
          <p:cNvPr id="5" name="Footer Placeholder 4"/>
          <p:cNvSpPr>
            <a:spLocks noGrp="1"/>
          </p:cNvSpPr>
          <p:nvPr>
            <p:ph type="ftr" sz="quarter" idx="11"/>
          </p:nvPr>
        </p:nvSpPr>
        <p:spPr/>
        <p:txBody>
          <a:bodyPr/>
          <a:lstStyle/>
          <a:p>
            <a:r>
              <a:rPr lang="en-US"/>
              <a:t>BASIC RADIO TRAINING</a:t>
            </a:r>
          </a:p>
        </p:txBody>
      </p:sp>
      <p:sp>
        <p:nvSpPr>
          <p:cNvPr id="6" name="Slide Number Placeholder 5"/>
          <p:cNvSpPr>
            <a:spLocks noGrp="1"/>
          </p:cNvSpPr>
          <p:nvPr>
            <p:ph type="sldNum" sz="quarter" idx="12"/>
          </p:nvPr>
        </p:nvSpPr>
        <p:spPr/>
        <p:txBody>
          <a:bodyPr/>
          <a:lstStyle/>
          <a:p>
            <a:fld id="{DC9A4DC4-5760-4C7E-BDE0-9C7D69EA35C0}" type="slidenum">
              <a:rPr lang="en-US" smtClean="0"/>
              <a:t>‹#›</a:t>
            </a:fld>
            <a:endParaRPr lang="en-US"/>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p>
            <a:r>
              <a:rPr kumimoji="0" lang="en-US"/>
              <a:t>Click to edit Master title style</a:t>
            </a:r>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r>
              <a:rPr lang="en-US"/>
              <a:t>1/15/2014</a:t>
            </a:r>
          </a:p>
        </p:txBody>
      </p:sp>
      <p:sp>
        <p:nvSpPr>
          <p:cNvPr id="6" name="Footer Placeholder 5"/>
          <p:cNvSpPr>
            <a:spLocks noGrp="1"/>
          </p:cNvSpPr>
          <p:nvPr>
            <p:ph type="ftr" sz="quarter" idx="11"/>
          </p:nvPr>
        </p:nvSpPr>
        <p:spPr/>
        <p:txBody>
          <a:bodyPr/>
          <a:lstStyle/>
          <a:p>
            <a:r>
              <a:rPr lang="en-US"/>
              <a:t>BASIC RADIO TRAINING</a:t>
            </a:r>
          </a:p>
        </p:txBody>
      </p:sp>
      <p:sp>
        <p:nvSpPr>
          <p:cNvPr id="7" name="Slide Number Placeholder 6"/>
          <p:cNvSpPr>
            <a:spLocks noGrp="1"/>
          </p:cNvSpPr>
          <p:nvPr>
            <p:ph type="sldNum" sz="quarter" idx="12"/>
          </p:nvPr>
        </p:nvSpPr>
        <p:spPr/>
        <p:txBody>
          <a:bodyPr/>
          <a:lstStyle/>
          <a:p>
            <a:fld id="{DC9A4DC4-5760-4C7E-BDE0-9C7D69EA35C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a:t>Click to edit Master title style</a:t>
            </a:r>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r>
              <a:rPr lang="en-US"/>
              <a:t>1/15/2014</a:t>
            </a:r>
          </a:p>
        </p:txBody>
      </p:sp>
      <p:sp>
        <p:nvSpPr>
          <p:cNvPr id="8" name="Footer Placeholder 7"/>
          <p:cNvSpPr>
            <a:spLocks noGrp="1"/>
          </p:cNvSpPr>
          <p:nvPr>
            <p:ph type="ftr" sz="quarter" idx="11"/>
          </p:nvPr>
        </p:nvSpPr>
        <p:spPr/>
        <p:txBody>
          <a:bodyPr/>
          <a:lstStyle/>
          <a:p>
            <a:r>
              <a:rPr lang="en-US"/>
              <a:t>BASIC RADIO TRAINING</a:t>
            </a:r>
          </a:p>
        </p:txBody>
      </p:sp>
      <p:sp>
        <p:nvSpPr>
          <p:cNvPr id="9" name="Slide Number Placeholder 8"/>
          <p:cNvSpPr>
            <a:spLocks noGrp="1"/>
          </p:cNvSpPr>
          <p:nvPr>
            <p:ph type="sldNum" sz="quarter" idx="12"/>
          </p:nvPr>
        </p:nvSpPr>
        <p:spPr/>
        <p:txBody>
          <a:bodyPr/>
          <a:lstStyle/>
          <a:p>
            <a:fld id="{DC9A4DC4-5760-4C7E-BDE0-9C7D69EA35C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p>
            <a:r>
              <a:rPr kumimoji="0" lang="en-US"/>
              <a:t>Click to edit Master title style</a:t>
            </a:r>
          </a:p>
        </p:txBody>
      </p:sp>
      <p:sp>
        <p:nvSpPr>
          <p:cNvPr id="3" name="Date Placeholder 2"/>
          <p:cNvSpPr>
            <a:spLocks noGrp="1"/>
          </p:cNvSpPr>
          <p:nvPr>
            <p:ph type="dt" sz="half" idx="10"/>
          </p:nvPr>
        </p:nvSpPr>
        <p:spPr/>
        <p:txBody>
          <a:bodyPr/>
          <a:lstStyle/>
          <a:p>
            <a:r>
              <a:rPr lang="en-US"/>
              <a:t>1/15/2014</a:t>
            </a:r>
          </a:p>
        </p:txBody>
      </p:sp>
      <p:sp>
        <p:nvSpPr>
          <p:cNvPr id="4" name="Footer Placeholder 3"/>
          <p:cNvSpPr>
            <a:spLocks noGrp="1"/>
          </p:cNvSpPr>
          <p:nvPr>
            <p:ph type="ftr" sz="quarter" idx="11"/>
          </p:nvPr>
        </p:nvSpPr>
        <p:spPr/>
        <p:txBody>
          <a:bodyPr/>
          <a:lstStyle/>
          <a:p>
            <a:r>
              <a:rPr lang="en-US"/>
              <a:t>BASIC RADIO TRAINING</a:t>
            </a:r>
          </a:p>
        </p:txBody>
      </p:sp>
      <p:sp>
        <p:nvSpPr>
          <p:cNvPr id="5" name="Slide Number Placeholder 4"/>
          <p:cNvSpPr>
            <a:spLocks noGrp="1"/>
          </p:cNvSpPr>
          <p:nvPr>
            <p:ph type="sldNum" sz="quarter" idx="12"/>
          </p:nvPr>
        </p:nvSpPr>
        <p:spPr/>
        <p:txBody>
          <a:bodyPr/>
          <a:lstStyle/>
          <a:p>
            <a:fld id="{DC9A4DC4-5760-4C7E-BDE0-9C7D69EA35C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Date Placeholder 1"/>
          <p:cNvSpPr>
            <a:spLocks noGrp="1"/>
          </p:cNvSpPr>
          <p:nvPr>
            <p:ph type="dt" sz="half" idx="10"/>
          </p:nvPr>
        </p:nvSpPr>
        <p:spPr/>
        <p:txBody>
          <a:bodyPr/>
          <a:lstStyle/>
          <a:p>
            <a:r>
              <a:rPr lang="en-US"/>
              <a:t>1/15/2014</a:t>
            </a:r>
          </a:p>
        </p:txBody>
      </p:sp>
      <p:sp>
        <p:nvSpPr>
          <p:cNvPr id="3" name="Footer Placeholder 2"/>
          <p:cNvSpPr>
            <a:spLocks noGrp="1"/>
          </p:cNvSpPr>
          <p:nvPr>
            <p:ph type="ftr" sz="quarter" idx="11"/>
          </p:nvPr>
        </p:nvSpPr>
        <p:spPr/>
        <p:txBody>
          <a:bodyPr/>
          <a:lstStyle/>
          <a:p>
            <a:r>
              <a:rPr lang="en-US"/>
              <a:t>BASIC RADIO TRAINING</a:t>
            </a:r>
          </a:p>
        </p:txBody>
      </p:sp>
      <p:sp>
        <p:nvSpPr>
          <p:cNvPr id="4" name="Slide Number Placeholder 3"/>
          <p:cNvSpPr>
            <a:spLocks noGrp="1"/>
          </p:cNvSpPr>
          <p:nvPr>
            <p:ph type="sldNum" sz="quarter" idx="12"/>
          </p:nvPr>
        </p:nvSpPr>
        <p:spPr/>
        <p:txBody>
          <a:bodyPr/>
          <a:lstStyle/>
          <a:p>
            <a:fld id="{DC9A4DC4-5760-4C7E-BDE0-9C7D69EA35C0}" type="slidenum">
              <a:rPr lang="en-US" smtClean="0"/>
              <a:t>‹#›</a:t>
            </a:fld>
            <a:endParaRPr lang="en-US"/>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a:t>Click to edit Master title style</a:t>
            </a:r>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r>
              <a:rPr lang="en-US"/>
              <a:t>1/15/2014</a:t>
            </a:r>
          </a:p>
        </p:txBody>
      </p:sp>
      <p:sp>
        <p:nvSpPr>
          <p:cNvPr id="6" name="Footer Placeholder 5"/>
          <p:cNvSpPr>
            <a:spLocks noGrp="1"/>
          </p:cNvSpPr>
          <p:nvPr>
            <p:ph type="ftr" sz="quarter" idx="11"/>
          </p:nvPr>
        </p:nvSpPr>
        <p:spPr/>
        <p:txBody>
          <a:bodyPr/>
          <a:lstStyle/>
          <a:p>
            <a:r>
              <a:rPr lang="en-US"/>
              <a:t>BASIC RADIO TRAINING</a:t>
            </a:r>
          </a:p>
        </p:txBody>
      </p:sp>
      <p:sp>
        <p:nvSpPr>
          <p:cNvPr id="7" name="Slide Number Placeholder 6"/>
          <p:cNvSpPr>
            <a:spLocks noGrp="1"/>
          </p:cNvSpPr>
          <p:nvPr>
            <p:ph type="sldNum" sz="quarter" idx="12"/>
          </p:nvPr>
        </p:nvSpPr>
        <p:spPr/>
        <p:txBody>
          <a:bodyPr/>
          <a:lstStyle/>
          <a:p>
            <a:fld id="{DC9A4DC4-5760-4C7E-BDE0-9C7D69EA35C0}"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a:t>Click to edit Master title style</a:t>
            </a:r>
          </a:p>
        </p:txBody>
      </p:sp>
      <p:sp>
        <p:nvSpPr>
          <p:cNvPr id="5" name="Date Placeholder 4"/>
          <p:cNvSpPr>
            <a:spLocks noGrp="1"/>
          </p:cNvSpPr>
          <p:nvPr>
            <p:ph type="dt" sz="half" idx="10"/>
          </p:nvPr>
        </p:nvSpPr>
        <p:spPr/>
        <p:txBody>
          <a:bodyPr/>
          <a:lstStyle/>
          <a:p>
            <a:r>
              <a:rPr lang="en-US"/>
              <a:t>1/15/2014</a:t>
            </a:r>
          </a:p>
        </p:txBody>
      </p:sp>
      <p:sp>
        <p:nvSpPr>
          <p:cNvPr id="6" name="Footer Placeholder 5"/>
          <p:cNvSpPr>
            <a:spLocks noGrp="1"/>
          </p:cNvSpPr>
          <p:nvPr>
            <p:ph type="ftr" sz="quarter" idx="11"/>
          </p:nvPr>
        </p:nvSpPr>
        <p:spPr/>
        <p:txBody>
          <a:bodyPr/>
          <a:lstStyle/>
          <a:p>
            <a:r>
              <a:rPr lang="en-US"/>
              <a:t>BASIC RADIO TRAINING</a:t>
            </a:r>
          </a:p>
        </p:txBody>
      </p:sp>
      <p:sp>
        <p:nvSpPr>
          <p:cNvPr id="7" name="Slide Number Placeholder 6"/>
          <p:cNvSpPr>
            <a:spLocks noGrp="1"/>
          </p:cNvSpPr>
          <p:nvPr>
            <p:ph type="sldNum" sz="quarter" idx="12"/>
          </p:nvPr>
        </p:nvSpPr>
        <p:spPr/>
        <p:txBody>
          <a:bodyPr/>
          <a:lstStyle/>
          <a:p>
            <a:fld id="{DC9A4DC4-5760-4C7E-BDE0-9C7D69EA35C0}" type="slidenum">
              <a:rPr lang="en-US" smtClean="0"/>
              <a:t>‹#›</a:t>
            </a:fld>
            <a:endParaRPr lang="en-US"/>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p>
            <a:r>
              <a:rPr kumimoji="0" lang="en-US"/>
              <a:t>Click to edit Master title style</a:t>
            </a:r>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r>
              <a:rPr lang="en-US"/>
              <a:t>1/15/2014</a:t>
            </a: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r>
              <a:rPr lang="en-US"/>
              <a:t>BASIC RADIO TRAINING</a:t>
            </a: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DC9A4DC4-5760-4C7E-BDE0-9C7D69EA35C0}" type="slidenum">
              <a:rPr lang="en-US" smtClean="0"/>
              <a:t>‹#›</a:t>
            </a:fld>
            <a:endParaRPr lang="en-US"/>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4273" r:id="rId1"/>
    <p:sldLayoutId id="2147484274" r:id="rId2"/>
    <p:sldLayoutId id="2147484275" r:id="rId3"/>
    <p:sldLayoutId id="2147484276" r:id="rId4"/>
    <p:sldLayoutId id="2147484277" r:id="rId5"/>
    <p:sldLayoutId id="2147484278" r:id="rId6"/>
    <p:sldLayoutId id="2147484279" r:id="rId7"/>
    <p:sldLayoutId id="2147484280" r:id="rId8"/>
    <p:sldLayoutId id="2147484281" r:id="rId9"/>
    <p:sldLayoutId id="2147484282" r:id="rId10"/>
    <p:sldLayoutId id="2147484283" r:id="rId11"/>
    <p:sldLayoutId id="2147484284" r:id="rId12"/>
  </p:sldLayoutIdLst>
  <p:hf sldNum="0" hdr="0" ftr="0" dt="0"/>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slide" Target="slide4.xml"/><Relationship Id="rId3" Type="http://schemas.openxmlformats.org/officeDocument/2006/relationships/image" Target="../media/image25.png"/><Relationship Id="rId7" Type="http://schemas.openxmlformats.org/officeDocument/2006/relationships/image" Target="../media/image21.png"/><Relationship Id="rId12"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13.wdp"/><Relationship Id="rId11" Type="http://schemas.openxmlformats.org/officeDocument/2006/relationships/image" Target="../media/image27.png"/><Relationship Id="rId5" Type="http://schemas.openxmlformats.org/officeDocument/2006/relationships/image" Target="../media/image26.png"/><Relationship Id="rId10" Type="http://schemas.microsoft.com/office/2007/relationships/hdphoto" Target="../media/hdphoto10.wdp"/><Relationship Id="rId4" Type="http://schemas.microsoft.com/office/2007/relationships/hdphoto" Target="../media/hdphoto12.wdp"/><Relationship Id="rId9" Type="http://schemas.openxmlformats.org/officeDocument/2006/relationships/image" Target="../media/image20.png"/><Relationship Id="rId1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slide" Target="slide4.xml"/><Relationship Id="rId4" Type="http://schemas.openxmlformats.org/officeDocument/2006/relationships/hyperlink" Target="https://www.nwcg.gov/publications/training-courses/rt-130/communication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slide" Target="slide4.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slide" Target="slide4.xml"/></Relationships>
</file>

<file path=ppt/slides/_rels/slide14.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31.png"/><Relationship Id="rId7" Type="http://schemas.microsoft.com/office/2007/relationships/hdphoto" Target="../media/hdphoto15.wdp"/><Relationship Id="rId2" Type="http://schemas.openxmlformats.org/officeDocument/2006/relationships/slide" Target="slide15.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slide" Target="slide22.xml"/><Relationship Id="rId4" Type="http://schemas.microsoft.com/office/2007/relationships/hdphoto" Target="../media/hdphoto14.wdp"/><Relationship Id="rId9"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3.jpeg"/><Relationship Id="rId7" Type="http://schemas.openxmlformats.org/officeDocument/2006/relationships/slide" Target="slide4.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4.png"/><Relationship Id="rId5" Type="http://schemas.microsoft.com/office/2007/relationships/hdphoto" Target="../media/hdphoto14.wdp"/><Relationship Id="rId4" Type="http://schemas.openxmlformats.org/officeDocument/2006/relationships/image" Target="../media/image31.png"/><Relationship Id="rId9"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22.png"/><Relationship Id="rId4" Type="http://schemas.openxmlformats.org/officeDocument/2006/relationships/slide" Target="slide4.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slide" Target="slide4.xml"/><Relationship Id="rId4" Type="http://schemas.microsoft.com/office/2007/relationships/hdphoto" Target="../media/hdphoto16.wdp"/></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slide" Target="slide4.xml"/></Relationships>
</file>

<file path=ppt/slides/_rels/slide19.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slide" Target="slide4.xml"/><Relationship Id="rId7"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microsoft.com/office/2007/relationships/hdphoto" Target="../media/hdphoto17.wdp"/><Relationship Id="rId5" Type="http://schemas.openxmlformats.org/officeDocument/2006/relationships/image" Target="../media/image39.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4.png"/><Relationship Id="rId7"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2.jpeg"/><Relationship Id="rId11" Type="http://schemas.microsoft.com/office/2007/relationships/hdphoto" Target="../media/hdphoto2.wdp"/><Relationship Id="rId5" Type="http://schemas.openxmlformats.org/officeDocument/2006/relationships/image" Target="../media/image22.png"/><Relationship Id="rId10" Type="http://schemas.openxmlformats.org/officeDocument/2006/relationships/image" Target="../media/image8.png"/><Relationship Id="rId4" Type="http://schemas.openxmlformats.org/officeDocument/2006/relationships/slide" Target="slide4.xml"/><Relationship Id="rId9" Type="http://schemas.openxmlformats.org/officeDocument/2006/relationships/slide" Target="slide34.xml"/></Relationships>
</file>

<file path=ppt/slides/_rels/slide22.xml.rels><?xml version="1.0" encoding="UTF-8" standalone="yes"?>
<Relationships xmlns="http://schemas.openxmlformats.org/package/2006/relationships"><Relationship Id="rId8" Type="http://schemas.microsoft.com/office/2007/relationships/hdphoto" Target="../media/hdphoto19.wdp"/><Relationship Id="rId3" Type="http://schemas.openxmlformats.org/officeDocument/2006/relationships/image" Target="../media/image32.png"/><Relationship Id="rId7"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microsoft.com/office/2007/relationships/hdphoto" Target="../media/hdphoto18.wdp"/><Relationship Id="rId5" Type="http://schemas.openxmlformats.org/officeDocument/2006/relationships/image" Target="../media/image44.png"/><Relationship Id="rId10" Type="http://schemas.openxmlformats.org/officeDocument/2006/relationships/image" Target="../media/image22.png"/><Relationship Id="rId4" Type="http://schemas.microsoft.com/office/2007/relationships/hdphoto" Target="../media/hdphoto15.wdp"/><Relationship Id="rId9" Type="http://schemas.openxmlformats.org/officeDocument/2006/relationships/slide" Target="slide4.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slide" Target="slide4.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slide" Target="slide4.xml"/><Relationship Id="rId4" Type="http://schemas.microsoft.com/office/2007/relationships/hdphoto" Target="../media/hdphoto16.wdp"/></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slide" Target="slide4.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slide" Target="slide4.xml"/><Relationship Id="rId4" Type="http://schemas.microsoft.com/office/2007/relationships/hdphoto" Target="../media/hdphoto17.wdp"/></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slide" Target="slide4.xml"/><Relationship Id="rId4" Type="http://schemas.microsoft.com/office/2007/relationships/hdphoto" Target="../media/hdphoto20.wdp"/></Relationships>
</file>

<file path=ppt/slides/_rels/slide2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microsoft.com/office/2007/relationships/hdphoto" Target="../media/hdphoto21.wdp"/><Relationship Id="rId5" Type="http://schemas.openxmlformats.org/officeDocument/2006/relationships/image" Target="../media/image49.png"/><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46.jpeg"/><Relationship Id="rId7"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0.png"/><Relationship Id="rId5" Type="http://schemas.microsoft.com/office/2007/relationships/hdphoto" Target="../media/hdphoto18.wdp"/><Relationship Id="rId4" Type="http://schemas.openxmlformats.org/officeDocument/2006/relationships/image" Target="../media/image44.png"/><Relationship Id="rId9"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6.wmf"/></Relationships>
</file>

<file path=ppt/slides/_rels/slide3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slide" Target="slide4.xml"/><Relationship Id="rId4" Type="http://schemas.openxmlformats.org/officeDocument/2006/relationships/image" Target="../media/image46.jpeg"/></Relationships>
</file>

<file path=ppt/slides/_rels/slide3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slide" Target="slide4.xml"/><Relationship Id="rId4" Type="http://schemas.openxmlformats.org/officeDocument/2006/relationships/image" Target="../media/image46.jpeg"/></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slide" Target="slide4.xml"/></Relationships>
</file>

<file path=ppt/slides/_rels/slide33.xml.rels><?xml version="1.0" encoding="UTF-8" standalone="yes"?>
<Relationships xmlns="http://schemas.openxmlformats.org/package/2006/relationships"><Relationship Id="rId8" Type="http://schemas.microsoft.com/office/2007/relationships/hdphoto" Target="../media/hdphoto24.wdp"/><Relationship Id="rId13"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4.png"/><Relationship Id="rId12" Type="http://schemas.openxmlformats.org/officeDocument/2006/relationships/hyperlink" Target="http://www.1001fonts.com/digital-7-font.html" TargetMode="External"/><Relationship Id="rId2" Type="http://schemas.openxmlformats.org/officeDocument/2006/relationships/image" Target="../media/image46.jpeg"/><Relationship Id="rId1" Type="http://schemas.openxmlformats.org/officeDocument/2006/relationships/slideLayout" Target="../slideLayouts/slideLayout2.xml"/><Relationship Id="rId6" Type="http://schemas.microsoft.com/office/2007/relationships/hdphoto" Target="../media/hdphoto23.wdp"/><Relationship Id="rId11" Type="http://schemas.openxmlformats.org/officeDocument/2006/relationships/image" Target="../media/image56.png"/><Relationship Id="rId5" Type="http://schemas.openxmlformats.org/officeDocument/2006/relationships/image" Target="../media/image53.png"/><Relationship Id="rId15" Type="http://schemas.openxmlformats.org/officeDocument/2006/relationships/image" Target="../media/image22.png"/><Relationship Id="rId10" Type="http://schemas.microsoft.com/office/2007/relationships/hdphoto" Target="../media/hdphoto25.wdp"/><Relationship Id="rId4" Type="http://schemas.microsoft.com/office/2007/relationships/hdphoto" Target="../media/hdphoto22.wdp"/><Relationship Id="rId9" Type="http://schemas.openxmlformats.org/officeDocument/2006/relationships/image" Target="../media/image55.png"/><Relationship Id="rId14" Type="http://schemas.openxmlformats.org/officeDocument/2006/relationships/slide" Target="slide4.xml"/></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slide" Target="slide4.xml"/></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slide" Target="slide4.xml"/></Relationships>
</file>

<file path=ppt/slides/_rels/slide3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 Target="slide4.xml"/><Relationship Id="rId7"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9.png"/><Relationship Id="rId4" Type="http://schemas.openxmlformats.org/officeDocument/2006/relationships/image" Target="../media/image22.png"/><Relationship Id="rId9"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slide" Target="slide4.xml"/></Relationships>
</file>

<file path=ppt/slides/_rels/slide3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slide" Target="slide4.xml"/></Relationships>
</file>

<file path=ppt/slides/_rels/slide3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slide" Target="slide4.xml"/></Relationships>
</file>

<file path=ppt/slides/_rels/slide4.xml.rels><?xml version="1.0" encoding="UTF-8" standalone="yes"?>
<Relationships xmlns="http://schemas.openxmlformats.org/package/2006/relationships"><Relationship Id="rId8" Type="http://schemas.openxmlformats.org/officeDocument/2006/relationships/slide" Target="slide14.xml"/><Relationship Id="rId13" Type="http://schemas.microsoft.com/office/2007/relationships/hdphoto" Target="../media/hdphoto4.wdp"/><Relationship Id="rId18" Type="http://schemas.microsoft.com/office/2007/relationships/hdphoto" Target="../media/hdphoto6.wdp"/><Relationship Id="rId26" Type="http://schemas.microsoft.com/office/2007/relationships/hdphoto" Target="../media/hdphoto8.wdp"/><Relationship Id="rId3" Type="http://schemas.openxmlformats.org/officeDocument/2006/relationships/notesSlide" Target="../notesSlides/notesSlide4.xml"/><Relationship Id="rId21" Type="http://schemas.openxmlformats.org/officeDocument/2006/relationships/slide" Target="slide26.xml"/><Relationship Id="rId7" Type="http://schemas.microsoft.com/office/2007/relationships/hdphoto" Target="../media/hdphoto2.wdp"/><Relationship Id="rId12" Type="http://schemas.openxmlformats.org/officeDocument/2006/relationships/image" Target="../media/image10.png"/><Relationship Id="rId17" Type="http://schemas.openxmlformats.org/officeDocument/2006/relationships/image" Target="../media/image12.png"/><Relationship Id="rId25" Type="http://schemas.openxmlformats.org/officeDocument/2006/relationships/image" Target="../media/image15.png"/><Relationship Id="rId2" Type="http://schemas.openxmlformats.org/officeDocument/2006/relationships/slideLayout" Target="../slideLayouts/slideLayout2.xml"/><Relationship Id="rId16" Type="http://schemas.microsoft.com/office/2007/relationships/hdphoto" Target="../media/hdphoto5.wdp"/><Relationship Id="rId20" Type="http://schemas.openxmlformats.org/officeDocument/2006/relationships/image" Target="../media/image13.gif"/><Relationship Id="rId29" Type="http://schemas.microsoft.com/office/2007/relationships/hdphoto" Target="../media/hdphoto9.wdp"/><Relationship Id="rId1" Type="http://schemas.openxmlformats.org/officeDocument/2006/relationships/tags" Target="../tags/tag2.xml"/><Relationship Id="rId6" Type="http://schemas.openxmlformats.org/officeDocument/2006/relationships/image" Target="../media/image8.png"/><Relationship Id="rId11" Type="http://schemas.microsoft.com/office/2007/relationships/hdphoto" Target="../media/hdphoto3.wdp"/><Relationship Id="rId24" Type="http://schemas.openxmlformats.org/officeDocument/2006/relationships/slide" Target="slide24.xml"/><Relationship Id="rId5" Type="http://schemas.openxmlformats.org/officeDocument/2006/relationships/slide" Target="slide34.xml"/><Relationship Id="rId15" Type="http://schemas.openxmlformats.org/officeDocument/2006/relationships/image" Target="../media/image11.png"/><Relationship Id="rId23" Type="http://schemas.microsoft.com/office/2007/relationships/hdphoto" Target="../media/hdphoto7.wdp"/><Relationship Id="rId28" Type="http://schemas.openxmlformats.org/officeDocument/2006/relationships/image" Target="../media/image16.png"/><Relationship Id="rId10" Type="http://schemas.openxmlformats.org/officeDocument/2006/relationships/image" Target="../media/image9.png"/><Relationship Id="rId19" Type="http://schemas.openxmlformats.org/officeDocument/2006/relationships/slide" Target="slide28.xml"/><Relationship Id="rId31" Type="http://schemas.openxmlformats.org/officeDocument/2006/relationships/image" Target="../media/image17.wmf"/><Relationship Id="rId4" Type="http://schemas.openxmlformats.org/officeDocument/2006/relationships/image" Target="../media/image7.png"/><Relationship Id="rId9" Type="http://schemas.openxmlformats.org/officeDocument/2006/relationships/slide" Target="slide22.xml"/><Relationship Id="rId14" Type="http://schemas.openxmlformats.org/officeDocument/2006/relationships/slide" Target="slide32.xml"/><Relationship Id="rId22" Type="http://schemas.openxmlformats.org/officeDocument/2006/relationships/image" Target="../media/image14.png"/><Relationship Id="rId27" Type="http://schemas.openxmlformats.org/officeDocument/2006/relationships/slide" Target="slide16.xml"/><Relationship Id="rId30" Type="http://schemas.openxmlformats.org/officeDocument/2006/relationships/slide" Target="slide5.xml"/></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9.jpg"/><Relationship Id="rId7" Type="http://schemas.microsoft.com/office/2007/relationships/hdphoto" Target="../media/hdphoto11.wdp"/><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1.png"/><Relationship Id="rId5" Type="http://schemas.microsoft.com/office/2007/relationships/hdphoto" Target="../media/hdphoto10.wdp"/><Relationship Id="rId4" Type="http://schemas.openxmlformats.org/officeDocument/2006/relationships/image" Target="../media/image20.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7.wmf"/><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image" Target="../media/image22.png"/><Relationship Id="rId3" Type="http://schemas.openxmlformats.org/officeDocument/2006/relationships/image" Target="../media/image9.png"/><Relationship Id="rId7" Type="http://schemas.openxmlformats.org/officeDocument/2006/relationships/image" Target="../media/image21.png"/><Relationship Id="rId12" Type="http://schemas.openxmlformats.org/officeDocument/2006/relationships/slide" Target="slide4.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4.wdp"/><Relationship Id="rId11" Type="http://schemas.openxmlformats.org/officeDocument/2006/relationships/image" Target="../media/image24.png"/><Relationship Id="rId5" Type="http://schemas.openxmlformats.org/officeDocument/2006/relationships/image" Target="../media/image10.png"/><Relationship Id="rId10" Type="http://schemas.microsoft.com/office/2007/relationships/hdphoto" Target="../media/hdphoto10.wdp"/><Relationship Id="rId4" Type="http://schemas.microsoft.com/office/2007/relationships/hdphoto" Target="../media/hdphoto3.wdp"/><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slide" Target="slide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NIFC-NIRSC"/>
          <p:cNvSpPr txBox="1"/>
          <p:nvPr/>
        </p:nvSpPr>
        <p:spPr>
          <a:xfrm rot="16200000">
            <a:off x="-2349498" y="4192200"/>
            <a:ext cx="5003801" cy="276999"/>
          </a:xfrm>
          <a:prstGeom prst="rect">
            <a:avLst/>
          </a:prstGeom>
          <a:noFill/>
        </p:spPr>
        <p:txBody>
          <a:bodyPr wrap="square" rtlCol="0">
            <a:spAutoFit/>
          </a:bodyPr>
          <a:lstStyle/>
          <a:p>
            <a:r>
              <a:rPr lang="en-US" sz="1200" dirty="0">
                <a:solidFill>
                  <a:schemeClr val="accent2">
                    <a:lumMod val="60000"/>
                    <a:lumOff val="40000"/>
                  </a:schemeClr>
                </a:solidFill>
                <a:latin typeface="Biondi" panose="02000505030000020004" pitchFamily="2" charset="0"/>
              </a:rPr>
              <a:t>NIFC-NIICD-NIRSC Basic Radio Operations Training</a:t>
            </a:r>
          </a:p>
        </p:txBody>
      </p:sp>
      <p:sp>
        <p:nvSpPr>
          <p:cNvPr id="2" name="Title 1"/>
          <p:cNvSpPr>
            <a:spLocks noGrp="1"/>
          </p:cNvSpPr>
          <p:nvPr>
            <p:ph type="ctrTitle"/>
          </p:nvPr>
        </p:nvSpPr>
        <p:spPr>
          <a:xfrm>
            <a:off x="1219200" y="304800"/>
            <a:ext cx="7772400" cy="2514600"/>
          </a:xfrm>
          <a:solidFill>
            <a:schemeClr val="bg2">
              <a:lumMod val="75000"/>
            </a:schemeClr>
          </a:solidFill>
        </p:spPr>
        <p:txBody>
          <a:bodyPr anchor="ctr">
            <a:noAutofit/>
          </a:bodyPr>
          <a:lstStyle/>
          <a:p>
            <a:pPr algn="ctr">
              <a:defRPr/>
            </a:pPr>
            <a:r>
              <a:rPr lang="en-US" sz="4400" dirty="0"/>
              <a:t>In order to get the full benefit of this training, please run this PowerPoint as a slideshow.</a:t>
            </a:r>
          </a:p>
        </p:txBody>
      </p:sp>
      <p:sp>
        <p:nvSpPr>
          <p:cNvPr id="4" name="Text-For the full"/>
          <p:cNvSpPr txBox="1"/>
          <p:nvPr/>
        </p:nvSpPr>
        <p:spPr>
          <a:xfrm rot="20897089">
            <a:off x="1214764" y="3401040"/>
            <a:ext cx="3009900" cy="1015663"/>
          </a:xfrm>
          <a:prstGeom prst="rect">
            <a:avLst/>
          </a:prstGeom>
          <a:noFill/>
        </p:spPr>
        <p:txBody>
          <a:bodyPr wrap="square" rtlCol="0">
            <a:spAutoFit/>
          </a:bodyPr>
          <a:lstStyle/>
          <a:p>
            <a:pPr algn="ctr"/>
            <a:r>
              <a:rPr lang="en-US" sz="2000" b="1" dirty="0">
                <a:latin typeface="MV Boli" panose="02000500030200090000" pitchFamily="2" charset="0"/>
                <a:cs typeface="MV Boli" panose="02000500030200090000" pitchFamily="2" charset="0"/>
              </a:rPr>
              <a:t>For the full effect, have your sound turned ON.  </a:t>
            </a:r>
          </a:p>
        </p:txBody>
      </p:sp>
      <p:pic>
        <p:nvPicPr>
          <p:cNvPr id="5" name="Pic-Tool Bar" descr="Depicts the lower right Powerpoint taskbar and points to the &quot;run slideshow&quot; butt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8628" y="4495800"/>
            <a:ext cx="5117706" cy="560333"/>
          </a:xfrm>
          <a:prstGeom prst="rect">
            <a:avLst/>
          </a:prstGeom>
        </p:spPr>
      </p:pic>
      <p:grpSp>
        <p:nvGrpSpPr>
          <p:cNvPr id="8" name="Run the presentation" descr="Arrow points to a slideshow icon and says &quot;Run the Presentation&quot;"/>
          <p:cNvGrpSpPr/>
          <p:nvPr/>
        </p:nvGrpSpPr>
        <p:grpSpPr>
          <a:xfrm>
            <a:off x="4622371" y="3458874"/>
            <a:ext cx="2590800" cy="1252826"/>
            <a:chOff x="4622371" y="3458874"/>
            <a:chExt cx="2590800" cy="1252826"/>
          </a:xfrm>
        </p:grpSpPr>
        <p:sp>
          <p:nvSpPr>
            <p:cNvPr id="6" name="Oval 5"/>
            <p:cNvSpPr/>
            <p:nvPr/>
          </p:nvSpPr>
          <p:spPr>
            <a:xfrm>
              <a:off x="4622371" y="3458874"/>
              <a:ext cx="2590800" cy="80899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H="1">
              <a:off x="5105400" y="4229190"/>
              <a:ext cx="304800" cy="482510"/>
            </a:xfrm>
            <a:prstGeom prst="straightConnector1">
              <a:avLst/>
            </a:prstGeom>
            <a:ln w="381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812871" y="3481707"/>
              <a:ext cx="2209800" cy="707886"/>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Run the presentation</a:t>
              </a:r>
            </a:p>
          </p:txBody>
        </p:sp>
      </p:grpSp>
      <p:sp>
        <p:nvSpPr>
          <p:cNvPr id="3" name="Text-It would be"/>
          <p:cNvSpPr txBox="1"/>
          <p:nvPr/>
        </p:nvSpPr>
        <p:spPr>
          <a:xfrm>
            <a:off x="1562099" y="5715000"/>
            <a:ext cx="4686301" cy="707886"/>
          </a:xfrm>
          <a:prstGeom prst="rect">
            <a:avLst/>
          </a:prstGeom>
          <a:noFill/>
          <a:ln w="28575">
            <a:solidFill>
              <a:schemeClr val="bg2">
                <a:lumMod val="50000"/>
              </a:schemeClr>
            </a:solidFill>
            <a:prstDash val="sysDot"/>
          </a:ln>
        </p:spPr>
        <p:txBody>
          <a:bodyPr wrap="square">
            <a:spAutoFit/>
          </a:bodyPr>
          <a:lstStyle/>
          <a:p>
            <a:pPr algn="ctr">
              <a:defRPr/>
            </a:pPr>
            <a:r>
              <a:rPr lang="en-US" sz="2000" b="1" dirty="0"/>
              <a:t>It would be helpful to have a BK DPH or KNG2 portable radio handy too!</a:t>
            </a:r>
          </a:p>
        </p:txBody>
      </p:sp>
      <p:sp>
        <p:nvSpPr>
          <p:cNvPr id="28" name="Down Arrow 27" descr="Arrow pointing to the slideshow button"/>
          <p:cNvSpPr/>
          <p:nvPr/>
        </p:nvSpPr>
        <p:spPr bwMode="auto">
          <a:xfrm rot="19273775">
            <a:off x="7731633" y="4783922"/>
            <a:ext cx="1019685" cy="2229773"/>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endParaRPr lang="en-US"/>
          </a:p>
        </p:txBody>
      </p:sp>
    </p:spTree>
    <p:extLst>
      <p:ext uri="{BB962C8B-B14F-4D97-AF65-F5344CB8AC3E}">
        <p14:creationId xmlns:p14="http://schemas.microsoft.com/office/powerpoint/2010/main" val="2415901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2" presetClass="emph" presetSubtype="0" repeatCount="indefinite" fill="hold" grpId="1" nodeType="clickEffect">
                                  <p:stCondLst>
                                    <p:cond delay="0"/>
                                  </p:stCondLst>
                                  <p:endCondLst>
                                    <p:cond evt="onNext" delay="0">
                                      <p:tgtEl>
                                        <p:sldTgt/>
                                      </p:tgtEl>
                                    </p:cond>
                                  </p:endCondLst>
                                  <p:childTnLst>
                                    <p:animRot by="120000">
                                      <p:cBhvr>
                                        <p:cTn id="10" dur="100" fill="hold">
                                          <p:stCondLst>
                                            <p:cond delay="0"/>
                                          </p:stCondLst>
                                        </p:cTn>
                                        <p:tgtEl>
                                          <p:spTgt spid="3"/>
                                        </p:tgtEl>
                                        <p:attrNameLst>
                                          <p:attrName>r</p:attrName>
                                        </p:attrNameLst>
                                      </p:cBhvr>
                                    </p:animRot>
                                    <p:animRot by="-240000">
                                      <p:cBhvr>
                                        <p:cTn id="11" dur="200" fill="hold">
                                          <p:stCondLst>
                                            <p:cond delay="200"/>
                                          </p:stCondLst>
                                        </p:cTn>
                                        <p:tgtEl>
                                          <p:spTgt spid="3"/>
                                        </p:tgtEl>
                                        <p:attrNameLst>
                                          <p:attrName>r</p:attrName>
                                        </p:attrNameLst>
                                      </p:cBhvr>
                                    </p:animRot>
                                    <p:animRot by="240000">
                                      <p:cBhvr>
                                        <p:cTn id="12" dur="200" fill="hold">
                                          <p:stCondLst>
                                            <p:cond delay="400"/>
                                          </p:stCondLst>
                                        </p:cTn>
                                        <p:tgtEl>
                                          <p:spTgt spid="3"/>
                                        </p:tgtEl>
                                        <p:attrNameLst>
                                          <p:attrName>r</p:attrName>
                                        </p:attrNameLst>
                                      </p:cBhvr>
                                    </p:animRot>
                                    <p:animRot by="-240000">
                                      <p:cBhvr>
                                        <p:cTn id="13" dur="200" fill="hold">
                                          <p:stCondLst>
                                            <p:cond delay="600"/>
                                          </p:stCondLst>
                                        </p:cTn>
                                        <p:tgtEl>
                                          <p:spTgt spid="3"/>
                                        </p:tgtEl>
                                        <p:attrNameLst>
                                          <p:attrName>r</p:attrName>
                                        </p:attrNameLst>
                                      </p:cBhvr>
                                    </p:animRot>
                                    <p:animRot by="120000">
                                      <p:cBhvr>
                                        <p:cTn id="14"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NIFC-NIRSC" descr="Null"/>
          <p:cNvSpPr txBox="1"/>
          <p:nvPr/>
        </p:nvSpPr>
        <p:spPr>
          <a:xfrm rot="16200000">
            <a:off x="-2197098" y="4344600"/>
            <a:ext cx="4699001" cy="276999"/>
          </a:xfrm>
          <a:prstGeom prst="rect">
            <a:avLst/>
          </a:prstGeom>
          <a:noFill/>
        </p:spPr>
        <p:txBody>
          <a:bodyPr wrap="square" rtlCol="0">
            <a:spAutoFit/>
          </a:bodyPr>
          <a:lstStyle/>
          <a:p>
            <a:r>
              <a:rPr lang="en-US" sz="1200" dirty="0">
                <a:solidFill>
                  <a:schemeClr val="accent2">
                    <a:lumMod val="75000"/>
                  </a:schemeClr>
                </a:solidFill>
                <a:latin typeface="Biondi" panose="02000505030000020004" pitchFamily="2" charset="0"/>
              </a:rPr>
              <a:t>NIFC-NIICD-NIRSC Basic Radio Operation Training</a:t>
            </a:r>
          </a:p>
        </p:txBody>
      </p:sp>
      <p:sp>
        <p:nvSpPr>
          <p:cNvPr id="13314" name="Title"/>
          <p:cNvSpPr>
            <a:spLocks noGrp="1" noChangeArrowheads="1"/>
          </p:cNvSpPr>
          <p:nvPr>
            <p:ph type="title"/>
          </p:nvPr>
        </p:nvSpPr>
        <p:spPr/>
        <p:txBody>
          <a:bodyPr>
            <a:normAutofit fontScale="90000"/>
          </a:bodyPr>
          <a:lstStyle/>
          <a:p>
            <a:pPr eaLnBrk="1" hangingPunct="1">
              <a:defRPr/>
            </a:pPr>
            <a:r>
              <a:rPr lang="en-US" b="1" dirty="0"/>
              <a:t>RADIO THEORY BASICS – </a:t>
            </a:r>
            <a:br>
              <a:rPr lang="en-US" b="1" dirty="0"/>
            </a:br>
            <a:r>
              <a:rPr lang="en-US" b="1" dirty="0"/>
              <a:t>Repeaters </a:t>
            </a:r>
          </a:p>
        </p:txBody>
      </p:sp>
      <p:sp>
        <p:nvSpPr>
          <p:cNvPr id="217" name="Text-Note"/>
          <p:cNvSpPr txBox="1">
            <a:spLocks noChangeArrowheads="1"/>
          </p:cNvSpPr>
          <p:nvPr/>
        </p:nvSpPr>
        <p:spPr>
          <a:xfrm>
            <a:off x="2249278" y="1888880"/>
            <a:ext cx="5678493" cy="1768720"/>
          </a:xfrm>
          <a:prstGeom prst="rect">
            <a:avLst/>
          </a:prstGeom>
          <a:solidFill>
            <a:schemeClr val="bg2">
              <a:lumMod val="90000"/>
            </a:schemeClr>
          </a:solidFill>
          <a:ln w="12700">
            <a:solidFill>
              <a:schemeClr val="tx1"/>
            </a:solidFill>
          </a:ln>
        </p:spPr>
        <p:txBody>
          <a:bodyPr>
            <a:no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0" indent="0">
              <a:lnSpc>
                <a:spcPct val="120000"/>
              </a:lnSpc>
              <a:buFont typeface="Wingdings 2"/>
              <a:buNone/>
            </a:pPr>
            <a:r>
              <a:rPr lang="en-US" altLang="en-US" sz="1800" b="1" u="sng" dirty="0">
                <a:solidFill>
                  <a:srgbClr val="FF0000"/>
                </a:solidFill>
                <a:latin typeface="Arial" charset="0"/>
                <a:cs typeface="Arial" charset="0"/>
              </a:rPr>
              <a:t>NOTE</a:t>
            </a:r>
            <a:r>
              <a:rPr lang="en-US" altLang="en-US" sz="1800" b="1" dirty="0">
                <a:solidFill>
                  <a:srgbClr val="FF0000"/>
                </a:solidFill>
                <a:latin typeface="Arial" charset="0"/>
                <a:cs typeface="Arial" charset="0"/>
              </a:rPr>
              <a:t>:  NIFC-NIRSC repeaters are designed to be linked together.  If you key up one repeater, all repeaters in the system will be keyed.  Use the repeater that works best for the area in which you will be working.</a:t>
            </a:r>
          </a:p>
          <a:p>
            <a:pPr marL="0" indent="0">
              <a:lnSpc>
                <a:spcPct val="120000"/>
              </a:lnSpc>
              <a:buFont typeface="Wingdings 2"/>
              <a:buNone/>
            </a:pPr>
            <a:endParaRPr lang="en-US" altLang="en-US" sz="1800" b="1" dirty="0">
              <a:solidFill>
                <a:srgbClr val="FF0000"/>
              </a:solidFill>
              <a:latin typeface="Arial" charset="0"/>
              <a:cs typeface="Arial" charset="0"/>
            </a:endParaRPr>
          </a:p>
        </p:txBody>
      </p:sp>
      <p:grpSp>
        <p:nvGrpSpPr>
          <p:cNvPr id="3" name="Pic-Mountains" descr="Mountains"/>
          <p:cNvGrpSpPr/>
          <p:nvPr/>
        </p:nvGrpSpPr>
        <p:grpSpPr>
          <a:xfrm>
            <a:off x="1318943" y="4530938"/>
            <a:ext cx="7238999" cy="2301663"/>
            <a:chOff x="1318943" y="4530938"/>
            <a:chExt cx="7238999" cy="2301663"/>
          </a:xfrm>
        </p:grpSpPr>
        <p:sp>
          <p:nvSpPr>
            <p:cNvPr id="20" name="Freeform 218" title="Mountains"/>
            <p:cNvSpPr>
              <a:spLocks/>
            </p:cNvSpPr>
            <p:nvPr/>
          </p:nvSpPr>
          <p:spPr bwMode="auto">
            <a:xfrm rot="30498">
              <a:off x="2054154" y="4708930"/>
              <a:ext cx="6491220" cy="2098085"/>
            </a:xfrm>
            <a:custGeom>
              <a:avLst/>
              <a:gdLst/>
              <a:ahLst/>
              <a:cxnLst>
                <a:cxn ang="0">
                  <a:pos x="124" y="1522"/>
                </a:cxn>
                <a:cxn ang="0">
                  <a:pos x="243" y="1396"/>
                </a:cxn>
                <a:cxn ang="0">
                  <a:pos x="360" y="1217"/>
                </a:cxn>
                <a:cxn ang="0">
                  <a:pos x="643" y="877"/>
                </a:cxn>
                <a:cxn ang="0">
                  <a:pos x="928" y="584"/>
                </a:cxn>
                <a:cxn ang="0">
                  <a:pos x="919" y="653"/>
                </a:cxn>
                <a:cxn ang="0">
                  <a:pos x="965" y="643"/>
                </a:cxn>
                <a:cxn ang="0">
                  <a:pos x="1228" y="284"/>
                </a:cxn>
                <a:cxn ang="0">
                  <a:pos x="1418" y="45"/>
                </a:cxn>
                <a:cxn ang="0">
                  <a:pos x="1389" y="201"/>
                </a:cxn>
                <a:cxn ang="0">
                  <a:pos x="1352" y="351"/>
                </a:cxn>
                <a:cxn ang="0">
                  <a:pos x="1531" y="233"/>
                </a:cxn>
                <a:cxn ang="0">
                  <a:pos x="1694" y="325"/>
                </a:cxn>
                <a:cxn ang="0">
                  <a:pos x="1798" y="422"/>
                </a:cxn>
                <a:cxn ang="0">
                  <a:pos x="1928" y="568"/>
                </a:cxn>
                <a:cxn ang="0">
                  <a:pos x="2017" y="651"/>
                </a:cxn>
                <a:cxn ang="0">
                  <a:pos x="1924" y="489"/>
                </a:cxn>
                <a:cxn ang="0">
                  <a:pos x="1798" y="272"/>
                </a:cxn>
                <a:cxn ang="0">
                  <a:pos x="1749" y="158"/>
                </a:cxn>
                <a:cxn ang="0">
                  <a:pos x="1701" y="140"/>
                </a:cxn>
                <a:cxn ang="0">
                  <a:pos x="1716" y="79"/>
                </a:cxn>
                <a:cxn ang="0">
                  <a:pos x="1811" y="126"/>
                </a:cxn>
                <a:cxn ang="0">
                  <a:pos x="1928" y="252"/>
                </a:cxn>
                <a:cxn ang="0">
                  <a:pos x="2021" y="396"/>
                </a:cxn>
                <a:cxn ang="0">
                  <a:pos x="2182" y="558"/>
                </a:cxn>
                <a:cxn ang="0">
                  <a:pos x="2434" y="795"/>
                </a:cxn>
                <a:cxn ang="0">
                  <a:pos x="2706" y="992"/>
                </a:cxn>
                <a:cxn ang="0">
                  <a:pos x="2873" y="1008"/>
                </a:cxn>
                <a:cxn ang="0">
                  <a:pos x="3002" y="895"/>
                </a:cxn>
                <a:cxn ang="0">
                  <a:pos x="3172" y="781"/>
                </a:cxn>
                <a:cxn ang="0">
                  <a:pos x="3368" y="572"/>
                </a:cxn>
                <a:cxn ang="0">
                  <a:pos x="3392" y="603"/>
                </a:cxn>
                <a:cxn ang="0">
                  <a:pos x="3381" y="747"/>
                </a:cxn>
                <a:cxn ang="0">
                  <a:pos x="3472" y="607"/>
                </a:cxn>
                <a:cxn ang="0">
                  <a:pos x="3593" y="710"/>
                </a:cxn>
                <a:cxn ang="0">
                  <a:pos x="3529" y="568"/>
                </a:cxn>
                <a:cxn ang="0">
                  <a:pos x="3744" y="777"/>
                </a:cxn>
                <a:cxn ang="0">
                  <a:pos x="3995" y="978"/>
                </a:cxn>
                <a:cxn ang="0">
                  <a:pos x="4296" y="881"/>
                </a:cxn>
                <a:cxn ang="0">
                  <a:pos x="4501" y="838"/>
                </a:cxn>
                <a:cxn ang="0">
                  <a:pos x="4594" y="767"/>
                </a:cxn>
                <a:cxn ang="0">
                  <a:pos x="4709" y="714"/>
                </a:cxn>
                <a:cxn ang="0">
                  <a:pos x="4810" y="664"/>
                </a:cxn>
                <a:cxn ang="0">
                  <a:pos x="4773" y="735"/>
                </a:cxn>
                <a:cxn ang="0">
                  <a:pos x="4881" y="702"/>
                </a:cxn>
                <a:cxn ang="0">
                  <a:pos x="5042" y="714"/>
                </a:cxn>
                <a:cxn ang="0">
                  <a:pos x="5130" y="755"/>
                </a:cxn>
                <a:cxn ang="0">
                  <a:pos x="5243" y="761"/>
                </a:cxn>
                <a:cxn ang="0">
                  <a:pos x="5541" y="913"/>
                </a:cxn>
                <a:cxn ang="0">
                  <a:pos x="5665" y="1019"/>
                </a:cxn>
                <a:cxn ang="0">
                  <a:pos x="5537" y="1000"/>
                </a:cxn>
                <a:cxn ang="0">
                  <a:pos x="5678" y="1043"/>
                </a:cxn>
                <a:cxn ang="0">
                  <a:pos x="5800" y="1092"/>
                </a:cxn>
                <a:cxn ang="0">
                  <a:pos x="5921" y="1130"/>
                </a:cxn>
                <a:cxn ang="0">
                  <a:pos x="6049" y="1177"/>
                </a:cxn>
                <a:cxn ang="0">
                  <a:pos x="6135" y="1223"/>
                </a:cxn>
                <a:cxn ang="0">
                  <a:pos x="6343" y="1321"/>
                </a:cxn>
                <a:cxn ang="0">
                  <a:pos x="6665" y="1497"/>
                </a:cxn>
                <a:cxn ang="0">
                  <a:pos x="6954" y="1601"/>
                </a:cxn>
              </a:cxnLst>
              <a:rect l="0" t="0" r="r" b="b"/>
              <a:pathLst>
                <a:path w="6954" h="1601">
                  <a:moveTo>
                    <a:pt x="0" y="1601"/>
                  </a:moveTo>
                  <a:lnTo>
                    <a:pt x="29" y="1587"/>
                  </a:lnTo>
                  <a:lnTo>
                    <a:pt x="51" y="1568"/>
                  </a:lnTo>
                  <a:lnTo>
                    <a:pt x="80" y="1554"/>
                  </a:lnTo>
                  <a:lnTo>
                    <a:pt x="100" y="1538"/>
                  </a:lnTo>
                  <a:lnTo>
                    <a:pt x="124" y="1522"/>
                  </a:lnTo>
                  <a:lnTo>
                    <a:pt x="144" y="1499"/>
                  </a:lnTo>
                  <a:lnTo>
                    <a:pt x="166" y="1483"/>
                  </a:lnTo>
                  <a:lnTo>
                    <a:pt x="184" y="1463"/>
                  </a:lnTo>
                  <a:lnTo>
                    <a:pt x="204" y="1443"/>
                  </a:lnTo>
                  <a:lnTo>
                    <a:pt x="221" y="1422"/>
                  </a:lnTo>
                  <a:lnTo>
                    <a:pt x="243" y="1396"/>
                  </a:lnTo>
                  <a:lnTo>
                    <a:pt x="263" y="1378"/>
                  </a:lnTo>
                  <a:lnTo>
                    <a:pt x="279" y="1351"/>
                  </a:lnTo>
                  <a:lnTo>
                    <a:pt x="296" y="1321"/>
                  </a:lnTo>
                  <a:lnTo>
                    <a:pt x="314" y="1298"/>
                  </a:lnTo>
                  <a:lnTo>
                    <a:pt x="329" y="1264"/>
                  </a:lnTo>
                  <a:lnTo>
                    <a:pt x="360" y="1217"/>
                  </a:lnTo>
                  <a:lnTo>
                    <a:pt x="394" y="1167"/>
                  </a:lnTo>
                  <a:lnTo>
                    <a:pt x="435" y="1110"/>
                  </a:lnTo>
                  <a:lnTo>
                    <a:pt x="486" y="1053"/>
                  </a:lnTo>
                  <a:lnTo>
                    <a:pt x="537" y="994"/>
                  </a:lnTo>
                  <a:lnTo>
                    <a:pt x="588" y="937"/>
                  </a:lnTo>
                  <a:lnTo>
                    <a:pt x="643" y="877"/>
                  </a:lnTo>
                  <a:lnTo>
                    <a:pt x="696" y="820"/>
                  </a:lnTo>
                  <a:lnTo>
                    <a:pt x="753" y="761"/>
                  </a:lnTo>
                  <a:lnTo>
                    <a:pt x="802" y="714"/>
                  </a:lnTo>
                  <a:lnTo>
                    <a:pt x="848" y="664"/>
                  </a:lnTo>
                  <a:lnTo>
                    <a:pt x="890" y="621"/>
                  </a:lnTo>
                  <a:lnTo>
                    <a:pt x="928" y="584"/>
                  </a:lnTo>
                  <a:lnTo>
                    <a:pt x="954" y="552"/>
                  </a:lnTo>
                  <a:lnTo>
                    <a:pt x="970" y="528"/>
                  </a:lnTo>
                  <a:lnTo>
                    <a:pt x="981" y="513"/>
                  </a:lnTo>
                  <a:lnTo>
                    <a:pt x="965" y="544"/>
                  </a:lnTo>
                  <a:lnTo>
                    <a:pt x="943" y="593"/>
                  </a:lnTo>
                  <a:lnTo>
                    <a:pt x="919" y="653"/>
                  </a:lnTo>
                  <a:lnTo>
                    <a:pt x="890" y="710"/>
                  </a:lnTo>
                  <a:lnTo>
                    <a:pt x="879" y="761"/>
                  </a:lnTo>
                  <a:lnTo>
                    <a:pt x="864" y="787"/>
                  </a:lnTo>
                  <a:lnTo>
                    <a:pt x="868" y="785"/>
                  </a:lnTo>
                  <a:lnTo>
                    <a:pt x="919" y="714"/>
                  </a:lnTo>
                  <a:lnTo>
                    <a:pt x="965" y="643"/>
                  </a:lnTo>
                  <a:lnTo>
                    <a:pt x="1010" y="574"/>
                  </a:lnTo>
                  <a:lnTo>
                    <a:pt x="1056" y="509"/>
                  </a:lnTo>
                  <a:lnTo>
                    <a:pt x="1100" y="446"/>
                  </a:lnTo>
                  <a:lnTo>
                    <a:pt x="1144" y="396"/>
                  </a:lnTo>
                  <a:lnTo>
                    <a:pt x="1184" y="337"/>
                  </a:lnTo>
                  <a:lnTo>
                    <a:pt x="1228" y="284"/>
                  </a:lnTo>
                  <a:lnTo>
                    <a:pt x="1268" y="233"/>
                  </a:lnTo>
                  <a:lnTo>
                    <a:pt x="1301" y="185"/>
                  </a:lnTo>
                  <a:lnTo>
                    <a:pt x="1334" y="142"/>
                  </a:lnTo>
                  <a:lnTo>
                    <a:pt x="1367" y="104"/>
                  </a:lnTo>
                  <a:lnTo>
                    <a:pt x="1398" y="71"/>
                  </a:lnTo>
                  <a:lnTo>
                    <a:pt x="1418" y="45"/>
                  </a:lnTo>
                  <a:lnTo>
                    <a:pt x="1438" y="24"/>
                  </a:lnTo>
                  <a:lnTo>
                    <a:pt x="1451" y="0"/>
                  </a:lnTo>
                  <a:lnTo>
                    <a:pt x="1462" y="45"/>
                  </a:lnTo>
                  <a:lnTo>
                    <a:pt x="1451" y="91"/>
                  </a:lnTo>
                  <a:lnTo>
                    <a:pt x="1427" y="142"/>
                  </a:lnTo>
                  <a:lnTo>
                    <a:pt x="1389" y="201"/>
                  </a:lnTo>
                  <a:lnTo>
                    <a:pt x="1352" y="254"/>
                  </a:lnTo>
                  <a:lnTo>
                    <a:pt x="1321" y="311"/>
                  </a:lnTo>
                  <a:lnTo>
                    <a:pt x="1301" y="361"/>
                  </a:lnTo>
                  <a:lnTo>
                    <a:pt x="1299" y="406"/>
                  </a:lnTo>
                  <a:lnTo>
                    <a:pt x="1323" y="375"/>
                  </a:lnTo>
                  <a:lnTo>
                    <a:pt x="1352" y="351"/>
                  </a:lnTo>
                  <a:lnTo>
                    <a:pt x="1383" y="325"/>
                  </a:lnTo>
                  <a:lnTo>
                    <a:pt x="1414" y="302"/>
                  </a:lnTo>
                  <a:lnTo>
                    <a:pt x="1445" y="286"/>
                  </a:lnTo>
                  <a:lnTo>
                    <a:pt x="1476" y="268"/>
                  </a:lnTo>
                  <a:lnTo>
                    <a:pt x="1507" y="252"/>
                  </a:lnTo>
                  <a:lnTo>
                    <a:pt x="1531" y="233"/>
                  </a:lnTo>
                  <a:lnTo>
                    <a:pt x="1562" y="221"/>
                  </a:lnTo>
                  <a:lnTo>
                    <a:pt x="1593" y="225"/>
                  </a:lnTo>
                  <a:lnTo>
                    <a:pt x="1617" y="237"/>
                  </a:lnTo>
                  <a:lnTo>
                    <a:pt x="1643" y="264"/>
                  </a:lnTo>
                  <a:lnTo>
                    <a:pt x="1668" y="294"/>
                  </a:lnTo>
                  <a:lnTo>
                    <a:pt x="1694" y="325"/>
                  </a:lnTo>
                  <a:lnTo>
                    <a:pt x="1723" y="353"/>
                  </a:lnTo>
                  <a:lnTo>
                    <a:pt x="1754" y="379"/>
                  </a:lnTo>
                  <a:lnTo>
                    <a:pt x="1758" y="388"/>
                  </a:lnTo>
                  <a:lnTo>
                    <a:pt x="1767" y="396"/>
                  </a:lnTo>
                  <a:lnTo>
                    <a:pt x="1780" y="410"/>
                  </a:lnTo>
                  <a:lnTo>
                    <a:pt x="1798" y="422"/>
                  </a:lnTo>
                  <a:lnTo>
                    <a:pt x="1813" y="442"/>
                  </a:lnTo>
                  <a:lnTo>
                    <a:pt x="1838" y="467"/>
                  </a:lnTo>
                  <a:lnTo>
                    <a:pt x="1858" y="491"/>
                  </a:lnTo>
                  <a:lnTo>
                    <a:pt x="1882" y="517"/>
                  </a:lnTo>
                  <a:lnTo>
                    <a:pt x="1904" y="544"/>
                  </a:lnTo>
                  <a:lnTo>
                    <a:pt x="1928" y="568"/>
                  </a:lnTo>
                  <a:lnTo>
                    <a:pt x="1946" y="593"/>
                  </a:lnTo>
                  <a:lnTo>
                    <a:pt x="1966" y="611"/>
                  </a:lnTo>
                  <a:lnTo>
                    <a:pt x="1979" y="627"/>
                  </a:lnTo>
                  <a:lnTo>
                    <a:pt x="1997" y="639"/>
                  </a:lnTo>
                  <a:lnTo>
                    <a:pt x="2010" y="651"/>
                  </a:lnTo>
                  <a:lnTo>
                    <a:pt x="2017" y="651"/>
                  </a:lnTo>
                  <a:lnTo>
                    <a:pt x="2010" y="631"/>
                  </a:lnTo>
                  <a:lnTo>
                    <a:pt x="1997" y="613"/>
                  </a:lnTo>
                  <a:lnTo>
                    <a:pt x="1979" y="584"/>
                  </a:lnTo>
                  <a:lnTo>
                    <a:pt x="1966" y="558"/>
                  </a:lnTo>
                  <a:lnTo>
                    <a:pt x="1946" y="522"/>
                  </a:lnTo>
                  <a:lnTo>
                    <a:pt x="1924" y="489"/>
                  </a:lnTo>
                  <a:lnTo>
                    <a:pt x="1904" y="448"/>
                  </a:lnTo>
                  <a:lnTo>
                    <a:pt x="1882" y="422"/>
                  </a:lnTo>
                  <a:lnTo>
                    <a:pt x="1858" y="382"/>
                  </a:lnTo>
                  <a:lnTo>
                    <a:pt x="1838" y="341"/>
                  </a:lnTo>
                  <a:lnTo>
                    <a:pt x="1820" y="311"/>
                  </a:lnTo>
                  <a:lnTo>
                    <a:pt x="1798" y="272"/>
                  </a:lnTo>
                  <a:lnTo>
                    <a:pt x="1783" y="237"/>
                  </a:lnTo>
                  <a:lnTo>
                    <a:pt x="1774" y="211"/>
                  </a:lnTo>
                  <a:lnTo>
                    <a:pt x="1763" y="185"/>
                  </a:lnTo>
                  <a:lnTo>
                    <a:pt x="1758" y="164"/>
                  </a:lnTo>
                  <a:lnTo>
                    <a:pt x="1758" y="160"/>
                  </a:lnTo>
                  <a:lnTo>
                    <a:pt x="1749" y="158"/>
                  </a:lnTo>
                  <a:lnTo>
                    <a:pt x="1743" y="158"/>
                  </a:lnTo>
                  <a:lnTo>
                    <a:pt x="1732" y="154"/>
                  </a:lnTo>
                  <a:lnTo>
                    <a:pt x="1727" y="150"/>
                  </a:lnTo>
                  <a:lnTo>
                    <a:pt x="1716" y="150"/>
                  </a:lnTo>
                  <a:lnTo>
                    <a:pt x="1712" y="142"/>
                  </a:lnTo>
                  <a:lnTo>
                    <a:pt x="1701" y="140"/>
                  </a:lnTo>
                  <a:lnTo>
                    <a:pt x="1701" y="126"/>
                  </a:lnTo>
                  <a:lnTo>
                    <a:pt x="1699" y="110"/>
                  </a:lnTo>
                  <a:lnTo>
                    <a:pt x="1694" y="93"/>
                  </a:lnTo>
                  <a:lnTo>
                    <a:pt x="1681" y="83"/>
                  </a:lnTo>
                  <a:lnTo>
                    <a:pt x="1701" y="79"/>
                  </a:lnTo>
                  <a:lnTo>
                    <a:pt x="1716" y="79"/>
                  </a:lnTo>
                  <a:lnTo>
                    <a:pt x="1736" y="83"/>
                  </a:lnTo>
                  <a:lnTo>
                    <a:pt x="1754" y="87"/>
                  </a:lnTo>
                  <a:lnTo>
                    <a:pt x="1767" y="93"/>
                  </a:lnTo>
                  <a:lnTo>
                    <a:pt x="1783" y="104"/>
                  </a:lnTo>
                  <a:lnTo>
                    <a:pt x="1798" y="116"/>
                  </a:lnTo>
                  <a:lnTo>
                    <a:pt x="1811" y="126"/>
                  </a:lnTo>
                  <a:lnTo>
                    <a:pt x="1836" y="142"/>
                  </a:lnTo>
                  <a:lnTo>
                    <a:pt x="1853" y="164"/>
                  </a:lnTo>
                  <a:lnTo>
                    <a:pt x="1873" y="183"/>
                  </a:lnTo>
                  <a:lnTo>
                    <a:pt x="1893" y="207"/>
                  </a:lnTo>
                  <a:lnTo>
                    <a:pt x="1913" y="227"/>
                  </a:lnTo>
                  <a:lnTo>
                    <a:pt x="1928" y="252"/>
                  </a:lnTo>
                  <a:lnTo>
                    <a:pt x="1946" y="276"/>
                  </a:lnTo>
                  <a:lnTo>
                    <a:pt x="1957" y="300"/>
                  </a:lnTo>
                  <a:lnTo>
                    <a:pt x="1975" y="321"/>
                  </a:lnTo>
                  <a:lnTo>
                    <a:pt x="1990" y="349"/>
                  </a:lnTo>
                  <a:lnTo>
                    <a:pt x="2003" y="371"/>
                  </a:lnTo>
                  <a:lnTo>
                    <a:pt x="2021" y="396"/>
                  </a:lnTo>
                  <a:lnTo>
                    <a:pt x="2041" y="416"/>
                  </a:lnTo>
                  <a:lnTo>
                    <a:pt x="2054" y="432"/>
                  </a:lnTo>
                  <a:lnTo>
                    <a:pt x="2074" y="453"/>
                  </a:lnTo>
                  <a:lnTo>
                    <a:pt x="2092" y="475"/>
                  </a:lnTo>
                  <a:lnTo>
                    <a:pt x="2136" y="517"/>
                  </a:lnTo>
                  <a:lnTo>
                    <a:pt x="2182" y="558"/>
                  </a:lnTo>
                  <a:lnTo>
                    <a:pt x="2226" y="601"/>
                  </a:lnTo>
                  <a:lnTo>
                    <a:pt x="2268" y="639"/>
                  </a:lnTo>
                  <a:lnTo>
                    <a:pt x="2308" y="682"/>
                  </a:lnTo>
                  <a:lnTo>
                    <a:pt x="2352" y="720"/>
                  </a:lnTo>
                  <a:lnTo>
                    <a:pt x="2392" y="761"/>
                  </a:lnTo>
                  <a:lnTo>
                    <a:pt x="2434" y="795"/>
                  </a:lnTo>
                  <a:lnTo>
                    <a:pt x="2480" y="832"/>
                  </a:lnTo>
                  <a:lnTo>
                    <a:pt x="2525" y="866"/>
                  </a:lnTo>
                  <a:lnTo>
                    <a:pt x="2569" y="903"/>
                  </a:lnTo>
                  <a:lnTo>
                    <a:pt x="2613" y="935"/>
                  </a:lnTo>
                  <a:lnTo>
                    <a:pt x="2659" y="962"/>
                  </a:lnTo>
                  <a:lnTo>
                    <a:pt x="2706" y="992"/>
                  </a:lnTo>
                  <a:lnTo>
                    <a:pt x="2752" y="1019"/>
                  </a:lnTo>
                  <a:lnTo>
                    <a:pt x="2798" y="1043"/>
                  </a:lnTo>
                  <a:lnTo>
                    <a:pt x="2818" y="1047"/>
                  </a:lnTo>
                  <a:lnTo>
                    <a:pt x="2832" y="1041"/>
                  </a:lnTo>
                  <a:lnTo>
                    <a:pt x="2851" y="1027"/>
                  </a:lnTo>
                  <a:lnTo>
                    <a:pt x="2873" y="1008"/>
                  </a:lnTo>
                  <a:lnTo>
                    <a:pt x="2889" y="988"/>
                  </a:lnTo>
                  <a:lnTo>
                    <a:pt x="2909" y="968"/>
                  </a:lnTo>
                  <a:lnTo>
                    <a:pt x="2929" y="943"/>
                  </a:lnTo>
                  <a:lnTo>
                    <a:pt x="2946" y="929"/>
                  </a:lnTo>
                  <a:lnTo>
                    <a:pt x="2973" y="913"/>
                  </a:lnTo>
                  <a:lnTo>
                    <a:pt x="3002" y="895"/>
                  </a:lnTo>
                  <a:lnTo>
                    <a:pt x="3032" y="881"/>
                  </a:lnTo>
                  <a:lnTo>
                    <a:pt x="3059" y="864"/>
                  </a:lnTo>
                  <a:lnTo>
                    <a:pt x="3088" y="842"/>
                  </a:lnTo>
                  <a:lnTo>
                    <a:pt x="3116" y="822"/>
                  </a:lnTo>
                  <a:lnTo>
                    <a:pt x="3145" y="803"/>
                  </a:lnTo>
                  <a:lnTo>
                    <a:pt x="3172" y="781"/>
                  </a:lnTo>
                  <a:lnTo>
                    <a:pt x="3205" y="753"/>
                  </a:lnTo>
                  <a:lnTo>
                    <a:pt x="3242" y="716"/>
                  </a:lnTo>
                  <a:lnTo>
                    <a:pt x="3278" y="682"/>
                  </a:lnTo>
                  <a:lnTo>
                    <a:pt x="3313" y="643"/>
                  </a:lnTo>
                  <a:lnTo>
                    <a:pt x="3346" y="607"/>
                  </a:lnTo>
                  <a:lnTo>
                    <a:pt x="3368" y="572"/>
                  </a:lnTo>
                  <a:lnTo>
                    <a:pt x="3381" y="544"/>
                  </a:lnTo>
                  <a:lnTo>
                    <a:pt x="3388" y="526"/>
                  </a:lnTo>
                  <a:lnTo>
                    <a:pt x="3392" y="528"/>
                  </a:lnTo>
                  <a:lnTo>
                    <a:pt x="3392" y="544"/>
                  </a:lnTo>
                  <a:lnTo>
                    <a:pt x="3392" y="572"/>
                  </a:lnTo>
                  <a:lnTo>
                    <a:pt x="3392" y="603"/>
                  </a:lnTo>
                  <a:lnTo>
                    <a:pt x="3392" y="639"/>
                  </a:lnTo>
                  <a:lnTo>
                    <a:pt x="3388" y="682"/>
                  </a:lnTo>
                  <a:lnTo>
                    <a:pt x="3375" y="722"/>
                  </a:lnTo>
                  <a:lnTo>
                    <a:pt x="3355" y="767"/>
                  </a:lnTo>
                  <a:lnTo>
                    <a:pt x="3368" y="761"/>
                  </a:lnTo>
                  <a:lnTo>
                    <a:pt x="3381" y="747"/>
                  </a:lnTo>
                  <a:lnTo>
                    <a:pt x="3399" y="722"/>
                  </a:lnTo>
                  <a:lnTo>
                    <a:pt x="3412" y="696"/>
                  </a:lnTo>
                  <a:lnTo>
                    <a:pt x="3430" y="668"/>
                  </a:lnTo>
                  <a:lnTo>
                    <a:pt x="3443" y="639"/>
                  </a:lnTo>
                  <a:lnTo>
                    <a:pt x="3454" y="621"/>
                  </a:lnTo>
                  <a:lnTo>
                    <a:pt x="3472" y="607"/>
                  </a:lnTo>
                  <a:lnTo>
                    <a:pt x="3481" y="621"/>
                  </a:lnTo>
                  <a:lnTo>
                    <a:pt x="3503" y="639"/>
                  </a:lnTo>
                  <a:lnTo>
                    <a:pt x="3534" y="664"/>
                  </a:lnTo>
                  <a:lnTo>
                    <a:pt x="3556" y="688"/>
                  </a:lnTo>
                  <a:lnTo>
                    <a:pt x="3580" y="702"/>
                  </a:lnTo>
                  <a:lnTo>
                    <a:pt x="3593" y="710"/>
                  </a:lnTo>
                  <a:lnTo>
                    <a:pt x="3587" y="698"/>
                  </a:lnTo>
                  <a:lnTo>
                    <a:pt x="3576" y="682"/>
                  </a:lnTo>
                  <a:lnTo>
                    <a:pt x="3562" y="653"/>
                  </a:lnTo>
                  <a:lnTo>
                    <a:pt x="3554" y="623"/>
                  </a:lnTo>
                  <a:lnTo>
                    <a:pt x="3543" y="595"/>
                  </a:lnTo>
                  <a:lnTo>
                    <a:pt x="3529" y="568"/>
                  </a:lnTo>
                  <a:lnTo>
                    <a:pt x="3525" y="550"/>
                  </a:lnTo>
                  <a:lnTo>
                    <a:pt x="3521" y="536"/>
                  </a:lnTo>
                  <a:lnTo>
                    <a:pt x="3587" y="601"/>
                  </a:lnTo>
                  <a:lnTo>
                    <a:pt x="3642" y="664"/>
                  </a:lnTo>
                  <a:lnTo>
                    <a:pt x="3697" y="720"/>
                  </a:lnTo>
                  <a:lnTo>
                    <a:pt x="3744" y="777"/>
                  </a:lnTo>
                  <a:lnTo>
                    <a:pt x="3790" y="828"/>
                  </a:lnTo>
                  <a:lnTo>
                    <a:pt x="3832" y="868"/>
                  </a:lnTo>
                  <a:lnTo>
                    <a:pt x="3874" y="905"/>
                  </a:lnTo>
                  <a:lnTo>
                    <a:pt x="3918" y="937"/>
                  </a:lnTo>
                  <a:lnTo>
                    <a:pt x="3956" y="962"/>
                  </a:lnTo>
                  <a:lnTo>
                    <a:pt x="3995" y="978"/>
                  </a:lnTo>
                  <a:lnTo>
                    <a:pt x="4042" y="982"/>
                  </a:lnTo>
                  <a:lnTo>
                    <a:pt x="4081" y="982"/>
                  </a:lnTo>
                  <a:lnTo>
                    <a:pt x="4130" y="978"/>
                  </a:lnTo>
                  <a:lnTo>
                    <a:pt x="4183" y="956"/>
                  </a:lnTo>
                  <a:lnTo>
                    <a:pt x="4236" y="925"/>
                  </a:lnTo>
                  <a:lnTo>
                    <a:pt x="4296" y="881"/>
                  </a:lnTo>
                  <a:lnTo>
                    <a:pt x="4313" y="874"/>
                  </a:lnTo>
                  <a:lnTo>
                    <a:pt x="4344" y="868"/>
                  </a:lnTo>
                  <a:lnTo>
                    <a:pt x="4380" y="864"/>
                  </a:lnTo>
                  <a:lnTo>
                    <a:pt x="4422" y="852"/>
                  </a:lnTo>
                  <a:lnTo>
                    <a:pt x="4466" y="846"/>
                  </a:lnTo>
                  <a:lnTo>
                    <a:pt x="4501" y="838"/>
                  </a:lnTo>
                  <a:lnTo>
                    <a:pt x="4528" y="832"/>
                  </a:lnTo>
                  <a:lnTo>
                    <a:pt x="4536" y="820"/>
                  </a:lnTo>
                  <a:lnTo>
                    <a:pt x="4552" y="806"/>
                  </a:lnTo>
                  <a:lnTo>
                    <a:pt x="4563" y="791"/>
                  </a:lnTo>
                  <a:lnTo>
                    <a:pt x="4576" y="777"/>
                  </a:lnTo>
                  <a:lnTo>
                    <a:pt x="4594" y="767"/>
                  </a:lnTo>
                  <a:lnTo>
                    <a:pt x="4614" y="755"/>
                  </a:lnTo>
                  <a:lnTo>
                    <a:pt x="4631" y="747"/>
                  </a:lnTo>
                  <a:lnTo>
                    <a:pt x="4651" y="735"/>
                  </a:lnTo>
                  <a:lnTo>
                    <a:pt x="4664" y="728"/>
                  </a:lnTo>
                  <a:lnTo>
                    <a:pt x="4689" y="720"/>
                  </a:lnTo>
                  <a:lnTo>
                    <a:pt x="4709" y="714"/>
                  </a:lnTo>
                  <a:lnTo>
                    <a:pt x="4728" y="702"/>
                  </a:lnTo>
                  <a:lnTo>
                    <a:pt x="4748" y="696"/>
                  </a:lnTo>
                  <a:lnTo>
                    <a:pt x="4764" y="688"/>
                  </a:lnTo>
                  <a:lnTo>
                    <a:pt x="4784" y="682"/>
                  </a:lnTo>
                  <a:lnTo>
                    <a:pt x="4797" y="670"/>
                  </a:lnTo>
                  <a:lnTo>
                    <a:pt x="4810" y="664"/>
                  </a:lnTo>
                  <a:lnTo>
                    <a:pt x="4815" y="664"/>
                  </a:lnTo>
                  <a:lnTo>
                    <a:pt x="4806" y="670"/>
                  </a:lnTo>
                  <a:lnTo>
                    <a:pt x="4799" y="684"/>
                  </a:lnTo>
                  <a:lnTo>
                    <a:pt x="4788" y="702"/>
                  </a:lnTo>
                  <a:lnTo>
                    <a:pt x="4779" y="720"/>
                  </a:lnTo>
                  <a:lnTo>
                    <a:pt x="4773" y="735"/>
                  </a:lnTo>
                  <a:lnTo>
                    <a:pt x="4764" y="749"/>
                  </a:lnTo>
                  <a:lnTo>
                    <a:pt x="4766" y="753"/>
                  </a:lnTo>
                  <a:lnTo>
                    <a:pt x="4799" y="755"/>
                  </a:lnTo>
                  <a:lnTo>
                    <a:pt x="4830" y="747"/>
                  </a:lnTo>
                  <a:lnTo>
                    <a:pt x="4852" y="728"/>
                  </a:lnTo>
                  <a:lnTo>
                    <a:pt x="4881" y="702"/>
                  </a:lnTo>
                  <a:lnTo>
                    <a:pt x="4903" y="684"/>
                  </a:lnTo>
                  <a:lnTo>
                    <a:pt x="4929" y="668"/>
                  </a:lnTo>
                  <a:lnTo>
                    <a:pt x="4956" y="657"/>
                  </a:lnTo>
                  <a:lnTo>
                    <a:pt x="4980" y="670"/>
                  </a:lnTo>
                  <a:lnTo>
                    <a:pt x="5009" y="688"/>
                  </a:lnTo>
                  <a:lnTo>
                    <a:pt x="5042" y="714"/>
                  </a:lnTo>
                  <a:lnTo>
                    <a:pt x="5073" y="735"/>
                  </a:lnTo>
                  <a:lnTo>
                    <a:pt x="5097" y="753"/>
                  </a:lnTo>
                  <a:lnTo>
                    <a:pt x="5119" y="761"/>
                  </a:lnTo>
                  <a:lnTo>
                    <a:pt x="5133" y="771"/>
                  </a:lnTo>
                  <a:lnTo>
                    <a:pt x="5135" y="767"/>
                  </a:lnTo>
                  <a:lnTo>
                    <a:pt x="5130" y="755"/>
                  </a:lnTo>
                  <a:lnTo>
                    <a:pt x="5119" y="739"/>
                  </a:lnTo>
                  <a:lnTo>
                    <a:pt x="5130" y="728"/>
                  </a:lnTo>
                  <a:lnTo>
                    <a:pt x="5144" y="728"/>
                  </a:lnTo>
                  <a:lnTo>
                    <a:pt x="5166" y="730"/>
                  </a:lnTo>
                  <a:lnTo>
                    <a:pt x="5201" y="747"/>
                  </a:lnTo>
                  <a:lnTo>
                    <a:pt x="5243" y="761"/>
                  </a:lnTo>
                  <a:lnTo>
                    <a:pt x="5287" y="781"/>
                  </a:lnTo>
                  <a:lnTo>
                    <a:pt x="5338" y="806"/>
                  </a:lnTo>
                  <a:lnTo>
                    <a:pt x="5389" y="832"/>
                  </a:lnTo>
                  <a:lnTo>
                    <a:pt x="5442" y="860"/>
                  </a:lnTo>
                  <a:lnTo>
                    <a:pt x="5495" y="889"/>
                  </a:lnTo>
                  <a:lnTo>
                    <a:pt x="5541" y="913"/>
                  </a:lnTo>
                  <a:lnTo>
                    <a:pt x="5594" y="943"/>
                  </a:lnTo>
                  <a:lnTo>
                    <a:pt x="5634" y="968"/>
                  </a:lnTo>
                  <a:lnTo>
                    <a:pt x="5669" y="982"/>
                  </a:lnTo>
                  <a:lnTo>
                    <a:pt x="5698" y="1002"/>
                  </a:lnTo>
                  <a:lnTo>
                    <a:pt x="5678" y="1019"/>
                  </a:lnTo>
                  <a:lnTo>
                    <a:pt x="5665" y="1019"/>
                  </a:lnTo>
                  <a:lnTo>
                    <a:pt x="5643" y="1019"/>
                  </a:lnTo>
                  <a:lnTo>
                    <a:pt x="5618" y="1008"/>
                  </a:lnTo>
                  <a:lnTo>
                    <a:pt x="5603" y="1002"/>
                  </a:lnTo>
                  <a:lnTo>
                    <a:pt x="5579" y="1000"/>
                  </a:lnTo>
                  <a:lnTo>
                    <a:pt x="5557" y="994"/>
                  </a:lnTo>
                  <a:lnTo>
                    <a:pt x="5537" y="1000"/>
                  </a:lnTo>
                  <a:lnTo>
                    <a:pt x="5552" y="1002"/>
                  </a:lnTo>
                  <a:lnTo>
                    <a:pt x="5574" y="1006"/>
                  </a:lnTo>
                  <a:lnTo>
                    <a:pt x="5603" y="1019"/>
                  </a:lnTo>
                  <a:lnTo>
                    <a:pt x="5632" y="1021"/>
                  </a:lnTo>
                  <a:lnTo>
                    <a:pt x="5652" y="1033"/>
                  </a:lnTo>
                  <a:lnTo>
                    <a:pt x="5678" y="1043"/>
                  </a:lnTo>
                  <a:lnTo>
                    <a:pt x="5698" y="1053"/>
                  </a:lnTo>
                  <a:lnTo>
                    <a:pt x="5716" y="1059"/>
                  </a:lnTo>
                  <a:lnTo>
                    <a:pt x="5735" y="1069"/>
                  </a:lnTo>
                  <a:lnTo>
                    <a:pt x="5760" y="1077"/>
                  </a:lnTo>
                  <a:lnTo>
                    <a:pt x="5780" y="1083"/>
                  </a:lnTo>
                  <a:lnTo>
                    <a:pt x="5800" y="1092"/>
                  </a:lnTo>
                  <a:lnTo>
                    <a:pt x="5824" y="1098"/>
                  </a:lnTo>
                  <a:lnTo>
                    <a:pt x="5841" y="1106"/>
                  </a:lnTo>
                  <a:lnTo>
                    <a:pt x="5859" y="1110"/>
                  </a:lnTo>
                  <a:lnTo>
                    <a:pt x="5883" y="1120"/>
                  </a:lnTo>
                  <a:lnTo>
                    <a:pt x="5901" y="1122"/>
                  </a:lnTo>
                  <a:lnTo>
                    <a:pt x="5921" y="1130"/>
                  </a:lnTo>
                  <a:lnTo>
                    <a:pt x="5941" y="1136"/>
                  </a:lnTo>
                  <a:lnTo>
                    <a:pt x="5963" y="1146"/>
                  </a:lnTo>
                  <a:lnTo>
                    <a:pt x="5983" y="1148"/>
                  </a:lnTo>
                  <a:lnTo>
                    <a:pt x="6007" y="1158"/>
                  </a:lnTo>
                  <a:lnTo>
                    <a:pt x="6027" y="1167"/>
                  </a:lnTo>
                  <a:lnTo>
                    <a:pt x="6049" y="1177"/>
                  </a:lnTo>
                  <a:lnTo>
                    <a:pt x="6060" y="1181"/>
                  </a:lnTo>
                  <a:lnTo>
                    <a:pt x="6076" y="1187"/>
                  </a:lnTo>
                  <a:lnTo>
                    <a:pt x="6091" y="1199"/>
                  </a:lnTo>
                  <a:lnTo>
                    <a:pt x="6104" y="1207"/>
                  </a:lnTo>
                  <a:lnTo>
                    <a:pt x="6122" y="1215"/>
                  </a:lnTo>
                  <a:lnTo>
                    <a:pt x="6135" y="1223"/>
                  </a:lnTo>
                  <a:lnTo>
                    <a:pt x="6151" y="1234"/>
                  </a:lnTo>
                  <a:lnTo>
                    <a:pt x="6159" y="1238"/>
                  </a:lnTo>
                  <a:lnTo>
                    <a:pt x="6201" y="1252"/>
                  </a:lnTo>
                  <a:lnTo>
                    <a:pt x="6246" y="1274"/>
                  </a:lnTo>
                  <a:lnTo>
                    <a:pt x="6294" y="1298"/>
                  </a:lnTo>
                  <a:lnTo>
                    <a:pt x="6343" y="1321"/>
                  </a:lnTo>
                  <a:lnTo>
                    <a:pt x="6394" y="1351"/>
                  </a:lnTo>
                  <a:lnTo>
                    <a:pt x="6447" y="1380"/>
                  </a:lnTo>
                  <a:lnTo>
                    <a:pt x="6497" y="1412"/>
                  </a:lnTo>
                  <a:lnTo>
                    <a:pt x="6557" y="1440"/>
                  </a:lnTo>
                  <a:lnTo>
                    <a:pt x="6610" y="1471"/>
                  </a:lnTo>
                  <a:lnTo>
                    <a:pt x="6665" y="1497"/>
                  </a:lnTo>
                  <a:lnTo>
                    <a:pt x="6716" y="1528"/>
                  </a:lnTo>
                  <a:lnTo>
                    <a:pt x="6771" y="1548"/>
                  </a:lnTo>
                  <a:lnTo>
                    <a:pt x="6818" y="1568"/>
                  </a:lnTo>
                  <a:lnTo>
                    <a:pt x="6866" y="1587"/>
                  </a:lnTo>
                  <a:lnTo>
                    <a:pt x="6913" y="1593"/>
                  </a:lnTo>
                  <a:lnTo>
                    <a:pt x="6954" y="1601"/>
                  </a:lnTo>
                  <a:lnTo>
                    <a:pt x="0" y="1601"/>
                  </a:lnTo>
                  <a:close/>
                </a:path>
              </a:pathLst>
            </a:custGeom>
            <a:solidFill>
              <a:srgbClr val="993300"/>
            </a:solidFill>
            <a:ln w="9525">
              <a:noFill/>
              <a:round/>
              <a:headEnd/>
              <a:tailEnd/>
            </a:ln>
          </p:spPr>
          <p:txBody>
            <a:bodyPr/>
            <a:lstStyle/>
            <a:p>
              <a:pPr>
                <a:defRPr/>
              </a:pPr>
              <a:endParaRPr lang="en-US" dirty="0"/>
            </a:p>
          </p:txBody>
        </p:sp>
        <p:sp>
          <p:nvSpPr>
            <p:cNvPr id="21" name="Freeform 219" descr="Null"/>
            <p:cNvSpPr>
              <a:spLocks/>
            </p:cNvSpPr>
            <p:nvPr/>
          </p:nvSpPr>
          <p:spPr bwMode="auto">
            <a:xfrm rot="30498">
              <a:off x="5206135" y="5287405"/>
              <a:ext cx="196056" cy="451656"/>
            </a:xfrm>
            <a:custGeom>
              <a:avLst/>
              <a:gdLst/>
              <a:ahLst/>
              <a:cxnLst>
                <a:cxn ang="0">
                  <a:pos x="42" y="87"/>
                </a:cxn>
                <a:cxn ang="0">
                  <a:pos x="106" y="0"/>
                </a:cxn>
                <a:cxn ang="0">
                  <a:pos x="175" y="87"/>
                </a:cxn>
                <a:cxn ang="0">
                  <a:pos x="186" y="121"/>
                </a:cxn>
                <a:cxn ang="0">
                  <a:pos x="206" y="184"/>
                </a:cxn>
                <a:cxn ang="0">
                  <a:pos x="239" y="261"/>
                </a:cxn>
                <a:cxn ang="0">
                  <a:pos x="111" y="170"/>
                </a:cxn>
                <a:cxn ang="0">
                  <a:pos x="0" y="340"/>
                </a:cxn>
                <a:cxn ang="0">
                  <a:pos x="11" y="271"/>
                </a:cxn>
                <a:cxn ang="0">
                  <a:pos x="42" y="223"/>
                </a:cxn>
                <a:cxn ang="0">
                  <a:pos x="16" y="101"/>
                </a:cxn>
                <a:cxn ang="0">
                  <a:pos x="42" y="87"/>
                </a:cxn>
              </a:cxnLst>
              <a:rect l="0" t="0" r="r" b="b"/>
              <a:pathLst>
                <a:path w="239" h="340">
                  <a:moveTo>
                    <a:pt x="42" y="87"/>
                  </a:moveTo>
                  <a:lnTo>
                    <a:pt x="106" y="0"/>
                  </a:lnTo>
                  <a:lnTo>
                    <a:pt x="175" y="87"/>
                  </a:lnTo>
                  <a:lnTo>
                    <a:pt x="186" y="121"/>
                  </a:lnTo>
                  <a:lnTo>
                    <a:pt x="206" y="184"/>
                  </a:lnTo>
                  <a:lnTo>
                    <a:pt x="239" y="261"/>
                  </a:lnTo>
                  <a:lnTo>
                    <a:pt x="111" y="170"/>
                  </a:lnTo>
                  <a:lnTo>
                    <a:pt x="0" y="340"/>
                  </a:lnTo>
                  <a:lnTo>
                    <a:pt x="11" y="271"/>
                  </a:lnTo>
                  <a:lnTo>
                    <a:pt x="42" y="223"/>
                  </a:lnTo>
                  <a:lnTo>
                    <a:pt x="16" y="101"/>
                  </a:lnTo>
                  <a:lnTo>
                    <a:pt x="42" y="87"/>
                  </a:lnTo>
                  <a:close/>
                </a:path>
              </a:pathLst>
            </a:custGeom>
            <a:gradFill rotWithShape="1">
              <a:gsLst>
                <a:gs pos="0">
                  <a:srgbClr val="FFFFFF"/>
                </a:gs>
                <a:gs pos="100000">
                  <a:srgbClr val="993300"/>
                </a:gs>
              </a:gsLst>
              <a:lin ang="5400000" scaled="1"/>
            </a:gradFill>
            <a:ln w="9525">
              <a:noFill/>
              <a:round/>
              <a:headEnd/>
              <a:tailEnd/>
            </a:ln>
          </p:spPr>
          <p:txBody>
            <a:bodyPr/>
            <a:lstStyle/>
            <a:p>
              <a:pPr>
                <a:defRPr/>
              </a:pPr>
              <a:endParaRPr lang="en-US" dirty="0"/>
            </a:p>
          </p:txBody>
        </p:sp>
        <p:sp>
          <p:nvSpPr>
            <p:cNvPr id="22" name="Freeform 220" descr="Null"/>
            <p:cNvSpPr>
              <a:spLocks/>
            </p:cNvSpPr>
            <p:nvPr/>
          </p:nvSpPr>
          <p:spPr bwMode="auto">
            <a:xfrm rot="30498">
              <a:off x="6532028" y="5470960"/>
              <a:ext cx="316706" cy="234727"/>
            </a:xfrm>
            <a:custGeom>
              <a:avLst/>
              <a:gdLst/>
              <a:ahLst/>
              <a:cxnLst>
                <a:cxn ang="0">
                  <a:pos x="49" y="73"/>
                </a:cxn>
                <a:cxn ang="0">
                  <a:pos x="148" y="0"/>
                </a:cxn>
                <a:cxn ang="0">
                  <a:pos x="382" y="137"/>
                </a:cxn>
                <a:cxn ang="0">
                  <a:pos x="360" y="180"/>
                </a:cxn>
                <a:cxn ang="0">
                  <a:pos x="192" y="68"/>
                </a:cxn>
                <a:cxn ang="0">
                  <a:pos x="139" y="103"/>
                </a:cxn>
                <a:cxn ang="0">
                  <a:pos x="95" y="146"/>
                </a:cxn>
                <a:cxn ang="0">
                  <a:pos x="53" y="166"/>
                </a:cxn>
                <a:cxn ang="0">
                  <a:pos x="0" y="166"/>
                </a:cxn>
                <a:cxn ang="0">
                  <a:pos x="49" y="73"/>
                </a:cxn>
              </a:cxnLst>
              <a:rect l="0" t="0" r="r" b="b"/>
              <a:pathLst>
                <a:path w="382" h="180">
                  <a:moveTo>
                    <a:pt x="49" y="73"/>
                  </a:moveTo>
                  <a:lnTo>
                    <a:pt x="148" y="0"/>
                  </a:lnTo>
                  <a:lnTo>
                    <a:pt x="382" y="137"/>
                  </a:lnTo>
                  <a:lnTo>
                    <a:pt x="360" y="180"/>
                  </a:lnTo>
                  <a:lnTo>
                    <a:pt x="192" y="68"/>
                  </a:lnTo>
                  <a:lnTo>
                    <a:pt x="139" y="103"/>
                  </a:lnTo>
                  <a:lnTo>
                    <a:pt x="95" y="146"/>
                  </a:lnTo>
                  <a:lnTo>
                    <a:pt x="53" y="166"/>
                  </a:lnTo>
                  <a:lnTo>
                    <a:pt x="0" y="166"/>
                  </a:lnTo>
                  <a:lnTo>
                    <a:pt x="49" y="73"/>
                  </a:lnTo>
                  <a:close/>
                </a:path>
              </a:pathLst>
            </a:custGeom>
            <a:solidFill>
              <a:srgbClr val="993300"/>
            </a:solidFill>
            <a:ln w="9525">
              <a:noFill/>
              <a:round/>
              <a:headEnd/>
              <a:tailEnd/>
            </a:ln>
          </p:spPr>
          <p:txBody>
            <a:bodyPr/>
            <a:lstStyle/>
            <a:p>
              <a:pPr>
                <a:defRPr/>
              </a:pPr>
              <a:endParaRPr lang="en-US" dirty="0"/>
            </a:p>
          </p:txBody>
        </p:sp>
        <p:sp>
          <p:nvSpPr>
            <p:cNvPr id="23" name="Freeform 221" descr="Null"/>
            <p:cNvSpPr>
              <a:spLocks/>
            </p:cNvSpPr>
            <p:nvPr/>
          </p:nvSpPr>
          <p:spPr bwMode="auto">
            <a:xfrm rot="30498">
              <a:off x="3248086" y="4530938"/>
              <a:ext cx="715103" cy="1031243"/>
            </a:xfrm>
            <a:custGeom>
              <a:avLst/>
              <a:gdLst/>
              <a:ahLst/>
              <a:cxnLst>
                <a:cxn ang="0">
                  <a:pos x="150" y="160"/>
                </a:cxn>
                <a:cxn ang="0">
                  <a:pos x="279" y="0"/>
                </a:cxn>
                <a:cxn ang="0">
                  <a:pos x="462" y="231"/>
                </a:cxn>
                <a:cxn ang="0">
                  <a:pos x="720" y="791"/>
                </a:cxn>
                <a:cxn ang="0">
                  <a:pos x="290" y="371"/>
                </a:cxn>
                <a:cxn ang="0">
                  <a:pos x="139" y="430"/>
                </a:cxn>
                <a:cxn ang="0">
                  <a:pos x="42" y="509"/>
                </a:cxn>
                <a:cxn ang="0">
                  <a:pos x="0" y="570"/>
                </a:cxn>
                <a:cxn ang="0">
                  <a:pos x="0" y="509"/>
                </a:cxn>
                <a:cxn ang="0">
                  <a:pos x="128" y="300"/>
                </a:cxn>
                <a:cxn ang="0">
                  <a:pos x="150" y="160"/>
                </a:cxn>
              </a:cxnLst>
              <a:rect l="0" t="0" r="r" b="b"/>
              <a:pathLst>
                <a:path w="720" h="791">
                  <a:moveTo>
                    <a:pt x="150" y="160"/>
                  </a:moveTo>
                  <a:lnTo>
                    <a:pt x="279" y="0"/>
                  </a:lnTo>
                  <a:lnTo>
                    <a:pt x="462" y="231"/>
                  </a:lnTo>
                  <a:lnTo>
                    <a:pt x="720" y="791"/>
                  </a:lnTo>
                  <a:lnTo>
                    <a:pt x="290" y="371"/>
                  </a:lnTo>
                  <a:lnTo>
                    <a:pt x="139" y="430"/>
                  </a:lnTo>
                  <a:lnTo>
                    <a:pt x="42" y="509"/>
                  </a:lnTo>
                  <a:lnTo>
                    <a:pt x="0" y="570"/>
                  </a:lnTo>
                  <a:lnTo>
                    <a:pt x="0" y="509"/>
                  </a:lnTo>
                  <a:lnTo>
                    <a:pt x="128" y="300"/>
                  </a:lnTo>
                  <a:lnTo>
                    <a:pt x="150" y="160"/>
                  </a:lnTo>
                  <a:close/>
                </a:path>
              </a:pathLst>
            </a:custGeom>
            <a:gradFill rotWithShape="1">
              <a:gsLst>
                <a:gs pos="0">
                  <a:srgbClr val="FFFFFF"/>
                </a:gs>
                <a:gs pos="100000">
                  <a:srgbClr val="993300"/>
                </a:gs>
              </a:gsLst>
              <a:lin ang="5400000" scaled="1"/>
            </a:gradFill>
            <a:ln w="9525">
              <a:noFill/>
              <a:round/>
              <a:headEnd/>
              <a:tailEnd/>
            </a:ln>
          </p:spPr>
          <p:txBody>
            <a:bodyPr/>
            <a:lstStyle/>
            <a:p>
              <a:pPr>
                <a:defRPr/>
              </a:pPr>
              <a:endParaRPr lang="en-US" dirty="0"/>
            </a:p>
          </p:txBody>
        </p:sp>
        <p:sp>
          <p:nvSpPr>
            <p:cNvPr id="24" name="Freeform 222" descr="Null"/>
            <p:cNvSpPr>
              <a:spLocks/>
            </p:cNvSpPr>
            <p:nvPr/>
          </p:nvSpPr>
          <p:spPr bwMode="auto">
            <a:xfrm>
              <a:off x="2017707" y="6226315"/>
              <a:ext cx="6540235" cy="606286"/>
            </a:xfrm>
            <a:custGeom>
              <a:avLst/>
              <a:gdLst/>
              <a:ahLst/>
              <a:cxnLst>
                <a:cxn ang="0">
                  <a:pos x="38" y="321"/>
                </a:cxn>
                <a:cxn ang="0">
                  <a:pos x="198" y="202"/>
                </a:cxn>
                <a:cxn ang="0">
                  <a:pos x="263" y="167"/>
                </a:cxn>
                <a:cxn ang="0">
                  <a:pos x="352" y="125"/>
                </a:cxn>
                <a:cxn ang="0">
                  <a:pos x="418" y="77"/>
                </a:cxn>
                <a:cxn ang="0">
                  <a:pos x="614" y="101"/>
                </a:cxn>
                <a:cxn ang="0">
                  <a:pos x="804" y="89"/>
                </a:cxn>
                <a:cxn ang="0">
                  <a:pos x="917" y="66"/>
                </a:cxn>
                <a:cxn ang="0">
                  <a:pos x="958" y="24"/>
                </a:cxn>
                <a:cxn ang="0">
                  <a:pos x="1124" y="48"/>
                </a:cxn>
                <a:cxn ang="0">
                  <a:pos x="1172" y="24"/>
                </a:cxn>
                <a:cxn ang="0">
                  <a:pos x="1184" y="6"/>
                </a:cxn>
                <a:cxn ang="0">
                  <a:pos x="1219" y="0"/>
                </a:cxn>
                <a:cxn ang="0">
                  <a:pos x="1308" y="24"/>
                </a:cxn>
                <a:cxn ang="0">
                  <a:pos x="1344" y="36"/>
                </a:cxn>
                <a:cxn ang="0">
                  <a:pos x="1510" y="95"/>
                </a:cxn>
                <a:cxn ang="0">
                  <a:pos x="1588" y="77"/>
                </a:cxn>
                <a:cxn ang="0">
                  <a:pos x="1623" y="72"/>
                </a:cxn>
                <a:cxn ang="0">
                  <a:pos x="1789" y="143"/>
                </a:cxn>
                <a:cxn ang="0">
                  <a:pos x="1855" y="149"/>
                </a:cxn>
                <a:cxn ang="0">
                  <a:pos x="1908" y="178"/>
                </a:cxn>
                <a:cxn ang="0">
                  <a:pos x="2021" y="172"/>
                </a:cxn>
                <a:cxn ang="0">
                  <a:pos x="2092" y="89"/>
                </a:cxn>
                <a:cxn ang="0">
                  <a:pos x="2175" y="101"/>
                </a:cxn>
                <a:cxn ang="0">
                  <a:pos x="2199" y="66"/>
                </a:cxn>
                <a:cxn ang="0">
                  <a:pos x="2235" y="42"/>
                </a:cxn>
                <a:cxn ang="0">
                  <a:pos x="2472" y="77"/>
                </a:cxn>
                <a:cxn ang="0">
                  <a:pos x="2650" y="149"/>
                </a:cxn>
                <a:cxn ang="0">
                  <a:pos x="2757" y="119"/>
                </a:cxn>
                <a:cxn ang="0">
                  <a:pos x="2947" y="125"/>
                </a:cxn>
                <a:cxn ang="0">
                  <a:pos x="3036" y="161"/>
                </a:cxn>
                <a:cxn ang="0">
                  <a:pos x="3114" y="196"/>
                </a:cxn>
                <a:cxn ang="0">
                  <a:pos x="3221" y="190"/>
                </a:cxn>
                <a:cxn ang="0">
                  <a:pos x="3494" y="161"/>
                </a:cxn>
                <a:cxn ang="0">
                  <a:pos x="3559" y="143"/>
                </a:cxn>
                <a:cxn ang="0">
                  <a:pos x="3737" y="149"/>
                </a:cxn>
                <a:cxn ang="0">
                  <a:pos x="3814" y="172"/>
                </a:cxn>
                <a:cxn ang="0">
                  <a:pos x="3933" y="238"/>
                </a:cxn>
                <a:cxn ang="0">
                  <a:pos x="4177" y="256"/>
                </a:cxn>
                <a:cxn ang="0">
                  <a:pos x="4230" y="267"/>
                </a:cxn>
                <a:cxn ang="0">
                  <a:pos x="4266" y="279"/>
                </a:cxn>
                <a:cxn ang="0">
                  <a:pos x="4384" y="327"/>
                </a:cxn>
                <a:cxn ang="0">
                  <a:pos x="4462" y="357"/>
                </a:cxn>
                <a:cxn ang="0">
                  <a:pos x="4479" y="362"/>
                </a:cxn>
                <a:cxn ang="0">
                  <a:pos x="4515" y="368"/>
                </a:cxn>
                <a:cxn ang="0">
                  <a:pos x="3595" y="374"/>
                </a:cxn>
                <a:cxn ang="0">
                  <a:pos x="2259" y="368"/>
                </a:cxn>
                <a:cxn ang="0">
                  <a:pos x="139" y="357"/>
                </a:cxn>
                <a:cxn ang="0">
                  <a:pos x="38" y="321"/>
                </a:cxn>
              </a:cxnLst>
              <a:rect l="0" t="0" r="r" b="b"/>
              <a:pathLst>
                <a:path w="4527" h="385">
                  <a:moveTo>
                    <a:pt x="38" y="321"/>
                  </a:moveTo>
                  <a:cubicBezTo>
                    <a:pt x="115" y="244"/>
                    <a:pt x="116" y="251"/>
                    <a:pt x="198" y="202"/>
                  </a:cubicBezTo>
                  <a:cubicBezTo>
                    <a:pt x="265" y="162"/>
                    <a:pt x="189" y="190"/>
                    <a:pt x="263" y="167"/>
                  </a:cubicBezTo>
                  <a:cubicBezTo>
                    <a:pt x="291" y="139"/>
                    <a:pt x="312" y="135"/>
                    <a:pt x="352" y="125"/>
                  </a:cubicBezTo>
                  <a:cubicBezTo>
                    <a:pt x="379" y="84"/>
                    <a:pt x="374" y="88"/>
                    <a:pt x="418" y="77"/>
                  </a:cubicBezTo>
                  <a:cubicBezTo>
                    <a:pt x="500" y="85"/>
                    <a:pt x="520" y="96"/>
                    <a:pt x="614" y="101"/>
                  </a:cubicBezTo>
                  <a:cubicBezTo>
                    <a:pt x="698" y="115"/>
                    <a:pt x="718" y="103"/>
                    <a:pt x="804" y="89"/>
                  </a:cubicBezTo>
                  <a:cubicBezTo>
                    <a:pt x="846" y="67"/>
                    <a:pt x="862" y="71"/>
                    <a:pt x="917" y="66"/>
                  </a:cubicBezTo>
                  <a:cubicBezTo>
                    <a:pt x="935" y="36"/>
                    <a:pt x="922" y="33"/>
                    <a:pt x="958" y="24"/>
                  </a:cubicBezTo>
                  <a:cubicBezTo>
                    <a:pt x="1049" y="70"/>
                    <a:pt x="995" y="55"/>
                    <a:pt x="1124" y="48"/>
                  </a:cubicBezTo>
                  <a:cubicBezTo>
                    <a:pt x="1140" y="40"/>
                    <a:pt x="1162" y="39"/>
                    <a:pt x="1172" y="24"/>
                  </a:cubicBezTo>
                  <a:cubicBezTo>
                    <a:pt x="1176" y="18"/>
                    <a:pt x="1178" y="9"/>
                    <a:pt x="1184" y="6"/>
                  </a:cubicBezTo>
                  <a:cubicBezTo>
                    <a:pt x="1195" y="1"/>
                    <a:pt x="1207" y="2"/>
                    <a:pt x="1219" y="0"/>
                  </a:cubicBezTo>
                  <a:cubicBezTo>
                    <a:pt x="1260" y="27"/>
                    <a:pt x="1220" y="4"/>
                    <a:pt x="1308" y="24"/>
                  </a:cubicBezTo>
                  <a:cubicBezTo>
                    <a:pt x="1320" y="27"/>
                    <a:pt x="1344" y="36"/>
                    <a:pt x="1344" y="36"/>
                  </a:cubicBezTo>
                  <a:cubicBezTo>
                    <a:pt x="1384" y="96"/>
                    <a:pt x="1444" y="85"/>
                    <a:pt x="1510" y="95"/>
                  </a:cubicBezTo>
                  <a:cubicBezTo>
                    <a:pt x="1555" y="110"/>
                    <a:pt x="1555" y="90"/>
                    <a:pt x="1588" y="77"/>
                  </a:cubicBezTo>
                  <a:cubicBezTo>
                    <a:pt x="1599" y="73"/>
                    <a:pt x="1611" y="74"/>
                    <a:pt x="1623" y="72"/>
                  </a:cubicBezTo>
                  <a:cubicBezTo>
                    <a:pt x="1686" y="80"/>
                    <a:pt x="1733" y="114"/>
                    <a:pt x="1789" y="143"/>
                  </a:cubicBezTo>
                  <a:cubicBezTo>
                    <a:pt x="1809" y="153"/>
                    <a:pt x="1833" y="147"/>
                    <a:pt x="1855" y="149"/>
                  </a:cubicBezTo>
                  <a:cubicBezTo>
                    <a:pt x="1877" y="156"/>
                    <a:pt x="1886" y="171"/>
                    <a:pt x="1908" y="178"/>
                  </a:cubicBezTo>
                  <a:cubicBezTo>
                    <a:pt x="1947" y="170"/>
                    <a:pt x="1982" y="179"/>
                    <a:pt x="2021" y="172"/>
                  </a:cubicBezTo>
                  <a:cubicBezTo>
                    <a:pt x="2033" y="124"/>
                    <a:pt x="2046" y="108"/>
                    <a:pt x="2092" y="89"/>
                  </a:cubicBezTo>
                  <a:cubicBezTo>
                    <a:pt x="2155" y="110"/>
                    <a:pt x="2127" y="111"/>
                    <a:pt x="2175" y="101"/>
                  </a:cubicBezTo>
                  <a:cubicBezTo>
                    <a:pt x="2183" y="89"/>
                    <a:pt x="2191" y="78"/>
                    <a:pt x="2199" y="66"/>
                  </a:cubicBezTo>
                  <a:cubicBezTo>
                    <a:pt x="2207" y="54"/>
                    <a:pt x="2235" y="42"/>
                    <a:pt x="2235" y="42"/>
                  </a:cubicBezTo>
                  <a:cubicBezTo>
                    <a:pt x="2365" y="69"/>
                    <a:pt x="2235" y="62"/>
                    <a:pt x="2472" y="77"/>
                  </a:cubicBezTo>
                  <a:cubicBezTo>
                    <a:pt x="2538" y="90"/>
                    <a:pt x="2586" y="130"/>
                    <a:pt x="2650" y="149"/>
                  </a:cubicBezTo>
                  <a:cubicBezTo>
                    <a:pt x="2687" y="143"/>
                    <a:pt x="2720" y="129"/>
                    <a:pt x="2757" y="119"/>
                  </a:cubicBezTo>
                  <a:cubicBezTo>
                    <a:pt x="2820" y="121"/>
                    <a:pt x="2884" y="118"/>
                    <a:pt x="2947" y="125"/>
                  </a:cubicBezTo>
                  <a:cubicBezTo>
                    <a:pt x="2955" y="126"/>
                    <a:pt x="3006" y="157"/>
                    <a:pt x="3036" y="161"/>
                  </a:cubicBezTo>
                  <a:cubicBezTo>
                    <a:pt x="3063" y="170"/>
                    <a:pt x="3090" y="180"/>
                    <a:pt x="3114" y="196"/>
                  </a:cubicBezTo>
                  <a:cubicBezTo>
                    <a:pt x="3156" y="181"/>
                    <a:pt x="3170" y="185"/>
                    <a:pt x="3221" y="190"/>
                  </a:cubicBezTo>
                  <a:cubicBezTo>
                    <a:pt x="3312" y="177"/>
                    <a:pt x="3402" y="168"/>
                    <a:pt x="3494" y="161"/>
                  </a:cubicBezTo>
                  <a:cubicBezTo>
                    <a:pt x="3516" y="155"/>
                    <a:pt x="3537" y="148"/>
                    <a:pt x="3559" y="143"/>
                  </a:cubicBezTo>
                  <a:cubicBezTo>
                    <a:pt x="3605" y="112"/>
                    <a:pt x="3682" y="143"/>
                    <a:pt x="3737" y="149"/>
                  </a:cubicBezTo>
                  <a:cubicBezTo>
                    <a:pt x="3763" y="158"/>
                    <a:pt x="3788" y="164"/>
                    <a:pt x="3814" y="172"/>
                  </a:cubicBezTo>
                  <a:cubicBezTo>
                    <a:pt x="3856" y="204"/>
                    <a:pt x="3888" y="216"/>
                    <a:pt x="3933" y="238"/>
                  </a:cubicBezTo>
                  <a:cubicBezTo>
                    <a:pt x="4042" y="233"/>
                    <a:pt x="4080" y="238"/>
                    <a:pt x="4177" y="256"/>
                  </a:cubicBezTo>
                  <a:cubicBezTo>
                    <a:pt x="4195" y="259"/>
                    <a:pt x="4213" y="262"/>
                    <a:pt x="4230" y="267"/>
                  </a:cubicBezTo>
                  <a:cubicBezTo>
                    <a:pt x="4242" y="270"/>
                    <a:pt x="4266" y="279"/>
                    <a:pt x="4266" y="279"/>
                  </a:cubicBezTo>
                  <a:cubicBezTo>
                    <a:pt x="4324" y="320"/>
                    <a:pt x="4297" y="319"/>
                    <a:pt x="4384" y="327"/>
                  </a:cubicBezTo>
                  <a:cubicBezTo>
                    <a:pt x="4404" y="356"/>
                    <a:pt x="4427" y="352"/>
                    <a:pt x="4462" y="357"/>
                  </a:cubicBezTo>
                  <a:cubicBezTo>
                    <a:pt x="4468" y="359"/>
                    <a:pt x="4473" y="361"/>
                    <a:pt x="4479" y="362"/>
                  </a:cubicBezTo>
                  <a:cubicBezTo>
                    <a:pt x="4491" y="364"/>
                    <a:pt x="4527" y="368"/>
                    <a:pt x="4515" y="368"/>
                  </a:cubicBezTo>
                  <a:cubicBezTo>
                    <a:pt x="4208" y="372"/>
                    <a:pt x="3902" y="372"/>
                    <a:pt x="3595" y="374"/>
                  </a:cubicBezTo>
                  <a:cubicBezTo>
                    <a:pt x="3150" y="372"/>
                    <a:pt x="2704" y="370"/>
                    <a:pt x="2259" y="368"/>
                  </a:cubicBezTo>
                  <a:cubicBezTo>
                    <a:pt x="1552" y="365"/>
                    <a:pt x="139" y="357"/>
                    <a:pt x="139" y="357"/>
                  </a:cubicBezTo>
                  <a:cubicBezTo>
                    <a:pt x="8" y="350"/>
                    <a:pt x="0" y="385"/>
                    <a:pt x="38" y="321"/>
                  </a:cubicBezTo>
                  <a:close/>
                </a:path>
              </a:pathLst>
            </a:custGeom>
            <a:gradFill rotWithShape="1">
              <a:gsLst>
                <a:gs pos="0">
                  <a:srgbClr val="339966"/>
                </a:gs>
                <a:gs pos="100000">
                  <a:srgbClr val="996633"/>
                </a:gs>
              </a:gsLst>
              <a:lin ang="5400000" scaled="1"/>
            </a:gradFill>
            <a:ln w="9525" cap="flat" cmpd="sng">
              <a:noFill/>
              <a:prstDash val="solid"/>
              <a:round/>
              <a:headEnd/>
              <a:tailEnd/>
            </a:ln>
            <a:effectLst/>
          </p:spPr>
          <p:txBody>
            <a:bodyPr lIns="0" tIns="0" rIns="0" bIns="0" anchor="ctr"/>
            <a:lstStyle/>
            <a:p>
              <a:pPr>
                <a:defRPr/>
              </a:pPr>
              <a:endParaRPr lang="en-US" dirty="0"/>
            </a:p>
          </p:txBody>
        </p:sp>
        <p:sp>
          <p:nvSpPr>
            <p:cNvPr id="26" name="Freeform 224" descr="Null&#10;"/>
            <p:cNvSpPr>
              <a:spLocks/>
            </p:cNvSpPr>
            <p:nvPr/>
          </p:nvSpPr>
          <p:spPr bwMode="auto">
            <a:xfrm>
              <a:off x="1318943" y="6602323"/>
              <a:ext cx="7238999" cy="209141"/>
            </a:xfrm>
            <a:custGeom>
              <a:avLst/>
              <a:gdLst/>
              <a:ahLst/>
              <a:cxnLst>
                <a:cxn ang="0">
                  <a:pos x="38" y="321"/>
                </a:cxn>
                <a:cxn ang="0">
                  <a:pos x="198" y="202"/>
                </a:cxn>
                <a:cxn ang="0">
                  <a:pos x="263" y="167"/>
                </a:cxn>
                <a:cxn ang="0">
                  <a:pos x="352" y="125"/>
                </a:cxn>
                <a:cxn ang="0">
                  <a:pos x="418" y="77"/>
                </a:cxn>
                <a:cxn ang="0">
                  <a:pos x="614" y="101"/>
                </a:cxn>
                <a:cxn ang="0">
                  <a:pos x="804" y="89"/>
                </a:cxn>
                <a:cxn ang="0">
                  <a:pos x="917" y="66"/>
                </a:cxn>
                <a:cxn ang="0">
                  <a:pos x="958" y="24"/>
                </a:cxn>
                <a:cxn ang="0">
                  <a:pos x="1124" y="48"/>
                </a:cxn>
                <a:cxn ang="0">
                  <a:pos x="1172" y="24"/>
                </a:cxn>
                <a:cxn ang="0">
                  <a:pos x="1184" y="6"/>
                </a:cxn>
                <a:cxn ang="0">
                  <a:pos x="1219" y="0"/>
                </a:cxn>
                <a:cxn ang="0">
                  <a:pos x="1308" y="24"/>
                </a:cxn>
                <a:cxn ang="0">
                  <a:pos x="1344" y="36"/>
                </a:cxn>
                <a:cxn ang="0">
                  <a:pos x="1510" y="95"/>
                </a:cxn>
                <a:cxn ang="0">
                  <a:pos x="1588" y="77"/>
                </a:cxn>
                <a:cxn ang="0">
                  <a:pos x="1623" y="72"/>
                </a:cxn>
                <a:cxn ang="0">
                  <a:pos x="1789" y="143"/>
                </a:cxn>
                <a:cxn ang="0">
                  <a:pos x="1855" y="149"/>
                </a:cxn>
                <a:cxn ang="0">
                  <a:pos x="1908" y="178"/>
                </a:cxn>
                <a:cxn ang="0">
                  <a:pos x="2021" y="172"/>
                </a:cxn>
                <a:cxn ang="0">
                  <a:pos x="2092" y="89"/>
                </a:cxn>
                <a:cxn ang="0">
                  <a:pos x="2175" y="101"/>
                </a:cxn>
                <a:cxn ang="0">
                  <a:pos x="2199" y="66"/>
                </a:cxn>
                <a:cxn ang="0">
                  <a:pos x="2235" y="42"/>
                </a:cxn>
                <a:cxn ang="0">
                  <a:pos x="2472" y="77"/>
                </a:cxn>
                <a:cxn ang="0">
                  <a:pos x="2650" y="149"/>
                </a:cxn>
                <a:cxn ang="0">
                  <a:pos x="2757" y="119"/>
                </a:cxn>
                <a:cxn ang="0">
                  <a:pos x="2947" y="125"/>
                </a:cxn>
                <a:cxn ang="0">
                  <a:pos x="3036" y="161"/>
                </a:cxn>
                <a:cxn ang="0">
                  <a:pos x="3114" y="196"/>
                </a:cxn>
                <a:cxn ang="0">
                  <a:pos x="3221" y="190"/>
                </a:cxn>
                <a:cxn ang="0">
                  <a:pos x="3494" y="161"/>
                </a:cxn>
                <a:cxn ang="0">
                  <a:pos x="3559" y="143"/>
                </a:cxn>
                <a:cxn ang="0">
                  <a:pos x="3737" y="149"/>
                </a:cxn>
                <a:cxn ang="0">
                  <a:pos x="3814" y="172"/>
                </a:cxn>
                <a:cxn ang="0">
                  <a:pos x="3933" y="238"/>
                </a:cxn>
                <a:cxn ang="0">
                  <a:pos x="4177" y="256"/>
                </a:cxn>
                <a:cxn ang="0">
                  <a:pos x="4230" y="267"/>
                </a:cxn>
                <a:cxn ang="0">
                  <a:pos x="4266" y="279"/>
                </a:cxn>
                <a:cxn ang="0">
                  <a:pos x="4384" y="327"/>
                </a:cxn>
                <a:cxn ang="0">
                  <a:pos x="4462" y="357"/>
                </a:cxn>
                <a:cxn ang="0">
                  <a:pos x="4479" y="362"/>
                </a:cxn>
                <a:cxn ang="0">
                  <a:pos x="4515" y="368"/>
                </a:cxn>
                <a:cxn ang="0">
                  <a:pos x="3595" y="374"/>
                </a:cxn>
                <a:cxn ang="0">
                  <a:pos x="2259" y="368"/>
                </a:cxn>
                <a:cxn ang="0">
                  <a:pos x="139" y="357"/>
                </a:cxn>
                <a:cxn ang="0">
                  <a:pos x="38" y="321"/>
                </a:cxn>
              </a:cxnLst>
              <a:rect l="0" t="0" r="r" b="b"/>
              <a:pathLst>
                <a:path w="4527" h="385">
                  <a:moveTo>
                    <a:pt x="38" y="321"/>
                  </a:moveTo>
                  <a:cubicBezTo>
                    <a:pt x="115" y="244"/>
                    <a:pt x="116" y="251"/>
                    <a:pt x="198" y="202"/>
                  </a:cubicBezTo>
                  <a:cubicBezTo>
                    <a:pt x="265" y="162"/>
                    <a:pt x="189" y="190"/>
                    <a:pt x="263" y="167"/>
                  </a:cubicBezTo>
                  <a:cubicBezTo>
                    <a:pt x="291" y="139"/>
                    <a:pt x="312" y="135"/>
                    <a:pt x="352" y="125"/>
                  </a:cubicBezTo>
                  <a:cubicBezTo>
                    <a:pt x="379" y="84"/>
                    <a:pt x="374" y="88"/>
                    <a:pt x="418" y="77"/>
                  </a:cubicBezTo>
                  <a:cubicBezTo>
                    <a:pt x="500" y="85"/>
                    <a:pt x="520" y="96"/>
                    <a:pt x="614" y="101"/>
                  </a:cubicBezTo>
                  <a:cubicBezTo>
                    <a:pt x="698" y="115"/>
                    <a:pt x="718" y="103"/>
                    <a:pt x="804" y="89"/>
                  </a:cubicBezTo>
                  <a:cubicBezTo>
                    <a:pt x="846" y="67"/>
                    <a:pt x="862" y="71"/>
                    <a:pt x="917" y="66"/>
                  </a:cubicBezTo>
                  <a:cubicBezTo>
                    <a:pt x="935" y="36"/>
                    <a:pt x="922" y="33"/>
                    <a:pt x="958" y="24"/>
                  </a:cubicBezTo>
                  <a:cubicBezTo>
                    <a:pt x="1049" y="70"/>
                    <a:pt x="995" y="55"/>
                    <a:pt x="1124" y="48"/>
                  </a:cubicBezTo>
                  <a:cubicBezTo>
                    <a:pt x="1140" y="40"/>
                    <a:pt x="1162" y="39"/>
                    <a:pt x="1172" y="24"/>
                  </a:cubicBezTo>
                  <a:cubicBezTo>
                    <a:pt x="1176" y="18"/>
                    <a:pt x="1178" y="9"/>
                    <a:pt x="1184" y="6"/>
                  </a:cubicBezTo>
                  <a:cubicBezTo>
                    <a:pt x="1195" y="1"/>
                    <a:pt x="1207" y="2"/>
                    <a:pt x="1219" y="0"/>
                  </a:cubicBezTo>
                  <a:cubicBezTo>
                    <a:pt x="1260" y="27"/>
                    <a:pt x="1220" y="4"/>
                    <a:pt x="1308" y="24"/>
                  </a:cubicBezTo>
                  <a:cubicBezTo>
                    <a:pt x="1320" y="27"/>
                    <a:pt x="1344" y="36"/>
                    <a:pt x="1344" y="36"/>
                  </a:cubicBezTo>
                  <a:cubicBezTo>
                    <a:pt x="1384" y="96"/>
                    <a:pt x="1444" y="85"/>
                    <a:pt x="1510" y="95"/>
                  </a:cubicBezTo>
                  <a:cubicBezTo>
                    <a:pt x="1555" y="110"/>
                    <a:pt x="1555" y="90"/>
                    <a:pt x="1588" y="77"/>
                  </a:cubicBezTo>
                  <a:cubicBezTo>
                    <a:pt x="1599" y="73"/>
                    <a:pt x="1611" y="74"/>
                    <a:pt x="1623" y="72"/>
                  </a:cubicBezTo>
                  <a:cubicBezTo>
                    <a:pt x="1686" y="80"/>
                    <a:pt x="1733" y="114"/>
                    <a:pt x="1789" y="143"/>
                  </a:cubicBezTo>
                  <a:cubicBezTo>
                    <a:pt x="1809" y="153"/>
                    <a:pt x="1833" y="147"/>
                    <a:pt x="1855" y="149"/>
                  </a:cubicBezTo>
                  <a:cubicBezTo>
                    <a:pt x="1877" y="156"/>
                    <a:pt x="1886" y="171"/>
                    <a:pt x="1908" y="178"/>
                  </a:cubicBezTo>
                  <a:cubicBezTo>
                    <a:pt x="1947" y="170"/>
                    <a:pt x="1982" y="179"/>
                    <a:pt x="2021" y="172"/>
                  </a:cubicBezTo>
                  <a:cubicBezTo>
                    <a:pt x="2033" y="124"/>
                    <a:pt x="2046" y="108"/>
                    <a:pt x="2092" y="89"/>
                  </a:cubicBezTo>
                  <a:cubicBezTo>
                    <a:pt x="2155" y="110"/>
                    <a:pt x="2127" y="111"/>
                    <a:pt x="2175" y="101"/>
                  </a:cubicBezTo>
                  <a:cubicBezTo>
                    <a:pt x="2183" y="89"/>
                    <a:pt x="2191" y="78"/>
                    <a:pt x="2199" y="66"/>
                  </a:cubicBezTo>
                  <a:cubicBezTo>
                    <a:pt x="2207" y="54"/>
                    <a:pt x="2235" y="42"/>
                    <a:pt x="2235" y="42"/>
                  </a:cubicBezTo>
                  <a:cubicBezTo>
                    <a:pt x="2365" y="69"/>
                    <a:pt x="2235" y="62"/>
                    <a:pt x="2472" y="77"/>
                  </a:cubicBezTo>
                  <a:cubicBezTo>
                    <a:pt x="2538" y="90"/>
                    <a:pt x="2586" y="130"/>
                    <a:pt x="2650" y="149"/>
                  </a:cubicBezTo>
                  <a:cubicBezTo>
                    <a:pt x="2687" y="143"/>
                    <a:pt x="2720" y="129"/>
                    <a:pt x="2757" y="119"/>
                  </a:cubicBezTo>
                  <a:cubicBezTo>
                    <a:pt x="2820" y="121"/>
                    <a:pt x="2884" y="118"/>
                    <a:pt x="2947" y="125"/>
                  </a:cubicBezTo>
                  <a:cubicBezTo>
                    <a:pt x="2955" y="126"/>
                    <a:pt x="3006" y="157"/>
                    <a:pt x="3036" y="161"/>
                  </a:cubicBezTo>
                  <a:cubicBezTo>
                    <a:pt x="3063" y="170"/>
                    <a:pt x="3090" y="180"/>
                    <a:pt x="3114" y="196"/>
                  </a:cubicBezTo>
                  <a:cubicBezTo>
                    <a:pt x="3156" y="181"/>
                    <a:pt x="3170" y="185"/>
                    <a:pt x="3221" y="190"/>
                  </a:cubicBezTo>
                  <a:cubicBezTo>
                    <a:pt x="3312" y="177"/>
                    <a:pt x="3402" y="168"/>
                    <a:pt x="3494" y="161"/>
                  </a:cubicBezTo>
                  <a:cubicBezTo>
                    <a:pt x="3516" y="155"/>
                    <a:pt x="3537" y="148"/>
                    <a:pt x="3559" y="143"/>
                  </a:cubicBezTo>
                  <a:cubicBezTo>
                    <a:pt x="3605" y="112"/>
                    <a:pt x="3682" y="143"/>
                    <a:pt x="3737" y="149"/>
                  </a:cubicBezTo>
                  <a:cubicBezTo>
                    <a:pt x="3763" y="158"/>
                    <a:pt x="3788" y="164"/>
                    <a:pt x="3814" y="172"/>
                  </a:cubicBezTo>
                  <a:cubicBezTo>
                    <a:pt x="3856" y="204"/>
                    <a:pt x="3888" y="216"/>
                    <a:pt x="3933" y="238"/>
                  </a:cubicBezTo>
                  <a:cubicBezTo>
                    <a:pt x="4042" y="233"/>
                    <a:pt x="4080" y="238"/>
                    <a:pt x="4177" y="256"/>
                  </a:cubicBezTo>
                  <a:cubicBezTo>
                    <a:pt x="4195" y="259"/>
                    <a:pt x="4213" y="262"/>
                    <a:pt x="4230" y="267"/>
                  </a:cubicBezTo>
                  <a:cubicBezTo>
                    <a:pt x="4242" y="270"/>
                    <a:pt x="4266" y="279"/>
                    <a:pt x="4266" y="279"/>
                  </a:cubicBezTo>
                  <a:cubicBezTo>
                    <a:pt x="4324" y="320"/>
                    <a:pt x="4297" y="319"/>
                    <a:pt x="4384" y="327"/>
                  </a:cubicBezTo>
                  <a:cubicBezTo>
                    <a:pt x="4404" y="356"/>
                    <a:pt x="4427" y="352"/>
                    <a:pt x="4462" y="357"/>
                  </a:cubicBezTo>
                  <a:cubicBezTo>
                    <a:pt x="4468" y="359"/>
                    <a:pt x="4473" y="361"/>
                    <a:pt x="4479" y="362"/>
                  </a:cubicBezTo>
                  <a:cubicBezTo>
                    <a:pt x="4491" y="364"/>
                    <a:pt x="4527" y="368"/>
                    <a:pt x="4515" y="368"/>
                  </a:cubicBezTo>
                  <a:cubicBezTo>
                    <a:pt x="4208" y="372"/>
                    <a:pt x="3902" y="372"/>
                    <a:pt x="3595" y="374"/>
                  </a:cubicBezTo>
                  <a:cubicBezTo>
                    <a:pt x="3150" y="372"/>
                    <a:pt x="2704" y="370"/>
                    <a:pt x="2259" y="368"/>
                  </a:cubicBezTo>
                  <a:cubicBezTo>
                    <a:pt x="1552" y="365"/>
                    <a:pt x="139" y="357"/>
                    <a:pt x="139" y="357"/>
                  </a:cubicBezTo>
                  <a:cubicBezTo>
                    <a:pt x="8" y="350"/>
                    <a:pt x="0" y="385"/>
                    <a:pt x="38" y="321"/>
                  </a:cubicBezTo>
                  <a:close/>
                </a:path>
              </a:pathLst>
            </a:custGeom>
            <a:gradFill rotWithShape="1">
              <a:gsLst>
                <a:gs pos="0">
                  <a:srgbClr val="BF7F3F"/>
                </a:gs>
                <a:gs pos="100000">
                  <a:srgbClr val="993300"/>
                </a:gs>
              </a:gsLst>
              <a:lin ang="5400000" scaled="1"/>
            </a:gradFill>
            <a:ln w="9525" cap="flat" cmpd="sng">
              <a:noFill/>
              <a:prstDash val="solid"/>
              <a:round/>
              <a:headEnd/>
              <a:tailEnd/>
            </a:ln>
            <a:effectLst/>
          </p:spPr>
          <p:txBody>
            <a:bodyPr lIns="0" tIns="0" rIns="0" bIns="0" anchor="ctr"/>
            <a:lstStyle/>
            <a:p>
              <a:pPr>
                <a:defRPr/>
              </a:pPr>
              <a:endParaRPr lang="en-US" dirty="0"/>
            </a:p>
          </p:txBody>
        </p:sp>
        <p:sp>
          <p:nvSpPr>
            <p:cNvPr id="27" name="Line 225" descr="Null"/>
            <p:cNvSpPr>
              <a:spLocks noChangeShapeType="1"/>
            </p:cNvSpPr>
            <p:nvPr/>
          </p:nvSpPr>
          <p:spPr bwMode="auto">
            <a:xfrm flipV="1">
              <a:off x="1318943" y="6788103"/>
              <a:ext cx="7238999" cy="18912"/>
            </a:xfrm>
            <a:prstGeom prst="line">
              <a:avLst/>
            </a:prstGeom>
            <a:noFill/>
            <a:ln w="76200">
              <a:solidFill>
                <a:srgbClr val="993300"/>
              </a:solidFill>
              <a:round/>
              <a:headEnd/>
              <a:tailEnd/>
            </a:ln>
            <a:effectLst/>
          </p:spPr>
          <p:txBody>
            <a:bodyPr lIns="0" tIns="0" rIns="0" bIns="0" anchor="ctr"/>
            <a:lstStyle/>
            <a:p>
              <a:pPr>
                <a:defRPr/>
              </a:pPr>
              <a:endParaRPr lang="en-US" dirty="0"/>
            </a:p>
          </p:txBody>
        </p:sp>
      </p:grpSp>
      <p:grpSp>
        <p:nvGrpSpPr>
          <p:cNvPr id="238" name="Pic-Screen Bean Radio Left" descr="Screen Bean man with Bendix King radio on left side of the mountains"/>
          <p:cNvGrpSpPr/>
          <p:nvPr/>
        </p:nvGrpSpPr>
        <p:grpSpPr>
          <a:xfrm>
            <a:off x="1524000" y="5739921"/>
            <a:ext cx="528538" cy="1005547"/>
            <a:chOff x="1381051" y="5671625"/>
            <a:chExt cx="671487" cy="1073844"/>
          </a:xfrm>
        </p:grpSpPr>
        <p:pic>
          <p:nvPicPr>
            <p:cNvPr id="239" name="Picture 238" descr="Screen Bean"/>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690" r="100000">
                          <a14:foregroundMark x1="2759" y1="47150" x2="2759" y2="47150"/>
                          <a14:foregroundMark x1="39310" y1="12435" x2="39310" y2="12435"/>
                          <a14:foregroundMark x1="50345" y1="92746" x2="50345" y2="92746"/>
                          <a14:foregroundMark x1="96552" y1="13990" x2="96552" y2="13990"/>
                          <a14:foregroundMark x1="51724" y1="16580" x2="51724" y2="16580"/>
                          <a14:foregroundMark x1="66897" y1="12953" x2="66897" y2="12953"/>
                        </a14:backgroundRemoval>
                      </a14:imgEffect>
                    </a14:imgLayer>
                  </a14:imgProps>
                </a:ext>
                <a:ext uri="{28A0092B-C50C-407E-A947-70E740481C1C}">
                  <a14:useLocalDpi xmlns:a14="http://schemas.microsoft.com/office/drawing/2010/main" val="0"/>
                </a:ext>
              </a:extLst>
            </a:blip>
            <a:stretch>
              <a:fillRect/>
            </a:stretch>
          </p:blipFill>
          <p:spPr>
            <a:xfrm>
              <a:off x="1381051" y="5941500"/>
              <a:ext cx="604018" cy="803969"/>
            </a:xfrm>
            <a:prstGeom prst="rect">
              <a:avLst/>
            </a:prstGeom>
          </p:spPr>
        </p:pic>
        <p:pic>
          <p:nvPicPr>
            <p:cNvPr id="240" name="Picture 239" descr="Radio"/>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3333" y1="47667" x2="93333" y2="47667"/>
                          <a14:foregroundMark x1="90667" y1="54667" x2="90667" y2="54667"/>
                          <a14:foregroundMark x1="93333" y1="68333" x2="93333" y2="68333"/>
                        </a14:backgroundRemoval>
                      </a14:imgEffect>
                    </a14:imgLayer>
                  </a14:imgProps>
                </a:ext>
                <a:ext uri="{28A0092B-C50C-407E-A947-70E740481C1C}">
                  <a14:useLocalDpi xmlns:a14="http://schemas.microsoft.com/office/drawing/2010/main" val="0"/>
                </a:ext>
              </a:extLst>
            </a:blip>
            <a:stretch>
              <a:fillRect/>
            </a:stretch>
          </p:blipFill>
          <p:spPr>
            <a:xfrm>
              <a:off x="1917600" y="5671625"/>
              <a:ext cx="134938" cy="539750"/>
            </a:xfrm>
            <a:prstGeom prst="rect">
              <a:avLst/>
            </a:prstGeom>
          </p:spPr>
        </p:pic>
      </p:grpSp>
      <p:grpSp>
        <p:nvGrpSpPr>
          <p:cNvPr id="2" name="Pic-Screen Bean Radio Right" descr="Screen Bean man with Bendix King radio on the right side of the mountains"/>
          <p:cNvGrpSpPr/>
          <p:nvPr/>
        </p:nvGrpSpPr>
        <p:grpSpPr>
          <a:xfrm>
            <a:off x="8143575" y="6393882"/>
            <a:ext cx="205489" cy="369670"/>
            <a:chOff x="6580650" y="5262642"/>
            <a:chExt cx="205489" cy="369670"/>
          </a:xfrm>
        </p:grpSpPr>
        <p:pic>
          <p:nvPicPr>
            <p:cNvPr id="208" name="Picture 207" descr="Null"/>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foregroundMark x1="93333" y1="47667" x2="93333" y2="47667"/>
                          <a14:foregroundMark x1="90667" y1="54667" x2="90667" y2="54667"/>
                          <a14:foregroundMark x1="93333" y1="68333" x2="93333" y2="68333"/>
                        </a14:backgroundRemoval>
                      </a14:imgEffect>
                    </a14:imgLayer>
                  </a14:imgProps>
                </a:ext>
                <a:ext uri="{28A0092B-C50C-407E-A947-70E740481C1C}">
                  <a14:useLocalDpi xmlns:a14="http://schemas.microsoft.com/office/drawing/2010/main" val="0"/>
                </a:ext>
              </a:extLst>
            </a:blip>
            <a:stretch>
              <a:fillRect/>
            </a:stretch>
          </p:blipFill>
          <p:spPr>
            <a:xfrm>
              <a:off x="6580650" y="5262642"/>
              <a:ext cx="67469" cy="269875"/>
            </a:xfrm>
            <a:prstGeom prst="rect">
              <a:avLst/>
            </a:prstGeom>
          </p:spPr>
        </p:pic>
        <p:pic>
          <p:nvPicPr>
            <p:cNvPr id="4" name="Picture 3" descr="Null"/>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79167" y1="11801" x2="79167" y2="11801"/>
                        </a14:backgroundRemoval>
                      </a14:imgEffect>
                    </a14:imgLayer>
                  </a14:imgProps>
                </a:ext>
                <a:ext uri="{28A0092B-C50C-407E-A947-70E740481C1C}">
                  <a14:useLocalDpi xmlns:a14="http://schemas.microsoft.com/office/drawing/2010/main" val="0"/>
                </a:ext>
              </a:extLst>
            </a:blip>
            <a:stretch>
              <a:fillRect/>
            </a:stretch>
          </p:blipFill>
          <p:spPr>
            <a:xfrm>
              <a:off x="6594623" y="5311124"/>
              <a:ext cx="191516" cy="321188"/>
            </a:xfrm>
            <a:prstGeom prst="rect">
              <a:avLst/>
            </a:prstGeom>
          </p:spPr>
        </p:pic>
      </p:grpSp>
      <p:grpSp>
        <p:nvGrpSpPr>
          <p:cNvPr id="6" name="Pic-Repeaters" descr="Two repeaters, each on a different mountain peak"/>
          <p:cNvGrpSpPr/>
          <p:nvPr/>
        </p:nvGrpSpPr>
        <p:grpSpPr>
          <a:xfrm>
            <a:off x="3352024" y="4006690"/>
            <a:ext cx="3428952" cy="1637262"/>
            <a:chOff x="3352024" y="4006690"/>
            <a:chExt cx="3428952" cy="1637262"/>
          </a:xfrm>
        </p:grpSpPr>
        <p:pic>
          <p:nvPicPr>
            <p:cNvPr id="221" name="Left" title="Repeater with Link"/>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352024" y="4006690"/>
              <a:ext cx="366875" cy="812365"/>
            </a:xfrm>
            <a:prstGeom prst="rect">
              <a:avLst/>
            </a:prstGeom>
          </p:spPr>
        </p:pic>
        <p:pic>
          <p:nvPicPr>
            <p:cNvPr id="222" name="Right" title="Repeater with Link"/>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6458155" y="4929136"/>
              <a:ext cx="322821" cy="714816"/>
            </a:xfrm>
            <a:prstGeom prst="rect">
              <a:avLst/>
            </a:prstGeom>
          </p:spPr>
        </p:pic>
      </p:grpSp>
      <p:grpSp>
        <p:nvGrpSpPr>
          <p:cNvPr id="5" name="Linked arrows" descr="Arrows pointing at the two repeaters indicating that they are linked together."/>
          <p:cNvGrpSpPr/>
          <p:nvPr/>
        </p:nvGrpSpPr>
        <p:grpSpPr>
          <a:xfrm>
            <a:off x="4038600" y="4256639"/>
            <a:ext cx="2209800" cy="712075"/>
            <a:chOff x="4038600" y="4256639"/>
            <a:chExt cx="2209800" cy="712075"/>
          </a:xfrm>
        </p:grpSpPr>
        <p:sp>
          <p:nvSpPr>
            <p:cNvPr id="9243" name="TextBox 9242"/>
            <p:cNvSpPr txBox="1"/>
            <p:nvPr/>
          </p:nvSpPr>
          <p:spPr>
            <a:xfrm rot="1176834">
              <a:off x="4869090" y="4384177"/>
              <a:ext cx="790975" cy="276999"/>
            </a:xfrm>
            <a:prstGeom prst="rect">
              <a:avLst/>
            </a:prstGeom>
            <a:noFill/>
          </p:spPr>
          <p:txBody>
            <a:bodyPr wrap="square" rtlCol="0">
              <a:spAutoFit/>
            </a:bodyPr>
            <a:lstStyle/>
            <a:p>
              <a:pPr algn="ctr"/>
              <a:r>
                <a:rPr lang="en-US" sz="1200" b="1" dirty="0">
                  <a:solidFill>
                    <a:schemeClr val="accent4">
                      <a:lumMod val="50000"/>
                    </a:schemeClr>
                  </a:solidFill>
                </a:rPr>
                <a:t>LINKED</a:t>
              </a:r>
            </a:p>
          </p:txBody>
        </p:sp>
        <p:cxnSp>
          <p:nvCxnSpPr>
            <p:cNvPr id="9245" name="Straight Arrow Connector 9244" descr="Null"/>
            <p:cNvCxnSpPr>
              <a:stCxn id="9243" idx="3"/>
            </p:cNvCxnSpPr>
            <p:nvPr/>
          </p:nvCxnSpPr>
          <p:spPr>
            <a:xfrm>
              <a:off x="5637117" y="4655434"/>
              <a:ext cx="611283" cy="313280"/>
            </a:xfrm>
            <a:prstGeom prst="straightConnector1">
              <a:avLst/>
            </a:prstGeom>
            <a:ln w="19050">
              <a:solidFill>
                <a:schemeClr val="accent4">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45" name="Straight Arrow Connector 244" descr="Null"/>
            <p:cNvCxnSpPr>
              <a:stCxn id="9243" idx="1"/>
            </p:cNvCxnSpPr>
            <p:nvPr/>
          </p:nvCxnSpPr>
          <p:spPr>
            <a:xfrm flipH="1" flipV="1">
              <a:off x="4038600" y="4256639"/>
              <a:ext cx="853438" cy="133281"/>
            </a:xfrm>
            <a:prstGeom prst="straightConnector1">
              <a:avLst/>
            </a:prstGeom>
            <a:ln w="19050">
              <a:solidFill>
                <a:schemeClr val="accent4">
                  <a:lumMod val="50000"/>
                </a:schemeClr>
              </a:solidFill>
              <a:tailEnd type="arrow"/>
            </a:ln>
          </p:spPr>
          <p:style>
            <a:lnRef idx="1">
              <a:schemeClr val="accent1"/>
            </a:lnRef>
            <a:fillRef idx="0">
              <a:schemeClr val="accent1"/>
            </a:fillRef>
            <a:effectRef idx="0">
              <a:schemeClr val="accent1"/>
            </a:effectRef>
            <a:fontRef idx="minor">
              <a:schemeClr val="tx1"/>
            </a:fontRef>
          </p:style>
        </p:cxnSp>
      </p:grpSp>
      <p:cxnSp>
        <p:nvCxnSpPr>
          <p:cNvPr id="9218" name="Arrow Left to Left Rptr" descr="Arrow between man with radio on left and the left-most repeater."/>
          <p:cNvCxnSpPr>
            <a:stCxn id="240" idx="0"/>
          </p:cNvCxnSpPr>
          <p:nvPr/>
        </p:nvCxnSpPr>
        <p:spPr>
          <a:xfrm flipV="1">
            <a:off x="1999432" y="4197509"/>
            <a:ext cx="1463218" cy="1542412"/>
          </a:xfrm>
          <a:prstGeom prst="line">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221" name="Arrow Left Rptr to Right Rptr" descr="Arrow from repeater on the left pointing to the repeater on the right."/>
          <p:cNvCxnSpPr/>
          <p:nvPr/>
        </p:nvCxnSpPr>
        <p:spPr>
          <a:xfrm>
            <a:off x="3718897" y="4276146"/>
            <a:ext cx="2739255" cy="84536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3" name="Arrow Right Rptr to Right" descr="Arrow from right-most repeater pointing to the man with radio on the right."/>
          <p:cNvCxnSpPr>
            <a:endCxn id="208" idx="0"/>
          </p:cNvCxnSpPr>
          <p:nvPr/>
        </p:nvCxnSpPr>
        <p:spPr>
          <a:xfrm>
            <a:off x="6764426" y="5316209"/>
            <a:ext cx="1412884" cy="107767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1" name="Arrow Right to Right Rptr" descr="Arrow from man on the right pointing to the right-most repeater"/>
          <p:cNvCxnSpPr/>
          <p:nvPr/>
        </p:nvCxnSpPr>
        <p:spPr>
          <a:xfrm flipH="1" flipV="1">
            <a:off x="6730691" y="5279412"/>
            <a:ext cx="1412884" cy="1077673"/>
          </a:xfrm>
          <a:prstGeom prst="line">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30" name="Arrow Right Rptr to Left Rptr" descr="Arrow from repeater on right pointing to repeater on left"/>
          <p:cNvCxnSpPr/>
          <p:nvPr/>
        </p:nvCxnSpPr>
        <p:spPr>
          <a:xfrm flipH="1" flipV="1">
            <a:off x="3718898" y="4276146"/>
            <a:ext cx="2739255" cy="844167"/>
          </a:xfrm>
          <a:prstGeom prst="line">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29" name="Arrow Left Rptr to Left" descr="Arrow from left-most repeater to man with radio on the left side of the mountains."/>
          <p:cNvCxnSpPr/>
          <p:nvPr/>
        </p:nvCxnSpPr>
        <p:spPr>
          <a:xfrm flipH="1">
            <a:off x="2009032" y="4197509"/>
            <a:ext cx="1435609" cy="1542413"/>
          </a:xfrm>
          <a:prstGeom prst="line">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216" name="Pic-Home Button" descr="Home Button - clicking this will return you to the Main Menu">
            <a:hlinkClick r:id="rId13" action="ppaction://hlinksldjump" tooltip="Main Menu"/>
          </p:cNvPr>
          <p:cNvPicPr>
            <a:picLocks noChangeAspect="1" noChangeArrowheads="1"/>
          </p:cNvPicPr>
          <p:nvPr/>
        </p:nvPicPr>
        <p:blipFill>
          <a:blip r:embed="rId1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686800" y="152400"/>
            <a:ext cx="304800" cy="304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190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wipe(down)">
                                      <p:cBhvr>
                                        <p:cTn id="7" dur="1000"/>
                                        <p:tgtEl>
                                          <p:spTgt spid="9218"/>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9221"/>
                                        </p:tgtEl>
                                        <p:attrNameLst>
                                          <p:attrName>style.visibility</p:attrName>
                                        </p:attrNameLst>
                                      </p:cBhvr>
                                      <p:to>
                                        <p:strVal val="visible"/>
                                      </p:to>
                                    </p:set>
                                    <p:animEffect transition="in" filter="wipe(left)">
                                      <p:cBhvr>
                                        <p:cTn id="11" dur="1000"/>
                                        <p:tgtEl>
                                          <p:spTgt spid="9221"/>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213"/>
                                        </p:tgtEl>
                                        <p:attrNameLst>
                                          <p:attrName>style.visibility</p:attrName>
                                        </p:attrNameLst>
                                      </p:cBhvr>
                                      <p:to>
                                        <p:strVal val="visible"/>
                                      </p:to>
                                    </p:set>
                                    <p:animEffect transition="in" filter="wipe(left)">
                                      <p:cBhvr>
                                        <p:cTn id="15" dur="1000"/>
                                        <p:tgtEl>
                                          <p:spTgt spid="213"/>
                                        </p:tgtEl>
                                      </p:cBhvr>
                                    </p:animEffect>
                                  </p:childTnLst>
                                </p:cTn>
                              </p:par>
                            </p:childTnLst>
                          </p:cTn>
                        </p:par>
                        <p:par>
                          <p:cTn id="16" fill="hold">
                            <p:stCondLst>
                              <p:cond delay="3000"/>
                            </p:stCondLst>
                            <p:childTnLst>
                              <p:par>
                                <p:cTn id="17" presetID="1" presetClass="exit" presetSubtype="0" fill="hold" nodeType="afterEffect">
                                  <p:stCondLst>
                                    <p:cond delay="500"/>
                                  </p:stCondLst>
                                  <p:childTnLst>
                                    <p:set>
                                      <p:cBhvr>
                                        <p:cTn id="18" dur="1" fill="hold">
                                          <p:stCondLst>
                                            <p:cond delay="0"/>
                                          </p:stCondLst>
                                        </p:cTn>
                                        <p:tgtEl>
                                          <p:spTgt spid="9218"/>
                                        </p:tgtEl>
                                        <p:attrNameLst>
                                          <p:attrName>style.visibility</p:attrName>
                                        </p:attrNameLst>
                                      </p:cBhvr>
                                      <p:to>
                                        <p:strVal val="hidden"/>
                                      </p:to>
                                    </p:set>
                                  </p:childTnLst>
                                </p:cTn>
                              </p:par>
                              <p:par>
                                <p:cTn id="19" presetID="1" presetClass="exit" presetSubtype="0" fill="hold" nodeType="withEffect">
                                  <p:stCondLst>
                                    <p:cond delay="500"/>
                                  </p:stCondLst>
                                  <p:childTnLst>
                                    <p:set>
                                      <p:cBhvr>
                                        <p:cTn id="20" dur="1" fill="hold">
                                          <p:stCondLst>
                                            <p:cond delay="0"/>
                                          </p:stCondLst>
                                        </p:cTn>
                                        <p:tgtEl>
                                          <p:spTgt spid="9221"/>
                                        </p:tgtEl>
                                        <p:attrNameLst>
                                          <p:attrName>style.visibility</p:attrName>
                                        </p:attrNameLst>
                                      </p:cBhvr>
                                      <p:to>
                                        <p:strVal val="hidden"/>
                                      </p:to>
                                    </p:set>
                                  </p:childTnLst>
                                </p:cTn>
                              </p:par>
                              <p:par>
                                <p:cTn id="21" presetID="1" presetClass="exit" presetSubtype="0" fill="hold" nodeType="withEffect">
                                  <p:stCondLst>
                                    <p:cond delay="500"/>
                                  </p:stCondLst>
                                  <p:childTnLst>
                                    <p:set>
                                      <p:cBhvr>
                                        <p:cTn id="22" dur="1" fill="hold">
                                          <p:stCondLst>
                                            <p:cond delay="0"/>
                                          </p:stCondLst>
                                        </p:cTn>
                                        <p:tgtEl>
                                          <p:spTgt spid="213"/>
                                        </p:tgtEl>
                                        <p:attrNameLst>
                                          <p:attrName>style.visibility</p:attrName>
                                        </p:attrNameLst>
                                      </p:cBhvr>
                                      <p:to>
                                        <p:strVal val="hidden"/>
                                      </p:to>
                                    </p:set>
                                  </p:childTnLst>
                                </p:cTn>
                              </p:par>
                            </p:childTnLst>
                          </p:cTn>
                        </p:par>
                        <p:par>
                          <p:cTn id="23" fill="hold">
                            <p:stCondLst>
                              <p:cond delay="3500"/>
                            </p:stCondLst>
                            <p:childTnLst>
                              <p:par>
                                <p:cTn id="24" presetID="22" presetClass="entr" presetSubtype="2" fill="hold" nodeType="afterEffect">
                                  <p:stCondLst>
                                    <p:cond delay="0"/>
                                  </p:stCondLst>
                                  <p:childTnLst>
                                    <p:set>
                                      <p:cBhvr>
                                        <p:cTn id="25" dur="1" fill="hold">
                                          <p:stCondLst>
                                            <p:cond delay="0"/>
                                          </p:stCondLst>
                                        </p:cTn>
                                        <p:tgtEl>
                                          <p:spTgt spid="231"/>
                                        </p:tgtEl>
                                        <p:attrNameLst>
                                          <p:attrName>style.visibility</p:attrName>
                                        </p:attrNameLst>
                                      </p:cBhvr>
                                      <p:to>
                                        <p:strVal val="visible"/>
                                      </p:to>
                                    </p:set>
                                    <p:animEffect transition="in" filter="wipe(right)">
                                      <p:cBhvr>
                                        <p:cTn id="26" dur="1000"/>
                                        <p:tgtEl>
                                          <p:spTgt spid="231"/>
                                        </p:tgtEl>
                                      </p:cBhvr>
                                    </p:animEffect>
                                  </p:childTnLst>
                                </p:cTn>
                              </p:par>
                            </p:childTnLst>
                          </p:cTn>
                        </p:par>
                        <p:par>
                          <p:cTn id="27" fill="hold">
                            <p:stCondLst>
                              <p:cond delay="4500"/>
                            </p:stCondLst>
                            <p:childTnLst>
                              <p:par>
                                <p:cTn id="28" presetID="22" presetClass="entr" presetSubtype="2" fill="hold" nodeType="afterEffect">
                                  <p:stCondLst>
                                    <p:cond delay="0"/>
                                  </p:stCondLst>
                                  <p:childTnLst>
                                    <p:set>
                                      <p:cBhvr>
                                        <p:cTn id="29" dur="1" fill="hold">
                                          <p:stCondLst>
                                            <p:cond delay="0"/>
                                          </p:stCondLst>
                                        </p:cTn>
                                        <p:tgtEl>
                                          <p:spTgt spid="230"/>
                                        </p:tgtEl>
                                        <p:attrNameLst>
                                          <p:attrName>style.visibility</p:attrName>
                                        </p:attrNameLst>
                                      </p:cBhvr>
                                      <p:to>
                                        <p:strVal val="visible"/>
                                      </p:to>
                                    </p:set>
                                    <p:animEffect transition="in" filter="wipe(right)">
                                      <p:cBhvr>
                                        <p:cTn id="30" dur="1000"/>
                                        <p:tgtEl>
                                          <p:spTgt spid="230"/>
                                        </p:tgtEl>
                                      </p:cBhvr>
                                    </p:animEffect>
                                  </p:childTnLst>
                                </p:cTn>
                              </p:par>
                            </p:childTnLst>
                          </p:cTn>
                        </p:par>
                        <p:par>
                          <p:cTn id="31" fill="hold">
                            <p:stCondLst>
                              <p:cond delay="5500"/>
                            </p:stCondLst>
                            <p:childTnLst>
                              <p:par>
                                <p:cTn id="32" presetID="22" presetClass="entr" presetSubtype="2" fill="hold" nodeType="afterEffect">
                                  <p:stCondLst>
                                    <p:cond delay="0"/>
                                  </p:stCondLst>
                                  <p:childTnLst>
                                    <p:set>
                                      <p:cBhvr>
                                        <p:cTn id="33" dur="1" fill="hold">
                                          <p:stCondLst>
                                            <p:cond delay="0"/>
                                          </p:stCondLst>
                                        </p:cTn>
                                        <p:tgtEl>
                                          <p:spTgt spid="229"/>
                                        </p:tgtEl>
                                        <p:attrNameLst>
                                          <p:attrName>style.visibility</p:attrName>
                                        </p:attrNameLst>
                                      </p:cBhvr>
                                      <p:to>
                                        <p:strVal val="visible"/>
                                      </p:to>
                                    </p:set>
                                    <p:animEffect transition="in" filter="wipe(right)">
                                      <p:cBhvr>
                                        <p:cTn id="34" dur="1000"/>
                                        <p:tgtEl>
                                          <p:spTgt spid="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IFC-NIRSC" descr="Null"/>
          <p:cNvSpPr txBox="1"/>
          <p:nvPr/>
        </p:nvSpPr>
        <p:spPr>
          <a:xfrm rot="16200000">
            <a:off x="-2197098" y="4344600"/>
            <a:ext cx="4699001" cy="276999"/>
          </a:xfrm>
          <a:prstGeom prst="rect">
            <a:avLst/>
          </a:prstGeom>
          <a:noFill/>
        </p:spPr>
        <p:txBody>
          <a:bodyPr wrap="square" rtlCol="0">
            <a:spAutoFit/>
          </a:bodyPr>
          <a:lstStyle/>
          <a:p>
            <a:r>
              <a:rPr lang="en-US" sz="1200" dirty="0">
                <a:solidFill>
                  <a:schemeClr val="accent2">
                    <a:lumMod val="75000"/>
                  </a:schemeClr>
                </a:solidFill>
                <a:latin typeface="Biondi" panose="02000505030000020004" pitchFamily="2" charset="0"/>
              </a:rPr>
              <a:t>NIFC-NIICD-NIRSC Basic Radio Operation Training</a:t>
            </a:r>
          </a:p>
        </p:txBody>
      </p:sp>
      <p:sp>
        <p:nvSpPr>
          <p:cNvPr id="99330" name="Title"/>
          <p:cNvSpPr>
            <a:spLocks noGrp="1" noChangeArrowheads="1"/>
          </p:cNvSpPr>
          <p:nvPr>
            <p:ph type="title"/>
          </p:nvPr>
        </p:nvSpPr>
        <p:spPr/>
        <p:txBody>
          <a:bodyPr>
            <a:normAutofit fontScale="90000"/>
          </a:bodyPr>
          <a:lstStyle/>
          <a:p>
            <a:pPr eaLnBrk="1" hangingPunct="1">
              <a:defRPr/>
            </a:pPr>
            <a:r>
              <a:rPr lang="en-US" b="1" dirty="0"/>
              <a:t>RADIO THEORY BASICS – </a:t>
            </a:r>
            <a:br>
              <a:rPr lang="en-US" b="1" dirty="0"/>
            </a:br>
            <a:r>
              <a:rPr lang="en-US" b="1" dirty="0"/>
              <a:t>Cloning &amp; Programming</a:t>
            </a:r>
          </a:p>
        </p:txBody>
      </p:sp>
      <p:pic>
        <p:nvPicPr>
          <p:cNvPr id="4" name="Pic-Radios" descr="Two Bendix King handheld radios connected together with a cloning cabl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7000" y="1905000"/>
            <a:ext cx="2345244" cy="4419600"/>
          </a:xfrm>
          <a:prstGeom prst="rect">
            <a:avLst/>
          </a:prstGeom>
        </p:spPr>
      </p:pic>
      <p:sp>
        <p:nvSpPr>
          <p:cNvPr id="3" name="Main Text"/>
          <p:cNvSpPr>
            <a:spLocks noGrp="1"/>
          </p:cNvSpPr>
          <p:nvPr>
            <p:ph idx="1"/>
          </p:nvPr>
        </p:nvSpPr>
        <p:spPr>
          <a:xfrm>
            <a:off x="1143000" y="1752600"/>
            <a:ext cx="5486400" cy="5080000"/>
          </a:xfrm>
        </p:spPr>
        <p:txBody>
          <a:bodyPr>
            <a:normAutofit fontScale="85000" lnSpcReduction="20000"/>
          </a:bodyPr>
          <a:lstStyle/>
          <a:p>
            <a:pPr>
              <a:buFont typeface="Wingdings" panose="05000000000000000000" pitchFamily="2" charset="2"/>
              <a:buChar char="§"/>
            </a:pPr>
            <a:r>
              <a:rPr lang="en-US" sz="1800" b="1" dirty="0">
                <a:latin typeface="Arial" panose="020B0604020202020204" pitchFamily="34" charset="0"/>
                <a:cs typeface="Arial" panose="020B0604020202020204" pitchFamily="34" charset="0"/>
              </a:rPr>
              <a:t>NIFC-NIRSC DPH and KNG2 radios are keypad-programmable. If you do not have the training to do so, it is better to have your radio programmed by someone who does. Better still, have your radio “cloned” from a radio that has already been                                              programmed. You can always find able                                    programmers willing to help in the                                 Communications Unit.</a:t>
            </a:r>
          </a:p>
          <a:p>
            <a:pPr>
              <a:buFont typeface="Wingdings" panose="05000000000000000000" pitchFamily="2" charset="2"/>
              <a:buChar char="§"/>
            </a:pPr>
            <a:r>
              <a:rPr lang="en-US" sz="1800" b="1" dirty="0">
                <a:latin typeface="Arial" panose="020B0604020202020204" pitchFamily="34" charset="0"/>
                <a:cs typeface="Arial" panose="020B0604020202020204" pitchFamily="34" charset="0"/>
              </a:rPr>
              <a:t>You can also find help here: </a:t>
            </a:r>
            <a:r>
              <a:rPr lang="en-US" sz="1800" b="1" dirty="0">
                <a:latin typeface="Arial" panose="020B0604020202020204" pitchFamily="34" charset="0"/>
                <a:cs typeface="Arial" panose="020B0604020202020204" pitchFamily="34" charset="0"/>
                <a:hlinkClick r:id="rId4"/>
              </a:rPr>
              <a:t>https://www.nwcg.gov/publications/training-courses/rt-130/communications</a:t>
            </a:r>
            <a:endParaRPr lang="en-US" sz="1800" b="1" dirty="0">
              <a:latin typeface="Arial" panose="020B0604020202020204" pitchFamily="34" charset="0"/>
              <a:cs typeface="Arial" panose="020B0604020202020204" pitchFamily="34" charset="0"/>
            </a:endParaRPr>
          </a:p>
          <a:p>
            <a:pPr>
              <a:buFont typeface="Wingdings" panose="05000000000000000000" pitchFamily="2" charset="2"/>
              <a:buChar char="§"/>
            </a:pPr>
            <a:r>
              <a:rPr lang="en-US" sz="1800" b="1" dirty="0">
                <a:latin typeface="Arial" panose="020B0604020202020204" pitchFamily="34" charset="0"/>
                <a:cs typeface="Arial" panose="020B0604020202020204" pitchFamily="34" charset="0"/>
              </a:rPr>
              <a:t>Clone - copies the programming                                           (frequencies, tones, names, etc.) from the                                                     current group of the master radio to the                                                current group of the radio receiving the clone.</a:t>
            </a:r>
          </a:p>
          <a:p>
            <a:pPr>
              <a:buFont typeface="Wingdings" panose="05000000000000000000" pitchFamily="2" charset="2"/>
              <a:buChar char="§"/>
            </a:pPr>
            <a:r>
              <a:rPr lang="en-US" sz="2400" b="1" dirty="0">
                <a:solidFill>
                  <a:srgbClr val="FF0000"/>
                </a:solidFill>
                <a:latin typeface="Arial" panose="020B0604020202020204" pitchFamily="34" charset="0"/>
                <a:cs typeface="Arial" panose="020B0604020202020204" pitchFamily="34" charset="0"/>
              </a:rPr>
              <a:t>Make sure you always have the latest                              programming/clone to match the                    current ICS-205 Incident Communications Plan.</a:t>
            </a:r>
          </a:p>
          <a:p>
            <a:pPr>
              <a:buFont typeface="Wingdings" panose="05000000000000000000" pitchFamily="2" charset="2"/>
              <a:buChar char="§"/>
            </a:pPr>
            <a:r>
              <a:rPr lang="en-US" sz="2400" b="1" dirty="0">
                <a:solidFill>
                  <a:srgbClr val="FF0000"/>
                </a:solidFill>
                <a:latin typeface="Arial" panose="020B0604020202020204" pitchFamily="34" charset="0"/>
                <a:cs typeface="Arial" panose="020B0604020202020204" pitchFamily="34" charset="0"/>
              </a:rPr>
              <a:t>PROGRAM YOUR RADIO WITH                                              </a:t>
            </a:r>
            <a:r>
              <a:rPr lang="en-US" sz="2400" b="1" i="1" dirty="0">
                <a:solidFill>
                  <a:srgbClr val="FF0000"/>
                </a:solidFill>
                <a:latin typeface="Arial" panose="020B0604020202020204" pitchFamily="34" charset="0"/>
                <a:cs typeface="Arial" panose="020B0604020202020204" pitchFamily="34" charset="0"/>
              </a:rPr>
              <a:t>AUTHORIZED</a:t>
            </a:r>
            <a:r>
              <a:rPr lang="en-US" sz="2400" b="1" dirty="0">
                <a:solidFill>
                  <a:srgbClr val="FF0000"/>
                </a:solidFill>
                <a:latin typeface="Arial" panose="020B0604020202020204" pitchFamily="34" charset="0"/>
                <a:cs typeface="Arial" panose="020B0604020202020204" pitchFamily="34" charset="0"/>
              </a:rPr>
              <a:t> FREQUENCIES ONLY.</a:t>
            </a:r>
          </a:p>
        </p:txBody>
      </p:sp>
      <p:pic>
        <p:nvPicPr>
          <p:cNvPr id="8" name="Pic-Home Button" descr="Home Button - clicking this will return you to the Main Menu">
            <a:hlinkClick r:id="rId5" action="ppaction://hlinksldjump" tooltip="Main Menu"/>
          </p:cNvPr>
          <p:cNvPicPr>
            <a:picLocks noChangeAspect="1" noChangeArrowheads="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686800" y="152400"/>
            <a:ext cx="304800" cy="304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1E1FB5F-6E78-4A98-A3D9-8444CD8BF65B}"/>
              </a:ext>
            </a:extLst>
          </p:cNvPr>
          <p:cNvSpPr txBox="1"/>
          <p:nvPr/>
        </p:nvSpPr>
        <p:spPr>
          <a:xfrm>
            <a:off x="6857999" y="1855365"/>
            <a:ext cx="1438409" cy="430887"/>
          </a:xfrm>
          <a:prstGeom prst="rect">
            <a:avLst/>
          </a:prstGeom>
          <a:noFill/>
        </p:spPr>
        <p:txBody>
          <a:bodyPr wrap="square" rtlCol="0">
            <a:spAutoFit/>
          </a:bodyPr>
          <a:lstStyle/>
          <a:p>
            <a:pPr algn="ctr"/>
            <a:r>
              <a:rPr lang="en-US" sz="1100" b="1" dirty="0">
                <a:solidFill>
                  <a:srgbClr val="FFC000"/>
                </a:solidFill>
              </a:rPr>
              <a:t>Radios connected for cloning</a:t>
            </a:r>
          </a:p>
        </p:txBody>
      </p:sp>
    </p:spTree>
    <p:extLst>
      <p:ext uri="{BB962C8B-B14F-4D97-AF65-F5344CB8AC3E}">
        <p14:creationId xmlns:p14="http://schemas.microsoft.com/office/powerpoint/2010/main" val="1960700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Main Text"/>
          <p:cNvSpPr>
            <a:spLocks noGrp="1" noChangeArrowheads="1"/>
          </p:cNvSpPr>
          <p:nvPr>
            <p:ph idx="1"/>
          </p:nvPr>
        </p:nvSpPr>
        <p:spPr>
          <a:xfrm>
            <a:off x="1066800" y="1676400"/>
            <a:ext cx="7981950" cy="5029200"/>
          </a:xfrm>
        </p:spPr>
        <p:txBody>
          <a:bodyPr>
            <a:noAutofit/>
          </a:bodyPr>
          <a:lstStyle/>
          <a:p>
            <a:pPr>
              <a:buFont typeface="Wingdings" panose="05000000000000000000" pitchFamily="2" charset="2"/>
              <a:buChar char="§"/>
            </a:pPr>
            <a:r>
              <a:rPr lang="en-US" sz="1600" b="1" dirty="0">
                <a:latin typeface="Arial" panose="020B0604020202020204" pitchFamily="34" charset="0"/>
                <a:cs typeface="Arial" panose="020B0604020202020204" pitchFamily="34" charset="0"/>
              </a:rPr>
              <a:t>All aircraft operating on federal                                                              incidents are required to have a radio                                                                 devoted exclusively to the continuous                                                        monitoring of the AIR GUARD frequency:                                                             168.6250, with a TX tone of 110.9 Hz. </a:t>
            </a:r>
            <a:endParaRPr lang="en-US" sz="1600" dirty="0">
              <a:latin typeface="Arial" panose="020B0604020202020204" pitchFamily="34" charset="0"/>
              <a:cs typeface="Arial" panose="020B0604020202020204" pitchFamily="34" charset="0"/>
            </a:endParaRPr>
          </a:p>
          <a:p>
            <a:pPr>
              <a:buFont typeface="Wingdings" panose="05000000000000000000" pitchFamily="2" charset="2"/>
              <a:buChar char="§"/>
            </a:pPr>
            <a:r>
              <a:rPr lang="en-US" sz="1600" b="1" dirty="0">
                <a:latin typeface="Arial" panose="020B0604020202020204" pitchFamily="34" charset="0"/>
                <a:cs typeface="Arial" panose="020B0604020202020204" pitchFamily="34" charset="0"/>
              </a:rPr>
              <a:t>AIR GUARD is an emergency aviation                                             communications channel.  It must be                                                             used only for:</a:t>
            </a:r>
          </a:p>
          <a:p>
            <a:pPr lvl="1">
              <a:buFont typeface="Wingdings" panose="05000000000000000000" pitchFamily="2" charset="2"/>
              <a:buChar char="§"/>
            </a:pPr>
            <a:r>
              <a:rPr lang="en-US" sz="1200" b="1" dirty="0">
                <a:latin typeface="Arial" panose="020B0604020202020204" pitchFamily="34" charset="0"/>
                <a:cs typeface="Arial" panose="020B0604020202020204" pitchFamily="34" charset="0"/>
              </a:rPr>
              <a:t>Emergency air-to-ground communications</a:t>
            </a:r>
            <a:endParaRPr lang="en-US" sz="1200" dirty="0">
              <a:latin typeface="Arial" panose="020B0604020202020204" pitchFamily="34" charset="0"/>
              <a:cs typeface="Arial" panose="020B0604020202020204" pitchFamily="34" charset="0"/>
            </a:endParaRPr>
          </a:p>
          <a:p>
            <a:pPr lvl="1">
              <a:buFont typeface="Wingdings" panose="05000000000000000000" pitchFamily="2" charset="2"/>
              <a:buChar char="§"/>
            </a:pPr>
            <a:r>
              <a:rPr lang="en-US" sz="1200" b="1" dirty="0">
                <a:latin typeface="Arial" panose="020B0604020202020204" pitchFamily="34" charset="0"/>
                <a:cs typeface="Arial" panose="020B0604020202020204" pitchFamily="34" charset="0"/>
              </a:rPr>
              <a:t>Emergency air-to-air communications</a:t>
            </a:r>
            <a:endParaRPr lang="en-US" sz="1200" dirty="0">
              <a:latin typeface="Arial" panose="020B0604020202020204" pitchFamily="34" charset="0"/>
              <a:cs typeface="Arial" panose="020B0604020202020204" pitchFamily="34" charset="0"/>
            </a:endParaRPr>
          </a:p>
          <a:p>
            <a:pPr lvl="1">
              <a:buFont typeface="Wingdings" panose="05000000000000000000" pitchFamily="2" charset="2"/>
              <a:buChar char="§"/>
            </a:pPr>
            <a:r>
              <a:rPr lang="en-US" sz="1200" b="1" dirty="0">
                <a:latin typeface="Arial" panose="020B0604020202020204" pitchFamily="34" charset="0"/>
                <a:cs typeface="Arial" panose="020B0604020202020204" pitchFamily="34" charset="0"/>
              </a:rPr>
              <a:t>Initial call, recall, and re-direction of aircraft when no other contact frequency is available</a:t>
            </a:r>
          </a:p>
          <a:p>
            <a:pPr>
              <a:buFont typeface="Wingdings" panose="05000000000000000000" pitchFamily="2" charset="2"/>
              <a:buChar char="§"/>
            </a:pPr>
            <a:r>
              <a:rPr lang="en-US" sz="1600" b="1" dirty="0">
                <a:latin typeface="Arial" panose="020B0604020202020204" pitchFamily="34" charset="0"/>
                <a:cs typeface="Arial" panose="020B0604020202020204" pitchFamily="34" charset="0"/>
              </a:rPr>
              <a:t>AIR GUARD is </a:t>
            </a:r>
            <a:r>
              <a:rPr lang="en-US" sz="1600" b="1" u="sng" dirty="0">
                <a:latin typeface="Arial" panose="020B0604020202020204" pitchFamily="34" charset="0"/>
                <a:cs typeface="Arial" panose="020B0604020202020204" pitchFamily="34" charset="0"/>
              </a:rPr>
              <a:t>not</a:t>
            </a:r>
            <a:r>
              <a:rPr lang="en-US" sz="1600" b="1" dirty="0">
                <a:latin typeface="Arial" panose="020B0604020202020204" pitchFamily="34" charset="0"/>
                <a:cs typeface="Arial" panose="020B0604020202020204" pitchFamily="34" charset="0"/>
              </a:rPr>
              <a:t> to be used for tactical communications, local dispatching, administrative, flight-following or logistical use. </a:t>
            </a:r>
          </a:p>
          <a:p>
            <a:pPr>
              <a:buFont typeface="Wingdings" panose="05000000000000000000" pitchFamily="2" charset="2"/>
              <a:buChar char="§"/>
            </a:pPr>
            <a:r>
              <a:rPr lang="en-US" sz="1600" b="1" dirty="0">
                <a:solidFill>
                  <a:srgbClr val="FF0000"/>
                </a:solidFill>
                <a:latin typeface="Arial" panose="020B0604020202020204" pitchFamily="34" charset="0"/>
                <a:cs typeface="Arial" panose="020B0604020202020204" pitchFamily="34" charset="0"/>
              </a:rPr>
              <a:t>All Incident Radio Communications Plans (Form ICS-205) on federal incidents are required to have AIR GUARD programmed in the last available channel on the channel knob of all portable radios.  If you are in an emergency situation and need to reach aircraft, you can quickly turn your radio to this channel to make emergency contact.  </a:t>
            </a:r>
            <a:endParaRPr lang="en-US" sz="1600" dirty="0">
              <a:solidFill>
                <a:srgbClr val="FF0000"/>
              </a:solidFill>
              <a:latin typeface="Arial" panose="020B0604020202020204" pitchFamily="34" charset="0"/>
              <a:cs typeface="Arial" panose="020B0604020202020204" pitchFamily="34" charset="0"/>
            </a:endParaRPr>
          </a:p>
          <a:p>
            <a:endParaRPr lang="en-US" sz="1600" dirty="0"/>
          </a:p>
        </p:txBody>
      </p:sp>
      <p:sp>
        <p:nvSpPr>
          <p:cNvPr id="7" name="NIFC-NIRSC" descr="Null"/>
          <p:cNvSpPr txBox="1"/>
          <p:nvPr/>
        </p:nvSpPr>
        <p:spPr>
          <a:xfrm rot="16200000">
            <a:off x="-2197098" y="4344600"/>
            <a:ext cx="4699001" cy="276999"/>
          </a:xfrm>
          <a:prstGeom prst="rect">
            <a:avLst/>
          </a:prstGeom>
          <a:noFill/>
        </p:spPr>
        <p:txBody>
          <a:bodyPr wrap="square" rtlCol="0">
            <a:spAutoFit/>
          </a:bodyPr>
          <a:lstStyle/>
          <a:p>
            <a:r>
              <a:rPr lang="en-US" sz="1200" dirty="0">
                <a:solidFill>
                  <a:schemeClr val="accent2">
                    <a:lumMod val="75000"/>
                  </a:schemeClr>
                </a:solidFill>
                <a:latin typeface="Biondi" panose="02000505030000020004" pitchFamily="2" charset="0"/>
              </a:rPr>
              <a:t>NIFC-NIICD-NIRSC Basic Radio Operation Training</a:t>
            </a:r>
          </a:p>
        </p:txBody>
      </p:sp>
      <p:sp>
        <p:nvSpPr>
          <p:cNvPr id="21506" name="Title"/>
          <p:cNvSpPr>
            <a:spLocks noGrp="1" noChangeArrowheads="1"/>
          </p:cNvSpPr>
          <p:nvPr>
            <p:ph type="title"/>
          </p:nvPr>
        </p:nvSpPr>
        <p:spPr/>
        <p:txBody>
          <a:bodyPr>
            <a:normAutofit fontScale="90000"/>
          </a:bodyPr>
          <a:lstStyle/>
          <a:p>
            <a:pPr eaLnBrk="1" hangingPunct="1">
              <a:defRPr/>
            </a:pPr>
            <a:r>
              <a:rPr lang="en-US" b="1" dirty="0"/>
              <a:t>RADIO THEORY BASICS – </a:t>
            </a:r>
            <a:br>
              <a:rPr lang="en-US" b="1" dirty="0"/>
            </a:br>
            <a:r>
              <a:rPr lang="en-US" b="1" dirty="0"/>
              <a:t>Air Guard</a:t>
            </a:r>
          </a:p>
        </p:txBody>
      </p:sp>
      <p:pic>
        <p:nvPicPr>
          <p:cNvPr id="10" name="Pic-Airtanker" descr="Airtanker making a retardant dro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0295" y="1828800"/>
            <a:ext cx="3136604" cy="2285999"/>
          </a:xfrm>
          <a:prstGeom prst="rect">
            <a:avLst/>
          </a:prstGeom>
        </p:spPr>
      </p:pic>
      <p:pic>
        <p:nvPicPr>
          <p:cNvPr id="8" name="Pic-Home Button" descr="Home Button - clicking this will return you to the Main Menu">
            <a:hlinkClick r:id="rId4" action="ppaction://hlinksldjump" tooltip="Main Menu"/>
          </p:cNvPr>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686800" y="152400"/>
            <a:ext cx="304800" cy="304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6286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Example of an ICS-205 Incident Radio Communications Plan">
            <a:extLst>
              <a:ext uri="{FF2B5EF4-FFF2-40B4-BE49-F238E27FC236}">
                <a16:creationId xmlns:a16="http://schemas.microsoft.com/office/drawing/2014/main" id="{BFF0CFB9-F0CB-4877-8915-DA21D4594F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355" y="1635782"/>
            <a:ext cx="7924799" cy="5222218"/>
          </a:xfrm>
          <a:prstGeom prst="rect">
            <a:avLst/>
          </a:prstGeom>
        </p:spPr>
      </p:pic>
      <p:sp>
        <p:nvSpPr>
          <p:cNvPr id="10" name="NIFC-NIRSC" descr="Null"/>
          <p:cNvSpPr txBox="1"/>
          <p:nvPr/>
        </p:nvSpPr>
        <p:spPr>
          <a:xfrm rot="16200000">
            <a:off x="-2197098" y="4344600"/>
            <a:ext cx="4699001" cy="276999"/>
          </a:xfrm>
          <a:prstGeom prst="rect">
            <a:avLst/>
          </a:prstGeom>
          <a:noFill/>
        </p:spPr>
        <p:txBody>
          <a:bodyPr wrap="square" rtlCol="0">
            <a:spAutoFit/>
          </a:bodyPr>
          <a:lstStyle/>
          <a:p>
            <a:r>
              <a:rPr lang="en-US" sz="1200" dirty="0">
                <a:solidFill>
                  <a:schemeClr val="accent2">
                    <a:lumMod val="75000"/>
                  </a:schemeClr>
                </a:solidFill>
                <a:latin typeface="Biondi" panose="02000505030000020004" pitchFamily="2" charset="0"/>
              </a:rPr>
              <a:t>NIFC-NIICD-NIRSC Basic Radio Operation Training</a:t>
            </a:r>
          </a:p>
        </p:txBody>
      </p:sp>
      <p:sp>
        <p:nvSpPr>
          <p:cNvPr id="21506" name="Title"/>
          <p:cNvSpPr>
            <a:spLocks noGrp="1" noChangeArrowheads="1"/>
          </p:cNvSpPr>
          <p:nvPr>
            <p:ph type="title"/>
          </p:nvPr>
        </p:nvSpPr>
        <p:spPr/>
        <p:txBody>
          <a:bodyPr>
            <a:normAutofit fontScale="90000"/>
          </a:bodyPr>
          <a:lstStyle/>
          <a:p>
            <a:pPr>
              <a:defRPr/>
            </a:pPr>
            <a:r>
              <a:rPr lang="en-US" b="1" dirty="0"/>
              <a:t>RADIO THEORY BASICS – </a:t>
            </a:r>
            <a:br>
              <a:rPr lang="en-US" b="1" dirty="0"/>
            </a:br>
            <a:r>
              <a:rPr lang="en-US" sz="3600" b="1" dirty="0"/>
              <a:t>ICS-205 Incident Radio </a:t>
            </a:r>
            <a:r>
              <a:rPr lang="en-US" sz="3600" b="1" dirty="0" err="1"/>
              <a:t>Comm</a:t>
            </a:r>
            <a:r>
              <a:rPr lang="en-US" sz="3600" b="1" dirty="0"/>
              <a:t> Plan</a:t>
            </a:r>
            <a:endParaRPr lang="en-US" b="1" dirty="0"/>
          </a:p>
        </p:txBody>
      </p:sp>
      <p:sp>
        <p:nvSpPr>
          <p:cNvPr id="4" name="Text-Example" descr="Example"/>
          <p:cNvSpPr/>
          <p:nvPr/>
        </p:nvSpPr>
        <p:spPr>
          <a:xfrm rot="19794928">
            <a:off x="188851" y="1668812"/>
            <a:ext cx="1348762" cy="38100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EXAMPLE</a:t>
            </a:r>
          </a:p>
        </p:txBody>
      </p:sp>
      <p:sp>
        <p:nvSpPr>
          <p:cNvPr id="13" name="Text-TXRX"/>
          <p:cNvSpPr txBox="1"/>
          <p:nvPr/>
        </p:nvSpPr>
        <p:spPr>
          <a:xfrm>
            <a:off x="3733798" y="6589224"/>
            <a:ext cx="2514600" cy="276999"/>
          </a:xfrm>
          <a:prstGeom prst="rect">
            <a:avLst/>
          </a:prstGeom>
          <a:noFill/>
        </p:spPr>
        <p:txBody>
          <a:bodyPr wrap="square" rtlCol="0">
            <a:spAutoFit/>
          </a:bodyPr>
          <a:lstStyle/>
          <a:p>
            <a:r>
              <a:rPr lang="en-US" sz="1200" b="1" dirty="0">
                <a:solidFill>
                  <a:srgbClr val="FF0000"/>
                </a:solidFill>
                <a:latin typeface="Comic Sans MS" panose="030F0702030302020204" pitchFamily="66" charset="0"/>
              </a:rPr>
              <a:t>TX = Transmit   RX = Receive</a:t>
            </a:r>
          </a:p>
        </p:txBody>
      </p:sp>
      <p:sp>
        <p:nvSpPr>
          <p:cNvPr id="30" name="Text-Airguard"/>
          <p:cNvSpPr txBox="1"/>
          <p:nvPr/>
        </p:nvSpPr>
        <p:spPr>
          <a:xfrm>
            <a:off x="3124198" y="1472317"/>
            <a:ext cx="3733801" cy="646331"/>
          </a:xfrm>
          <a:prstGeom prst="rect">
            <a:avLst/>
          </a:prstGeom>
          <a:solidFill>
            <a:schemeClr val="accent3">
              <a:lumMod val="40000"/>
              <a:lumOff val="60000"/>
            </a:schemeClr>
          </a:solidFill>
          <a:ln w="76200">
            <a:solidFill>
              <a:srgbClr val="FF0000"/>
            </a:solidFill>
          </a:ln>
        </p:spPr>
        <p:txBody>
          <a:bodyPr wrap="square" rtlCol="0">
            <a:spAutoFit/>
          </a:bodyPr>
          <a:lstStyle/>
          <a:p>
            <a:pPr algn="ctr"/>
            <a:r>
              <a:rPr lang="en-US" sz="3600" b="1" dirty="0">
                <a:latin typeface="Comic Sans MS" panose="030F0702030302020204" pitchFamily="66" charset="0"/>
              </a:rPr>
              <a:t>Air Guard</a:t>
            </a:r>
          </a:p>
        </p:txBody>
      </p:sp>
      <p:sp>
        <p:nvSpPr>
          <p:cNvPr id="29" name="Box around airguard" descr="Box around the Airguard channel"/>
          <p:cNvSpPr/>
          <p:nvPr/>
        </p:nvSpPr>
        <p:spPr>
          <a:xfrm>
            <a:off x="1094355" y="5838741"/>
            <a:ext cx="7924801" cy="27699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Home Button" descr="Home Button - clicking this will return you to the Main Menu">
            <a:hlinkClick r:id="rId4" action="ppaction://hlinksldjump" tooltip="Main Menu"/>
          </p:cNvPr>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686800" y="152400"/>
            <a:ext cx="304800" cy="304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8985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26" presetClass="emph" presetSubtype="0" repeatCount="2000" fill="hold" grpId="1" nodeType="withEffect">
                                  <p:stCondLst>
                                    <p:cond delay="0"/>
                                  </p:stCondLst>
                                  <p:childTnLst>
                                    <p:animEffect transition="out" filter="fade">
                                      <p:cBhvr>
                                        <p:cTn id="10" dur="500" tmFilter="0, 0; .2, .5; .8, .5; 1, 0"/>
                                        <p:tgtEl>
                                          <p:spTgt spid="29"/>
                                        </p:tgtEl>
                                      </p:cBhvr>
                                    </p:animEffect>
                                    <p:animScale>
                                      <p:cBhvr>
                                        <p:cTn id="11" dur="250" autoRev="1" fill="hold"/>
                                        <p:tgtEl>
                                          <p:spTgt spid="2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9" grpId="0" animBg="1"/>
      <p:bldP spid="29"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D2D8FDC9-C315-4AA9-BD72-9CDDB6E10271}"/>
              </a:ext>
            </a:extLst>
          </p:cNvPr>
          <p:cNvSpPr>
            <a:spLocks noGrp="1"/>
          </p:cNvSpPr>
          <p:nvPr>
            <p:ph type="title"/>
          </p:nvPr>
        </p:nvSpPr>
        <p:spPr>
          <a:xfrm>
            <a:off x="1424343" y="274655"/>
            <a:ext cx="7498080" cy="1143000"/>
          </a:xfrm>
        </p:spPr>
        <p:txBody>
          <a:bodyPr>
            <a:normAutofit fontScale="90000"/>
          </a:bodyPr>
          <a:lstStyle/>
          <a:p>
            <a:r>
              <a:rPr lang="en-US" b="1" dirty="0"/>
              <a:t>KNOW YOUR RADIO- </a:t>
            </a:r>
            <a:br>
              <a:rPr lang="en-US" b="1" dirty="0"/>
            </a:br>
            <a:r>
              <a:rPr lang="en-US" b="1" dirty="0"/>
              <a:t>Select Your Radio to Continue</a:t>
            </a:r>
          </a:p>
        </p:txBody>
      </p:sp>
      <p:grpSp>
        <p:nvGrpSpPr>
          <p:cNvPr id="10" name="Group 9" descr="Bendix King KNG2 handheld radio">
            <a:extLst>
              <a:ext uri="{FF2B5EF4-FFF2-40B4-BE49-F238E27FC236}">
                <a16:creationId xmlns:a16="http://schemas.microsoft.com/office/drawing/2014/main" id="{D6C6230F-421A-43E0-8812-25B350EA2577}"/>
              </a:ext>
            </a:extLst>
          </p:cNvPr>
          <p:cNvGrpSpPr/>
          <p:nvPr/>
        </p:nvGrpSpPr>
        <p:grpSpPr>
          <a:xfrm>
            <a:off x="1500356" y="1441101"/>
            <a:ext cx="2170680" cy="5259321"/>
            <a:chOff x="2236473" y="1417655"/>
            <a:chExt cx="2170680" cy="5259321"/>
          </a:xfrm>
        </p:grpSpPr>
        <p:pic>
          <p:nvPicPr>
            <p:cNvPr id="6" name="Picture 5" descr="A picture containing text, indoor, black&#10;&#10;Description automatically generated">
              <a:hlinkClick r:id="rId2" action="ppaction://hlinksldjump"/>
              <a:extLst>
                <a:ext uri="{FF2B5EF4-FFF2-40B4-BE49-F238E27FC236}">
                  <a16:creationId xmlns:a16="http://schemas.microsoft.com/office/drawing/2014/main" id="{FAFF7281-9A56-49A9-9764-99682F9FB29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667" b="87667" l="36167" r="58167">
                          <a14:foregroundMark x1="41000" y1="8833" x2="41333" y2="37500"/>
                          <a14:foregroundMark x1="36500" y1="42500" x2="36167" y2="68000"/>
                          <a14:foregroundMark x1="39167" y1="76667" x2="38500" y2="84333"/>
                          <a14:foregroundMark x1="38500" y1="84333" x2="42667" y2="90167"/>
                          <a14:foregroundMark x1="42667" y1="90167" x2="50000" y2="90333"/>
                          <a14:foregroundMark x1="50000" y1="90333" x2="56833" y2="87667"/>
                          <a14:foregroundMark x1="56833" y1="87667" x2="58167" y2="60167"/>
                          <a14:foregroundMark x1="53667" y1="36167" x2="53667" y2="34000"/>
                          <a14:foregroundMark x1="56167" y1="36167" x2="56667" y2="34333"/>
                          <a14:foregroundMark x1="57000" y1="33667" x2="56833" y2="34500"/>
                          <a14:foregroundMark x1="56833" y1="36000" x2="56333" y2="37000"/>
                          <a14:foregroundMark x1="52000" y1="37667" x2="53667" y2="38000"/>
                          <a14:foregroundMark x1="41667" y1="77333" x2="41833" y2="85833"/>
                          <a14:foregroundMark x1="47833" y1="83667" x2="50000" y2="84167"/>
                        </a14:backgroundRemoval>
                      </a14:imgEffect>
                    </a14:imgLayer>
                  </a14:imgProps>
                </a:ext>
                <a:ext uri="{28A0092B-C50C-407E-A947-70E740481C1C}">
                  <a14:useLocalDpi xmlns:a14="http://schemas.microsoft.com/office/drawing/2010/main" val="0"/>
                </a:ext>
              </a:extLst>
            </a:blip>
            <a:srcRect l="34378" t="6667" r="38981" b="8311"/>
            <a:stretch/>
          </p:blipFill>
          <p:spPr>
            <a:xfrm>
              <a:off x="2236473" y="1417655"/>
              <a:ext cx="1647950" cy="5259321"/>
            </a:xfrm>
            <a:prstGeom prst="rect">
              <a:avLst/>
            </a:prstGeom>
          </p:spPr>
        </p:pic>
        <p:sp>
          <p:nvSpPr>
            <p:cNvPr id="8" name="TextBox 7">
              <a:extLst>
                <a:ext uri="{FF2B5EF4-FFF2-40B4-BE49-F238E27FC236}">
                  <a16:creationId xmlns:a16="http://schemas.microsoft.com/office/drawing/2014/main" id="{CE108E0D-229A-4430-A26E-1AEA9F0DFDB5}"/>
                </a:ext>
              </a:extLst>
            </p:cNvPr>
            <p:cNvSpPr txBox="1"/>
            <p:nvPr/>
          </p:nvSpPr>
          <p:spPr>
            <a:xfrm>
              <a:off x="2895601" y="2209800"/>
              <a:ext cx="1511552" cy="584775"/>
            </a:xfrm>
            <a:prstGeom prst="rect">
              <a:avLst/>
            </a:prstGeom>
            <a:noFill/>
          </p:spPr>
          <p:txBody>
            <a:bodyPr wrap="square" rtlCol="0">
              <a:spAutoFit/>
            </a:bodyPr>
            <a:lstStyle/>
            <a:p>
              <a:r>
                <a:rPr lang="en-US" sz="3200" b="1" dirty="0"/>
                <a:t>KNG2</a:t>
              </a:r>
            </a:p>
          </p:txBody>
        </p:sp>
      </p:grpSp>
      <p:grpSp>
        <p:nvGrpSpPr>
          <p:cNvPr id="11" name="Group 10" descr="Bendix King DPH handheld radio">
            <a:extLst>
              <a:ext uri="{FF2B5EF4-FFF2-40B4-BE49-F238E27FC236}">
                <a16:creationId xmlns:a16="http://schemas.microsoft.com/office/drawing/2014/main" id="{EE0DB049-CE13-40B1-8CF0-49FB076B817A}"/>
              </a:ext>
            </a:extLst>
          </p:cNvPr>
          <p:cNvGrpSpPr/>
          <p:nvPr/>
        </p:nvGrpSpPr>
        <p:grpSpPr>
          <a:xfrm>
            <a:off x="6034289" y="1600200"/>
            <a:ext cx="2604040" cy="5147634"/>
            <a:chOff x="5292310" y="1600200"/>
            <a:chExt cx="2604040" cy="5147634"/>
          </a:xfrm>
        </p:grpSpPr>
        <p:pic>
          <p:nvPicPr>
            <p:cNvPr id="7" name="Pic-BK Radio front view" descr="Front view of a Bendix King handheld radio with battery clamshell">
              <a:hlinkClick r:id="rId5" action="ppaction://hlinksldjump"/>
              <a:extLst>
                <a:ext uri="{FF2B5EF4-FFF2-40B4-BE49-F238E27FC236}">
                  <a16:creationId xmlns:a16="http://schemas.microsoft.com/office/drawing/2014/main" id="{879A4176-3CE7-4744-83C3-8EA7165FCEB4}"/>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757" b="97456" l="25216" r="80065">
                          <a14:foregroundMark x1="72414" y1="96669" x2="72414" y2="96669"/>
                          <a14:foregroundMark x1="65948" y1="96305" x2="65948" y2="96305"/>
                          <a14:foregroundMark x1="70151" y1="96548" x2="55603" y2="96426"/>
                          <a14:foregroundMark x1="33944" y1="96063" x2="51940" y2="96426"/>
                          <a14:foregroundMark x1="52586" y1="96426" x2="54741" y2="96426"/>
                          <a14:foregroundMark x1="74569" y1="96669" x2="75216" y2="94004"/>
                          <a14:foregroundMark x1="75862" y1="94488" x2="75862" y2="94488"/>
                          <a14:foregroundMark x1="75862" y1="93216" x2="75862" y2="93216"/>
                          <a14:foregroundMark x1="32112" y1="95518" x2="32112" y2="95518"/>
                        </a14:backgroundRemoval>
                      </a14:imgEffect>
                    </a14:imgLayer>
                  </a14:imgProps>
                </a:ext>
                <a:ext uri="{28A0092B-C50C-407E-A947-70E740481C1C}">
                  <a14:useLocalDpi xmlns:a14="http://schemas.microsoft.com/office/drawing/2010/main" val="0"/>
                </a:ext>
              </a:extLst>
            </a:blip>
            <a:srcRect l="25430" r="17658"/>
            <a:stretch/>
          </p:blipFill>
          <p:spPr>
            <a:xfrm>
              <a:off x="6248400" y="1600200"/>
              <a:ext cx="1647950" cy="5147634"/>
            </a:xfrm>
            <a:prstGeom prst="rect">
              <a:avLst/>
            </a:prstGeom>
          </p:spPr>
        </p:pic>
        <p:sp>
          <p:nvSpPr>
            <p:cNvPr id="9" name="TextBox 8">
              <a:extLst>
                <a:ext uri="{FF2B5EF4-FFF2-40B4-BE49-F238E27FC236}">
                  <a16:creationId xmlns:a16="http://schemas.microsoft.com/office/drawing/2014/main" id="{734A4DEB-571E-4031-9B28-214DF4339D85}"/>
                </a:ext>
              </a:extLst>
            </p:cNvPr>
            <p:cNvSpPr txBox="1"/>
            <p:nvPr/>
          </p:nvSpPr>
          <p:spPr>
            <a:xfrm>
              <a:off x="5292310" y="5387938"/>
              <a:ext cx="1511552" cy="584775"/>
            </a:xfrm>
            <a:prstGeom prst="rect">
              <a:avLst/>
            </a:prstGeom>
            <a:noFill/>
          </p:spPr>
          <p:txBody>
            <a:bodyPr wrap="square" rtlCol="0">
              <a:spAutoFit/>
            </a:bodyPr>
            <a:lstStyle/>
            <a:p>
              <a:r>
                <a:rPr lang="en-US" sz="3200" b="1" dirty="0"/>
                <a:t>DPH</a:t>
              </a:r>
            </a:p>
          </p:txBody>
        </p:sp>
      </p:grpSp>
      <p:sp>
        <p:nvSpPr>
          <p:cNvPr id="12" name="TextBox 11">
            <a:extLst>
              <a:ext uri="{FF2B5EF4-FFF2-40B4-BE49-F238E27FC236}">
                <a16:creationId xmlns:a16="http://schemas.microsoft.com/office/drawing/2014/main" id="{ABA0A8A1-3BE7-45D9-8BC2-CA94F1F58FEE}"/>
              </a:ext>
            </a:extLst>
          </p:cNvPr>
          <p:cNvSpPr txBox="1"/>
          <p:nvPr/>
        </p:nvSpPr>
        <p:spPr>
          <a:xfrm>
            <a:off x="3512246" y="2971800"/>
            <a:ext cx="3322274" cy="1754326"/>
          </a:xfrm>
          <a:prstGeom prst="rect">
            <a:avLst/>
          </a:prstGeom>
          <a:noFill/>
        </p:spPr>
        <p:txBody>
          <a:bodyPr wrap="square" rtlCol="0">
            <a:spAutoFit/>
          </a:bodyPr>
          <a:lstStyle/>
          <a:p>
            <a:r>
              <a:rPr lang="en-US" dirty="0"/>
              <a:t>If you want to go through both radios, continue to next slide. You will see some redundancy.</a:t>
            </a:r>
          </a:p>
          <a:p>
            <a:endParaRPr lang="en-US" dirty="0"/>
          </a:p>
          <a:p>
            <a:r>
              <a:rPr lang="en-US" dirty="0"/>
              <a:t>If you want to only look at one, click on the picture of that radio.</a:t>
            </a:r>
          </a:p>
        </p:txBody>
      </p:sp>
      <p:pic>
        <p:nvPicPr>
          <p:cNvPr id="13" name="Pic-Home Button" descr="Home Button - clicking this will return you to the Main Menu">
            <a:hlinkClick r:id="rId8" action="ppaction://hlinksldjump" tooltip="Main Menu"/>
            <a:extLst>
              <a:ext uri="{FF2B5EF4-FFF2-40B4-BE49-F238E27FC236}">
                <a16:creationId xmlns:a16="http://schemas.microsoft.com/office/drawing/2014/main" id="{D1DE9CC6-F336-4623-87FA-3636FB310414}"/>
              </a:ext>
            </a:extLst>
          </p:cNvPr>
          <p:cNvPicPr>
            <a:picLocks noChangeAspect="1" noChangeArrowheads="1"/>
          </p:cNvPicPr>
          <p:nvPr/>
        </p:nvPicPr>
        <p:blipFill>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686800" y="152400"/>
            <a:ext cx="304800" cy="304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11888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Screen &amp; Buttons" descr="Front display screen on Bendix King KNG2 handheld radio with menu buttons and setting indicators">
            <a:extLst>
              <a:ext uri="{FF2B5EF4-FFF2-40B4-BE49-F238E27FC236}">
                <a16:creationId xmlns:a16="http://schemas.microsoft.com/office/drawing/2014/main" id="{76BE87BC-DBA3-4468-9AB9-5C1146B2EE0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636" t="3087" r="31876" b="5555"/>
          <a:stretch/>
        </p:blipFill>
        <p:spPr>
          <a:xfrm>
            <a:off x="3375126" y="1987945"/>
            <a:ext cx="1612291" cy="1744754"/>
          </a:xfrm>
          <a:prstGeom prst="rect">
            <a:avLst/>
          </a:prstGeom>
        </p:spPr>
      </p:pic>
      <p:pic>
        <p:nvPicPr>
          <p:cNvPr id="133" name="Picture 132" descr="Bendix King KNG2 handheld radio">
            <a:extLst>
              <a:ext uri="{FF2B5EF4-FFF2-40B4-BE49-F238E27FC236}">
                <a16:creationId xmlns:a16="http://schemas.microsoft.com/office/drawing/2014/main" id="{D7554F83-FEBD-4498-86FE-0C9B9AD7363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667" b="87667" l="36167" r="58167">
                        <a14:foregroundMark x1="41000" y1="8833" x2="41333" y2="37500"/>
                        <a14:foregroundMark x1="36500" y1="42500" x2="36167" y2="68000"/>
                        <a14:foregroundMark x1="39167" y1="76667" x2="38500" y2="84333"/>
                        <a14:foregroundMark x1="38500" y1="84333" x2="42667" y2="90167"/>
                        <a14:foregroundMark x1="42667" y1="90167" x2="50000" y2="90333"/>
                        <a14:foregroundMark x1="50000" y1="90333" x2="56833" y2="87667"/>
                        <a14:foregroundMark x1="56833" y1="87667" x2="58167" y2="60167"/>
                        <a14:foregroundMark x1="53667" y1="36167" x2="53667" y2="34000"/>
                        <a14:foregroundMark x1="56167" y1="36167" x2="56667" y2="34333"/>
                        <a14:foregroundMark x1="57000" y1="33667" x2="56833" y2="34500"/>
                        <a14:foregroundMark x1="56833" y1="36000" x2="56333" y2="37000"/>
                        <a14:foregroundMark x1="52000" y1="37667" x2="53667" y2="38000"/>
                        <a14:foregroundMark x1="41667" y1="77333" x2="41833" y2="85833"/>
                        <a14:foregroundMark x1="47833" y1="83667" x2="50000" y2="84167"/>
                      </a14:backgroundRemoval>
                    </a14:imgEffect>
                  </a14:imgLayer>
                </a14:imgProps>
              </a:ext>
              <a:ext uri="{28A0092B-C50C-407E-A947-70E740481C1C}">
                <a14:useLocalDpi xmlns:a14="http://schemas.microsoft.com/office/drawing/2010/main" val="0"/>
              </a:ext>
            </a:extLst>
          </a:blip>
          <a:srcRect l="34378" t="6667" r="38981" b="8311"/>
          <a:stretch/>
        </p:blipFill>
        <p:spPr>
          <a:xfrm>
            <a:off x="7014895" y="888567"/>
            <a:ext cx="1827023" cy="5830821"/>
          </a:xfrm>
          <a:prstGeom prst="rect">
            <a:avLst/>
          </a:prstGeom>
        </p:spPr>
      </p:pic>
      <p:pic>
        <p:nvPicPr>
          <p:cNvPr id="27" name="Picture 26" descr="Top view of a Bendix King KNG2 handheld radio">
            <a:extLst>
              <a:ext uri="{FF2B5EF4-FFF2-40B4-BE49-F238E27FC236}">
                <a16:creationId xmlns:a16="http://schemas.microsoft.com/office/drawing/2014/main" id="{C508D29A-DB27-4FC2-BD39-CCBA89F63FAF}"/>
              </a:ext>
            </a:extLst>
          </p:cNvPr>
          <p:cNvPicPr>
            <a:picLocks noChangeAspect="1"/>
          </p:cNvPicPr>
          <p:nvPr/>
        </p:nvPicPr>
        <p:blipFill rotWithShape="1">
          <a:blip r:embed="rId6">
            <a:extLst>
              <a:ext uri="{28A0092B-C50C-407E-A947-70E740481C1C}">
                <a14:useLocalDpi xmlns:a14="http://schemas.microsoft.com/office/drawing/2010/main" val="0"/>
              </a:ext>
            </a:extLst>
          </a:blip>
          <a:srcRect l="7708" t="18889" r="7366" b="32869"/>
          <a:stretch/>
        </p:blipFill>
        <p:spPr>
          <a:xfrm>
            <a:off x="1215593" y="4655645"/>
            <a:ext cx="2922820" cy="1937036"/>
          </a:xfrm>
          <a:prstGeom prst="rect">
            <a:avLst/>
          </a:prstGeom>
        </p:spPr>
      </p:pic>
      <p:sp>
        <p:nvSpPr>
          <p:cNvPr id="59" name="NIFC-NIRSC" descr="Null"/>
          <p:cNvSpPr txBox="1"/>
          <p:nvPr/>
        </p:nvSpPr>
        <p:spPr>
          <a:xfrm rot="16200000">
            <a:off x="-2197098" y="4344600"/>
            <a:ext cx="4699001" cy="276999"/>
          </a:xfrm>
          <a:prstGeom prst="rect">
            <a:avLst/>
          </a:prstGeom>
          <a:noFill/>
        </p:spPr>
        <p:txBody>
          <a:bodyPr wrap="square" rtlCol="0">
            <a:spAutoFit/>
          </a:bodyPr>
          <a:lstStyle/>
          <a:p>
            <a:r>
              <a:rPr lang="en-US" sz="1200" dirty="0">
                <a:solidFill>
                  <a:schemeClr val="accent2">
                    <a:lumMod val="75000"/>
                  </a:schemeClr>
                </a:solidFill>
                <a:latin typeface="Biondi" panose="02000505030000020004" pitchFamily="2" charset="0"/>
              </a:rPr>
              <a:t>NIFC-NIICD-NIRSC Basic Radio Operation Training</a:t>
            </a:r>
          </a:p>
        </p:txBody>
      </p:sp>
      <p:sp>
        <p:nvSpPr>
          <p:cNvPr id="7" name="Title 6"/>
          <p:cNvSpPr>
            <a:spLocks noGrp="1"/>
          </p:cNvSpPr>
          <p:nvPr>
            <p:ph type="title"/>
          </p:nvPr>
        </p:nvSpPr>
        <p:spPr>
          <a:xfrm>
            <a:off x="1424343" y="274655"/>
            <a:ext cx="7498080" cy="1143000"/>
          </a:xfrm>
        </p:spPr>
        <p:txBody>
          <a:bodyPr>
            <a:normAutofit fontScale="90000"/>
          </a:bodyPr>
          <a:lstStyle/>
          <a:p>
            <a:r>
              <a:rPr lang="en-US" b="1" dirty="0"/>
              <a:t>KNOW YOUR RADIO- </a:t>
            </a:r>
            <a:br>
              <a:rPr lang="en-US" b="1" dirty="0"/>
            </a:br>
            <a:r>
              <a:rPr lang="en-US" b="1" dirty="0"/>
              <a:t>BK KNG2 Handheld</a:t>
            </a:r>
          </a:p>
        </p:txBody>
      </p:sp>
      <p:grpSp>
        <p:nvGrpSpPr>
          <p:cNvPr id="3" name="Internal Speaker" descr="Indicating the internal speaker and mic on the front of the radio"/>
          <p:cNvGrpSpPr>
            <a:grpSpLocks/>
          </p:cNvGrpSpPr>
          <p:nvPr/>
        </p:nvGrpSpPr>
        <p:grpSpPr bwMode="auto">
          <a:xfrm>
            <a:off x="6527184" y="2469439"/>
            <a:ext cx="1006955" cy="1500902"/>
            <a:chOff x="1957388" y="1992313"/>
            <a:chExt cx="1006955" cy="1500902"/>
          </a:xfrm>
        </p:grpSpPr>
        <p:cxnSp>
          <p:nvCxnSpPr>
            <p:cNvPr id="19" name="Straight Arrow Connector 18"/>
            <p:cNvCxnSpPr>
              <a:cxnSpLocks/>
            </p:cNvCxnSpPr>
            <p:nvPr/>
          </p:nvCxnSpPr>
          <p:spPr bwMode="auto">
            <a:xfrm>
              <a:off x="2516199" y="2456633"/>
              <a:ext cx="448144" cy="1036582"/>
            </a:xfrm>
            <a:prstGeom prst="straightConnector1">
              <a:avLst/>
            </a:prstGeom>
            <a:solidFill>
              <a:schemeClr val="accent1"/>
            </a:solidFill>
            <a:ln w="38100" cap="flat" cmpd="sng" algn="ctr">
              <a:solidFill>
                <a:schemeClr val="accent1">
                  <a:lumMod val="60000"/>
                  <a:lumOff val="40000"/>
                </a:schemeClr>
              </a:solidFill>
              <a:prstDash val="solid"/>
              <a:round/>
              <a:headEnd type="none" w="med" len="med"/>
              <a:tailEnd type="triangle"/>
            </a:ln>
            <a:effectLst/>
          </p:spPr>
        </p:cxnSp>
        <p:sp>
          <p:nvSpPr>
            <p:cNvPr id="2" name="TextBox 1"/>
            <p:cNvSpPr txBox="1"/>
            <p:nvPr/>
          </p:nvSpPr>
          <p:spPr>
            <a:xfrm>
              <a:off x="1957388" y="1992313"/>
              <a:ext cx="815975" cy="554037"/>
            </a:xfrm>
            <a:prstGeom prst="rect">
              <a:avLst/>
            </a:prstGeom>
            <a:solidFill>
              <a:schemeClr val="accent1">
                <a:lumMod val="60000"/>
                <a:lumOff val="40000"/>
              </a:schemeClr>
            </a:solidFill>
          </p:spPr>
          <p:txBody>
            <a:bodyPr>
              <a:spAutoFit/>
            </a:bodyPr>
            <a:lstStyle/>
            <a:p>
              <a:pPr algn="ctr">
                <a:defRPr/>
              </a:pPr>
              <a:r>
                <a:rPr lang="en-US" sz="1000" b="1" dirty="0"/>
                <a:t>Internal Speaker  &amp; Mic</a:t>
              </a:r>
            </a:p>
          </p:txBody>
        </p:sp>
      </p:grpSp>
      <p:grpSp>
        <p:nvGrpSpPr>
          <p:cNvPr id="5" name="Antenna" descr="Arrow pointing at the antenna connector on the top of radio"/>
          <p:cNvGrpSpPr>
            <a:grpSpLocks/>
          </p:cNvGrpSpPr>
          <p:nvPr/>
        </p:nvGrpSpPr>
        <p:grpSpPr bwMode="auto">
          <a:xfrm>
            <a:off x="7629897" y="1330503"/>
            <a:ext cx="1246610" cy="642308"/>
            <a:chOff x="2471315" y="2736850"/>
            <a:chExt cx="1246610" cy="642308"/>
          </a:xfrm>
        </p:grpSpPr>
        <p:cxnSp>
          <p:nvCxnSpPr>
            <p:cNvPr id="85" name="Straight Arrow Connector 84"/>
            <p:cNvCxnSpPr>
              <a:cxnSpLocks/>
            </p:cNvCxnSpPr>
            <p:nvPr/>
          </p:nvCxnSpPr>
          <p:spPr bwMode="auto">
            <a:xfrm flipH="1">
              <a:off x="2471315" y="2824002"/>
              <a:ext cx="426401" cy="555156"/>
            </a:xfrm>
            <a:prstGeom prst="straightConnector1">
              <a:avLst/>
            </a:prstGeom>
            <a:solidFill>
              <a:schemeClr val="accent1"/>
            </a:solidFill>
            <a:ln w="38100" cap="flat" cmpd="sng" algn="ctr">
              <a:solidFill>
                <a:schemeClr val="accent1">
                  <a:lumMod val="60000"/>
                  <a:lumOff val="40000"/>
                </a:schemeClr>
              </a:solidFill>
              <a:prstDash val="solid"/>
              <a:round/>
              <a:headEnd type="none" w="med" len="med"/>
              <a:tailEnd type="triangle"/>
            </a:ln>
            <a:effectLst/>
          </p:spPr>
        </p:cxnSp>
        <p:sp>
          <p:nvSpPr>
            <p:cNvPr id="70" name="TextBox 69"/>
            <p:cNvSpPr txBox="1"/>
            <p:nvPr/>
          </p:nvSpPr>
          <p:spPr>
            <a:xfrm>
              <a:off x="2773363" y="2736850"/>
              <a:ext cx="944562" cy="246221"/>
            </a:xfrm>
            <a:prstGeom prst="rect">
              <a:avLst/>
            </a:prstGeom>
            <a:solidFill>
              <a:schemeClr val="accent1">
                <a:lumMod val="60000"/>
                <a:lumOff val="40000"/>
              </a:schemeClr>
            </a:solidFill>
          </p:spPr>
          <p:txBody>
            <a:bodyPr>
              <a:spAutoFit/>
            </a:bodyPr>
            <a:lstStyle/>
            <a:p>
              <a:pPr algn="ctr">
                <a:defRPr/>
              </a:pPr>
              <a:r>
                <a:rPr lang="en-US" sz="1000" b="1" dirty="0"/>
                <a:t>Antenna</a:t>
              </a:r>
            </a:p>
          </p:txBody>
        </p:sp>
      </p:grpSp>
      <p:grpSp>
        <p:nvGrpSpPr>
          <p:cNvPr id="6" name="Scan Switch" descr="Arrow pointing at the scan switch on the top of the radio"/>
          <p:cNvGrpSpPr>
            <a:grpSpLocks/>
          </p:cNvGrpSpPr>
          <p:nvPr/>
        </p:nvGrpSpPr>
        <p:grpSpPr bwMode="auto">
          <a:xfrm>
            <a:off x="1807588" y="6288021"/>
            <a:ext cx="1012405" cy="488913"/>
            <a:chOff x="3992562" y="2216346"/>
            <a:chExt cx="1012405" cy="488913"/>
          </a:xfrm>
        </p:grpSpPr>
        <p:cxnSp>
          <p:nvCxnSpPr>
            <p:cNvPr id="84" name="Straight Arrow Connector 83"/>
            <p:cNvCxnSpPr>
              <a:cxnSpLocks/>
            </p:cNvCxnSpPr>
            <p:nvPr/>
          </p:nvCxnSpPr>
          <p:spPr bwMode="auto">
            <a:xfrm flipV="1">
              <a:off x="4259477" y="2216346"/>
              <a:ext cx="123091" cy="365804"/>
            </a:xfrm>
            <a:prstGeom prst="straightConnector1">
              <a:avLst/>
            </a:prstGeom>
            <a:solidFill>
              <a:schemeClr val="accent1"/>
            </a:solidFill>
            <a:ln w="38100" cap="flat" cmpd="sng" algn="ctr">
              <a:solidFill>
                <a:schemeClr val="accent1">
                  <a:lumMod val="60000"/>
                  <a:lumOff val="40000"/>
                </a:schemeClr>
              </a:solidFill>
              <a:prstDash val="solid"/>
              <a:round/>
              <a:headEnd type="none" w="med" len="med"/>
              <a:tailEnd type="triangle"/>
            </a:ln>
            <a:effectLst/>
          </p:spPr>
        </p:cxnSp>
        <p:sp>
          <p:nvSpPr>
            <p:cNvPr id="69" name="TextBox 68"/>
            <p:cNvSpPr txBox="1"/>
            <p:nvPr/>
          </p:nvSpPr>
          <p:spPr>
            <a:xfrm>
              <a:off x="3992562" y="2459038"/>
              <a:ext cx="1012405" cy="246221"/>
            </a:xfrm>
            <a:prstGeom prst="rect">
              <a:avLst/>
            </a:prstGeom>
            <a:solidFill>
              <a:schemeClr val="accent1">
                <a:lumMod val="60000"/>
                <a:lumOff val="40000"/>
              </a:schemeClr>
            </a:solidFill>
          </p:spPr>
          <p:txBody>
            <a:bodyPr wrap="square">
              <a:spAutoFit/>
            </a:bodyPr>
            <a:lstStyle/>
            <a:p>
              <a:pPr algn="ctr">
                <a:defRPr/>
              </a:pPr>
              <a:r>
                <a:rPr lang="en-US" sz="1000" b="1" dirty="0"/>
                <a:t>Scan Switch</a:t>
              </a:r>
            </a:p>
          </p:txBody>
        </p:sp>
      </p:grpSp>
      <p:grpSp>
        <p:nvGrpSpPr>
          <p:cNvPr id="9" name="ON/OFF" descr="Arrow pointing at the ON/OFF/Volume knob on the top of the radio"/>
          <p:cNvGrpSpPr>
            <a:grpSpLocks/>
          </p:cNvGrpSpPr>
          <p:nvPr/>
        </p:nvGrpSpPr>
        <p:grpSpPr bwMode="auto">
          <a:xfrm>
            <a:off x="3849123" y="4990343"/>
            <a:ext cx="1329862" cy="554037"/>
            <a:chOff x="4543888" y="2557463"/>
            <a:chExt cx="1329862" cy="554037"/>
          </a:xfrm>
        </p:grpSpPr>
        <p:cxnSp>
          <p:nvCxnSpPr>
            <p:cNvPr id="83" name="Straight Arrow Connector 82"/>
            <p:cNvCxnSpPr>
              <a:cxnSpLocks/>
            </p:cNvCxnSpPr>
            <p:nvPr/>
          </p:nvCxnSpPr>
          <p:spPr bwMode="auto">
            <a:xfrm flipH="1" flipV="1">
              <a:off x="4543888" y="2849203"/>
              <a:ext cx="921875" cy="35501"/>
            </a:xfrm>
            <a:prstGeom prst="straightConnector1">
              <a:avLst/>
            </a:prstGeom>
            <a:solidFill>
              <a:schemeClr val="accent1"/>
            </a:solidFill>
            <a:ln w="38100" cap="flat" cmpd="sng" algn="ctr">
              <a:solidFill>
                <a:schemeClr val="accent1">
                  <a:lumMod val="60000"/>
                  <a:lumOff val="40000"/>
                </a:schemeClr>
              </a:solidFill>
              <a:prstDash val="solid"/>
              <a:round/>
              <a:headEnd type="none" w="med" len="med"/>
              <a:tailEnd type="triangle"/>
            </a:ln>
            <a:effectLst/>
          </p:spPr>
        </p:cxnSp>
        <p:sp>
          <p:nvSpPr>
            <p:cNvPr id="68" name="TextBox 67"/>
            <p:cNvSpPr txBox="1"/>
            <p:nvPr/>
          </p:nvSpPr>
          <p:spPr>
            <a:xfrm>
              <a:off x="5057775" y="2557463"/>
              <a:ext cx="815975" cy="554037"/>
            </a:xfrm>
            <a:prstGeom prst="rect">
              <a:avLst/>
            </a:prstGeom>
            <a:solidFill>
              <a:schemeClr val="accent1">
                <a:lumMod val="60000"/>
                <a:lumOff val="40000"/>
              </a:schemeClr>
            </a:solidFill>
          </p:spPr>
          <p:txBody>
            <a:bodyPr>
              <a:spAutoFit/>
            </a:bodyPr>
            <a:lstStyle/>
            <a:p>
              <a:pPr algn="ctr">
                <a:defRPr/>
              </a:pPr>
              <a:r>
                <a:rPr lang="en-US" sz="1000" b="1" dirty="0"/>
                <a:t>ON/OFF</a:t>
              </a:r>
            </a:p>
            <a:p>
              <a:pPr algn="ctr">
                <a:defRPr/>
              </a:pPr>
              <a:r>
                <a:rPr lang="en-US" sz="1000" b="1" dirty="0"/>
                <a:t>Volume Knob</a:t>
              </a:r>
            </a:p>
          </p:txBody>
        </p:sp>
      </p:grpSp>
      <p:grpSp>
        <p:nvGrpSpPr>
          <p:cNvPr id="10" name="Priority Scan" descr="Arrow pointing at a box around the Hi/Low power, Scan, and Priority Scan switches"/>
          <p:cNvGrpSpPr>
            <a:grpSpLocks/>
          </p:cNvGrpSpPr>
          <p:nvPr/>
        </p:nvGrpSpPr>
        <p:grpSpPr bwMode="auto">
          <a:xfrm>
            <a:off x="3177375" y="6288022"/>
            <a:ext cx="1394625" cy="479904"/>
            <a:chOff x="2136073" y="4891623"/>
            <a:chExt cx="1394625" cy="479904"/>
          </a:xfrm>
        </p:grpSpPr>
        <p:cxnSp>
          <p:nvCxnSpPr>
            <p:cNvPr id="81" name="Straight Arrow Connector 80"/>
            <p:cNvCxnSpPr>
              <a:cxnSpLocks/>
            </p:cNvCxnSpPr>
            <p:nvPr/>
          </p:nvCxnSpPr>
          <p:spPr bwMode="auto">
            <a:xfrm flipH="1" flipV="1">
              <a:off x="2291294" y="4891623"/>
              <a:ext cx="143823" cy="242691"/>
            </a:xfrm>
            <a:prstGeom prst="straightConnector1">
              <a:avLst/>
            </a:prstGeom>
            <a:solidFill>
              <a:schemeClr val="accent1"/>
            </a:solidFill>
            <a:ln w="38100" cap="flat" cmpd="sng" algn="ctr">
              <a:solidFill>
                <a:schemeClr val="accent1">
                  <a:lumMod val="60000"/>
                  <a:lumOff val="40000"/>
                </a:schemeClr>
              </a:solidFill>
              <a:prstDash val="solid"/>
              <a:round/>
              <a:headEnd type="none" w="med" len="med"/>
              <a:tailEnd type="triangle"/>
            </a:ln>
            <a:effectLst/>
          </p:spPr>
        </p:cxnSp>
        <p:sp>
          <p:nvSpPr>
            <p:cNvPr id="67" name="TextBox 66"/>
            <p:cNvSpPr txBox="1"/>
            <p:nvPr/>
          </p:nvSpPr>
          <p:spPr>
            <a:xfrm>
              <a:off x="2136073" y="5125306"/>
              <a:ext cx="1394625" cy="246221"/>
            </a:xfrm>
            <a:prstGeom prst="rect">
              <a:avLst/>
            </a:prstGeom>
            <a:solidFill>
              <a:schemeClr val="accent1">
                <a:lumMod val="60000"/>
                <a:lumOff val="40000"/>
              </a:schemeClr>
            </a:solidFill>
          </p:spPr>
          <p:txBody>
            <a:bodyPr wrap="square">
              <a:spAutoFit/>
            </a:bodyPr>
            <a:lstStyle/>
            <a:p>
              <a:pPr>
                <a:defRPr/>
              </a:pPr>
              <a:r>
                <a:rPr lang="en-US" sz="1000" b="1" dirty="0"/>
                <a:t>Priority Scan Switch</a:t>
              </a:r>
            </a:p>
          </p:txBody>
        </p:sp>
      </p:grpSp>
      <p:grpSp>
        <p:nvGrpSpPr>
          <p:cNvPr id="14" name="Channel Selector" descr="Arrow pointing at the channel selector knob"/>
          <p:cNvGrpSpPr>
            <a:grpSpLocks/>
          </p:cNvGrpSpPr>
          <p:nvPr/>
        </p:nvGrpSpPr>
        <p:grpSpPr bwMode="auto">
          <a:xfrm>
            <a:off x="2222555" y="3934156"/>
            <a:ext cx="817562" cy="924049"/>
            <a:chOff x="5589588" y="4983163"/>
            <a:chExt cx="817562" cy="984641"/>
          </a:xfrm>
        </p:grpSpPr>
        <p:cxnSp>
          <p:nvCxnSpPr>
            <p:cNvPr id="82" name="Straight Arrow Connector 81"/>
            <p:cNvCxnSpPr>
              <a:cxnSpLocks/>
            </p:cNvCxnSpPr>
            <p:nvPr/>
          </p:nvCxnSpPr>
          <p:spPr bwMode="auto">
            <a:xfrm>
              <a:off x="5998369" y="5278325"/>
              <a:ext cx="114990" cy="689479"/>
            </a:xfrm>
            <a:prstGeom prst="straightConnector1">
              <a:avLst/>
            </a:prstGeom>
            <a:solidFill>
              <a:schemeClr val="accent1"/>
            </a:solidFill>
            <a:ln w="38100" cap="flat" cmpd="sng" algn="ctr">
              <a:solidFill>
                <a:schemeClr val="accent1">
                  <a:lumMod val="60000"/>
                  <a:lumOff val="40000"/>
                </a:schemeClr>
              </a:solidFill>
              <a:prstDash val="solid"/>
              <a:round/>
              <a:headEnd type="none" w="med" len="med"/>
              <a:tailEnd type="triangle"/>
            </a:ln>
            <a:effectLst/>
          </p:spPr>
        </p:cxnSp>
        <p:sp>
          <p:nvSpPr>
            <p:cNvPr id="75" name="TextBox 74"/>
            <p:cNvSpPr txBox="1"/>
            <p:nvPr/>
          </p:nvSpPr>
          <p:spPr>
            <a:xfrm>
              <a:off x="5589588" y="4983163"/>
              <a:ext cx="817562" cy="590325"/>
            </a:xfrm>
            <a:prstGeom prst="rect">
              <a:avLst/>
            </a:prstGeom>
            <a:solidFill>
              <a:schemeClr val="accent1">
                <a:lumMod val="60000"/>
                <a:lumOff val="40000"/>
              </a:schemeClr>
            </a:solidFill>
          </p:spPr>
          <p:txBody>
            <a:bodyPr>
              <a:spAutoFit/>
            </a:bodyPr>
            <a:lstStyle/>
            <a:p>
              <a:pPr algn="ctr">
                <a:defRPr/>
              </a:pPr>
              <a:r>
                <a:rPr lang="en-US" sz="1000" b="1" dirty="0"/>
                <a:t>Channel Selector Knob</a:t>
              </a:r>
            </a:p>
          </p:txBody>
        </p:sp>
      </p:grpSp>
      <p:grpSp>
        <p:nvGrpSpPr>
          <p:cNvPr id="16" name="Programming Jack" descr="Arrow pointing at the programming/accessory jack"/>
          <p:cNvGrpSpPr>
            <a:grpSpLocks/>
          </p:cNvGrpSpPr>
          <p:nvPr/>
        </p:nvGrpSpPr>
        <p:grpSpPr bwMode="auto">
          <a:xfrm>
            <a:off x="8023430" y="1863560"/>
            <a:ext cx="1085401" cy="1588491"/>
            <a:chOff x="6492418" y="2288192"/>
            <a:chExt cx="1085401" cy="1509010"/>
          </a:xfrm>
        </p:grpSpPr>
        <p:cxnSp>
          <p:nvCxnSpPr>
            <p:cNvPr id="89" name="Straight Arrow Connector 88"/>
            <p:cNvCxnSpPr>
              <a:cxnSpLocks/>
            </p:cNvCxnSpPr>
            <p:nvPr/>
          </p:nvCxnSpPr>
          <p:spPr bwMode="auto">
            <a:xfrm flipH="1">
              <a:off x="7231989" y="2725575"/>
              <a:ext cx="210590" cy="1071627"/>
            </a:xfrm>
            <a:prstGeom prst="straightConnector1">
              <a:avLst/>
            </a:prstGeom>
            <a:solidFill>
              <a:schemeClr val="accent1"/>
            </a:solidFill>
            <a:ln w="38100" cap="flat" cmpd="sng" algn="ctr">
              <a:solidFill>
                <a:schemeClr val="accent1">
                  <a:lumMod val="60000"/>
                  <a:lumOff val="40000"/>
                </a:schemeClr>
              </a:solidFill>
              <a:prstDash val="solid"/>
              <a:round/>
              <a:headEnd type="none" w="med" len="med"/>
              <a:tailEnd type="triangle"/>
            </a:ln>
            <a:effectLst/>
          </p:spPr>
        </p:cxnSp>
        <p:sp>
          <p:nvSpPr>
            <p:cNvPr id="79" name="TextBox 78"/>
            <p:cNvSpPr txBox="1"/>
            <p:nvPr/>
          </p:nvSpPr>
          <p:spPr>
            <a:xfrm>
              <a:off x="6492418" y="2288192"/>
              <a:ext cx="1085401" cy="526279"/>
            </a:xfrm>
            <a:prstGeom prst="rect">
              <a:avLst/>
            </a:prstGeom>
            <a:solidFill>
              <a:schemeClr val="accent1">
                <a:lumMod val="60000"/>
                <a:lumOff val="40000"/>
              </a:schemeClr>
            </a:solidFill>
          </p:spPr>
          <p:txBody>
            <a:bodyPr wrap="square">
              <a:spAutoFit/>
            </a:bodyPr>
            <a:lstStyle/>
            <a:p>
              <a:pPr algn="ctr">
                <a:defRPr/>
              </a:pPr>
              <a:r>
                <a:rPr lang="en-US" sz="1000" b="1" dirty="0"/>
                <a:t>Programming, Cloning, and Accessory Jack</a:t>
              </a:r>
            </a:p>
          </p:txBody>
        </p:sp>
      </p:grpSp>
      <p:grpSp>
        <p:nvGrpSpPr>
          <p:cNvPr id="20" name="PTT" descr="Arrow pointing at the PTT, push-to-talk, button on the side of the radio"/>
          <p:cNvGrpSpPr>
            <a:grpSpLocks/>
          </p:cNvGrpSpPr>
          <p:nvPr/>
        </p:nvGrpSpPr>
        <p:grpSpPr bwMode="auto">
          <a:xfrm>
            <a:off x="5670061" y="3811854"/>
            <a:ext cx="1415934" cy="400050"/>
            <a:chOff x="6378843" y="4055760"/>
            <a:chExt cx="1415934" cy="400050"/>
          </a:xfrm>
        </p:grpSpPr>
        <p:cxnSp>
          <p:nvCxnSpPr>
            <p:cNvPr id="86" name="Straight Arrow Connector 85"/>
            <p:cNvCxnSpPr>
              <a:cxnSpLocks/>
            </p:cNvCxnSpPr>
            <p:nvPr/>
          </p:nvCxnSpPr>
          <p:spPr bwMode="auto">
            <a:xfrm>
              <a:off x="7363756" y="4255506"/>
              <a:ext cx="431021" cy="200304"/>
            </a:xfrm>
            <a:prstGeom prst="straightConnector1">
              <a:avLst/>
            </a:prstGeom>
            <a:solidFill>
              <a:schemeClr val="accent1"/>
            </a:solidFill>
            <a:ln w="38100" cap="flat" cmpd="sng" algn="ctr">
              <a:solidFill>
                <a:schemeClr val="accent1">
                  <a:lumMod val="60000"/>
                  <a:lumOff val="40000"/>
                </a:schemeClr>
              </a:solidFill>
              <a:prstDash val="solid"/>
              <a:round/>
              <a:headEnd type="none" w="med" len="med"/>
              <a:tailEnd type="triangle"/>
            </a:ln>
            <a:effectLst/>
          </p:spPr>
        </p:cxnSp>
        <p:sp>
          <p:nvSpPr>
            <p:cNvPr id="76" name="TextBox 75"/>
            <p:cNvSpPr txBox="1"/>
            <p:nvPr/>
          </p:nvSpPr>
          <p:spPr>
            <a:xfrm>
              <a:off x="6378843" y="4055760"/>
              <a:ext cx="1111250" cy="400050"/>
            </a:xfrm>
            <a:prstGeom prst="rect">
              <a:avLst/>
            </a:prstGeom>
            <a:solidFill>
              <a:schemeClr val="accent1">
                <a:lumMod val="60000"/>
                <a:lumOff val="40000"/>
              </a:schemeClr>
            </a:solidFill>
          </p:spPr>
          <p:txBody>
            <a:bodyPr>
              <a:spAutoFit/>
            </a:bodyPr>
            <a:lstStyle/>
            <a:p>
              <a:pPr algn="ctr">
                <a:defRPr/>
              </a:pPr>
              <a:r>
                <a:rPr lang="en-US" sz="1000" b="1" dirty="0">
                  <a:solidFill>
                    <a:sysClr val="windowText" lastClr="000000"/>
                  </a:solidFill>
                </a:rPr>
                <a:t>PTT</a:t>
              </a:r>
            </a:p>
            <a:p>
              <a:pPr algn="ctr">
                <a:defRPr/>
              </a:pPr>
              <a:r>
                <a:rPr lang="en-US" sz="1000" b="1" dirty="0">
                  <a:solidFill>
                    <a:sysClr val="windowText" lastClr="000000"/>
                  </a:solidFill>
                </a:rPr>
                <a:t>Push-to-Talk</a:t>
              </a:r>
            </a:p>
          </p:txBody>
        </p:sp>
      </p:grpSp>
      <p:pic>
        <p:nvPicPr>
          <p:cNvPr id="61" name="Pic-Home Button" descr="Home Button - clicking this will return you to the Main Menu">
            <a:hlinkClick r:id="rId7" action="ppaction://hlinksldjump" tooltip="Main Menu"/>
          </p:cNvPr>
          <p:cNvPicPr>
            <a:picLocks noChangeAspect="1" noChangeArrowheads="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686800" y="152400"/>
            <a:ext cx="304800" cy="304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136" name="Menu Access">
            <a:extLst>
              <a:ext uri="{FF2B5EF4-FFF2-40B4-BE49-F238E27FC236}">
                <a16:creationId xmlns:a16="http://schemas.microsoft.com/office/drawing/2014/main" id="{D74D0564-798D-44B9-AA07-95990E1AA4B8}"/>
              </a:ext>
            </a:extLst>
          </p:cNvPr>
          <p:cNvGrpSpPr/>
          <p:nvPr/>
        </p:nvGrpSpPr>
        <p:grpSpPr>
          <a:xfrm>
            <a:off x="5725934" y="4308619"/>
            <a:ext cx="2904446" cy="2336196"/>
            <a:chOff x="5934754" y="4317629"/>
            <a:chExt cx="2904446" cy="2336196"/>
          </a:xfrm>
        </p:grpSpPr>
        <p:sp>
          <p:nvSpPr>
            <p:cNvPr id="12" name="Rectangle 11" descr="Box around the radio keypad"/>
            <p:cNvSpPr/>
            <p:nvPr/>
          </p:nvSpPr>
          <p:spPr>
            <a:xfrm>
              <a:off x="7477235" y="4317629"/>
              <a:ext cx="1361965" cy="2336196"/>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External Antenna" descr="Arrow pointing at the external antenna jack"/>
            <p:cNvGrpSpPr>
              <a:grpSpLocks/>
            </p:cNvGrpSpPr>
            <p:nvPr/>
          </p:nvGrpSpPr>
          <p:grpSpPr bwMode="auto">
            <a:xfrm>
              <a:off x="5934754" y="5110608"/>
              <a:ext cx="1868445" cy="1169551"/>
              <a:chOff x="6408737" y="1639888"/>
              <a:chExt cx="1868445" cy="1169551"/>
            </a:xfrm>
          </p:grpSpPr>
          <p:cxnSp>
            <p:nvCxnSpPr>
              <p:cNvPr id="90" name="Straight Arrow Connector 89"/>
              <p:cNvCxnSpPr>
                <a:cxnSpLocks/>
              </p:cNvCxnSpPr>
              <p:nvPr/>
            </p:nvCxnSpPr>
            <p:spPr bwMode="auto">
              <a:xfrm>
                <a:off x="7484383" y="1986648"/>
                <a:ext cx="792799" cy="107728"/>
              </a:xfrm>
              <a:prstGeom prst="straightConnector1">
                <a:avLst/>
              </a:prstGeom>
              <a:solidFill>
                <a:schemeClr val="accent1"/>
              </a:solidFill>
              <a:ln w="38100" cap="flat" cmpd="sng" algn="ctr">
                <a:solidFill>
                  <a:schemeClr val="accent1">
                    <a:lumMod val="60000"/>
                    <a:lumOff val="40000"/>
                  </a:schemeClr>
                </a:solidFill>
                <a:prstDash val="solid"/>
                <a:round/>
                <a:headEnd type="none" w="med" len="med"/>
                <a:tailEnd type="triangle"/>
              </a:ln>
              <a:effectLst/>
            </p:spPr>
          </p:cxnSp>
          <p:sp>
            <p:nvSpPr>
              <p:cNvPr id="74" name="TextBox 73"/>
              <p:cNvSpPr txBox="1"/>
              <p:nvPr/>
            </p:nvSpPr>
            <p:spPr>
              <a:xfrm>
                <a:off x="6408737" y="1639888"/>
                <a:ext cx="1157288" cy="1169551"/>
              </a:xfrm>
              <a:prstGeom prst="rect">
                <a:avLst/>
              </a:prstGeom>
              <a:solidFill>
                <a:schemeClr val="accent1">
                  <a:lumMod val="60000"/>
                  <a:lumOff val="40000"/>
                </a:schemeClr>
              </a:solidFill>
            </p:spPr>
            <p:txBody>
              <a:bodyPr wrap="square">
                <a:spAutoFit/>
              </a:bodyPr>
              <a:lstStyle/>
              <a:p>
                <a:pPr algn="ctr">
                  <a:defRPr/>
                </a:pPr>
                <a:r>
                  <a:rPr lang="en-US" sz="1000" b="1" dirty="0"/>
                  <a:t>Menu Access &amp; Entry Keypad</a:t>
                </a:r>
              </a:p>
              <a:p>
                <a:pPr algn="ctr">
                  <a:defRPr/>
                </a:pPr>
                <a:r>
                  <a:rPr lang="en-US" sz="1000" b="1" dirty="0"/>
                  <a:t>- used to access key features that have been programmed into the radio</a:t>
                </a:r>
              </a:p>
            </p:txBody>
          </p:sp>
        </p:grpSp>
      </p:grpSp>
      <p:grpSp>
        <p:nvGrpSpPr>
          <p:cNvPr id="44" name="Monitor" descr="Arrow pointing at the PTT, push-to-talk, button on the side of the radio">
            <a:extLst>
              <a:ext uri="{FF2B5EF4-FFF2-40B4-BE49-F238E27FC236}">
                <a16:creationId xmlns:a16="http://schemas.microsoft.com/office/drawing/2014/main" id="{F8498317-75C7-40EB-9D58-576A9751F5D1}"/>
              </a:ext>
            </a:extLst>
          </p:cNvPr>
          <p:cNvGrpSpPr>
            <a:grpSpLocks/>
          </p:cNvGrpSpPr>
          <p:nvPr/>
        </p:nvGrpSpPr>
        <p:grpSpPr bwMode="auto">
          <a:xfrm>
            <a:off x="6036251" y="4581725"/>
            <a:ext cx="1090113" cy="408618"/>
            <a:chOff x="6789483" y="4055760"/>
            <a:chExt cx="1090113" cy="408618"/>
          </a:xfrm>
        </p:grpSpPr>
        <p:cxnSp>
          <p:nvCxnSpPr>
            <p:cNvPr id="45" name="Straight Arrow Connector 44">
              <a:extLst>
                <a:ext uri="{FF2B5EF4-FFF2-40B4-BE49-F238E27FC236}">
                  <a16:creationId xmlns:a16="http://schemas.microsoft.com/office/drawing/2014/main" id="{C8AEBC30-2E46-4617-88DC-5A677F584714}"/>
                </a:ext>
              </a:extLst>
            </p:cNvPr>
            <p:cNvCxnSpPr>
              <a:cxnSpLocks/>
            </p:cNvCxnSpPr>
            <p:nvPr/>
          </p:nvCxnSpPr>
          <p:spPr bwMode="auto">
            <a:xfrm>
              <a:off x="7363756" y="4255506"/>
              <a:ext cx="515840" cy="208872"/>
            </a:xfrm>
            <a:prstGeom prst="straightConnector1">
              <a:avLst/>
            </a:prstGeom>
            <a:solidFill>
              <a:schemeClr val="accent1"/>
            </a:solidFill>
            <a:ln w="38100" cap="flat" cmpd="sng" algn="ctr">
              <a:solidFill>
                <a:schemeClr val="accent1">
                  <a:lumMod val="60000"/>
                  <a:lumOff val="40000"/>
                </a:schemeClr>
              </a:solidFill>
              <a:prstDash val="solid"/>
              <a:round/>
              <a:headEnd type="none" w="med" len="med"/>
              <a:tailEnd type="triangle"/>
            </a:ln>
            <a:effectLst/>
          </p:spPr>
        </p:cxnSp>
        <p:sp>
          <p:nvSpPr>
            <p:cNvPr id="46" name="TextBox 45">
              <a:extLst>
                <a:ext uri="{FF2B5EF4-FFF2-40B4-BE49-F238E27FC236}">
                  <a16:creationId xmlns:a16="http://schemas.microsoft.com/office/drawing/2014/main" id="{D40925A6-A19B-4408-AE85-DA41A65E8B5F}"/>
                </a:ext>
              </a:extLst>
            </p:cNvPr>
            <p:cNvSpPr txBox="1"/>
            <p:nvPr/>
          </p:nvSpPr>
          <p:spPr>
            <a:xfrm>
              <a:off x="6789483" y="4055760"/>
              <a:ext cx="700610" cy="400110"/>
            </a:xfrm>
            <a:prstGeom prst="rect">
              <a:avLst/>
            </a:prstGeom>
            <a:solidFill>
              <a:schemeClr val="accent1">
                <a:lumMod val="60000"/>
                <a:lumOff val="40000"/>
              </a:schemeClr>
            </a:solidFill>
          </p:spPr>
          <p:txBody>
            <a:bodyPr wrap="square">
              <a:spAutoFit/>
            </a:bodyPr>
            <a:lstStyle/>
            <a:p>
              <a:pPr algn="ctr">
                <a:defRPr/>
              </a:pPr>
              <a:r>
                <a:rPr lang="en-US" sz="1000" b="1" dirty="0">
                  <a:solidFill>
                    <a:sysClr val="windowText" lastClr="000000"/>
                  </a:solidFill>
                </a:rPr>
                <a:t>Monitor Button</a:t>
              </a:r>
            </a:p>
          </p:txBody>
        </p:sp>
      </p:grpSp>
      <p:grpSp>
        <p:nvGrpSpPr>
          <p:cNvPr id="32" name="Menu Button Options" descr="Front display screen on Bendix King KNG2 handheld radio - view of menu list">
            <a:extLst>
              <a:ext uri="{FF2B5EF4-FFF2-40B4-BE49-F238E27FC236}">
                <a16:creationId xmlns:a16="http://schemas.microsoft.com/office/drawing/2014/main" id="{96911725-CBE1-4343-81CC-0999EDCBB16D}"/>
              </a:ext>
            </a:extLst>
          </p:cNvPr>
          <p:cNvGrpSpPr/>
          <p:nvPr/>
        </p:nvGrpSpPr>
        <p:grpSpPr>
          <a:xfrm>
            <a:off x="3695396" y="2008176"/>
            <a:ext cx="3331912" cy="2574716"/>
            <a:chOff x="3695396" y="2008176"/>
            <a:chExt cx="3331912" cy="2574716"/>
          </a:xfrm>
        </p:grpSpPr>
        <p:pic>
          <p:nvPicPr>
            <p:cNvPr id="122" name="Picture 121" descr="A picture containing text, indoor, close&#10;&#10;Description automatically generated">
              <a:extLst>
                <a:ext uri="{FF2B5EF4-FFF2-40B4-BE49-F238E27FC236}">
                  <a16:creationId xmlns:a16="http://schemas.microsoft.com/office/drawing/2014/main" id="{83CA1898-8952-436A-8B0F-216213526CD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0519" t="22196" r="30970" b="4074"/>
            <a:stretch/>
          </p:blipFill>
          <p:spPr>
            <a:xfrm>
              <a:off x="5418771" y="2008176"/>
              <a:ext cx="1608537" cy="1732245"/>
            </a:xfrm>
            <a:prstGeom prst="rect">
              <a:avLst/>
            </a:prstGeom>
          </p:spPr>
        </p:pic>
        <p:cxnSp>
          <p:nvCxnSpPr>
            <p:cNvPr id="127" name="Straight Arrow Connector 126">
              <a:extLst>
                <a:ext uri="{FF2B5EF4-FFF2-40B4-BE49-F238E27FC236}">
                  <a16:creationId xmlns:a16="http://schemas.microsoft.com/office/drawing/2014/main" id="{68955194-FE57-4AC6-A613-3DD95B4623F8}"/>
                </a:ext>
              </a:extLst>
            </p:cNvPr>
            <p:cNvCxnSpPr>
              <a:cxnSpLocks/>
            </p:cNvCxnSpPr>
            <p:nvPr/>
          </p:nvCxnSpPr>
          <p:spPr bwMode="auto">
            <a:xfrm flipH="1" flipV="1">
              <a:off x="3695396" y="3592529"/>
              <a:ext cx="952110" cy="501186"/>
            </a:xfrm>
            <a:prstGeom prst="straightConnector1">
              <a:avLst/>
            </a:prstGeom>
            <a:solidFill>
              <a:schemeClr val="accent1"/>
            </a:solidFill>
            <a:ln w="38100" cap="flat" cmpd="sng" algn="ctr">
              <a:solidFill>
                <a:schemeClr val="accent1">
                  <a:lumMod val="60000"/>
                  <a:lumOff val="40000"/>
                </a:schemeClr>
              </a:solidFill>
              <a:prstDash val="solid"/>
              <a:round/>
              <a:headEnd type="none" w="med" len="med"/>
              <a:tailEnd type="triangle"/>
            </a:ln>
            <a:effectLst/>
          </p:spPr>
        </p:cxnSp>
        <p:cxnSp>
          <p:nvCxnSpPr>
            <p:cNvPr id="57" name="Straight Arrow Connector 56">
              <a:extLst>
                <a:ext uri="{FF2B5EF4-FFF2-40B4-BE49-F238E27FC236}">
                  <a16:creationId xmlns:a16="http://schemas.microsoft.com/office/drawing/2014/main" id="{769A869C-EC89-4C3C-833D-DDF231BAE637}"/>
                </a:ext>
              </a:extLst>
            </p:cNvPr>
            <p:cNvCxnSpPr>
              <a:cxnSpLocks/>
            </p:cNvCxnSpPr>
            <p:nvPr/>
          </p:nvCxnSpPr>
          <p:spPr bwMode="auto">
            <a:xfrm flipV="1">
              <a:off x="5129069" y="2943348"/>
              <a:ext cx="427997" cy="1277627"/>
            </a:xfrm>
            <a:prstGeom prst="straightConnector1">
              <a:avLst/>
            </a:prstGeom>
            <a:solidFill>
              <a:schemeClr val="accent1"/>
            </a:solidFill>
            <a:ln w="38100" cap="flat" cmpd="sng" algn="ctr">
              <a:solidFill>
                <a:schemeClr val="accent1">
                  <a:lumMod val="60000"/>
                  <a:lumOff val="40000"/>
                </a:schemeClr>
              </a:solidFill>
              <a:prstDash val="solid"/>
              <a:round/>
              <a:headEnd type="none" w="med" len="med"/>
              <a:tailEnd type="triangle"/>
            </a:ln>
            <a:effectLst/>
          </p:spPr>
        </p:cxnSp>
        <p:sp>
          <p:nvSpPr>
            <p:cNvPr id="52" name="TextBox 51">
              <a:extLst>
                <a:ext uri="{FF2B5EF4-FFF2-40B4-BE49-F238E27FC236}">
                  <a16:creationId xmlns:a16="http://schemas.microsoft.com/office/drawing/2014/main" id="{ED52D032-139A-4747-B86B-F1A21CD07D51}"/>
                </a:ext>
              </a:extLst>
            </p:cNvPr>
            <p:cNvSpPr txBox="1"/>
            <p:nvPr/>
          </p:nvSpPr>
          <p:spPr bwMode="auto">
            <a:xfrm>
              <a:off x="4569425" y="4028894"/>
              <a:ext cx="1111508" cy="553998"/>
            </a:xfrm>
            <a:prstGeom prst="rect">
              <a:avLst/>
            </a:prstGeom>
            <a:solidFill>
              <a:schemeClr val="accent1">
                <a:lumMod val="60000"/>
                <a:lumOff val="40000"/>
              </a:schemeClr>
            </a:solidFill>
          </p:spPr>
          <p:txBody>
            <a:bodyPr wrap="square">
              <a:spAutoFit/>
            </a:bodyPr>
            <a:lstStyle/>
            <a:p>
              <a:pPr algn="ctr">
                <a:defRPr/>
              </a:pPr>
              <a:r>
                <a:rPr lang="en-US" sz="1000" b="1" dirty="0"/>
                <a:t>To find more options, select MENU.</a:t>
              </a:r>
            </a:p>
          </p:txBody>
        </p:sp>
      </p:grpSp>
      <p:grpSp>
        <p:nvGrpSpPr>
          <p:cNvPr id="71" name="RX Indicator" descr="Arrow pointing at the priority channel and receive/busy channel indicator which illuminates yellow when active.  It also indicates low battery during transmit by flashing yellow.">
            <a:extLst>
              <a:ext uri="{FF2B5EF4-FFF2-40B4-BE49-F238E27FC236}">
                <a16:creationId xmlns:a16="http://schemas.microsoft.com/office/drawing/2014/main" id="{A9161C27-4EE3-4C74-95F2-7A94EE02215E}"/>
              </a:ext>
            </a:extLst>
          </p:cNvPr>
          <p:cNvGrpSpPr>
            <a:grpSpLocks/>
          </p:cNvGrpSpPr>
          <p:nvPr/>
        </p:nvGrpSpPr>
        <p:grpSpPr bwMode="auto">
          <a:xfrm>
            <a:off x="7379480" y="1486864"/>
            <a:ext cx="1676400" cy="1642053"/>
            <a:chOff x="3939146" y="5172526"/>
            <a:chExt cx="1676400" cy="1642837"/>
          </a:xfrm>
        </p:grpSpPr>
        <p:sp>
          <p:nvSpPr>
            <p:cNvPr id="73" name="Yellow LED">
              <a:extLst>
                <a:ext uri="{FF2B5EF4-FFF2-40B4-BE49-F238E27FC236}">
                  <a16:creationId xmlns:a16="http://schemas.microsoft.com/office/drawing/2014/main" id="{1BFC1719-5993-4C3D-A6F0-CE1127A20463}"/>
                </a:ext>
              </a:extLst>
            </p:cNvPr>
            <p:cNvSpPr/>
            <p:nvPr/>
          </p:nvSpPr>
          <p:spPr bwMode="auto">
            <a:xfrm>
              <a:off x="5025236" y="6756944"/>
              <a:ext cx="83470" cy="58419"/>
            </a:xfrm>
            <a:prstGeom prst="rect">
              <a:avLst/>
            </a:prstGeom>
            <a:solidFill>
              <a:srgbClr val="FFC000"/>
            </a:solidFill>
            <a:ln w="9525" cap="flat" cmpd="sng" algn="ctr">
              <a:solidFill>
                <a:schemeClr val="accent2">
                  <a:lumMod val="75000"/>
                </a:schemeClr>
              </a:solidFill>
              <a:prstDash val="solid"/>
              <a:round/>
              <a:headEnd type="none" w="med" len="med"/>
              <a:tailEnd type="none" w="med" len="med"/>
            </a:ln>
            <a:effectLst>
              <a:glow rad="101600">
                <a:schemeClr val="accent2">
                  <a:satMod val="175000"/>
                  <a:alpha val="40000"/>
                </a:schemeClr>
              </a:glow>
            </a:effectLst>
          </p:spPr>
          <p:txBody>
            <a:bodyPr/>
            <a:lstStyle/>
            <a:p>
              <a:pPr>
                <a:defRPr/>
              </a:pPr>
              <a:endParaRPr lang="en-US"/>
            </a:p>
          </p:txBody>
        </p:sp>
        <p:grpSp>
          <p:nvGrpSpPr>
            <p:cNvPr id="72" name="Group 11">
              <a:extLst>
                <a:ext uri="{FF2B5EF4-FFF2-40B4-BE49-F238E27FC236}">
                  <a16:creationId xmlns:a16="http://schemas.microsoft.com/office/drawing/2014/main" id="{C240DA82-2337-4293-A607-1F7A4CEE87C2}"/>
                </a:ext>
              </a:extLst>
            </p:cNvPr>
            <p:cNvGrpSpPr>
              <a:grpSpLocks/>
            </p:cNvGrpSpPr>
            <p:nvPr/>
          </p:nvGrpSpPr>
          <p:grpSpPr bwMode="auto">
            <a:xfrm>
              <a:off x="3939146" y="5172526"/>
              <a:ext cx="1676400" cy="1584418"/>
              <a:chOff x="3939146" y="5172526"/>
              <a:chExt cx="1676400" cy="1584418"/>
            </a:xfrm>
          </p:grpSpPr>
          <p:cxnSp>
            <p:nvCxnSpPr>
              <p:cNvPr id="78" name="Straight Arrow Connector 77">
                <a:extLst>
                  <a:ext uri="{FF2B5EF4-FFF2-40B4-BE49-F238E27FC236}">
                    <a16:creationId xmlns:a16="http://schemas.microsoft.com/office/drawing/2014/main" id="{D3747B2A-4F39-4E8A-89D2-327CB4383C6F}"/>
                  </a:ext>
                </a:extLst>
              </p:cNvPr>
              <p:cNvCxnSpPr>
                <a:cxnSpLocks/>
                <a:endCxn id="73" idx="0"/>
              </p:cNvCxnSpPr>
              <p:nvPr/>
            </p:nvCxnSpPr>
            <p:spPr bwMode="auto">
              <a:xfrm>
                <a:off x="4863961" y="5588108"/>
                <a:ext cx="203010" cy="1168836"/>
              </a:xfrm>
              <a:prstGeom prst="straightConnector1">
                <a:avLst/>
              </a:prstGeom>
              <a:solidFill>
                <a:schemeClr val="accent1"/>
              </a:solidFill>
              <a:ln w="38100" cap="flat" cmpd="sng" algn="ctr">
                <a:solidFill>
                  <a:schemeClr val="accent1">
                    <a:lumMod val="60000"/>
                    <a:lumOff val="40000"/>
                  </a:schemeClr>
                </a:solidFill>
                <a:prstDash val="solid"/>
                <a:round/>
                <a:headEnd type="none" w="med" len="med"/>
                <a:tailEnd type="triangle"/>
              </a:ln>
              <a:effectLst/>
            </p:spPr>
          </p:cxnSp>
          <p:sp>
            <p:nvSpPr>
              <p:cNvPr id="77" name="TextBox 76">
                <a:extLst>
                  <a:ext uri="{FF2B5EF4-FFF2-40B4-BE49-F238E27FC236}">
                    <a16:creationId xmlns:a16="http://schemas.microsoft.com/office/drawing/2014/main" id="{02CD3844-36FF-41FD-A845-354F2D9274C7}"/>
                  </a:ext>
                </a:extLst>
              </p:cNvPr>
              <p:cNvSpPr txBox="1"/>
              <p:nvPr/>
            </p:nvSpPr>
            <p:spPr>
              <a:xfrm>
                <a:off x="3939146" y="5172526"/>
                <a:ext cx="1676400" cy="554263"/>
              </a:xfrm>
              <a:prstGeom prst="rect">
                <a:avLst/>
              </a:prstGeom>
              <a:solidFill>
                <a:schemeClr val="accent1">
                  <a:lumMod val="60000"/>
                  <a:lumOff val="40000"/>
                </a:schemeClr>
              </a:solidFill>
            </p:spPr>
            <p:txBody>
              <a:bodyPr wrap="square">
                <a:spAutoFit/>
              </a:bodyPr>
              <a:lstStyle/>
              <a:p>
                <a:pPr algn="ctr">
                  <a:defRPr/>
                </a:pPr>
                <a:r>
                  <a:rPr lang="en-US" sz="1000" b="1" dirty="0"/>
                  <a:t>Indicator Light:</a:t>
                </a:r>
                <a:endParaRPr lang="en-US" sz="1000" b="1" i="1" dirty="0">
                  <a:solidFill>
                    <a:srgbClr val="FFFF00"/>
                  </a:solidFill>
                </a:endParaRPr>
              </a:p>
              <a:p>
                <a:pPr algn="ctr">
                  <a:defRPr/>
                </a:pPr>
                <a:r>
                  <a:rPr lang="en-US" sz="1000" b="1" i="1" dirty="0">
                    <a:solidFill>
                      <a:srgbClr val="FFFF00"/>
                    </a:solidFill>
                  </a:rPr>
                  <a:t>RX - Busy Channel</a:t>
                </a:r>
              </a:p>
              <a:p>
                <a:pPr algn="ctr">
                  <a:defRPr/>
                </a:pPr>
                <a:r>
                  <a:rPr lang="en-US" sz="1000" b="1" i="1" dirty="0">
                    <a:solidFill>
                      <a:srgbClr val="FF0000"/>
                    </a:solidFill>
                  </a:rPr>
                  <a:t>Transmit</a:t>
                </a:r>
              </a:p>
            </p:txBody>
          </p:sp>
        </p:grpSp>
      </p:grpSp>
      <p:grpSp>
        <p:nvGrpSpPr>
          <p:cNvPr id="80" name="Simplex Channel Indicator" descr="Arrow pointing at the ON/OFF/Volume knob on the top of the radio">
            <a:extLst>
              <a:ext uri="{FF2B5EF4-FFF2-40B4-BE49-F238E27FC236}">
                <a16:creationId xmlns:a16="http://schemas.microsoft.com/office/drawing/2014/main" id="{30E68B8E-853C-4CD7-8D31-D71EAF2E5ECF}"/>
              </a:ext>
            </a:extLst>
          </p:cNvPr>
          <p:cNvGrpSpPr>
            <a:grpSpLocks/>
          </p:cNvGrpSpPr>
          <p:nvPr/>
        </p:nvGrpSpPr>
        <p:grpSpPr bwMode="auto">
          <a:xfrm>
            <a:off x="1748732" y="1707689"/>
            <a:ext cx="2561328" cy="707886"/>
            <a:chOff x="4798330" y="2570498"/>
            <a:chExt cx="2561328" cy="707886"/>
          </a:xfrm>
        </p:grpSpPr>
        <p:cxnSp>
          <p:nvCxnSpPr>
            <p:cNvPr id="87" name="Straight Arrow Connector 86">
              <a:extLst>
                <a:ext uri="{FF2B5EF4-FFF2-40B4-BE49-F238E27FC236}">
                  <a16:creationId xmlns:a16="http://schemas.microsoft.com/office/drawing/2014/main" id="{9E8AB88F-5DD0-40FB-B5AA-392CF283A9D6}"/>
                </a:ext>
              </a:extLst>
            </p:cNvPr>
            <p:cNvCxnSpPr>
              <a:cxnSpLocks/>
            </p:cNvCxnSpPr>
            <p:nvPr/>
          </p:nvCxnSpPr>
          <p:spPr bwMode="auto">
            <a:xfrm>
              <a:off x="5465764" y="2884705"/>
              <a:ext cx="1893894" cy="180459"/>
            </a:xfrm>
            <a:prstGeom prst="straightConnector1">
              <a:avLst/>
            </a:prstGeom>
            <a:solidFill>
              <a:schemeClr val="accent1"/>
            </a:solidFill>
            <a:ln w="38100" cap="flat" cmpd="sng" algn="ctr">
              <a:solidFill>
                <a:schemeClr val="accent1">
                  <a:lumMod val="60000"/>
                  <a:lumOff val="40000"/>
                </a:schemeClr>
              </a:solidFill>
              <a:prstDash val="solid"/>
              <a:round/>
              <a:headEnd type="none" w="med" len="med"/>
              <a:tailEnd type="triangle"/>
            </a:ln>
            <a:effectLst/>
          </p:spPr>
        </p:cxnSp>
        <p:sp>
          <p:nvSpPr>
            <p:cNvPr id="88" name="TextBox 87">
              <a:extLst>
                <a:ext uri="{FF2B5EF4-FFF2-40B4-BE49-F238E27FC236}">
                  <a16:creationId xmlns:a16="http://schemas.microsoft.com/office/drawing/2014/main" id="{424029D3-47FE-4075-8461-F2F0C10B4644}"/>
                </a:ext>
              </a:extLst>
            </p:cNvPr>
            <p:cNvSpPr txBox="1"/>
            <p:nvPr/>
          </p:nvSpPr>
          <p:spPr>
            <a:xfrm>
              <a:off x="4798330" y="2570498"/>
              <a:ext cx="1403820" cy="707886"/>
            </a:xfrm>
            <a:prstGeom prst="rect">
              <a:avLst/>
            </a:prstGeom>
            <a:solidFill>
              <a:schemeClr val="accent1">
                <a:lumMod val="60000"/>
                <a:lumOff val="40000"/>
              </a:schemeClr>
            </a:solidFill>
          </p:spPr>
          <p:txBody>
            <a:bodyPr wrap="square">
              <a:spAutoFit/>
            </a:bodyPr>
            <a:lstStyle/>
            <a:p>
              <a:pPr algn="ctr">
                <a:defRPr/>
              </a:pPr>
              <a:r>
                <a:rPr lang="en-US" sz="1000" b="1" dirty="0"/>
                <a:t>Indicates simplex channel – if not present, it is a repeater channel</a:t>
              </a:r>
            </a:p>
          </p:txBody>
        </p:sp>
      </p:grpSp>
      <p:grpSp>
        <p:nvGrpSpPr>
          <p:cNvPr id="91" name="Hi Lo Power" descr="Arrow pointing at the ON/OFF/Volume knob on the top of the radio">
            <a:extLst>
              <a:ext uri="{FF2B5EF4-FFF2-40B4-BE49-F238E27FC236}">
                <a16:creationId xmlns:a16="http://schemas.microsoft.com/office/drawing/2014/main" id="{CD6E6147-5DD1-4369-8BAB-FC2CA50CB50F}"/>
              </a:ext>
            </a:extLst>
          </p:cNvPr>
          <p:cNvGrpSpPr>
            <a:grpSpLocks/>
          </p:cNvGrpSpPr>
          <p:nvPr/>
        </p:nvGrpSpPr>
        <p:grpSpPr bwMode="auto">
          <a:xfrm>
            <a:off x="1735118" y="2392423"/>
            <a:ext cx="2802390" cy="460340"/>
            <a:chOff x="4775036" y="2506967"/>
            <a:chExt cx="2802390" cy="460340"/>
          </a:xfrm>
        </p:grpSpPr>
        <p:cxnSp>
          <p:nvCxnSpPr>
            <p:cNvPr id="92" name="Straight Arrow Connector 91">
              <a:extLst>
                <a:ext uri="{FF2B5EF4-FFF2-40B4-BE49-F238E27FC236}">
                  <a16:creationId xmlns:a16="http://schemas.microsoft.com/office/drawing/2014/main" id="{DB6CCCB8-2192-4C4A-B7ED-4BD85637F227}"/>
                </a:ext>
              </a:extLst>
            </p:cNvPr>
            <p:cNvCxnSpPr>
              <a:cxnSpLocks/>
            </p:cNvCxnSpPr>
            <p:nvPr/>
          </p:nvCxnSpPr>
          <p:spPr bwMode="auto">
            <a:xfrm flipV="1">
              <a:off x="5465764" y="2506967"/>
              <a:ext cx="2111662" cy="377738"/>
            </a:xfrm>
            <a:prstGeom prst="straightConnector1">
              <a:avLst/>
            </a:prstGeom>
            <a:solidFill>
              <a:schemeClr val="accent1"/>
            </a:solidFill>
            <a:ln w="38100" cap="flat" cmpd="sng" algn="ctr">
              <a:solidFill>
                <a:schemeClr val="accent1">
                  <a:lumMod val="60000"/>
                  <a:lumOff val="40000"/>
                </a:schemeClr>
              </a:solidFill>
              <a:prstDash val="solid"/>
              <a:round/>
              <a:headEnd type="none" w="med" len="med"/>
              <a:tailEnd type="triangle"/>
            </a:ln>
            <a:effectLst/>
          </p:spPr>
        </p:cxnSp>
        <p:sp>
          <p:nvSpPr>
            <p:cNvPr id="93" name="TextBox 92">
              <a:extLst>
                <a:ext uri="{FF2B5EF4-FFF2-40B4-BE49-F238E27FC236}">
                  <a16:creationId xmlns:a16="http://schemas.microsoft.com/office/drawing/2014/main" id="{158E3AD9-ECDA-416A-9FCF-765E31E779E0}"/>
                </a:ext>
              </a:extLst>
            </p:cNvPr>
            <p:cNvSpPr txBox="1"/>
            <p:nvPr/>
          </p:nvSpPr>
          <p:spPr>
            <a:xfrm>
              <a:off x="4775036" y="2567197"/>
              <a:ext cx="1403820" cy="400110"/>
            </a:xfrm>
            <a:prstGeom prst="rect">
              <a:avLst/>
            </a:prstGeom>
            <a:solidFill>
              <a:schemeClr val="accent1">
                <a:lumMod val="60000"/>
                <a:lumOff val="40000"/>
              </a:schemeClr>
            </a:solidFill>
          </p:spPr>
          <p:txBody>
            <a:bodyPr wrap="square">
              <a:spAutoFit/>
            </a:bodyPr>
            <a:lstStyle/>
            <a:p>
              <a:pPr algn="ctr">
                <a:defRPr/>
              </a:pPr>
              <a:r>
                <a:rPr lang="en-US" sz="1000" b="1" dirty="0">
                  <a:solidFill>
                    <a:srgbClr val="FF0000"/>
                  </a:solidFill>
                </a:rPr>
                <a:t>H</a:t>
              </a:r>
              <a:r>
                <a:rPr lang="en-US" sz="1000" b="1" dirty="0"/>
                <a:t> – TX High Power</a:t>
              </a:r>
            </a:p>
            <a:p>
              <a:pPr algn="ctr">
                <a:defRPr/>
              </a:pPr>
              <a:r>
                <a:rPr lang="en-US" sz="1000" b="1" dirty="0">
                  <a:solidFill>
                    <a:schemeClr val="accent6">
                      <a:lumMod val="75000"/>
                    </a:schemeClr>
                  </a:solidFill>
                </a:rPr>
                <a:t>L</a:t>
              </a:r>
              <a:r>
                <a:rPr lang="en-US" sz="1000" b="1" dirty="0"/>
                <a:t> – TX Low Power</a:t>
              </a:r>
            </a:p>
          </p:txBody>
        </p:sp>
      </p:grpSp>
      <p:grpSp>
        <p:nvGrpSpPr>
          <p:cNvPr id="94" name="Scan Indicator" descr="Arrow pointing at the ON/OFF/Volume knob on the top of the radio">
            <a:extLst>
              <a:ext uri="{FF2B5EF4-FFF2-40B4-BE49-F238E27FC236}">
                <a16:creationId xmlns:a16="http://schemas.microsoft.com/office/drawing/2014/main" id="{B4027BE3-3D02-4DC3-9871-F569F13C0CFA}"/>
              </a:ext>
            </a:extLst>
          </p:cNvPr>
          <p:cNvGrpSpPr>
            <a:grpSpLocks/>
          </p:cNvGrpSpPr>
          <p:nvPr/>
        </p:nvGrpSpPr>
        <p:grpSpPr bwMode="auto">
          <a:xfrm>
            <a:off x="1737743" y="2283128"/>
            <a:ext cx="2799765" cy="853596"/>
            <a:chOff x="4775036" y="1959822"/>
            <a:chExt cx="2799765" cy="853596"/>
          </a:xfrm>
        </p:grpSpPr>
        <p:cxnSp>
          <p:nvCxnSpPr>
            <p:cNvPr id="95" name="Straight Arrow Connector 94">
              <a:extLst>
                <a:ext uri="{FF2B5EF4-FFF2-40B4-BE49-F238E27FC236}">
                  <a16:creationId xmlns:a16="http://schemas.microsoft.com/office/drawing/2014/main" id="{B124E560-6328-4C35-85AC-5422056C1710}"/>
                </a:ext>
              </a:extLst>
            </p:cNvPr>
            <p:cNvCxnSpPr>
              <a:cxnSpLocks/>
            </p:cNvCxnSpPr>
            <p:nvPr/>
          </p:nvCxnSpPr>
          <p:spPr bwMode="auto">
            <a:xfrm flipV="1">
              <a:off x="5989934" y="1959822"/>
              <a:ext cx="1584867" cy="730485"/>
            </a:xfrm>
            <a:prstGeom prst="straightConnector1">
              <a:avLst/>
            </a:prstGeom>
            <a:solidFill>
              <a:schemeClr val="accent1"/>
            </a:solidFill>
            <a:ln w="38100" cap="flat" cmpd="sng" algn="ctr">
              <a:solidFill>
                <a:schemeClr val="accent1">
                  <a:lumMod val="60000"/>
                  <a:lumOff val="40000"/>
                </a:schemeClr>
              </a:solidFill>
              <a:prstDash val="solid"/>
              <a:round/>
              <a:headEnd type="none" w="med" len="med"/>
              <a:tailEnd type="triangle"/>
            </a:ln>
            <a:effectLst/>
          </p:spPr>
        </p:cxnSp>
        <p:sp>
          <p:nvSpPr>
            <p:cNvPr id="97" name="TextBox 96">
              <a:extLst>
                <a:ext uri="{FF2B5EF4-FFF2-40B4-BE49-F238E27FC236}">
                  <a16:creationId xmlns:a16="http://schemas.microsoft.com/office/drawing/2014/main" id="{0F611FDD-BC77-44E5-9C36-AA38CD273FC9}"/>
                </a:ext>
              </a:extLst>
            </p:cNvPr>
            <p:cNvSpPr txBox="1"/>
            <p:nvPr/>
          </p:nvSpPr>
          <p:spPr>
            <a:xfrm>
              <a:off x="4775036" y="2567197"/>
              <a:ext cx="1403820" cy="246221"/>
            </a:xfrm>
            <a:prstGeom prst="rect">
              <a:avLst/>
            </a:prstGeom>
            <a:solidFill>
              <a:schemeClr val="accent1">
                <a:lumMod val="60000"/>
                <a:lumOff val="40000"/>
              </a:schemeClr>
            </a:solidFill>
          </p:spPr>
          <p:txBody>
            <a:bodyPr wrap="square">
              <a:spAutoFit/>
            </a:bodyPr>
            <a:lstStyle/>
            <a:p>
              <a:pPr algn="ctr">
                <a:defRPr/>
              </a:pPr>
              <a:r>
                <a:rPr lang="en-US" sz="1000" b="1" dirty="0"/>
                <a:t>Indicates scan is on</a:t>
              </a:r>
            </a:p>
          </p:txBody>
        </p:sp>
      </p:grpSp>
      <p:grpSp>
        <p:nvGrpSpPr>
          <p:cNvPr id="4" name="Buttons">
            <a:extLst>
              <a:ext uri="{FF2B5EF4-FFF2-40B4-BE49-F238E27FC236}">
                <a16:creationId xmlns:a16="http://schemas.microsoft.com/office/drawing/2014/main" id="{9F739F4A-9D27-4A97-AF34-F446E07603F4}"/>
              </a:ext>
            </a:extLst>
          </p:cNvPr>
          <p:cNvGrpSpPr/>
          <p:nvPr/>
        </p:nvGrpSpPr>
        <p:grpSpPr>
          <a:xfrm>
            <a:off x="2659053" y="3303294"/>
            <a:ext cx="2389511" cy="1278431"/>
            <a:chOff x="2659053" y="3303294"/>
            <a:chExt cx="2389511" cy="1278431"/>
          </a:xfrm>
        </p:grpSpPr>
        <p:grpSp>
          <p:nvGrpSpPr>
            <p:cNvPr id="35" name="Button Selection">
              <a:extLst>
                <a:ext uri="{FF2B5EF4-FFF2-40B4-BE49-F238E27FC236}">
                  <a16:creationId xmlns:a16="http://schemas.microsoft.com/office/drawing/2014/main" id="{FE5C7A6F-46A9-48F2-AB74-F51739913D05}"/>
                </a:ext>
              </a:extLst>
            </p:cNvPr>
            <p:cNvGrpSpPr/>
            <p:nvPr/>
          </p:nvGrpSpPr>
          <p:grpSpPr>
            <a:xfrm>
              <a:off x="2659053" y="3635633"/>
              <a:ext cx="1274924" cy="946092"/>
              <a:chOff x="2741310" y="3709553"/>
              <a:chExt cx="1274924" cy="946092"/>
            </a:xfrm>
          </p:grpSpPr>
          <p:cxnSp>
            <p:nvCxnSpPr>
              <p:cNvPr id="119" name="Button Selection Arrow">
                <a:extLst>
                  <a:ext uri="{FF2B5EF4-FFF2-40B4-BE49-F238E27FC236}">
                    <a16:creationId xmlns:a16="http://schemas.microsoft.com/office/drawing/2014/main" id="{FA6AEAC4-0579-4F38-AD9F-9B51F1143B34}"/>
                  </a:ext>
                </a:extLst>
              </p:cNvPr>
              <p:cNvCxnSpPr>
                <a:cxnSpLocks/>
              </p:cNvCxnSpPr>
              <p:nvPr/>
            </p:nvCxnSpPr>
            <p:spPr bwMode="auto">
              <a:xfrm flipV="1">
                <a:off x="3567429" y="3709553"/>
                <a:ext cx="209929" cy="480780"/>
              </a:xfrm>
              <a:prstGeom prst="straightConnector1">
                <a:avLst/>
              </a:prstGeom>
              <a:solidFill>
                <a:schemeClr val="accent1"/>
              </a:solidFill>
              <a:ln w="38100" cap="flat" cmpd="sng" algn="ctr">
                <a:solidFill>
                  <a:schemeClr val="accent1">
                    <a:lumMod val="60000"/>
                    <a:lumOff val="40000"/>
                  </a:schemeClr>
                </a:solidFill>
                <a:prstDash val="solid"/>
                <a:round/>
                <a:headEnd type="none" w="med" len="med"/>
                <a:tailEnd type="triangle"/>
              </a:ln>
              <a:effectLst/>
            </p:spPr>
          </p:cxnSp>
          <p:sp>
            <p:nvSpPr>
              <p:cNvPr id="116" name="Button Selection Text">
                <a:extLst>
                  <a:ext uri="{FF2B5EF4-FFF2-40B4-BE49-F238E27FC236}">
                    <a16:creationId xmlns:a16="http://schemas.microsoft.com/office/drawing/2014/main" id="{7EEEE60A-DCB8-4608-BCBB-3EC5F141EAC7}"/>
                  </a:ext>
                </a:extLst>
              </p:cNvPr>
              <p:cNvSpPr txBox="1"/>
              <p:nvPr/>
            </p:nvSpPr>
            <p:spPr bwMode="auto">
              <a:xfrm>
                <a:off x="2741310" y="4101647"/>
                <a:ext cx="1274924" cy="553998"/>
              </a:xfrm>
              <a:prstGeom prst="rect">
                <a:avLst/>
              </a:prstGeom>
              <a:solidFill>
                <a:schemeClr val="accent1">
                  <a:lumMod val="60000"/>
                  <a:lumOff val="40000"/>
                </a:schemeClr>
              </a:solidFill>
            </p:spPr>
            <p:txBody>
              <a:bodyPr wrap="square">
                <a:spAutoFit/>
              </a:bodyPr>
              <a:lstStyle/>
              <a:p>
                <a:pPr algn="ctr">
                  <a:defRPr/>
                </a:pPr>
                <a:r>
                  <a:rPr lang="en-US" sz="1000" b="1" dirty="0"/>
                  <a:t>These buttons select the options on the screen. </a:t>
                </a:r>
              </a:p>
            </p:txBody>
          </p:sp>
        </p:grpSp>
        <p:sp>
          <p:nvSpPr>
            <p:cNvPr id="62" name="Rectangle 61" descr="Box around the radio keypad">
              <a:extLst>
                <a:ext uri="{FF2B5EF4-FFF2-40B4-BE49-F238E27FC236}">
                  <a16:creationId xmlns:a16="http://schemas.microsoft.com/office/drawing/2014/main" id="{35558057-A8FC-481E-98A3-C82C939C95D2}"/>
                </a:ext>
              </a:extLst>
            </p:cNvPr>
            <p:cNvSpPr/>
            <p:nvPr/>
          </p:nvSpPr>
          <p:spPr>
            <a:xfrm>
              <a:off x="3310164" y="3303294"/>
              <a:ext cx="1738400" cy="497637"/>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64" name="Arrow to Screen">
            <a:extLst>
              <a:ext uri="{FF2B5EF4-FFF2-40B4-BE49-F238E27FC236}">
                <a16:creationId xmlns:a16="http://schemas.microsoft.com/office/drawing/2014/main" id="{30D5C5D1-1D05-476A-9A69-2F25FA02A65B}"/>
              </a:ext>
            </a:extLst>
          </p:cNvPr>
          <p:cNvCxnSpPr>
            <a:cxnSpLocks/>
          </p:cNvCxnSpPr>
          <p:nvPr/>
        </p:nvCxnSpPr>
        <p:spPr bwMode="auto">
          <a:xfrm flipH="1" flipV="1">
            <a:off x="4537509" y="2859187"/>
            <a:ext cx="2730906" cy="2013251"/>
          </a:xfrm>
          <a:prstGeom prst="straightConnector1">
            <a:avLst/>
          </a:prstGeom>
          <a:solidFill>
            <a:schemeClr val="accent1"/>
          </a:solidFill>
          <a:ln w="38100" cap="flat" cmpd="sng" algn="ctr">
            <a:solidFill>
              <a:schemeClr val="accent1">
                <a:lumMod val="60000"/>
                <a:lumOff val="40000"/>
              </a:schemeClr>
            </a:solidFill>
            <a:prstDash val="solid"/>
            <a:round/>
            <a:headEnd type="none" w="med" len="med"/>
            <a:tailEnd type="triangle"/>
          </a:ln>
          <a:effectLst/>
        </p:spPr>
      </p:cxnSp>
    </p:spTree>
    <p:extLst>
      <p:ext uri="{BB962C8B-B14F-4D97-AF65-F5344CB8AC3E}">
        <p14:creationId xmlns:p14="http://schemas.microsoft.com/office/powerpoint/2010/main" val="11572267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1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1"/>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7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childTnLst>
                                </p:cTn>
                              </p:par>
                              <p:par>
                                <p:cTn id="47" presetID="1" presetClass="exit" presetSubtype="0" fill="hold" nodeType="withEffect">
                                  <p:stCondLst>
                                    <p:cond delay="0"/>
                                  </p:stCondLst>
                                  <p:childTnLst>
                                    <p:set>
                                      <p:cBhvr>
                                        <p:cTn id="48" dur="1" fill="hold">
                                          <p:stCondLst>
                                            <p:cond delay="0"/>
                                          </p:stCondLst>
                                        </p:cTn>
                                        <p:tgtEl>
                                          <p:spTgt spid="16"/>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par>
                                <p:cTn id="53" presetID="1" presetClass="exit" presetSubtype="0" fill="hold" nodeType="withEffect">
                                  <p:stCondLst>
                                    <p:cond delay="0"/>
                                  </p:stCondLst>
                                  <p:childTnLst>
                                    <p:set>
                                      <p:cBhvr>
                                        <p:cTn id="54" dur="1" fill="hold">
                                          <p:stCondLst>
                                            <p:cond delay="0"/>
                                          </p:stCondLst>
                                        </p:cTn>
                                        <p:tgtEl>
                                          <p:spTgt spid="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par>
                                <p:cTn id="59" presetID="1" presetClass="exit" presetSubtype="0" fill="hold" nodeType="withEffect">
                                  <p:stCondLst>
                                    <p:cond delay="0"/>
                                  </p:stCondLst>
                                  <p:childTnLst>
                                    <p:set>
                                      <p:cBhvr>
                                        <p:cTn id="60" dur="1" fill="hold">
                                          <p:stCondLst>
                                            <p:cond delay="0"/>
                                          </p:stCondLst>
                                        </p:cTn>
                                        <p:tgtEl>
                                          <p:spTgt spid="20"/>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36"/>
                                        </p:tgtEl>
                                        <p:attrNameLst>
                                          <p:attrName>style.visibility</p:attrName>
                                        </p:attrNameLst>
                                      </p:cBhvr>
                                      <p:to>
                                        <p:strVal val="visible"/>
                                      </p:to>
                                    </p:set>
                                  </p:childTnLst>
                                </p:cTn>
                              </p:par>
                              <p:par>
                                <p:cTn id="65" presetID="1" presetClass="exit" presetSubtype="0" fill="hold" nodeType="withEffect">
                                  <p:stCondLst>
                                    <p:cond delay="0"/>
                                  </p:stCondLst>
                                  <p:childTnLst>
                                    <p:set>
                                      <p:cBhvr>
                                        <p:cTn id="66" dur="1" fill="hold">
                                          <p:stCondLst>
                                            <p:cond delay="0"/>
                                          </p:stCondLst>
                                        </p:cTn>
                                        <p:tgtEl>
                                          <p:spTgt spid="44"/>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3"/>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6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80"/>
                                        </p:tgtEl>
                                        <p:attrNameLst>
                                          <p:attrName>style.visibility</p:attrName>
                                        </p:attrNameLst>
                                      </p:cBhvr>
                                      <p:to>
                                        <p:strVal val="visible"/>
                                      </p:to>
                                    </p:set>
                                  </p:childTnLst>
                                </p:cTn>
                              </p:par>
                              <p:par>
                                <p:cTn id="77" presetID="1" presetClass="exit" presetSubtype="0" fill="hold" nodeType="withEffect">
                                  <p:stCondLst>
                                    <p:cond delay="0"/>
                                  </p:stCondLst>
                                  <p:childTnLst>
                                    <p:set>
                                      <p:cBhvr>
                                        <p:cTn id="78" dur="1" fill="hold">
                                          <p:stCondLst>
                                            <p:cond delay="0"/>
                                          </p:stCondLst>
                                        </p:cTn>
                                        <p:tgtEl>
                                          <p:spTgt spid="136"/>
                                        </p:tgtEl>
                                        <p:attrNameLst>
                                          <p:attrName>style.visibility</p:attrName>
                                        </p:attrNameLst>
                                      </p:cBhvr>
                                      <p:to>
                                        <p:strVal val="hidden"/>
                                      </p:to>
                                    </p:set>
                                  </p:childTnLst>
                                </p:cTn>
                              </p:par>
                              <p:par>
                                <p:cTn id="79" presetID="1" presetClass="exit" presetSubtype="0" fill="hold" nodeType="withEffect">
                                  <p:stCondLst>
                                    <p:cond delay="0"/>
                                  </p:stCondLst>
                                  <p:childTnLst>
                                    <p:set>
                                      <p:cBhvr>
                                        <p:cTn id="80" dur="1" fill="hold">
                                          <p:stCondLst>
                                            <p:cond delay="0"/>
                                          </p:stCondLst>
                                        </p:cTn>
                                        <p:tgtEl>
                                          <p:spTgt spid="64"/>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91"/>
                                        </p:tgtEl>
                                        <p:attrNameLst>
                                          <p:attrName>style.visibility</p:attrName>
                                        </p:attrNameLst>
                                      </p:cBhvr>
                                      <p:to>
                                        <p:strVal val="visible"/>
                                      </p:to>
                                    </p:set>
                                  </p:childTnLst>
                                </p:cTn>
                              </p:par>
                              <p:par>
                                <p:cTn id="85" presetID="1" presetClass="exit" presetSubtype="0" fill="hold" nodeType="withEffect">
                                  <p:stCondLst>
                                    <p:cond delay="0"/>
                                  </p:stCondLst>
                                  <p:childTnLst>
                                    <p:set>
                                      <p:cBhvr>
                                        <p:cTn id="86" dur="1" fill="hold">
                                          <p:stCondLst>
                                            <p:cond delay="0"/>
                                          </p:stCondLst>
                                        </p:cTn>
                                        <p:tgtEl>
                                          <p:spTgt spid="80"/>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94"/>
                                        </p:tgtEl>
                                        <p:attrNameLst>
                                          <p:attrName>style.visibility</p:attrName>
                                        </p:attrNameLst>
                                      </p:cBhvr>
                                      <p:to>
                                        <p:strVal val="visible"/>
                                      </p:to>
                                    </p:set>
                                  </p:childTnLst>
                                </p:cTn>
                              </p:par>
                              <p:par>
                                <p:cTn id="91" presetID="1" presetClass="exit" presetSubtype="0" fill="hold" nodeType="withEffect">
                                  <p:stCondLst>
                                    <p:cond delay="0"/>
                                  </p:stCondLst>
                                  <p:childTnLst>
                                    <p:set>
                                      <p:cBhvr>
                                        <p:cTn id="92" dur="1" fill="hold">
                                          <p:stCondLst>
                                            <p:cond delay="0"/>
                                          </p:stCondLst>
                                        </p:cTn>
                                        <p:tgtEl>
                                          <p:spTgt spid="91"/>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4"/>
                                        </p:tgtEl>
                                        <p:attrNameLst>
                                          <p:attrName>style.visibility</p:attrName>
                                        </p:attrNameLst>
                                      </p:cBhvr>
                                      <p:to>
                                        <p:strVal val="visible"/>
                                      </p:to>
                                    </p:set>
                                  </p:childTnLst>
                                </p:cTn>
                              </p:par>
                              <p:par>
                                <p:cTn id="97" presetID="1" presetClass="exit" presetSubtype="0" fill="hold" nodeType="withEffect">
                                  <p:stCondLst>
                                    <p:cond delay="0"/>
                                  </p:stCondLst>
                                  <p:childTnLst>
                                    <p:set>
                                      <p:cBhvr>
                                        <p:cTn id="98" dur="1" fill="hold">
                                          <p:stCondLst>
                                            <p:cond delay="0"/>
                                          </p:stCondLst>
                                        </p:cTn>
                                        <p:tgtEl>
                                          <p:spTgt spid="94"/>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32"/>
                                        </p:tgtEl>
                                        <p:attrNameLst>
                                          <p:attrName>style.visibility</p:attrName>
                                        </p:attrNameLst>
                                      </p:cBhvr>
                                      <p:to>
                                        <p:strVal val="visible"/>
                                      </p:to>
                                    </p:set>
                                  </p:childTnLst>
                                </p:cTn>
                              </p:par>
                              <p:par>
                                <p:cTn id="103" presetID="1" presetClass="exit" presetSubtype="0" fill="hold" nodeType="withEffect">
                                  <p:stCondLst>
                                    <p:cond delay="0"/>
                                  </p:stCondLst>
                                  <p:childTnLst>
                                    <p:set>
                                      <p:cBhvr>
                                        <p:cTn id="104"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Front display screen on Bendix King KNG2 handheld radio">
            <a:extLst>
              <a:ext uri="{FF2B5EF4-FFF2-40B4-BE49-F238E27FC236}">
                <a16:creationId xmlns:a16="http://schemas.microsoft.com/office/drawing/2014/main" id="{24376D59-5664-4CDD-8F00-320A31973FD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332" t="15925" r="29167" b="8333"/>
          <a:stretch/>
        </p:blipFill>
        <p:spPr>
          <a:xfrm>
            <a:off x="1828800" y="3298748"/>
            <a:ext cx="3276600" cy="3284614"/>
          </a:xfrm>
          <a:prstGeom prst="rect">
            <a:avLst/>
          </a:prstGeom>
        </p:spPr>
      </p:pic>
      <p:sp>
        <p:nvSpPr>
          <p:cNvPr id="25" name="NIFC-NIRSC" descr="Null"/>
          <p:cNvSpPr txBox="1"/>
          <p:nvPr/>
        </p:nvSpPr>
        <p:spPr>
          <a:xfrm rot="16200000">
            <a:off x="-2197098" y="4344600"/>
            <a:ext cx="4699001" cy="276999"/>
          </a:xfrm>
          <a:prstGeom prst="rect">
            <a:avLst/>
          </a:prstGeom>
          <a:noFill/>
        </p:spPr>
        <p:txBody>
          <a:bodyPr wrap="square" rtlCol="0">
            <a:spAutoFit/>
          </a:bodyPr>
          <a:lstStyle/>
          <a:p>
            <a:r>
              <a:rPr lang="en-US" sz="1200" dirty="0">
                <a:solidFill>
                  <a:schemeClr val="accent2">
                    <a:lumMod val="75000"/>
                  </a:schemeClr>
                </a:solidFill>
                <a:latin typeface="Biondi" panose="02000505030000020004" pitchFamily="2" charset="0"/>
              </a:rPr>
              <a:t>NIFC-NIICD-NIRSC Basic Radio Operation Training</a:t>
            </a:r>
          </a:p>
        </p:txBody>
      </p:sp>
      <p:sp>
        <p:nvSpPr>
          <p:cNvPr id="72729" name="Title"/>
          <p:cNvSpPr>
            <a:spLocks noGrp="1" noChangeArrowheads="1"/>
          </p:cNvSpPr>
          <p:nvPr>
            <p:ph type="title"/>
          </p:nvPr>
        </p:nvSpPr>
        <p:spPr>
          <a:xfrm>
            <a:off x="1435608" y="274638"/>
            <a:ext cx="7708392" cy="1143000"/>
          </a:xfrm>
        </p:spPr>
        <p:txBody>
          <a:bodyPr>
            <a:normAutofit fontScale="90000"/>
          </a:bodyPr>
          <a:lstStyle/>
          <a:p>
            <a:pPr eaLnBrk="1" hangingPunct="1">
              <a:defRPr/>
            </a:pPr>
            <a:r>
              <a:rPr lang="en-US" b="1" dirty="0"/>
              <a:t>KNOW YOUR RADIO –     KNG2 Changing Channel Zones</a:t>
            </a:r>
          </a:p>
        </p:txBody>
      </p:sp>
      <p:sp>
        <p:nvSpPr>
          <p:cNvPr id="3" name="Text-The channels"/>
          <p:cNvSpPr txBox="1"/>
          <p:nvPr/>
        </p:nvSpPr>
        <p:spPr>
          <a:xfrm>
            <a:off x="1966371" y="1905000"/>
            <a:ext cx="3001457" cy="1180323"/>
          </a:xfrm>
          <a:prstGeom prst="rect">
            <a:avLst/>
          </a:prstGeom>
          <a:noFill/>
          <a:ln w="28575">
            <a:solidFill>
              <a:schemeClr val="accent1">
                <a:lumMod val="75000"/>
              </a:schemeClr>
            </a:solidFill>
          </a:ln>
        </p:spPr>
        <p:txBody>
          <a:bodyPr wrap="square" rtlCol="0" anchor="ctr" anchorCtr="1">
            <a:spAutoFit/>
          </a:bodyPr>
          <a:lstStyle/>
          <a:p>
            <a:pPr algn="ctr">
              <a:lnSpc>
                <a:spcPct val="120000"/>
              </a:lnSpc>
              <a:spcAft>
                <a:spcPct val="25000"/>
              </a:spcAft>
            </a:pPr>
            <a:r>
              <a:rPr lang="en-US" altLang="en-US" sz="1400" b="1" dirty="0">
                <a:latin typeface="Arial" charset="0"/>
                <a:cs typeface="Arial" charset="0"/>
              </a:rPr>
              <a:t>The channels in your radio are organized into groups or zones.	</a:t>
            </a:r>
          </a:p>
          <a:p>
            <a:pPr algn="ctr">
              <a:lnSpc>
                <a:spcPct val="120000"/>
              </a:lnSpc>
              <a:spcAft>
                <a:spcPct val="25000"/>
              </a:spcAft>
            </a:pPr>
            <a:r>
              <a:rPr lang="en-US" altLang="en-US" sz="1400" b="1" dirty="0">
                <a:latin typeface="Arial" charset="0"/>
                <a:cs typeface="Arial" charset="0"/>
              </a:rPr>
              <a:t>In the BK KNG2 radios, there are 16 channels per zone.</a:t>
            </a:r>
            <a:endParaRPr lang="en-US" sz="1200" dirty="0"/>
          </a:p>
        </p:txBody>
      </p:sp>
      <p:pic>
        <p:nvPicPr>
          <p:cNvPr id="26" name="Pic-Home Button" descr="Home Button - clicking this will return you to the Main Menu">
            <a:hlinkClick r:id="rId4" action="ppaction://hlinksldjump" tooltip="Main Menu"/>
          </p:cNvPr>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686800" y="152400"/>
            <a:ext cx="304800" cy="304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 name="Picture 9" descr="Front display screen on Bendix King KNG2 handheld radio showing the Zone Select list">
            <a:extLst>
              <a:ext uri="{FF2B5EF4-FFF2-40B4-BE49-F238E27FC236}">
                <a16:creationId xmlns:a16="http://schemas.microsoft.com/office/drawing/2014/main" id="{34BF3648-E6C5-44FB-AA2D-78DECA5E477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7500" t="5556" r="28333" b="8518"/>
          <a:stretch/>
        </p:blipFill>
        <p:spPr>
          <a:xfrm>
            <a:off x="5257800" y="1786693"/>
            <a:ext cx="3001457" cy="3284614"/>
          </a:xfrm>
          <a:prstGeom prst="rect">
            <a:avLst/>
          </a:prstGeom>
        </p:spPr>
      </p:pic>
      <p:sp>
        <p:nvSpPr>
          <p:cNvPr id="29" name="Text-Note">
            <a:extLst>
              <a:ext uri="{FF2B5EF4-FFF2-40B4-BE49-F238E27FC236}">
                <a16:creationId xmlns:a16="http://schemas.microsoft.com/office/drawing/2014/main" id="{0E01F27E-7E8B-4705-AA15-BA8EC49214B3}"/>
              </a:ext>
            </a:extLst>
          </p:cNvPr>
          <p:cNvSpPr>
            <a:spLocks noChangeArrowheads="1"/>
          </p:cNvSpPr>
          <p:nvPr/>
        </p:nvSpPr>
        <p:spPr bwMode="auto">
          <a:xfrm>
            <a:off x="5333069" y="5245269"/>
            <a:ext cx="2925258" cy="1323439"/>
          </a:xfrm>
          <a:prstGeom prst="rect">
            <a:avLst/>
          </a:prstGeom>
          <a:solidFill>
            <a:schemeClr val="accent1">
              <a:lumMod val="60000"/>
              <a:lumOff val="40000"/>
            </a:schemeClr>
          </a:solidFill>
          <a:ln w="9525" algn="ctr">
            <a:noFill/>
            <a:miter lim="800000"/>
            <a:headEnd/>
            <a:tailEnd/>
          </a:ln>
          <a:effectLst/>
        </p:spPr>
        <p:txBody>
          <a:bodyPr wrap="square" lIns="45720" rIns="45720" anchor="ctr">
            <a:spAutoFit/>
          </a:bodyPr>
          <a:lstStyle/>
          <a:p>
            <a:pPr>
              <a:defRPr/>
            </a:pPr>
            <a:r>
              <a:rPr lang="en-US" sz="1600" b="1" dirty="0">
                <a:cs typeface="Arial" charset="0"/>
              </a:rPr>
              <a:t>Zones are selected and changed through the menu screen. Push the Zone button and you will be given a list of zones from which to select.</a:t>
            </a:r>
          </a:p>
        </p:txBody>
      </p:sp>
      <p:sp>
        <p:nvSpPr>
          <p:cNvPr id="11" name="Rectangle 10">
            <a:extLst>
              <a:ext uri="{FF2B5EF4-FFF2-40B4-BE49-F238E27FC236}">
                <a16:creationId xmlns:a16="http://schemas.microsoft.com/office/drawing/2014/main" id="{C613B260-ACA3-43E1-824C-BCF5C82F986F}"/>
              </a:ext>
            </a:extLst>
          </p:cNvPr>
          <p:cNvSpPr/>
          <p:nvPr/>
        </p:nvSpPr>
        <p:spPr>
          <a:xfrm>
            <a:off x="4082796" y="5071307"/>
            <a:ext cx="885032" cy="1497401"/>
          </a:xfrm>
          <a:prstGeom prst="rect">
            <a:avLst/>
          </a:prstGeom>
          <a:no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37513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Main Text"/>
          <p:cNvSpPr>
            <a:spLocks noGrp="1" noChangeArrowheads="1"/>
          </p:cNvSpPr>
          <p:nvPr>
            <p:ph idx="1"/>
          </p:nvPr>
        </p:nvSpPr>
        <p:spPr>
          <a:xfrm>
            <a:off x="1066800" y="1752600"/>
            <a:ext cx="8003917" cy="4876800"/>
          </a:xfrm>
        </p:spPr>
        <p:txBody>
          <a:bodyPr>
            <a:normAutofit/>
          </a:bodyPr>
          <a:lstStyle/>
          <a:p>
            <a:pPr marL="285750" indent="-285750" eaLnBrk="1" hangingPunct="1">
              <a:spcAft>
                <a:spcPct val="25000"/>
              </a:spcAft>
              <a:buFont typeface="Wingdings" panose="05000000000000000000" pitchFamily="2" charset="2"/>
              <a:buChar char="§"/>
            </a:pPr>
            <a:r>
              <a:rPr lang="en-US" altLang="en-US" sz="1700" b="1" dirty="0">
                <a:latin typeface="Arial" charset="0"/>
                <a:cs typeface="Arial" charset="0"/>
              </a:rPr>
              <a:t>Code</a:t>
            </a:r>
            <a:r>
              <a:rPr lang="en-US" altLang="en-US" sz="1700" b="1" dirty="0">
                <a:effectLst/>
                <a:latin typeface="Arial" charset="0"/>
                <a:cs typeface="Arial" charset="0"/>
              </a:rPr>
              <a:t> guard (CG) tones are known by many names:  </a:t>
            </a:r>
            <a:r>
              <a:rPr lang="en-US" altLang="en-US" sz="1700" b="1" dirty="0">
                <a:latin typeface="Arial" charset="0"/>
                <a:cs typeface="Arial" charset="0"/>
              </a:rPr>
              <a:t>channel</a:t>
            </a:r>
            <a:r>
              <a:rPr lang="en-US" altLang="en-US" sz="1700" b="1" dirty="0">
                <a:effectLst/>
                <a:latin typeface="Arial" charset="0"/>
                <a:cs typeface="Arial" charset="0"/>
              </a:rPr>
              <a:t> guard tones, Private </a:t>
            </a:r>
            <a:r>
              <a:rPr lang="en-US" altLang="en-US" sz="1700" b="1" dirty="0">
                <a:latin typeface="Arial" charset="0"/>
                <a:cs typeface="Arial" charset="0"/>
              </a:rPr>
              <a:t>L</a:t>
            </a:r>
            <a:r>
              <a:rPr lang="en-US" altLang="en-US" sz="1700" b="1" dirty="0">
                <a:effectLst/>
                <a:latin typeface="Arial" charset="0"/>
                <a:cs typeface="Arial" charset="0"/>
              </a:rPr>
              <a:t>ine (PL) tones, CTCSS tones . . .  They are sub-audible signals that are transmitted along with the transmit frequency to perform special functions like accessing specific repeaters, or to protect a channel or system from outside interference.  </a:t>
            </a:r>
            <a:r>
              <a:rPr lang="en-US" altLang="en-US" sz="1700" b="1" dirty="0">
                <a:latin typeface="Arial" charset="0"/>
                <a:cs typeface="Arial" charset="0"/>
              </a:rPr>
              <a:t>They act like a                key; you need to use the correct key to activate the radio.</a:t>
            </a:r>
            <a:endParaRPr lang="en-US" altLang="en-US" sz="1700" b="1" dirty="0">
              <a:effectLst/>
              <a:latin typeface="Arial" charset="0"/>
              <a:cs typeface="Arial" charset="0"/>
            </a:endParaRPr>
          </a:p>
          <a:p>
            <a:pPr marL="285750" indent="-285750" eaLnBrk="1" hangingPunct="1">
              <a:spcAft>
                <a:spcPct val="25000"/>
              </a:spcAft>
              <a:buFont typeface="Wingdings" panose="05000000000000000000" pitchFamily="2" charset="2"/>
              <a:buChar char="§"/>
            </a:pPr>
            <a:r>
              <a:rPr lang="en-US" altLang="en-US" sz="1700" b="1" dirty="0">
                <a:latin typeface="Arial" charset="0"/>
                <a:cs typeface="Arial" charset="0"/>
              </a:rPr>
              <a:t>On an incident, all repeaters will use the same tone for                   transmit and receive and will not operate unless </a:t>
            </a:r>
            <a:r>
              <a:rPr lang="en-US" altLang="en-US" sz="1700" b="1" dirty="0">
                <a:effectLst/>
                <a:latin typeface="Arial" charset="0"/>
                <a:cs typeface="Arial" charset="0"/>
              </a:rPr>
              <a:t>the                          proper tone is transmitted by your radio and received                              by the repeater. </a:t>
            </a:r>
          </a:p>
          <a:p>
            <a:pPr marL="285750" indent="-285750">
              <a:spcAft>
                <a:spcPct val="25000"/>
              </a:spcAft>
              <a:buFont typeface="Wingdings" panose="05000000000000000000" pitchFamily="2" charset="2"/>
              <a:buChar char="§"/>
            </a:pPr>
            <a:r>
              <a:rPr lang="en-US" altLang="en-US" sz="1700" b="1" dirty="0">
                <a:solidFill>
                  <a:srgbClr val="FF0000"/>
                </a:solidFill>
                <a:latin typeface="Arial" panose="020B0604020202020204" pitchFamily="34" charset="0"/>
                <a:cs typeface="Arial" panose="020B0604020202020204" pitchFamily="34" charset="0"/>
              </a:rPr>
              <a:t>On an incident, this tone should be programmed into the                         channel.</a:t>
            </a:r>
          </a:p>
          <a:p>
            <a:pPr marL="285750" indent="-285750">
              <a:spcAft>
                <a:spcPct val="25000"/>
              </a:spcAft>
              <a:buFont typeface="Wingdings" panose="05000000000000000000" pitchFamily="2" charset="2"/>
              <a:buChar char="§"/>
            </a:pPr>
            <a:r>
              <a:rPr lang="en-US" altLang="en-US" sz="1700" b="1" dirty="0">
                <a:latin typeface="Arial" charset="0"/>
                <a:cs typeface="Arial" charset="0"/>
              </a:rPr>
              <a:t>See the ICS-205 Incident Radio Communications Plan for correct programming on an incident.</a:t>
            </a:r>
          </a:p>
          <a:p>
            <a:pPr marL="285750" indent="-285750">
              <a:spcAft>
                <a:spcPct val="25000"/>
              </a:spcAft>
              <a:buFont typeface="Wingdings" panose="05000000000000000000" pitchFamily="2" charset="2"/>
              <a:buChar char="§"/>
            </a:pPr>
            <a:endParaRPr lang="en-US" altLang="en-US" sz="1700" b="1" dirty="0">
              <a:solidFill>
                <a:srgbClr val="FF0000"/>
              </a:solidFill>
              <a:latin typeface="Arial" panose="020B0604020202020204" pitchFamily="34" charset="0"/>
              <a:cs typeface="Arial" panose="020B0604020202020204" pitchFamily="34" charset="0"/>
            </a:endParaRPr>
          </a:p>
          <a:p>
            <a:pPr marL="285750" indent="-285750" eaLnBrk="1" hangingPunct="1">
              <a:spcAft>
                <a:spcPct val="25000"/>
              </a:spcAft>
              <a:buFont typeface="Wingdings" panose="05000000000000000000" pitchFamily="2" charset="2"/>
              <a:buChar char="§"/>
            </a:pPr>
            <a:endParaRPr lang="en-US" altLang="en-US" sz="1800" b="1" dirty="0">
              <a:effectLst/>
              <a:latin typeface="Arial" charset="0"/>
              <a:cs typeface="Arial" charset="0"/>
            </a:endParaRPr>
          </a:p>
        </p:txBody>
      </p:sp>
      <p:sp>
        <p:nvSpPr>
          <p:cNvPr id="7" name="NIFC-NIRSC" descr="Null"/>
          <p:cNvSpPr txBox="1"/>
          <p:nvPr/>
        </p:nvSpPr>
        <p:spPr>
          <a:xfrm rot="16200000">
            <a:off x="-2197098" y="4344600"/>
            <a:ext cx="4699001" cy="276999"/>
          </a:xfrm>
          <a:prstGeom prst="rect">
            <a:avLst/>
          </a:prstGeom>
          <a:noFill/>
        </p:spPr>
        <p:txBody>
          <a:bodyPr wrap="square" rtlCol="0">
            <a:spAutoFit/>
          </a:bodyPr>
          <a:lstStyle/>
          <a:p>
            <a:r>
              <a:rPr lang="en-US" sz="1200" dirty="0">
                <a:solidFill>
                  <a:schemeClr val="accent2">
                    <a:lumMod val="75000"/>
                  </a:schemeClr>
                </a:solidFill>
                <a:latin typeface="Biondi" panose="02000505030000020004" pitchFamily="2" charset="0"/>
              </a:rPr>
              <a:t>NIFC-NIICD-NIRSC Basic Radio Operation Training</a:t>
            </a:r>
          </a:p>
        </p:txBody>
      </p:sp>
      <p:sp>
        <p:nvSpPr>
          <p:cNvPr id="67586" name="Title"/>
          <p:cNvSpPr>
            <a:spLocks noGrp="1" noChangeArrowheads="1"/>
          </p:cNvSpPr>
          <p:nvPr>
            <p:ph type="title"/>
          </p:nvPr>
        </p:nvSpPr>
        <p:spPr/>
        <p:txBody>
          <a:bodyPr>
            <a:normAutofit fontScale="90000"/>
          </a:bodyPr>
          <a:lstStyle/>
          <a:p>
            <a:pPr eaLnBrk="1" hangingPunct="1">
              <a:defRPr/>
            </a:pPr>
            <a:r>
              <a:rPr lang="en-US" b="1" dirty="0"/>
              <a:t>KNOW YOUR RADIO – </a:t>
            </a:r>
            <a:br>
              <a:rPr lang="en-US" b="1" dirty="0"/>
            </a:br>
            <a:r>
              <a:rPr lang="en-US" b="1" dirty="0"/>
              <a:t>Channel Guard Tones</a:t>
            </a:r>
          </a:p>
        </p:txBody>
      </p:sp>
      <p:pic>
        <p:nvPicPr>
          <p:cNvPr id="5" name="Pic-Screen Bean Key" descr="Screen Bean man holding a key"/>
          <p:cNvPicPr>
            <a:picLocks noChangeAspect="1"/>
          </p:cNvPicPr>
          <p:nvPr/>
        </p:nvPicPr>
        <p:blipFill>
          <a:blip r:embed="rId3">
            <a:extLst>
              <a:ext uri="{BEBA8EAE-BF5A-486C-A8C5-ECC9F3942E4B}">
                <a14:imgProps xmlns:a14="http://schemas.microsoft.com/office/drawing/2010/main">
                  <a14:imgLayer r:embed="rId4">
                    <a14:imgEffect>
                      <a14:backgroundRemoval t="0" b="100000" l="308" r="100000">
                        <a14:foregroundMark x1="78769" y1="10462" x2="78769" y2="10462"/>
                        <a14:backgroundMark x1="11077" y1="39385" x2="11077" y2="39385"/>
                        <a14:backgroundMark x1="17231" y1="69538" x2="17231" y2="69538"/>
                        <a14:backgroundMark x1="38154" y1="61846" x2="38154" y2="61846"/>
                        <a14:backgroundMark x1="43385" y1="18462" x2="43385" y2="18462"/>
                        <a14:backgroundMark x1="51385" y1="9231" x2="51385" y2="9231"/>
                        <a14:backgroundMark x1="59077" y1="4923" x2="59077" y2="4923"/>
                        <a14:backgroundMark x1="50154" y1="38462" x2="50154" y2="38462"/>
                        <a14:backgroundMark x1="46769" y1="42769" x2="46769" y2="42769"/>
                        <a14:backgroundMark x1="38154" y1="39692" x2="38154" y2="39692"/>
                        <a14:backgroundMark x1="30154" y1="36000" x2="30154" y2="36000"/>
                        <a14:backgroundMark x1="8923" y1="56308" x2="8923" y2="56308"/>
                        <a14:backgroundMark x1="8923" y1="50154" x2="8923" y2="50154"/>
                        <a14:backgroundMark x1="11385" y1="46154" x2="11385" y2="46154"/>
                        <a14:backgroundMark x1="16615" y1="41231" x2="16615" y2="41231"/>
                        <a14:backgroundMark x1="17231" y1="35692" x2="17231" y2="35692"/>
                        <a14:backgroundMark x1="18769" y1="32000" x2="19077" y2="31077"/>
                        <a14:backgroundMark x1="22769" y1="3385" x2="22769" y2="3385"/>
                        <a14:backgroundMark x1="31692" y1="21846" x2="31692" y2="21846"/>
                        <a14:backgroundMark x1="26769" y1="34154" x2="26769" y2="34154"/>
                        <a14:backgroundMark x1="38154" y1="2769" x2="38154" y2="2769"/>
                        <a14:backgroundMark x1="24000" y1="1538" x2="24000" y2="1538"/>
                      </a14:backgroundRemoval>
                    </a14:imgEffect>
                  </a14:imgLayer>
                </a14:imgProps>
              </a:ext>
              <a:ext uri="{28A0092B-C50C-407E-A947-70E740481C1C}">
                <a14:useLocalDpi xmlns:a14="http://schemas.microsoft.com/office/drawing/2010/main" val="0"/>
              </a:ext>
            </a:extLst>
          </a:blip>
          <a:stretch>
            <a:fillRect/>
          </a:stretch>
        </p:blipFill>
        <p:spPr>
          <a:xfrm>
            <a:off x="7083828" y="3352800"/>
            <a:ext cx="1876425" cy="1876425"/>
          </a:xfrm>
          <a:prstGeom prst="rect">
            <a:avLst/>
          </a:prstGeom>
        </p:spPr>
      </p:pic>
      <p:pic>
        <p:nvPicPr>
          <p:cNvPr id="8" name="Pic-Home Button" descr="Home Button - clicking this will return you to the Main Menu">
            <a:hlinkClick r:id="rId5" action="ppaction://hlinksldjump" tooltip="Main Menu"/>
          </p:cNvPr>
          <p:cNvPicPr>
            <a:picLocks noChangeAspect="1" noChangeArrowheads="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686800" y="152400"/>
            <a:ext cx="304800" cy="304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83029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58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5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58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758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Example of an ICS-205 Incident Radio Comm Plan">
            <a:extLst>
              <a:ext uri="{FF2B5EF4-FFF2-40B4-BE49-F238E27FC236}">
                <a16:creationId xmlns:a16="http://schemas.microsoft.com/office/drawing/2014/main" id="{9FC57260-4091-411C-8C44-A5474F51C6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355" y="1635782"/>
            <a:ext cx="7924799" cy="5222218"/>
          </a:xfrm>
          <a:prstGeom prst="rect">
            <a:avLst/>
          </a:prstGeom>
        </p:spPr>
      </p:pic>
      <p:sp>
        <p:nvSpPr>
          <p:cNvPr id="11" name="NIFC-NIRSC" descr="Null"/>
          <p:cNvSpPr txBox="1"/>
          <p:nvPr/>
        </p:nvSpPr>
        <p:spPr>
          <a:xfrm rot="16200000">
            <a:off x="-2197098" y="4344600"/>
            <a:ext cx="4699001" cy="276999"/>
          </a:xfrm>
          <a:prstGeom prst="rect">
            <a:avLst/>
          </a:prstGeom>
          <a:noFill/>
        </p:spPr>
        <p:txBody>
          <a:bodyPr wrap="square" rtlCol="0">
            <a:spAutoFit/>
          </a:bodyPr>
          <a:lstStyle/>
          <a:p>
            <a:r>
              <a:rPr lang="en-US" sz="1200" dirty="0">
                <a:solidFill>
                  <a:schemeClr val="accent2">
                    <a:lumMod val="75000"/>
                  </a:schemeClr>
                </a:solidFill>
                <a:latin typeface="Biondi" panose="02000505030000020004" pitchFamily="2" charset="0"/>
              </a:rPr>
              <a:t>NIFC-NIICD-NIRSC Basic Radio Operation Training</a:t>
            </a:r>
          </a:p>
        </p:txBody>
      </p:sp>
      <p:sp>
        <p:nvSpPr>
          <p:cNvPr id="21506" name="Title"/>
          <p:cNvSpPr>
            <a:spLocks noGrp="1" noChangeArrowheads="1"/>
          </p:cNvSpPr>
          <p:nvPr>
            <p:ph type="title"/>
          </p:nvPr>
        </p:nvSpPr>
        <p:spPr/>
        <p:txBody>
          <a:bodyPr>
            <a:normAutofit fontScale="90000"/>
          </a:bodyPr>
          <a:lstStyle/>
          <a:p>
            <a:pPr>
              <a:defRPr/>
            </a:pPr>
            <a:r>
              <a:rPr lang="en-US" b="1" dirty="0"/>
              <a:t>KNOW YOUR RADIO – </a:t>
            </a:r>
            <a:br>
              <a:rPr lang="en-US" b="1" dirty="0"/>
            </a:br>
            <a:r>
              <a:rPr lang="en-US" sz="3600" b="1" dirty="0"/>
              <a:t>ICS-205 Incident Radio </a:t>
            </a:r>
            <a:r>
              <a:rPr lang="en-US" sz="3600" b="1" dirty="0" err="1"/>
              <a:t>Comm</a:t>
            </a:r>
            <a:r>
              <a:rPr lang="en-US" sz="3600" b="1" dirty="0"/>
              <a:t> Plan</a:t>
            </a:r>
            <a:endParaRPr lang="en-US" b="1" dirty="0"/>
          </a:p>
        </p:txBody>
      </p:sp>
      <p:sp>
        <p:nvSpPr>
          <p:cNvPr id="4" name="Text-Example"/>
          <p:cNvSpPr/>
          <p:nvPr/>
        </p:nvSpPr>
        <p:spPr>
          <a:xfrm rot="871775">
            <a:off x="7597922" y="1818103"/>
            <a:ext cx="1348762" cy="38100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EXAMPLE</a:t>
            </a:r>
          </a:p>
        </p:txBody>
      </p:sp>
      <p:sp>
        <p:nvSpPr>
          <p:cNvPr id="15" name="Text-TXRX"/>
          <p:cNvSpPr txBox="1"/>
          <p:nvPr/>
        </p:nvSpPr>
        <p:spPr>
          <a:xfrm>
            <a:off x="3733800" y="6614114"/>
            <a:ext cx="2514600" cy="276999"/>
          </a:xfrm>
          <a:prstGeom prst="rect">
            <a:avLst/>
          </a:prstGeom>
          <a:noFill/>
        </p:spPr>
        <p:txBody>
          <a:bodyPr wrap="square" rtlCol="0">
            <a:spAutoFit/>
          </a:bodyPr>
          <a:lstStyle/>
          <a:p>
            <a:r>
              <a:rPr lang="en-US" sz="1200" b="1" dirty="0">
                <a:solidFill>
                  <a:srgbClr val="FF0000"/>
                </a:solidFill>
                <a:latin typeface="Comic Sans MS" panose="030F0702030302020204" pitchFamily="66" charset="0"/>
              </a:rPr>
              <a:t>TX = Transmit   RX = Receive</a:t>
            </a:r>
          </a:p>
        </p:txBody>
      </p:sp>
      <p:sp>
        <p:nvSpPr>
          <p:cNvPr id="51" name="Text-CG Tones"/>
          <p:cNvSpPr txBox="1"/>
          <p:nvPr/>
        </p:nvSpPr>
        <p:spPr>
          <a:xfrm>
            <a:off x="1462378" y="2895600"/>
            <a:ext cx="3127513" cy="646331"/>
          </a:xfrm>
          <a:prstGeom prst="rect">
            <a:avLst/>
          </a:prstGeom>
          <a:solidFill>
            <a:schemeClr val="accent2">
              <a:lumMod val="20000"/>
              <a:lumOff val="80000"/>
            </a:schemeClr>
          </a:solidFill>
          <a:ln w="76200">
            <a:solidFill>
              <a:schemeClr val="accent5">
                <a:lumMod val="60000"/>
                <a:lumOff val="40000"/>
              </a:schemeClr>
            </a:solidFill>
          </a:ln>
        </p:spPr>
        <p:txBody>
          <a:bodyPr wrap="square" rtlCol="0">
            <a:spAutoFit/>
          </a:bodyPr>
          <a:lstStyle/>
          <a:p>
            <a:pPr algn="ctr"/>
            <a:r>
              <a:rPr lang="en-US" sz="3600" b="1" dirty="0">
                <a:latin typeface="Comic Sans MS" panose="030F0702030302020204" pitchFamily="66" charset="0"/>
              </a:rPr>
              <a:t>CG Tones</a:t>
            </a:r>
          </a:p>
        </p:txBody>
      </p:sp>
      <p:sp>
        <p:nvSpPr>
          <p:cNvPr id="21516" name="Box around RX CG" descr="Box around the Receive code guard tones column"/>
          <p:cNvSpPr/>
          <p:nvPr/>
        </p:nvSpPr>
        <p:spPr>
          <a:xfrm>
            <a:off x="4901960" y="2487102"/>
            <a:ext cx="685800" cy="3608898"/>
          </a:xfrm>
          <a:prstGeom prst="rect">
            <a:avLst/>
          </a:prstGeom>
          <a:noFill/>
          <a:ln w="762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RX Tones"/>
          <p:cNvSpPr txBox="1"/>
          <p:nvPr/>
        </p:nvSpPr>
        <p:spPr>
          <a:xfrm>
            <a:off x="3874419" y="4683952"/>
            <a:ext cx="1389491" cy="369332"/>
          </a:xfrm>
          <a:prstGeom prst="rect">
            <a:avLst/>
          </a:prstGeom>
          <a:solidFill>
            <a:schemeClr val="accent2">
              <a:lumMod val="20000"/>
              <a:lumOff val="80000"/>
            </a:schemeClr>
          </a:solidFill>
          <a:ln w="76200">
            <a:solidFill>
              <a:schemeClr val="accent5">
                <a:lumMod val="60000"/>
                <a:lumOff val="40000"/>
              </a:schemeClr>
            </a:solidFill>
          </a:ln>
        </p:spPr>
        <p:txBody>
          <a:bodyPr wrap="square" rtlCol="0">
            <a:spAutoFit/>
          </a:bodyPr>
          <a:lstStyle/>
          <a:p>
            <a:pPr algn="ctr"/>
            <a:r>
              <a:rPr lang="en-US" b="1" dirty="0">
                <a:latin typeface="Comic Sans MS" panose="030F0702030302020204" pitchFamily="66" charset="0"/>
              </a:rPr>
              <a:t>RX Tones</a:t>
            </a:r>
          </a:p>
        </p:txBody>
      </p:sp>
      <p:sp>
        <p:nvSpPr>
          <p:cNvPr id="50" name="Box around TX CG" descr="Box around the transmit code guard tones column"/>
          <p:cNvSpPr/>
          <p:nvPr/>
        </p:nvSpPr>
        <p:spPr>
          <a:xfrm>
            <a:off x="6477924" y="2487102"/>
            <a:ext cx="608676" cy="3608898"/>
          </a:xfrm>
          <a:prstGeom prst="rect">
            <a:avLst/>
          </a:prstGeom>
          <a:noFill/>
          <a:ln w="762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TX Tones"/>
          <p:cNvSpPr txBox="1"/>
          <p:nvPr/>
        </p:nvSpPr>
        <p:spPr>
          <a:xfrm>
            <a:off x="6846011" y="4676223"/>
            <a:ext cx="1389491" cy="369332"/>
          </a:xfrm>
          <a:prstGeom prst="rect">
            <a:avLst/>
          </a:prstGeom>
          <a:solidFill>
            <a:schemeClr val="accent2">
              <a:lumMod val="20000"/>
              <a:lumOff val="80000"/>
            </a:schemeClr>
          </a:solidFill>
          <a:ln w="76200">
            <a:solidFill>
              <a:schemeClr val="accent5">
                <a:lumMod val="60000"/>
                <a:lumOff val="40000"/>
              </a:schemeClr>
            </a:solidFill>
          </a:ln>
        </p:spPr>
        <p:txBody>
          <a:bodyPr wrap="square" rtlCol="0">
            <a:spAutoFit/>
          </a:bodyPr>
          <a:lstStyle/>
          <a:p>
            <a:pPr algn="ctr"/>
            <a:r>
              <a:rPr lang="en-US" b="1" dirty="0">
                <a:latin typeface="Comic Sans MS" panose="030F0702030302020204" pitchFamily="66" charset="0"/>
              </a:rPr>
              <a:t>TX Tones</a:t>
            </a:r>
          </a:p>
        </p:txBody>
      </p:sp>
      <p:pic>
        <p:nvPicPr>
          <p:cNvPr id="12" name="Pic-Home Button" descr="Home Button - clicking this will return you to the Main Menu">
            <a:hlinkClick r:id="rId4" action="ppaction://hlinksldjump" tooltip="Main Menu"/>
          </p:cNvPr>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686800" y="152400"/>
            <a:ext cx="304800" cy="304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3154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5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par>
                                <p:cTn id="11" presetID="26" presetClass="emph" presetSubtype="0" repeatCount="2000" fill="hold" grpId="1" nodeType="withEffect">
                                  <p:stCondLst>
                                    <p:cond delay="0"/>
                                  </p:stCondLst>
                                  <p:childTnLst>
                                    <p:animEffect transition="out" filter="fade">
                                      <p:cBhvr>
                                        <p:cTn id="12" dur="500" tmFilter="0, 0; .2, .5; .8, .5; 1, 0"/>
                                        <p:tgtEl>
                                          <p:spTgt spid="21516"/>
                                        </p:tgtEl>
                                      </p:cBhvr>
                                    </p:animEffect>
                                    <p:animScale>
                                      <p:cBhvr>
                                        <p:cTn id="13" dur="250" autoRev="1" fill="hold"/>
                                        <p:tgtEl>
                                          <p:spTgt spid="21516"/>
                                        </p:tgtEl>
                                      </p:cBhvr>
                                      <p:by x="105000" y="105000"/>
                                    </p:animScale>
                                  </p:childTnLst>
                                </p:cTn>
                              </p:par>
                              <p:par>
                                <p:cTn id="14" presetID="26" presetClass="emph" presetSubtype="0" repeatCount="2000" fill="hold" grpId="1" nodeType="withEffect">
                                  <p:stCondLst>
                                    <p:cond delay="0"/>
                                  </p:stCondLst>
                                  <p:childTnLst>
                                    <p:animEffect transition="out" filter="fade">
                                      <p:cBhvr>
                                        <p:cTn id="15" dur="500" tmFilter="0, 0; .2, .5; .8, .5; 1, 0"/>
                                        <p:tgtEl>
                                          <p:spTgt spid="50"/>
                                        </p:tgtEl>
                                      </p:cBhvr>
                                    </p:animEffect>
                                    <p:animScale>
                                      <p:cBhvr>
                                        <p:cTn id="16" dur="250" autoRev="1" fill="hold"/>
                                        <p:tgtEl>
                                          <p:spTgt spid="50"/>
                                        </p:tgtEl>
                                      </p:cBhvr>
                                      <p:by x="105000" y="105000"/>
                                    </p:animScale>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21516" grpId="0" animBg="1"/>
      <p:bldP spid="21516" grpId="1" animBg="1"/>
      <p:bldP spid="14" grpId="0" animBg="1"/>
      <p:bldP spid="50" grpId="0" animBg="1"/>
      <p:bldP spid="50" grpId="1"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IFC-NIRSC" descr="Null"/>
          <p:cNvSpPr txBox="1"/>
          <p:nvPr/>
        </p:nvSpPr>
        <p:spPr>
          <a:xfrm rot="16200000">
            <a:off x="-2197098" y="4344600"/>
            <a:ext cx="4699001" cy="276999"/>
          </a:xfrm>
          <a:prstGeom prst="rect">
            <a:avLst/>
          </a:prstGeom>
          <a:noFill/>
        </p:spPr>
        <p:txBody>
          <a:bodyPr wrap="square" rtlCol="0">
            <a:spAutoFit/>
          </a:bodyPr>
          <a:lstStyle/>
          <a:p>
            <a:r>
              <a:rPr lang="en-US" sz="1200" dirty="0">
                <a:solidFill>
                  <a:schemeClr val="accent2">
                    <a:lumMod val="75000"/>
                  </a:schemeClr>
                </a:solidFill>
                <a:latin typeface="Biondi" panose="02000505030000020004" pitchFamily="2" charset="0"/>
              </a:rPr>
              <a:t>NIFC-NIICD-NIRSC Basic Radio Operation Training</a:t>
            </a:r>
          </a:p>
        </p:txBody>
      </p:sp>
      <p:sp>
        <p:nvSpPr>
          <p:cNvPr id="49154" name="Title"/>
          <p:cNvSpPr>
            <a:spLocks noGrp="1" noChangeArrowheads="1"/>
          </p:cNvSpPr>
          <p:nvPr>
            <p:ph type="title"/>
          </p:nvPr>
        </p:nvSpPr>
        <p:spPr/>
        <p:txBody>
          <a:bodyPr>
            <a:normAutofit fontScale="90000"/>
          </a:bodyPr>
          <a:lstStyle/>
          <a:p>
            <a:pPr eaLnBrk="1" hangingPunct="1">
              <a:defRPr/>
            </a:pPr>
            <a:r>
              <a:rPr lang="en-US" b="1" dirty="0"/>
              <a:t>KNOW YOUR RADIO – </a:t>
            </a:r>
            <a:br>
              <a:rPr lang="en-US" b="1" dirty="0"/>
            </a:br>
            <a:r>
              <a:rPr lang="en-US" b="1" dirty="0"/>
              <a:t>The Mysteries of SQUELCH</a:t>
            </a:r>
          </a:p>
        </p:txBody>
      </p:sp>
      <p:sp>
        <p:nvSpPr>
          <p:cNvPr id="49155" name="Main Text"/>
          <p:cNvSpPr>
            <a:spLocks noGrp="1" noChangeArrowheads="1"/>
          </p:cNvSpPr>
          <p:nvPr>
            <p:ph idx="1"/>
          </p:nvPr>
        </p:nvSpPr>
        <p:spPr>
          <a:xfrm>
            <a:off x="1009650" y="1867217"/>
            <a:ext cx="7981950" cy="4965383"/>
          </a:xfrm>
        </p:spPr>
        <p:txBody>
          <a:bodyPr>
            <a:normAutofit lnSpcReduction="10000"/>
          </a:bodyPr>
          <a:lstStyle/>
          <a:p>
            <a:pPr marL="285750" indent="-285750" eaLnBrk="1" hangingPunct="1">
              <a:spcAft>
                <a:spcPct val="25000"/>
              </a:spcAft>
              <a:buFont typeface="Wingdings" panose="05000000000000000000" pitchFamily="2" charset="2"/>
              <a:buChar char="§"/>
              <a:tabLst>
                <a:tab pos="457200" algn="l"/>
              </a:tabLst>
            </a:pPr>
            <a:r>
              <a:rPr lang="en-US" altLang="en-US" sz="1800" b="1" dirty="0">
                <a:effectLst/>
                <a:latin typeface="Arial" panose="020B0604020202020204" pitchFamily="34" charset="0"/>
                <a:cs typeface="Arial" panose="020B0604020202020204" pitchFamily="34" charset="0"/>
              </a:rPr>
              <a:t>The SQUELCH circuitry in a radio is designed to keep the            radio quiet unless there is a </a:t>
            </a:r>
            <a:r>
              <a:rPr lang="en-US" altLang="en-US" sz="1800" b="1" i="1" dirty="0">
                <a:effectLst/>
                <a:latin typeface="Arial" panose="020B0604020202020204" pitchFamily="34" charset="0"/>
                <a:cs typeface="Arial" panose="020B0604020202020204" pitchFamily="34" charset="0"/>
              </a:rPr>
              <a:t>proper</a:t>
            </a:r>
            <a:r>
              <a:rPr lang="en-US" altLang="en-US" sz="1800" b="1" dirty="0">
                <a:effectLst/>
                <a:latin typeface="Arial" panose="020B0604020202020204" pitchFamily="34" charset="0"/>
                <a:cs typeface="Arial" panose="020B0604020202020204" pitchFamily="34" charset="0"/>
              </a:rPr>
              <a:t> signal present.  </a:t>
            </a:r>
          </a:p>
          <a:p>
            <a:pPr marL="285750" indent="-285750" eaLnBrk="1" hangingPunct="1">
              <a:spcAft>
                <a:spcPct val="25000"/>
              </a:spcAft>
              <a:buFont typeface="Wingdings" panose="05000000000000000000" pitchFamily="2" charset="2"/>
              <a:buChar char="§"/>
              <a:tabLst>
                <a:tab pos="457200" algn="l"/>
              </a:tabLst>
            </a:pPr>
            <a:r>
              <a:rPr lang="en-US" altLang="en-US" sz="1800" b="1" dirty="0">
                <a:effectLst/>
                <a:latin typeface="Arial" panose="020B0604020202020204" pitchFamily="34" charset="0"/>
                <a:cs typeface="Arial" panose="020B0604020202020204" pitchFamily="34" charset="0"/>
              </a:rPr>
              <a:t>When a signal of a certain strength </a:t>
            </a:r>
            <a:r>
              <a:rPr lang="en-US" altLang="en-US" sz="1800" b="1" dirty="0">
                <a:latin typeface="Arial" panose="020B0604020202020204" pitchFamily="34" charset="0"/>
                <a:cs typeface="Arial" panose="020B0604020202020204" pitchFamily="34" charset="0"/>
              </a:rPr>
              <a:t>and</a:t>
            </a:r>
            <a:r>
              <a:rPr lang="en-US" altLang="en-US" sz="1800" b="1" dirty="0">
                <a:effectLst/>
                <a:latin typeface="Arial" panose="020B0604020202020204" pitchFamily="34" charset="0"/>
                <a:cs typeface="Arial" panose="020B0604020202020204" pitchFamily="34" charset="0"/>
              </a:rPr>
              <a:t> property is detected,                the squelch opens (i.e. turns on the audio). High ambient                    noise levels may provide enough signal to open the squelch                   (e.g. power lines, fluorescent lights).</a:t>
            </a:r>
          </a:p>
          <a:p>
            <a:pPr marL="285750" indent="-285750" eaLnBrk="1" hangingPunct="1">
              <a:spcAft>
                <a:spcPct val="25000"/>
              </a:spcAft>
              <a:buFont typeface="Wingdings" panose="05000000000000000000" pitchFamily="2" charset="2"/>
              <a:buChar char="§"/>
              <a:tabLst>
                <a:tab pos="457200" algn="l"/>
              </a:tabLst>
            </a:pPr>
            <a:r>
              <a:rPr lang="en-US" altLang="en-US" sz="1800" b="1" dirty="0">
                <a:effectLst/>
                <a:latin typeface="Arial" panose="020B0604020202020204" pitchFamily="34" charset="0"/>
                <a:cs typeface="Arial" panose="020B0604020202020204" pitchFamily="34" charset="0"/>
              </a:rPr>
              <a:t>If adjusted too tightly, valid signals may not be strong                     enough to open the squelch. If adjusted too </a:t>
            </a:r>
            <a:r>
              <a:rPr lang="en-US" altLang="en-US" sz="1800" b="1" dirty="0">
                <a:latin typeface="Arial" panose="020B0604020202020204" pitchFamily="34" charset="0"/>
                <a:cs typeface="Arial" panose="020B0604020202020204" pitchFamily="34" charset="0"/>
              </a:rPr>
              <a:t>loose</a:t>
            </a:r>
            <a:r>
              <a:rPr lang="en-US" altLang="en-US" sz="1800" b="1" dirty="0">
                <a:effectLst/>
                <a:latin typeface="Arial" panose="020B0604020202020204" pitchFamily="34" charset="0"/>
                <a:cs typeface="Arial" panose="020B0604020202020204" pitchFamily="34" charset="0"/>
              </a:rPr>
              <a:t>ly,                    ambient noise will become annoying audio. Levels are                          user-adjustable.  </a:t>
            </a:r>
          </a:p>
          <a:p>
            <a:pPr marL="285750" indent="-285750" eaLnBrk="1" hangingPunct="1">
              <a:spcAft>
                <a:spcPct val="25000"/>
              </a:spcAft>
              <a:buFont typeface="Wingdings" panose="05000000000000000000" pitchFamily="2" charset="2"/>
              <a:buChar char="§"/>
              <a:tabLst>
                <a:tab pos="457200" algn="l"/>
              </a:tabLst>
            </a:pPr>
            <a:r>
              <a:rPr lang="en-US" sz="1800" b="1" dirty="0">
                <a:latin typeface="Arial" panose="020B0604020202020204" pitchFamily="34" charset="0"/>
                <a:cs typeface="Arial" panose="020B0604020202020204" pitchFamily="34" charset="0"/>
              </a:rPr>
              <a:t>Open squelch can be used to hear a very weak signal.</a:t>
            </a:r>
          </a:p>
          <a:p>
            <a:pPr marL="560070" lvl="1" indent="-285750">
              <a:spcAft>
                <a:spcPct val="25000"/>
              </a:spcAft>
              <a:buFont typeface="Wingdings" panose="05000000000000000000" pitchFamily="2" charset="2"/>
              <a:buChar char="§"/>
              <a:tabLst>
                <a:tab pos="457200" algn="l"/>
              </a:tabLst>
            </a:pPr>
            <a:r>
              <a:rPr lang="en-US" sz="1400" b="1" dirty="0">
                <a:latin typeface="Arial" panose="020B0604020202020204" pitchFamily="34" charset="0"/>
                <a:cs typeface="Arial" panose="020B0604020202020204" pitchFamily="34" charset="0"/>
              </a:rPr>
              <a:t>To fully open squelch on a KNG2, press and hold the Monitor button                                        until you hear static (below the PTT – scan must be turned off).                                    </a:t>
            </a:r>
          </a:p>
          <a:p>
            <a:pPr marL="560070" lvl="1" indent="-285750">
              <a:spcAft>
                <a:spcPct val="25000"/>
              </a:spcAft>
              <a:buFont typeface="Wingdings" panose="05000000000000000000" pitchFamily="2" charset="2"/>
              <a:buChar char="§"/>
              <a:tabLst>
                <a:tab pos="457200" algn="l"/>
              </a:tabLst>
            </a:pPr>
            <a:r>
              <a:rPr lang="en-US" sz="1400" b="1" dirty="0">
                <a:latin typeface="Arial" panose="020B0604020202020204" pitchFamily="34" charset="0"/>
                <a:cs typeface="Arial" panose="020B0604020202020204" pitchFamily="34" charset="0"/>
              </a:rPr>
              <a:t>(NOTE: pushing the Monitor button once will turn off the receive tone                             for all channels. You’ll hear all traffic on that frequency whether from a                         legit incident source or not.)</a:t>
            </a:r>
          </a:p>
          <a:p>
            <a:pPr marL="560070" lvl="1" indent="-285750">
              <a:spcAft>
                <a:spcPct val="25000"/>
              </a:spcAft>
              <a:buFont typeface="Wingdings" panose="05000000000000000000" pitchFamily="2" charset="2"/>
              <a:buChar char="§"/>
              <a:tabLst>
                <a:tab pos="457200" algn="l"/>
              </a:tabLst>
            </a:pPr>
            <a:r>
              <a:rPr lang="en-US" sz="1400" b="1" dirty="0">
                <a:latin typeface="Arial" panose="020B0604020202020204" pitchFamily="34" charset="0"/>
                <a:cs typeface="Arial" panose="020B0604020202020204" pitchFamily="34" charset="0"/>
              </a:rPr>
              <a:t>The squelch level is otherwise adjusted through the menu.</a:t>
            </a:r>
            <a:endParaRPr lang="en-US" sz="1400" dirty="0">
              <a:latin typeface="Arial" panose="020B0604020202020204" pitchFamily="34" charset="0"/>
              <a:cs typeface="Arial" panose="020B0604020202020204" pitchFamily="34" charset="0"/>
            </a:endParaRPr>
          </a:p>
        </p:txBody>
      </p:sp>
      <p:pic>
        <p:nvPicPr>
          <p:cNvPr id="8" name="Pic-Home Button" descr="Home Button - clicking this will return you to the Main Menu">
            <a:hlinkClick r:id="rId3" action="ppaction://hlinksldjump" tooltip="Main Menu"/>
          </p:cNvPr>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686800" y="152400"/>
            <a:ext cx="304800" cy="304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 name="Picture 9" descr="Screen Bean man scratching his head with a question mark above">
            <a:extLst>
              <a:ext uri="{FF2B5EF4-FFF2-40B4-BE49-F238E27FC236}">
                <a16:creationId xmlns:a16="http://schemas.microsoft.com/office/drawing/2014/main" id="{F2810999-840D-4EEE-A201-3E61DE258B1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08" b="96923" l="7051" r="90385">
                        <a14:foregroundMark x1="60256" y1="20308" x2="49359" y2="25538"/>
                        <a14:foregroundMark x1="47436" y1="9538" x2="51282" y2="8615"/>
                        <a14:foregroundMark x1="90385" y1="4615" x2="90385" y2="4615"/>
                        <a14:foregroundMark x1="87179" y1="923" x2="87179" y2="923"/>
                        <a14:foregroundMark x1="76282" y1="9538" x2="76282" y2="9538"/>
                        <a14:foregroundMark x1="16667" y1="92000" x2="31410" y2="89538"/>
                        <a14:foregroundMark x1="37821" y1="96923" x2="57051" y2="95692"/>
                        <a14:foregroundMark x1="60256" y1="94462" x2="60256" y2="92615"/>
                      </a14:backgroundRemoval>
                    </a14:imgEffect>
                  </a14:imgLayer>
                </a14:imgProps>
              </a:ext>
              <a:ext uri="{28A0092B-C50C-407E-A947-70E740481C1C}">
                <a14:useLocalDpi xmlns:a14="http://schemas.microsoft.com/office/drawing/2010/main" val="0"/>
              </a:ext>
            </a:extLst>
          </a:blip>
          <a:stretch>
            <a:fillRect/>
          </a:stretch>
        </p:blipFill>
        <p:spPr>
          <a:xfrm>
            <a:off x="7848600" y="1679804"/>
            <a:ext cx="1271979" cy="2649957"/>
          </a:xfrm>
          <a:prstGeom prst="rect">
            <a:avLst/>
          </a:prstGeom>
        </p:spPr>
      </p:pic>
      <p:grpSp>
        <p:nvGrpSpPr>
          <p:cNvPr id="13" name="Screen Indicators" descr="Pictures showing the screen indicators on a Bendix King KNG2 radio for Monitor On and Receive Tone Off">
            <a:extLst>
              <a:ext uri="{FF2B5EF4-FFF2-40B4-BE49-F238E27FC236}">
                <a16:creationId xmlns:a16="http://schemas.microsoft.com/office/drawing/2014/main" id="{66030D5A-78A6-4822-A393-3F12D1D93D23}"/>
              </a:ext>
            </a:extLst>
          </p:cNvPr>
          <p:cNvGrpSpPr/>
          <p:nvPr/>
        </p:nvGrpSpPr>
        <p:grpSpPr>
          <a:xfrm>
            <a:off x="7848600" y="4953000"/>
            <a:ext cx="914400" cy="1447307"/>
            <a:chOff x="8024417" y="4963954"/>
            <a:chExt cx="914400" cy="1447307"/>
          </a:xfrm>
        </p:grpSpPr>
        <p:pic>
          <p:nvPicPr>
            <p:cNvPr id="4" name="Picture 3" descr="Graphical user interface&#10;&#10;Description automatically generated">
              <a:extLst>
                <a:ext uri="{FF2B5EF4-FFF2-40B4-BE49-F238E27FC236}">
                  <a16:creationId xmlns:a16="http://schemas.microsoft.com/office/drawing/2014/main" id="{C7A1E8DD-9B0A-4AC8-8776-2826AD0BCB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222" t="30247" r="51111" b="57901"/>
            <a:stretch/>
          </p:blipFill>
          <p:spPr>
            <a:xfrm rot="5400000">
              <a:off x="8253017" y="4963953"/>
              <a:ext cx="457200" cy="457201"/>
            </a:xfrm>
            <a:prstGeom prst="rect">
              <a:avLst/>
            </a:prstGeom>
          </p:spPr>
        </p:pic>
        <p:pic>
          <p:nvPicPr>
            <p:cNvPr id="6" name="Picture 5" descr="A picture containing text, lined, several&#10;&#10;Description automatically generated">
              <a:extLst>
                <a:ext uri="{FF2B5EF4-FFF2-40B4-BE49-F238E27FC236}">
                  <a16:creationId xmlns:a16="http://schemas.microsoft.com/office/drawing/2014/main" id="{53C676D6-5D37-49CD-AC59-0B066BD4104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4444" t="36173" r="50001" b="53951"/>
            <a:stretch/>
          </p:blipFill>
          <p:spPr>
            <a:xfrm rot="5400000">
              <a:off x="8253018" y="5752871"/>
              <a:ext cx="457201" cy="457205"/>
            </a:xfrm>
            <a:prstGeom prst="rect">
              <a:avLst/>
            </a:prstGeom>
          </p:spPr>
        </p:pic>
        <p:sp>
          <p:nvSpPr>
            <p:cNvPr id="12" name="TextBox 11">
              <a:extLst>
                <a:ext uri="{FF2B5EF4-FFF2-40B4-BE49-F238E27FC236}">
                  <a16:creationId xmlns:a16="http://schemas.microsoft.com/office/drawing/2014/main" id="{989AFC81-F1DB-4A19-83C7-00A98528093B}"/>
                </a:ext>
              </a:extLst>
            </p:cNvPr>
            <p:cNvSpPr txBox="1"/>
            <p:nvPr/>
          </p:nvSpPr>
          <p:spPr>
            <a:xfrm>
              <a:off x="8024417" y="5364496"/>
              <a:ext cx="914400" cy="246221"/>
            </a:xfrm>
            <a:prstGeom prst="rect">
              <a:avLst/>
            </a:prstGeom>
            <a:noFill/>
          </p:spPr>
          <p:txBody>
            <a:bodyPr wrap="square" rtlCol="0">
              <a:spAutoFit/>
            </a:bodyPr>
            <a:lstStyle/>
            <a:p>
              <a:pPr algn="ctr"/>
              <a:r>
                <a:rPr lang="en-US" sz="1000" b="1" dirty="0"/>
                <a:t>Monitor On</a:t>
              </a:r>
            </a:p>
          </p:txBody>
        </p:sp>
        <p:sp>
          <p:nvSpPr>
            <p:cNvPr id="15" name="TextBox 14">
              <a:extLst>
                <a:ext uri="{FF2B5EF4-FFF2-40B4-BE49-F238E27FC236}">
                  <a16:creationId xmlns:a16="http://schemas.microsoft.com/office/drawing/2014/main" id="{AC099B63-BD92-42CD-912D-30E8BB500781}"/>
                </a:ext>
              </a:extLst>
            </p:cNvPr>
            <p:cNvSpPr txBox="1"/>
            <p:nvPr/>
          </p:nvSpPr>
          <p:spPr>
            <a:xfrm>
              <a:off x="8024417" y="6165040"/>
              <a:ext cx="914400" cy="246221"/>
            </a:xfrm>
            <a:prstGeom prst="rect">
              <a:avLst/>
            </a:prstGeom>
            <a:noFill/>
          </p:spPr>
          <p:txBody>
            <a:bodyPr wrap="square" rtlCol="0">
              <a:spAutoFit/>
            </a:bodyPr>
            <a:lstStyle/>
            <a:p>
              <a:pPr algn="ctr"/>
              <a:r>
                <a:rPr lang="en-US" sz="1000" b="1" dirty="0"/>
                <a:t>RX CG Off</a:t>
              </a:r>
            </a:p>
          </p:txBody>
        </p:sp>
      </p:grpSp>
    </p:spTree>
    <p:extLst>
      <p:ext uri="{BB962C8B-B14F-4D97-AF65-F5344CB8AC3E}">
        <p14:creationId xmlns:p14="http://schemas.microsoft.com/office/powerpoint/2010/main" val="34020931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915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915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915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915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9155">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915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IFC-NIRSC" descr="Null"/>
          <p:cNvSpPr txBox="1"/>
          <p:nvPr/>
        </p:nvSpPr>
        <p:spPr>
          <a:xfrm rot="16200000">
            <a:off x="-2197098" y="4344600"/>
            <a:ext cx="4699001" cy="276999"/>
          </a:xfrm>
          <a:prstGeom prst="rect">
            <a:avLst/>
          </a:prstGeom>
          <a:noFill/>
        </p:spPr>
        <p:txBody>
          <a:bodyPr wrap="square" rtlCol="0">
            <a:spAutoFit/>
          </a:bodyPr>
          <a:lstStyle/>
          <a:p>
            <a:r>
              <a:rPr lang="en-US" sz="1200" dirty="0">
                <a:solidFill>
                  <a:schemeClr val="accent2">
                    <a:lumMod val="75000"/>
                  </a:schemeClr>
                </a:solidFill>
                <a:latin typeface="Biondi" panose="02000505030000020004" pitchFamily="2" charset="0"/>
              </a:rPr>
              <a:t>NIFC-NIICD-NIRSC Basic Radio Operation Training</a:t>
            </a:r>
          </a:p>
        </p:txBody>
      </p:sp>
      <p:sp>
        <p:nvSpPr>
          <p:cNvPr id="2" name="Title 1"/>
          <p:cNvSpPr>
            <a:spLocks noGrp="1"/>
          </p:cNvSpPr>
          <p:nvPr>
            <p:ph type="ctrTitle"/>
          </p:nvPr>
        </p:nvSpPr>
        <p:spPr>
          <a:xfrm>
            <a:off x="1066800" y="359898"/>
            <a:ext cx="8001000" cy="1849902"/>
          </a:xfrm>
        </p:spPr>
        <p:txBody>
          <a:bodyPr anchor="ctr">
            <a:normAutofit fontScale="90000"/>
          </a:bodyPr>
          <a:lstStyle/>
          <a:p>
            <a:pPr algn="ctr"/>
            <a:r>
              <a:rPr lang="en-US" sz="3600" dirty="0"/>
              <a:t>National Incident Radio Support Cache</a:t>
            </a:r>
            <a:br>
              <a:rPr lang="en-US" sz="4800" dirty="0"/>
            </a:br>
            <a:r>
              <a:rPr lang="en-US" sz="5300" dirty="0"/>
              <a:t>Basic Radio Operation Training</a:t>
            </a:r>
            <a:br>
              <a:rPr lang="en-US" sz="4800" dirty="0"/>
            </a:br>
            <a:r>
              <a:rPr lang="en-US" sz="3600" dirty="0"/>
              <a:t>NIFC – NIICD – NIRSC</a:t>
            </a:r>
          </a:p>
        </p:txBody>
      </p:sp>
      <p:pic>
        <p:nvPicPr>
          <p:cNvPr id="11" name="Pic-Firefighter on radio" descr="Wildland firefighter operating a handheld radio with another firefighter in the backgroun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0807" y="2286000"/>
            <a:ext cx="5732981" cy="3906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NIFC logo" descr="National Interagency Fire Center Logo"/>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2600" y="5419478"/>
            <a:ext cx="1295400" cy="1295400"/>
          </a:xfrm>
          <a:prstGeom prst="rect">
            <a:avLst/>
          </a:prstGeom>
        </p:spPr>
      </p:pic>
      <p:pic>
        <p:nvPicPr>
          <p:cNvPr id="8" name="Pic-NIICD logo" descr="National Interagency Incident Communications Division Logo" title="National Interagency Incident Communications Division Logo"/>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21958" y1="27179" x2="8309" y2="47179"/>
                        <a14:foregroundMark x1="8902" y1="52179" x2="14243" y2="71026"/>
                        <a14:foregroundMark x1="19288" y1="78205" x2="30712" y2="85000"/>
                        <a14:foregroundMark x1="70772" y1="86026" x2="92285" y2="64359"/>
                        <a14:foregroundMark x1="91098" y1="60000" x2="90356" y2="33718"/>
                        <a14:foregroundMark x1="86350" y1="33205" x2="63650" y2="18590"/>
                        <a14:foregroundMark x1="62463" y1="18333" x2="34421" y2="18077"/>
                        <a14:foregroundMark x1="27300" y1="40385" x2="27300" y2="40385"/>
                        <a14:foregroundMark x1="22997" y1="47692" x2="37834" y2="30256"/>
                        <a14:foregroundMark x1="51929" y1="29615" x2="48071" y2="32949"/>
                        <a14:foregroundMark x1="71810" y1="40128" x2="75519" y2="38590"/>
                        <a14:foregroundMark x1="76706" y1="50385" x2="78042" y2="63462"/>
                        <a14:foregroundMark x1="59050" y1="58590" x2="57715" y2="60000"/>
                        <a14:foregroundMark x1="54896" y1="64615" x2="51632" y2="67179"/>
                        <a14:foregroundMark x1="35757" y1="76923" x2="53709" y2="78462"/>
                        <a14:foregroundMark x1="28487" y1="65128" x2="26706" y2="55769"/>
                      </a14:backgroundRemoval>
                    </a14:imgEffect>
                  </a14:imgLayer>
                </a14:imgProps>
              </a:ext>
              <a:ext uri="{28A0092B-C50C-407E-A947-70E740481C1C}">
                <a14:useLocalDpi xmlns:a14="http://schemas.microsoft.com/office/drawing/2010/main" val="0"/>
              </a:ext>
            </a:extLst>
          </a:blip>
          <a:stretch>
            <a:fillRect/>
          </a:stretch>
        </p:blipFill>
        <p:spPr>
          <a:xfrm>
            <a:off x="7113625" y="5241925"/>
            <a:ext cx="1317550" cy="1524000"/>
          </a:xfrm>
          <a:prstGeom prst="rect">
            <a:avLst/>
          </a:prstGeom>
        </p:spPr>
      </p:pic>
      <p:sp>
        <p:nvSpPr>
          <p:cNvPr id="6" name="Date"/>
          <p:cNvSpPr txBox="1"/>
          <p:nvPr/>
        </p:nvSpPr>
        <p:spPr>
          <a:xfrm>
            <a:off x="4483651" y="6550481"/>
            <a:ext cx="1167307" cy="200055"/>
          </a:xfrm>
          <a:prstGeom prst="rect">
            <a:avLst/>
          </a:prstGeom>
          <a:noFill/>
        </p:spPr>
        <p:txBody>
          <a:bodyPr wrap="none" rtlCol="0">
            <a:spAutoFit/>
          </a:bodyPr>
          <a:lstStyle/>
          <a:p>
            <a:pPr algn="ctr"/>
            <a:r>
              <a:rPr lang="en-US" sz="700" dirty="0">
                <a:latin typeface="Arial" panose="020B0604020202020204" pitchFamily="34" charset="0"/>
                <a:cs typeface="Arial" panose="020B0604020202020204" pitchFamily="34" charset="0"/>
              </a:rPr>
              <a:t>Kim </a:t>
            </a:r>
            <a:r>
              <a:rPr lang="en-US" sz="700">
                <a:latin typeface="Arial" panose="020B0604020202020204" pitchFamily="34" charset="0"/>
                <a:cs typeface="Arial" panose="020B0604020202020204" pitchFamily="34" charset="0"/>
              </a:rPr>
              <a:t>Albracht 03/11/2021</a:t>
            </a:r>
            <a:endParaRPr lang="en-US" sz="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340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IFC-NIRSC" descr="Null"/>
          <p:cNvSpPr txBox="1"/>
          <p:nvPr/>
        </p:nvSpPr>
        <p:spPr>
          <a:xfrm rot="16200000">
            <a:off x="-2197098" y="4344600"/>
            <a:ext cx="4699001" cy="276999"/>
          </a:xfrm>
          <a:prstGeom prst="rect">
            <a:avLst/>
          </a:prstGeom>
          <a:noFill/>
        </p:spPr>
        <p:txBody>
          <a:bodyPr wrap="square" rtlCol="0">
            <a:spAutoFit/>
          </a:bodyPr>
          <a:lstStyle/>
          <a:p>
            <a:r>
              <a:rPr lang="en-US" sz="1200" dirty="0">
                <a:solidFill>
                  <a:schemeClr val="accent2">
                    <a:lumMod val="75000"/>
                  </a:schemeClr>
                </a:solidFill>
                <a:latin typeface="Biondi" panose="02000505030000020004" pitchFamily="2" charset="0"/>
              </a:rPr>
              <a:t>NIFC-NIICD-NIRSC Basic Radio Operation Training</a:t>
            </a:r>
          </a:p>
        </p:txBody>
      </p:sp>
      <p:sp>
        <p:nvSpPr>
          <p:cNvPr id="74754" name="Title"/>
          <p:cNvSpPr>
            <a:spLocks noGrp="1" noChangeArrowheads="1"/>
          </p:cNvSpPr>
          <p:nvPr>
            <p:ph type="title"/>
          </p:nvPr>
        </p:nvSpPr>
        <p:spPr/>
        <p:txBody>
          <a:bodyPr>
            <a:normAutofit fontScale="90000"/>
          </a:bodyPr>
          <a:lstStyle/>
          <a:p>
            <a:pPr eaLnBrk="1" hangingPunct="1">
              <a:defRPr/>
            </a:pPr>
            <a:r>
              <a:rPr lang="en-US" b="1" dirty="0"/>
              <a:t>KNOW YOUR RADIO - Scanning</a:t>
            </a:r>
          </a:p>
        </p:txBody>
      </p:sp>
      <p:sp>
        <p:nvSpPr>
          <p:cNvPr id="74755" name="Main Text"/>
          <p:cNvSpPr>
            <a:spLocks noGrp="1" noChangeArrowheads="1"/>
          </p:cNvSpPr>
          <p:nvPr>
            <p:ph idx="1"/>
          </p:nvPr>
        </p:nvSpPr>
        <p:spPr>
          <a:xfrm>
            <a:off x="1066800" y="1676400"/>
            <a:ext cx="8001000" cy="5156200"/>
          </a:xfrm>
        </p:spPr>
        <p:txBody>
          <a:bodyPr>
            <a:noAutofit/>
          </a:bodyPr>
          <a:lstStyle/>
          <a:p>
            <a:pPr marL="285750" indent="-285750" eaLnBrk="1" hangingPunct="1">
              <a:buFont typeface="Wingdings" panose="05000000000000000000" pitchFamily="2" charset="2"/>
              <a:buChar char="§"/>
              <a:defRPr/>
            </a:pPr>
            <a:r>
              <a:rPr lang="en-US" sz="1600" b="1" dirty="0">
                <a:effectLst/>
                <a:latin typeface="Arial" charset="0"/>
                <a:cs typeface="Arial" charset="0"/>
              </a:rPr>
              <a:t>The Scan function allows the user to monitor several channels at one time in addition to the current selected channel.  Scan operates only when the radio is not transmitting.  When a scanned signal is detected, the radio stops scanning, locks onto that channel, and receives the message.</a:t>
            </a:r>
          </a:p>
          <a:p>
            <a:pPr marL="285750" indent="-285750" eaLnBrk="1" hangingPunct="1">
              <a:buFont typeface="Wingdings" panose="05000000000000000000" pitchFamily="2" charset="2"/>
              <a:buChar char="§"/>
              <a:defRPr/>
            </a:pPr>
            <a:r>
              <a:rPr lang="en-US" sz="1600" b="1" dirty="0">
                <a:effectLst/>
                <a:latin typeface="Arial" charset="0"/>
                <a:cs typeface="Arial" charset="0"/>
              </a:rPr>
              <a:t>The received channel will be shown on the display if different from the current </a:t>
            </a:r>
            <a:r>
              <a:rPr lang="en-US" sz="1600" b="1" dirty="0">
                <a:latin typeface="Arial" charset="0"/>
                <a:cs typeface="Arial" charset="0"/>
              </a:rPr>
              <a:t>transmit</a:t>
            </a:r>
            <a:r>
              <a:rPr lang="en-US" sz="1600" b="1" dirty="0">
                <a:effectLst/>
                <a:latin typeface="Arial" charset="0"/>
                <a:cs typeface="Arial" charset="0"/>
              </a:rPr>
              <a:t> channel.  Once the signal ends, the radio continues to monitor that channel during a certain scan delay time before it resumes scanning.  </a:t>
            </a:r>
          </a:p>
          <a:p>
            <a:pPr marL="285750" indent="-285750" eaLnBrk="1" hangingPunct="1">
              <a:buFont typeface="Wingdings" panose="05000000000000000000" pitchFamily="2" charset="2"/>
              <a:buChar char="§"/>
              <a:defRPr/>
            </a:pPr>
            <a:r>
              <a:rPr lang="en-US" sz="1600" b="1" dirty="0">
                <a:latin typeface="Arial" charset="0"/>
                <a:cs typeface="Arial" charset="0"/>
              </a:rPr>
              <a:t>To respond to a message received on a scanned channel other than the selected transmit channel, you must first turn the channel knob to that channel.</a:t>
            </a:r>
          </a:p>
          <a:p>
            <a:pPr marL="285750" indent="-285750" eaLnBrk="1" hangingPunct="1">
              <a:buFont typeface="Wingdings" panose="05000000000000000000" pitchFamily="2" charset="2"/>
              <a:buChar char="§"/>
              <a:defRPr/>
            </a:pPr>
            <a:r>
              <a:rPr lang="en-US" sz="1600" b="1" dirty="0">
                <a:latin typeface="Arial" charset="0"/>
                <a:cs typeface="Arial" charset="0"/>
              </a:rPr>
              <a:t>NOTE: Scanning takes more power and                                                                     drains batteries more quickly.</a:t>
            </a:r>
          </a:p>
          <a:p>
            <a:pPr marL="285750" indent="-285750" eaLnBrk="1" hangingPunct="1">
              <a:buFont typeface="Wingdings" panose="05000000000000000000" pitchFamily="2" charset="2"/>
              <a:buChar char="§"/>
              <a:defRPr/>
            </a:pPr>
            <a:endParaRPr lang="en-US" sz="1600" b="1" dirty="0">
              <a:latin typeface="Arial" charset="0"/>
              <a:cs typeface="Arial" charset="0"/>
            </a:endParaRPr>
          </a:p>
          <a:p>
            <a:pPr marL="285750" indent="-285750" eaLnBrk="1" hangingPunct="1">
              <a:buFont typeface="Wingdings" panose="05000000000000000000" pitchFamily="2" charset="2"/>
              <a:buChar char="§"/>
              <a:defRPr/>
            </a:pPr>
            <a:r>
              <a:rPr lang="en-US" sz="1600" b="1" dirty="0">
                <a:latin typeface="Arial" charset="0"/>
                <a:cs typeface="Arial" charset="0"/>
              </a:rPr>
              <a:t>PRIORITY SCAN – this can be                                                                     programmed to work many ways.                                                               Contact your Comm Unit for more info.                                                                    Until then it suggested that you leave                                                              Priority Scan off.</a:t>
            </a:r>
          </a:p>
          <a:p>
            <a:pPr marL="285750" indent="-285750" eaLnBrk="1" hangingPunct="1">
              <a:buFont typeface="Wingdings" panose="05000000000000000000" pitchFamily="2" charset="2"/>
              <a:buChar char="§"/>
              <a:defRPr/>
            </a:pPr>
            <a:endParaRPr lang="en-US" sz="1600" b="1" dirty="0">
              <a:effectLst/>
              <a:latin typeface="Arial" charset="0"/>
              <a:cs typeface="Arial" charset="0"/>
            </a:endParaRPr>
          </a:p>
        </p:txBody>
      </p:sp>
      <p:pic>
        <p:nvPicPr>
          <p:cNvPr id="12" name="Pic-Home Button" descr="Home Button - clicking this will return you to the Main Menu">
            <a:hlinkClick r:id="rId3" action="ppaction://hlinksldjump" tooltip="Main Menu"/>
          </p:cNvPr>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686800" y="152400"/>
            <a:ext cx="304800" cy="304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C4C88C02-0C6A-48B2-B40B-383DA7236B02}"/>
              </a:ext>
            </a:extLst>
          </p:cNvPr>
          <p:cNvGrpSpPr/>
          <p:nvPr/>
        </p:nvGrpSpPr>
        <p:grpSpPr>
          <a:xfrm>
            <a:off x="5169967" y="4716280"/>
            <a:ext cx="3903213" cy="2076741"/>
            <a:chOff x="4091271" y="4572000"/>
            <a:chExt cx="4018167" cy="2133600"/>
          </a:xfrm>
        </p:grpSpPr>
        <p:sp>
          <p:nvSpPr>
            <p:cNvPr id="24" name="Text-Scan Switch"/>
            <p:cNvSpPr txBox="1"/>
            <p:nvPr/>
          </p:nvSpPr>
          <p:spPr>
            <a:xfrm>
              <a:off x="4091271" y="5341394"/>
              <a:ext cx="855327" cy="600786"/>
            </a:xfrm>
            <a:prstGeom prst="rect">
              <a:avLst/>
            </a:prstGeom>
            <a:noFill/>
          </p:spPr>
          <p:txBody>
            <a:bodyPr wrap="square" rtlCol="0">
              <a:spAutoFit/>
            </a:bodyPr>
            <a:lstStyle/>
            <a:p>
              <a:pPr algn="ctr"/>
              <a:r>
                <a:rPr lang="en-US" sz="1600" b="1" dirty="0"/>
                <a:t>Scan Switch</a:t>
              </a:r>
            </a:p>
          </p:txBody>
        </p:sp>
        <p:pic>
          <p:nvPicPr>
            <p:cNvPr id="13" name="Picture 12" descr="Top view of a Bendix King KNG2 handheld radio">
              <a:extLst>
                <a:ext uri="{FF2B5EF4-FFF2-40B4-BE49-F238E27FC236}">
                  <a16:creationId xmlns:a16="http://schemas.microsoft.com/office/drawing/2014/main" id="{23D4ED07-3DEA-4217-92EF-95D0D63727ED}"/>
                </a:ext>
              </a:extLst>
            </p:cNvPr>
            <p:cNvPicPr>
              <a:picLocks noChangeAspect="1"/>
            </p:cNvPicPr>
            <p:nvPr/>
          </p:nvPicPr>
          <p:blipFill rotWithShape="1">
            <a:blip r:embed="rId5">
              <a:extLst>
                <a:ext uri="{28A0092B-C50C-407E-A947-70E740481C1C}">
                  <a14:useLocalDpi xmlns:a14="http://schemas.microsoft.com/office/drawing/2010/main" val="0"/>
                </a:ext>
              </a:extLst>
            </a:blip>
            <a:srcRect l="7708" t="18889" r="7366" b="32869"/>
            <a:stretch/>
          </p:blipFill>
          <p:spPr>
            <a:xfrm>
              <a:off x="4890020" y="4572000"/>
              <a:ext cx="3219418" cy="2133600"/>
            </a:xfrm>
            <a:prstGeom prst="rect">
              <a:avLst/>
            </a:prstGeom>
          </p:spPr>
        </p:pic>
        <p:cxnSp>
          <p:nvCxnSpPr>
            <p:cNvPr id="15" name="Arrow to scan switch" descr="Arrow pointing at Scan Switch">
              <a:extLst>
                <a:ext uri="{FF2B5EF4-FFF2-40B4-BE49-F238E27FC236}">
                  <a16:creationId xmlns:a16="http://schemas.microsoft.com/office/drawing/2014/main" id="{86B4B32A-E31B-40AD-8BE4-611C90CD3930}"/>
                </a:ext>
              </a:extLst>
            </p:cNvPr>
            <p:cNvCxnSpPr>
              <a:cxnSpLocks/>
            </p:cNvCxnSpPr>
            <p:nvPr/>
          </p:nvCxnSpPr>
          <p:spPr>
            <a:xfrm>
              <a:off x="4890020" y="5791200"/>
              <a:ext cx="1093250" cy="175539"/>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6AFFA676-F39B-4876-B1C6-9E14D8990071}"/>
                </a:ext>
              </a:extLst>
            </p:cNvPr>
            <p:cNvSpPr txBox="1"/>
            <p:nvPr/>
          </p:nvSpPr>
          <p:spPr>
            <a:xfrm>
              <a:off x="4706325" y="4721808"/>
              <a:ext cx="990580" cy="369332"/>
            </a:xfrm>
            <a:prstGeom prst="rect">
              <a:avLst/>
            </a:prstGeom>
            <a:solidFill>
              <a:schemeClr val="accent5">
                <a:lumMod val="60000"/>
                <a:lumOff val="40000"/>
              </a:schemeClr>
            </a:solidFill>
          </p:spPr>
          <p:txBody>
            <a:bodyPr wrap="square" rtlCol="0">
              <a:spAutoFit/>
            </a:bodyPr>
            <a:lstStyle/>
            <a:p>
              <a:pPr algn="ctr"/>
              <a:r>
                <a:rPr lang="en-US" b="1" dirty="0"/>
                <a:t>KNG2</a:t>
              </a:r>
            </a:p>
          </p:txBody>
        </p:sp>
      </p:grpSp>
    </p:spTree>
    <p:extLst>
      <p:ext uri="{BB962C8B-B14F-4D97-AF65-F5344CB8AC3E}">
        <p14:creationId xmlns:p14="http://schemas.microsoft.com/office/powerpoint/2010/main" val="286628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75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475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475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475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descr="Top view of a Bendix King KNG2 handheld radio">
            <a:extLst>
              <a:ext uri="{FF2B5EF4-FFF2-40B4-BE49-F238E27FC236}">
                <a16:creationId xmlns:a16="http://schemas.microsoft.com/office/drawing/2014/main" id="{06F7C768-B4B6-4E54-BCA1-E8C95F45CB97}"/>
              </a:ext>
            </a:extLst>
          </p:cNvPr>
          <p:cNvGrpSpPr/>
          <p:nvPr/>
        </p:nvGrpSpPr>
        <p:grpSpPr>
          <a:xfrm>
            <a:off x="1167780" y="4273499"/>
            <a:ext cx="4958379" cy="1937036"/>
            <a:chOff x="2514600" y="4784629"/>
            <a:chExt cx="4958379" cy="1937036"/>
          </a:xfrm>
        </p:grpSpPr>
        <p:grpSp>
          <p:nvGrpSpPr>
            <p:cNvPr id="10" name="Group 9">
              <a:extLst>
                <a:ext uri="{FF2B5EF4-FFF2-40B4-BE49-F238E27FC236}">
                  <a16:creationId xmlns:a16="http://schemas.microsoft.com/office/drawing/2014/main" id="{B5174618-3D10-4257-9F3A-D8F31DA7F855}"/>
                </a:ext>
              </a:extLst>
            </p:cNvPr>
            <p:cNvGrpSpPr/>
            <p:nvPr/>
          </p:nvGrpSpPr>
          <p:grpSpPr>
            <a:xfrm>
              <a:off x="2514600" y="4784629"/>
              <a:ext cx="4958379" cy="1937036"/>
              <a:chOff x="2155441" y="4784629"/>
              <a:chExt cx="4958379" cy="1937036"/>
            </a:xfrm>
          </p:grpSpPr>
          <p:pic>
            <p:nvPicPr>
              <p:cNvPr id="28" name="Picture 27">
                <a:extLst>
                  <a:ext uri="{FF2B5EF4-FFF2-40B4-BE49-F238E27FC236}">
                    <a16:creationId xmlns:a16="http://schemas.microsoft.com/office/drawing/2014/main" id="{E49FCF5B-2FDB-4D91-9A76-18B63081E7DD}"/>
                  </a:ext>
                </a:extLst>
              </p:cNvPr>
              <p:cNvPicPr>
                <a:picLocks noChangeAspect="1"/>
              </p:cNvPicPr>
              <p:nvPr/>
            </p:nvPicPr>
            <p:blipFill rotWithShape="1">
              <a:blip r:embed="rId3">
                <a:extLst>
                  <a:ext uri="{28A0092B-C50C-407E-A947-70E740481C1C}">
                    <a14:useLocalDpi xmlns:a14="http://schemas.microsoft.com/office/drawing/2010/main" val="0"/>
                  </a:ext>
                </a:extLst>
              </a:blip>
              <a:srcRect l="7708" t="18889" r="7366" b="32869"/>
              <a:stretch/>
            </p:blipFill>
            <p:spPr>
              <a:xfrm>
                <a:off x="4191000" y="4784629"/>
                <a:ext cx="2922820" cy="1937036"/>
              </a:xfrm>
              <a:prstGeom prst="rect">
                <a:avLst/>
              </a:prstGeom>
            </p:spPr>
          </p:pic>
          <p:sp>
            <p:nvSpPr>
              <p:cNvPr id="29" name="Text-Note">
                <a:extLst>
                  <a:ext uri="{FF2B5EF4-FFF2-40B4-BE49-F238E27FC236}">
                    <a16:creationId xmlns:a16="http://schemas.microsoft.com/office/drawing/2014/main" id="{0E81A481-4853-4993-A007-3D38BE27B13F}"/>
                  </a:ext>
                </a:extLst>
              </p:cNvPr>
              <p:cNvSpPr>
                <a:spLocks noChangeArrowheads="1"/>
              </p:cNvSpPr>
              <p:nvPr/>
            </p:nvSpPr>
            <p:spPr bwMode="auto">
              <a:xfrm>
                <a:off x="2155441" y="5383033"/>
                <a:ext cx="2594742" cy="1077218"/>
              </a:xfrm>
              <a:prstGeom prst="rect">
                <a:avLst/>
              </a:prstGeom>
              <a:solidFill>
                <a:schemeClr val="accent1">
                  <a:lumMod val="60000"/>
                  <a:lumOff val="40000"/>
                </a:schemeClr>
              </a:solidFill>
              <a:ln w="9525" algn="ctr">
                <a:noFill/>
                <a:miter lim="800000"/>
                <a:headEnd/>
                <a:tailEnd/>
              </a:ln>
              <a:effectLst/>
            </p:spPr>
            <p:txBody>
              <a:bodyPr wrap="square" lIns="45720" rIns="45720" anchor="ctr">
                <a:spAutoFit/>
              </a:bodyPr>
              <a:lstStyle/>
              <a:p>
                <a:pPr>
                  <a:defRPr/>
                </a:pPr>
                <a:r>
                  <a:rPr lang="en-US" sz="1600" b="1" dirty="0">
                    <a:cs typeface="Arial" charset="0"/>
                  </a:rPr>
                  <a:t>Move the Scan Switch to On and the radio will begin scanning the channels in your scan list.</a:t>
                </a:r>
              </a:p>
            </p:txBody>
          </p:sp>
        </p:grpSp>
        <p:cxnSp>
          <p:nvCxnSpPr>
            <p:cNvPr id="30" name="Straight Arrow Connector 29">
              <a:extLst>
                <a:ext uri="{FF2B5EF4-FFF2-40B4-BE49-F238E27FC236}">
                  <a16:creationId xmlns:a16="http://schemas.microsoft.com/office/drawing/2014/main" id="{99C48BCD-13FB-4212-AA22-39DAF98EDE77}"/>
                </a:ext>
              </a:extLst>
            </p:cNvPr>
            <p:cNvCxnSpPr/>
            <p:nvPr/>
          </p:nvCxnSpPr>
          <p:spPr>
            <a:xfrm>
              <a:off x="4636179" y="6096000"/>
              <a:ext cx="918106" cy="12752"/>
            </a:xfrm>
            <a:prstGeom prst="straightConnector1">
              <a:avLst/>
            </a:prstGeom>
            <a:ln w="5715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9" name="NIFC-NIRSC" descr="Null"/>
          <p:cNvSpPr txBox="1"/>
          <p:nvPr/>
        </p:nvSpPr>
        <p:spPr>
          <a:xfrm rot="16200000">
            <a:off x="-2197098" y="4344600"/>
            <a:ext cx="4699001" cy="276999"/>
          </a:xfrm>
          <a:prstGeom prst="rect">
            <a:avLst/>
          </a:prstGeom>
          <a:noFill/>
        </p:spPr>
        <p:txBody>
          <a:bodyPr wrap="square" rtlCol="0">
            <a:spAutoFit/>
          </a:bodyPr>
          <a:lstStyle/>
          <a:p>
            <a:r>
              <a:rPr lang="en-US" sz="1200" dirty="0">
                <a:solidFill>
                  <a:schemeClr val="accent2">
                    <a:lumMod val="75000"/>
                  </a:schemeClr>
                </a:solidFill>
                <a:latin typeface="Biondi" panose="02000505030000020004" pitchFamily="2" charset="0"/>
              </a:rPr>
              <a:t>NIFC-NIICD-NIRSC Basic Radio Operation Training</a:t>
            </a:r>
          </a:p>
        </p:txBody>
      </p:sp>
      <p:sp>
        <p:nvSpPr>
          <p:cNvPr id="74754" name="Title"/>
          <p:cNvSpPr>
            <a:spLocks noGrp="1" noChangeArrowheads="1"/>
          </p:cNvSpPr>
          <p:nvPr>
            <p:ph type="title"/>
          </p:nvPr>
        </p:nvSpPr>
        <p:spPr/>
        <p:txBody>
          <a:bodyPr>
            <a:normAutofit fontScale="90000"/>
          </a:bodyPr>
          <a:lstStyle/>
          <a:p>
            <a:pPr eaLnBrk="1" hangingPunct="1">
              <a:defRPr/>
            </a:pPr>
            <a:r>
              <a:rPr lang="en-US" b="1" dirty="0"/>
              <a:t>KNOW YOUR RADIO –         KNG2 Scanning</a:t>
            </a:r>
          </a:p>
        </p:txBody>
      </p:sp>
      <p:pic>
        <p:nvPicPr>
          <p:cNvPr id="12" name="Pic-Home Button" descr="Home Button - clicking this will return you to the Main Menu">
            <a:hlinkClick r:id="rId4" action="ppaction://hlinksldjump" tooltip="Main Menu"/>
          </p:cNvPr>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686800" y="152400"/>
            <a:ext cx="304800" cy="304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0FF900FD-D444-412A-90C8-AE3531391DAE}"/>
              </a:ext>
            </a:extLst>
          </p:cNvPr>
          <p:cNvSpPr/>
          <p:nvPr/>
        </p:nvSpPr>
        <p:spPr>
          <a:xfrm>
            <a:off x="4374350" y="2362200"/>
            <a:ext cx="1035849" cy="228600"/>
          </a:xfrm>
          <a:prstGeom prst="rect">
            <a:avLst/>
          </a:prstGeom>
          <a:no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descr="Front screen of a Bendix King KNG2 handheld radio">
            <a:extLst>
              <a:ext uri="{FF2B5EF4-FFF2-40B4-BE49-F238E27FC236}">
                <a16:creationId xmlns:a16="http://schemas.microsoft.com/office/drawing/2014/main" id="{5C4DBA31-2D54-4E05-A974-3F5A13B1FA33}"/>
              </a:ext>
            </a:extLst>
          </p:cNvPr>
          <p:cNvGrpSpPr/>
          <p:nvPr/>
        </p:nvGrpSpPr>
        <p:grpSpPr>
          <a:xfrm>
            <a:off x="1489140" y="1525240"/>
            <a:ext cx="6969730" cy="2739981"/>
            <a:chOff x="1512144" y="1691630"/>
            <a:chExt cx="6969730" cy="2739981"/>
          </a:xfrm>
        </p:grpSpPr>
        <p:sp>
          <p:nvSpPr>
            <p:cNvPr id="34" name="Rectangle 33">
              <a:extLst>
                <a:ext uri="{FF2B5EF4-FFF2-40B4-BE49-F238E27FC236}">
                  <a16:creationId xmlns:a16="http://schemas.microsoft.com/office/drawing/2014/main" id="{37D610B6-B72E-439D-935A-20A019FB8630}"/>
                </a:ext>
              </a:extLst>
            </p:cNvPr>
            <p:cNvSpPr/>
            <p:nvPr/>
          </p:nvSpPr>
          <p:spPr>
            <a:xfrm>
              <a:off x="1512144" y="1691630"/>
              <a:ext cx="6969730" cy="2739981"/>
            </a:xfrm>
            <a:prstGeom prst="rect">
              <a:avLst/>
            </a:prstGeom>
            <a:solidFill>
              <a:schemeClr val="bg1"/>
            </a:solidFill>
            <a:ln w="57150">
              <a:solidFill>
                <a:schemeClr val="accent1">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33505DA5-541A-4CD4-B403-7F5FCA3AD790}"/>
                </a:ext>
              </a:extLst>
            </p:cNvPr>
            <p:cNvGrpSpPr/>
            <p:nvPr/>
          </p:nvGrpSpPr>
          <p:grpSpPr>
            <a:xfrm>
              <a:off x="1752600" y="1870484"/>
              <a:ext cx="6584631" cy="2461298"/>
              <a:chOff x="1752600" y="2069400"/>
              <a:chExt cx="6584631" cy="2461298"/>
            </a:xfrm>
          </p:grpSpPr>
          <p:sp>
            <p:nvSpPr>
              <p:cNvPr id="22" name="Text-Note">
                <a:extLst>
                  <a:ext uri="{FF2B5EF4-FFF2-40B4-BE49-F238E27FC236}">
                    <a16:creationId xmlns:a16="http://schemas.microsoft.com/office/drawing/2014/main" id="{5E45C86E-7E03-47C3-80A3-F2B6D5488E2A}"/>
                  </a:ext>
                </a:extLst>
              </p:cNvPr>
              <p:cNvSpPr>
                <a:spLocks noChangeArrowheads="1"/>
              </p:cNvSpPr>
              <p:nvPr/>
            </p:nvSpPr>
            <p:spPr bwMode="auto">
              <a:xfrm>
                <a:off x="2034637" y="3935689"/>
                <a:ext cx="2925258" cy="584775"/>
              </a:xfrm>
              <a:prstGeom prst="rect">
                <a:avLst/>
              </a:prstGeom>
              <a:solidFill>
                <a:schemeClr val="accent1">
                  <a:lumMod val="60000"/>
                  <a:lumOff val="40000"/>
                </a:schemeClr>
              </a:solidFill>
              <a:ln w="9525" algn="ctr">
                <a:noFill/>
                <a:miter lim="800000"/>
                <a:headEnd/>
                <a:tailEnd/>
              </a:ln>
              <a:effectLst/>
            </p:spPr>
            <p:txBody>
              <a:bodyPr wrap="square" lIns="45720" rIns="45720" anchor="ctr">
                <a:spAutoFit/>
              </a:bodyPr>
              <a:lstStyle/>
              <a:p>
                <a:pPr>
                  <a:defRPr/>
                </a:pPr>
                <a:r>
                  <a:rPr lang="en-US" sz="1600" b="1" dirty="0">
                    <a:cs typeface="Arial" charset="0"/>
                  </a:rPr>
                  <a:t>You can set up you scan list through the menu.</a:t>
                </a:r>
              </a:p>
            </p:txBody>
          </p:sp>
          <p:grpSp>
            <p:nvGrpSpPr>
              <p:cNvPr id="23" name="Group 22">
                <a:extLst>
                  <a:ext uri="{FF2B5EF4-FFF2-40B4-BE49-F238E27FC236}">
                    <a16:creationId xmlns:a16="http://schemas.microsoft.com/office/drawing/2014/main" id="{B7E4FE05-1E82-431E-82A1-C96F89928D9A}"/>
                  </a:ext>
                </a:extLst>
              </p:cNvPr>
              <p:cNvGrpSpPr/>
              <p:nvPr/>
            </p:nvGrpSpPr>
            <p:grpSpPr>
              <a:xfrm>
                <a:off x="1752600" y="2069400"/>
                <a:ext cx="6584631" cy="1748331"/>
                <a:chOff x="1762320" y="2133599"/>
                <a:chExt cx="6584631" cy="1748331"/>
              </a:xfrm>
            </p:grpSpPr>
            <p:pic>
              <p:nvPicPr>
                <p:cNvPr id="14" name="Button Selection Screen" descr="A picture containing text, indoor, close&#10;&#10;Description automatically generated">
                  <a:extLst>
                    <a:ext uri="{FF2B5EF4-FFF2-40B4-BE49-F238E27FC236}">
                      <a16:creationId xmlns:a16="http://schemas.microsoft.com/office/drawing/2014/main" id="{060C4F56-E623-42E1-BD1E-36B43038AA9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9619" t="16396" r="30783" b="8299"/>
                <a:stretch/>
              </p:blipFill>
              <p:spPr>
                <a:xfrm>
                  <a:off x="1762320" y="2133599"/>
                  <a:ext cx="1610538" cy="1722827"/>
                </a:xfrm>
                <a:prstGeom prst="rect">
                  <a:avLst/>
                </a:prstGeom>
              </p:spPr>
            </p:pic>
            <p:pic>
              <p:nvPicPr>
                <p:cNvPr id="17" name="Picture 16" descr="Front screen of a Bendix King KNG2 handheld radio showing the main menu list">
                  <a:extLst>
                    <a:ext uri="{FF2B5EF4-FFF2-40B4-BE49-F238E27FC236}">
                      <a16:creationId xmlns:a16="http://schemas.microsoft.com/office/drawing/2014/main" id="{4131FD2F-DBA8-4B42-A6A7-965E98DA8A6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0519" t="22196" r="30970" b="4074"/>
                <a:stretch/>
              </p:blipFill>
              <p:spPr>
                <a:xfrm>
                  <a:off x="4290964" y="2141642"/>
                  <a:ext cx="1608537" cy="1732245"/>
                </a:xfrm>
                <a:prstGeom prst="rect">
                  <a:avLst/>
                </a:prstGeom>
              </p:spPr>
            </p:pic>
            <p:pic>
              <p:nvPicPr>
                <p:cNvPr id="5" name="Picture 4" descr="Front screen of a Bendix King KNG2 handheld radio showing the Channel Scan pick list">
                  <a:extLst>
                    <a:ext uri="{FF2B5EF4-FFF2-40B4-BE49-F238E27FC236}">
                      <a16:creationId xmlns:a16="http://schemas.microsoft.com/office/drawing/2014/main" id="{15A03D77-1EEE-44B3-8DA0-5B927EFADF8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3334" t="1111" r="28334" b="1111"/>
                <a:stretch/>
              </p:blipFill>
              <p:spPr>
                <a:xfrm>
                  <a:off x="6817607" y="2141642"/>
                  <a:ext cx="1529344" cy="1740288"/>
                </a:xfrm>
                <a:prstGeom prst="rect">
                  <a:avLst/>
                </a:prstGeom>
              </p:spPr>
            </p:pic>
            <p:sp>
              <p:nvSpPr>
                <p:cNvPr id="6" name="Rectangle 5">
                  <a:extLst>
                    <a:ext uri="{FF2B5EF4-FFF2-40B4-BE49-F238E27FC236}">
                      <a16:creationId xmlns:a16="http://schemas.microsoft.com/office/drawing/2014/main" id="{0E29B28D-26CE-44AC-8069-C24323973BD6}"/>
                    </a:ext>
                  </a:extLst>
                </p:cNvPr>
                <p:cNvSpPr/>
                <p:nvPr/>
              </p:nvSpPr>
              <p:spPr>
                <a:xfrm>
                  <a:off x="1762320" y="3007764"/>
                  <a:ext cx="564074" cy="874166"/>
                </a:xfrm>
                <a:prstGeom prst="rect">
                  <a:avLst/>
                </a:prstGeom>
                <a:no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10E52699-D566-46EB-A6A4-71C52FE75308}"/>
                    </a:ext>
                  </a:extLst>
                </p:cNvPr>
                <p:cNvCxnSpPr>
                  <a:stCxn id="14" idx="3"/>
                  <a:endCxn id="17" idx="1"/>
                </p:cNvCxnSpPr>
                <p:nvPr/>
              </p:nvCxnSpPr>
              <p:spPr>
                <a:xfrm>
                  <a:off x="3372858" y="2995013"/>
                  <a:ext cx="918106" cy="12752"/>
                </a:xfrm>
                <a:prstGeom prst="straightConnector1">
                  <a:avLst/>
                </a:prstGeom>
                <a:ln w="5715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AE77E111-3530-4BCF-AB1B-F0424134A787}"/>
                    </a:ext>
                  </a:extLst>
                </p:cNvPr>
                <p:cNvCxnSpPr/>
                <p:nvPr/>
              </p:nvCxnSpPr>
              <p:spPr>
                <a:xfrm>
                  <a:off x="5901598" y="2962828"/>
                  <a:ext cx="918106" cy="12752"/>
                </a:xfrm>
                <a:prstGeom prst="straightConnector1">
                  <a:avLst/>
                </a:prstGeom>
                <a:ln w="5715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27" name="Text-Note">
                <a:extLst>
                  <a:ext uri="{FF2B5EF4-FFF2-40B4-BE49-F238E27FC236}">
                    <a16:creationId xmlns:a16="http://schemas.microsoft.com/office/drawing/2014/main" id="{3DFB77FB-0622-4476-AC2A-D5B7093536D9}"/>
                  </a:ext>
                </a:extLst>
              </p:cNvPr>
              <p:cNvSpPr>
                <a:spLocks noChangeArrowheads="1"/>
              </p:cNvSpPr>
              <p:nvPr/>
            </p:nvSpPr>
            <p:spPr bwMode="auto">
              <a:xfrm>
                <a:off x="5198863" y="3945923"/>
                <a:ext cx="2925258" cy="584775"/>
              </a:xfrm>
              <a:prstGeom prst="rect">
                <a:avLst/>
              </a:prstGeom>
              <a:solidFill>
                <a:schemeClr val="accent1">
                  <a:lumMod val="60000"/>
                  <a:lumOff val="40000"/>
                </a:schemeClr>
              </a:solidFill>
              <a:ln w="9525" algn="ctr">
                <a:noFill/>
                <a:miter lim="800000"/>
                <a:headEnd/>
                <a:tailEnd/>
              </a:ln>
              <a:effectLst/>
            </p:spPr>
            <p:txBody>
              <a:bodyPr wrap="square" lIns="45720" rIns="45720" anchor="ctr">
                <a:spAutoFit/>
              </a:bodyPr>
              <a:lstStyle/>
              <a:p>
                <a:pPr>
                  <a:defRPr/>
                </a:pPr>
                <a:r>
                  <a:rPr lang="en-US" sz="1600" b="1" dirty="0">
                    <a:cs typeface="Arial" charset="0"/>
                  </a:rPr>
                  <a:t>Toggle the channels you want to add to the scan list.</a:t>
                </a:r>
              </a:p>
            </p:txBody>
          </p:sp>
        </p:grpSp>
      </p:grpSp>
      <p:grpSp>
        <p:nvGrpSpPr>
          <p:cNvPr id="3" name="Group 2" descr="Pressing this grouping will take you ahead past the DPH radio training to the Key Things section of the presentation.">
            <a:extLst>
              <a:ext uri="{FF2B5EF4-FFF2-40B4-BE49-F238E27FC236}">
                <a16:creationId xmlns:a16="http://schemas.microsoft.com/office/drawing/2014/main" id="{8DC80D17-3A07-431F-B71F-89E43F0D50A7}"/>
              </a:ext>
            </a:extLst>
          </p:cNvPr>
          <p:cNvGrpSpPr/>
          <p:nvPr/>
        </p:nvGrpSpPr>
        <p:grpSpPr>
          <a:xfrm>
            <a:off x="7032155" y="4677379"/>
            <a:ext cx="1988130" cy="1905983"/>
            <a:chOff x="6661492" y="4648763"/>
            <a:chExt cx="2381512" cy="2211244"/>
          </a:xfrm>
        </p:grpSpPr>
        <p:grpSp>
          <p:nvGrpSpPr>
            <p:cNvPr id="21" name="Proper Radio Use" descr="Clicking this group will take you to the slides regarding Proper Radio Use, Protocol, and Lingo.">
              <a:extLst>
                <a:ext uri="{FF2B5EF4-FFF2-40B4-BE49-F238E27FC236}">
                  <a16:creationId xmlns:a16="http://schemas.microsoft.com/office/drawing/2014/main" id="{241DDECC-82A4-4345-880E-270A0ABE6CE1}"/>
                </a:ext>
              </a:extLst>
            </p:cNvPr>
            <p:cNvGrpSpPr/>
            <p:nvPr/>
          </p:nvGrpSpPr>
          <p:grpSpPr>
            <a:xfrm>
              <a:off x="6661492" y="4648763"/>
              <a:ext cx="2325769" cy="1608215"/>
              <a:chOff x="6445243" y="3003560"/>
              <a:chExt cx="2325769" cy="1608215"/>
            </a:xfrm>
          </p:grpSpPr>
          <p:sp>
            <p:nvSpPr>
              <p:cNvPr id="24" name="Rectangle 23" descr="Proper Radio Use, Protocol, Lingo">
                <a:extLst>
                  <a:ext uri="{FF2B5EF4-FFF2-40B4-BE49-F238E27FC236}">
                    <a16:creationId xmlns:a16="http://schemas.microsoft.com/office/drawing/2014/main" id="{94AFFED5-F0DB-4ACC-920D-7DB929A4CEB5}"/>
                  </a:ext>
                </a:extLst>
              </p:cNvPr>
              <p:cNvSpPr/>
              <p:nvPr/>
            </p:nvSpPr>
            <p:spPr>
              <a:xfrm>
                <a:off x="6445243" y="3003560"/>
                <a:ext cx="2325769" cy="1608215"/>
              </a:xfrm>
              <a:prstGeom prst="rect">
                <a:avLst/>
              </a:prstGeom>
              <a:solidFill>
                <a:schemeClr val="bg1">
                  <a:lumMod val="95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Pic-Screen Bean Doc" descr="Screen Bean men looking at document. Clicking this will take you to the slides regarding Proper Radio Use, Protocol, and Lingo.">
                <a:hlinkClick r:id="rId9" action="ppaction://hlinksldjump" tooltip="Basic Elements"/>
                <a:extLst>
                  <a:ext uri="{FF2B5EF4-FFF2-40B4-BE49-F238E27FC236}">
                    <a16:creationId xmlns:a16="http://schemas.microsoft.com/office/drawing/2014/main" id="{AF945F68-5378-4510-B929-63BDDD8A2314}"/>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37942" y1="44776" x2="44266" y2="42581"/>
                            <a14:foregroundMark x1="42229" y1="40386" x2="44480" y2="31168"/>
                            <a14:foregroundMark x1="45874" y1="21598" x2="48767" y2="9658"/>
                            <a14:foregroundMark x1="58628" y1="11677" x2="57985" y2="13872"/>
                            <a14:foregroundMark x1="59271" y1="22739" x2="75456" y2="28973"/>
                            <a14:foregroundMark x1="56163" y1="28446" x2="69025" y2="33011"/>
                            <a14:foregroundMark x1="81350" y1="36699" x2="71275" y2="33626"/>
                            <a14:foregroundMark x1="83173" y1="31343" x2="76635" y2="29500"/>
                            <a14:foregroundMark x1="77706" y1="41703" x2="52304" y2="32836"/>
                            <a14:foregroundMark x1="58199" y1="41089" x2="50375" y2="37840"/>
                            <a14:foregroundMark x1="71919" y1="59175" x2="83065" y2="65584"/>
                            <a14:foregroundMark x1="5681" y1="29675" x2="5681" y2="29675"/>
                            <a14:foregroundMark x1="58199" y1="64530" x2="57771" y2="76997"/>
                            <a14:foregroundMark x1="87567" y1="52327" x2="91426" y2="31607"/>
                          </a14:backgroundRemoval>
                        </a14:imgEffect>
                      </a14:imgLayer>
                    </a14:imgProps>
                  </a:ext>
                  <a:ext uri="{28A0092B-C50C-407E-A947-70E740481C1C}">
                    <a14:useLocalDpi xmlns:a14="http://schemas.microsoft.com/office/drawing/2010/main" val="0"/>
                  </a:ext>
                </a:extLst>
              </a:blip>
              <a:stretch>
                <a:fillRect/>
              </a:stretch>
            </p:blipFill>
            <p:spPr>
              <a:xfrm>
                <a:off x="6571883" y="3066233"/>
                <a:ext cx="1081887" cy="1320888"/>
              </a:xfrm>
              <a:prstGeom prst="rect">
                <a:avLst/>
              </a:prstGeom>
            </p:spPr>
          </p:pic>
          <p:sp>
            <p:nvSpPr>
              <p:cNvPr id="33" name="Text-Proper">
                <a:hlinkClick r:id="rId9" action="ppaction://hlinksldjump" tooltip="Basic Elements"/>
                <a:extLst>
                  <a:ext uri="{FF2B5EF4-FFF2-40B4-BE49-F238E27FC236}">
                    <a16:creationId xmlns:a16="http://schemas.microsoft.com/office/drawing/2014/main" id="{FAE3BF40-36A1-4B37-9604-1E79F58D0858}"/>
                  </a:ext>
                </a:extLst>
              </p:cNvPr>
              <p:cNvSpPr txBox="1"/>
              <p:nvPr/>
            </p:nvSpPr>
            <p:spPr>
              <a:xfrm>
                <a:off x="7463227" y="3071727"/>
                <a:ext cx="1307785" cy="1463986"/>
              </a:xfrm>
              <a:prstGeom prst="rect">
                <a:avLst/>
              </a:prstGeom>
              <a:noFill/>
            </p:spPr>
            <p:txBody>
              <a:bodyPr wrap="square" rtlCol="0">
                <a:spAutoFit/>
              </a:bodyPr>
              <a:lstStyle/>
              <a:p>
                <a:pPr algn="ctr"/>
                <a:r>
                  <a:rPr lang="en-US" sz="1400" b="1" dirty="0"/>
                  <a:t>KEY THINGS</a:t>
                </a:r>
              </a:p>
              <a:p>
                <a:pPr algn="ctr"/>
                <a:endParaRPr lang="en-US" sz="500" b="1" dirty="0"/>
              </a:p>
              <a:p>
                <a:pPr algn="ctr"/>
                <a:r>
                  <a:rPr lang="en-US" sz="1050" b="1" dirty="0"/>
                  <a:t>PROPER RADIO USE, PROTOCOL, LINGO</a:t>
                </a:r>
              </a:p>
            </p:txBody>
          </p:sp>
        </p:grpSp>
        <p:sp>
          <p:nvSpPr>
            <p:cNvPr id="2" name="TextBox 1">
              <a:extLst>
                <a:ext uri="{FF2B5EF4-FFF2-40B4-BE49-F238E27FC236}">
                  <a16:creationId xmlns:a16="http://schemas.microsoft.com/office/drawing/2014/main" id="{C541A298-4B82-4F8F-9041-765CD36DE74F}"/>
                </a:ext>
              </a:extLst>
            </p:cNvPr>
            <p:cNvSpPr txBox="1"/>
            <p:nvPr/>
          </p:nvSpPr>
          <p:spPr>
            <a:xfrm>
              <a:off x="7011691" y="6163721"/>
              <a:ext cx="2031313" cy="696286"/>
            </a:xfrm>
            <a:prstGeom prst="rect">
              <a:avLst/>
            </a:prstGeom>
            <a:solidFill>
              <a:schemeClr val="accent2">
                <a:lumMod val="40000"/>
                <a:lumOff val="60000"/>
              </a:schemeClr>
            </a:solidFill>
            <a:ln w="28575">
              <a:solidFill>
                <a:srgbClr val="FF0000"/>
              </a:solidFill>
            </a:ln>
          </p:spPr>
          <p:txBody>
            <a:bodyPr wrap="square" rtlCol="0">
              <a:spAutoFit/>
            </a:bodyPr>
            <a:lstStyle/>
            <a:p>
              <a:pPr algn="ctr"/>
              <a:r>
                <a:rPr lang="en-US" sz="1100" b="1" dirty="0"/>
                <a:t>Click above to skip past the DPH radio or click enter to continue.               </a:t>
              </a:r>
            </a:p>
          </p:txBody>
        </p:sp>
      </p:grpSp>
      <p:sp>
        <p:nvSpPr>
          <p:cNvPr id="35" name="Text-NOTE">
            <a:extLst>
              <a:ext uri="{FF2B5EF4-FFF2-40B4-BE49-F238E27FC236}">
                <a16:creationId xmlns:a16="http://schemas.microsoft.com/office/drawing/2014/main" id="{FBE5DD54-D7EE-4B4D-B46A-6F3EDE3C4FFF}"/>
              </a:ext>
            </a:extLst>
          </p:cNvPr>
          <p:cNvSpPr txBox="1"/>
          <p:nvPr/>
        </p:nvSpPr>
        <p:spPr>
          <a:xfrm>
            <a:off x="1104480" y="6287167"/>
            <a:ext cx="6015372" cy="430887"/>
          </a:xfrm>
          <a:prstGeom prst="rect">
            <a:avLst/>
          </a:prstGeom>
          <a:noFill/>
          <a:ln w="28575">
            <a:solidFill>
              <a:schemeClr val="accent1">
                <a:lumMod val="75000"/>
              </a:schemeClr>
            </a:solidFill>
          </a:ln>
        </p:spPr>
        <p:txBody>
          <a:bodyPr wrap="square" rtlCol="0">
            <a:spAutoFit/>
          </a:bodyPr>
          <a:lstStyle/>
          <a:p>
            <a:r>
              <a:rPr lang="en-US" sz="1100" b="1" dirty="0">
                <a:solidFill>
                  <a:srgbClr val="FF0000"/>
                </a:solidFill>
                <a:latin typeface="Arial" panose="020B0604020202020204" pitchFamily="34" charset="0"/>
                <a:cs typeface="Arial" panose="020B0604020202020204" pitchFamily="34" charset="0"/>
              </a:rPr>
              <a:t>NOTE: </a:t>
            </a:r>
            <a:r>
              <a:rPr lang="en-US" sz="1100" dirty="0">
                <a:solidFill>
                  <a:srgbClr val="FF0000"/>
                </a:solidFill>
                <a:latin typeface="Arial" panose="020B0604020202020204" pitchFamily="34" charset="0"/>
                <a:cs typeface="Arial" panose="020B0604020202020204" pitchFamily="34" charset="0"/>
              </a:rPr>
              <a:t>To avoid the possibility of missing calls because of increased radio traffic and to avoid rapid battery depletion, NIFC-NIRSC recommends scanning no more than three channels.</a:t>
            </a:r>
          </a:p>
        </p:txBody>
      </p:sp>
    </p:spTree>
    <p:extLst>
      <p:ext uri="{BB962C8B-B14F-4D97-AF65-F5344CB8AC3E}">
        <p14:creationId xmlns:p14="http://schemas.microsoft.com/office/powerpoint/2010/main" val="3156606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NIFC-NIRSC" descr="Null"/>
          <p:cNvSpPr txBox="1"/>
          <p:nvPr/>
        </p:nvSpPr>
        <p:spPr>
          <a:xfrm rot="16200000">
            <a:off x="-2197098" y="4344600"/>
            <a:ext cx="4699001" cy="276999"/>
          </a:xfrm>
          <a:prstGeom prst="rect">
            <a:avLst/>
          </a:prstGeom>
          <a:noFill/>
        </p:spPr>
        <p:txBody>
          <a:bodyPr wrap="square" rtlCol="0">
            <a:spAutoFit/>
          </a:bodyPr>
          <a:lstStyle/>
          <a:p>
            <a:r>
              <a:rPr lang="en-US" sz="1200" dirty="0">
                <a:solidFill>
                  <a:schemeClr val="accent2">
                    <a:lumMod val="75000"/>
                  </a:schemeClr>
                </a:solidFill>
                <a:latin typeface="Biondi" panose="02000505030000020004" pitchFamily="2" charset="0"/>
              </a:rPr>
              <a:t>NIFC-NIICD-NIRSC Basic Radio Operation Training</a:t>
            </a:r>
          </a:p>
        </p:txBody>
      </p:sp>
      <p:sp>
        <p:nvSpPr>
          <p:cNvPr id="7" name="Title 6"/>
          <p:cNvSpPr>
            <a:spLocks noGrp="1"/>
          </p:cNvSpPr>
          <p:nvPr>
            <p:ph type="title"/>
          </p:nvPr>
        </p:nvSpPr>
        <p:spPr/>
        <p:txBody>
          <a:bodyPr>
            <a:normAutofit fontScale="90000"/>
          </a:bodyPr>
          <a:lstStyle/>
          <a:p>
            <a:r>
              <a:rPr lang="en-US" b="1" dirty="0"/>
              <a:t>KNOW YOUR RADIO- </a:t>
            </a:r>
            <a:br>
              <a:rPr lang="en-US" b="1" dirty="0"/>
            </a:br>
            <a:r>
              <a:rPr lang="en-US" b="1" dirty="0"/>
              <a:t>BK DPH Handheld</a:t>
            </a:r>
          </a:p>
        </p:txBody>
      </p:sp>
      <p:pic>
        <p:nvPicPr>
          <p:cNvPr id="58" name="Pic-BK Radio front view" descr="Front view of a Bendix King DPH handheld radio with battery clamshell"/>
          <p:cNvPicPr>
            <a:picLocks noChangeAspect="1"/>
          </p:cNvPicPr>
          <p:nvPr/>
        </p:nvPicPr>
        <p:blipFill>
          <a:blip r:embed="rId3" cstate="print">
            <a:extLst>
              <a:ext uri="{BEBA8EAE-BF5A-486C-A8C5-ECC9F3942E4B}">
                <a14:imgProps xmlns:a14="http://schemas.microsoft.com/office/drawing/2010/main">
                  <a14:imgLayer r:embed="rId4">
                    <a14:imgEffect>
                      <a14:backgroundRemoval t="1757" b="97456" l="25216" r="80065">
                        <a14:foregroundMark x1="72414" y1="96669" x2="72414" y2="96669"/>
                        <a14:foregroundMark x1="65948" y1="96305" x2="65948" y2="96305"/>
                        <a14:foregroundMark x1="70151" y1="96548" x2="55603" y2="96426"/>
                        <a14:foregroundMark x1="33944" y1="96063" x2="51940" y2="96426"/>
                        <a14:foregroundMark x1="52586" y1="96426" x2="54741" y2="96426"/>
                        <a14:foregroundMark x1="74569" y1="96669" x2="75216" y2="94004"/>
                        <a14:foregroundMark x1="75862" y1="94488" x2="75862" y2="94488"/>
                        <a14:foregroundMark x1="75862" y1="93216" x2="75862" y2="93216"/>
                        <a14:foregroundMark x1="32112" y1="95518" x2="32112" y2="95518"/>
                      </a14:backgroundRemoval>
                    </a14:imgEffect>
                  </a14:imgLayer>
                </a14:imgProps>
              </a:ext>
              <a:ext uri="{28A0092B-C50C-407E-A947-70E740481C1C}">
                <a14:useLocalDpi xmlns:a14="http://schemas.microsoft.com/office/drawing/2010/main" val="0"/>
              </a:ext>
            </a:extLst>
          </a:blip>
          <a:stretch>
            <a:fillRect/>
          </a:stretch>
        </p:blipFill>
        <p:spPr>
          <a:xfrm>
            <a:off x="290902" y="1392685"/>
            <a:ext cx="3102085" cy="5514817"/>
          </a:xfrm>
          <a:prstGeom prst="rect">
            <a:avLst/>
          </a:prstGeom>
        </p:spPr>
      </p:pic>
      <p:grpSp>
        <p:nvGrpSpPr>
          <p:cNvPr id="3" name="Internal Speaker" descr="Indicating the internal speaker and mic on the front of the radio"/>
          <p:cNvGrpSpPr>
            <a:grpSpLocks/>
          </p:cNvGrpSpPr>
          <p:nvPr/>
        </p:nvGrpSpPr>
        <p:grpSpPr bwMode="auto">
          <a:xfrm>
            <a:off x="2002102" y="2011519"/>
            <a:ext cx="1614355" cy="639606"/>
            <a:chOff x="1159008" y="1992313"/>
            <a:chExt cx="1614355" cy="639606"/>
          </a:xfrm>
        </p:grpSpPr>
        <p:cxnSp>
          <p:nvCxnSpPr>
            <p:cNvPr id="19" name="Straight Arrow Connector 18"/>
            <p:cNvCxnSpPr/>
            <p:nvPr/>
          </p:nvCxnSpPr>
          <p:spPr bwMode="auto">
            <a:xfrm flipH="1">
              <a:off x="1159008" y="2316007"/>
              <a:ext cx="926967" cy="315912"/>
            </a:xfrm>
            <a:prstGeom prst="straightConnector1">
              <a:avLst/>
            </a:prstGeom>
            <a:solidFill>
              <a:schemeClr val="accent1"/>
            </a:solidFill>
            <a:ln w="38100" cap="flat" cmpd="sng" algn="ctr">
              <a:solidFill>
                <a:schemeClr val="accent1">
                  <a:lumMod val="60000"/>
                  <a:lumOff val="40000"/>
                </a:schemeClr>
              </a:solidFill>
              <a:prstDash val="solid"/>
              <a:round/>
              <a:headEnd type="none" w="med" len="med"/>
              <a:tailEnd type="triangle"/>
            </a:ln>
            <a:effectLst/>
          </p:spPr>
        </p:cxnSp>
        <p:sp>
          <p:nvSpPr>
            <p:cNvPr id="2" name="TextBox 1"/>
            <p:cNvSpPr txBox="1"/>
            <p:nvPr/>
          </p:nvSpPr>
          <p:spPr>
            <a:xfrm>
              <a:off x="1957388" y="1992313"/>
              <a:ext cx="815975" cy="554037"/>
            </a:xfrm>
            <a:prstGeom prst="rect">
              <a:avLst/>
            </a:prstGeom>
            <a:solidFill>
              <a:schemeClr val="accent1">
                <a:lumMod val="60000"/>
                <a:lumOff val="40000"/>
              </a:schemeClr>
            </a:solidFill>
          </p:spPr>
          <p:txBody>
            <a:bodyPr>
              <a:spAutoFit/>
            </a:bodyPr>
            <a:lstStyle/>
            <a:p>
              <a:pPr algn="ctr">
                <a:defRPr/>
              </a:pPr>
              <a:r>
                <a:rPr lang="en-US" sz="1000" b="1" dirty="0"/>
                <a:t>Internal Speaker  &amp; Mic</a:t>
              </a:r>
            </a:p>
          </p:txBody>
        </p:sp>
      </p:grpSp>
      <p:grpSp>
        <p:nvGrpSpPr>
          <p:cNvPr id="8" name="Entry Keypad" descr="Arrow pointing at box around the keypad on the front of the radio"/>
          <p:cNvGrpSpPr/>
          <p:nvPr/>
        </p:nvGrpSpPr>
        <p:grpSpPr>
          <a:xfrm>
            <a:off x="1295400" y="3382010"/>
            <a:ext cx="2770980" cy="1570482"/>
            <a:chOff x="1295400" y="3382010"/>
            <a:chExt cx="2770980" cy="1570482"/>
          </a:xfrm>
        </p:grpSpPr>
        <p:cxnSp>
          <p:nvCxnSpPr>
            <p:cNvPr id="64" name="Straight Arrow Connector 63"/>
            <p:cNvCxnSpPr/>
            <p:nvPr/>
          </p:nvCxnSpPr>
          <p:spPr bwMode="auto">
            <a:xfrm flipH="1">
              <a:off x="2590800" y="4183856"/>
              <a:ext cx="380206" cy="87558"/>
            </a:xfrm>
            <a:prstGeom prst="straightConnector1">
              <a:avLst/>
            </a:prstGeom>
            <a:solidFill>
              <a:schemeClr val="accent1">
                <a:lumMod val="60000"/>
                <a:lumOff val="40000"/>
              </a:schemeClr>
            </a:solidFill>
            <a:ln w="38100" cap="flat" cmpd="sng" algn="ctr">
              <a:solidFill>
                <a:schemeClr val="accent1">
                  <a:lumMod val="60000"/>
                  <a:lumOff val="40000"/>
                </a:schemeClr>
              </a:solidFill>
              <a:prstDash val="solid"/>
              <a:round/>
              <a:headEnd type="none" w="med" len="med"/>
              <a:tailEnd type="triangle"/>
            </a:ln>
            <a:effectLst/>
          </p:spPr>
        </p:cxnSp>
        <p:sp>
          <p:nvSpPr>
            <p:cNvPr id="62" name="TextBox 61"/>
            <p:cNvSpPr txBox="1"/>
            <p:nvPr/>
          </p:nvSpPr>
          <p:spPr bwMode="auto">
            <a:xfrm>
              <a:off x="2909092" y="3382010"/>
              <a:ext cx="1157288" cy="1015663"/>
            </a:xfrm>
            <a:prstGeom prst="rect">
              <a:avLst/>
            </a:prstGeom>
            <a:solidFill>
              <a:schemeClr val="accent1">
                <a:lumMod val="60000"/>
                <a:lumOff val="40000"/>
              </a:schemeClr>
            </a:solidFill>
          </p:spPr>
          <p:txBody>
            <a:bodyPr>
              <a:spAutoFit/>
            </a:bodyPr>
            <a:lstStyle/>
            <a:p>
              <a:pPr algn="ctr">
                <a:defRPr/>
              </a:pPr>
              <a:r>
                <a:rPr lang="en-US" sz="1000" b="1" dirty="0"/>
                <a:t>Entry Keypad</a:t>
              </a:r>
            </a:p>
            <a:p>
              <a:pPr algn="ctr">
                <a:defRPr/>
              </a:pPr>
              <a:r>
                <a:rPr lang="en-US" sz="1000" b="1" dirty="0"/>
                <a:t>- used to access key features that have been programmed into the radio</a:t>
              </a:r>
            </a:p>
          </p:txBody>
        </p:sp>
        <p:sp>
          <p:nvSpPr>
            <p:cNvPr id="12" name="Rectangle 11" descr="Box around the radio keypad"/>
            <p:cNvSpPr/>
            <p:nvPr/>
          </p:nvSpPr>
          <p:spPr>
            <a:xfrm>
              <a:off x="1295400" y="3981735"/>
              <a:ext cx="1295400" cy="970757"/>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Battery Clamshell" descr="Arrow pointing toward the battery clamshell"/>
          <p:cNvGrpSpPr/>
          <p:nvPr/>
        </p:nvGrpSpPr>
        <p:grpSpPr>
          <a:xfrm>
            <a:off x="2209800" y="5746786"/>
            <a:ext cx="1559738" cy="520724"/>
            <a:chOff x="2209800" y="5746786"/>
            <a:chExt cx="1559738" cy="520724"/>
          </a:xfrm>
        </p:grpSpPr>
        <p:sp>
          <p:nvSpPr>
            <p:cNvPr id="22" name="TextBox 21"/>
            <p:cNvSpPr txBox="1"/>
            <p:nvPr/>
          </p:nvSpPr>
          <p:spPr>
            <a:xfrm>
              <a:off x="2971005" y="5867400"/>
              <a:ext cx="798533" cy="400110"/>
            </a:xfrm>
            <a:prstGeom prst="rect">
              <a:avLst/>
            </a:prstGeom>
            <a:solidFill>
              <a:schemeClr val="accent1">
                <a:lumMod val="60000"/>
                <a:lumOff val="40000"/>
              </a:schemeClr>
            </a:solidFill>
          </p:spPr>
          <p:txBody>
            <a:bodyPr wrap="square" rtlCol="0">
              <a:spAutoFit/>
            </a:bodyPr>
            <a:lstStyle/>
            <a:p>
              <a:pPr algn="ctr"/>
              <a:r>
                <a:rPr lang="en-US" sz="1000" b="1" dirty="0"/>
                <a:t>Battery Clamshell</a:t>
              </a:r>
            </a:p>
          </p:txBody>
        </p:sp>
        <p:cxnSp>
          <p:nvCxnSpPr>
            <p:cNvPr id="24" name="Straight Arrow Connector 23"/>
            <p:cNvCxnSpPr/>
            <p:nvPr/>
          </p:nvCxnSpPr>
          <p:spPr>
            <a:xfrm flipH="1" flipV="1">
              <a:off x="2209800" y="5746786"/>
              <a:ext cx="761206" cy="196814"/>
            </a:xfrm>
            <a:prstGeom prst="straightConnector1">
              <a:avLst/>
            </a:prstGeom>
            <a:ln w="38100">
              <a:solidFill>
                <a:schemeClr val="accent1">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pic>
        <p:nvPicPr>
          <p:cNvPr id="91" name="Pic-BK Radio top view" title="Bendix King DPH Radio (top view)"/>
          <p:cNvPicPr>
            <a:picLocks noChangeAspect="1"/>
          </p:cNvPicPr>
          <p:nvPr/>
        </p:nvPicPr>
        <p:blipFill>
          <a:blip r:embed="rId5" cstate="print">
            <a:extLst>
              <a:ext uri="{BEBA8EAE-BF5A-486C-A8C5-ECC9F3942E4B}">
                <a14:imgProps xmlns:a14="http://schemas.microsoft.com/office/drawing/2010/main">
                  <a14:imgLayer r:embed="rId6">
                    <a14:imgEffect>
                      <a14:backgroundRemoval t="18094" b="89095" l="19355" r="84780">
                        <a14:backgroundMark x1="40073" y1="19467" x2="65834" y2="19063"/>
                      </a14:backgroundRemoval>
                    </a14:imgEffect>
                  </a14:imgLayer>
                </a14:imgProps>
              </a:ext>
              <a:ext uri="{28A0092B-C50C-407E-A947-70E740481C1C}">
                <a14:useLocalDpi xmlns:a14="http://schemas.microsoft.com/office/drawing/2010/main" val="0"/>
              </a:ext>
            </a:extLst>
          </a:blip>
          <a:stretch>
            <a:fillRect/>
          </a:stretch>
        </p:blipFill>
        <p:spPr>
          <a:xfrm>
            <a:off x="3330147" y="2528062"/>
            <a:ext cx="4075742" cy="2292605"/>
          </a:xfrm>
          <a:prstGeom prst="rect">
            <a:avLst/>
          </a:prstGeom>
        </p:spPr>
      </p:pic>
      <p:grpSp>
        <p:nvGrpSpPr>
          <p:cNvPr id="5" name="Antenna Connector" descr="Arrow pointing at the antenna connector on the top of radio"/>
          <p:cNvGrpSpPr>
            <a:grpSpLocks/>
          </p:cNvGrpSpPr>
          <p:nvPr/>
        </p:nvGrpSpPr>
        <p:grpSpPr bwMode="auto">
          <a:xfrm>
            <a:off x="3769539" y="2493169"/>
            <a:ext cx="944562" cy="819944"/>
            <a:chOff x="2773363" y="2736850"/>
            <a:chExt cx="944562" cy="819944"/>
          </a:xfrm>
        </p:grpSpPr>
        <p:cxnSp>
          <p:nvCxnSpPr>
            <p:cNvPr id="85" name="Straight Arrow Connector 84"/>
            <p:cNvCxnSpPr/>
            <p:nvPr/>
          </p:nvCxnSpPr>
          <p:spPr bwMode="auto">
            <a:xfrm>
              <a:off x="3466530" y="3013869"/>
              <a:ext cx="251395" cy="542925"/>
            </a:xfrm>
            <a:prstGeom prst="straightConnector1">
              <a:avLst/>
            </a:prstGeom>
            <a:solidFill>
              <a:schemeClr val="accent1"/>
            </a:solidFill>
            <a:ln w="38100" cap="flat" cmpd="sng" algn="ctr">
              <a:solidFill>
                <a:schemeClr val="accent1">
                  <a:lumMod val="60000"/>
                  <a:lumOff val="40000"/>
                </a:schemeClr>
              </a:solidFill>
              <a:prstDash val="solid"/>
              <a:round/>
              <a:headEnd type="none" w="med" len="med"/>
              <a:tailEnd type="triangle"/>
            </a:ln>
            <a:effectLst/>
          </p:spPr>
        </p:cxnSp>
        <p:sp>
          <p:nvSpPr>
            <p:cNvPr id="70" name="TextBox 69"/>
            <p:cNvSpPr txBox="1"/>
            <p:nvPr/>
          </p:nvSpPr>
          <p:spPr>
            <a:xfrm>
              <a:off x="2773363" y="2736850"/>
              <a:ext cx="944562" cy="400050"/>
            </a:xfrm>
            <a:prstGeom prst="rect">
              <a:avLst/>
            </a:prstGeom>
            <a:solidFill>
              <a:schemeClr val="accent1">
                <a:lumMod val="60000"/>
                <a:lumOff val="40000"/>
              </a:schemeClr>
            </a:solidFill>
          </p:spPr>
          <p:txBody>
            <a:bodyPr>
              <a:spAutoFit/>
            </a:bodyPr>
            <a:lstStyle/>
            <a:p>
              <a:pPr algn="ctr">
                <a:defRPr/>
              </a:pPr>
              <a:r>
                <a:rPr lang="en-US" sz="1000" b="1" dirty="0"/>
                <a:t>Antenna Connector</a:t>
              </a:r>
            </a:p>
          </p:txBody>
        </p:sp>
      </p:grpSp>
      <p:grpSp>
        <p:nvGrpSpPr>
          <p:cNvPr id="6" name="Squelch Knob" descr="Arrow pointing at the squelch knob on the top of the radio"/>
          <p:cNvGrpSpPr>
            <a:grpSpLocks/>
          </p:cNvGrpSpPr>
          <p:nvPr/>
        </p:nvGrpSpPr>
        <p:grpSpPr bwMode="auto">
          <a:xfrm>
            <a:off x="4858221" y="2320776"/>
            <a:ext cx="774700" cy="931228"/>
            <a:chOff x="3992563" y="2459038"/>
            <a:chExt cx="774700" cy="931228"/>
          </a:xfrm>
        </p:grpSpPr>
        <p:cxnSp>
          <p:nvCxnSpPr>
            <p:cNvPr id="84" name="Straight Arrow Connector 83"/>
            <p:cNvCxnSpPr/>
            <p:nvPr/>
          </p:nvCxnSpPr>
          <p:spPr bwMode="auto">
            <a:xfrm>
              <a:off x="4379913" y="2811463"/>
              <a:ext cx="175643" cy="578803"/>
            </a:xfrm>
            <a:prstGeom prst="straightConnector1">
              <a:avLst/>
            </a:prstGeom>
            <a:solidFill>
              <a:schemeClr val="accent1"/>
            </a:solidFill>
            <a:ln w="38100" cap="flat" cmpd="sng" algn="ctr">
              <a:solidFill>
                <a:schemeClr val="accent1">
                  <a:lumMod val="60000"/>
                  <a:lumOff val="40000"/>
                </a:schemeClr>
              </a:solidFill>
              <a:prstDash val="solid"/>
              <a:round/>
              <a:headEnd type="none" w="med" len="med"/>
              <a:tailEnd type="triangle"/>
            </a:ln>
            <a:effectLst/>
          </p:spPr>
        </p:cxnSp>
        <p:sp>
          <p:nvSpPr>
            <p:cNvPr id="69" name="TextBox 68"/>
            <p:cNvSpPr txBox="1"/>
            <p:nvPr/>
          </p:nvSpPr>
          <p:spPr>
            <a:xfrm>
              <a:off x="3992563" y="2459038"/>
              <a:ext cx="774700" cy="400050"/>
            </a:xfrm>
            <a:prstGeom prst="rect">
              <a:avLst/>
            </a:prstGeom>
            <a:solidFill>
              <a:schemeClr val="accent1">
                <a:lumMod val="60000"/>
                <a:lumOff val="40000"/>
              </a:schemeClr>
            </a:solidFill>
          </p:spPr>
          <p:txBody>
            <a:bodyPr>
              <a:spAutoFit/>
            </a:bodyPr>
            <a:lstStyle/>
            <a:p>
              <a:pPr algn="ctr">
                <a:defRPr/>
              </a:pPr>
              <a:r>
                <a:rPr lang="en-US" sz="1000" b="1" dirty="0"/>
                <a:t>Squelch Knob</a:t>
              </a:r>
            </a:p>
          </p:txBody>
        </p:sp>
      </p:grpSp>
      <p:grpSp>
        <p:nvGrpSpPr>
          <p:cNvPr id="9" name="ON/OFF" descr="Arrow pointing at the ON/OFF/Volume knob on the top of the radio"/>
          <p:cNvGrpSpPr>
            <a:grpSpLocks/>
          </p:cNvGrpSpPr>
          <p:nvPr/>
        </p:nvGrpSpPr>
        <p:grpSpPr bwMode="auto">
          <a:xfrm>
            <a:off x="5688890" y="2264320"/>
            <a:ext cx="815975" cy="931228"/>
            <a:chOff x="5057775" y="2557463"/>
            <a:chExt cx="815975" cy="931228"/>
          </a:xfrm>
        </p:grpSpPr>
        <p:cxnSp>
          <p:nvCxnSpPr>
            <p:cNvPr id="83" name="Straight Arrow Connector 82"/>
            <p:cNvCxnSpPr/>
            <p:nvPr/>
          </p:nvCxnSpPr>
          <p:spPr bwMode="auto">
            <a:xfrm>
              <a:off x="5465763" y="2957513"/>
              <a:ext cx="68343" cy="531178"/>
            </a:xfrm>
            <a:prstGeom prst="straightConnector1">
              <a:avLst/>
            </a:prstGeom>
            <a:solidFill>
              <a:schemeClr val="accent1"/>
            </a:solidFill>
            <a:ln w="38100" cap="flat" cmpd="sng" algn="ctr">
              <a:solidFill>
                <a:schemeClr val="accent1">
                  <a:lumMod val="60000"/>
                  <a:lumOff val="40000"/>
                </a:schemeClr>
              </a:solidFill>
              <a:prstDash val="solid"/>
              <a:round/>
              <a:headEnd type="none" w="med" len="med"/>
              <a:tailEnd type="triangle"/>
            </a:ln>
            <a:effectLst/>
          </p:spPr>
        </p:cxnSp>
        <p:sp>
          <p:nvSpPr>
            <p:cNvPr id="68" name="TextBox 67"/>
            <p:cNvSpPr txBox="1"/>
            <p:nvPr/>
          </p:nvSpPr>
          <p:spPr>
            <a:xfrm>
              <a:off x="5057775" y="2557463"/>
              <a:ext cx="815975" cy="554037"/>
            </a:xfrm>
            <a:prstGeom prst="rect">
              <a:avLst/>
            </a:prstGeom>
            <a:solidFill>
              <a:schemeClr val="accent1">
                <a:lumMod val="60000"/>
                <a:lumOff val="40000"/>
              </a:schemeClr>
            </a:solidFill>
          </p:spPr>
          <p:txBody>
            <a:bodyPr>
              <a:spAutoFit/>
            </a:bodyPr>
            <a:lstStyle/>
            <a:p>
              <a:pPr algn="ctr">
                <a:defRPr/>
              </a:pPr>
              <a:r>
                <a:rPr lang="en-US" sz="1000" b="1" dirty="0"/>
                <a:t>ON/OFF</a:t>
              </a:r>
            </a:p>
            <a:p>
              <a:pPr algn="ctr">
                <a:defRPr/>
              </a:pPr>
              <a:r>
                <a:rPr lang="en-US" sz="1000" b="1" dirty="0"/>
                <a:t>Volume Knob</a:t>
              </a:r>
            </a:p>
          </p:txBody>
        </p:sp>
      </p:grpSp>
      <p:grpSp>
        <p:nvGrpSpPr>
          <p:cNvPr id="10" name="Switch Inset" descr="Arrow pointing at a box around the Hi/Low power, Scan, and Priority Scan switches"/>
          <p:cNvGrpSpPr>
            <a:grpSpLocks/>
          </p:cNvGrpSpPr>
          <p:nvPr/>
        </p:nvGrpSpPr>
        <p:grpSpPr bwMode="auto">
          <a:xfrm>
            <a:off x="2900139" y="3747491"/>
            <a:ext cx="2604296" cy="1417684"/>
            <a:chOff x="1971187" y="3997225"/>
            <a:chExt cx="2604296" cy="1417684"/>
          </a:xfrm>
        </p:grpSpPr>
        <p:cxnSp>
          <p:nvCxnSpPr>
            <p:cNvPr id="81" name="Straight Arrow Connector 80"/>
            <p:cNvCxnSpPr/>
            <p:nvPr/>
          </p:nvCxnSpPr>
          <p:spPr bwMode="auto">
            <a:xfrm flipV="1">
              <a:off x="3109648" y="4647407"/>
              <a:ext cx="457200" cy="422994"/>
            </a:xfrm>
            <a:prstGeom prst="straightConnector1">
              <a:avLst/>
            </a:prstGeom>
            <a:solidFill>
              <a:schemeClr val="accent1"/>
            </a:solidFill>
            <a:ln w="38100" cap="flat" cmpd="sng" algn="ctr">
              <a:solidFill>
                <a:schemeClr val="accent1">
                  <a:lumMod val="60000"/>
                  <a:lumOff val="40000"/>
                </a:schemeClr>
              </a:solidFill>
              <a:prstDash val="solid"/>
              <a:round/>
              <a:headEnd type="none" w="med" len="med"/>
              <a:tailEnd type="triangle"/>
            </a:ln>
            <a:effectLst/>
          </p:spPr>
        </p:cxnSp>
        <p:sp>
          <p:nvSpPr>
            <p:cNvPr id="67" name="TextBox 66"/>
            <p:cNvSpPr txBox="1"/>
            <p:nvPr/>
          </p:nvSpPr>
          <p:spPr>
            <a:xfrm>
              <a:off x="1971187" y="4860872"/>
              <a:ext cx="1374775" cy="554037"/>
            </a:xfrm>
            <a:prstGeom prst="rect">
              <a:avLst/>
            </a:prstGeom>
            <a:solidFill>
              <a:schemeClr val="accent1">
                <a:lumMod val="60000"/>
                <a:lumOff val="40000"/>
              </a:schemeClr>
            </a:solidFill>
          </p:spPr>
          <p:txBody>
            <a:bodyPr>
              <a:spAutoFit/>
            </a:bodyPr>
            <a:lstStyle/>
            <a:p>
              <a:pPr>
                <a:defRPr/>
              </a:pPr>
              <a:r>
                <a:rPr lang="en-US" sz="1000" b="1" dirty="0"/>
                <a:t>A – HI/LO Power</a:t>
              </a:r>
            </a:p>
            <a:p>
              <a:pPr>
                <a:defRPr/>
              </a:pPr>
              <a:r>
                <a:rPr lang="en-US" sz="1000" b="1" dirty="0"/>
                <a:t>B – Scan</a:t>
              </a:r>
            </a:p>
            <a:p>
              <a:pPr>
                <a:defRPr/>
              </a:pPr>
              <a:r>
                <a:rPr lang="en-US" sz="1000" b="1" dirty="0"/>
                <a:t>C – Priority Scan</a:t>
              </a:r>
            </a:p>
          </p:txBody>
        </p:sp>
        <p:sp>
          <p:nvSpPr>
            <p:cNvPr id="23576" name="Rectangle 23575"/>
            <p:cNvSpPr/>
            <p:nvPr/>
          </p:nvSpPr>
          <p:spPr bwMode="auto">
            <a:xfrm>
              <a:off x="3566848" y="3997225"/>
              <a:ext cx="1008635" cy="650182"/>
            </a:xfrm>
            <a:prstGeom prst="rect">
              <a:avLst/>
            </a:prstGeom>
            <a:noFill/>
            <a:ln w="38100" cap="flat" cmpd="sng" algn="ctr">
              <a:solidFill>
                <a:schemeClr val="accent1">
                  <a:lumMod val="60000"/>
                  <a:lumOff val="40000"/>
                </a:schemeClr>
              </a:solidFill>
              <a:prstDash val="solid"/>
              <a:round/>
              <a:headEnd type="none" w="med" len="med"/>
              <a:tailEnd type="none" w="med" len="med"/>
            </a:ln>
            <a:effectLst/>
          </p:spPr>
          <p:txBody>
            <a:bodyPr/>
            <a:lstStyle/>
            <a:p>
              <a:pPr>
                <a:defRPr/>
              </a:pPr>
              <a:endParaRPr lang="en-US"/>
            </a:p>
          </p:txBody>
        </p:sp>
      </p:grpSp>
      <p:grpSp>
        <p:nvGrpSpPr>
          <p:cNvPr id="21" name="TX Indicator" descr="Arrow pointing at the transmitter indicator light - it illuminates red when transmitting"/>
          <p:cNvGrpSpPr/>
          <p:nvPr/>
        </p:nvGrpSpPr>
        <p:grpSpPr>
          <a:xfrm>
            <a:off x="3397300" y="3610643"/>
            <a:ext cx="1759959" cy="2136143"/>
            <a:chOff x="3392987" y="4011044"/>
            <a:chExt cx="1759959" cy="2136143"/>
          </a:xfrm>
        </p:grpSpPr>
        <p:sp>
          <p:nvSpPr>
            <p:cNvPr id="54" name="Red LED" descr="Transmit indicator light"/>
            <p:cNvSpPr/>
            <p:nvPr/>
          </p:nvSpPr>
          <p:spPr bwMode="auto">
            <a:xfrm>
              <a:off x="5032519" y="4011044"/>
              <a:ext cx="120427" cy="118212"/>
            </a:xfrm>
            <a:prstGeom prst="rect">
              <a:avLst/>
            </a:prstGeom>
            <a:solidFill>
              <a:srgbClr val="FF0000"/>
            </a:solidFill>
            <a:ln w="9525" cap="flat" cmpd="sng" algn="ctr">
              <a:solidFill>
                <a:srgbClr val="C00000"/>
              </a:solidFill>
              <a:prstDash val="solid"/>
              <a:round/>
              <a:headEnd type="none" w="med" len="med"/>
              <a:tailEnd type="none" w="med" len="med"/>
            </a:ln>
            <a:effectLst>
              <a:glow rad="101600">
                <a:srgbClr val="FF0000">
                  <a:alpha val="40000"/>
                </a:srgbClr>
              </a:glow>
            </a:effectLst>
          </p:spPr>
          <p:txBody>
            <a:bodyPr/>
            <a:lstStyle/>
            <a:p>
              <a:pPr>
                <a:defRPr/>
              </a:pPr>
              <a:endParaRPr lang="en-US"/>
            </a:p>
          </p:txBody>
        </p:sp>
        <p:grpSp>
          <p:nvGrpSpPr>
            <p:cNvPr id="55" name="Group 54" descr="Transmit Indicator Light"/>
            <p:cNvGrpSpPr>
              <a:grpSpLocks/>
            </p:cNvGrpSpPr>
            <p:nvPr/>
          </p:nvGrpSpPr>
          <p:grpSpPr bwMode="auto">
            <a:xfrm>
              <a:off x="3392987" y="4129256"/>
              <a:ext cx="1699746" cy="2017931"/>
              <a:chOff x="2270271" y="3576702"/>
              <a:chExt cx="1699746" cy="2017931"/>
            </a:xfrm>
          </p:grpSpPr>
          <p:cxnSp>
            <p:nvCxnSpPr>
              <p:cNvPr id="57" name="Straight Arrow Connector 56"/>
              <p:cNvCxnSpPr>
                <a:endCxn id="54" idx="2"/>
              </p:cNvCxnSpPr>
              <p:nvPr/>
            </p:nvCxnSpPr>
            <p:spPr bwMode="auto">
              <a:xfrm flipV="1">
                <a:off x="3152198" y="3576702"/>
                <a:ext cx="817819" cy="1716492"/>
              </a:xfrm>
              <a:prstGeom prst="straightConnector1">
                <a:avLst/>
              </a:prstGeom>
              <a:solidFill>
                <a:schemeClr val="accent1"/>
              </a:solidFill>
              <a:ln w="38100" cap="flat" cmpd="sng" algn="ctr">
                <a:solidFill>
                  <a:schemeClr val="accent1">
                    <a:lumMod val="60000"/>
                    <a:lumOff val="40000"/>
                  </a:schemeClr>
                </a:solidFill>
                <a:prstDash val="solid"/>
                <a:round/>
                <a:headEnd type="none" w="med" len="med"/>
                <a:tailEnd type="triangle"/>
              </a:ln>
              <a:effectLst/>
            </p:spPr>
          </p:cxnSp>
          <p:sp>
            <p:nvSpPr>
              <p:cNvPr id="56" name="TextBox 55"/>
              <p:cNvSpPr txBox="1"/>
              <p:nvPr/>
            </p:nvSpPr>
            <p:spPr>
              <a:xfrm>
                <a:off x="2270271" y="5194523"/>
                <a:ext cx="1414444" cy="400110"/>
              </a:xfrm>
              <a:prstGeom prst="rect">
                <a:avLst/>
              </a:prstGeom>
              <a:solidFill>
                <a:schemeClr val="accent1">
                  <a:lumMod val="60000"/>
                  <a:lumOff val="40000"/>
                </a:schemeClr>
              </a:solidFill>
            </p:spPr>
            <p:txBody>
              <a:bodyPr wrap="square">
                <a:spAutoFit/>
              </a:bodyPr>
              <a:lstStyle/>
              <a:p>
                <a:pPr algn="ctr">
                  <a:defRPr/>
                </a:pPr>
                <a:r>
                  <a:rPr lang="en-US" sz="1000" b="1" dirty="0"/>
                  <a:t>TX Indicator Light:</a:t>
                </a:r>
              </a:p>
              <a:p>
                <a:pPr algn="ctr">
                  <a:defRPr/>
                </a:pPr>
                <a:r>
                  <a:rPr lang="en-US" sz="1000" b="1" dirty="0">
                    <a:solidFill>
                      <a:srgbClr val="C00000"/>
                    </a:solidFill>
                  </a:rPr>
                  <a:t>Transmit</a:t>
                </a:r>
              </a:p>
            </p:txBody>
          </p:sp>
        </p:grpSp>
      </p:grpSp>
      <p:grpSp>
        <p:nvGrpSpPr>
          <p:cNvPr id="13" name="RX Indicator" descr="Arrow pointing at the priority channel and receive/busy channel indicator which illuminates yellow when active.  It also indicates low battery during transmit by flashing yellow."/>
          <p:cNvGrpSpPr>
            <a:grpSpLocks/>
          </p:cNvGrpSpPr>
          <p:nvPr/>
        </p:nvGrpSpPr>
        <p:grpSpPr bwMode="auto">
          <a:xfrm>
            <a:off x="4899157" y="3981735"/>
            <a:ext cx="1676400" cy="1713463"/>
            <a:chOff x="3939146" y="4166469"/>
            <a:chExt cx="1676400" cy="1714281"/>
          </a:xfrm>
        </p:grpSpPr>
        <p:grpSp>
          <p:nvGrpSpPr>
            <p:cNvPr id="30741" name="Group 11"/>
            <p:cNvGrpSpPr>
              <a:grpSpLocks/>
            </p:cNvGrpSpPr>
            <p:nvPr/>
          </p:nvGrpSpPr>
          <p:grpSpPr bwMode="auto">
            <a:xfrm>
              <a:off x="3939146" y="4284738"/>
              <a:ext cx="1676400" cy="1596012"/>
              <a:chOff x="3939146" y="4284738"/>
              <a:chExt cx="1676400" cy="1596012"/>
            </a:xfrm>
          </p:grpSpPr>
          <p:sp>
            <p:nvSpPr>
              <p:cNvPr id="66" name="TextBox 65"/>
              <p:cNvSpPr txBox="1"/>
              <p:nvPr/>
            </p:nvSpPr>
            <p:spPr>
              <a:xfrm>
                <a:off x="3939146" y="5172526"/>
                <a:ext cx="1676400" cy="708224"/>
              </a:xfrm>
              <a:prstGeom prst="rect">
                <a:avLst/>
              </a:prstGeom>
              <a:solidFill>
                <a:schemeClr val="accent1">
                  <a:lumMod val="60000"/>
                  <a:lumOff val="40000"/>
                </a:schemeClr>
              </a:solidFill>
            </p:spPr>
            <p:txBody>
              <a:bodyPr wrap="square">
                <a:spAutoFit/>
              </a:bodyPr>
              <a:lstStyle/>
              <a:p>
                <a:pPr algn="ctr">
                  <a:defRPr/>
                </a:pPr>
                <a:r>
                  <a:rPr lang="en-US" sz="1000" b="1" dirty="0"/>
                  <a:t>Indicator Light:</a:t>
                </a:r>
              </a:p>
              <a:p>
                <a:pPr algn="ctr">
                  <a:defRPr/>
                </a:pPr>
                <a:r>
                  <a:rPr lang="en-US" sz="1000" b="1" i="1" dirty="0">
                    <a:solidFill>
                      <a:srgbClr val="FFFF00"/>
                    </a:solidFill>
                  </a:rPr>
                  <a:t>Priority Channel</a:t>
                </a:r>
              </a:p>
              <a:p>
                <a:pPr algn="ctr">
                  <a:defRPr/>
                </a:pPr>
                <a:r>
                  <a:rPr lang="en-US" sz="1000" b="1" i="1" dirty="0">
                    <a:solidFill>
                      <a:srgbClr val="FFFF00"/>
                    </a:solidFill>
                  </a:rPr>
                  <a:t>RX - Busy Channel</a:t>
                </a:r>
              </a:p>
              <a:p>
                <a:pPr algn="ctr">
                  <a:defRPr/>
                </a:pPr>
                <a:r>
                  <a:rPr lang="en-US" sz="1000" b="1" i="1" dirty="0">
                    <a:solidFill>
                      <a:srgbClr val="FFFF00"/>
                    </a:solidFill>
                  </a:rPr>
                  <a:t>Low Battery (flash on TX)</a:t>
                </a:r>
              </a:p>
            </p:txBody>
          </p:sp>
          <p:cxnSp>
            <p:nvCxnSpPr>
              <p:cNvPr id="80" name="Straight Arrow Connector 79"/>
              <p:cNvCxnSpPr>
                <a:stCxn id="66" idx="0"/>
                <a:endCxn id="11" idx="2"/>
              </p:cNvCxnSpPr>
              <p:nvPr/>
            </p:nvCxnSpPr>
            <p:spPr bwMode="auto">
              <a:xfrm flipH="1" flipV="1">
                <a:off x="4717133" y="4284738"/>
                <a:ext cx="60213" cy="887788"/>
              </a:xfrm>
              <a:prstGeom prst="straightConnector1">
                <a:avLst/>
              </a:prstGeom>
              <a:solidFill>
                <a:schemeClr val="accent1"/>
              </a:solidFill>
              <a:ln w="38100" cap="flat" cmpd="sng" algn="ctr">
                <a:solidFill>
                  <a:schemeClr val="accent1">
                    <a:lumMod val="60000"/>
                    <a:lumOff val="40000"/>
                  </a:schemeClr>
                </a:solidFill>
                <a:prstDash val="solid"/>
                <a:round/>
                <a:headEnd type="none" w="med" len="med"/>
                <a:tailEnd type="triangle"/>
              </a:ln>
              <a:effectLst/>
            </p:spPr>
          </p:cxnSp>
        </p:grpSp>
        <p:sp>
          <p:nvSpPr>
            <p:cNvPr id="11" name="Yellow LED"/>
            <p:cNvSpPr/>
            <p:nvPr/>
          </p:nvSpPr>
          <p:spPr bwMode="auto">
            <a:xfrm>
              <a:off x="4656919" y="4166469"/>
              <a:ext cx="120427" cy="118269"/>
            </a:xfrm>
            <a:prstGeom prst="rect">
              <a:avLst/>
            </a:prstGeom>
            <a:solidFill>
              <a:srgbClr val="FFC000"/>
            </a:solidFill>
            <a:ln w="9525" cap="flat" cmpd="sng" algn="ctr">
              <a:solidFill>
                <a:schemeClr val="accent2">
                  <a:lumMod val="75000"/>
                </a:schemeClr>
              </a:solidFill>
              <a:prstDash val="solid"/>
              <a:round/>
              <a:headEnd type="none" w="med" len="med"/>
              <a:tailEnd type="none" w="med" len="med"/>
            </a:ln>
            <a:effectLst>
              <a:glow rad="101600">
                <a:schemeClr val="accent2">
                  <a:satMod val="175000"/>
                  <a:alpha val="40000"/>
                </a:schemeClr>
              </a:glow>
            </a:effectLst>
          </p:spPr>
          <p:txBody>
            <a:bodyPr/>
            <a:lstStyle/>
            <a:p>
              <a:pPr>
                <a:defRPr/>
              </a:pPr>
              <a:endParaRPr lang="en-US"/>
            </a:p>
          </p:txBody>
        </p:sp>
      </p:grpSp>
      <p:grpSp>
        <p:nvGrpSpPr>
          <p:cNvPr id="14" name="Channel Selector" descr="Arrow pointing at the channel selector knob"/>
          <p:cNvGrpSpPr>
            <a:grpSpLocks/>
          </p:cNvGrpSpPr>
          <p:nvPr/>
        </p:nvGrpSpPr>
        <p:grpSpPr bwMode="auto">
          <a:xfrm>
            <a:off x="6382303" y="4150093"/>
            <a:ext cx="1133475" cy="1309186"/>
            <a:chOff x="5273675" y="4178455"/>
            <a:chExt cx="1133475" cy="1395033"/>
          </a:xfrm>
        </p:grpSpPr>
        <p:cxnSp>
          <p:nvCxnSpPr>
            <p:cNvPr id="82" name="Straight Arrow Connector 81"/>
            <p:cNvCxnSpPr/>
            <p:nvPr/>
          </p:nvCxnSpPr>
          <p:spPr bwMode="auto">
            <a:xfrm flipH="1" flipV="1">
              <a:off x="5273675" y="4178455"/>
              <a:ext cx="521120" cy="825345"/>
            </a:xfrm>
            <a:prstGeom prst="straightConnector1">
              <a:avLst/>
            </a:prstGeom>
            <a:solidFill>
              <a:schemeClr val="accent1"/>
            </a:solidFill>
            <a:ln w="38100" cap="flat" cmpd="sng" algn="ctr">
              <a:solidFill>
                <a:schemeClr val="accent1">
                  <a:lumMod val="60000"/>
                  <a:lumOff val="40000"/>
                </a:schemeClr>
              </a:solidFill>
              <a:prstDash val="solid"/>
              <a:round/>
              <a:headEnd type="none" w="med" len="med"/>
              <a:tailEnd type="triangle"/>
            </a:ln>
            <a:effectLst/>
          </p:spPr>
        </p:cxnSp>
        <p:sp>
          <p:nvSpPr>
            <p:cNvPr id="75" name="TextBox 74"/>
            <p:cNvSpPr txBox="1"/>
            <p:nvPr/>
          </p:nvSpPr>
          <p:spPr>
            <a:xfrm>
              <a:off x="5589588" y="4983163"/>
              <a:ext cx="817562" cy="590325"/>
            </a:xfrm>
            <a:prstGeom prst="rect">
              <a:avLst/>
            </a:prstGeom>
            <a:solidFill>
              <a:schemeClr val="accent1">
                <a:lumMod val="60000"/>
                <a:lumOff val="40000"/>
              </a:schemeClr>
            </a:solidFill>
          </p:spPr>
          <p:txBody>
            <a:bodyPr>
              <a:spAutoFit/>
            </a:bodyPr>
            <a:lstStyle/>
            <a:p>
              <a:pPr algn="ctr">
                <a:defRPr/>
              </a:pPr>
              <a:r>
                <a:rPr lang="en-US" sz="1000" b="1" dirty="0"/>
                <a:t>Channel Selector Knob</a:t>
              </a:r>
            </a:p>
          </p:txBody>
        </p:sp>
      </p:grpSp>
      <p:pic>
        <p:nvPicPr>
          <p:cNvPr id="60" name="Pic-BK Radio side viw" title="Bendix King DPH Radio (side view)"/>
          <p:cNvPicPr>
            <a:picLocks noChangeAspect="1"/>
          </p:cNvPicPr>
          <p:nvPr/>
        </p:nvPicPr>
        <p:blipFill>
          <a:blip r:embed="rId7" cstate="print">
            <a:extLst>
              <a:ext uri="{BEBA8EAE-BF5A-486C-A8C5-ECC9F3942E4B}">
                <a14:imgProps xmlns:a14="http://schemas.microsoft.com/office/drawing/2010/main">
                  <a14:imgLayer r:embed="rId8">
                    <a14:imgEffect>
                      <a14:backgroundRemoval t="2423" b="97638" l="34052" r="72522">
                        <a14:foregroundMark x1="40517" y1="56996" x2="41164" y2="55542"/>
                        <a14:foregroundMark x1="66379" y1="95942" x2="64763" y2="96245"/>
                        <a14:foregroundMark x1="47629" y1="95942" x2="47629" y2="95942"/>
                        <a14:backgroundMark x1="39116" y1="88371" x2="39547" y2="93882"/>
                        <a14:backgroundMark x1="53341" y1="96366" x2="57651" y2="96487"/>
                        <a14:backgroundMark x1="39116" y1="45245" x2="39116" y2="44216"/>
                      </a14:backgroundRemoval>
                    </a14:imgEffect>
                  </a14:imgLayer>
                </a14:imgProps>
              </a:ext>
              <a:ext uri="{28A0092B-C50C-407E-A947-70E740481C1C}">
                <a14:useLocalDpi xmlns:a14="http://schemas.microsoft.com/office/drawing/2010/main" val="0"/>
              </a:ext>
            </a:extLst>
          </a:blip>
          <a:stretch>
            <a:fillRect/>
          </a:stretch>
        </p:blipFill>
        <p:spPr>
          <a:xfrm>
            <a:off x="6892131" y="1600181"/>
            <a:ext cx="3005138" cy="5342467"/>
          </a:xfrm>
          <a:prstGeom prst="rect">
            <a:avLst/>
          </a:prstGeom>
        </p:spPr>
      </p:pic>
      <p:grpSp>
        <p:nvGrpSpPr>
          <p:cNvPr id="15" name="External Antenna" descr="Arrow pointing at the external antenna jack"/>
          <p:cNvGrpSpPr>
            <a:grpSpLocks/>
          </p:cNvGrpSpPr>
          <p:nvPr/>
        </p:nvGrpSpPr>
        <p:grpSpPr bwMode="auto">
          <a:xfrm>
            <a:off x="6816654" y="1824380"/>
            <a:ext cx="1668534" cy="400110"/>
            <a:chOff x="6570663" y="1639888"/>
            <a:chExt cx="1668534" cy="400110"/>
          </a:xfrm>
        </p:grpSpPr>
        <p:cxnSp>
          <p:nvCxnSpPr>
            <p:cNvPr id="90" name="Straight Arrow Connector 89"/>
            <p:cNvCxnSpPr/>
            <p:nvPr/>
          </p:nvCxnSpPr>
          <p:spPr bwMode="auto">
            <a:xfrm>
              <a:off x="7431088" y="1916113"/>
              <a:ext cx="808109" cy="0"/>
            </a:xfrm>
            <a:prstGeom prst="straightConnector1">
              <a:avLst/>
            </a:prstGeom>
            <a:solidFill>
              <a:schemeClr val="accent1"/>
            </a:solidFill>
            <a:ln w="38100" cap="flat" cmpd="sng" algn="ctr">
              <a:solidFill>
                <a:schemeClr val="accent1">
                  <a:lumMod val="60000"/>
                  <a:lumOff val="40000"/>
                </a:schemeClr>
              </a:solidFill>
              <a:prstDash val="solid"/>
              <a:round/>
              <a:headEnd type="none" w="med" len="med"/>
              <a:tailEnd type="triangle"/>
            </a:ln>
            <a:effectLst/>
          </p:spPr>
        </p:cxnSp>
        <p:sp>
          <p:nvSpPr>
            <p:cNvPr id="74" name="TextBox 73"/>
            <p:cNvSpPr txBox="1"/>
            <p:nvPr/>
          </p:nvSpPr>
          <p:spPr>
            <a:xfrm>
              <a:off x="6570663" y="1639888"/>
              <a:ext cx="995362" cy="400110"/>
            </a:xfrm>
            <a:prstGeom prst="rect">
              <a:avLst/>
            </a:prstGeom>
            <a:solidFill>
              <a:schemeClr val="accent1">
                <a:lumMod val="60000"/>
                <a:lumOff val="40000"/>
              </a:schemeClr>
            </a:solidFill>
          </p:spPr>
          <p:txBody>
            <a:bodyPr>
              <a:spAutoFit/>
            </a:bodyPr>
            <a:lstStyle/>
            <a:p>
              <a:pPr algn="ctr">
                <a:defRPr/>
              </a:pPr>
              <a:r>
                <a:rPr lang="en-US" sz="1000" b="1" dirty="0"/>
                <a:t>External Antenna Jack</a:t>
              </a:r>
            </a:p>
          </p:txBody>
        </p:sp>
      </p:grpSp>
      <p:grpSp>
        <p:nvGrpSpPr>
          <p:cNvPr id="16" name="Programming Jack" descr="Arrow pointing at the programming/accessory jack"/>
          <p:cNvGrpSpPr>
            <a:grpSpLocks/>
          </p:cNvGrpSpPr>
          <p:nvPr/>
        </p:nvGrpSpPr>
        <p:grpSpPr bwMode="auto">
          <a:xfrm>
            <a:off x="6575557" y="2335213"/>
            <a:ext cx="1909631" cy="400110"/>
            <a:chOff x="6275519" y="2335213"/>
            <a:chExt cx="1909631" cy="400110"/>
          </a:xfrm>
        </p:grpSpPr>
        <p:cxnSp>
          <p:nvCxnSpPr>
            <p:cNvPr id="89" name="Straight Arrow Connector 88"/>
            <p:cNvCxnSpPr/>
            <p:nvPr/>
          </p:nvCxnSpPr>
          <p:spPr bwMode="auto">
            <a:xfrm flipV="1">
              <a:off x="7497763" y="2335213"/>
              <a:ext cx="687387" cy="236537"/>
            </a:xfrm>
            <a:prstGeom prst="straightConnector1">
              <a:avLst/>
            </a:prstGeom>
            <a:solidFill>
              <a:schemeClr val="accent1"/>
            </a:solidFill>
            <a:ln w="38100" cap="flat" cmpd="sng" algn="ctr">
              <a:solidFill>
                <a:schemeClr val="accent1">
                  <a:lumMod val="60000"/>
                  <a:lumOff val="40000"/>
                </a:schemeClr>
              </a:solidFill>
              <a:prstDash val="solid"/>
              <a:round/>
              <a:headEnd type="none" w="med" len="med"/>
              <a:tailEnd type="triangle"/>
            </a:ln>
            <a:effectLst/>
          </p:spPr>
        </p:cxnSp>
        <p:sp>
          <p:nvSpPr>
            <p:cNvPr id="79" name="TextBox 78"/>
            <p:cNvSpPr txBox="1"/>
            <p:nvPr/>
          </p:nvSpPr>
          <p:spPr>
            <a:xfrm>
              <a:off x="6275519" y="2335213"/>
              <a:ext cx="1295269" cy="400110"/>
            </a:xfrm>
            <a:prstGeom prst="rect">
              <a:avLst/>
            </a:prstGeom>
            <a:solidFill>
              <a:schemeClr val="accent1">
                <a:lumMod val="60000"/>
                <a:lumOff val="40000"/>
              </a:schemeClr>
            </a:solidFill>
          </p:spPr>
          <p:txBody>
            <a:bodyPr wrap="square">
              <a:spAutoFit/>
            </a:bodyPr>
            <a:lstStyle/>
            <a:p>
              <a:pPr algn="ctr">
                <a:defRPr/>
              </a:pPr>
              <a:r>
                <a:rPr lang="en-US" sz="1000" b="1" dirty="0"/>
                <a:t>Programming and Accessory Jack</a:t>
              </a:r>
            </a:p>
          </p:txBody>
        </p:sp>
      </p:grpSp>
      <p:grpSp>
        <p:nvGrpSpPr>
          <p:cNvPr id="17" name="Mounting Jack" descr="Arrow pointing at the mounting jack "/>
          <p:cNvGrpSpPr>
            <a:grpSpLocks/>
          </p:cNvGrpSpPr>
          <p:nvPr/>
        </p:nvGrpSpPr>
        <p:grpSpPr bwMode="auto">
          <a:xfrm>
            <a:off x="6751108" y="2571753"/>
            <a:ext cx="1643592" cy="505513"/>
            <a:chOff x="6456363" y="2599770"/>
            <a:chExt cx="1643592" cy="505579"/>
          </a:xfrm>
        </p:grpSpPr>
        <p:cxnSp>
          <p:nvCxnSpPr>
            <p:cNvPr id="88" name="Straight Arrow Connector 87"/>
            <p:cNvCxnSpPr/>
            <p:nvPr/>
          </p:nvCxnSpPr>
          <p:spPr bwMode="auto">
            <a:xfrm flipV="1">
              <a:off x="7382334" y="2599770"/>
              <a:ext cx="717621" cy="382455"/>
            </a:xfrm>
            <a:prstGeom prst="straightConnector1">
              <a:avLst/>
            </a:prstGeom>
            <a:solidFill>
              <a:schemeClr val="accent1"/>
            </a:solidFill>
            <a:ln w="38100" cap="flat" cmpd="sng" algn="ctr">
              <a:solidFill>
                <a:schemeClr val="accent1">
                  <a:lumMod val="60000"/>
                  <a:lumOff val="40000"/>
                </a:schemeClr>
              </a:solidFill>
              <a:prstDash val="solid"/>
              <a:round/>
              <a:headEnd type="none" w="med" len="med"/>
              <a:tailEnd type="triangle"/>
            </a:ln>
            <a:effectLst/>
          </p:spPr>
        </p:cxnSp>
        <p:sp>
          <p:nvSpPr>
            <p:cNvPr id="78" name="TextBox 77"/>
            <p:cNvSpPr txBox="1"/>
            <p:nvPr/>
          </p:nvSpPr>
          <p:spPr>
            <a:xfrm>
              <a:off x="6456363" y="2859096"/>
              <a:ext cx="1114425" cy="246253"/>
            </a:xfrm>
            <a:prstGeom prst="rect">
              <a:avLst/>
            </a:prstGeom>
            <a:solidFill>
              <a:schemeClr val="accent1">
                <a:lumMod val="60000"/>
                <a:lumOff val="40000"/>
              </a:schemeClr>
            </a:solidFill>
          </p:spPr>
          <p:txBody>
            <a:bodyPr>
              <a:spAutoFit/>
            </a:bodyPr>
            <a:lstStyle/>
            <a:p>
              <a:pPr algn="ctr">
                <a:defRPr/>
              </a:pPr>
              <a:r>
                <a:rPr lang="en-US" sz="1000" b="1" dirty="0">
                  <a:solidFill>
                    <a:sysClr val="windowText" lastClr="000000"/>
                  </a:solidFill>
                </a:rPr>
                <a:t>Mounting Jack</a:t>
              </a:r>
            </a:p>
          </p:txBody>
        </p:sp>
      </p:grpSp>
      <p:grpSp>
        <p:nvGrpSpPr>
          <p:cNvPr id="18" name="Earphone Jack" descr="Arrow pointing at the earphone jack&#10;"/>
          <p:cNvGrpSpPr>
            <a:grpSpLocks/>
          </p:cNvGrpSpPr>
          <p:nvPr/>
        </p:nvGrpSpPr>
        <p:grpSpPr bwMode="auto">
          <a:xfrm>
            <a:off x="6795028" y="2651124"/>
            <a:ext cx="1739372" cy="931229"/>
            <a:chOff x="6618815" y="2651129"/>
            <a:chExt cx="1739372" cy="931197"/>
          </a:xfrm>
        </p:grpSpPr>
        <p:cxnSp>
          <p:nvCxnSpPr>
            <p:cNvPr id="87" name="Straight Arrow Connector 86"/>
            <p:cNvCxnSpPr/>
            <p:nvPr/>
          </p:nvCxnSpPr>
          <p:spPr bwMode="auto">
            <a:xfrm flipV="1">
              <a:off x="7431088" y="2651129"/>
              <a:ext cx="927099" cy="904847"/>
            </a:xfrm>
            <a:prstGeom prst="straightConnector1">
              <a:avLst/>
            </a:prstGeom>
            <a:solidFill>
              <a:schemeClr val="accent1"/>
            </a:solidFill>
            <a:ln w="38100" cap="flat" cmpd="sng" algn="ctr">
              <a:solidFill>
                <a:schemeClr val="accent1">
                  <a:lumMod val="60000"/>
                  <a:lumOff val="40000"/>
                </a:schemeClr>
              </a:solidFill>
              <a:prstDash val="solid"/>
              <a:round/>
              <a:headEnd type="none" w="med" len="med"/>
              <a:tailEnd type="triangle"/>
            </a:ln>
            <a:effectLst/>
          </p:spPr>
        </p:cxnSp>
        <p:sp>
          <p:nvSpPr>
            <p:cNvPr id="77" name="TextBox 76"/>
            <p:cNvSpPr txBox="1"/>
            <p:nvPr/>
          </p:nvSpPr>
          <p:spPr>
            <a:xfrm>
              <a:off x="6618815" y="3336113"/>
              <a:ext cx="1065213" cy="246213"/>
            </a:xfrm>
            <a:prstGeom prst="rect">
              <a:avLst/>
            </a:prstGeom>
            <a:solidFill>
              <a:schemeClr val="accent1">
                <a:lumMod val="60000"/>
                <a:lumOff val="40000"/>
              </a:schemeClr>
            </a:solidFill>
          </p:spPr>
          <p:txBody>
            <a:bodyPr>
              <a:spAutoFit/>
            </a:bodyPr>
            <a:lstStyle/>
            <a:p>
              <a:pPr algn="ctr">
                <a:defRPr/>
              </a:pPr>
              <a:r>
                <a:rPr lang="en-US" sz="1000" b="1" dirty="0"/>
                <a:t>Earphone Jack</a:t>
              </a:r>
            </a:p>
          </p:txBody>
        </p:sp>
      </p:grpSp>
      <p:grpSp>
        <p:nvGrpSpPr>
          <p:cNvPr id="20" name="PTT" descr="Arrow pointing at the PTT, push-to-talk, button on the side of the radio"/>
          <p:cNvGrpSpPr>
            <a:grpSpLocks/>
          </p:cNvGrpSpPr>
          <p:nvPr/>
        </p:nvGrpSpPr>
        <p:grpSpPr bwMode="auto">
          <a:xfrm>
            <a:off x="6828676" y="3389905"/>
            <a:ext cx="1719792" cy="1080295"/>
            <a:chOff x="6459538" y="3375818"/>
            <a:chExt cx="1719792" cy="1080295"/>
          </a:xfrm>
        </p:grpSpPr>
        <p:cxnSp>
          <p:nvCxnSpPr>
            <p:cNvPr id="86" name="Straight Arrow Connector 85"/>
            <p:cNvCxnSpPr/>
            <p:nvPr/>
          </p:nvCxnSpPr>
          <p:spPr bwMode="auto">
            <a:xfrm flipV="1">
              <a:off x="7494588" y="3375818"/>
              <a:ext cx="684742" cy="715172"/>
            </a:xfrm>
            <a:prstGeom prst="straightConnector1">
              <a:avLst/>
            </a:prstGeom>
            <a:solidFill>
              <a:schemeClr val="accent1"/>
            </a:solidFill>
            <a:ln w="38100" cap="flat" cmpd="sng" algn="ctr">
              <a:solidFill>
                <a:schemeClr val="accent1">
                  <a:lumMod val="60000"/>
                  <a:lumOff val="40000"/>
                </a:schemeClr>
              </a:solidFill>
              <a:prstDash val="solid"/>
              <a:round/>
              <a:headEnd type="none" w="med" len="med"/>
              <a:tailEnd type="triangle"/>
            </a:ln>
            <a:effectLst/>
          </p:spPr>
        </p:cxnSp>
        <p:sp>
          <p:nvSpPr>
            <p:cNvPr id="76" name="TextBox 75"/>
            <p:cNvSpPr txBox="1"/>
            <p:nvPr/>
          </p:nvSpPr>
          <p:spPr>
            <a:xfrm>
              <a:off x="6459538" y="4056063"/>
              <a:ext cx="1111250" cy="400050"/>
            </a:xfrm>
            <a:prstGeom prst="rect">
              <a:avLst/>
            </a:prstGeom>
            <a:solidFill>
              <a:schemeClr val="accent1">
                <a:lumMod val="60000"/>
                <a:lumOff val="40000"/>
              </a:schemeClr>
            </a:solidFill>
          </p:spPr>
          <p:txBody>
            <a:bodyPr>
              <a:spAutoFit/>
            </a:bodyPr>
            <a:lstStyle/>
            <a:p>
              <a:pPr algn="ctr">
                <a:defRPr/>
              </a:pPr>
              <a:r>
                <a:rPr lang="en-US" sz="1000" b="1" dirty="0">
                  <a:solidFill>
                    <a:sysClr val="windowText" lastClr="000000"/>
                  </a:solidFill>
                </a:rPr>
                <a:t>PTT</a:t>
              </a:r>
            </a:p>
            <a:p>
              <a:pPr algn="ctr">
                <a:defRPr/>
              </a:pPr>
              <a:r>
                <a:rPr lang="en-US" sz="1000" b="1" dirty="0">
                  <a:solidFill>
                    <a:sysClr val="windowText" lastClr="000000"/>
                  </a:solidFill>
                </a:rPr>
                <a:t>Push-to-Talk</a:t>
              </a:r>
            </a:p>
          </p:txBody>
        </p:sp>
      </p:grpSp>
      <p:pic>
        <p:nvPicPr>
          <p:cNvPr id="61" name="Pic-Home Button" descr="Home Button - clicking this will return you to the Main Menu">
            <a:hlinkClick r:id="rId9" action="ppaction://hlinksldjump" tooltip="Main Menu"/>
          </p:cNvPr>
          <p:cNvPicPr>
            <a:picLocks noChangeAspect="1" noChangeArrowheads="1"/>
          </p:cNvPicPr>
          <p:nvPr/>
        </p:nvPicPr>
        <p:blipFill>
          <a:blip r:embed="rId10"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686800" y="152400"/>
            <a:ext cx="304800" cy="304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03656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2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par>
                                <p:cTn id="47" presetID="1" presetClass="exit" presetSubtype="0" fill="hold" nodeType="withEffect">
                                  <p:stCondLst>
                                    <p:cond delay="0"/>
                                  </p:stCondLst>
                                  <p:childTnLst>
                                    <p:set>
                                      <p:cBhvr>
                                        <p:cTn id="48" dur="1" fill="hold">
                                          <p:stCondLst>
                                            <p:cond delay="0"/>
                                          </p:stCondLst>
                                        </p:cTn>
                                        <p:tgtEl>
                                          <p:spTgt spid="10"/>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childTnLst>
                                </p:cTn>
                              </p:par>
                              <p:par>
                                <p:cTn id="53" presetID="1" presetClass="exit" presetSubtype="0" fill="hold" nodeType="withEffect">
                                  <p:stCondLst>
                                    <p:cond delay="0"/>
                                  </p:stCondLst>
                                  <p:childTnLst>
                                    <p:set>
                                      <p:cBhvr>
                                        <p:cTn id="54" dur="1" fill="hold">
                                          <p:stCondLst>
                                            <p:cond delay="0"/>
                                          </p:stCondLst>
                                        </p:cTn>
                                        <p:tgtEl>
                                          <p:spTgt spid="2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4"/>
                                        </p:tgtEl>
                                        <p:attrNameLst>
                                          <p:attrName>style.visibility</p:attrName>
                                        </p:attrNameLst>
                                      </p:cBhvr>
                                      <p:to>
                                        <p:strVal val="visible"/>
                                      </p:to>
                                    </p:set>
                                  </p:childTnLst>
                                </p:cTn>
                              </p:par>
                              <p:par>
                                <p:cTn id="59" presetID="1" presetClass="exit" presetSubtype="0" fill="hold" nodeType="withEffect">
                                  <p:stCondLst>
                                    <p:cond delay="0"/>
                                  </p:stCondLst>
                                  <p:childTnLst>
                                    <p:set>
                                      <p:cBhvr>
                                        <p:cTn id="60" dur="1" fill="hold">
                                          <p:stCondLst>
                                            <p:cond delay="0"/>
                                          </p:stCondLst>
                                        </p:cTn>
                                        <p:tgtEl>
                                          <p:spTgt spid="13"/>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5"/>
                                        </p:tgtEl>
                                        <p:attrNameLst>
                                          <p:attrName>style.visibility</p:attrName>
                                        </p:attrNameLst>
                                      </p:cBhvr>
                                      <p:to>
                                        <p:strVal val="visible"/>
                                      </p:to>
                                    </p:set>
                                  </p:childTnLst>
                                </p:cTn>
                              </p:par>
                              <p:par>
                                <p:cTn id="65" presetID="1" presetClass="exit" presetSubtype="0" fill="hold" nodeType="withEffect">
                                  <p:stCondLst>
                                    <p:cond delay="0"/>
                                  </p:stCondLst>
                                  <p:childTnLst>
                                    <p:set>
                                      <p:cBhvr>
                                        <p:cTn id="66" dur="1" fill="hold">
                                          <p:stCondLst>
                                            <p:cond delay="0"/>
                                          </p:stCondLst>
                                        </p:cTn>
                                        <p:tgtEl>
                                          <p:spTgt spid="14"/>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6"/>
                                        </p:tgtEl>
                                        <p:attrNameLst>
                                          <p:attrName>style.visibility</p:attrName>
                                        </p:attrNameLst>
                                      </p:cBhvr>
                                      <p:to>
                                        <p:strVal val="visible"/>
                                      </p:to>
                                    </p:set>
                                  </p:childTnLst>
                                </p:cTn>
                              </p:par>
                              <p:par>
                                <p:cTn id="71" presetID="1" presetClass="exit" presetSubtype="0" fill="hold" nodeType="withEffect">
                                  <p:stCondLst>
                                    <p:cond delay="0"/>
                                  </p:stCondLst>
                                  <p:childTnLst>
                                    <p:set>
                                      <p:cBhvr>
                                        <p:cTn id="72" dur="1" fill="hold">
                                          <p:stCondLst>
                                            <p:cond delay="0"/>
                                          </p:stCondLst>
                                        </p:cTn>
                                        <p:tgtEl>
                                          <p:spTgt spid="15"/>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childTnLst>
                                </p:cTn>
                              </p:par>
                              <p:par>
                                <p:cTn id="77" presetID="1" presetClass="exit" presetSubtype="0" fill="hold" nodeType="withEffect">
                                  <p:stCondLst>
                                    <p:cond delay="0"/>
                                  </p:stCondLst>
                                  <p:childTnLst>
                                    <p:set>
                                      <p:cBhvr>
                                        <p:cTn id="78" dur="1" fill="hold">
                                          <p:stCondLst>
                                            <p:cond delay="0"/>
                                          </p:stCondLst>
                                        </p:cTn>
                                        <p:tgtEl>
                                          <p:spTgt spid="16"/>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8"/>
                                        </p:tgtEl>
                                        <p:attrNameLst>
                                          <p:attrName>style.visibility</p:attrName>
                                        </p:attrNameLst>
                                      </p:cBhvr>
                                      <p:to>
                                        <p:strVal val="visible"/>
                                      </p:to>
                                    </p:set>
                                  </p:childTnLst>
                                </p:cTn>
                              </p:par>
                              <p:par>
                                <p:cTn id="83" presetID="1" presetClass="exit" presetSubtype="0" fill="hold" nodeType="withEffect">
                                  <p:stCondLst>
                                    <p:cond delay="0"/>
                                  </p:stCondLst>
                                  <p:childTnLst>
                                    <p:set>
                                      <p:cBhvr>
                                        <p:cTn id="84" dur="1" fill="hold">
                                          <p:stCondLst>
                                            <p:cond delay="0"/>
                                          </p:stCondLst>
                                        </p:cTn>
                                        <p:tgtEl>
                                          <p:spTgt spid="17"/>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20"/>
                                        </p:tgtEl>
                                        <p:attrNameLst>
                                          <p:attrName>style.visibility</p:attrName>
                                        </p:attrNameLst>
                                      </p:cBhvr>
                                      <p:to>
                                        <p:strVal val="visible"/>
                                      </p:to>
                                    </p:set>
                                  </p:childTnLst>
                                </p:cTn>
                              </p:par>
                            </p:childTnLst>
                          </p:cTn>
                        </p:par>
                        <p:par>
                          <p:cTn id="89" fill="hold">
                            <p:stCondLst>
                              <p:cond delay="0"/>
                            </p:stCondLst>
                            <p:childTnLst>
                              <p:par>
                                <p:cTn id="90" presetID="1" presetClass="exit" presetSubtype="0" fill="hold" nodeType="afterEffect">
                                  <p:stCondLst>
                                    <p:cond delay="0"/>
                                  </p:stCondLst>
                                  <p:childTnLst>
                                    <p:set>
                                      <p:cBhvr>
                                        <p:cTn id="91"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NIFC-NIRSC" descr="Null"/>
          <p:cNvSpPr txBox="1"/>
          <p:nvPr/>
        </p:nvSpPr>
        <p:spPr>
          <a:xfrm rot="16200000">
            <a:off x="-2197098" y="4344600"/>
            <a:ext cx="4699001" cy="276999"/>
          </a:xfrm>
          <a:prstGeom prst="rect">
            <a:avLst/>
          </a:prstGeom>
          <a:noFill/>
        </p:spPr>
        <p:txBody>
          <a:bodyPr wrap="square" rtlCol="0">
            <a:spAutoFit/>
          </a:bodyPr>
          <a:lstStyle/>
          <a:p>
            <a:r>
              <a:rPr lang="en-US" sz="1200" dirty="0">
                <a:solidFill>
                  <a:schemeClr val="accent2">
                    <a:lumMod val="75000"/>
                  </a:schemeClr>
                </a:solidFill>
                <a:latin typeface="Biondi" panose="02000505030000020004" pitchFamily="2" charset="0"/>
              </a:rPr>
              <a:t>NIFC-NIICD-NIRSC Basic Radio Operation Training</a:t>
            </a:r>
          </a:p>
        </p:txBody>
      </p:sp>
      <p:sp>
        <p:nvSpPr>
          <p:cNvPr id="72729" name="Title"/>
          <p:cNvSpPr>
            <a:spLocks noGrp="1" noChangeArrowheads="1"/>
          </p:cNvSpPr>
          <p:nvPr>
            <p:ph type="title"/>
          </p:nvPr>
        </p:nvSpPr>
        <p:spPr>
          <a:xfrm>
            <a:off x="1435608" y="274638"/>
            <a:ext cx="7555992" cy="1143000"/>
          </a:xfrm>
        </p:spPr>
        <p:txBody>
          <a:bodyPr>
            <a:normAutofit fontScale="90000"/>
          </a:bodyPr>
          <a:lstStyle/>
          <a:p>
            <a:pPr eaLnBrk="1" hangingPunct="1">
              <a:defRPr/>
            </a:pPr>
            <a:r>
              <a:rPr lang="en-US" b="1" dirty="0"/>
              <a:t>KNOW YOUR RADIO –      DPH Changing Channel Groups</a:t>
            </a:r>
          </a:p>
        </p:txBody>
      </p:sp>
      <p:sp>
        <p:nvSpPr>
          <p:cNvPr id="3" name="Text-The channels"/>
          <p:cNvSpPr txBox="1"/>
          <p:nvPr/>
        </p:nvSpPr>
        <p:spPr>
          <a:xfrm>
            <a:off x="1563173" y="1763607"/>
            <a:ext cx="3008827" cy="1416606"/>
          </a:xfrm>
          <a:prstGeom prst="rect">
            <a:avLst/>
          </a:prstGeom>
          <a:noFill/>
          <a:ln w="28575">
            <a:solidFill>
              <a:schemeClr val="accent1">
                <a:lumMod val="75000"/>
              </a:schemeClr>
            </a:solidFill>
          </a:ln>
        </p:spPr>
        <p:txBody>
          <a:bodyPr wrap="square" rtlCol="0" anchor="ctr" anchorCtr="1">
            <a:spAutoFit/>
          </a:bodyPr>
          <a:lstStyle/>
          <a:p>
            <a:pPr algn="ctr">
              <a:lnSpc>
                <a:spcPct val="120000"/>
              </a:lnSpc>
              <a:spcAft>
                <a:spcPct val="25000"/>
              </a:spcAft>
            </a:pPr>
            <a:r>
              <a:rPr lang="en-US" altLang="en-US" sz="1400" b="1" dirty="0">
                <a:latin typeface="Arial" charset="0"/>
                <a:cs typeface="Arial" charset="0"/>
              </a:rPr>
              <a:t>The channels in your radio are organized into groups.</a:t>
            </a:r>
          </a:p>
          <a:p>
            <a:pPr algn="ctr">
              <a:lnSpc>
                <a:spcPct val="120000"/>
              </a:lnSpc>
              <a:spcAft>
                <a:spcPct val="25000"/>
              </a:spcAft>
            </a:pPr>
            <a:r>
              <a:rPr lang="en-US" altLang="en-US" sz="1400" b="1" dirty="0">
                <a:latin typeface="Arial" charset="0"/>
                <a:cs typeface="Arial" charset="0"/>
              </a:rPr>
              <a:t>In the BK DPH radios, there are 16 channels per group and            25 groups.</a:t>
            </a:r>
            <a:endParaRPr lang="en-US" sz="1200" dirty="0"/>
          </a:p>
        </p:txBody>
      </p:sp>
      <p:grpSp>
        <p:nvGrpSpPr>
          <p:cNvPr id="5" name="Pic-BK Radio" descr="Bendix King DPH radio screen and keypad"/>
          <p:cNvGrpSpPr/>
          <p:nvPr/>
        </p:nvGrpSpPr>
        <p:grpSpPr>
          <a:xfrm>
            <a:off x="1447800" y="3352166"/>
            <a:ext cx="2438400" cy="3084746"/>
            <a:chOff x="1447800" y="3352166"/>
            <a:chExt cx="2438400" cy="3084746"/>
          </a:xfrm>
        </p:grpSpPr>
        <p:pic>
          <p:nvPicPr>
            <p:cNvPr id="24" name="Picture 23" descr="BK Radio screen and keypa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3352166"/>
              <a:ext cx="2438400" cy="3084746"/>
            </a:xfrm>
            <a:prstGeom prst="rect">
              <a:avLst/>
            </a:prstGeom>
          </p:spPr>
        </p:pic>
        <p:sp>
          <p:nvSpPr>
            <p:cNvPr id="4" name="Rectangle 3"/>
            <p:cNvSpPr/>
            <p:nvPr/>
          </p:nvSpPr>
          <p:spPr>
            <a:xfrm>
              <a:off x="1905000" y="3876016"/>
              <a:ext cx="1595294" cy="469186"/>
            </a:xfrm>
            <a:prstGeom prst="rect">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037" name="Text-Tac 5"/>
          <p:cNvSpPr txBox="1">
            <a:spLocks noChangeArrowheads="1"/>
          </p:cNvSpPr>
          <p:nvPr/>
        </p:nvSpPr>
        <p:spPr bwMode="auto">
          <a:xfrm>
            <a:off x="2039719" y="3931204"/>
            <a:ext cx="1382325" cy="400110"/>
          </a:xfrm>
          <a:prstGeom prst="rect">
            <a:avLst/>
          </a:prstGeom>
          <a:solidFill>
            <a:schemeClr val="accent4">
              <a:lumMod val="75000"/>
            </a:schemeClr>
          </a:solidFill>
          <a:ln>
            <a:noFill/>
          </a:ln>
        </p:spPr>
        <p:txBody>
          <a:bodyPr wrap="square" lIns="45720" rIns="45720" anchor="ctr">
            <a:spAutoFit/>
          </a:bodyPr>
          <a:lstStyle>
            <a:lvl1pPr eaLnBrk="0" hangingPunct="0">
              <a:spcBef>
                <a:spcPct val="50000"/>
              </a:spcBef>
              <a:defRPr>
                <a:solidFill>
                  <a:srgbClr val="006666"/>
                </a:solidFill>
                <a:latin typeface="Arial Black" pitchFamily="34" charset="0"/>
              </a:defRPr>
            </a:lvl1pPr>
            <a:lvl2pPr marL="742950" indent="-285750" eaLnBrk="0" hangingPunct="0">
              <a:spcBef>
                <a:spcPct val="20000"/>
              </a:spcBef>
              <a:buFont typeface="Wingdings" pitchFamily="2" charset="2"/>
              <a:buChar char="Ø"/>
              <a:defRPr sz="2200" i="1">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1600">
                <a:solidFill>
                  <a:schemeClr val="tx1"/>
                </a:solidFill>
                <a:latin typeface="Arial" charset="0"/>
              </a:defRPr>
            </a:lvl4pPr>
            <a:lvl5pPr marL="2057400" indent="-228600"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r>
              <a:rPr lang="en-US" altLang="en-US" sz="2000" b="1" dirty="0">
                <a:solidFill>
                  <a:schemeClr val="tx1"/>
                </a:solidFill>
                <a:latin typeface="Eras Medium ITC" panose="020B0602030504020804" pitchFamily="34" charset="0"/>
                <a:ea typeface="Dotum" panose="020B0600000101010101" pitchFamily="34" charset="-127"/>
                <a:cs typeface="Arial" charset="0"/>
              </a:rPr>
              <a:t>TAC 5</a:t>
            </a:r>
            <a:endParaRPr lang="en-US" altLang="en-US" sz="2000" b="1" dirty="0">
              <a:solidFill>
                <a:schemeClr val="tx1"/>
              </a:solidFill>
              <a:effectLst/>
              <a:latin typeface="Eras Medium ITC" panose="020B0602030504020804" pitchFamily="34" charset="0"/>
              <a:ea typeface="Dotum" panose="020B0600000101010101" pitchFamily="34" charset="-127"/>
              <a:cs typeface="Arial" charset="0"/>
            </a:endParaRPr>
          </a:p>
        </p:txBody>
      </p:sp>
      <p:sp>
        <p:nvSpPr>
          <p:cNvPr id="72744" name="Arrow to #" descr="Arrow pointing to the # key&#10;"/>
          <p:cNvSpPr>
            <a:spLocks noChangeShapeType="1"/>
          </p:cNvSpPr>
          <p:nvPr/>
        </p:nvSpPr>
        <p:spPr bwMode="auto">
          <a:xfrm flipH="1">
            <a:off x="3066743" y="3048000"/>
            <a:ext cx="2859189" cy="2866272"/>
          </a:xfrm>
          <a:prstGeom prst="line">
            <a:avLst/>
          </a:prstGeom>
          <a:noFill/>
          <a:ln w="69850">
            <a:solidFill>
              <a:schemeClr val="accent1">
                <a:lumMod val="60000"/>
                <a:lumOff val="40000"/>
              </a:schemeClr>
            </a:solidFill>
            <a:round/>
            <a:headEnd/>
            <a:tailEnd type="triangle" w="med" len="med"/>
          </a:ln>
          <a:effectLst/>
        </p:spPr>
        <p:txBody>
          <a:bodyPr/>
          <a:lstStyle/>
          <a:p>
            <a:pPr>
              <a:defRPr/>
            </a:pPr>
            <a:endParaRPr lang="en-US"/>
          </a:p>
        </p:txBody>
      </p:sp>
      <p:sp>
        <p:nvSpPr>
          <p:cNvPr id="72765" name="Text-Press the #"/>
          <p:cNvSpPr>
            <a:spLocks noChangeArrowheads="1"/>
          </p:cNvSpPr>
          <p:nvPr/>
        </p:nvSpPr>
        <p:spPr bwMode="auto">
          <a:xfrm>
            <a:off x="5734050" y="2481194"/>
            <a:ext cx="2647950" cy="738664"/>
          </a:xfrm>
          <a:prstGeom prst="rect">
            <a:avLst/>
          </a:prstGeom>
          <a:solidFill>
            <a:schemeClr val="accent1">
              <a:lumMod val="60000"/>
              <a:lumOff val="40000"/>
            </a:schemeClr>
          </a:solidFill>
          <a:ln w="9525">
            <a:noFill/>
            <a:miter lim="800000"/>
            <a:headEnd/>
            <a:tailEnd/>
          </a:ln>
          <a:effectLst/>
        </p:spPr>
        <p:txBody>
          <a:bodyPr wrap="square">
            <a:spAutoFit/>
          </a:bodyPr>
          <a:lstStyle/>
          <a:p>
            <a:pPr>
              <a:defRPr/>
            </a:pPr>
            <a:r>
              <a:rPr lang="en-US" sz="1400" b="1" dirty="0"/>
              <a:t>Press the # key on the keypad to display the current group number.</a:t>
            </a:r>
          </a:p>
        </p:txBody>
      </p:sp>
      <p:sp>
        <p:nvSpPr>
          <p:cNvPr id="72732" name="Text-Grp 02"/>
          <p:cNvSpPr txBox="1">
            <a:spLocks noChangeArrowheads="1"/>
          </p:cNvSpPr>
          <p:nvPr/>
        </p:nvSpPr>
        <p:spPr bwMode="auto">
          <a:xfrm>
            <a:off x="2039719" y="3917503"/>
            <a:ext cx="1325856" cy="400110"/>
          </a:xfrm>
          <a:prstGeom prst="rect">
            <a:avLst/>
          </a:prstGeom>
          <a:solidFill>
            <a:schemeClr val="accent4">
              <a:lumMod val="75000"/>
            </a:schemeClr>
          </a:solidFill>
          <a:ln>
            <a:noFill/>
          </a:ln>
        </p:spPr>
        <p:txBody>
          <a:bodyPr wrap="square" lIns="45720" rIns="45720" anchor="ctr">
            <a:spAutoFit/>
          </a:bodyPr>
          <a:lstStyle>
            <a:lvl1pPr eaLnBrk="0" hangingPunct="0">
              <a:spcBef>
                <a:spcPct val="50000"/>
              </a:spcBef>
              <a:defRPr>
                <a:solidFill>
                  <a:srgbClr val="006666"/>
                </a:solidFill>
                <a:latin typeface="Arial Black" pitchFamily="34" charset="0"/>
              </a:defRPr>
            </a:lvl1pPr>
            <a:lvl2pPr marL="742950" indent="-285750" eaLnBrk="0" hangingPunct="0">
              <a:spcBef>
                <a:spcPct val="20000"/>
              </a:spcBef>
              <a:buFont typeface="Wingdings" pitchFamily="2" charset="2"/>
              <a:buChar char="Ø"/>
              <a:defRPr sz="2200" i="1">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1600">
                <a:solidFill>
                  <a:schemeClr val="tx1"/>
                </a:solidFill>
                <a:latin typeface="Arial" charset="0"/>
              </a:defRPr>
            </a:lvl4pPr>
            <a:lvl5pPr marL="2057400" indent="-228600"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r>
              <a:rPr lang="en-US" altLang="en-US" sz="2000" b="1" dirty="0">
                <a:solidFill>
                  <a:schemeClr val="tx1"/>
                </a:solidFill>
                <a:latin typeface="Eras Medium ITC" panose="020B0602030504020804" pitchFamily="34" charset="0"/>
                <a:ea typeface="Dotum" panose="020B0600000101010101" pitchFamily="34" charset="-127"/>
                <a:cs typeface="Arial" charset="0"/>
              </a:rPr>
              <a:t>GRP    02 </a:t>
            </a:r>
          </a:p>
        </p:txBody>
      </p:sp>
      <p:sp>
        <p:nvSpPr>
          <p:cNvPr id="72735" name="Box around #" descr="Box around the keypad's # button"/>
          <p:cNvSpPr>
            <a:spLocks noChangeArrowheads="1"/>
          </p:cNvSpPr>
          <p:nvPr/>
        </p:nvSpPr>
        <p:spPr bwMode="auto">
          <a:xfrm>
            <a:off x="2738294" y="5914272"/>
            <a:ext cx="328450" cy="195263"/>
          </a:xfrm>
          <a:prstGeom prst="rect">
            <a:avLst/>
          </a:prstGeom>
          <a:solidFill>
            <a:srgbClr val="FF0000">
              <a:alpha val="25000"/>
            </a:srgbClr>
          </a:solidFill>
          <a:ln w="25400" algn="ctr">
            <a:solidFill>
              <a:srgbClr val="FF0000"/>
            </a:solidFill>
            <a:miter lim="800000"/>
            <a:headEnd/>
            <a:tailEnd/>
          </a:ln>
          <a:effectLst/>
        </p:spPr>
        <p:txBody>
          <a:bodyPr wrap="none" lIns="0" tIns="0" rIns="0" bIns="0" anchor="ctr"/>
          <a:lstStyle/>
          <a:p>
            <a:pPr>
              <a:defRPr/>
            </a:pPr>
            <a:endParaRPr lang="en-US"/>
          </a:p>
        </p:txBody>
      </p:sp>
      <p:sp>
        <p:nvSpPr>
          <p:cNvPr id="72764" name="Arrow to 5" descr="Arrow pointing to the 5 button on the keypad"/>
          <p:cNvSpPr>
            <a:spLocks noChangeShapeType="1"/>
          </p:cNvSpPr>
          <p:nvPr/>
        </p:nvSpPr>
        <p:spPr bwMode="auto">
          <a:xfrm flipH="1">
            <a:off x="2590731" y="3658820"/>
            <a:ext cx="3553226" cy="1522780"/>
          </a:xfrm>
          <a:prstGeom prst="line">
            <a:avLst/>
          </a:prstGeom>
          <a:noFill/>
          <a:ln w="69850">
            <a:solidFill>
              <a:schemeClr val="accent1">
                <a:lumMod val="60000"/>
                <a:lumOff val="40000"/>
              </a:schemeClr>
            </a:solidFill>
            <a:round/>
            <a:headEnd/>
            <a:tailEnd type="triangle" w="med" len="med"/>
          </a:ln>
          <a:effectLst/>
        </p:spPr>
        <p:txBody>
          <a:bodyPr/>
          <a:lstStyle/>
          <a:p>
            <a:pPr>
              <a:defRPr/>
            </a:pPr>
            <a:endParaRPr lang="en-US"/>
          </a:p>
        </p:txBody>
      </p:sp>
      <p:sp>
        <p:nvSpPr>
          <p:cNvPr id="72760" name="Text-Press the new"/>
          <p:cNvSpPr>
            <a:spLocks noChangeArrowheads="1"/>
          </p:cNvSpPr>
          <p:nvPr/>
        </p:nvSpPr>
        <p:spPr bwMode="auto">
          <a:xfrm>
            <a:off x="5657850" y="3397210"/>
            <a:ext cx="2800350" cy="523220"/>
          </a:xfrm>
          <a:prstGeom prst="rect">
            <a:avLst/>
          </a:prstGeom>
          <a:solidFill>
            <a:schemeClr val="accent1">
              <a:lumMod val="60000"/>
              <a:lumOff val="40000"/>
            </a:schemeClr>
          </a:solidFill>
          <a:ln w="9525">
            <a:noFill/>
            <a:miter lim="800000"/>
            <a:headEnd/>
            <a:tailEnd/>
          </a:ln>
          <a:effectLst/>
        </p:spPr>
        <p:txBody>
          <a:bodyPr wrap="square" lIns="45720" rIns="45720" anchor="ctr">
            <a:spAutoFit/>
          </a:bodyPr>
          <a:lstStyle/>
          <a:p>
            <a:pPr indent="3175" eaLnBrk="0" hangingPunct="0">
              <a:defRPr/>
            </a:pPr>
            <a:r>
              <a:rPr lang="en-US" sz="1400" b="1" dirty="0"/>
              <a:t>Press the new number for the desired group (up to two digits).  </a:t>
            </a:r>
          </a:p>
        </p:txBody>
      </p:sp>
      <p:sp>
        <p:nvSpPr>
          <p:cNvPr id="72733" name="Text-Grp 05"/>
          <p:cNvSpPr txBox="1">
            <a:spLocks noChangeArrowheads="1"/>
          </p:cNvSpPr>
          <p:nvPr/>
        </p:nvSpPr>
        <p:spPr bwMode="auto">
          <a:xfrm>
            <a:off x="2039719" y="3917503"/>
            <a:ext cx="1367499" cy="400110"/>
          </a:xfrm>
          <a:prstGeom prst="rect">
            <a:avLst/>
          </a:prstGeom>
          <a:solidFill>
            <a:schemeClr val="accent4">
              <a:lumMod val="75000"/>
            </a:schemeClr>
          </a:solidFill>
          <a:ln>
            <a:noFill/>
          </a:ln>
        </p:spPr>
        <p:txBody>
          <a:bodyPr wrap="square" lIns="45720" rIns="45720" anchor="ctr">
            <a:spAutoFit/>
          </a:bodyPr>
          <a:lstStyle>
            <a:lvl1pPr eaLnBrk="0" hangingPunct="0">
              <a:spcBef>
                <a:spcPct val="50000"/>
              </a:spcBef>
              <a:defRPr>
                <a:solidFill>
                  <a:srgbClr val="006666"/>
                </a:solidFill>
                <a:latin typeface="Arial Black" pitchFamily="34" charset="0"/>
              </a:defRPr>
            </a:lvl1pPr>
            <a:lvl2pPr marL="742950" indent="-285750" eaLnBrk="0" hangingPunct="0">
              <a:spcBef>
                <a:spcPct val="20000"/>
              </a:spcBef>
              <a:buFont typeface="Wingdings" pitchFamily="2" charset="2"/>
              <a:buChar char="Ø"/>
              <a:defRPr sz="2200" i="1">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1600">
                <a:solidFill>
                  <a:schemeClr val="tx1"/>
                </a:solidFill>
                <a:latin typeface="Arial" charset="0"/>
              </a:defRPr>
            </a:lvl4pPr>
            <a:lvl5pPr marL="2057400" indent="-228600"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r>
              <a:rPr lang="en-US" altLang="en-US" sz="2000" b="1" dirty="0">
                <a:solidFill>
                  <a:schemeClr val="tx1"/>
                </a:solidFill>
                <a:effectLst/>
                <a:latin typeface="Eras Medium ITC" panose="020B0602030504020804" pitchFamily="34" charset="0"/>
                <a:ea typeface="Dotum" panose="020B0600000101010101" pitchFamily="34" charset="-127"/>
                <a:cs typeface="Arial" charset="0"/>
              </a:rPr>
              <a:t>GRP    05 </a:t>
            </a:r>
          </a:p>
        </p:txBody>
      </p:sp>
      <p:sp>
        <p:nvSpPr>
          <p:cNvPr id="6" name="TextBox 5"/>
          <p:cNvSpPr txBox="1"/>
          <p:nvPr/>
        </p:nvSpPr>
        <p:spPr>
          <a:xfrm>
            <a:off x="1872863" y="3969677"/>
            <a:ext cx="228600" cy="323165"/>
          </a:xfrm>
          <a:prstGeom prst="rect">
            <a:avLst/>
          </a:prstGeom>
          <a:noFill/>
        </p:spPr>
        <p:txBody>
          <a:bodyPr wrap="square" rtlCol="0">
            <a:spAutoFit/>
          </a:bodyPr>
          <a:lstStyle/>
          <a:p>
            <a:r>
              <a:rPr lang="en-US" sz="500" b="1" dirty="0"/>
              <a:t>GRP</a:t>
            </a:r>
          </a:p>
        </p:txBody>
      </p:sp>
      <p:sp>
        <p:nvSpPr>
          <p:cNvPr id="72736" name="Box around 5" descr="Box around the keypad's 5 button"/>
          <p:cNvSpPr>
            <a:spLocks noChangeArrowheads="1"/>
          </p:cNvSpPr>
          <p:nvPr/>
        </p:nvSpPr>
        <p:spPr bwMode="auto">
          <a:xfrm>
            <a:off x="2286501" y="5181599"/>
            <a:ext cx="295033" cy="198437"/>
          </a:xfrm>
          <a:prstGeom prst="rect">
            <a:avLst/>
          </a:prstGeom>
          <a:solidFill>
            <a:srgbClr val="FF0000">
              <a:alpha val="25000"/>
            </a:srgbClr>
          </a:solidFill>
          <a:ln w="25400" algn="ctr">
            <a:solidFill>
              <a:srgbClr val="FF0000"/>
            </a:solidFill>
            <a:miter lim="800000"/>
            <a:headEnd/>
            <a:tailEnd/>
          </a:ln>
          <a:effectLst/>
        </p:spPr>
        <p:txBody>
          <a:bodyPr wrap="none" lIns="0" tIns="0" rIns="0" bIns="0" anchor="ctr"/>
          <a:lstStyle/>
          <a:p>
            <a:pPr>
              <a:defRPr/>
            </a:pPr>
            <a:endParaRPr lang="en-US"/>
          </a:p>
        </p:txBody>
      </p:sp>
      <p:sp>
        <p:nvSpPr>
          <p:cNvPr id="72752" name="Arrow to ENT" descr="Arrow pointing to the ENT, enter, button on the keypad&#10;"/>
          <p:cNvSpPr>
            <a:spLocks noChangeShapeType="1"/>
          </p:cNvSpPr>
          <p:nvPr/>
        </p:nvSpPr>
        <p:spPr bwMode="auto">
          <a:xfrm flipH="1">
            <a:off x="3537997" y="4481136"/>
            <a:ext cx="1783302" cy="1091039"/>
          </a:xfrm>
          <a:prstGeom prst="line">
            <a:avLst/>
          </a:prstGeom>
          <a:noFill/>
          <a:ln w="69850">
            <a:solidFill>
              <a:schemeClr val="accent1">
                <a:lumMod val="60000"/>
                <a:lumOff val="40000"/>
              </a:schemeClr>
            </a:solidFill>
            <a:round/>
            <a:headEnd/>
            <a:tailEnd type="triangle" w="med" len="med"/>
          </a:ln>
          <a:effectLst/>
        </p:spPr>
        <p:txBody>
          <a:bodyPr/>
          <a:lstStyle/>
          <a:p>
            <a:pPr>
              <a:defRPr/>
            </a:pPr>
            <a:endParaRPr lang="en-US"/>
          </a:p>
        </p:txBody>
      </p:sp>
      <p:sp>
        <p:nvSpPr>
          <p:cNvPr id="72761" name="Text-Press the ENT"/>
          <p:cNvSpPr>
            <a:spLocks noChangeArrowheads="1"/>
          </p:cNvSpPr>
          <p:nvPr/>
        </p:nvSpPr>
        <p:spPr bwMode="auto">
          <a:xfrm>
            <a:off x="5072323" y="4109505"/>
            <a:ext cx="3558917" cy="1031051"/>
          </a:xfrm>
          <a:prstGeom prst="rect">
            <a:avLst/>
          </a:prstGeom>
          <a:solidFill>
            <a:schemeClr val="accent1">
              <a:lumMod val="60000"/>
              <a:lumOff val="40000"/>
            </a:schemeClr>
          </a:solidFill>
          <a:ln w="9525">
            <a:noFill/>
            <a:miter lim="800000"/>
            <a:headEnd/>
            <a:tailEnd/>
          </a:ln>
          <a:effectLst/>
        </p:spPr>
        <p:txBody>
          <a:bodyPr wrap="square" lIns="45720" rIns="45720" anchor="ctr">
            <a:spAutoFit/>
          </a:bodyPr>
          <a:lstStyle/>
          <a:p>
            <a:pPr indent="3175" eaLnBrk="0" hangingPunct="0">
              <a:spcBef>
                <a:spcPts val="600"/>
              </a:spcBef>
              <a:defRPr/>
            </a:pPr>
            <a:r>
              <a:rPr lang="en-US" sz="1400" b="1" dirty="0"/>
              <a:t>Press the ENT key or wait five seconds.</a:t>
            </a:r>
          </a:p>
          <a:p>
            <a:pPr indent="3175" eaLnBrk="0" hangingPunct="0">
              <a:spcBef>
                <a:spcPts val="600"/>
              </a:spcBef>
              <a:defRPr/>
            </a:pPr>
            <a:r>
              <a:rPr lang="en-US" sz="1400" b="1" dirty="0"/>
              <a:t> The radio returns to normal operation in the new group and the selected channel is displayed. </a:t>
            </a:r>
          </a:p>
        </p:txBody>
      </p:sp>
      <p:sp>
        <p:nvSpPr>
          <p:cNvPr id="72737" name="Text-CMD 8"/>
          <p:cNvSpPr txBox="1">
            <a:spLocks noChangeArrowheads="1"/>
          </p:cNvSpPr>
          <p:nvPr/>
        </p:nvSpPr>
        <p:spPr bwMode="auto">
          <a:xfrm>
            <a:off x="2039719" y="3917503"/>
            <a:ext cx="1233519" cy="400110"/>
          </a:xfrm>
          <a:prstGeom prst="rect">
            <a:avLst/>
          </a:prstGeom>
          <a:solidFill>
            <a:schemeClr val="accent4">
              <a:lumMod val="75000"/>
            </a:schemeClr>
          </a:solidFill>
          <a:ln>
            <a:noFill/>
          </a:ln>
        </p:spPr>
        <p:txBody>
          <a:bodyPr wrap="square" lIns="45720" rIns="45720" anchor="ctr">
            <a:spAutoFit/>
          </a:bodyPr>
          <a:lstStyle>
            <a:lvl1pPr eaLnBrk="0" hangingPunct="0">
              <a:spcBef>
                <a:spcPct val="50000"/>
              </a:spcBef>
              <a:defRPr>
                <a:solidFill>
                  <a:srgbClr val="006666"/>
                </a:solidFill>
                <a:latin typeface="Arial Black" pitchFamily="34" charset="0"/>
              </a:defRPr>
            </a:lvl1pPr>
            <a:lvl2pPr marL="742950" indent="-285750" eaLnBrk="0" hangingPunct="0">
              <a:spcBef>
                <a:spcPct val="20000"/>
              </a:spcBef>
              <a:buFont typeface="Wingdings" pitchFamily="2" charset="2"/>
              <a:buChar char="Ø"/>
              <a:defRPr sz="2200" i="1">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1600">
                <a:solidFill>
                  <a:schemeClr val="tx1"/>
                </a:solidFill>
                <a:latin typeface="Arial" charset="0"/>
              </a:defRPr>
            </a:lvl4pPr>
            <a:lvl5pPr marL="2057400" indent="-228600"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r>
              <a:rPr lang="en-US" altLang="en-US" sz="2000" b="1" dirty="0">
                <a:solidFill>
                  <a:schemeClr val="tx1"/>
                </a:solidFill>
                <a:latin typeface="Eras Medium ITC" panose="020B0602030504020804" pitchFamily="34" charset="0"/>
                <a:ea typeface="Dotum" panose="020B0600000101010101" pitchFamily="34" charset="-127"/>
                <a:cs typeface="Arial" charset="0"/>
              </a:rPr>
              <a:t>CMD 8      </a:t>
            </a:r>
            <a:endParaRPr lang="en-US" altLang="en-US" sz="2000" b="1" dirty="0">
              <a:solidFill>
                <a:schemeClr val="tx1"/>
              </a:solidFill>
              <a:effectLst/>
              <a:latin typeface="Eras Medium ITC" panose="020B0602030504020804" pitchFamily="34" charset="0"/>
              <a:ea typeface="Dotum" panose="020B0600000101010101" pitchFamily="34" charset="-127"/>
              <a:cs typeface="Arial" charset="0"/>
            </a:endParaRPr>
          </a:p>
        </p:txBody>
      </p:sp>
      <p:sp>
        <p:nvSpPr>
          <p:cNvPr id="72731" name="Box around ENT" descr="Box around the keypad's ENT, enter, button"/>
          <p:cNvSpPr>
            <a:spLocks noChangeArrowheads="1"/>
          </p:cNvSpPr>
          <p:nvPr/>
        </p:nvSpPr>
        <p:spPr bwMode="auto">
          <a:xfrm>
            <a:off x="3216769" y="5572176"/>
            <a:ext cx="321229" cy="190500"/>
          </a:xfrm>
          <a:prstGeom prst="rect">
            <a:avLst/>
          </a:prstGeom>
          <a:solidFill>
            <a:srgbClr val="FF0000">
              <a:alpha val="25000"/>
            </a:srgbClr>
          </a:solidFill>
          <a:ln w="25400" algn="ctr">
            <a:solidFill>
              <a:srgbClr val="FF0000"/>
            </a:solidFill>
            <a:miter lim="800000"/>
            <a:headEnd/>
            <a:tailEnd/>
          </a:ln>
          <a:effectLst/>
        </p:spPr>
        <p:txBody>
          <a:bodyPr wrap="none" lIns="0" tIns="0" rIns="0" bIns="0" anchor="ctr"/>
          <a:lstStyle/>
          <a:p>
            <a:pPr>
              <a:defRPr/>
            </a:pPr>
            <a:endParaRPr lang="en-US"/>
          </a:p>
        </p:txBody>
      </p:sp>
      <p:sp>
        <p:nvSpPr>
          <p:cNvPr id="72734" name="Text-Note"/>
          <p:cNvSpPr>
            <a:spLocks noChangeArrowheads="1"/>
          </p:cNvSpPr>
          <p:nvPr/>
        </p:nvSpPr>
        <p:spPr bwMode="auto">
          <a:xfrm>
            <a:off x="5072323" y="5359694"/>
            <a:ext cx="3558916" cy="1077218"/>
          </a:xfrm>
          <a:prstGeom prst="rect">
            <a:avLst/>
          </a:prstGeom>
          <a:solidFill>
            <a:schemeClr val="accent1">
              <a:lumMod val="60000"/>
              <a:lumOff val="40000"/>
            </a:schemeClr>
          </a:solidFill>
          <a:ln w="9525" algn="ctr">
            <a:noFill/>
            <a:miter lim="800000"/>
            <a:headEnd/>
            <a:tailEnd/>
          </a:ln>
          <a:effectLst/>
        </p:spPr>
        <p:txBody>
          <a:bodyPr wrap="square" lIns="45720" rIns="45720" anchor="ctr">
            <a:spAutoFit/>
          </a:bodyPr>
          <a:lstStyle/>
          <a:p>
            <a:pPr>
              <a:defRPr/>
            </a:pPr>
            <a:r>
              <a:rPr lang="en-US" sz="1600" b="1" i="1" dirty="0">
                <a:cs typeface="Arial" charset="0"/>
              </a:rPr>
              <a:t>NOTE:  When changing groups, invalid entries will not be accepted and the radio will remain in the previously selected group.</a:t>
            </a:r>
          </a:p>
        </p:txBody>
      </p:sp>
      <p:pic>
        <p:nvPicPr>
          <p:cNvPr id="26" name="Pic-Home Button" descr="Home Button - clicking this will return you to the Main Menu">
            <a:hlinkClick r:id="rId4" action="ppaction://hlinksldjump" tooltip="Main Menu"/>
          </p:cNvPr>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686800" y="152400"/>
            <a:ext cx="304800" cy="304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82728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76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274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27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27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xit" presetSubtype="0" fill="hold" grpId="0" nodeType="withEffect">
                                  <p:stCondLst>
                                    <p:cond delay="0"/>
                                  </p:stCondLst>
                                  <p:childTnLst>
                                    <p:set>
                                      <p:cBhvr>
                                        <p:cTn id="18" dur="1" fill="hold">
                                          <p:stCondLst>
                                            <p:cond delay="0"/>
                                          </p:stCondLst>
                                        </p:cTn>
                                        <p:tgtEl>
                                          <p:spTgt spid="4403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276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2764"/>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72744"/>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72735"/>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727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2733"/>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7273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2761">
                                            <p:bg/>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2752"/>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72764"/>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72761">
                                            <p:txEl>
                                              <p:pRg st="0" end="0"/>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2731"/>
                                        </p:tgtEl>
                                        <p:attrNameLst>
                                          <p:attrName>style.visibility</p:attrName>
                                        </p:attrNameLst>
                                      </p:cBhvr>
                                      <p:to>
                                        <p:strVal val="visible"/>
                                      </p:to>
                                    </p:set>
                                  </p:childTnLst>
                                </p:cTn>
                              </p:par>
                              <p:par>
                                <p:cTn id="49" presetID="1" presetClass="exit" presetSubtype="0" fill="hold" grpId="1" nodeType="withEffect">
                                  <p:stCondLst>
                                    <p:cond delay="0"/>
                                  </p:stCondLst>
                                  <p:childTnLst>
                                    <p:set>
                                      <p:cBhvr>
                                        <p:cTn id="50" dur="1" fill="hold">
                                          <p:stCondLst>
                                            <p:cond delay="0"/>
                                          </p:stCondLst>
                                        </p:cTn>
                                        <p:tgtEl>
                                          <p:spTgt spid="7273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2761">
                                            <p:txEl>
                                              <p:pRg st="1" end="1"/>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72737"/>
                                        </p:tgtEl>
                                        <p:attrNameLst>
                                          <p:attrName>style.visibility</p:attrName>
                                        </p:attrNameLst>
                                      </p:cBhvr>
                                      <p:to>
                                        <p:strVal val="visible"/>
                                      </p:to>
                                    </p:set>
                                  </p:childTnLst>
                                </p:cTn>
                              </p:par>
                              <p:par>
                                <p:cTn id="57" presetID="1" presetClass="exit" presetSubtype="0" fill="hold" grpId="1" nodeType="withEffect">
                                  <p:stCondLst>
                                    <p:cond delay="0"/>
                                  </p:stCondLst>
                                  <p:childTnLst>
                                    <p:set>
                                      <p:cBhvr>
                                        <p:cTn id="58" dur="1" fill="hold">
                                          <p:stCondLst>
                                            <p:cond delay="0"/>
                                          </p:stCondLst>
                                        </p:cTn>
                                        <p:tgtEl>
                                          <p:spTgt spid="72733"/>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72752"/>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72731"/>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6"/>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727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7" grpId="0" animBg="1"/>
      <p:bldP spid="72744" grpId="0" animBg="1"/>
      <p:bldP spid="72744" grpId="1" animBg="1"/>
      <p:bldP spid="72765" grpId="0" animBg="1"/>
      <p:bldP spid="72732" grpId="0" animBg="1"/>
      <p:bldP spid="72732" grpId="1" animBg="1"/>
      <p:bldP spid="72735" grpId="0" animBg="1"/>
      <p:bldP spid="72735" grpId="1" animBg="1"/>
      <p:bldP spid="72764" grpId="0" animBg="1"/>
      <p:bldP spid="72764" grpId="1" uiExpand="1" animBg="1"/>
      <p:bldP spid="72760" grpId="0" animBg="1"/>
      <p:bldP spid="72733" grpId="0" animBg="1"/>
      <p:bldP spid="72733" grpId="1" animBg="1"/>
      <p:bldP spid="6" grpId="0"/>
      <p:bldP spid="6" grpId="1"/>
      <p:bldP spid="72736" grpId="0" animBg="1"/>
      <p:bldP spid="72736" grpId="1" uiExpand="1" animBg="1"/>
      <p:bldP spid="72752" grpId="0" uiExpand="1" animBg="1"/>
      <p:bldP spid="72752" grpId="1" animBg="1"/>
      <p:bldP spid="72761" grpId="0" uiExpand="1" build="p" animBg="1"/>
      <p:bldP spid="72737" grpId="0" animBg="1"/>
      <p:bldP spid="72731" grpId="0" uiExpand="1" animBg="1"/>
      <p:bldP spid="72731" grpId="1" animBg="1"/>
      <p:bldP spid="7273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IFC-NIRSC" descr="Null"/>
          <p:cNvSpPr txBox="1"/>
          <p:nvPr/>
        </p:nvSpPr>
        <p:spPr>
          <a:xfrm rot="16200000">
            <a:off x="-2197098" y="4344600"/>
            <a:ext cx="4699001" cy="276999"/>
          </a:xfrm>
          <a:prstGeom prst="rect">
            <a:avLst/>
          </a:prstGeom>
          <a:noFill/>
        </p:spPr>
        <p:txBody>
          <a:bodyPr wrap="square" rtlCol="0">
            <a:spAutoFit/>
          </a:bodyPr>
          <a:lstStyle/>
          <a:p>
            <a:r>
              <a:rPr lang="en-US" sz="1200" dirty="0">
                <a:solidFill>
                  <a:schemeClr val="accent2">
                    <a:lumMod val="75000"/>
                  </a:schemeClr>
                </a:solidFill>
                <a:latin typeface="Biondi" panose="02000505030000020004" pitchFamily="2" charset="0"/>
              </a:rPr>
              <a:t>NIFC-NIICD-NIRSC Basic Radio Operation Training</a:t>
            </a:r>
          </a:p>
        </p:txBody>
      </p:sp>
      <p:sp>
        <p:nvSpPr>
          <p:cNvPr id="67586" name="Title"/>
          <p:cNvSpPr>
            <a:spLocks noGrp="1" noChangeArrowheads="1"/>
          </p:cNvSpPr>
          <p:nvPr>
            <p:ph type="title"/>
          </p:nvPr>
        </p:nvSpPr>
        <p:spPr/>
        <p:txBody>
          <a:bodyPr>
            <a:normAutofit fontScale="90000"/>
          </a:bodyPr>
          <a:lstStyle/>
          <a:p>
            <a:pPr eaLnBrk="1" hangingPunct="1">
              <a:defRPr/>
            </a:pPr>
            <a:r>
              <a:rPr lang="en-US" b="1" dirty="0"/>
              <a:t>KNOW YOUR RADIO – </a:t>
            </a:r>
            <a:br>
              <a:rPr lang="en-US" b="1" dirty="0"/>
            </a:br>
            <a:r>
              <a:rPr lang="en-US" b="1" dirty="0"/>
              <a:t>Channel Guard Tones</a:t>
            </a:r>
          </a:p>
        </p:txBody>
      </p:sp>
      <p:pic>
        <p:nvPicPr>
          <p:cNvPr id="5" name="Pic-Screen Bean Key" descr="Screen Bean man holding a key"/>
          <p:cNvPicPr>
            <a:picLocks noChangeAspect="1"/>
          </p:cNvPicPr>
          <p:nvPr/>
        </p:nvPicPr>
        <p:blipFill>
          <a:blip r:embed="rId3">
            <a:extLst>
              <a:ext uri="{BEBA8EAE-BF5A-486C-A8C5-ECC9F3942E4B}">
                <a14:imgProps xmlns:a14="http://schemas.microsoft.com/office/drawing/2010/main">
                  <a14:imgLayer r:embed="rId4">
                    <a14:imgEffect>
                      <a14:backgroundRemoval t="0" b="100000" l="308" r="100000">
                        <a14:foregroundMark x1="78769" y1="10462" x2="78769" y2="10462"/>
                        <a14:backgroundMark x1="11077" y1="39385" x2="11077" y2="39385"/>
                        <a14:backgroundMark x1="17231" y1="69538" x2="17231" y2="69538"/>
                        <a14:backgroundMark x1="38154" y1="61846" x2="38154" y2="61846"/>
                        <a14:backgroundMark x1="43385" y1="18462" x2="43385" y2="18462"/>
                        <a14:backgroundMark x1="51385" y1="9231" x2="51385" y2="9231"/>
                        <a14:backgroundMark x1="59077" y1="4923" x2="59077" y2="4923"/>
                        <a14:backgroundMark x1="50154" y1="38462" x2="50154" y2="38462"/>
                        <a14:backgroundMark x1="46769" y1="42769" x2="46769" y2="42769"/>
                        <a14:backgroundMark x1="38154" y1="39692" x2="38154" y2="39692"/>
                        <a14:backgroundMark x1="30154" y1="36000" x2="30154" y2="36000"/>
                        <a14:backgroundMark x1="8923" y1="56308" x2="8923" y2="56308"/>
                        <a14:backgroundMark x1="8923" y1="50154" x2="8923" y2="50154"/>
                        <a14:backgroundMark x1="11385" y1="46154" x2="11385" y2="46154"/>
                        <a14:backgroundMark x1="16615" y1="41231" x2="16615" y2="41231"/>
                        <a14:backgroundMark x1="17231" y1="35692" x2="17231" y2="35692"/>
                        <a14:backgroundMark x1="18769" y1="32000" x2="19077" y2="31077"/>
                        <a14:backgroundMark x1="22769" y1="3385" x2="22769" y2="3385"/>
                        <a14:backgroundMark x1="31692" y1="21846" x2="31692" y2="21846"/>
                        <a14:backgroundMark x1="26769" y1="34154" x2="26769" y2="34154"/>
                        <a14:backgroundMark x1="38154" y1="2769" x2="38154" y2="2769"/>
                        <a14:backgroundMark x1="24000" y1="1538" x2="24000" y2="1538"/>
                      </a14:backgroundRemoval>
                    </a14:imgEffect>
                  </a14:imgLayer>
                </a14:imgProps>
              </a:ext>
              <a:ext uri="{28A0092B-C50C-407E-A947-70E740481C1C}">
                <a14:useLocalDpi xmlns:a14="http://schemas.microsoft.com/office/drawing/2010/main" val="0"/>
              </a:ext>
            </a:extLst>
          </a:blip>
          <a:stretch>
            <a:fillRect/>
          </a:stretch>
        </p:blipFill>
        <p:spPr>
          <a:xfrm>
            <a:off x="7162800" y="3070528"/>
            <a:ext cx="1876425" cy="1876425"/>
          </a:xfrm>
          <a:prstGeom prst="rect">
            <a:avLst/>
          </a:prstGeom>
        </p:spPr>
      </p:pic>
      <p:sp>
        <p:nvSpPr>
          <p:cNvPr id="67587" name="Main Text"/>
          <p:cNvSpPr>
            <a:spLocks noGrp="1" noChangeArrowheads="1"/>
          </p:cNvSpPr>
          <p:nvPr>
            <p:ph idx="1"/>
          </p:nvPr>
        </p:nvSpPr>
        <p:spPr>
          <a:xfrm>
            <a:off x="1066800" y="1752600"/>
            <a:ext cx="8003917" cy="4876800"/>
          </a:xfrm>
        </p:spPr>
        <p:txBody>
          <a:bodyPr>
            <a:normAutofit lnSpcReduction="10000"/>
          </a:bodyPr>
          <a:lstStyle/>
          <a:p>
            <a:pPr marL="285750" indent="-285750" eaLnBrk="1" hangingPunct="1">
              <a:spcAft>
                <a:spcPct val="25000"/>
              </a:spcAft>
              <a:buFont typeface="Wingdings" panose="05000000000000000000" pitchFamily="2" charset="2"/>
              <a:buChar char="§"/>
            </a:pPr>
            <a:r>
              <a:rPr lang="en-US" altLang="en-US" sz="1700" b="1" dirty="0">
                <a:latin typeface="Arial" charset="0"/>
                <a:cs typeface="Arial" charset="0"/>
              </a:rPr>
              <a:t>Code</a:t>
            </a:r>
            <a:r>
              <a:rPr lang="en-US" altLang="en-US" sz="1700" b="1" dirty="0">
                <a:effectLst/>
                <a:latin typeface="Arial" charset="0"/>
                <a:cs typeface="Arial" charset="0"/>
              </a:rPr>
              <a:t> guard (CG) tones are known by many names:  </a:t>
            </a:r>
            <a:r>
              <a:rPr lang="en-US" altLang="en-US" sz="1700" b="1" dirty="0">
                <a:latin typeface="Arial" charset="0"/>
                <a:cs typeface="Arial" charset="0"/>
              </a:rPr>
              <a:t>channel</a:t>
            </a:r>
            <a:r>
              <a:rPr lang="en-US" altLang="en-US" sz="1700" b="1" dirty="0">
                <a:effectLst/>
                <a:latin typeface="Arial" charset="0"/>
                <a:cs typeface="Arial" charset="0"/>
              </a:rPr>
              <a:t> guard tones, Private </a:t>
            </a:r>
            <a:r>
              <a:rPr lang="en-US" altLang="en-US" sz="1700" b="1" dirty="0">
                <a:latin typeface="Arial" charset="0"/>
                <a:cs typeface="Arial" charset="0"/>
              </a:rPr>
              <a:t>L</a:t>
            </a:r>
            <a:r>
              <a:rPr lang="en-US" altLang="en-US" sz="1700" b="1" dirty="0">
                <a:effectLst/>
                <a:latin typeface="Arial" charset="0"/>
                <a:cs typeface="Arial" charset="0"/>
              </a:rPr>
              <a:t>ine (PL) tones, CTCSS tones . . .  They are sub-audible signals that are transmitted along with the transmit frequency to perform special functions like accessing specific repeaters, or to protect a channel or system from outside interference.  </a:t>
            </a:r>
            <a:r>
              <a:rPr lang="en-US" altLang="en-US" sz="1700" b="1" dirty="0">
                <a:latin typeface="Arial" charset="0"/>
                <a:cs typeface="Arial" charset="0"/>
              </a:rPr>
              <a:t>They act like a                key; you need to use the correct key to activate the radio.</a:t>
            </a:r>
            <a:endParaRPr lang="en-US" altLang="en-US" sz="1700" b="1" dirty="0">
              <a:effectLst/>
              <a:latin typeface="Arial" charset="0"/>
              <a:cs typeface="Arial" charset="0"/>
            </a:endParaRPr>
          </a:p>
          <a:p>
            <a:pPr marL="285750" indent="-285750" eaLnBrk="1" hangingPunct="1">
              <a:spcAft>
                <a:spcPct val="25000"/>
              </a:spcAft>
              <a:buFont typeface="Wingdings" panose="05000000000000000000" pitchFamily="2" charset="2"/>
              <a:buChar char="§"/>
            </a:pPr>
            <a:r>
              <a:rPr lang="en-US" altLang="en-US" sz="1700" b="1" dirty="0">
                <a:latin typeface="Arial" charset="0"/>
                <a:cs typeface="Arial" charset="0"/>
              </a:rPr>
              <a:t>On an incident, all repeaters will use the same tone for                   transmit and receive and will not operate unless </a:t>
            </a:r>
            <a:r>
              <a:rPr lang="en-US" altLang="en-US" sz="1700" b="1" dirty="0">
                <a:effectLst/>
                <a:latin typeface="Arial" charset="0"/>
                <a:cs typeface="Arial" charset="0"/>
              </a:rPr>
              <a:t>the                          proper tone is transmitted by your radio and received                              by the repeater. </a:t>
            </a:r>
          </a:p>
          <a:p>
            <a:pPr marL="285750" indent="-285750">
              <a:spcAft>
                <a:spcPct val="25000"/>
              </a:spcAft>
              <a:buFont typeface="Wingdings" panose="05000000000000000000" pitchFamily="2" charset="2"/>
              <a:buChar char="§"/>
            </a:pPr>
            <a:r>
              <a:rPr lang="en-US" altLang="en-US" sz="1700" b="1" dirty="0">
                <a:solidFill>
                  <a:srgbClr val="FF0000"/>
                </a:solidFill>
                <a:latin typeface="Arial" panose="020B0604020202020204" pitchFamily="34" charset="0"/>
                <a:cs typeface="Arial" panose="020B0604020202020204" pitchFamily="34" charset="0"/>
              </a:rPr>
              <a:t>For BK DPG radios, if the incident has a tone assigned, the            squelch knob should be set fully counterclockwise to the                                CG squelch position (the knob will click as if in the “off”                    position) so that the radio’s receiver will only open if it receives the correct code guard.  This protects your radio from receiving non-incident-related traffic and interference.  </a:t>
            </a:r>
          </a:p>
          <a:p>
            <a:pPr marL="285750" indent="-285750">
              <a:spcAft>
                <a:spcPct val="25000"/>
              </a:spcAft>
              <a:buFont typeface="Wingdings" panose="05000000000000000000" pitchFamily="2" charset="2"/>
              <a:buChar char="§"/>
            </a:pPr>
            <a:r>
              <a:rPr lang="en-US" altLang="en-US" sz="1700" b="1" dirty="0">
                <a:latin typeface="Arial" charset="0"/>
                <a:cs typeface="Arial" charset="0"/>
              </a:rPr>
              <a:t>See the ICS-205 Incident Radio Communications Plan for correct programming on an incident.</a:t>
            </a:r>
          </a:p>
          <a:p>
            <a:pPr marL="285750" indent="-285750">
              <a:spcAft>
                <a:spcPct val="25000"/>
              </a:spcAft>
              <a:buFont typeface="Wingdings" panose="05000000000000000000" pitchFamily="2" charset="2"/>
              <a:buChar char="§"/>
            </a:pPr>
            <a:endParaRPr lang="en-US" altLang="en-US" sz="1700" b="1" dirty="0">
              <a:solidFill>
                <a:srgbClr val="FF0000"/>
              </a:solidFill>
              <a:latin typeface="Arial" panose="020B0604020202020204" pitchFamily="34" charset="0"/>
              <a:cs typeface="Arial" panose="020B0604020202020204" pitchFamily="34" charset="0"/>
            </a:endParaRPr>
          </a:p>
          <a:p>
            <a:pPr marL="285750" indent="-285750" eaLnBrk="1" hangingPunct="1">
              <a:spcAft>
                <a:spcPct val="25000"/>
              </a:spcAft>
              <a:buFont typeface="Wingdings" panose="05000000000000000000" pitchFamily="2" charset="2"/>
              <a:buChar char="§"/>
            </a:pPr>
            <a:endParaRPr lang="en-US" altLang="en-US" sz="1800" b="1" dirty="0">
              <a:effectLst/>
              <a:latin typeface="Arial" charset="0"/>
              <a:cs typeface="Arial" charset="0"/>
            </a:endParaRPr>
          </a:p>
        </p:txBody>
      </p:sp>
      <p:pic>
        <p:nvPicPr>
          <p:cNvPr id="8" name="Pic-Home Button" descr="Home Button - clicking this will return you to the Main Menu">
            <a:hlinkClick r:id="rId5" action="ppaction://hlinksldjump" tooltip="Main Menu"/>
          </p:cNvPr>
          <p:cNvPicPr>
            <a:picLocks noChangeAspect="1" noChangeArrowheads="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686800" y="152400"/>
            <a:ext cx="304800" cy="304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10525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58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5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58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758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FC57260-4091-411C-8C44-A5474F51C6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355" y="1635782"/>
            <a:ext cx="7924799" cy="5222218"/>
          </a:xfrm>
          <a:prstGeom prst="rect">
            <a:avLst/>
          </a:prstGeom>
        </p:spPr>
      </p:pic>
      <p:sp>
        <p:nvSpPr>
          <p:cNvPr id="11" name="NIFC-NIRSC" descr="Null"/>
          <p:cNvSpPr txBox="1"/>
          <p:nvPr/>
        </p:nvSpPr>
        <p:spPr>
          <a:xfrm rot="16200000">
            <a:off x="-2197098" y="4344600"/>
            <a:ext cx="4699001" cy="276999"/>
          </a:xfrm>
          <a:prstGeom prst="rect">
            <a:avLst/>
          </a:prstGeom>
          <a:noFill/>
        </p:spPr>
        <p:txBody>
          <a:bodyPr wrap="square" rtlCol="0">
            <a:spAutoFit/>
          </a:bodyPr>
          <a:lstStyle/>
          <a:p>
            <a:r>
              <a:rPr lang="en-US" sz="1200" dirty="0">
                <a:solidFill>
                  <a:schemeClr val="accent2">
                    <a:lumMod val="75000"/>
                  </a:schemeClr>
                </a:solidFill>
                <a:latin typeface="Biondi" panose="02000505030000020004" pitchFamily="2" charset="0"/>
              </a:rPr>
              <a:t>NIFC-NIICD-NIRSC Basic Radio Operation Training</a:t>
            </a:r>
          </a:p>
        </p:txBody>
      </p:sp>
      <p:sp>
        <p:nvSpPr>
          <p:cNvPr id="21506" name="Title"/>
          <p:cNvSpPr>
            <a:spLocks noGrp="1" noChangeArrowheads="1"/>
          </p:cNvSpPr>
          <p:nvPr>
            <p:ph type="title"/>
          </p:nvPr>
        </p:nvSpPr>
        <p:spPr/>
        <p:txBody>
          <a:bodyPr>
            <a:normAutofit fontScale="90000"/>
          </a:bodyPr>
          <a:lstStyle/>
          <a:p>
            <a:pPr>
              <a:defRPr/>
            </a:pPr>
            <a:r>
              <a:rPr lang="en-US" b="1" dirty="0"/>
              <a:t>KNOW YOUR RADIO – </a:t>
            </a:r>
            <a:br>
              <a:rPr lang="en-US" b="1" dirty="0"/>
            </a:br>
            <a:r>
              <a:rPr lang="en-US" sz="3600" b="1" dirty="0"/>
              <a:t>ICS-205 Incident Radio </a:t>
            </a:r>
            <a:r>
              <a:rPr lang="en-US" sz="3600" b="1" dirty="0" err="1"/>
              <a:t>Comm</a:t>
            </a:r>
            <a:r>
              <a:rPr lang="en-US" sz="3600" b="1" dirty="0"/>
              <a:t> Plan</a:t>
            </a:r>
            <a:endParaRPr lang="en-US" b="1" dirty="0"/>
          </a:p>
        </p:txBody>
      </p:sp>
      <p:sp>
        <p:nvSpPr>
          <p:cNvPr id="4" name="Text-Example"/>
          <p:cNvSpPr/>
          <p:nvPr/>
        </p:nvSpPr>
        <p:spPr>
          <a:xfrm rot="871775">
            <a:off x="7597922" y="1818103"/>
            <a:ext cx="1348762" cy="38100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EXAMPLE</a:t>
            </a:r>
          </a:p>
        </p:txBody>
      </p:sp>
      <p:sp>
        <p:nvSpPr>
          <p:cNvPr id="15" name="Text-TXRX"/>
          <p:cNvSpPr txBox="1"/>
          <p:nvPr/>
        </p:nvSpPr>
        <p:spPr>
          <a:xfrm>
            <a:off x="3733800" y="6614114"/>
            <a:ext cx="2514600" cy="276999"/>
          </a:xfrm>
          <a:prstGeom prst="rect">
            <a:avLst/>
          </a:prstGeom>
          <a:noFill/>
        </p:spPr>
        <p:txBody>
          <a:bodyPr wrap="square" rtlCol="0">
            <a:spAutoFit/>
          </a:bodyPr>
          <a:lstStyle/>
          <a:p>
            <a:r>
              <a:rPr lang="en-US" sz="1200" b="1" dirty="0">
                <a:solidFill>
                  <a:srgbClr val="FF0000"/>
                </a:solidFill>
                <a:latin typeface="Comic Sans MS" panose="030F0702030302020204" pitchFamily="66" charset="0"/>
              </a:rPr>
              <a:t>TX = Transmit   RX = Receive</a:t>
            </a:r>
          </a:p>
        </p:txBody>
      </p:sp>
      <p:sp>
        <p:nvSpPr>
          <p:cNvPr id="51" name="Text-CG Tones"/>
          <p:cNvSpPr txBox="1"/>
          <p:nvPr/>
        </p:nvSpPr>
        <p:spPr>
          <a:xfrm>
            <a:off x="1462378" y="2895600"/>
            <a:ext cx="3127513" cy="646331"/>
          </a:xfrm>
          <a:prstGeom prst="rect">
            <a:avLst/>
          </a:prstGeom>
          <a:solidFill>
            <a:schemeClr val="accent2">
              <a:lumMod val="20000"/>
              <a:lumOff val="80000"/>
            </a:schemeClr>
          </a:solidFill>
          <a:ln w="76200">
            <a:solidFill>
              <a:schemeClr val="accent5">
                <a:lumMod val="60000"/>
                <a:lumOff val="40000"/>
              </a:schemeClr>
            </a:solidFill>
          </a:ln>
        </p:spPr>
        <p:txBody>
          <a:bodyPr wrap="square" rtlCol="0">
            <a:spAutoFit/>
          </a:bodyPr>
          <a:lstStyle/>
          <a:p>
            <a:pPr algn="ctr"/>
            <a:r>
              <a:rPr lang="en-US" sz="3600" b="1" dirty="0">
                <a:latin typeface="Comic Sans MS" panose="030F0702030302020204" pitchFamily="66" charset="0"/>
              </a:rPr>
              <a:t>CG Tones</a:t>
            </a:r>
          </a:p>
        </p:txBody>
      </p:sp>
      <p:sp>
        <p:nvSpPr>
          <p:cNvPr id="21516" name="Box around RX CG" descr="Box around the Receive code guard tones column"/>
          <p:cNvSpPr/>
          <p:nvPr/>
        </p:nvSpPr>
        <p:spPr>
          <a:xfrm>
            <a:off x="4901960" y="2487102"/>
            <a:ext cx="685800" cy="3608898"/>
          </a:xfrm>
          <a:prstGeom prst="rect">
            <a:avLst/>
          </a:prstGeom>
          <a:noFill/>
          <a:ln w="762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RX Tones"/>
          <p:cNvSpPr txBox="1"/>
          <p:nvPr/>
        </p:nvSpPr>
        <p:spPr>
          <a:xfrm>
            <a:off x="3874419" y="4683952"/>
            <a:ext cx="1389491" cy="369332"/>
          </a:xfrm>
          <a:prstGeom prst="rect">
            <a:avLst/>
          </a:prstGeom>
          <a:solidFill>
            <a:schemeClr val="accent2">
              <a:lumMod val="20000"/>
              <a:lumOff val="80000"/>
            </a:schemeClr>
          </a:solidFill>
          <a:ln w="76200">
            <a:solidFill>
              <a:schemeClr val="accent5">
                <a:lumMod val="60000"/>
                <a:lumOff val="40000"/>
              </a:schemeClr>
            </a:solidFill>
          </a:ln>
        </p:spPr>
        <p:txBody>
          <a:bodyPr wrap="square" rtlCol="0">
            <a:spAutoFit/>
          </a:bodyPr>
          <a:lstStyle/>
          <a:p>
            <a:pPr algn="ctr"/>
            <a:r>
              <a:rPr lang="en-US" b="1" dirty="0">
                <a:latin typeface="Comic Sans MS" panose="030F0702030302020204" pitchFamily="66" charset="0"/>
              </a:rPr>
              <a:t>RX Tones</a:t>
            </a:r>
          </a:p>
        </p:txBody>
      </p:sp>
      <p:sp>
        <p:nvSpPr>
          <p:cNvPr id="50" name="Box around TX CG" descr="Box around the transmit code guard tones column"/>
          <p:cNvSpPr/>
          <p:nvPr/>
        </p:nvSpPr>
        <p:spPr>
          <a:xfrm>
            <a:off x="6477924" y="2487102"/>
            <a:ext cx="608676" cy="3608898"/>
          </a:xfrm>
          <a:prstGeom prst="rect">
            <a:avLst/>
          </a:prstGeom>
          <a:noFill/>
          <a:ln w="762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TX Tones"/>
          <p:cNvSpPr txBox="1"/>
          <p:nvPr/>
        </p:nvSpPr>
        <p:spPr>
          <a:xfrm>
            <a:off x="6846011" y="4676223"/>
            <a:ext cx="1389491" cy="369332"/>
          </a:xfrm>
          <a:prstGeom prst="rect">
            <a:avLst/>
          </a:prstGeom>
          <a:solidFill>
            <a:schemeClr val="accent2">
              <a:lumMod val="20000"/>
              <a:lumOff val="80000"/>
            </a:schemeClr>
          </a:solidFill>
          <a:ln w="76200">
            <a:solidFill>
              <a:schemeClr val="accent5">
                <a:lumMod val="60000"/>
                <a:lumOff val="40000"/>
              </a:schemeClr>
            </a:solidFill>
          </a:ln>
        </p:spPr>
        <p:txBody>
          <a:bodyPr wrap="square" rtlCol="0">
            <a:spAutoFit/>
          </a:bodyPr>
          <a:lstStyle/>
          <a:p>
            <a:pPr algn="ctr"/>
            <a:r>
              <a:rPr lang="en-US" b="1" dirty="0">
                <a:latin typeface="Comic Sans MS" panose="030F0702030302020204" pitchFamily="66" charset="0"/>
              </a:rPr>
              <a:t>TX Tones</a:t>
            </a:r>
          </a:p>
        </p:txBody>
      </p:sp>
      <p:pic>
        <p:nvPicPr>
          <p:cNvPr id="12" name="Pic-Home Button" descr="Home Button - clicking this will return you to the Main Menu">
            <a:hlinkClick r:id="rId4" action="ppaction://hlinksldjump" tooltip="Main Menu"/>
          </p:cNvPr>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686800" y="152400"/>
            <a:ext cx="304800" cy="304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8290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5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par>
                                <p:cTn id="11" presetID="26" presetClass="emph" presetSubtype="0" repeatCount="2000" fill="hold" grpId="1" nodeType="withEffect">
                                  <p:stCondLst>
                                    <p:cond delay="0"/>
                                  </p:stCondLst>
                                  <p:childTnLst>
                                    <p:animEffect transition="out" filter="fade">
                                      <p:cBhvr>
                                        <p:cTn id="12" dur="500" tmFilter="0, 0; .2, .5; .8, .5; 1, 0"/>
                                        <p:tgtEl>
                                          <p:spTgt spid="21516"/>
                                        </p:tgtEl>
                                      </p:cBhvr>
                                    </p:animEffect>
                                    <p:animScale>
                                      <p:cBhvr>
                                        <p:cTn id="13" dur="250" autoRev="1" fill="hold"/>
                                        <p:tgtEl>
                                          <p:spTgt spid="21516"/>
                                        </p:tgtEl>
                                      </p:cBhvr>
                                      <p:by x="105000" y="105000"/>
                                    </p:animScale>
                                  </p:childTnLst>
                                </p:cTn>
                              </p:par>
                              <p:par>
                                <p:cTn id="14" presetID="26" presetClass="emph" presetSubtype="0" repeatCount="2000" fill="hold" grpId="1" nodeType="withEffect">
                                  <p:stCondLst>
                                    <p:cond delay="0"/>
                                  </p:stCondLst>
                                  <p:childTnLst>
                                    <p:animEffect transition="out" filter="fade">
                                      <p:cBhvr>
                                        <p:cTn id="15" dur="500" tmFilter="0, 0; .2, .5; .8, .5; 1, 0"/>
                                        <p:tgtEl>
                                          <p:spTgt spid="50"/>
                                        </p:tgtEl>
                                      </p:cBhvr>
                                    </p:animEffect>
                                    <p:animScale>
                                      <p:cBhvr>
                                        <p:cTn id="16" dur="250" autoRev="1" fill="hold"/>
                                        <p:tgtEl>
                                          <p:spTgt spid="50"/>
                                        </p:tgtEl>
                                      </p:cBhvr>
                                      <p:by x="105000" y="105000"/>
                                    </p:animScale>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21516" grpId="0" animBg="1"/>
      <p:bldP spid="21516" grpId="1" animBg="1"/>
      <p:bldP spid="14" grpId="0" animBg="1"/>
      <p:bldP spid="50" grpId="0" animBg="1"/>
      <p:bldP spid="50" grpId="1" animBg="1"/>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IFC-NIRSC" descr="Null"/>
          <p:cNvSpPr txBox="1"/>
          <p:nvPr/>
        </p:nvSpPr>
        <p:spPr>
          <a:xfrm rot="16200000">
            <a:off x="-2197098" y="4344600"/>
            <a:ext cx="4699001" cy="276999"/>
          </a:xfrm>
          <a:prstGeom prst="rect">
            <a:avLst/>
          </a:prstGeom>
          <a:noFill/>
        </p:spPr>
        <p:txBody>
          <a:bodyPr wrap="square" rtlCol="0">
            <a:spAutoFit/>
          </a:bodyPr>
          <a:lstStyle/>
          <a:p>
            <a:r>
              <a:rPr lang="en-US" sz="1200" dirty="0">
                <a:solidFill>
                  <a:schemeClr val="accent2">
                    <a:lumMod val="75000"/>
                  </a:schemeClr>
                </a:solidFill>
                <a:latin typeface="Biondi" panose="02000505030000020004" pitchFamily="2" charset="0"/>
              </a:rPr>
              <a:t>NIFC-NIICD-NIRSC Basic Radio Operation Training</a:t>
            </a:r>
          </a:p>
        </p:txBody>
      </p:sp>
      <p:sp>
        <p:nvSpPr>
          <p:cNvPr id="49154" name="Title"/>
          <p:cNvSpPr>
            <a:spLocks noGrp="1" noChangeArrowheads="1"/>
          </p:cNvSpPr>
          <p:nvPr>
            <p:ph type="title"/>
          </p:nvPr>
        </p:nvSpPr>
        <p:spPr/>
        <p:txBody>
          <a:bodyPr>
            <a:normAutofit fontScale="90000"/>
          </a:bodyPr>
          <a:lstStyle/>
          <a:p>
            <a:pPr eaLnBrk="1" hangingPunct="1">
              <a:defRPr/>
            </a:pPr>
            <a:r>
              <a:rPr lang="en-US" b="1" dirty="0"/>
              <a:t>KNOW YOUR RADIO – </a:t>
            </a:r>
            <a:br>
              <a:rPr lang="en-US" b="1" dirty="0"/>
            </a:br>
            <a:r>
              <a:rPr lang="en-US" b="1" dirty="0"/>
              <a:t>The Mysteries of SQUELCH</a:t>
            </a:r>
          </a:p>
        </p:txBody>
      </p:sp>
      <p:sp>
        <p:nvSpPr>
          <p:cNvPr id="49155" name="Main Text"/>
          <p:cNvSpPr>
            <a:spLocks noGrp="1" noChangeArrowheads="1"/>
          </p:cNvSpPr>
          <p:nvPr>
            <p:ph idx="1"/>
          </p:nvPr>
        </p:nvSpPr>
        <p:spPr>
          <a:xfrm>
            <a:off x="1009650" y="1867217"/>
            <a:ext cx="7981950" cy="4708525"/>
          </a:xfrm>
        </p:spPr>
        <p:txBody>
          <a:bodyPr>
            <a:normAutofit lnSpcReduction="10000"/>
          </a:bodyPr>
          <a:lstStyle/>
          <a:p>
            <a:pPr marL="285750" indent="-285750" eaLnBrk="1" hangingPunct="1">
              <a:spcAft>
                <a:spcPct val="25000"/>
              </a:spcAft>
              <a:buFont typeface="Wingdings" panose="05000000000000000000" pitchFamily="2" charset="2"/>
              <a:buChar char="§"/>
              <a:tabLst>
                <a:tab pos="457200" algn="l"/>
              </a:tabLst>
            </a:pPr>
            <a:r>
              <a:rPr lang="en-US" altLang="en-US" sz="1800" b="1" dirty="0">
                <a:effectLst/>
                <a:latin typeface="Arial" panose="020B0604020202020204" pitchFamily="34" charset="0"/>
                <a:cs typeface="Arial" panose="020B0604020202020204" pitchFamily="34" charset="0"/>
              </a:rPr>
              <a:t>The SQUELCH circuitry in a radio is designed to keep the radio quiet unless there is a </a:t>
            </a:r>
            <a:r>
              <a:rPr lang="en-US" altLang="en-US" sz="1800" b="1" i="1" dirty="0">
                <a:effectLst/>
                <a:latin typeface="Arial" panose="020B0604020202020204" pitchFamily="34" charset="0"/>
                <a:cs typeface="Arial" panose="020B0604020202020204" pitchFamily="34" charset="0"/>
              </a:rPr>
              <a:t>proper</a:t>
            </a:r>
            <a:r>
              <a:rPr lang="en-US" altLang="en-US" sz="1800" b="1" dirty="0">
                <a:effectLst/>
                <a:latin typeface="Arial" panose="020B0604020202020204" pitchFamily="34" charset="0"/>
                <a:cs typeface="Arial" panose="020B0604020202020204" pitchFamily="34" charset="0"/>
              </a:rPr>
              <a:t> signal present.  </a:t>
            </a:r>
          </a:p>
          <a:p>
            <a:pPr marL="285750" indent="-285750" eaLnBrk="1" hangingPunct="1">
              <a:spcAft>
                <a:spcPct val="25000"/>
              </a:spcAft>
              <a:buFont typeface="Wingdings" panose="05000000000000000000" pitchFamily="2" charset="2"/>
              <a:buChar char="§"/>
              <a:tabLst>
                <a:tab pos="457200" algn="l"/>
              </a:tabLst>
            </a:pPr>
            <a:r>
              <a:rPr lang="en-US" altLang="en-US" sz="1800" b="1" dirty="0">
                <a:effectLst/>
                <a:latin typeface="Arial" panose="020B0604020202020204" pitchFamily="34" charset="0"/>
                <a:cs typeface="Arial" panose="020B0604020202020204" pitchFamily="34" charset="0"/>
              </a:rPr>
              <a:t>When a signal of a certain strength </a:t>
            </a:r>
            <a:r>
              <a:rPr lang="en-US" altLang="en-US" sz="1800" b="1" dirty="0">
                <a:latin typeface="Arial" panose="020B0604020202020204" pitchFamily="34" charset="0"/>
                <a:cs typeface="Arial" panose="020B0604020202020204" pitchFamily="34" charset="0"/>
              </a:rPr>
              <a:t>and</a:t>
            </a:r>
            <a:r>
              <a:rPr lang="en-US" altLang="en-US" sz="1800" b="1" dirty="0">
                <a:effectLst/>
                <a:latin typeface="Arial" panose="020B0604020202020204" pitchFamily="34" charset="0"/>
                <a:cs typeface="Arial" panose="020B0604020202020204" pitchFamily="34" charset="0"/>
              </a:rPr>
              <a:t> property is detected, the squelch opens (i.e. turns on the audio). High ambient noise levels may provide enough signal to open the squelch (e.g. power lines, fluorescent lights).</a:t>
            </a:r>
          </a:p>
          <a:p>
            <a:pPr marL="285750" indent="-285750" eaLnBrk="1" hangingPunct="1">
              <a:spcAft>
                <a:spcPct val="25000"/>
              </a:spcAft>
              <a:buFont typeface="Wingdings" panose="05000000000000000000" pitchFamily="2" charset="2"/>
              <a:buChar char="§"/>
              <a:tabLst>
                <a:tab pos="457200" algn="l"/>
              </a:tabLst>
            </a:pPr>
            <a:r>
              <a:rPr lang="en-US" altLang="en-US" sz="1800" b="1" dirty="0">
                <a:effectLst/>
                <a:latin typeface="Arial" panose="020B0604020202020204" pitchFamily="34" charset="0"/>
                <a:cs typeface="Arial" panose="020B0604020202020204" pitchFamily="34" charset="0"/>
              </a:rPr>
              <a:t>If adjusted too tightly, valid signals may not be strong                     enough to open the squelch. If adjusted too </a:t>
            </a:r>
            <a:r>
              <a:rPr lang="en-US" altLang="en-US" sz="1800" b="1" dirty="0">
                <a:latin typeface="Arial" panose="020B0604020202020204" pitchFamily="34" charset="0"/>
                <a:cs typeface="Arial" panose="020B0604020202020204" pitchFamily="34" charset="0"/>
              </a:rPr>
              <a:t>loose</a:t>
            </a:r>
            <a:r>
              <a:rPr lang="en-US" altLang="en-US" sz="1800" b="1" dirty="0">
                <a:effectLst/>
                <a:latin typeface="Arial" panose="020B0604020202020204" pitchFamily="34" charset="0"/>
                <a:cs typeface="Arial" panose="020B0604020202020204" pitchFamily="34" charset="0"/>
              </a:rPr>
              <a:t>ly,                    ambient noise will become annoying audio. Levels are                          user-adjustable.  </a:t>
            </a:r>
          </a:p>
          <a:p>
            <a:pPr marL="285750" indent="-285750" eaLnBrk="1" hangingPunct="1">
              <a:spcAft>
                <a:spcPct val="25000"/>
              </a:spcAft>
              <a:buFont typeface="Wingdings" panose="05000000000000000000" pitchFamily="2" charset="2"/>
              <a:buChar char="§"/>
              <a:tabLst>
                <a:tab pos="457200" algn="l"/>
              </a:tabLst>
            </a:pPr>
            <a:r>
              <a:rPr lang="en-US" altLang="en-US" sz="1800" b="1" dirty="0">
                <a:effectLst/>
                <a:latin typeface="Arial" panose="020B0604020202020204" pitchFamily="34" charset="0"/>
                <a:cs typeface="Arial" panose="020B0604020202020204" pitchFamily="34" charset="0"/>
              </a:rPr>
              <a:t>There may also be times you will want to fully open the           squelch:</a:t>
            </a:r>
          </a:p>
          <a:p>
            <a:pPr marL="560070" lvl="1" indent="-285750">
              <a:spcAft>
                <a:spcPct val="25000"/>
              </a:spcAft>
              <a:buFont typeface="Wingdings" panose="05000000000000000000" pitchFamily="2" charset="2"/>
              <a:buChar char="§"/>
              <a:tabLst>
                <a:tab pos="457200" algn="l"/>
              </a:tabLst>
            </a:pPr>
            <a:r>
              <a:rPr lang="en-US" sz="1400" b="1" dirty="0">
                <a:latin typeface="Arial" panose="020B0604020202020204" pitchFamily="34" charset="0"/>
                <a:cs typeface="Arial" panose="020B0604020202020204" pitchFamily="34" charset="0"/>
              </a:rPr>
              <a:t>Open squelch can be used to hear a very weak signal – Monitor.</a:t>
            </a:r>
          </a:p>
          <a:p>
            <a:pPr marL="560070" lvl="1" indent="-285750">
              <a:spcAft>
                <a:spcPct val="25000"/>
              </a:spcAft>
              <a:buFont typeface="Wingdings" panose="05000000000000000000" pitchFamily="2" charset="2"/>
              <a:buChar char="§"/>
              <a:tabLst>
                <a:tab pos="457200" algn="l"/>
              </a:tabLst>
            </a:pPr>
            <a:r>
              <a:rPr lang="en-US" sz="1400" b="1" dirty="0">
                <a:latin typeface="Arial" panose="020B0604020202020204" pitchFamily="34" charset="0"/>
                <a:cs typeface="Arial" panose="020B0604020202020204" pitchFamily="34" charset="0"/>
              </a:rPr>
              <a:t>For DPH radios, open squelch can be used to set the listening volume                     level (</a:t>
            </a:r>
            <a:r>
              <a:rPr lang="en-US" sz="1100" b="1" dirty="0">
                <a:latin typeface="Arial" panose="020B0604020202020204" pitchFamily="34" charset="0"/>
                <a:cs typeface="Arial" panose="020B0604020202020204" pitchFamily="34" charset="0"/>
              </a:rPr>
              <a:t>demonstrated on the next slide</a:t>
            </a:r>
            <a:r>
              <a:rPr lang="en-US" sz="1400" b="1" dirty="0">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p:txBody>
      </p:sp>
      <p:pic>
        <p:nvPicPr>
          <p:cNvPr id="3" name="Pic-Screen Bean Question" descr="Screen Bean man scratching head with question mark above"/>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57692" y1="15385" x2="41667" y2="23385"/>
                        <a14:foregroundMark x1="75641" y1="10154" x2="75641" y2="10154"/>
                        <a14:foregroundMark x1="83974" y1="4923" x2="88462" y2="5846"/>
                        <a14:foregroundMark x1="44872" y1="11692" x2="49359" y2="8923"/>
                      </a14:backgroundRemoval>
                    </a14:imgEffect>
                  </a14:imgLayer>
                </a14:imgProps>
              </a:ext>
              <a:ext uri="{28A0092B-C50C-407E-A947-70E740481C1C}">
                <a14:useLocalDpi xmlns:a14="http://schemas.microsoft.com/office/drawing/2010/main" val="0"/>
              </a:ext>
            </a:extLst>
          </a:blip>
          <a:stretch>
            <a:fillRect/>
          </a:stretch>
        </p:blipFill>
        <p:spPr>
          <a:xfrm>
            <a:off x="7391400" y="3445175"/>
            <a:ext cx="1502672" cy="3130567"/>
          </a:xfrm>
          <a:prstGeom prst="rect">
            <a:avLst/>
          </a:prstGeom>
        </p:spPr>
      </p:pic>
      <p:pic>
        <p:nvPicPr>
          <p:cNvPr id="8" name="Pic-Home Button" descr="Home Button - clicking this will return you to the Main Menu">
            <a:hlinkClick r:id="rId5" action="ppaction://hlinksldjump" tooltip="Main Menu"/>
          </p:cNvPr>
          <p:cNvPicPr>
            <a:picLocks noChangeAspect="1" noChangeArrowheads="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686800" y="152400"/>
            <a:ext cx="304800" cy="304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59174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915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915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915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915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915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NIFC-NIRSC" descr="Null"/>
          <p:cNvSpPr txBox="1"/>
          <p:nvPr/>
        </p:nvSpPr>
        <p:spPr>
          <a:xfrm rot="16200000">
            <a:off x="-2197098" y="4344600"/>
            <a:ext cx="4699001" cy="276999"/>
          </a:xfrm>
          <a:prstGeom prst="rect">
            <a:avLst/>
          </a:prstGeom>
          <a:noFill/>
        </p:spPr>
        <p:txBody>
          <a:bodyPr wrap="square" rtlCol="0">
            <a:spAutoFit/>
          </a:bodyPr>
          <a:lstStyle/>
          <a:p>
            <a:r>
              <a:rPr lang="en-US" sz="1200" dirty="0">
                <a:solidFill>
                  <a:schemeClr val="accent2">
                    <a:lumMod val="75000"/>
                  </a:schemeClr>
                </a:solidFill>
                <a:latin typeface="Biondi" panose="02000505030000020004" pitchFamily="2" charset="0"/>
              </a:rPr>
              <a:t>NIFC-NIICD-NIRSC Basic Radio Operation Training</a:t>
            </a:r>
          </a:p>
        </p:txBody>
      </p:sp>
      <p:sp>
        <p:nvSpPr>
          <p:cNvPr id="2" name="Title 1"/>
          <p:cNvSpPr>
            <a:spLocks noGrp="1"/>
          </p:cNvSpPr>
          <p:nvPr>
            <p:ph type="title"/>
          </p:nvPr>
        </p:nvSpPr>
        <p:spPr/>
        <p:txBody>
          <a:bodyPr>
            <a:normAutofit fontScale="90000"/>
          </a:bodyPr>
          <a:lstStyle/>
          <a:p>
            <a:pPr>
              <a:defRPr/>
            </a:pPr>
            <a:r>
              <a:rPr lang="en-US" b="1" dirty="0"/>
              <a:t>KNOW YOUR RADIO – </a:t>
            </a:r>
            <a:br>
              <a:rPr lang="en-US" b="1" dirty="0"/>
            </a:br>
            <a:r>
              <a:rPr lang="en-US" b="1" dirty="0"/>
              <a:t>BK DPH Squelch Adjustment</a:t>
            </a:r>
          </a:p>
        </p:txBody>
      </p:sp>
      <p:pic>
        <p:nvPicPr>
          <p:cNvPr id="16" name="Pic-BK Radio top view" descr="Bendix King DPH radio (top view)"/>
          <p:cNvPicPr>
            <a:picLocks noChangeAspect="1"/>
          </p:cNvPicPr>
          <p:nvPr/>
        </p:nvPicPr>
        <p:blipFill>
          <a:blip r:embed="rId3" cstate="print">
            <a:extLst>
              <a:ext uri="{BEBA8EAE-BF5A-486C-A8C5-ECC9F3942E4B}">
                <a14:imgProps xmlns:a14="http://schemas.microsoft.com/office/drawing/2010/main">
                  <a14:imgLayer r:embed="rId4">
                    <a14:imgEffect>
                      <a14:backgroundRemoval t="18094" b="89095" l="19355" r="84780">
                        <a14:backgroundMark x1="40073" y1="19467" x2="65834" y2="19063"/>
                      </a14:backgroundRemoval>
                    </a14:imgEffect>
                  </a14:imgLayer>
                </a14:imgProps>
              </a:ext>
              <a:ext uri="{28A0092B-C50C-407E-A947-70E740481C1C}">
                <a14:useLocalDpi xmlns:a14="http://schemas.microsoft.com/office/drawing/2010/main" val="0"/>
              </a:ext>
            </a:extLst>
          </a:blip>
          <a:stretch>
            <a:fillRect/>
          </a:stretch>
        </p:blipFill>
        <p:spPr>
          <a:xfrm>
            <a:off x="2040794" y="3186523"/>
            <a:ext cx="6165199" cy="3467925"/>
          </a:xfrm>
          <a:prstGeom prst="rect">
            <a:avLst/>
          </a:prstGeom>
        </p:spPr>
      </p:pic>
      <p:sp>
        <p:nvSpPr>
          <p:cNvPr id="17" name="Text-Adjust"/>
          <p:cNvSpPr txBox="1"/>
          <p:nvPr/>
        </p:nvSpPr>
        <p:spPr bwMode="auto">
          <a:xfrm>
            <a:off x="2667000" y="2299106"/>
            <a:ext cx="4754563" cy="522287"/>
          </a:xfrm>
          <a:prstGeom prst="rect">
            <a:avLst/>
          </a:prstGeom>
          <a:solidFill>
            <a:schemeClr val="accent1">
              <a:lumMod val="60000"/>
              <a:lumOff val="40000"/>
            </a:schemeClr>
          </a:solidFill>
        </p:spPr>
        <p:txBody>
          <a:bodyPr>
            <a:spAutoFit/>
          </a:bodyPr>
          <a:lstStyle/>
          <a:p>
            <a:pPr>
              <a:defRPr/>
            </a:pPr>
            <a:r>
              <a:rPr lang="en-US" sz="1400" b="1" dirty="0"/>
              <a:t>Adjust squelch and volume by turning the squelch knob clockwise until you hear noise.</a:t>
            </a:r>
          </a:p>
        </p:txBody>
      </p:sp>
      <p:sp>
        <p:nvSpPr>
          <p:cNvPr id="15" name="Clockwise Arrow" descr="Arrow pointing clockwise around the squelch knob&#10;"/>
          <p:cNvSpPr/>
          <p:nvPr/>
        </p:nvSpPr>
        <p:spPr bwMode="auto">
          <a:xfrm>
            <a:off x="4838241" y="3874356"/>
            <a:ext cx="1094716" cy="431800"/>
          </a:xfrm>
          <a:prstGeom prst="curvedDownArrow">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endParaRPr lang="en-US"/>
          </a:p>
        </p:txBody>
      </p:sp>
      <p:grpSp>
        <p:nvGrpSpPr>
          <p:cNvPr id="25" name="Text-Set Volume" descr="Null"/>
          <p:cNvGrpSpPr>
            <a:grpSpLocks/>
          </p:cNvGrpSpPr>
          <p:nvPr/>
        </p:nvGrpSpPr>
        <p:grpSpPr bwMode="auto">
          <a:xfrm>
            <a:off x="2971799" y="2967071"/>
            <a:ext cx="3352801" cy="953585"/>
            <a:chOff x="5028837" y="2832898"/>
            <a:chExt cx="3352332" cy="953657"/>
          </a:xfrm>
        </p:grpSpPr>
        <p:cxnSp>
          <p:nvCxnSpPr>
            <p:cNvPr id="24" name="Straight Arrow Connector 23"/>
            <p:cNvCxnSpPr/>
            <p:nvPr/>
          </p:nvCxnSpPr>
          <p:spPr bwMode="auto">
            <a:xfrm>
              <a:off x="7850085" y="3020559"/>
              <a:ext cx="531084" cy="765996"/>
            </a:xfrm>
            <a:prstGeom prst="straightConnector1">
              <a:avLst/>
            </a:prstGeom>
            <a:solidFill>
              <a:schemeClr val="accent1"/>
            </a:solidFill>
            <a:ln w="57150" cap="flat" cmpd="sng" algn="ctr">
              <a:solidFill>
                <a:schemeClr val="accent1">
                  <a:lumMod val="60000"/>
                  <a:lumOff val="40000"/>
                </a:schemeClr>
              </a:solidFill>
              <a:prstDash val="solid"/>
              <a:round/>
              <a:headEnd type="none" w="med" len="med"/>
              <a:tailEnd type="triangle" w="med" len="med"/>
            </a:ln>
            <a:effectLst/>
          </p:spPr>
        </p:cxnSp>
        <p:sp>
          <p:nvSpPr>
            <p:cNvPr id="22" name="TextBox 21"/>
            <p:cNvSpPr txBox="1"/>
            <p:nvPr/>
          </p:nvSpPr>
          <p:spPr bwMode="auto">
            <a:xfrm>
              <a:off x="5028837" y="2832898"/>
              <a:ext cx="3352332" cy="307998"/>
            </a:xfrm>
            <a:prstGeom prst="rect">
              <a:avLst/>
            </a:prstGeom>
            <a:solidFill>
              <a:schemeClr val="accent1">
                <a:lumMod val="60000"/>
                <a:lumOff val="40000"/>
              </a:schemeClr>
            </a:solidFill>
          </p:spPr>
          <p:txBody>
            <a:bodyPr wrap="square" anchor="ctr">
              <a:spAutoFit/>
            </a:bodyPr>
            <a:lstStyle/>
            <a:p>
              <a:pPr>
                <a:defRPr/>
              </a:pPr>
              <a:r>
                <a:rPr lang="en-US" sz="1400" b="1" dirty="0"/>
                <a:t>Set the volume to a comfortable level. </a:t>
              </a:r>
            </a:p>
          </p:txBody>
        </p:sp>
      </p:grpSp>
      <p:sp>
        <p:nvSpPr>
          <p:cNvPr id="26" name="Counterclockwise Arrow" descr="Arrow curved counterclockwise around the squelch knob"/>
          <p:cNvSpPr/>
          <p:nvPr/>
        </p:nvSpPr>
        <p:spPr bwMode="auto">
          <a:xfrm rot="10494019">
            <a:off x="4784999" y="3864297"/>
            <a:ext cx="1097144" cy="458291"/>
          </a:xfrm>
          <a:prstGeom prst="curvedUpArrow">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0" name="Text-Then Turn"/>
          <p:cNvSpPr txBox="1"/>
          <p:nvPr/>
        </p:nvSpPr>
        <p:spPr bwMode="auto">
          <a:xfrm>
            <a:off x="2149759" y="2560249"/>
            <a:ext cx="5789044" cy="523220"/>
          </a:xfrm>
          <a:prstGeom prst="rect">
            <a:avLst/>
          </a:prstGeom>
          <a:solidFill>
            <a:schemeClr val="accent1">
              <a:lumMod val="60000"/>
              <a:lumOff val="40000"/>
            </a:schemeClr>
          </a:solidFill>
        </p:spPr>
        <p:txBody>
          <a:bodyPr wrap="square">
            <a:spAutoFit/>
          </a:bodyPr>
          <a:lstStyle/>
          <a:p>
            <a:pPr>
              <a:defRPr/>
            </a:pPr>
            <a:r>
              <a:rPr lang="en-US" sz="1400" b="1" dirty="0"/>
              <a:t>Then turn the squelch knob counterclockwise until the noise stops. </a:t>
            </a:r>
          </a:p>
          <a:p>
            <a:pPr>
              <a:defRPr/>
            </a:pPr>
            <a:r>
              <a:rPr lang="en-US" sz="1400" b="1" dirty="0"/>
              <a:t>This is called the Threshold Squelch setting.</a:t>
            </a:r>
          </a:p>
        </p:txBody>
      </p:sp>
      <p:sp>
        <p:nvSpPr>
          <p:cNvPr id="18" name="Text-Or Turn"/>
          <p:cNvSpPr txBox="1"/>
          <p:nvPr/>
        </p:nvSpPr>
        <p:spPr bwMode="auto">
          <a:xfrm>
            <a:off x="2081441" y="1913395"/>
            <a:ext cx="5925680" cy="1815882"/>
          </a:xfrm>
          <a:prstGeom prst="rect">
            <a:avLst/>
          </a:prstGeom>
          <a:solidFill>
            <a:schemeClr val="accent1">
              <a:lumMod val="60000"/>
              <a:lumOff val="40000"/>
            </a:schemeClr>
          </a:solidFill>
        </p:spPr>
        <p:txBody>
          <a:bodyPr wrap="square">
            <a:spAutoFit/>
          </a:bodyPr>
          <a:lstStyle/>
          <a:p>
            <a:pPr>
              <a:defRPr/>
            </a:pPr>
            <a:r>
              <a:rPr lang="en-US" sz="1400" b="1" dirty="0"/>
              <a:t>Or turn the squelch knob all the way counterclockwise until you hear a click (“off” or detent) to set the radio to CG Squelch operation.  </a:t>
            </a:r>
          </a:p>
          <a:p>
            <a:pPr>
              <a:defRPr/>
            </a:pPr>
            <a:r>
              <a:rPr lang="en-US" sz="1400" b="1" dirty="0"/>
              <a:t>The radio will then only receive traffic that is transmitting the proper code guard (CG).  </a:t>
            </a:r>
          </a:p>
          <a:p>
            <a:pPr>
              <a:defRPr/>
            </a:pPr>
            <a:endParaRPr lang="en-US" sz="1400" b="1" dirty="0"/>
          </a:p>
          <a:p>
            <a:pPr>
              <a:defRPr/>
            </a:pPr>
            <a:r>
              <a:rPr lang="en-US" sz="1400" b="1" dirty="0">
                <a:solidFill>
                  <a:srgbClr val="C00000"/>
                </a:solidFill>
              </a:rPr>
              <a:t>As previously mentioned, NIFC-NIRSC systems will have an assigned CG on TX and RX; radios should ALWAYS be set to the CG Squelch mode unless you need to monitor.</a:t>
            </a:r>
          </a:p>
        </p:txBody>
      </p:sp>
      <p:pic>
        <p:nvPicPr>
          <p:cNvPr id="21" name="Pic-Home Button" descr="Home Button - clicking this will return you to the Main Menu">
            <a:hlinkClick r:id="rId5" action="ppaction://hlinksldjump" tooltip="Main Menu"/>
          </p:cNvPr>
          <p:cNvPicPr>
            <a:picLocks noChangeAspect="1" noChangeArrowheads="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686800" y="152400"/>
            <a:ext cx="304800" cy="304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31765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2"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1" nodeType="withEffect">
                                  <p:stCondLst>
                                    <p:cond delay="1000"/>
                                  </p:stCondLst>
                                  <p:childTnLst>
                                    <p:set>
                                      <p:cBhvr>
                                        <p:cTn id="10"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Static.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2" name="Static.wav"/>
                                        </p:tgtEl>
                                      </p:cMediaNode>
                                    </p:audio>
                                  </p:subTnLst>
                                </p:cTn>
                              </p:par>
                              <p:par>
                                <p:cTn id="15" presetID="1" presetClass="exit"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5"/>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25"/>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bg/>
                                          </p:spTgt>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20"/>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xEl>
                                              <p:pRg st="3" end="3"/>
                                            </p:txEl>
                                          </p:spTgt>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7" grpId="2" animBg="1"/>
      <p:bldP spid="15" grpId="0" animBg="1"/>
      <p:bldP spid="15" grpId="1" animBg="1"/>
      <p:bldP spid="26" grpId="0" animBg="1"/>
      <p:bldP spid="26" grpId="1" animBg="1"/>
      <p:bldP spid="20" grpId="0" animBg="1"/>
      <p:bldP spid="20" grpId="1" animBg="1"/>
      <p:bldP spid="18" grpId="0"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IFC-NIRSC" descr="Null"/>
          <p:cNvSpPr txBox="1"/>
          <p:nvPr/>
        </p:nvSpPr>
        <p:spPr>
          <a:xfrm rot="16200000">
            <a:off x="-2197098" y="4344600"/>
            <a:ext cx="4699001" cy="276999"/>
          </a:xfrm>
          <a:prstGeom prst="rect">
            <a:avLst/>
          </a:prstGeom>
          <a:noFill/>
        </p:spPr>
        <p:txBody>
          <a:bodyPr wrap="square" rtlCol="0">
            <a:spAutoFit/>
          </a:bodyPr>
          <a:lstStyle/>
          <a:p>
            <a:r>
              <a:rPr lang="en-US" sz="1200" dirty="0">
                <a:solidFill>
                  <a:schemeClr val="accent2">
                    <a:lumMod val="75000"/>
                  </a:schemeClr>
                </a:solidFill>
                <a:latin typeface="Biondi" panose="02000505030000020004" pitchFamily="2" charset="0"/>
              </a:rPr>
              <a:t>NIFC-NIICD-NIRSC Basic Radio Operation Training</a:t>
            </a:r>
          </a:p>
        </p:txBody>
      </p:sp>
      <p:sp>
        <p:nvSpPr>
          <p:cNvPr id="74754" name="Title"/>
          <p:cNvSpPr>
            <a:spLocks noGrp="1" noChangeArrowheads="1"/>
          </p:cNvSpPr>
          <p:nvPr>
            <p:ph type="title"/>
          </p:nvPr>
        </p:nvSpPr>
        <p:spPr/>
        <p:txBody>
          <a:bodyPr>
            <a:normAutofit fontScale="90000"/>
          </a:bodyPr>
          <a:lstStyle/>
          <a:p>
            <a:pPr eaLnBrk="1" hangingPunct="1">
              <a:defRPr/>
            </a:pPr>
            <a:r>
              <a:rPr lang="en-US" b="1" dirty="0"/>
              <a:t>KNOW YOUR RADIO - Scanning</a:t>
            </a:r>
          </a:p>
        </p:txBody>
      </p:sp>
      <p:sp>
        <p:nvSpPr>
          <p:cNvPr id="74755" name="Main Text"/>
          <p:cNvSpPr>
            <a:spLocks noGrp="1" noChangeArrowheads="1"/>
          </p:cNvSpPr>
          <p:nvPr>
            <p:ph idx="1"/>
          </p:nvPr>
        </p:nvSpPr>
        <p:spPr>
          <a:xfrm>
            <a:off x="1066800" y="1676400"/>
            <a:ext cx="8001000" cy="5156200"/>
          </a:xfrm>
        </p:spPr>
        <p:txBody>
          <a:bodyPr>
            <a:noAutofit/>
          </a:bodyPr>
          <a:lstStyle/>
          <a:p>
            <a:pPr marL="285750" indent="-285750" eaLnBrk="1" hangingPunct="1">
              <a:buFont typeface="Wingdings" panose="05000000000000000000" pitchFamily="2" charset="2"/>
              <a:buChar char="§"/>
              <a:defRPr/>
            </a:pPr>
            <a:r>
              <a:rPr lang="en-US" sz="1600" b="1" dirty="0">
                <a:effectLst/>
                <a:latin typeface="Arial" charset="0"/>
                <a:cs typeface="Arial" charset="0"/>
              </a:rPr>
              <a:t>The Scan function allows the user to monitor several channels at one time in addition to the current selected channel.  Scan operates only when the radio is not transmitting.  When a scanned signal is detected, the radio stops scanning, locks onto that channel, and receives the message.</a:t>
            </a:r>
          </a:p>
          <a:p>
            <a:pPr marL="285750" indent="-285750" eaLnBrk="1" hangingPunct="1">
              <a:buFont typeface="Wingdings" panose="05000000000000000000" pitchFamily="2" charset="2"/>
              <a:buChar char="§"/>
              <a:defRPr/>
            </a:pPr>
            <a:r>
              <a:rPr lang="en-US" sz="1600" b="1" dirty="0">
                <a:effectLst/>
                <a:latin typeface="Arial" charset="0"/>
                <a:cs typeface="Arial" charset="0"/>
              </a:rPr>
              <a:t>The received channel will be shown on the display if different from the current </a:t>
            </a:r>
            <a:r>
              <a:rPr lang="en-US" sz="1600" b="1" dirty="0">
                <a:latin typeface="Arial" charset="0"/>
                <a:cs typeface="Arial" charset="0"/>
              </a:rPr>
              <a:t>transmit</a:t>
            </a:r>
            <a:r>
              <a:rPr lang="en-US" sz="1600" b="1" dirty="0">
                <a:effectLst/>
                <a:latin typeface="Arial" charset="0"/>
                <a:cs typeface="Arial" charset="0"/>
              </a:rPr>
              <a:t> channel.  Once the signal ends, the radio continues to monitor that channel during a certain scan delay time before it resumes scanning.  </a:t>
            </a:r>
          </a:p>
          <a:p>
            <a:pPr marL="285750" indent="-285750" eaLnBrk="1" hangingPunct="1">
              <a:buFont typeface="Wingdings" panose="05000000000000000000" pitchFamily="2" charset="2"/>
              <a:buChar char="§"/>
              <a:defRPr/>
            </a:pPr>
            <a:r>
              <a:rPr lang="en-US" sz="1600" b="1" dirty="0">
                <a:latin typeface="Arial" charset="0"/>
                <a:cs typeface="Arial" charset="0"/>
              </a:rPr>
              <a:t>To respond to a message received on a scanned channel other than the selected transmit channel, you must first turn the channel knob to that channel.</a:t>
            </a:r>
          </a:p>
          <a:p>
            <a:pPr marL="285750" indent="-285750">
              <a:buFont typeface="Wingdings" panose="05000000000000000000" pitchFamily="2" charset="2"/>
              <a:buChar char="§"/>
              <a:defRPr/>
            </a:pPr>
            <a:r>
              <a:rPr lang="en-US" sz="1600" b="1" dirty="0">
                <a:latin typeface="Arial" charset="0"/>
                <a:cs typeface="Arial" charset="0"/>
              </a:rPr>
              <a:t>NOTE: Scanning takes                                                                                           more power and drains                                                                                       batteries more quickly.</a:t>
            </a:r>
          </a:p>
          <a:p>
            <a:pPr marL="285750" indent="-285750">
              <a:buFont typeface="Wingdings" panose="05000000000000000000" pitchFamily="2" charset="2"/>
              <a:buChar char="§"/>
              <a:defRPr/>
            </a:pPr>
            <a:r>
              <a:rPr lang="en-US" sz="1400" b="1" dirty="0">
                <a:latin typeface="Arial" charset="0"/>
                <a:cs typeface="Arial" charset="0"/>
              </a:rPr>
              <a:t>PRIORITY SCAN – this can be                                                                                                                   programmed to work many ways.                                                                                                                   Contact your Comm Unit for more info.                                                                                          Until then it suggested that you leave                                                                                           Priority Scan off.</a:t>
            </a:r>
          </a:p>
          <a:p>
            <a:pPr marL="285750" indent="-285750">
              <a:buFont typeface="Wingdings" panose="05000000000000000000" pitchFamily="2" charset="2"/>
              <a:buChar char="§"/>
              <a:defRPr/>
            </a:pPr>
            <a:endParaRPr lang="en-US" sz="1600" b="1" dirty="0">
              <a:latin typeface="Arial" charset="0"/>
              <a:cs typeface="Arial" charset="0"/>
            </a:endParaRPr>
          </a:p>
        </p:txBody>
      </p:sp>
      <p:pic>
        <p:nvPicPr>
          <p:cNvPr id="12" name="Pic-Home Button" descr="Home Button - clicking this will return you to the Main Menu">
            <a:hlinkClick r:id="rId3" action="ppaction://hlinksldjump" tooltip="Main Menu"/>
          </p:cNvPr>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686800" y="152400"/>
            <a:ext cx="304800" cy="304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16" name="Group 15" descr="Top view of Bendix King DPH radio">
            <a:extLst>
              <a:ext uri="{FF2B5EF4-FFF2-40B4-BE49-F238E27FC236}">
                <a16:creationId xmlns:a16="http://schemas.microsoft.com/office/drawing/2014/main" id="{19278F45-61CF-4444-BF9B-D962B88458FF}"/>
              </a:ext>
            </a:extLst>
          </p:cNvPr>
          <p:cNvGrpSpPr/>
          <p:nvPr/>
        </p:nvGrpSpPr>
        <p:grpSpPr>
          <a:xfrm>
            <a:off x="4631375" y="4648200"/>
            <a:ext cx="4360225" cy="2133600"/>
            <a:chOff x="2545607" y="4448086"/>
            <a:chExt cx="4360225" cy="2133600"/>
          </a:xfrm>
        </p:grpSpPr>
        <p:pic>
          <p:nvPicPr>
            <p:cNvPr id="10" name="Pic-BK Radio top view" descr="Bendix King radio (top view)"/>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8094" b="89095" l="19355" r="84780">
                          <a14:backgroundMark x1="40073" y1="19467" x2="65834" y2="19063"/>
                        </a14:backgroundRemoval>
                      </a14:imgEffect>
                    </a14:imgLayer>
                  </a14:imgProps>
                </a:ext>
                <a:ext uri="{28A0092B-C50C-407E-A947-70E740481C1C}">
                  <a14:useLocalDpi xmlns:a14="http://schemas.microsoft.com/office/drawing/2010/main" val="0"/>
                </a:ext>
              </a:extLst>
            </a:blip>
            <a:srcRect l="15728" t="15920" r="14066" b="9784"/>
            <a:stretch/>
          </p:blipFill>
          <p:spPr>
            <a:xfrm>
              <a:off x="3321505" y="4448086"/>
              <a:ext cx="3584327" cy="2133600"/>
            </a:xfrm>
            <a:prstGeom prst="rect">
              <a:avLst/>
            </a:prstGeom>
          </p:spPr>
        </p:pic>
        <p:sp>
          <p:nvSpPr>
            <p:cNvPr id="24" name="Text-Scan Switch"/>
            <p:cNvSpPr txBox="1"/>
            <p:nvPr/>
          </p:nvSpPr>
          <p:spPr>
            <a:xfrm>
              <a:off x="2545607" y="5996911"/>
              <a:ext cx="969041" cy="584775"/>
            </a:xfrm>
            <a:prstGeom prst="rect">
              <a:avLst/>
            </a:prstGeom>
            <a:noFill/>
          </p:spPr>
          <p:txBody>
            <a:bodyPr wrap="square" rtlCol="0">
              <a:spAutoFit/>
            </a:bodyPr>
            <a:lstStyle/>
            <a:p>
              <a:pPr algn="ctr"/>
              <a:r>
                <a:rPr lang="en-US" sz="1600" b="1" dirty="0"/>
                <a:t>Scan Switch</a:t>
              </a:r>
            </a:p>
          </p:txBody>
        </p:sp>
        <p:cxnSp>
          <p:nvCxnSpPr>
            <p:cNvPr id="17" name="Arrow to scan switch" descr="Arrow pointing at Scan Switch"/>
            <p:cNvCxnSpPr>
              <a:cxnSpLocks/>
            </p:cNvCxnSpPr>
            <p:nvPr/>
          </p:nvCxnSpPr>
          <p:spPr>
            <a:xfrm flipV="1">
              <a:off x="3321505" y="5963066"/>
              <a:ext cx="1223277" cy="31382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2E89E45-D774-46C1-896B-720F32C31519}"/>
                </a:ext>
              </a:extLst>
            </p:cNvPr>
            <p:cNvSpPr txBox="1"/>
            <p:nvPr/>
          </p:nvSpPr>
          <p:spPr>
            <a:xfrm>
              <a:off x="3070936" y="4687192"/>
              <a:ext cx="838200" cy="369332"/>
            </a:xfrm>
            <a:prstGeom prst="rect">
              <a:avLst/>
            </a:prstGeom>
            <a:solidFill>
              <a:schemeClr val="accent5">
                <a:lumMod val="60000"/>
                <a:lumOff val="40000"/>
              </a:schemeClr>
            </a:solidFill>
          </p:spPr>
          <p:txBody>
            <a:bodyPr wrap="square" rtlCol="0">
              <a:spAutoFit/>
            </a:bodyPr>
            <a:lstStyle/>
            <a:p>
              <a:pPr algn="ctr"/>
              <a:r>
                <a:rPr lang="en-US" b="1" dirty="0"/>
                <a:t>DPH</a:t>
              </a:r>
            </a:p>
          </p:txBody>
        </p:sp>
      </p:grpSp>
    </p:spTree>
    <p:extLst>
      <p:ext uri="{BB962C8B-B14F-4D97-AF65-F5344CB8AC3E}">
        <p14:creationId xmlns:p14="http://schemas.microsoft.com/office/powerpoint/2010/main" val="2653316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7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475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475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475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475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NIFC-NIRSC" descr="Null"/>
          <p:cNvSpPr txBox="1"/>
          <p:nvPr/>
        </p:nvSpPr>
        <p:spPr>
          <a:xfrm rot="16200000">
            <a:off x="-2197098" y="4344600"/>
            <a:ext cx="4699001" cy="276999"/>
          </a:xfrm>
          <a:prstGeom prst="rect">
            <a:avLst/>
          </a:prstGeom>
          <a:noFill/>
        </p:spPr>
        <p:txBody>
          <a:bodyPr wrap="square" rtlCol="0">
            <a:spAutoFit/>
          </a:bodyPr>
          <a:lstStyle/>
          <a:p>
            <a:r>
              <a:rPr lang="en-US" sz="1200" dirty="0">
                <a:solidFill>
                  <a:schemeClr val="accent2">
                    <a:lumMod val="75000"/>
                  </a:schemeClr>
                </a:solidFill>
                <a:latin typeface="Biondi" panose="02000505030000020004" pitchFamily="2" charset="0"/>
              </a:rPr>
              <a:t>NIFC-NIICD-NIRSC Basic Radio Operation Training</a:t>
            </a:r>
          </a:p>
        </p:txBody>
      </p:sp>
      <p:sp>
        <p:nvSpPr>
          <p:cNvPr id="3" name="Title 2"/>
          <p:cNvSpPr>
            <a:spLocks noGrp="1"/>
          </p:cNvSpPr>
          <p:nvPr>
            <p:ph type="title"/>
          </p:nvPr>
        </p:nvSpPr>
        <p:spPr/>
        <p:txBody>
          <a:bodyPr>
            <a:normAutofit fontScale="90000"/>
          </a:bodyPr>
          <a:lstStyle/>
          <a:p>
            <a:r>
              <a:rPr lang="en-US" b="1" dirty="0"/>
              <a:t>KNOW YOUR RADIO –</a:t>
            </a:r>
            <a:br>
              <a:rPr lang="en-US" b="1" dirty="0"/>
            </a:br>
            <a:r>
              <a:rPr lang="en-US" b="1" dirty="0"/>
              <a:t>BK DPH Scanning</a:t>
            </a:r>
          </a:p>
        </p:txBody>
      </p:sp>
      <p:grpSp>
        <p:nvGrpSpPr>
          <p:cNvPr id="37" name="Pic-BK Radio display keypad" descr="Bendix King DPH Radio display and keypad"/>
          <p:cNvGrpSpPr/>
          <p:nvPr/>
        </p:nvGrpSpPr>
        <p:grpSpPr>
          <a:xfrm>
            <a:off x="1208520" y="2160519"/>
            <a:ext cx="2438400" cy="3084746"/>
            <a:chOff x="1447800" y="3352166"/>
            <a:chExt cx="2438400" cy="3084746"/>
          </a:xfrm>
        </p:grpSpPr>
        <p:pic>
          <p:nvPicPr>
            <p:cNvPr id="38" name="Picture 37" title="BK Radio Screen and Keypa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3352166"/>
              <a:ext cx="2438400" cy="3084746"/>
            </a:xfrm>
            <a:prstGeom prst="rect">
              <a:avLst/>
            </a:prstGeom>
          </p:spPr>
        </p:pic>
        <p:sp>
          <p:nvSpPr>
            <p:cNvPr id="39" name="Rectangle 38"/>
            <p:cNvSpPr/>
            <p:nvPr/>
          </p:nvSpPr>
          <p:spPr>
            <a:xfrm>
              <a:off x="1905000" y="3876016"/>
              <a:ext cx="1595294" cy="469186"/>
            </a:xfrm>
            <a:prstGeom prst="rect">
              <a:avLst/>
            </a:prstGeom>
            <a:solidFill>
              <a:schemeClr val="accent4">
                <a:lumMod val="75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115" name="Text-Tac 1" descr="Channel label in the radio display"/>
          <p:cNvSpPr txBox="1">
            <a:spLocks noChangeArrowheads="1"/>
          </p:cNvSpPr>
          <p:nvPr/>
        </p:nvSpPr>
        <p:spPr bwMode="auto">
          <a:xfrm>
            <a:off x="1758711" y="2724547"/>
            <a:ext cx="1050672" cy="400110"/>
          </a:xfrm>
          <a:prstGeom prst="rect">
            <a:avLst/>
          </a:prstGeom>
          <a:solidFill>
            <a:schemeClr val="accent4">
              <a:lumMod val="75000"/>
            </a:schemeClr>
          </a:solidFill>
          <a:ln>
            <a:noFill/>
          </a:ln>
        </p:spPr>
        <p:txBody>
          <a:bodyPr wrap="square" lIns="45720" rIns="45720" anchor="ctr">
            <a:spAutoFit/>
          </a:bodyPr>
          <a:lstStyle>
            <a:lvl1pPr eaLnBrk="0" hangingPunct="0">
              <a:spcBef>
                <a:spcPct val="50000"/>
              </a:spcBef>
              <a:defRPr>
                <a:solidFill>
                  <a:srgbClr val="006666"/>
                </a:solidFill>
                <a:latin typeface="Arial Black" pitchFamily="34" charset="0"/>
              </a:defRPr>
            </a:lvl1pPr>
            <a:lvl2pPr marL="742950" indent="-285750" eaLnBrk="0" hangingPunct="0">
              <a:spcBef>
                <a:spcPct val="20000"/>
              </a:spcBef>
              <a:buFont typeface="Wingdings" pitchFamily="2" charset="2"/>
              <a:buChar char="Ø"/>
              <a:defRPr sz="2200" i="1">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1600">
                <a:solidFill>
                  <a:schemeClr val="tx1"/>
                </a:solidFill>
                <a:latin typeface="Arial" charset="0"/>
              </a:defRPr>
            </a:lvl4pPr>
            <a:lvl5pPr marL="2057400" indent="-228600"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r>
              <a:rPr lang="en-US" altLang="en-US" sz="2000" b="1" dirty="0">
                <a:solidFill>
                  <a:schemeClr val="tx1"/>
                </a:solidFill>
                <a:latin typeface="Eras Medium ITC" panose="020B0602030504020804" pitchFamily="34" charset="0"/>
                <a:cs typeface="Arial" charset="0"/>
              </a:rPr>
              <a:t>TAC 1</a:t>
            </a:r>
            <a:endParaRPr lang="en-US" altLang="en-US" sz="2000" b="1" dirty="0">
              <a:solidFill>
                <a:schemeClr val="tx1"/>
              </a:solidFill>
              <a:effectLst/>
              <a:latin typeface="Eras Medium ITC" panose="020B0602030504020804" pitchFamily="34" charset="0"/>
              <a:cs typeface="Arial" charset="0"/>
            </a:endParaRPr>
          </a:p>
        </p:txBody>
      </p:sp>
      <p:pic>
        <p:nvPicPr>
          <p:cNvPr id="40" name="Pic-BK Radio top view" descr="Bendix King DPH radio (top view)"/>
          <p:cNvPicPr>
            <a:picLocks noChangeAspect="1"/>
          </p:cNvPicPr>
          <p:nvPr/>
        </p:nvPicPr>
        <p:blipFill>
          <a:blip r:embed="rId4" cstate="print">
            <a:extLst>
              <a:ext uri="{BEBA8EAE-BF5A-486C-A8C5-ECC9F3942E4B}">
                <a14:imgProps xmlns:a14="http://schemas.microsoft.com/office/drawing/2010/main">
                  <a14:imgLayer r:embed="rId5">
                    <a14:imgEffect>
                      <a14:backgroundRemoval t="18094" b="89095" l="19355" r="84780">
                        <a14:backgroundMark x1="40073" y1="19467" x2="65834" y2="19063"/>
                      </a14:backgroundRemoval>
                    </a14:imgEffect>
                  </a14:imgLayer>
                </a14:imgProps>
              </a:ext>
              <a:ext uri="{28A0092B-C50C-407E-A947-70E740481C1C}">
                <a14:useLocalDpi xmlns:a14="http://schemas.microsoft.com/office/drawing/2010/main" val="0"/>
              </a:ext>
            </a:extLst>
          </a:blip>
          <a:stretch>
            <a:fillRect/>
          </a:stretch>
        </p:blipFill>
        <p:spPr>
          <a:xfrm>
            <a:off x="2941948" y="1219200"/>
            <a:ext cx="4075742" cy="2292605"/>
          </a:xfrm>
          <a:prstGeom prst="rect">
            <a:avLst/>
          </a:prstGeom>
        </p:spPr>
      </p:pic>
      <p:grpSp>
        <p:nvGrpSpPr>
          <p:cNvPr id="4" name="Pic-Switch Inset" descr="A box around the Hi/Low, scan, and priority scan switches on the top of the Bendix King radio, with an arrow pointing to an inset view of the same."/>
          <p:cNvGrpSpPr/>
          <p:nvPr/>
        </p:nvGrpSpPr>
        <p:grpSpPr>
          <a:xfrm>
            <a:off x="3956482" y="2374187"/>
            <a:ext cx="2276475" cy="3096076"/>
            <a:chOff x="3967162" y="3194165"/>
            <a:chExt cx="2276475" cy="3096076"/>
          </a:xfrm>
        </p:grpSpPr>
        <p:pic>
          <p:nvPicPr>
            <p:cNvPr id="19" name="Picture 18" descr="Inset picture of the Hi/Low, Scan, and Priority Scan switches"/>
            <p:cNvPicPr>
              <a:picLocks noChangeAspect="1"/>
            </p:cNvPicPr>
            <p:nvPr/>
          </p:nvPicPr>
          <p:blipFill>
            <a:blip r:embed="rId6"/>
            <a:stretch>
              <a:fillRect/>
            </a:stretch>
          </p:blipFill>
          <p:spPr>
            <a:xfrm>
              <a:off x="3967162" y="4826566"/>
              <a:ext cx="2276475" cy="1463675"/>
            </a:xfrm>
            <a:prstGeom prst="rect">
              <a:avLst/>
            </a:prstGeom>
            <a:ln w="57150">
              <a:noFill/>
            </a:ln>
          </p:spPr>
        </p:pic>
        <p:sp>
          <p:nvSpPr>
            <p:cNvPr id="9" name="Rectangle 8" descr="blank"/>
            <p:cNvSpPr/>
            <p:nvPr/>
          </p:nvSpPr>
          <p:spPr>
            <a:xfrm>
              <a:off x="4233683" y="4953000"/>
              <a:ext cx="17286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descr="Box around the Hi/Low, Scan, and Priority Scan switches"/>
            <p:cNvSpPr/>
            <p:nvPr/>
          </p:nvSpPr>
          <p:spPr bwMode="auto">
            <a:xfrm>
              <a:off x="4080499" y="3194165"/>
              <a:ext cx="1041884" cy="700720"/>
            </a:xfrm>
            <a:prstGeom prst="rect">
              <a:avLst/>
            </a:prstGeom>
            <a:noFill/>
            <a:ln w="57150" cap="flat" cmpd="sng" algn="ctr">
              <a:solidFill>
                <a:schemeClr val="accent1">
                  <a:lumMod val="60000"/>
                  <a:lumOff val="40000"/>
                </a:schemeClr>
              </a:solidFill>
              <a:prstDash val="solid"/>
              <a:round/>
              <a:headEnd type="none" w="med" len="med"/>
              <a:tailEnd type="none" w="med" len="med"/>
            </a:ln>
            <a:effectLst/>
          </p:spPr>
          <p:txBody>
            <a:bodyPr/>
            <a:lstStyle/>
            <a:p>
              <a:pPr>
                <a:defRPr/>
              </a:pPr>
              <a:endParaRPr lang="en-US"/>
            </a:p>
          </p:txBody>
        </p:sp>
        <p:cxnSp>
          <p:nvCxnSpPr>
            <p:cNvPr id="17" name="Straight Arrow Connector 16" descr="Arrow pointing from the Hi/Lo, scan, and priority scan switches to the inset of those switches."/>
            <p:cNvCxnSpPr>
              <a:stCxn id="7" idx="2"/>
            </p:cNvCxnSpPr>
            <p:nvPr/>
          </p:nvCxnSpPr>
          <p:spPr bwMode="auto">
            <a:xfrm>
              <a:off x="4601441" y="3894885"/>
              <a:ext cx="0" cy="1058115"/>
            </a:xfrm>
            <a:prstGeom prst="straightConnector1">
              <a:avLst/>
            </a:prstGeom>
            <a:solidFill>
              <a:schemeClr val="accent1"/>
            </a:solidFill>
            <a:ln w="57150" cap="flat" cmpd="sng" algn="ctr">
              <a:solidFill>
                <a:schemeClr val="accent1">
                  <a:lumMod val="60000"/>
                  <a:lumOff val="40000"/>
                </a:schemeClr>
              </a:solidFill>
              <a:prstDash val="solid"/>
              <a:round/>
              <a:headEnd type="none" w="med" len="med"/>
              <a:tailEnd type="triangle" w="med" len="med"/>
            </a:ln>
            <a:effectLst/>
          </p:spPr>
        </p:cxnSp>
        <p:sp>
          <p:nvSpPr>
            <p:cNvPr id="47" name="TextBox 46" descr="High power switch label"/>
            <p:cNvSpPr txBox="1"/>
            <p:nvPr/>
          </p:nvSpPr>
          <p:spPr>
            <a:xfrm>
              <a:off x="4167701" y="5973875"/>
              <a:ext cx="570899" cy="307777"/>
            </a:xfrm>
            <a:prstGeom prst="rect">
              <a:avLst/>
            </a:prstGeom>
            <a:noFill/>
          </p:spPr>
          <p:txBody>
            <a:bodyPr wrap="square" rtlCol="0">
              <a:spAutoFit/>
            </a:bodyPr>
            <a:lstStyle/>
            <a:p>
              <a:pPr algn="ctr"/>
              <a:r>
                <a:rPr lang="en-US" sz="1400" dirty="0">
                  <a:latin typeface="Aharoni" panose="02010803020104030203" pitchFamily="2" charset="-79"/>
                  <a:cs typeface="Aharoni" panose="02010803020104030203" pitchFamily="2" charset="-79"/>
                </a:rPr>
                <a:t>HI</a:t>
              </a:r>
            </a:p>
          </p:txBody>
        </p:sp>
        <p:sp>
          <p:nvSpPr>
            <p:cNvPr id="43" name="TextBox 42" descr="Low power switch label"/>
            <p:cNvSpPr txBox="1"/>
            <p:nvPr/>
          </p:nvSpPr>
          <p:spPr>
            <a:xfrm>
              <a:off x="4167702" y="5142367"/>
              <a:ext cx="570899" cy="307777"/>
            </a:xfrm>
            <a:prstGeom prst="rect">
              <a:avLst/>
            </a:prstGeom>
            <a:noFill/>
          </p:spPr>
          <p:txBody>
            <a:bodyPr wrap="square" rtlCol="0">
              <a:spAutoFit/>
            </a:bodyPr>
            <a:lstStyle/>
            <a:p>
              <a:pPr algn="ctr"/>
              <a:r>
                <a:rPr lang="en-US" sz="1400" dirty="0">
                  <a:latin typeface="Aharoni" panose="02010803020104030203" pitchFamily="2" charset="-79"/>
                  <a:cs typeface="Aharoni" panose="02010803020104030203" pitchFamily="2" charset="-79"/>
                </a:rPr>
                <a:t>LO</a:t>
              </a:r>
            </a:p>
          </p:txBody>
        </p:sp>
        <p:sp>
          <p:nvSpPr>
            <p:cNvPr id="48" name="TextBox 47" descr="Scan switch label"/>
            <p:cNvSpPr txBox="1"/>
            <p:nvPr/>
          </p:nvSpPr>
          <p:spPr>
            <a:xfrm>
              <a:off x="4699266" y="5134555"/>
              <a:ext cx="745003" cy="307777"/>
            </a:xfrm>
            <a:prstGeom prst="rect">
              <a:avLst/>
            </a:prstGeom>
            <a:noFill/>
          </p:spPr>
          <p:txBody>
            <a:bodyPr wrap="square" rtlCol="0">
              <a:spAutoFit/>
            </a:bodyPr>
            <a:lstStyle/>
            <a:p>
              <a:pPr algn="ctr"/>
              <a:r>
                <a:rPr lang="en-US" sz="1400" dirty="0">
                  <a:latin typeface="Aharoni" panose="02010803020104030203" pitchFamily="2" charset="-79"/>
                  <a:cs typeface="Aharoni" panose="02010803020104030203" pitchFamily="2" charset="-79"/>
                </a:rPr>
                <a:t>SCAN</a:t>
              </a:r>
            </a:p>
          </p:txBody>
        </p:sp>
        <p:sp>
          <p:nvSpPr>
            <p:cNvPr id="49" name="TextBox 48" descr="Priority switch label"/>
            <p:cNvSpPr txBox="1"/>
            <p:nvPr/>
          </p:nvSpPr>
          <p:spPr>
            <a:xfrm>
              <a:off x="5377271" y="5142002"/>
              <a:ext cx="600252" cy="307777"/>
            </a:xfrm>
            <a:prstGeom prst="rect">
              <a:avLst/>
            </a:prstGeom>
            <a:noFill/>
          </p:spPr>
          <p:txBody>
            <a:bodyPr wrap="square" rtlCol="0">
              <a:spAutoFit/>
            </a:bodyPr>
            <a:lstStyle/>
            <a:p>
              <a:pPr algn="ctr"/>
              <a:r>
                <a:rPr lang="en-US" sz="1400" dirty="0">
                  <a:latin typeface="Aharoni" panose="02010803020104030203" pitchFamily="2" charset="-79"/>
                  <a:cs typeface="Aharoni" panose="02010803020104030203" pitchFamily="2" charset="-79"/>
                </a:rPr>
                <a:t>PRI</a:t>
              </a:r>
            </a:p>
          </p:txBody>
        </p:sp>
        <p:sp>
          <p:nvSpPr>
            <p:cNvPr id="22" name="Rectangle 21" descr="Box depicting the inset of Hi/Low, Scan, and Priority Scan switches"/>
            <p:cNvSpPr/>
            <p:nvPr/>
          </p:nvSpPr>
          <p:spPr>
            <a:xfrm>
              <a:off x="4080499" y="4953000"/>
              <a:ext cx="2005969" cy="1328653"/>
            </a:xfrm>
            <a:prstGeom prst="rect">
              <a:avLst/>
            </a:prstGeom>
            <a:no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3" name="Arrow to Scan switch" descr="Arrow pointing to the SCAN switch in the inset box"/>
          <p:cNvCxnSpPr/>
          <p:nvPr/>
        </p:nvCxnSpPr>
        <p:spPr bwMode="auto">
          <a:xfrm flipH="1">
            <a:off x="5170920" y="1466022"/>
            <a:ext cx="1524000" cy="2895600"/>
          </a:xfrm>
          <a:prstGeom prst="straightConnector1">
            <a:avLst/>
          </a:prstGeom>
          <a:solidFill>
            <a:schemeClr val="accent1"/>
          </a:solidFill>
          <a:ln w="57150" cap="flat" cmpd="sng" algn="ctr">
            <a:solidFill>
              <a:schemeClr val="accent1">
                <a:lumMod val="60000"/>
                <a:lumOff val="40000"/>
              </a:schemeClr>
            </a:solidFill>
            <a:prstDash val="solid"/>
            <a:round/>
            <a:headEnd type="none" w="med" len="med"/>
            <a:tailEnd type="triangle" w="med" len="med"/>
          </a:ln>
          <a:effectLst/>
        </p:spPr>
      </p:cxnSp>
      <p:cxnSp>
        <p:nvCxnSpPr>
          <p:cNvPr id="32" name="Arrow to SCN" descr="Arrow pointing to SCN (scan) in the radio display"/>
          <p:cNvCxnSpPr/>
          <p:nvPr/>
        </p:nvCxnSpPr>
        <p:spPr bwMode="auto">
          <a:xfrm flipH="1">
            <a:off x="3189720" y="2456622"/>
            <a:ext cx="3540800" cy="362967"/>
          </a:xfrm>
          <a:prstGeom prst="straightConnector1">
            <a:avLst/>
          </a:prstGeom>
          <a:solidFill>
            <a:schemeClr val="accent1"/>
          </a:solidFill>
          <a:ln w="57150" cap="flat" cmpd="sng" algn="ctr">
            <a:solidFill>
              <a:schemeClr val="accent1">
                <a:lumMod val="60000"/>
                <a:lumOff val="40000"/>
              </a:schemeClr>
            </a:solidFill>
            <a:prstDash val="solid"/>
            <a:round/>
            <a:headEnd type="none" w="med" len="med"/>
            <a:tailEnd type="triangle" w="med" len="med"/>
          </a:ln>
          <a:effectLst/>
        </p:spPr>
      </p:cxnSp>
      <p:sp>
        <p:nvSpPr>
          <p:cNvPr id="45" name="Text-To Enable"/>
          <p:cNvSpPr txBox="1"/>
          <p:nvPr/>
        </p:nvSpPr>
        <p:spPr>
          <a:xfrm>
            <a:off x="6459445" y="1023783"/>
            <a:ext cx="2488897" cy="1938992"/>
          </a:xfrm>
          <a:prstGeom prst="rect">
            <a:avLst/>
          </a:prstGeom>
          <a:solidFill>
            <a:schemeClr val="accent1">
              <a:lumMod val="60000"/>
              <a:lumOff val="40000"/>
            </a:schemeClr>
          </a:solidFill>
          <a:ln>
            <a:solidFill>
              <a:schemeClr val="accent1">
                <a:lumMod val="60000"/>
                <a:lumOff val="40000"/>
              </a:schemeClr>
            </a:solidFill>
          </a:ln>
        </p:spPr>
        <p:txBody>
          <a:bodyPr wrap="square">
            <a:spAutoFit/>
          </a:bodyPr>
          <a:lstStyle/>
          <a:p>
            <a:pPr>
              <a:defRPr/>
            </a:pPr>
            <a:r>
              <a:rPr lang="en-US" sz="1400" b="1" dirty="0">
                <a:cs typeface="Arial" charset="0"/>
              </a:rPr>
              <a:t>TO ENABLE SCAN </a:t>
            </a:r>
          </a:p>
          <a:p>
            <a:pPr>
              <a:defRPr/>
            </a:pPr>
            <a:endParaRPr lang="en-US" sz="1000" b="1" dirty="0">
              <a:cs typeface="Arial" charset="0"/>
            </a:endParaRPr>
          </a:p>
          <a:p>
            <a:pPr>
              <a:defRPr/>
            </a:pPr>
            <a:r>
              <a:rPr lang="en-US" sz="1400" b="1" dirty="0">
                <a:cs typeface="Arial" charset="0"/>
              </a:rPr>
              <a:t>Flip up the switch labeled </a:t>
            </a:r>
            <a:r>
              <a:rPr lang="en-US" sz="1400" b="1" u="sng" dirty="0">
                <a:cs typeface="Arial" charset="0"/>
              </a:rPr>
              <a:t>SCAN</a:t>
            </a:r>
            <a:r>
              <a:rPr lang="en-US" sz="1400" b="1" dirty="0">
                <a:cs typeface="Arial" charset="0"/>
              </a:rPr>
              <a:t>.  </a:t>
            </a:r>
          </a:p>
          <a:p>
            <a:pPr>
              <a:defRPr/>
            </a:pPr>
            <a:endParaRPr lang="en-US" sz="1000" b="1" dirty="0">
              <a:cs typeface="Arial" charset="0"/>
            </a:endParaRPr>
          </a:p>
          <a:p>
            <a:pPr>
              <a:defRPr/>
            </a:pPr>
            <a:r>
              <a:rPr lang="en-US" sz="1400" b="1" dirty="0">
                <a:cs typeface="Arial" charset="0"/>
              </a:rPr>
              <a:t>The LCD display will indicate that SCAN is active by flashing SCN on the display.</a:t>
            </a:r>
            <a:endParaRPr lang="en-US" sz="1400" b="1" dirty="0"/>
          </a:p>
        </p:txBody>
      </p:sp>
      <p:sp>
        <p:nvSpPr>
          <p:cNvPr id="34" name="Blue Arrow up" descr="Arrow indicating turning the SCAN switch on"/>
          <p:cNvSpPr>
            <a:spLocks noChangeShapeType="1"/>
          </p:cNvSpPr>
          <p:nvPr/>
        </p:nvSpPr>
        <p:spPr bwMode="auto">
          <a:xfrm flipH="1" flipV="1">
            <a:off x="5349763" y="4612720"/>
            <a:ext cx="1588" cy="560387"/>
          </a:xfrm>
          <a:prstGeom prst="line">
            <a:avLst/>
          </a:prstGeom>
          <a:noFill/>
          <a:ln w="50800">
            <a:solidFill>
              <a:srgbClr val="0000FF"/>
            </a:solidFill>
            <a:round/>
            <a:headEnd/>
            <a:tailEnd type="triangle" w="med" len="med"/>
          </a:ln>
          <a:effectLst>
            <a:outerShdw dist="107763" dir="2700000" algn="ctr" rotWithShape="0">
              <a:schemeClr val="bg2">
                <a:alpha val="50000"/>
              </a:schemeClr>
            </a:outerShdw>
          </a:effectLst>
        </p:spPr>
        <p:txBody>
          <a:bodyPr lIns="0" tIns="0" rIns="0" bIns="0" anchor="ctr"/>
          <a:lstStyle/>
          <a:p>
            <a:pPr>
              <a:defRPr/>
            </a:pPr>
            <a:endParaRPr lang="en-US"/>
          </a:p>
        </p:txBody>
      </p:sp>
      <p:sp>
        <p:nvSpPr>
          <p:cNvPr id="27" name="Text-SCN" descr="SCN (scan) in the radio display"/>
          <p:cNvSpPr txBox="1">
            <a:spLocks noChangeArrowheads="1"/>
          </p:cNvSpPr>
          <p:nvPr/>
        </p:nvSpPr>
        <p:spPr bwMode="auto">
          <a:xfrm>
            <a:off x="2737954" y="2705250"/>
            <a:ext cx="4079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nchor="ctr">
            <a:spAutoFit/>
          </a:bodyPr>
          <a:lstStyle>
            <a:lvl1pPr eaLnBrk="0" hangingPunct="0">
              <a:spcBef>
                <a:spcPct val="50000"/>
              </a:spcBef>
              <a:defRPr>
                <a:solidFill>
                  <a:srgbClr val="006666"/>
                </a:solidFill>
                <a:latin typeface="Arial Black" pitchFamily="34" charset="0"/>
              </a:defRPr>
            </a:lvl1pPr>
            <a:lvl2pPr marL="742950" indent="-285750" eaLnBrk="0" hangingPunct="0">
              <a:spcBef>
                <a:spcPct val="20000"/>
              </a:spcBef>
              <a:buFont typeface="Wingdings" pitchFamily="2" charset="2"/>
              <a:buChar char="Ø"/>
              <a:defRPr sz="2200" i="1">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1600">
                <a:solidFill>
                  <a:schemeClr val="tx1"/>
                </a:solidFill>
                <a:latin typeface="Arial" charset="0"/>
              </a:defRPr>
            </a:lvl4pPr>
            <a:lvl5pPr marL="2057400" indent="-228600"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r>
              <a:rPr lang="en-US" altLang="en-US" sz="1000" b="1" dirty="0">
                <a:solidFill>
                  <a:schemeClr val="tx1"/>
                </a:solidFill>
                <a:effectLst/>
                <a:latin typeface="Arial" charset="0"/>
                <a:cs typeface="Arial" charset="0"/>
              </a:rPr>
              <a:t>SCN</a:t>
            </a:r>
          </a:p>
        </p:txBody>
      </p:sp>
      <p:cxnSp>
        <p:nvCxnSpPr>
          <p:cNvPr id="36" name="Arrow to Scan switch 2" descr="Arrow pointing to the SCAN switch in the inset box"/>
          <p:cNvCxnSpPr/>
          <p:nvPr/>
        </p:nvCxnSpPr>
        <p:spPr bwMode="auto">
          <a:xfrm flipH="1">
            <a:off x="5349763" y="3698941"/>
            <a:ext cx="1452051" cy="815081"/>
          </a:xfrm>
          <a:prstGeom prst="straightConnector1">
            <a:avLst/>
          </a:prstGeom>
          <a:solidFill>
            <a:schemeClr val="accent1"/>
          </a:solidFill>
          <a:ln w="57150" cap="flat" cmpd="sng" algn="ctr">
            <a:solidFill>
              <a:schemeClr val="accent1">
                <a:lumMod val="60000"/>
                <a:lumOff val="40000"/>
              </a:schemeClr>
            </a:solidFill>
            <a:prstDash val="solid"/>
            <a:round/>
            <a:headEnd type="none" w="med" len="med"/>
            <a:tailEnd type="triangle" w="med" len="med"/>
          </a:ln>
          <a:effectLst/>
        </p:spPr>
      </p:cxnSp>
      <p:cxnSp>
        <p:nvCxnSpPr>
          <p:cNvPr id="30" name="Arrow to SCN 2" descr="Arrow pointing to the SCN (scan) label in the radio display"/>
          <p:cNvCxnSpPr/>
          <p:nvPr/>
        </p:nvCxnSpPr>
        <p:spPr bwMode="auto">
          <a:xfrm flipH="1" flipV="1">
            <a:off x="3189720" y="2819589"/>
            <a:ext cx="3593846" cy="1835644"/>
          </a:xfrm>
          <a:prstGeom prst="straightConnector1">
            <a:avLst/>
          </a:prstGeom>
          <a:solidFill>
            <a:schemeClr val="accent1"/>
          </a:solidFill>
          <a:ln w="57150" cap="flat" cmpd="sng" algn="ctr">
            <a:solidFill>
              <a:schemeClr val="accent1">
                <a:lumMod val="60000"/>
                <a:lumOff val="40000"/>
              </a:schemeClr>
            </a:solidFill>
            <a:prstDash val="solid"/>
            <a:round/>
            <a:headEnd type="none" w="med" len="med"/>
            <a:tailEnd type="triangle" w="med" len="med"/>
          </a:ln>
          <a:effectLst/>
        </p:spPr>
      </p:cxnSp>
      <p:sp>
        <p:nvSpPr>
          <p:cNvPr id="46" name="Text-To Disable"/>
          <p:cNvSpPr txBox="1"/>
          <p:nvPr/>
        </p:nvSpPr>
        <p:spPr>
          <a:xfrm>
            <a:off x="6472697" y="3084349"/>
            <a:ext cx="2475645" cy="2554545"/>
          </a:xfrm>
          <a:prstGeom prst="rect">
            <a:avLst/>
          </a:prstGeom>
          <a:solidFill>
            <a:schemeClr val="accent1">
              <a:lumMod val="60000"/>
              <a:lumOff val="40000"/>
            </a:schemeClr>
          </a:solidFill>
        </p:spPr>
        <p:txBody>
          <a:bodyPr wrap="square">
            <a:spAutoFit/>
          </a:bodyPr>
          <a:lstStyle/>
          <a:p>
            <a:pPr>
              <a:defRPr/>
            </a:pPr>
            <a:r>
              <a:rPr lang="en-US" sz="1400" b="1" dirty="0">
                <a:cs typeface="Arial" charset="0"/>
              </a:rPr>
              <a:t>TO DISABLE SCAN</a:t>
            </a:r>
          </a:p>
          <a:p>
            <a:pPr>
              <a:defRPr/>
            </a:pPr>
            <a:endParaRPr lang="en-US" sz="1000" b="1" dirty="0">
              <a:cs typeface="Arial" charset="0"/>
            </a:endParaRPr>
          </a:p>
          <a:p>
            <a:pPr>
              <a:defRPr/>
            </a:pPr>
            <a:r>
              <a:rPr lang="en-US" sz="1400" b="1" dirty="0">
                <a:cs typeface="Arial" charset="0"/>
              </a:rPr>
              <a:t>Flip down the switch labeled </a:t>
            </a:r>
            <a:r>
              <a:rPr lang="en-US" sz="1400" b="1" u="sng" dirty="0">
                <a:cs typeface="Arial" charset="0"/>
              </a:rPr>
              <a:t>SCAN</a:t>
            </a:r>
            <a:r>
              <a:rPr lang="en-US" sz="1400" b="1" dirty="0">
                <a:cs typeface="Arial" charset="0"/>
              </a:rPr>
              <a:t>.  </a:t>
            </a:r>
          </a:p>
          <a:p>
            <a:pPr>
              <a:defRPr/>
            </a:pPr>
            <a:endParaRPr lang="en-US" sz="1000" b="1" dirty="0">
              <a:cs typeface="Arial" charset="0"/>
            </a:endParaRPr>
          </a:p>
          <a:p>
            <a:pPr>
              <a:defRPr/>
            </a:pPr>
            <a:r>
              <a:rPr lang="en-US" sz="1400" b="1" dirty="0">
                <a:cs typeface="Arial" charset="0"/>
              </a:rPr>
              <a:t>The LCD display will indicate that SCAN is disabled by displaying SCN as steady letters – not flashing – if on a scanned channel, or blank if on an un-scanned channel.</a:t>
            </a:r>
            <a:endParaRPr lang="en-US" sz="1400" b="1" dirty="0"/>
          </a:p>
        </p:txBody>
      </p:sp>
      <p:sp>
        <p:nvSpPr>
          <p:cNvPr id="44" name="Blue Arrow down" descr="Arrow indicating turning the SCAN switch off"/>
          <p:cNvSpPr>
            <a:spLocks noChangeShapeType="1"/>
          </p:cNvSpPr>
          <p:nvPr/>
        </p:nvSpPr>
        <p:spPr bwMode="auto">
          <a:xfrm flipH="1">
            <a:off x="5351351" y="4641946"/>
            <a:ext cx="0" cy="539750"/>
          </a:xfrm>
          <a:prstGeom prst="line">
            <a:avLst/>
          </a:prstGeom>
          <a:noFill/>
          <a:ln w="50800">
            <a:solidFill>
              <a:srgbClr val="0000FF"/>
            </a:solidFill>
            <a:round/>
            <a:headEnd/>
            <a:tailEnd type="triangle" w="med" len="med"/>
          </a:ln>
          <a:effectLst>
            <a:outerShdw dist="107763" dir="2700000" algn="ctr" rotWithShape="0">
              <a:schemeClr val="bg2">
                <a:alpha val="50000"/>
              </a:schemeClr>
            </a:outerShdw>
          </a:effectLst>
        </p:spPr>
        <p:txBody>
          <a:bodyPr lIns="0" tIns="0" rIns="0" bIns="0" anchor="ctr"/>
          <a:lstStyle/>
          <a:p>
            <a:pPr>
              <a:defRPr/>
            </a:pPr>
            <a:endParaRPr lang="en-US"/>
          </a:p>
        </p:txBody>
      </p:sp>
      <p:pic>
        <p:nvPicPr>
          <p:cNvPr id="11" name="Pic-Scan switch up" descr="Scan switch in the ON positio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70562" y="4563934"/>
            <a:ext cx="381053" cy="695422"/>
          </a:xfrm>
          <a:prstGeom prst="rect">
            <a:avLst/>
          </a:prstGeom>
        </p:spPr>
      </p:pic>
      <p:pic>
        <p:nvPicPr>
          <p:cNvPr id="31" name="Pic-Home Button" descr="Home Button - clicking this will return you to the Main Menu">
            <a:hlinkClick r:id="rId8" action="ppaction://hlinksldjump" tooltip="Main Menu"/>
          </p:cNvPr>
          <p:cNvPicPr>
            <a:picLocks noChangeAspect="1" noChangeArrowheads="1"/>
          </p:cNvPicPr>
          <p:nvPr/>
        </p:nvPicPr>
        <p:blipFill>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686800" y="152400"/>
            <a:ext cx="304800" cy="304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1FC7948D-6313-4F8F-8A40-0F289FDB0279}"/>
              </a:ext>
            </a:extLst>
          </p:cNvPr>
          <p:cNvSpPr txBox="1"/>
          <p:nvPr/>
        </p:nvSpPr>
        <p:spPr bwMode="auto">
          <a:xfrm>
            <a:off x="1374616" y="5538817"/>
            <a:ext cx="2542782" cy="1169551"/>
          </a:xfrm>
          <a:prstGeom prst="rect">
            <a:avLst/>
          </a:prstGeom>
          <a:solidFill>
            <a:schemeClr val="accent5">
              <a:lumMod val="60000"/>
              <a:lumOff val="40000"/>
            </a:schemeClr>
          </a:solidFill>
        </p:spPr>
        <p:txBody>
          <a:bodyPr wrap="square">
            <a:spAutoFit/>
          </a:bodyPr>
          <a:lstStyle/>
          <a:p>
            <a:pPr algn="ctr">
              <a:defRPr/>
            </a:pPr>
            <a:r>
              <a:rPr lang="en-US" sz="1400" b="1" dirty="0"/>
              <a:t>All KNG2 scanning and priority scanning is simple to set up and edit through the menu. Please skip ahead to the Key Things section.</a:t>
            </a:r>
          </a:p>
        </p:txBody>
      </p:sp>
    </p:spTree>
    <p:extLst>
      <p:ext uri="{BB962C8B-B14F-4D97-AF65-F5344CB8AC3E}">
        <p14:creationId xmlns:p14="http://schemas.microsoft.com/office/powerpoint/2010/main" val="2103711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5">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26" presetClass="emph" presetSubtype="0" repeatCount="indefinite" fill="hold" grpId="0" nodeType="withEffect">
                                  <p:stCondLst>
                                    <p:cond delay="0"/>
                                  </p:stCondLst>
                                  <p:endCondLst>
                                    <p:cond evt="onNext" delay="0">
                                      <p:tgtEl>
                                        <p:sldTgt/>
                                      </p:tgtEl>
                                    </p:cond>
                                  </p:endCondLst>
                                  <p:childTnLst>
                                    <p:animEffect transition="out" filter="fade">
                                      <p:cBhvr>
                                        <p:cTn id="28" dur="500" tmFilter="0, 0; .2, .5; .8, .5; 1, 0"/>
                                        <p:tgtEl>
                                          <p:spTgt spid="27"/>
                                        </p:tgtEl>
                                      </p:cBhvr>
                                    </p:animEffect>
                                    <p:animScale>
                                      <p:cBhvr>
                                        <p:cTn id="29" dur="250" autoRev="1" fill="hold"/>
                                        <p:tgtEl>
                                          <p:spTgt spid="27"/>
                                        </p:tgtEl>
                                      </p:cBhvr>
                                      <p:by x="105000" y="105000"/>
                                    </p:animScale>
                                  </p:childTnLst>
                                </p:cTn>
                              </p:par>
                              <p:par>
                                <p:cTn id="30" presetID="1" presetClass="exit" presetSubtype="0" fill="hold" nodeType="withEffect">
                                  <p:stCondLst>
                                    <p:cond delay="0"/>
                                  </p:stCondLst>
                                  <p:childTnLst>
                                    <p:set>
                                      <p:cBhvr>
                                        <p:cTn id="31" dur="1" fill="hold">
                                          <p:stCondLst>
                                            <p:cond delay="0"/>
                                          </p:stCondLst>
                                        </p:cTn>
                                        <p:tgtEl>
                                          <p:spTgt spid="33"/>
                                        </p:tgtEl>
                                        <p:attrNameLst>
                                          <p:attrName>style.visibility</p:attrName>
                                        </p:attrNameLst>
                                      </p:cBhvr>
                                      <p:to>
                                        <p:strVal val="hidden"/>
                                      </p:to>
                                    </p:set>
                                  </p:childTnLst>
                                </p:cTn>
                              </p:par>
                              <p:par>
                                <p:cTn id="32" presetID="1" presetClass="exit" presetSubtype="0" fill="hold" grpId="1" nodeType="withEffect">
                                  <p:stCondLst>
                                    <p:cond delay="0"/>
                                  </p:stCondLst>
                                  <p:childTnLst>
                                    <p:set>
                                      <p:cBhvr>
                                        <p:cTn id="33" dur="1" fill="hold">
                                          <p:stCondLst>
                                            <p:cond delay="0"/>
                                          </p:stCondLst>
                                        </p:cTn>
                                        <p:tgtEl>
                                          <p:spTgt spid="34"/>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46"/>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46">
                                            <p:txEl>
                                              <p:pRg st="0" end="0"/>
                                            </p:txEl>
                                          </p:spTgt>
                                        </p:tgtEl>
                                        <p:attrNameLst>
                                          <p:attrName>style.visibility</p:attrName>
                                        </p:attrNameLst>
                                      </p:cBhvr>
                                      <p:to>
                                        <p:strVal val="visible"/>
                                      </p:to>
                                    </p:set>
                                  </p:childTnLst>
                                </p:cTn>
                              </p:par>
                              <p:par>
                                <p:cTn id="40" presetID="1" presetClass="exit" presetSubtype="0" fill="hold" nodeType="withEffect">
                                  <p:stCondLst>
                                    <p:cond delay="0"/>
                                  </p:stCondLst>
                                  <p:childTnLst>
                                    <p:set>
                                      <p:cBhvr>
                                        <p:cTn id="41" dur="1" fill="hold">
                                          <p:stCondLst>
                                            <p:cond delay="0"/>
                                          </p:stCondLst>
                                        </p:cTn>
                                        <p:tgtEl>
                                          <p:spTgt spid="32"/>
                                        </p:tgtEl>
                                        <p:attrNameLst>
                                          <p:attrName>style.visibility</p:attrName>
                                        </p:attrNameLst>
                                      </p:cBhvr>
                                      <p:to>
                                        <p:strVal val="hidden"/>
                                      </p:to>
                                    </p:set>
                                  </p:childTnLst>
                                </p:cTn>
                              </p:par>
                              <p:par>
                                <p:cTn id="42" presetID="26" presetClass="emph" presetSubtype="0" repeatCount="indefinite" fill="hold" grpId="1" nodeType="withEffect">
                                  <p:stCondLst>
                                    <p:cond delay="0"/>
                                  </p:stCondLst>
                                  <p:endCondLst>
                                    <p:cond evt="onNext" delay="0">
                                      <p:tgtEl>
                                        <p:sldTgt/>
                                      </p:tgtEl>
                                    </p:cond>
                                  </p:endCondLst>
                                  <p:childTnLst>
                                    <p:animEffect transition="out" filter="fade">
                                      <p:cBhvr>
                                        <p:cTn id="43" dur="500" tmFilter="0, 0; .2, .5; .8, .5; 1, 0"/>
                                        <p:tgtEl>
                                          <p:spTgt spid="27"/>
                                        </p:tgtEl>
                                      </p:cBhvr>
                                    </p:animEffect>
                                    <p:animScale>
                                      <p:cBhvr>
                                        <p:cTn id="44" dur="250" autoRev="1" fill="hold"/>
                                        <p:tgtEl>
                                          <p:spTgt spid="27"/>
                                        </p:tgtEl>
                                      </p:cBhvr>
                                      <p:by x="105000" y="105000"/>
                                    </p:animScale>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6">
                                            <p:txEl>
                                              <p:pRg st="2" end="2"/>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4"/>
                                        </p:tgtEl>
                                        <p:attrNameLst>
                                          <p:attrName>style.visibility</p:attrName>
                                        </p:attrNameLst>
                                      </p:cBhvr>
                                      <p:to>
                                        <p:strVal val="visible"/>
                                      </p:to>
                                    </p:set>
                                  </p:childTnLst>
                                </p:cTn>
                              </p:par>
                              <p:par>
                                <p:cTn id="55" presetID="1" presetClass="exit" presetSubtype="0" fill="hold" nodeType="withEffect">
                                  <p:stCondLst>
                                    <p:cond delay="0"/>
                                  </p:stCondLst>
                                  <p:childTnLst>
                                    <p:set>
                                      <p:cBhvr>
                                        <p:cTn id="56" dur="1" fill="hold">
                                          <p:stCondLst>
                                            <p:cond delay="0"/>
                                          </p:stCondLst>
                                        </p:cTn>
                                        <p:tgtEl>
                                          <p:spTgt spid="11"/>
                                        </p:tgtEl>
                                        <p:attrNameLst>
                                          <p:attrName>style.visibility</p:attrName>
                                        </p:attrNameLst>
                                      </p:cBhvr>
                                      <p:to>
                                        <p:strVal val="hidden"/>
                                      </p:to>
                                    </p:set>
                                  </p:childTnLst>
                                </p:cTn>
                              </p:par>
                              <p:par>
                                <p:cTn id="57" presetID="26" presetClass="emph" presetSubtype="0" repeatCount="indefinite" fill="hold" grpId="2" nodeType="withEffect">
                                  <p:stCondLst>
                                    <p:cond delay="0"/>
                                  </p:stCondLst>
                                  <p:endCondLst>
                                    <p:cond evt="onNext" delay="0">
                                      <p:tgtEl>
                                        <p:sldTgt/>
                                      </p:tgtEl>
                                    </p:cond>
                                  </p:endCondLst>
                                  <p:childTnLst>
                                    <p:animEffect transition="out" filter="fade">
                                      <p:cBhvr>
                                        <p:cTn id="58" dur="500" tmFilter="0, 0; .2, .5; .8, .5; 1, 0"/>
                                        <p:tgtEl>
                                          <p:spTgt spid="27"/>
                                        </p:tgtEl>
                                      </p:cBhvr>
                                    </p:animEffect>
                                    <p:animScale>
                                      <p:cBhvr>
                                        <p:cTn id="59" dur="250" autoRev="1" fill="hold"/>
                                        <p:tgtEl>
                                          <p:spTgt spid="27"/>
                                        </p:tgtEl>
                                      </p:cBhvr>
                                      <p:by x="105000" y="105000"/>
                                    </p:animScale>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46">
                                            <p:txEl>
                                              <p:pRg st="4" end="4"/>
                                            </p:txEl>
                                          </p:spTgt>
                                        </p:tgtEl>
                                        <p:attrNameLst>
                                          <p:attrName>style.visibility</p:attrName>
                                        </p:attrNameLst>
                                      </p:cBhvr>
                                      <p:to>
                                        <p:strVal val="visible"/>
                                      </p:to>
                                    </p:set>
                                  </p:childTnLst>
                                </p:cTn>
                              </p:par>
                              <p:par>
                                <p:cTn id="64" presetID="1" presetClass="exit" presetSubtype="0" fill="hold" nodeType="withEffect">
                                  <p:stCondLst>
                                    <p:cond delay="0"/>
                                  </p:stCondLst>
                                  <p:childTnLst>
                                    <p:set>
                                      <p:cBhvr>
                                        <p:cTn id="65" dur="1" fill="hold">
                                          <p:stCondLst>
                                            <p:cond delay="0"/>
                                          </p:stCondLst>
                                        </p:cTn>
                                        <p:tgtEl>
                                          <p:spTgt spid="36"/>
                                        </p:tgtEl>
                                        <p:attrNameLst>
                                          <p:attrName>style.visibility</p:attrName>
                                        </p:attrNameLst>
                                      </p:cBhvr>
                                      <p:to>
                                        <p:strVal val="hidden"/>
                                      </p:to>
                                    </p:set>
                                  </p:childTnLst>
                                </p:cTn>
                              </p:par>
                              <p:par>
                                <p:cTn id="66" presetID="1" presetClass="entr" presetSubtype="0" fill="hold" nodeType="withEffect">
                                  <p:stCondLst>
                                    <p:cond delay="0"/>
                                  </p:stCondLst>
                                  <p:childTnLst>
                                    <p:set>
                                      <p:cBhvr>
                                        <p:cTn id="67" dur="1" fill="hold">
                                          <p:stCondLst>
                                            <p:cond delay="0"/>
                                          </p:stCondLst>
                                        </p:cTn>
                                        <p:tgtEl>
                                          <p:spTgt spid="30"/>
                                        </p:tgtEl>
                                        <p:attrNameLst>
                                          <p:attrName>style.visibility</p:attrName>
                                        </p:attrNameLst>
                                      </p:cBhvr>
                                      <p:to>
                                        <p:strVal val="visible"/>
                                      </p:to>
                                    </p:set>
                                  </p:childTnLst>
                                </p:cTn>
                              </p:par>
                              <p:par>
                                <p:cTn id="68" presetID="1" presetClass="exit" presetSubtype="0" fill="hold" grpId="1" nodeType="withEffect">
                                  <p:stCondLst>
                                    <p:cond delay="0"/>
                                  </p:stCondLst>
                                  <p:childTnLst>
                                    <p:set>
                                      <p:cBhvr>
                                        <p:cTn id="69" dur="1" fill="hold">
                                          <p:stCondLst>
                                            <p:cond delay="0"/>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34" grpId="0" animBg="1"/>
      <p:bldP spid="34" grpId="1" animBg="1"/>
      <p:bldP spid="27" grpId="0"/>
      <p:bldP spid="27" grpId="1"/>
      <p:bldP spid="27" grpId="2"/>
      <p:bldP spid="46" grpId="0" animBg="1"/>
      <p:bldP spid="44" grpId="0" animBg="1"/>
      <p:bldP spid="44"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IFC-NIRSC" descr="Null"/>
          <p:cNvSpPr txBox="1"/>
          <p:nvPr/>
        </p:nvSpPr>
        <p:spPr>
          <a:xfrm rot="16200000">
            <a:off x="-2197098" y="4344600"/>
            <a:ext cx="4699001" cy="276999"/>
          </a:xfrm>
          <a:prstGeom prst="rect">
            <a:avLst/>
          </a:prstGeom>
          <a:noFill/>
        </p:spPr>
        <p:txBody>
          <a:bodyPr wrap="square" rtlCol="0">
            <a:spAutoFit/>
          </a:bodyPr>
          <a:lstStyle/>
          <a:p>
            <a:r>
              <a:rPr lang="en-US" sz="1200" dirty="0">
                <a:solidFill>
                  <a:schemeClr val="accent2">
                    <a:lumMod val="75000"/>
                  </a:schemeClr>
                </a:solidFill>
                <a:latin typeface="Biondi" panose="02000505030000020004" pitchFamily="2" charset="0"/>
              </a:rPr>
              <a:t>NIFC-NIICD-NIRSC Basic Radio Operation Training</a:t>
            </a:r>
          </a:p>
        </p:txBody>
      </p:sp>
      <p:sp>
        <p:nvSpPr>
          <p:cNvPr id="8194" name="Title"/>
          <p:cNvSpPr>
            <a:spLocks noGrp="1" noChangeArrowheads="1"/>
          </p:cNvSpPr>
          <p:nvPr>
            <p:ph type="title"/>
          </p:nvPr>
        </p:nvSpPr>
        <p:spPr/>
        <p:txBody>
          <a:bodyPr anchor="t"/>
          <a:lstStyle/>
          <a:p>
            <a:pPr eaLnBrk="1" hangingPunct="1">
              <a:defRPr/>
            </a:pPr>
            <a:r>
              <a:rPr lang="en-US" b="1" dirty="0"/>
              <a:t>INTRODUCTION</a:t>
            </a:r>
          </a:p>
        </p:txBody>
      </p:sp>
      <p:sp>
        <p:nvSpPr>
          <p:cNvPr id="8195" name="Main Text"/>
          <p:cNvSpPr>
            <a:spLocks noGrp="1" noChangeArrowheads="1"/>
          </p:cNvSpPr>
          <p:nvPr>
            <p:ph idx="1"/>
          </p:nvPr>
        </p:nvSpPr>
        <p:spPr>
          <a:xfrm>
            <a:off x="1066800" y="1672027"/>
            <a:ext cx="6705600" cy="4632325"/>
          </a:xfrm>
        </p:spPr>
        <p:txBody>
          <a:bodyPr>
            <a:normAutofit fontScale="70000" lnSpcReduction="20000"/>
          </a:bodyPr>
          <a:lstStyle/>
          <a:p>
            <a:pPr marL="0" indent="0">
              <a:lnSpc>
                <a:spcPct val="120000"/>
              </a:lnSpc>
              <a:buNone/>
            </a:pPr>
            <a:r>
              <a:rPr lang="en-US" altLang="en-US" sz="2600" b="1" dirty="0">
                <a:effectLst/>
                <a:latin typeface="Arial" charset="0"/>
                <a:cs typeface="Arial" charset="0"/>
              </a:rPr>
              <a:t>This training relates to NIFC National Incident Radio Support Cache (NIRSC) radio equipment and systems.  A </a:t>
            </a:r>
            <a:r>
              <a:rPr lang="en-US" altLang="en-US" sz="2600" b="1" dirty="0">
                <a:latin typeface="Arial" charset="0"/>
                <a:cs typeface="Arial" charset="0"/>
              </a:rPr>
              <a:t>system that is not a </a:t>
            </a:r>
            <a:r>
              <a:rPr lang="en-US" altLang="en-US" sz="2600" b="1" dirty="0">
                <a:effectLst/>
                <a:latin typeface="Arial" charset="0"/>
                <a:cs typeface="Arial" charset="0"/>
              </a:rPr>
              <a:t>NIFC-NIRSC system may work differently.  </a:t>
            </a:r>
            <a:r>
              <a:rPr lang="en-US" altLang="en-US" sz="2600" b="1" dirty="0">
                <a:latin typeface="Arial" charset="0"/>
                <a:cs typeface="Arial" charset="0"/>
              </a:rPr>
              <a:t>As the BK DPH and KNG2 are the primary NIFC-NIRSC incident handheld radios, they will be featured in this training presentation.</a:t>
            </a:r>
            <a:endParaRPr lang="en-US" altLang="en-US" sz="2600" b="1" dirty="0">
              <a:effectLst/>
              <a:latin typeface="Arial" charset="0"/>
              <a:cs typeface="Arial" charset="0"/>
            </a:endParaRPr>
          </a:p>
          <a:p>
            <a:pPr marL="0" indent="0">
              <a:lnSpc>
                <a:spcPct val="120000"/>
              </a:lnSpc>
              <a:buNone/>
            </a:pPr>
            <a:endParaRPr lang="en-US" altLang="en-US" sz="2600" b="1" dirty="0">
              <a:effectLst/>
              <a:latin typeface="Arial" charset="0"/>
              <a:cs typeface="Arial" charset="0"/>
            </a:endParaRPr>
          </a:p>
          <a:p>
            <a:pPr marL="0" indent="0">
              <a:lnSpc>
                <a:spcPct val="120000"/>
              </a:lnSpc>
              <a:buNone/>
            </a:pPr>
            <a:r>
              <a:rPr lang="en-US" altLang="en-US" sz="2600" b="1" dirty="0">
                <a:effectLst/>
                <a:latin typeface="Arial" charset="0"/>
                <a:cs typeface="Arial" charset="0"/>
              </a:rPr>
              <a:t>It is the responsibility of each user to understand the radio system and how to use it effectively and efficiently. </a:t>
            </a:r>
          </a:p>
          <a:p>
            <a:pPr marL="0" indent="0">
              <a:lnSpc>
                <a:spcPct val="110000"/>
              </a:lnSpc>
              <a:buNone/>
            </a:pPr>
            <a:endParaRPr lang="en-US" altLang="en-US" b="1" dirty="0">
              <a:effectLst/>
              <a:latin typeface="Eras Bold ITC" pitchFamily="34" charset="0"/>
              <a:cs typeface="Arial" charset="0"/>
            </a:endParaRPr>
          </a:p>
          <a:p>
            <a:pPr marL="0" indent="0" algn="ctr">
              <a:lnSpc>
                <a:spcPct val="110000"/>
              </a:lnSpc>
              <a:buNone/>
            </a:pPr>
            <a:r>
              <a:rPr lang="en-US" altLang="en-US" sz="3500" b="1" dirty="0">
                <a:solidFill>
                  <a:srgbClr val="FF0000"/>
                </a:solidFill>
                <a:latin typeface="Britannic Bold" panose="020B0903060703020204" pitchFamily="34" charset="0"/>
                <a:cs typeface="DilleniaUPC" panose="02020603050405020304" pitchFamily="18" charset="-34"/>
              </a:rPr>
              <a:t>YOUR </a:t>
            </a:r>
            <a:r>
              <a:rPr lang="en-US" altLang="en-US" sz="3500" b="1" dirty="0">
                <a:solidFill>
                  <a:srgbClr val="FF0000"/>
                </a:solidFill>
                <a:effectLst/>
                <a:latin typeface="Britannic Bold" panose="020B0903060703020204" pitchFamily="34" charset="0"/>
                <a:cs typeface="DilleniaUPC" panose="02020603050405020304" pitchFamily="18" charset="-34"/>
              </a:rPr>
              <a:t>HEALTH AND SAFETY </a:t>
            </a:r>
          </a:p>
          <a:p>
            <a:pPr marL="0" indent="0" algn="ctr">
              <a:lnSpc>
                <a:spcPct val="110000"/>
              </a:lnSpc>
              <a:buNone/>
            </a:pPr>
            <a:r>
              <a:rPr lang="en-US" altLang="en-US" sz="3500" b="1" dirty="0">
                <a:solidFill>
                  <a:srgbClr val="FF0000"/>
                </a:solidFill>
                <a:latin typeface="Britannic Bold" panose="020B0903060703020204" pitchFamily="34" charset="0"/>
                <a:cs typeface="DilleniaUPC" panose="02020603050405020304" pitchFamily="18" charset="-34"/>
              </a:rPr>
              <a:t>AND THAT OF </a:t>
            </a:r>
            <a:r>
              <a:rPr lang="en-US" altLang="en-US" sz="3500" b="1" dirty="0">
                <a:solidFill>
                  <a:srgbClr val="FF0000"/>
                </a:solidFill>
                <a:effectLst/>
                <a:latin typeface="Britannic Bold" panose="020B0903060703020204" pitchFamily="34" charset="0"/>
                <a:cs typeface="DilleniaUPC" panose="02020603050405020304" pitchFamily="18" charset="-34"/>
              </a:rPr>
              <a:t>OTHERS MAY </a:t>
            </a:r>
          </a:p>
          <a:p>
            <a:pPr marL="0" indent="0" algn="ctr">
              <a:lnSpc>
                <a:spcPct val="110000"/>
              </a:lnSpc>
              <a:buNone/>
            </a:pPr>
            <a:r>
              <a:rPr lang="en-US" altLang="en-US" sz="3500" b="1" dirty="0">
                <a:solidFill>
                  <a:srgbClr val="FF0000"/>
                </a:solidFill>
                <a:effectLst/>
                <a:latin typeface="Britannic Bold" panose="020B0903060703020204" pitchFamily="34" charset="0"/>
                <a:cs typeface="DilleniaUPC" panose="02020603050405020304" pitchFamily="18" charset="-34"/>
              </a:rPr>
              <a:t>DEPEND ON IT. </a:t>
            </a:r>
          </a:p>
        </p:txBody>
      </p:sp>
      <p:pic>
        <p:nvPicPr>
          <p:cNvPr id="2051" name="Pic-Screen Bean tower" descr="Three Screen Bean men standing on each others shoulder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2400" y="1154502"/>
            <a:ext cx="1260475" cy="51498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252080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9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19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195">
                                            <p:txEl>
                                              <p:pRg st="6" end="6"/>
                                            </p:txEl>
                                          </p:spTgt>
                                        </p:tgtEl>
                                        <p:attrNameLst>
                                          <p:attrName>style.visibility</p:attrName>
                                        </p:attrNameLst>
                                      </p:cBhvr>
                                      <p:to>
                                        <p:strVal val="visible"/>
                                      </p:to>
                                    </p:set>
                                  </p:childTnLst>
                                </p:cTn>
                              </p:par>
                              <p:par>
                                <p:cTn id="19" presetID="32" presetClass="emph" presetSubtype="0" fill="hold" nodeType="withEffect">
                                  <p:stCondLst>
                                    <p:cond delay="0"/>
                                  </p:stCondLst>
                                  <p:childTnLst>
                                    <p:animRot by="120000">
                                      <p:cBhvr>
                                        <p:cTn id="20" dur="100" fill="hold">
                                          <p:stCondLst>
                                            <p:cond delay="0"/>
                                          </p:stCondLst>
                                        </p:cTn>
                                        <p:tgtEl>
                                          <p:spTgt spid="8195">
                                            <p:txEl>
                                              <p:pRg st="4" end="4"/>
                                            </p:txEl>
                                          </p:spTgt>
                                        </p:tgtEl>
                                        <p:attrNameLst>
                                          <p:attrName>r</p:attrName>
                                        </p:attrNameLst>
                                      </p:cBhvr>
                                    </p:animRot>
                                    <p:animRot by="-240000">
                                      <p:cBhvr>
                                        <p:cTn id="21" dur="200" fill="hold">
                                          <p:stCondLst>
                                            <p:cond delay="200"/>
                                          </p:stCondLst>
                                        </p:cTn>
                                        <p:tgtEl>
                                          <p:spTgt spid="8195">
                                            <p:txEl>
                                              <p:pRg st="4" end="4"/>
                                            </p:txEl>
                                          </p:spTgt>
                                        </p:tgtEl>
                                        <p:attrNameLst>
                                          <p:attrName>r</p:attrName>
                                        </p:attrNameLst>
                                      </p:cBhvr>
                                    </p:animRot>
                                    <p:animRot by="240000">
                                      <p:cBhvr>
                                        <p:cTn id="22" dur="200" fill="hold">
                                          <p:stCondLst>
                                            <p:cond delay="400"/>
                                          </p:stCondLst>
                                        </p:cTn>
                                        <p:tgtEl>
                                          <p:spTgt spid="8195">
                                            <p:txEl>
                                              <p:pRg st="4" end="4"/>
                                            </p:txEl>
                                          </p:spTgt>
                                        </p:tgtEl>
                                        <p:attrNameLst>
                                          <p:attrName>r</p:attrName>
                                        </p:attrNameLst>
                                      </p:cBhvr>
                                    </p:animRot>
                                    <p:animRot by="-240000">
                                      <p:cBhvr>
                                        <p:cTn id="23" dur="200" fill="hold">
                                          <p:stCondLst>
                                            <p:cond delay="600"/>
                                          </p:stCondLst>
                                        </p:cTn>
                                        <p:tgtEl>
                                          <p:spTgt spid="8195">
                                            <p:txEl>
                                              <p:pRg st="4" end="4"/>
                                            </p:txEl>
                                          </p:spTgt>
                                        </p:tgtEl>
                                        <p:attrNameLst>
                                          <p:attrName>r</p:attrName>
                                        </p:attrNameLst>
                                      </p:cBhvr>
                                    </p:animRot>
                                    <p:animRot by="120000">
                                      <p:cBhvr>
                                        <p:cTn id="24" dur="200" fill="hold">
                                          <p:stCondLst>
                                            <p:cond delay="800"/>
                                          </p:stCondLst>
                                        </p:cTn>
                                        <p:tgtEl>
                                          <p:spTgt spid="8195">
                                            <p:txEl>
                                              <p:pRg st="4" end="4"/>
                                            </p:txEl>
                                          </p:spTgt>
                                        </p:tgtEl>
                                        <p:attrNameLst>
                                          <p:attrName>r</p:attrName>
                                        </p:attrNameLst>
                                      </p:cBhvr>
                                    </p:animRot>
                                  </p:childTnLst>
                                </p:cTn>
                              </p:par>
                              <p:par>
                                <p:cTn id="25" presetID="32" presetClass="emph" presetSubtype="0" fill="hold" nodeType="withEffect">
                                  <p:stCondLst>
                                    <p:cond delay="0"/>
                                  </p:stCondLst>
                                  <p:childTnLst>
                                    <p:animRot by="120000">
                                      <p:cBhvr>
                                        <p:cTn id="26" dur="100" fill="hold">
                                          <p:stCondLst>
                                            <p:cond delay="0"/>
                                          </p:stCondLst>
                                        </p:cTn>
                                        <p:tgtEl>
                                          <p:spTgt spid="8195">
                                            <p:txEl>
                                              <p:pRg st="5" end="5"/>
                                            </p:txEl>
                                          </p:spTgt>
                                        </p:tgtEl>
                                        <p:attrNameLst>
                                          <p:attrName>r</p:attrName>
                                        </p:attrNameLst>
                                      </p:cBhvr>
                                    </p:animRot>
                                    <p:animRot by="-240000">
                                      <p:cBhvr>
                                        <p:cTn id="27" dur="200" fill="hold">
                                          <p:stCondLst>
                                            <p:cond delay="200"/>
                                          </p:stCondLst>
                                        </p:cTn>
                                        <p:tgtEl>
                                          <p:spTgt spid="8195">
                                            <p:txEl>
                                              <p:pRg st="5" end="5"/>
                                            </p:txEl>
                                          </p:spTgt>
                                        </p:tgtEl>
                                        <p:attrNameLst>
                                          <p:attrName>r</p:attrName>
                                        </p:attrNameLst>
                                      </p:cBhvr>
                                    </p:animRot>
                                    <p:animRot by="240000">
                                      <p:cBhvr>
                                        <p:cTn id="28" dur="200" fill="hold">
                                          <p:stCondLst>
                                            <p:cond delay="400"/>
                                          </p:stCondLst>
                                        </p:cTn>
                                        <p:tgtEl>
                                          <p:spTgt spid="8195">
                                            <p:txEl>
                                              <p:pRg st="5" end="5"/>
                                            </p:txEl>
                                          </p:spTgt>
                                        </p:tgtEl>
                                        <p:attrNameLst>
                                          <p:attrName>r</p:attrName>
                                        </p:attrNameLst>
                                      </p:cBhvr>
                                    </p:animRot>
                                    <p:animRot by="-240000">
                                      <p:cBhvr>
                                        <p:cTn id="29" dur="200" fill="hold">
                                          <p:stCondLst>
                                            <p:cond delay="600"/>
                                          </p:stCondLst>
                                        </p:cTn>
                                        <p:tgtEl>
                                          <p:spTgt spid="8195">
                                            <p:txEl>
                                              <p:pRg st="5" end="5"/>
                                            </p:txEl>
                                          </p:spTgt>
                                        </p:tgtEl>
                                        <p:attrNameLst>
                                          <p:attrName>r</p:attrName>
                                        </p:attrNameLst>
                                      </p:cBhvr>
                                    </p:animRot>
                                    <p:animRot by="120000">
                                      <p:cBhvr>
                                        <p:cTn id="30" dur="200" fill="hold">
                                          <p:stCondLst>
                                            <p:cond delay="800"/>
                                          </p:stCondLst>
                                        </p:cTn>
                                        <p:tgtEl>
                                          <p:spTgt spid="8195">
                                            <p:txEl>
                                              <p:pRg st="5" end="5"/>
                                            </p:txEl>
                                          </p:spTgt>
                                        </p:tgtEl>
                                        <p:attrNameLst>
                                          <p:attrName>r</p:attrName>
                                        </p:attrNameLst>
                                      </p:cBhvr>
                                    </p:animRot>
                                  </p:childTnLst>
                                </p:cTn>
                              </p:par>
                              <p:par>
                                <p:cTn id="31" presetID="32" presetClass="emph" presetSubtype="0" fill="hold" nodeType="withEffect">
                                  <p:stCondLst>
                                    <p:cond delay="0"/>
                                  </p:stCondLst>
                                  <p:childTnLst>
                                    <p:animRot by="120000">
                                      <p:cBhvr>
                                        <p:cTn id="32" dur="100" fill="hold">
                                          <p:stCondLst>
                                            <p:cond delay="0"/>
                                          </p:stCondLst>
                                        </p:cTn>
                                        <p:tgtEl>
                                          <p:spTgt spid="8195">
                                            <p:txEl>
                                              <p:pRg st="6" end="6"/>
                                            </p:txEl>
                                          </p:spTgt>
                                        </p:tgtEl>
                                        <p:attrNameLst>
                                          <p:attrName>r</p:attrName>
                                        </p:attrNameLst>
                                      </p:cBhvr>
                                    </p:animRot>
                                    <p:animRot by="-240000">
                                      <p:cBhvr>
                                        <p:cTn id="33" dur="200" fill="hold">
                                          <p:stCondLst>
                                            <p:cond delay="200"/>
                                          </p:stCondLst>
                                        </p:cTn>
                                        <p:tgtEl>
                                          <p:spTgt spid="8195">
                                            <p:txEl>
                                              <p:pRg st="6" end="6"/>
                                            </p:txEl>
                                          </p:spTgt>
                                        </p:tgtEl>
                                        <p:attrNameLst>
                                          <p:attrName>r</p:attrName>
                                        </p:attrNameLst>
                                      </p:cBhvr>
                                    </p:animRot>
                                    <p:animRot by="240000">
                                      <p:cBhvr>
                                        <p:cTn id="34" dur="200" fill="hold">
                                          <p:stCondLst>
                                            <p:cond delay="400"/>
                                          </p:stCondLst>
                                        </p:cTn>
                                        <p:tgtEl>
                                          <p:spTgt spid="8195">
                                            <p:txEl>
                                              <p:pRg st="6" end="6"/>
                                            </p:txEl>
                                          </p:spTgt>
                                        </p:tgtEl>
                                        <p:attrNameLst>
                                          <p:attrName>r</p:attrName>
                                        </p:attrNameLst>
                                      </p:cBhvr>
                                    </p:animRot>
                                    <p:animRot by="-240000">
                                      <p:cBhvr>
                                        <p:cTn id="35" dur="200" fill="hold">
                                          <p:stCondLst>
                                            <p:cond delay="600"/>
                                          </p:stCondLst>
                                        </p:cTn>
                                        <p:tgtEl>
                                          <p:spTgt spid="8195">
                                            <p:txEl>
                                              <p:pRg st="6" end="6"/>
                                            </p:txEl>
                                          </p:spTgt>
                                        </p:tgtEl>
                                        <p:attrNameLst>
                                          <p:attrName>r</p:attrName>
                                        </p:attrNameLst>
                                      </p:cBhvr>
                                    </p:animRot>
                                    <p:animRot by="120000">
                                      <p:cBhvr>
                                        <p:cTn id="36" dur="200" fill="hold">
                                          <p:stCondLst>
                                            <p:cond delay="800"/>
                                          </p:stCondLst>
                                        </p:cTn>
                                        <p:tgtEl>
                                          <p:spTgt spid="8195">
                                            <p:txEl>
                                              <p:pRg st="6" end="6"/>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NIFC-NIRSC" descr="Null"/>
          <p:cNvSpPr txBox="1"/>
          <p:nvPr/>
        </p:nvSpPr>
        <p:spPr>
          <a:xfrm rot="16200000">
            <a:off x="-2197098" y="4344600"/>
            <a:ext cx="4699001" cy="276999"/>
          </a:xfrm>
          <a:prstGeom prst="rect">
            <a:avLst/>
          </a:prstGeom>
          <a:noFill/>
        </p:spPr>
        <p:txBody>
          <a:bodyPr wrap="square" rtlCol="0">
            <a:spAutoFit/>
          </a:bodyPr>
          <a:lstStyle/>
          <a:p>
            <a:r>
              <a:rPr lang="en-US" sz="1200" dirty="0">
                <a:solidFill>
                  <a:schemeClr val="accent2">
                    <a:lumMod val="75000"/>
                  </a:schemeClr>
                </a:solidFill>
                <a:latin typeface="Biondi" panose="02000505030000020004" pitchFamily="2" charset="0"/>
              </a:rPr>
              <a:t>NIFC-NIICD-NIRSC Basic Radio Operation Training</a:t>
            </a:r>
          </a:p>
        </p:txBody>
      </p:sp>
      <p:sp>
        <p:nvSpPr>
          <p:cNvPr id="2" name="Title 1"/>
          <p:cNvSpPr>
            <a:spLocks noGrp="1"/>
          </p:cNvSpPr>
          <p:nvPr>
            <p:ph type="title"/>
          </p:nvPr>
        </p:nvSpPr>
        <p:spPr/>
        <p:txBody>
          <a:bodyPr>
            <a:normAutofit fontScale="90000"/>
          </a:bodyPr>
          <a:lstStyle/>
          <a:p>
            <a:r>
              <a:rPr lang="en-US" b="1" dirty="0"/>
              <a:t>KNOW YOUR RADIO –</a:t>
            </a:r>
            <a:br>
              <a:rPr lang="en-US" b="1" dirty="0"/>
            </a:br>
            <a:r>
              <a:rPr lang="en-US" b="1" dirty="0"/>
              <a:t>BK DPH - Edit the Scan List</a:t>
            </a:r>
          </a:p>
        </p:txBody>
      </p:sp>
      <p:grpSp>
        <p:nvGrpSpPr>
          <p:cNvPr id="35" name="BK Radio display keypad" descr="Bendix King radio display and keypad"/>
          <p:cNvGrpSpPr/>
          <p:nvPr/>
        </p:nvGrpSpPr>
        <p:grpSpPr>
          <a:xfrm>
            <a:off x="1219200" y="2980497"/>
            <a:ext cx="2438400" cy="3084746"/>
            <a:chOff x="1447800" y="3352166"/>
            <a:chExt cx="2438400" cy="3084746"/>
          </a:xfrm>
        </p:grpSpPr>
        <p:pic>
          <p:nvPicPr>
            <p:cNvPr id="36" name="Picture 35" descr="BK radio screen and keypa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7800" y="3352166"/>
              <a:ext cx="2438400" cy="3084746"/>
            </a:xfrm>
            <a:prstGeom prst="rect">
              <a:avLst/>
            </a:prstGeom>
          </p:spPr>
        </p:pic>
        <p:sp>
          <p:nvSpPr>
            <p:cNvPr id="37" name="Rectangle 36"/>
            <p:cNvSpPr/>
            <p:nvPr/>
          </p:nvSpPr>
          <p:spPr>
            <a:xfrm>
              <a:off x="1905000" y="3876016"/>
              <a:ext cx="1595294" cy="469186"/>
            </a:xfrm>
            <a:prstGeom prst="rect">
              <a:avLst/>
            </a:prstGeom>
            <a:solidFill>
              <a:schemeClr val="accent4">
                <a:lumMod val="75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Add Channels"/>
          <p:cNvSpPr txBox="1"/>
          <p:nvPr/>
        </p:nvSpPr>
        <p:spPr>
          <a:xfrm>
            <a:off x="1252360" y="1981200"/>
            <a:ext cx="2406650" cy="381000"/>
          </a:xfrm>
          <a:prstGeom prst="rect">
            <a:avLst/>
          </a:prstGeom>
          <a:noFill/>
        </p:spPr>
        <p:txBody>
          <a:bodyPr wrap="square" rtlCol="0">
            <a:spAutoFit/>
          </a:bodyPr>
          <a:lstStyle/>
          <a:p>
            <a:pPr algn="ctr"/>
            <a:r>
              <a:rPr lang="en-US" b="1" u="sng" dirty="0">
                <a:effectLst>
                  <a:outerShdw blurRad="38100" dist="38100" dir="2700000" algn="tl">
                    <a:srgbClr val="000000">
                      <a:alpha val="43137"/>
                    </a:srgbClr>
                  </a:outerShdw>
                </a:effectLst>
                <a:latin typeface="+mj-lt"/>
                <a:cs typeface="Narkisim" panose="020E0502050101010101" pitchFamily="34" charset="-79"/>
              </a:rPr>
              <a:t>ADD</a:t>
            </a:r>
            <a:r>
              <a:rPr lang="en-US" b="1" dirty="0">
                <a:effectLst>
                  <a:outerShdw blurRad="38100" dist="38100" dir="2700000" algn="tl">
                    <a:srgbClr val="000000">
                      <a:alpha val="43137"/>
                    </a:srgbClr>
                  </a:outerShdw>
                </a:effectLst>
                <a:latin typeface="+mj-lt"/>
                <a:cs typeface="Narkisim" panose="020E0502050101010101" pitchFamily="34" charset="-79"/>
              </a:rPr>
              <a:t> CHANNELS</a:t>
            </a:r>
          </a:p>
        </p:txBody>
      </p:sp>
      <p:sp>
        <p:nvSpPr>
          <p:cNvPr id="76821" name="Text-To add a"/>
          <p:cNvSpPr>
            <a:spLocks noChangeArrowheads="1"/>
          </p:cNvSpPr>
          <p:nvPr/>
        </p:nvSpPr>
        <p:spPr bwMode="auto">
          <a:xfrm>
            <a:off x="3837780" y="2133599"/>
            <a:ext cx="5084763" cy="738664"/>
          </a:xfrm>
          <a:prstGeom prst="rect">
            <a:avLst/>
          </a:prstGeom>
          <a:solidFill>
            <a:schemeClr val="accent1">
              <a:lumMod val="60000"/>
              <a:lumOff val="40000"/>
            </a:schemeClr>
          </a:solidFill>
          <a:ln w="9525">
            <a:noFill/>
            <a:miter lim="800000"/>
            <a:headEnd/>
            <a:tailEnd/>
          </a:ln>
          <a:effectLst/>
        </p:spPr>
        <p:txBody>
          <a:bodyPr wrap="square" lIns="91440" tIns="0" rIns="0" bIns="0">
            <a:spAutoFit/>
          </a:bodyPr>
          <a:lstStyle/>
          <a:p>
            <a:pPr eaLnBrk="0" hangingPunct="0">
              <a:defRPr/>
            </a:pPr>
            <a:r>
              <a:rPr lang="en-US" sz="1600" b="1" dirty="0">
                <a:cs typeface="Arial" charset="0"/>
              </a:rPr>
              <a:t>To add a channel to the scan list, first be sure SCAN is turned OFF.  Then turn the channel selector knob to the desired channel to be scanned.</a:t>
            </a:r>
          </a:p>
        </p:txBody>
      </p:sp>
      <p:sp>
        <p:nvSpPr>
          <p:cNvPr id="53" name="Text-Tac 5" descr="Channel label in the radio display"/>
          <p:cNvSpPr txBox="1"/>
          <p:nvPr/>
        </p:nvSpPr>
        <p:spPr>
          <a:xfrm>
            <a:off x="1747838" y="3521859"/>
            <a:ext cx="990600" cy="400110"/>
          </a:xfrm>
          <a:prstGeom prst="rect">
            <a:avLst/>
          </a:prstGeom>
          <a:solidFill>
            <a:schemeClr val="accent4">
              <a:lumMod val="75000"/>
            </a:schemeClr>
          </a:solidFill>
        </p:spPr>
        <p:txBody>
          <a:bodyPr wrap="square" rtlCol="0">
            <a:spAutoFit/>
          </a:bodyPr>
          <a:lstStyle/>
          <a:p>
            <a:r>
              <a:rPr lang="en-US" sz="2000" b="1" dirty="0">
                <a:latin typeface="Eras Medium ITC" panose="020B0602030504020804" pitchFamily="34" charset="0"/>
              </a:rPr>
              <a:t>TAC 5</a:t>
            </a:r>
          </a:p>
        </p:txBody>
      </p:sp>
      <p:sp>
        <p:nvSpPr>
          <p:cNvPr id="48" name="Text-Tac 6" descr="Channel label in the radio display"/>
          <p:cNvSpPr txBox="1"/>
          <p:nvPr/>
        </p:nvSpPr>
        <p:spPr>
          <a:xfrm>
            <a:off x="1747838" y="3521859"/>
            <a:ext cx="990600" cy="400110"/>
          </a:xfrm>
          <a:prstGeom prst="rect">
            <a:avLst/>
          </a:prstGeom>
          <a:solidFill>
            <a:schemeClr val="accent4">
              <a:lumMod val="75000"/>
            </a:schemeClr>
          </a:solidFill>
        </p:spPr>
        <p:txBody>
          <a:bodyPr wrap="square" rtlCol="0">
            <a:spAutoFit/>
          </a:bodyPr>
          <a:lstStyle/>
          <a:p>
            <a:r>
              <a:rPr lang="en-US" sz="2000" b="1" dirty="0">
                <a:latin typeface="Eras Medium ITC" panose="020B0602030504020804" pitchFamily="34" charset="0"/>
              </a:rPr>
              <a:t>TAC 6</a:t>
            </a:r>
          </a:p>
        </p:txBody>
      </p:sp>
      <p:sp>
        <p:nvSpPr>
          <p:cNvPr id="50" name="Text-Cmd 7" descr="Channel label in the radio display "/>
          <p:cNvSpPr txBox="1"/>
          <p:nvPr/>
        </p:nvSpPr>
        <p:spPr>
          <a:xfrm>
            <a:off x="1747838" y="3538885"/>
            <a:ext cx="990600" cy="400110"/>
          </a:xfrm>
          <a:prstGeom prst="rect">
            <a:avLst/>
          </a:prstGeom>
          <a:solidFill>
            <a:schemeClr val="accent4">
              <a:lumMod val="75000"/>
            </a:schemeClr>
          </a:solidFill>
        </p:spPr>
        <p:txBody>
          <a:bodyPr wrap="square" rtlCol="0">
            <a:spAutoFit/>
          </a:bodyPr>
          <a:lstStyle/>
          <a:p>
            <a:r>
              <a:rPr lang="en-US" sz="2000" b="1" dirty="0">
                <a:latin typeface="Eras Medium ITC" panose="020B0602030504020804" pitchFamily="34" charset="0"/>
              </a:rPr>
              <a:t>CMD 7</a:t>
            </a:r>
          </a:p>
        </p:txBody>
      </p:sp>
      <p:sp>
        <p:nvSpPr>
          <p:cNvPr id="76823" name="Arrow to ENT" descr="Arrow pointing at the ENT (enter) button the radio keypad"/>
          <p:cNvSpPr>
            <a:spLocks noChangeShapeType="1"/>
          </p:cNvSpPr>
          <p:nvPr/>
        </p:nvSpPr>
        <p:spPr bwMode="auto">
          <a:xfrm flipH="1">
            <a:off x="3356427" y="3616455"/>
            <a:ext cx="1063171" cy="1516726"/>
          </a:xfrm>
          <a:prstGeom prst="line">
            <a:avLst/>
          </a:prstGeom>
          <a:noFill/>
          <a:ln w="69850">
            <a:solidFill>
              <a:schemeClr val="accent1">
                <a:lumMod val="60000"/>
                <a:lumOff val="40000"/>
              </a:schemeClr>
            </a:solidFill>
            <a:round/>
            <a:headEnd/>
            <a:tailEnd type="triangle" w="med" len="med"/>
          </a:ln>
          <a:effectLst/>
        </p:spPr>
        <p:txBody>
          <a:bodyPr lIns="0" tIns="0" rIns="0" bIns="0" anchor="ctr"/>
          <a:lstStyle/>
          <a:p>
            <a:pPr>
              <a:defRPr/>
            </a:pPr>
            <a:endParaRPr lang="en-US"/>
          </a:p>
        </p:txBody>
      </p:sp>
      <p:sp>
        <p:nvSpPr>
          <p:cNvPr id="76824" name="Box around ENT" descr="Box around the ENT (enter) button on the keypad"/>
          <p:cNvSpPr>
            <a:spLocks noChangeArrowheads="1"/>
          </p:cNvSpPr>
          <p:nvPr/>
        </p:nvSpPr>
        <p:spPr bwMode="auto">
          <a:xfrm>
            <a:off x="2954792" y="5133181"/>
            <a:ext cx="401638" cy="303213"/>
          </a:xfrm>
          <a:prstGeom prst="rect">
            <a:avLst/>
          </a:prstGeom>
          <a:solidFill>
            <a:srgbClr val="FF0000">
              <a:alpha val="25000"/>
            </a:srgbClr>
          </a:solidFill>
          <a:ln w="38100" algn="ctr">
            <a:solidFill>
              <a:srgbClr val="FF0000"/>
            </a:solidFill>
            <a:miter lim="800000"/>
            <a:headEnd/>
            <a:tailEnd/>
          </a:ln>
          <a:effectLst/>
        </p:spPr>
        <p:txBody>
          <a:bodyPr wrap="none" lIns="0" tIns="0" rIns="0" bIns="0" anchor="ctr"/>
          <a:lstStyle/>
          <a:p>
            <a:pPr>
              <a:defRPr/>
            </a:pPr>
            <a:endParaRPr lang="en-US"/>
          </a:p>
        </p:txBody>
      </p:sp>
      <p:sp>
        <p:nvSpPr>
          <p:cNvPr id="76828" name="Text-Press the ENT"/>
          <p:cNvSpPr>
            <a:spLocks noChangeArrowheads="1"/>
          </p:cNvSpPr>
          <p:nvPr/>
        </p:nvSpPr>
        <p:spPr bwMode="auto">
          <a:xfrm>
            <a:off x="4249123" y="3059668"/>
            <a:ext cx="3996292" cy="738664"/>
          </a:xfrm>
          <a:prstGeom prst="rect">
            <a:avLst/>
          </a:prstGeom>
          <a:solidFill>
            <a:schemeClr val="accent1">
              <a:lumMod val="60000"/>
              <a:lumOff val="40000"/>
            </a:schemeClr>
          </a:solidFill>
          <a:ln>
            <a:noFill/>
          </a:ln>
          <a:effectLst/>
        </p:spPr>
        <p:txBody>
          <a:bodyPr wrap="square" lIns="91440" tIns="0" rIns="0" bIns="0">
            <a:spAutoFit/>
          </a:bodyPr>
          <a:lstStyle/>
          <a:p>
            <a:pPr eaLnBrk="0" hangingPunct="0">
              <a:defRPr/>
            </a:pPr>
            <a:r>
              <a:rPr lang="en-US" sz="1600" b="1" dirty="0">
                <a:cs typeface="Arial" charset="0"/>
              </a:rPr>
              <a:t>Press the ENT button.  The radio will beep and you will see SCN in the display above the channel label.</a:t>
            </a:r>
          </a:p>
        </p:txBody>
      </p:sp>
      <p:sp>
        <p:nvSpPr>
          <p:cNvPr id="34" name="Text-To add more"/>
          <p:cNvSpPr>
            <a:spLocks noChangeArrowheads="1"/>
          </p:cNvSpPr>
          <p:nvPr/>
        </p:nvSpPr>
        <p:spPr bwMode="auto">
          <a:xfrm>
            <a:off x="4538932" y="3973533"/>
            <a:ext cx="4114800" cy="1723549"/>
          </a:xfrm>
          <a:prstGeom prst="rect">
            <a:avLst/>
          </a:prstGeom>
          <a:solidFill>
            <a:schemeClr val="accent1">
              <a:lumMod val="60000"/>
              <a:lumOff val="40000"/>
            </a:schemeClr>
          </a:solidFill>
          <a:ln>
            <a:noFill/>
          </a:ln>
          <a:effectLst/>
        </p:spPr>
        <p:txBody>
          <a:bodyPr wrap="square" lIns="91440" tIns="0" rIns="0" bIns="0">
            <a:spAutoFit/>
          </a:bodyPr>
          <a:lstStyle/>
          <a:p>
            <a:pPr eaLnBrk="0" hangingPunct="0">
              <a:defRPr/>
            </a:pPr>
            <a:r>
              <a:rPr lang="en-US" sz="1600" b="1" dirty="0">
                <a:cs typeface="Arial" charset="0"/>
              </a:rPr>
              <a:t>To add more channels to the scan list, repeat the previous steps.  </a:t>
            </a:r>
          </a:p>
          <a:p>
            <a:pPr eaLnBrk="0" hangingPunct="0">
              <a:defRPr/>
            </a:pPr>
            <a:endParaRPr lang="en-US" sz="1600" b="1" dirty="0">
              <a:cs typeface="Arial" charset="0"/>
            </a:endParaRPr>
          </a:p>
          <a:p>
            <a:pPr eaLnBrk="0" hangingPunct="0">
              <a:defRPr/>
            </a:pPr>
            <a:r>
              <a:rPr lang="en-US" sz="1600" b="1" dirty="0">
                <a:cs typeface="Arial" charset="0"/>
              </a:rPr>
              <a:t>You can see which channels are in the scan list by scrolling through the channels and looking for SCN to appear on the display.</a:t>
            </a:r>
          </a:p>
        </p:txBody>
      </p:sp>
      <p:sp>
        <p:nvSpPr>
          <p:cNvPr id="7" name="Text-A/G 1" descr="Channel label in the radio display"/>
          <p:cNvSpPr txBox="1"/>
          <p:nvPr/>
        </p:nvSpPr>
        <p:spPr>
          <a:xfrm>
            <a:off x="1747838" y="3538885"/>
            <a:ext cx="990600" cy="400110"/>
          </a:xfrm>
          <a:prstGeom prst="rect">
            <a:avLst/>
          </a:prstGeom>
          <a:solidFill>
            <a:schemeClr val="accent4">
              <a:lumMod val="75000"/>
            </a:schemeClr>
          </a:solidFill>
        </p:spPr>
        <p:txBody>
          <a:bodyPr wrap="square" rtlCol="0">
            <a:spAutoFit/>
          </a:bodyPr>
          <a:lstStyle/>
          <a:p>
            <a:r>
              <a:rPr lang="en-US" sz="2000" b="1" dirty="0">
                <a:latin typeface="Eras Medium ITC" panose="020B0602030504020804" pitchFamily="34" charset="0"/>
              </a:rPr>
              <a:t>A/G 1</a:t>
            </a:r>
          </a:p>
        </p:txBody>
      </p:sp>
      <p:sp>
        <p:nvSpPr>
          <p:cNvPr id="47" name="Text-Ranch" descr="Channel label in the radio display"/>
          <p:cNvSpPr txBox="1"/>
          <p:nvPr/>
        </p:nvSpPr>
        <p:spPr>
          <a:xfrm>
            <a:off x="1747838" y="3538885"/>
            <a:ext cx="1292811" cy="400110"/>
          </a:xfrm>
          <a:prstGeom prst="rect">
            <a:avLst/>
          </a:prstGeom>
          <a:solidFill>
            <a:schemeClr val="accent4">
              <a:lumMod val="75000"/>
            </a:schemeClr>
          </a:solidFill>
        </p:spPr>
        <p:txBody>
          <a:bodyPr wrap="square" rtlCol="0">
            <a:spAutoFit/>
          </a:bodyPr>
          <a:lstStyle/>
          <a:p>
            <a:r>
              <a:rPr lang="en-US" sz="2000" b="1" dirty="0">
                <a:latin typeface="Eras Medium ITC" panose="020B0602030504020804" pitchFamily="34" charset="0"/>
              </a:rPr>
              <a:t>RANCH</a:t>
            </a:r>
          </a:p>
        </p:txBody>
      </p:sp>
      <p:sp>
        <p:nvSpPr>
          <p:cNvPr id="51" name="Text-Cmd 8" descr="Channel label in the radio display"/>
          <p:cNvSpPr txBox="1"/>
          <p:nvPr/>
        </p:nvSpPr>
        <p:spPr>
          <a:xfrm>
            <a:off x="1747838" y="3521859"/>
            <a:ext cx="990600" cy="400110"/>
          </a:xfrm>
          <a:prstGeom prst="rect">
            <a:avLst/>
          </a:prstGeom>
          <a:solidFill>
            <a:schemeClr val="accent4">
              <a:lumMod val="75000"/>
            </a:schemeClr>
          </a:solidFill>
        </p:spPr>
        <p:txBody>
          <a:bodyPr wrap="square" rtlCol="0">
            <a:spAutoFit/>
          </a:bodyPr>
          <a:lstStyle/>
          <a:p>
            <a:r>
              <a:rPr lang="en-US" sz="2000" b="1" dirty="0">
                <a:latin typeface="Eras Medium ITC" panose="020B0602030504020804" pitchFamily="34" charset="0"/>
              </a:rPr>
              <a:t>CMD 8</a:t>
            </a:r>
          </a:p>
        </p:txBody>
      </p:sp>
      <p:sp>
        <p:nvSpPr>
          <p:cNvPr id="49" name="Text-Cmd 9" descr="Channel label in the radio display"/>
          <p:cNvSpPr txBox="1"/>
          <p:nvPr/>
        </p:nvSpPr>
        <p:spPr>
          <a:xfrm>
            <a:off x="1747838" y="3538885"/>
            <a:ext cx="990600" cy="400110"/>
          </a:xfrm>
          <a:prstGeom prst="rect">
            <a:avLst/>
          </a:prstGeom>
          <a:solidFill>
            <a:schemeClr val="accent4">
              <a:lumMod val="75000"/>
            </a:schemeClr>
          </a:solidFill>
        </p:spPr>
        <p:txBody>
          <a:bodyPr wrap="square" rtlCol="0">
            <a:spAutoFit/>
          </a:bodyPr>
          <a:lstStyle/>
          <a:p>
            <a:r>
              <a:rPr lang="en-US" sz="2000" b="1" dirty="0">
                <a:latin typeface="Eras Medium ITC" panose="020B0602030504020804" pitchFamily="34" charset="0"/>
              </a:rPr>
              <a:t>CMD 9</a:t>
            </a:r>
          </a:p>
        </p:txBody>
      </p:sp>
      <p:sp>
        <p:nvSpPr>
          <p:cNvPr id="76810" name="Text-SCN" descr="SCN (scan) label in the radio display"/>
          <p:cNvSpPr txBox="1">
            <a:spLocks noChangeArrowheads="1"/>
          </p:cNvSpPr>
          <p:nvPr/>
        </p:nvSpPr>
        <p:spPr bwMode="auto">
          <a:xfrm rot="10800000" flipV="1">
            <a:off x="2770638" y="3531815"/>
            <a:ext cx="465938" cy="169277"/>
          </a:xfrm>
          <a:prstGeom prst="rect">
            <a:avLst/>
          </a:prstGeom>
          <a:solidFill>
            <a:schemeClr val="accent4">
              <a:lumMod val="75000"/>
            </a:schemeClr>
          </a:solidFill>
          <a:ln w="9525">
            <a:noFill/>
            <a:miter lim="800000"/>
            <a:headEnd/>
            <a:tailEnd/>
          </a:ln>
          <a:effectLst/>
        </p:spPr>
        <p:txBody>
          <a:bodyPr wrap="square" lIns="0" tIns="0" rIns="0" bIns="0">
            <a:spAutoFit/>
          </a:bodyPr>
          <a:lstStyle/>
          <a:p>
            <a:pPr algn="ctr" eaLnBrk="0" hangingPunct="0">
              <a:defRPr/>
            </a:pPr>
            <a:r>
              <a:rPr lang="en-US" sz="1100" dirty="0">
                <a:solidFill>
                  <a:schemeClr val="tx1"/>
                </a:solidFill>
                <a:latin typeface="Arial" panose="020B0604020202020204" pitchFamily="34" charset="0"/>
                <a:cs typeface="Arial" panose="020B0604020202020204" pitchFamily="34" charset="0"/>
              </a:rPr>
              <a:t>SCN</a:t>
            </a:r>
            <a:endParaRPr lang="en-US" sz="1200" dirty="0">
              <a:solidFill>
                <a:schemeClr val="tx1"/>
              </a:solidFill>
              <a:latin typeface="Arial" panose="020B0604020202020204" pitchFamily="34" charset="0"/>
              <a:cs typeface="Arial" panose="020B0604020202020204" pitchFamily="34" charset="0"/>
            </a:endParaRPr>
          </a:p>
        </p:txBody>
      </p:sp>
      <p:sp>
        <p:nvSpPr>
          <p:cNvPr id="32" name="Arrow to SCN" descr="Arrow pointing at SCN (scan) label in the radio display"/>
          <p:cNvSpPr>
            <a:spLocks noChangeShapeType="1"/>
          </p:cNvSpPr>
          <p:nvPr/>
        </p:nvSpPr>
        <p:spPr bwMode="auto">
          <a:xfrm flipH="1">
            <a:off x="3155611" y="3504346"/>
            <a:ext cx="1177186" cy="77051"/>
          </a:xfrm>
          <a:prstGeom prst="line">
            <a:avLst/>
          </a:prstGeom>
          <a:noFill/>
          <a:ln w="69850">
            <a:solidFill>
              <a:schemeClr val="accent1">
                <a:lumMod val="60000"/>
                <a:lumOff val="40000"/>
              </a:schemeClr>
            </a:solidFill>
            <a:round/>
            <a:headEnd/>
            <a:tailEnd type="triangle" w="med" len="med"/>
          </a:ln>
          <a:effectLst/>
        </p:spPr>
        <p:txBody>
          <a:bodyPr lIns="0" tIns="0" rIns="0" bIns="0" anchor="ctr"/>
          <a:lstStyle/>
          <a:p>
            <a:pPr>
              <a:defRPr/>
            </a:pPr>
            <a:endParaRPr lang="en-US"/>
          </a:p>
        </p:txBody>
      </p:sp>
      <p:sp>
        <p:nvSpPr>
          <p:cNvPr id="24" name="Text-NOTE"/>
          <p:cNvSpPr txBox="1"/>
          <p:nvPr/>
        </p:nvSpPr>
        <p:spPr>
          <a:xfrm>
            <a:off x="1311215" y="6185140"/>
            <a:ext cx="7543800" cy="523220"/>
          </a:xfrm>
          <a:prstGeom prst="rect">
            <a:avLst/>
          </a:prstGeom>
          <a:noFill/>
          <a:ln w="28575">
            <a:solidFill>
              <a:schemeClr val="accent1">
                <a:lumMod val="75000"/>
              </a:schemeClr>
            </a:solidFill>
          </a:ln>
        </p:spPr>
        <p:txBody>
          <a:bodyPr wrap="square" rtlCol="0">
            <a:spAutoFit/>
          </a:bodyPr>
          <a:lstStyle/>
          <a:p>
            <a:r>
              <a:rPr lang="en-US" sz="1400" i="1" dirty="0">
                <a:solidFill>
                  <a:srgbClr val="FF0000"/>
                </a:solidFill>
                <a:latin typeface="Arial" panose="020B0604020202020204" pitchFamily="34" charset="0"/>
                <a:cs typeface="Arial" panose="020B0604020202020204" pitchFamily="34" charset="0"/>
              </a:rPr>
              <a:t>NOTE: To avoid the possibility of missing calls because of increased radio traffic and to avoid rapid battery depletion, NIFC-NIRSC recommends scanning no more than three channels.</a:t>
            </a:r>
          </a:p>
        </p:txBody>
      </p:sp>
      <p:pic>
        <p:nvPicPr>
          <p:cNvPr id="29" name="Home Button" descr="Home Button - clicking this will return you to the Main Menu">
            <a:hlinkClick r:id="rId5" action="ppaction://hlinksldjump" tooltip="Main Menu"/>
          </p:cNvPr>
          <p:cNvPicPr>
            <a:picLocks noChangeAspect="1" noChangeArrowheads="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686800" y="152400"/>
            <a:ext cx="304800" cy="304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42794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682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5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4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6828"/>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nodeType="afterEffect">
                                  <p:stCondLst>
                                    <p:cond delay="500"/>
                                  </p:stCondLst>
                                  <p:childTnLst>
                                    <p:set>
                                      <p:cBhvr>
                                        <p:cTn id="29" dur="1" fill="hold">
                                          <p:stCondLst>
                                            <p:cond delay="0"/>
                                          </p:stCondLst>
                                        </p:cTn>
                                        <p:tgtEl>
                                          <p:spTgt spid="76823"/>
                                        </p:tgtEl>
                                        <p:attrNameLst>
                                          <p:attrName>style.visibility</p:attrName>
                                        </p:attrNameLst>
                                      </p:cBhvr>
                                      <p:to>
                                        <p:strVal val="visible"/>
                                      </p:to>
                                    </p:set>
                                  </p:childTnLst>
                                </p:cTn>
                              </p:par>
                              <p:par>
                                <p:cTn id="30" presetID="1" presetClass="entr" presetSubtype="0" fill="hold" grpId="2" nodeType="withEffect">
                                  <p:stCondLst>
                                    <p:cond delay="500"/>
                                  </p:stCondLst>
                                  <p:childTnLst>
                                    <p:set>
                                      <p:cBhvr>
                                        <p:cTn id="31" dur="1" fill="hold">
                                          <p:stCondLst>
                                            <p:cond delay="0"/>
                                          </p:stCondLst>
                                        </p:cTn>
                                        <p:tgtEl>
                                          <p:spTgt spid="76824"/>
                                        </p:tgtEl>
                                        <p:attrNameLst>
                                          <p:attrName>style.visibility</p:attrName>
                                        </p:attrNameLst>
                                      </p:cBhvr>
                                      <p:to>
                                        <p:strVal val="visible"/>
                                      </p:to>
                                    </p:set>
                                  </p:childTnLst>
                                </p:cTn>
                              </p:par>
                              <p:par>
                                <p:cTn id="32" presetID="26" presetClass="emph" presetSubtype="0" repeatCount="indefinite" fill="hold" grpId="0" nodeType="withEffect">
                                  <p:stCondLst>
                                    <p:cond delay="500"/>
                                  </p:stCondLst>
                                  <p:endCondLst>
                                    <p:cond evt="onNext" delay="0">
                                      <p:tgtEl>
                                        <p:sldTgt/>
                                      </p:tgtEl>
                                    </p:cond>
                                  </p:endCondLst>
                                  <p:childTnLst>
                                    <p:animEffect transition="out" filter="fade">
                                      <p:cBhvr>
                                        <p:cTn id="33" dur="500" tmFilter="0, 0; .2, .5; .8, .5; 1, 0"/>
                                        <p:tgtEl>
                                          <p:spTgt spid="76824"/>
                                        </p:tgtEl>
                                      </p:cBhvr>
                                    </p:animEffect>
                                    <p:animScale>
                                      <p:cBhvr>
                                        <p:cTn id="34" dur="250" autoRev="1" fill="hold"/>
                                        <p:tgtEl>
                                          <p:spTgt spid="76824"/>
                                        </p:tgtEl>
                                      </p:cBhvr>
                                      <p:by x="105000" y="105000"/>
                                    </p:animScale>
                                  </p:childTnLst>
                                </p:cTn>
                              </p:par>
                            </p:childTnLst>
                          </p:cTn>
                        </p:par>
                        <p:par>
                          <p:cTn id="35" fill="hold" nodeType="afterGroup">
                            <p:stCondLst>
                              <p:cond delay="1000"/>
                            </p:stCondLst>
                            <p:childTnLst>
                              <p:par>
                                <p:cTn id="36" presetID="1" presetClass="entr" presetSubtype="0" fill="hold" grpId="0" nodeType="afterEffect">
                                  <p:stCondLst>
                                    <p:cond delay="500"/>
                                  </p:stCondLst>
                                  <p:childTnLst>
                                    <p:set>
                                      <p:cBhvr>
                                        <p:cTn id="37" dur="1" fill="hold">
                                          <p:stCondLst>
                                            <p:cond delay="0"/>
                                          </p:stCondLst>
                                        </p:cTn>
                                        <p:tgtEl>
                                          <p:spTgt spid="76810"/>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Voice 003_001 (online-audio-converter.com).wav"/>
                                        </p:tgtEl>
                                      </p:cMediaNode>
                                    </p:audio>
                                  </p:subTnLst>
                                </p:cTn>
                              </p:par>
                              <p:par>
                                <p:cTn id="38" presetID="1" presetClass="entr" presetSubtype="0" fill="hold" nodeType="withEffect">
                                  <p:stCondLst>
                                    <p:cond delay="500"/>
                                  </p:stCondLst>
                                  <p:childTnLst>
                                    <p:set>
                                      <p:cBhvr>
                                        <p:cTn id="39" dur="1" fill="hold">
                                          <p:stCondLst>
                                            <p:cond delay="0"/>
                                          </p:stCondLst>
                                        </p:cTn>
                                        <p:tgtEl>
                                          <p:spTgt spid="32"/>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34"/>
                                        </p:tgtEl>
                                        <p:attrNameLst>
                                          <p:attrName>style.visibility</p:attrName>
                                        </p:attrNameLst>
                                      </p:cBhvr>
                                      <p:to>
                                        <p:strVal val="visible"/>
                                      </p:to>
                                    </p:set>
                                  </p:childTnLst>
                                </p:cTn>
                              </p:par>
                              <p:par>
                                <p:cTn id="44" presetID="1" presetClass="exit" presetSubtype="0" fill="hold" grpId="0" nodeType="withEffect">
                                  <p:stCondLst>
                                    <p:cond delay="0"/>
                                  </p:stCondLst>
                                  <p:childTnLst>
                                    <p:set>
                                      <p:cBhvr>
                                        <p:cTn id="45" dur="1" fill="hold">
                                          <p:stCondLst>
                                            <p:cond delay="0"/>
                                          </p:stCondLst>
                                        </p:cTn>
                                        <p:tgtEl>
                                          <p:spTgt spid="32"/>
                                        </p:tgtEl>
                                        <p:attrNameLst>
                                          <p:attrName>style.visibility</p:attrName>
                                        </p:attrNameLst>
                                      </p:cBhvr>
                                      <p:to>
                                        <p:strVal val="hidden"/>
                                      </p:to>
                                    </p:set>
                                  </p:childTnLst>
                                </p:cTn>
                              </p:par>
                              <p:par>
                                <p:cTn id="46" presetID="1" presetClass="exit" presetSubtype="0" fill="hold" grpId="0" nodeType="withEffect">
                                  <p:stCondLst>
                                    <p:cond delay="0"/>
                                  </p:stCondLst>
                                  <p:childTnLst>
                                    <p:set>
                                      <p:cBhvr>
                                        <p:cTn id="47" dur="1" fill="hold">
                                          <p:stCondLst>
                                            <p:cond delay="0"/>
                                          </p:stCondLst>
                                        </p:cTn>
                                        <p:tgtEl>
                                          <p:spTgt spid="76823"/>
                                        </p:tgtEl>
                                        <p:attrNameLst>
                                          <p:attrName>style.visibility</p:attrName>
                                        </p:attrNameLst>
                                      </p:cBhvr>
                                      <p:to>
                                        <p:strVal val="hidden"/>
                                      </p:to>
                                    </p:set>
                                  </p:childTnLst>
                                </p:cTn>
                              </p:par>
                              <p:par>
                                <p:cTn id="48" presetID="1" presetClass="exit" presetSubtype="0" fill="hold" grpId="3" nodeType="withEffect">
                                  <p:stCondLst>
                                    <p:cond delay="0"/>
                                  </p:stCondLst>
                                  <p:childTnLst>
                                    <p:set>
                                      <p:cBhvr>
                                        <p:cTn id="49" dur="1" fill="hold">
                                          <p:stCondLst>
                                            <p:cond delay="0"/>
                                          </p:stCondLst>
                                        </p:cTn>
                                        <p:tgtEl>
                                          <p:spTgt spid="76824"/>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51"/>
                                        </p:tgtEl>
                                        <p:attrNameLst>
                                          <p:attrName>style.visibility</p:attrName>
                                        </p:attrNameLst>
                                      </p:cBhvr>
                                      <p:to>
                                        <p:strVal val="visible"/>
                                      </p:to>
                                    </p:set>
                                  </p:childTnLst>
                                </p:cTn>
                              </p:par>
                              <p:par>
                                <p:cTn id="54" presetID="1" presetClass="exit" presetSubtype="0" fill="hold" grpId="1" nodeType="withEffect">
                                  <p:stCondLst>
                                    <p:cond delay="0"/>
                                  </p:stCondLst>
                                  <p:childTnLst>
                                    <p:set>
                                      <p:cBhvr>
                                        <p:cTn id="55" dur="1" fill="hold">
                                          <p:stCondLst>
                                            <p:cond delay="0"/>
                                          </p:stCondLst>
                                        </p:cTn>
                                        <p:tgtEl>
                                          <p:spTgt spid="50"/>
                                        </p:tgtEl>
                                        <p:attrNameLst>
                                          <p:attrName>style.visibility</p:attrName>
                                        </p:attrNameLst>
                                      </p:cBhvr>
                                      <p:to>
                                        <p:strVal val="hidden"/>
                                      </p:to>
                                    </p:set>
                                  </p:childTnLst>
                                </p:cTn>
                              </p:par>
                              <p:par>
                                <p:cTn id="56" presetID="1" presetClass="exit" presetSubtype="0" fill="hold" grpId="1" nodeType="withEffect">
                                  <p:stCondLst>
                                    <p:cond delay="0"/>
                                  </p:stCondLst>
                                  <p:childTnLst>
                                    <p:set>
                                      <p:cBhvr>
                                        <p:cTn id="57" dur="1" fill="hold">
                                          <p:stCondLst>
                                            <p:cond delay="0"/>
                                          </p:stCondLst>
                                        </p:cTn>
                                        <p:tgtEl>
                                          <p:spTgt spid="76810"/>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49"/>
                                        </p:tgtEl>
                                        <p:attrNameLst>
                                          <p:attrName>style.visibility</p:attrName>
                                        </p:attrNameLst>
                                      </p:cBhvr>
                                      <p:to>
                                        <p:strVal val="visible"/>
                                      </p:to>
                                    </p:set>
                                  </p:childTnLst>
                                </p:cTn>
                              </p:par>
                              <p:par>
                                <p:cTn id="62" presetID="1" presetClass="exit" presetSubtype="0" fill="hold" grpId="1" nodeType="withEffect">
                                  <p:stCondLst>
                                    <p:cond delay="0"/>
                                  </p:stCondLst>
                                  <p:childTnLst>
                                    <p:set>
                                      <p:cBhvr>
                                        <p:cTn id="63" dur="1" fill="hold">
                                          <p:stCondLst>
                                            <p:cond delay="0"/>
                                          </p:stCondLst>
                                        </p:cTn>
                                        <p:tgtEl>
                                          <p:spTgt spid="51"/>
                                        </p:tgtEl>
                                        <p:attrNameLst>
                                          <p:attrName>style.visibility</p:attrName>
                                        </p:attrNameLst>
                                      </p:cBhvr>
                                      <p:to>
                                        <p:strVal val="hidden"/>
                                      </p:to>
                                    </p:set>
                                  </p:childTnLst>
                                </p:cTn>
                              </p:par>
                              <p:par>
                                <p:cTn id="64" presetID="1" presetClass="entr" presetSubtype="0" fill="hold" grpId="2" nodeType="withEffect">
                                  <p:stCondLst>
                                    <p:cond delay="0"/>
                                  </p:stCondLst>
                                  <p:childTnLst>
                                    <p:set>
                                      <p:cBhvr>
                                        <p:cTn id="65" dur="1" fill="hold">
                                          <p:stCondLst>
                                            <p:cond delay="0"/>
                                          </p:stCondLst>
                                        </p:cTn>
                                        <p:tgtEl>
                                          <p:spTgt spid="76810"/>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47"/>
                                        </p:tgtEl>
                                        <p:attrNameLst>
                                          <p:attrName>style.visibility</p:attrName>
                                        </p:attrNameLst>
                                      </p:cBhvr>
                                      <p:to>
                                        <p:strVal val="visible"/>
                                      </p:to>
                                    </p:set>
                                  </p:childTnLst>
                                </p:cTn>
                              </p:par>
                              <p:par>
                                <p:cTn id="70" presetID="1" presetClass="exit" presetSubtype="0" fill="hold" grpId="1" nodeType="withEffect">
                                  <p:stCondLst>
                                    <p:cond delay="0"/>
                                  </p:stCondLst>
                                  <p:childTnLst>
                                    <p:set>
                                      <p:cBhvr>
                                        <p:cTn id="71" dur="1" fill="hold">
                                          <p:stCondLst>
                                            <p:cond delay="0"/>
                                          </p:stCondLst>
                                        </p:cTn>
                                        <p:tgtEl>
                                          <p:spTgt spid="49"/>
                                        </p:tgtEl>
                                        <p:attrNameLst>
                                          <p:attrName>style.visibility</p:attrName>
                                        </p:attrNameLst>
                                      </p:cBhvr>
                                      <p:to>
                                        <p:strVal val="hidden"/>
                                      </p:to>
                                    </p:set>
                                  </p:childTnLst>
                                </p:cTn>
                              </p:par>
                              <p:par>
                                <p:cTn id="72" presetID="1" presetClass="exit" presetSubtype="0" fill="hold" grpId="3" nodeType="withEffect">
                                  <p:stCondLst>
                                    <p:cond delay="0"/>
                                  </p:stCondLst>
                                  <p:childTnLst>
                                    <p:set>
                                      <p:cBhvr>
                                        <p:cTn id="73" dur="1" fill="hold">
                                          <p:stCondLst>
                                            <p:cond delay="0"/>
                                          </p:stCondLst>
                                        </p:cTn>
                                        <p:tgtEl>
                                          <p:spTgt spid="76810"/>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7"/>
                                        </p:tgtEl>
                                        <p:attrNameLst>
                                          <p:attrName>style.visibility</p:attrName>
                                        </p:attrNameLst>
                                      </p:cBhvr>
                                      <p:to>
                                        <p:strVal val="visible"/>
                                      </p:to>
                                    </p:set>
                                  </p:childTnLst>
                                </p:cTn>
                              </p:par>
                              <p:par>
                                <p:cTn id="78" presetID="1" presetClass="exit" presetSubtype="0" fill="hold" grpId="1" nodeType="withEffect">
                                  <p:stCondLst>
                                    <p:cond delay="0"/>
                                  </p:stCondLst>
                                  <p:childTnLst>
                                    <p:set>
                                      <p:cBhvr>
                                        <p:cTn id="79" dur="1" fill="hold">
                                          <p:stCondLst>
                                            <p:cond delay="0"/>
                                          </p:stCondLst>
                                        </p:cTn>
                                        <p:tgtEl>
                                          <p:spTgt spid="47"/>
                                        </p:tgtEl>
                                        <p:attrNameLst>
                                          <p:attrName>style.visibility</p:attrName>
                                        </p:attrNameLst>
                                      </p:cBhvr>
                                      <p:to>
                                        <p:strVal val="hidden"/>
                                      </p:to>
                                    </p:set>
                                  </p:childTnLst>
                                </p:cTn>
                              </p:par>
                            </p:childTnLst>
                          </p:cTn>
                        </p:par>
                        <p:par>
                          <p:cTn id="80" fill="hold">
                            <p:stCondLst>
                              <p:cond delay="0"/>
                            </p:stCondLst>
                            <p:childTnLst>
                              <p:par>
                                <p:cTn id="81" presetID="1" presetClass="entr" presetSubtype="0" fill="hold" grpId="1" nodeType="afterEffect">
                                  <p:stCondLst>
                                    <p:cond delay="500"/>
                                  </p:stCondLst>
                                  <p:childTnLst>
                                    <p:set>
                                      <p:cBhvr>
                                        <p:cTn id="82" dur="1" fill="hold">
                                          <p:stCondLst>
                                            <p:cond delay="0"/>
                                          </p:stCondLst>
                                        </p:cTn>
                                        <p:tgtEl>
                                          <p:spTgt spid="76823"/>
                                        </p:tgtEl>
                                        <p:attrNameLst>
                                          <p:attrName>style.visibility</p:attrName>
                                        </p:attrNameLst>
                                      </p:cBhvr>
                                      <p:to>
                                        <p:strVal val="visible"/>
                                      </p:to>
                                    </p:set>
                                  </p:childTnLst>
                                </p:cTn>
                              </p:par>
                              <p:par>
                                <p:cTn id="83" presetID="1" presetClass="entr" presetSubtype="0" fill="hold" grpId="4" nodeType="withEffect">
                                  <p:stCondLst>
                                    <p:cond delay="500"/>
                                  </p:stCondLst>
                                  <p:childTnLst>
                                    <p:set>
                                      <p:cBhvr>
                                        <p:cTn id="84" dur="1" fill="hold">
                                          <p:stCondLst>
                                            <p:cond delay="0"/>
                                          </p:stCondLst>
                                        </p:cTn>
                                        <p:tgtEl>
                                          <p:spTgt spid="76824"/>
                                        </p:tgtEl>
                                        <p:attrNameLst>
                                          <p:attrName>style.visibility</p:attrName>
                                        </p:attrNameLst>
                                      </p:cBhvr>
                                      <p:to>
                                        <p:strVal val="visible"/>
                                      </p:to>
                                    </p:set>
                                  </p:childTnLst>
                                </p:cTn>
                              </p:par>
                              <p:par>
                                <p:cTn id="85" presetID="26" presetClass="emph" presetSubtype="0" repeatCount="indefinite" fill="hold" grpId="5" nodeType="withEffect">
                                  <p:stCondLst>
                                    <p:cond delay="500"/>
                                  </p:stCondLst>
                                  <p:endCondLst>
                                    <p:cond evt="onNext" delay="0">
                                      <p:tgtEl>
                                        <p:sldTgt/>
                                      </p:tgtEl>
                                    </p:cond>
                                  </p:endCondLst>
                                  <p:childTnLst>
                                    <p:animEffect transition="out" filter="fade">
                                      <p:cBhvr>
                                        <p:cTn id="86" dur="500" tmFilter="0, 0; .2, .5; .8, .5; 1, 0"/>
                                        <p:tgtEl>
                                          <p:spTgt spid="76824"/>
                                        </p:tgtEl>
                                      </p:cBhvr>
                                    </p:animEffect>
                                    <p:animScale>
                                      <p:cBhvr>
                                        <p:cTn id="87" dur="250" autoRev="1" fill="hold"/>
                                        <p:tgtEl>
                                          <p:spTgt spid="76824"/>
                                        </p:tgtEl>
                                      </p:cBhvr>
                                      <p:by x="105000" y="105000"/>
                                    </p:animScale>
                                  </p:childTnLst>
                                </p:cTn>
                              </p:par>
                            </p:childTnLst>
                          </p:cTn>
                        </p:par>
                        <p:par>
                          <p:cTn id="88" fill="hold">
                            <p:stCondLst>
                              <p:cond delay="1000"/>
                            </p:stCondLst>
                            <p:childTnLst>
                              <p:par>
                                <p:cTn id="89" presetID="1" presetClass="entr" presetSubtype="0" fill="hold" grpId="1" nodeType="afterEffect">
                                  <p:stCondLst>
                                    <p:cond delay="500"/>
                                  </p:stCondLst>
                                  <p:childTnLst>
                                    <p:set>
                                      <p:cBhvr>
                                        <p:cTn id="90" dur="1" fill="hold">
                                          <p:stCondLst>
                                            <p:cond delay="0"/>
                                          </p:stCondLst>
                                        </p:cTn>
                                        <p:tgtEl>
                                          <p:spTgt spid="32"/>
                                        </p:tgtEl>
                                        <p:attrNameLst>
                                          <p:attrName>style.visibility</p:attrName>
                                        </p:attrNameLst>
                                      </p:cBhvr>
                                      <p:to>
                                        <p:strVal val="visible"/>
                                      </p:to>
                                    </p:set>
                                  </p:childTnLst>
                                </p:cTn>
                              </p:par>
                              <p:par>
                                <p:cTn id="91" presetID="1" presetClass="entr" presetSubtype="0" fill="hold" grpId="4" nodeType="withEffect">
                                  <p:stCondLst>
                                    <p:cond delay="500"/>
                                  </p:stCondLst>
                                  <p:childTnLst>
                                    <p:set>
                                      <p:cBhvr>
                                        <p:cTn id="92" dur="1" fill="hold">
                                          <p:stCondLst>
                                            <p:cond delay="0"/>
                                          </p:stCondLst>
                                        </p:cTn>
                                        <p:tgtEl>
                                          <p:spTgt spid="76810"/>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Voice 003_001 (online-audio-converter.com).wav"/>
                                        </p:tgtEl>
                                      </p:cMediaNode>
                                    </p:audio>
                                  </p:subTnLst>
                                </p:cTn>
                              </p:par>
                            </p:childTnLst>
                          </p:cTn>
                        </p:par>
                        <p:par>
                          <p:cTn id="93" fill="hold">
                            <p:stCondLst>
                              <p:cond delay="1500"/>
                            </p:stCondLst>
                            <p:childTnLst>
                              <p:par>
                                <p:cTn id="94" presetID="1" presetClass="exit" presetSubtype="0" fill="hold" grpId="2" nodeType="afterEffect">
                                  <p:stCondLst>
                                    <p:cond delay="2000"/>
                                  </p:stCondLst>
                                  <p:childTnLst>
                                    <p:set>
                                      <p:cBhvr>
                                        <p:cTn id="95" dur="1" fill="hold">
                                          <p:stCondLst>
                                            <p:cond delay="0"/>
                                          </p:stCondLst>
                                        </p:cTn>
                                        <p:tgtEl>
                                          <p:spTgt spid="32"/>
                                        </p:tgtEl>
                                        <p:attrNameLst>
                                          <p:attrName>style.visibility</p:attrName>
                                        </p:attrNameLst>
                                      </p:cBhvr>
                                      <p:to>
                                        <p:strVal val="hidden"/>
                                      </p:to>
                                    </p:set>
                                  </p:childTnLst>
                                </p:cTn>
                              </p:par>
                              <p:par>
                                <p:cTn id="96" presetID="1" presetClass="exit" presetSubtype="0" fill="hold" grpId="2" nodeType="withEffect">
                                  <p:stCondLst>
                                    <p:cond delay="2000"/>
                                  </p:stCondLst>
                                  <p:childTnLst>
                                    <p:set>
                                      <p:cBhvr>
                                        <p:cTn id="97" dur="1" fill="hold">
                                          <p:stCondLst>
                                            <p:cond delay="0"/>
                                          </p:stCondLst>
                                        </p:cTn>
                                        <p:tgtEl>
                                          <p:spTgt spid="76823"/>
                                        </p:tgtEl>
                                        <p:attrNameLst>
                                          <p:attrName>style.visibility</p:attrName>
                                        </p:attrNameLst>
                                      </p:cBhvr>
                                      <p:to>
                                        <p:strVal val="hidden"/>
                                      </p:to>
                                    </p:set>
                                  </p:childTnLst>
                                </p:cTn>
                              </p:par>
                              <p:par>
                                <p:cTn id="98" presetID="1" presetClass="exit" presetSubtype="0" fill="hold" grpId="6" nodeType="withEffect">
                                  <p:stCondLst>
                                    <p:cond delay="2000"/>
                                  </p:stCondLst>
                                  <p:childTnLst>
                                    <p:set>
                                      <p:cBhvr>
                                        <p:cTn id="99" dur="1" fill="hold">
                                          <p:stCondLst>
                                            <p:cond delay="0"/>
                                          </p:stCondLst>
                                        </p:cTn>
                                        <p:tgtEl>
                                          <p:spTgt spid="76824"/>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grpId="0" nodeType="clickEffect">
                                  <p:stCondLst>
                                    <p:cond delay="0"/>
                                  </p:stCondLst>
                                  <p:childTnLst>
                                    <p:set>
                                      <p:cBhvr>
                                        <p:cTn id="103"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21" grpId="0" animBg="1"/>
      <p:bldP spid="53" grpId="0" animBg="1"/>
      <p:bldP spid="53" grpId="1" animBg="1"/>
      <p:bldP spid="48" grpId="0" animBg="1"/>
      <p:bldP spid="48" grpId="1" animBg="1"/>
      <p:bldP spid="50" grpId="0" animBg="1"/>
      <p:bldP spid="50" grpId="1" animBg="1"/>
      <p:bldP spid="76823" grpId="0" animBg="1"/>
      <p:bldP spid="76823" grpId="1" animBg="1"/>
      <p:bldP spid="76823" grpId="2" animBg="1"/>
      <p:bldP spid="76824" grpId="0" animBg="1"/>
      <p:bldP spid="76824" grpId="2" animBg="1"/>
      <p:bldP spid="76824" grpId="3" animBg="1"/>
      <p:bldP spid="76824" grpId="4" animBg="1"/>
      <p:bldP spid="76824" grpId="5" animBg="1"/>
      <p:bldP spid="76824" grpId="6" animBg="1"/>
      <p:bldP spid="76828" grpId="0" animBg="1"/>
      <p:bldP spid="34" grpId="0" animBg="1"/>
      <p:bldP spid="7" grpId="0" animBg="1"/>
      <p:bldP spid="47" grpId="0" animBg="1"/>
      <p:bldP spid="47" grpId="1" animBg="1"/>
      <p:bldP spid="51" grpId="0" animBg="1"/>
      <p:bldP spid="51" grpId="1" animBg="1"/>
      <p:bldP spid="49" grpId="0" animBg="1"/>
      <p:bldP spid="49" grpId="1" animBg="1"/>
      <p:bldP spid="76810" grpId="0" animBg="1"/>
      <p:bldP spid="76810" grpId="1" animBg="1"/>
      <p:bldP spid="76810" grpId="2" animBg="1"/>
      <p:bldP spid="76810" grpId="3" animBg="1"/>
      <p:bldP spid="76810" grpId="4" animBg="1"/>
      <p:bldP spid="32" grpId="0" animBg="1"/>
      <p:bldP spid="32" grpId="1" animBg="1"/>
      <p:bldP spid="32" grpId="2" animBg="1"/>
      <p:bldP spid="2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NIFC-NIRSC" descr="Null"/>
          <p:cNvSpPr txBox="1"/>
          <p:nvPr/>
        </p:nvSpPr>
        <p:spPr>
          <a:xfrm rot="16200000">
            <a:off x="-2197098" y="4344600"/>
            <a:ext cx="4699001" cy="276999"/>
          </a:xfrm>
          <a:prstGeom prst="rect">
            <a:avLst/>
          </a:prstGeom>
          <a:noFill/>
        </p:spPr>
        <p:txBody>
          <a:bodyPr wrap="square" rtlCol="0">
            <a:spAutoFit/>
          </a:bodyPr>
          <a:lstStyle/>
          <a:p>
            <a:r>
              <a:rPr lang="en-US" sz="1200" dirty="0">
                <a:solidFill>
                  <a:schemeClr val="accent2">
                    <a:lumMod val="75000"/>
                  </a:schemeClr>
                </a:solidFill>
                <a:latin typeface="Biondi" panose="02000505030000020004" pitchFamily="2" charset="0"/>
              </a:rPr>
              <a:t>NIFC-NIICD-NIRSC Basic Radio Operation Training</a:t>
            </a:r>
          </a:p>
        </p:txBody>
      </p:sp>
      <p:sp>
        <p:nvSpPr>
          <p:cNvPr id="2" name="Title 1"/>
          <p:cNvSpPr>
            <a:spLocks noGrp="1"/>
          </p:cNvSpPr>
          <p:nvPr>
            <p:ph type="title"/>
          </p:nvPr>
        </p:nvSpPr>
        <p:spPr/>
        <p:txBody>
          <a:bodyPr>
            <a:normAutofit fontScale="90000"/>
          </a:bodyPr>
          <a:lstStyle/>
          <a:p>
            <a:r>
              <a:rPr lang="en-US" b="1" dirty="0"/>
              <a:t>KNOW YOUR RADIO –</a:t>
            </a:r>
            <a:br>
              <a:rPr lang="en-US" b="1" dirty="0"/>
            </a:br>
            <a:r>
              <a:rPr lang="en-US" b="1" dirty="0"/>
              <a:t>BK DPH - Edit the Scan List</a:t>
            </a:r>
          </a:p>
        </p:txBody>
      </p:sp>
      <p:grpSp>
        <p:nvGrpSpPr>
          <p:cNvPr id="35" name="BK Radio display keypad" descr="Bendix King DPH radio display and keypad"/>
          <p:cNvGrpSpPr/>
          <p:nvPr/>
        </p:nvGrpSpPr>
        <p:grpSpPr>
          <a:xfrm>
            <a:off x="1219200" y="2980497"/>
            <a:ext cx="2438400" cy="3084746"/>
            <a:chOff x="1447800" y="3352166"/>
            <a:chExt cx="2438400" cy="3084746"/>
          </a:xfrm>
        </p:grpSpPr>
        <p:pic>
          <p:nvPicPr>
            <p:cNvPr id="36" name="Picture 35" descr="BK radio display and keypa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7800" y="3352166"/>
              <a:ext cx="2438400" cy="3084746"/>
            </a:xfrm>
            <a:prstGeom prst="rect">
              <a:avLst/>
            </a:prstGeom>
          </p:spPr>
        </p:pic>
        <p:sp>
          <p:nvSpPr>
            <p:cNvPr id="37" name="Rectangle 36"/>
            <p:cNvSpPr/>
            <p:nvPr/>
          </p:nvSpPr>
          <p:spPr>
            <a:xfrm>
              <a:off x="1905000" y="3876016"/>
              <a:ext cx="1595294" cy="469186"/>
            </a:xfrm>
            <a:prstGeom prst="rect">
              <a:avLst/>
            </a:prstGeom>
            <a:solidFill>
              <a:schemeClr val="accent4">
                <a:lumMod val="75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Text-Tac 5" descr="Channel label in the radio display"/>
          <p:cNvSpPr txBox="1"/>
          <p:nvPr/>
        </p:nvSpPr>
        <p:spPr>
          <a:xfrm>
            <a:off x="1709738" y="3538885"/>
            <a:ext cx="990600" cy="400110"/>
          </a:xfrm>
          <a:prstGeom prst="rect">
            <a:avLst/>
          </a:prstGeom>
          <a:solidFill>
            <a:schemeClr val="accent4">
              <a:lumMod val="75000"/>
            </a:schemeClr>
          </a:solidFill>
        </p:spPr>
        <p:txBody>
          <a:bodyPr wrap="square" rtlCol="0">
            <a:spAutoFit/>
          </a:bodyPr>
          <a:lstStyle/>
          <a:p>
            <a:r>
              <a:rPr lang="en-US" sz="2000" b="1" dirty="0">
                <a:latin typeface="Eras Medium ITC" panose="020B0602030504020804" pitchFamily="34" charset="0"/>
              </a:rPr>
              <a:t>TAC 5</a:t>
            </a:r>
          </a:p>
        </p:txBody>
      </p:sp>
      <p:sp>
        <p:nvSpPr>
          <p:cNvPr id="4" name="Text-Delete Channels"/>
          <p:cNvSpPr txBox="1"/>
          <p:nvPr/>
        </p:nvSpPr>
        <p:spPr>
          <a:xfrm>
            <a:off x="1195226" y="1981200"/>
            <a:ext cx="2557641" cy="369332"/>
          </a:xfrm>
          <a:prstGeom prst="rect">
            <a:avLst/>
          </a:prstGeom>
          <a:noFill/>
        </p:spPr>
        <p:txBody>
          <a:bodyPr wrap="square" rtlCol="0">
            <a:spAutoFit/>
          </a:bodyPr>
          <a:lstStyle/>
          <a:p>
            <a:pPr algn="ctr"/>
            <a:r>
              <a:rPr lang="en-US" b="1" u="sng" dirty="0">
                <a:effectLst>
                  <a:outerShdw blurRad="38100" dist="38100" dir="2700000" algn="tl">
                    <a:srgbClr val="000000">
                      <a:alpha val="43137"/>
                    </a:srgbClr>
                  </a:outerShdw>
                </a:effectLst>
                <a:latin typeface="+mj-lt"/>
                <a:cs typeface="Narkisim" panose="020E0502050101010101" pitchFamily="34" charset="-79"/>
              </a:rPr>
              <a:t>DELETE</a:t>
            </a:r>
            <a:r>
              <a:rPr lang="en-US" b="1" dirty="0">
                <a:effectLst>
                  <a:outerShdw blurRad="38100" dist="38100" dir="2700000" algn="tl">
                    <a:srgbClr val="000000">
                      <a:alpha val="43137"/>
                    </a:srgbClr>
                  </a:outerShdw>
                </a:effectLst>
                <a:latin typeface="+mj-lt"/>
                <a:cs typeface="Narkisim" panose="020E0502050101010101" pitchFamily="34" charset="-79"/>
              </a:rPr>
              <a:t> CHANNELS</a:t>
            </a:r>
          </a:p>
        </p:txBody>
      </p:sp>
      <p:sp>
        <p:nvSpPr>
          <p:cNvPr id="76821" name="Text-To delete a"/>
          <p:cNvSpPr>
            <a:spLocks noChangeArrowheads="1"/>
          </p:cNvSpPr>
          <p:nvPr/>
        </p:nvSpPr>
        <p:spPr bwMode="auto">
          <a:xfrm>
            <a:off x="3876122" y="2438797"/>
            <a:ext cx="5084763" cy="1231106"/>
          </a:xfrm>
          <a:prstGeom prst="rect">
            <a:avLst/>
          </a:prstGeom>
          <a:solidFill>
            <a:schemeClr val="accent1">
              <a:lumMod val="60000"/>
              <a:lumOff val="40000"/>
            </a:schemeClr>
          </a:solidFill>
          <a:ln w="9525">
            <a:noFill/>
            <a:miter lim="800000"/>
            <a:headEnd/>
            <a:tailEnd/>
          </a:ln>
          <a:effectLst/>
        </p:spPr>
        <p:txBody>
          <a:bodyPr wrap="square" lIns="91440" tIns="0" rIns="0" bIns="0">
            <a:spAutoFit/>
          </a:bodyPr>
          <a:lstStyle/>
          <a:p>
            <a:pPr eaLnBrk="0" hangingPunct="0">
              <a:defRPr/>
            </a:pPr>
            <a:r>
              <a:rPr lang="en-US" sz="1600" b="1" dirty="0">
                <a:cs typeface="Arial" charset="0"/>
              </a:rPr>
              <a:t>To delete a channel from the scan list, first be sure that SCAN is turned OFF.  Then turn the channel selector knob to the desired channel to be deleted from the scan list.  </a:t>
            </a:r>
          </a:p>
          <a:p>
            <a:pPr eaLnBrk="0" hangingPunct="0">
              <a:defRPr/>
            </a:pPr>
            <a:r>
              <a:rPr lang="en-US" sz="1600" b="1" dirty="0">
                <a:cs typeface="Arial" charset="0"/>
              </a:rPr>
              <a:t>SCN indicates the channel is in the scan list.</a:t>
            </a:r>
          </a:p>
        </p:txBody>
      </p:sp>
      <p:sp>
        <p:nvSpPr>
          <p:cNvPr id="48" name="Text-Tac 6" descr="Channel label in the radio display"/>
          <p:cNvSpPr txBox="1"/>
          <p:nvPr/>
        </p:nvSpPr>
        <p:spPr>
          <a:xfrm>
            <a:off x="1709738" y="3539579"/>
            <a:ext cx="990600" cy="400110"/>
          </a:xfrm>
          <a:prstGeom prst="rect">
            <a:avLst/>
          </a:prstGeom>
          <a:solidFill>
            <a:schemeClr val="accent4">
              <a:lumMod val="75000"/>
            </a:schemeClr>
          </a:solidFill>
        </p:spPr>
        <p:txBody>
          <a:bodyPr wrap="square" rtlCol="0">
            <a:spAutoFit/>
          </a:bodyPr>
          <a:lstStyle/>
          <a:p>
            <a:r>
              <a:rPr lang="en-US" sz="2000" b="1" dirty="0">
                <a:latin typeface="Eras Medium ITC" panose="020B0602030504020804" pitchFamily="34" charset="0"/>
              </a:rPr>
              <a:t>TAC 6</a:t>
            </a:r>
          </a:p>
        </p:txBody>
      </p:sp>
      <p:sp>
        <p:nvSpPr>
          <p:cNvPr id="50" name="Text-Cmd 7" descr="Channel label in the radio display"/>
          <p:cNvSpPr txBox="1"/>
          <p:nvPr/>
        </p:nvSpPr>
        <p:spPr>
          <a:xfrm>
            <a:off x="1709738" y="3539579"/>
            <a:ext cx="990600" cy="400110"/>
          </a:xfrm>
          <a:prstGeom prst="rect">
            <a:avLst/>
          </a:prstGeom>
          <a:solidFill>
            <a:schemeClr val="accent4">
              <a:lumMod val="75000"/>
            </a:schemeClr>
          </a:solidFill>
        </p:spPr>
        <p:txBody>
          <a:bodyPr wrap="square" rtlCol="0">
            <a:spAutoFit/>
          </a:bodyPr>
          <a:lstStyle/>
          <a:p>
            <a:r>
              <a:rPr lang="en-US" sz="2000" b="1" dirty="0">
                <a:latin typeface="Eras Medium ITC" panose="020B0602030504020804" pitchFamily="34" charset="0"/>
              </a:rPr>
              <a:t>CMD 7</a:t>
            </a:r>
          </a:p>
        </p:txBody>
      </p:sp>
      <p:sp>
        <p:nvSpPr>
          <p:cNvPr id="32" name="Arrow to SCN" descr="Arrow pointing at SCN (scan) label in the radio display"/>
          <p:cNvSpPr>
            <a:spLocks noChangeShapeType="1"/>
          </p:cNvSpPr>
          <p:nvPr/>
        </p:nvSpPr>
        <p:spPr bwMode="auto">
          <a:xfrm flipH="1" flipV="1">
            <a:off x="3155611" y="3581398"/>
            <a:ext cx="882989" cy="414339"/>
          </a:xfrm>
          <a:prstGeom prst="line">
            <a:avLst/>
          </a:prstGeom>
          <a:noFill/>
          <a:ln w="69850">
            <a:solidFill>
              <a:schemeClr val="accent1">
                <a:lumMod val="60000"/>
                <a:lumOff val="40000"/>
              </a:schemeClr>
            </a:solidFill>
            <a:round/>
            <a:headEnd/>
            <a:tailEnd type="triangle" w="med" len="med"/>
          </a:ln>
          <a:effectLst/>
        </p:spPr>
        <p:txBody>
          <a:bodyPr lIns="0" tIns="0" rIns="0" bIns="0" anchor="ctr"/>
          <a:lstStyle/>
          <a:p>
            <a:pPr>
              <a:defRPr/>
            </a:pPr>
            <a:endParaRPr lang="en-US"/>
          </a:p>
        </p:txBody>
      </p:sp>
      <p:sp>
        <p:nvSpPr>
          <p:cNvPr id="76810" name="Text-SCN" descr="SCN (scan) label in the display&#10;"/>
          <p:cNvSpPr txBox="1">
            <a:spLocks noChangeArrowheads="1"/>
          </p:cNvSpPr>
          <p:nvPr/>
        </p:nvSpPr>
        <p:spPr bwMode="auto">
          <a:xfrm rot="10800000" flipV="1">
            <a:off x="2689673" y="3524121"/>
            <a:ext cx="465938" cy="184666"/>
          </a:xfrm>
          <a:prstGeom prst="rect">
            <a:avLst/>
          </a:prstGeom>
          <a:solidFill>
            <a:schemeClr val="accent4">
              <a:lumMod val="75000"/>
            </a:schemeClr>
          </a:solidFill>
          <a:ln w="9525">
            <a:noFill/>
            <a:miter lim="800000"/>
            <a:headEnd/>
            <a:tailEnd/>
          </a:ln>
          <a:effectLst/>
        </p:spPr>
        <p:txBody>
          <a:bodyPr wrap="square" lIns="0" tIns="0" rIns="0" bIns="0">
            <a:spAutoFit/>
          </a:bodyPr>
          <a:lstStyle/>
          <a:p>
            <a:pPr algn="ctr" eaLnBrk="0" hangingPunct="0">
              <a:defRPr/>
            </a:pPr>
            <a:r>
              <a:rPr lang="en-US" sz="1200" dirty="0">
                <a:solidFill>
                  <a:schemeClr val="tx1"/>
                </a:solidFill>
                <a:cs typeface="Arial" charset="0"/>
              </a:rPr>
              <a:t>SCN</a:t>
            </a:r>
          </a:p>
        </p:txBody>
      </p:sp>
      <p:sp>
        <p:nvSpPr>
          <p:cNvPr id="76823" name="Arrow to CLR" descr="Arrow pointing at the ENT (enter) button on the keypad"/>
          <p:cNvSpPr>
            <a:spLocks noChangeShapeType="1"/>
          </p:cNvSpPr>
          <p:nvPr/>
        </p:nvSpPr>
        <p:spPr bwMode="auto">
          <a:xfrm flipH="1">
            <a:off x="3356425" y="4185911"/>
            <a:ext cx="758374" cy="1376690"/>
          </a:xfrm>
          <a:prstGeom prst="line">
            <a:avLst/>
          </a:prstGeom>
          <a:noFill/>
          <a:ln w="69850">
            <a:solidFill>
              <a:schemeClr val="accent1">
                <a:lumMod val="60000"/>
                <a:lumOff val="40000"/>
              </a:schemeClr>
            </a:solidFill>
            <a:round/>
            <a:headEnd/>
            <a:tailEnd type="triangle" w="med" len="med"/>
          </a:ln>
          <a:effectLst/>
        </p:spPr>
        <p:txBody>
          <a:bodyPr lIns="0" tIns="0" rIns="0" bIns="0" anchor="ctr"/>
          <a:lstStyle/>
          <a:p>
            <a:pPr>
              <a:defRPr/>
            </a:pPr>
            <a:endParaRPr lang="en-US"/>
          </a:p>
        </p:txBody>
      </p:sp>
      <p:sp>
        <p:nvSpPr>
          <p:cNvPr id="76824" name="Box around CLR" descr="Box around the CLR (clear) button on the keypad"/>
          <p:cNvSpPr>
            <a:spLocks noChangeArrowheads="1"/>
          </p:cNvSpPr>
          <p:nvPr/>
        </p:nvSpPr>
        <p:spPr bwMode="auto">
          <a:xfrm>
            <a:off x="2954792" y="5562601"/>
            <a:ext cx="401638" cy="228600"/>
          </a:xfrm>
          <a:prstGeom prst="rect">
            <a:avLst/>
          </a:prstGeom>
          <a:solidFill>
            <a:srgbClr val="FF0000">
              <a:alpha val="25000"/>
            </a:srgbClr>
          </a:solidFill>
          <a:ln w="38100" algn="ctr">
            <a:solidFill>
              <a:srgbClr val="FF0000"/>
            </a:solidFill>
            <a:miter lim="800000"/>
            <a:headEnd/>
            <a:tailEnd/>
          </a:ln>
          <a:effectLst/>
        </p:spPr>
        <p:txBody>
          <a:bodyPr wrap="none" lIns="0" tIns="0" rIns="0" bIns="0" anchor="ctr"/>
          <a:lstStyle/>
          <a:p>
            <a:pPr>
              <a:defRPr/>
            </a:pPr>
            <a:endParaRPr lang="en-US"/>
          </a:p>
        </p:txBody>
      </p:sp>
      <p:sp>
        <p:nvSpPr>
          <p:cNvPr id="76828" name="Text-Press the CLR"/>
          <p:cNvSpPr>
            <a:spLocks noChangeArrowheads="1"/>
          </p:cNvSpPr>
          <p:nvPr/>
        </p:nvSpPr>
        <p:spPr bwMode="auto">
          <a:xfrm>
            <a:off x="3983322" y="3939689"/>
            <a:ext cx="4977563" cy="492443"/>
          </a:xfrm>
          <a:prstGeom prst="rect">
            <a:avLst/>
          </a:prstGeom>
          <a:solidFill>
            <a:schemeClr val="accent1">
              <a:lumMod val="60000"/>
              <a:lumOff val="40000"/>
            </a:schemeClr>
          </a:solidFill>
          <a:ln>
            <a:noFill/>
          </a:ln>
          <a:effectLst/>
        </p:spPr>
        <p:txBody>
          <a:bodyPr wrap="square" lIns="91440" tIns="0" rIns="0" bIns="0">
            <a:spAutoFit/>
          </a:bodyPr>
          <a:lstStyle/>
          <a:p>
            <a:pPr eaLnBrk="0" hangingPunct="0">
              <a:defRPr/>
            </a:pPr>
            <a:r>
              <a:rPr lang="en-US" sz="1600" b="1" dirty="0">
                <a:cs typeface="Arial" charset="0"/>
              </a:rPr>
              <a:t>Press the CLR button.  The radio will beep and you will see the SCN above the channel label disappear.</a:t>
            </a:r>
          </a:p>
        </p:txBody>
      </p:sp>
      <p:sp>
        <p:nvSpPr>
          <p:cNvPr id="34" name="Text-To delete more"/>
          <p:cNvSpPr>
            <a:spLocks noChangeArrowheads="1"/>
          </p:cNvSpPr>
          <p:nvPr/>
        </p:nvSpPr>
        <p:spPr bwMode="auto">
          <a:xfrm>
            <a:off x="4403439" y="4698682"/>
            <a:ext cx="4114800" cy="492443"/>
          </a:xfrm>
          <a:prstGeom prst="rect">
            <a:avLst/>
          </a:prstGeom>
          <a:solidFill>
            <a:schemeClr val="accent1">
              <a:lumMod val="60000"/>
              <a:lumOff val="40000"/>
            </a:schemeClr>
          </a:solidFill>
          <a:ln>
            <a:noFill/>
          </a:ln>
          <a:effectLst/>
        </p:spPr>
        <p:txBody>
          <a:bodyPr wrap="square" lIns="91440" tIns="0" rIns="0" bIns="0">
            <a:spAutoFit/>
          </a:bodyPr>
          <a:lstStyle/>
          <a:p>
            <a:pPr eaLnBrk="0" hangingPunct="0">
              <a:defRPr/>
            </a:pPr>
            <a:r>
              <a:rPr lang="en-US" sz="1600" b="1" dirty="0">
                <a:cs typeface="Arial" charset="0"/>
              </a:rPr>
              <a:t>To delete more channels from the scan list, repeat the previous steps.</a:t>
            </a:r>
          </a:p>
        </p:txBody>
      </p:sp>
      <p:sp>
        <p:nvSpPr>
          <p:cNvPr id="51" name="Text-Cmd 8" descr="Channel label in the radio display"/>
          <p:cNvSpPr txBox="1"/>
          <p:nvPr/>
        </p:nvSpPr>
        <p:spPr>
          <a:xfrm>
            <a:off x="1709738" y="3539579"/>
            <a:ext cx="990600" cy="400110"/>
          </a:xfrm>
          <a:prstGeom prst="rect">
            <a:avLst/>
          </a:prstGeom>
          <a:solidFill>
            <a:schemeClr val="accent4">
              <a:lumMod val="75000"/>
            </a:schemeClr>
          </a:solidFill>
        </p:spPr>
        <p:txBody>
          <a:bodyPr wrap="square" rtlCol="0">
            <a:spAutoFit/>
          </a:bodyPr>
          <a:lstStyle/>
          <a:p>
            <a:r>
              <a:rPr lang="en-US" sz="2000" b="1" dirty="0">
                <a:latin typeface="Eras Medium ITC" panose="020B0602030504020804" pitchFamily="34" charset="0"/>
              </a:rPr>
              <a:t>CMD 8</a:t>
            </a:r>
          </a:p>
        </p:txBody>
      </p:sp>
      <p:sp>
        <p:nvSpPr>
          <p:cNvPr id="49" name="Text-Cmd 9" descr="Channel label in the radio display"/>
          <p:cNvSpPr txBox="1"/>
          <p:nvPr/>
        </p:nvSpPr>
        <p:spPr>
          <a:xfrm>
            <a:off x="1709738" y="3539579"/>
            <a:ext cx="990600" cy="400110"/>
          </a:xfrm>
          <a:prstGeom prst="rect">
            <a:avLst/>
          </a:prstGeom>
          <a:solidFill>
            <a:schemeClr val="accent4">
              <a:lumMod val="75000"/>
            </a:schemeClr>
          </a:solidFill>
        </p:spPr>
        <p:txBody>
          <a:bodyPr wrap="square" rtlCol="0">
            <a:spAutoFit/>
          </a:bodyPr>
          <a:lstStyle/>
          <a:p>
            <a:r>
              <a:rPr lang="en-US" sz="2000" b="1" dirty="0">
                <a:latin typeface="Eras Medium ITC" panose="020B0602030504020804" pitchFamily="34" charset="0"/>
              </a:rPr>
              <a:t>CMD 9</a:t>
            </a:r>
          </a:p>
        </p:txBody>
      </p:sp>
      <p:sp>
        <p:nvSpPr>
          <p:cNvPr id="47" name="Text-Ranch" descr="Channel label in the radio display"/>
          <p:cNvSpPr txBox="1"/>
          <p:nvPr/>
        </p:nvSpPr>
        <p:spPr>
          <a:xfrm>
            <a:off x="1709738" y="3538885"/>
            <a:ext cx="1066800" cy="400110"/>
          </a:xfrm>
          <a:prstGeom prst="rect">
            <a:avLst/>
          </a:prstGeom>
          <a:solidFill>
            <a:schemeClr val="accent4">
              <a:lumMod val="75000"/>
            </a:schemeClr>
          </a:solidFill>
        </p:spPr>
        <p:txBody>
          <a:bodyPr wrap="square" rtlCol="0">
            <a:spAutoFit/>
          </a:bodyPr>
          <a:lstStyle/>
          <a:p>
            <a:r>
              <a:rPr lang="en-US" sz="2000" b="1" dirty="0">
                <a:latin typeface="Eras Medium ITC" panose="020B0602030504020804" pitchFamily="34" charset="0"/>
              </a:rPr>
              <a:t>RANCH</a:t>
            </a:r>
          </a:p>
        </p:txBody>
      </p:sp>
      <p:sp>
        <p:nvSpPr>
          <p:cNvPr id="7" name="Text-A/G 1" descr="Channel label in the radio display"/>
          <p:cNvSpPr txBox="1"/>
          <p:nvPr/>
        </p:nvSpPr>
        <p:spPr>
          <a:xfrm>
            <a:off x="1709738" y="3538885"/>
            <a:ext cx="990600" cy="400110"/>
          </a:xfrm>
          <a:prstGeom prst="rect">
            <a:avLst/>
          </a:prstGeom>
          <a:solidFill>
            <a:schemeClr val="accent4">
              <a:lumMod val="75000"/>
            </a:schemeClr>
          </a:solidFill>
        </p:spPr>
        <p:txBody>
          <a:bodyPr wrap="square" rtlCol="0">
            <a:spAutoFit/>
          </a:bodyPr>
          <a:lstStyle/>
          <a:p>
            <a:r>
              <a:rPr lang="en-US" sz="2000" b="1" dirty="0">
                <a:latin typeface="Eras Medium ITC" panose="020B0602030504020804" pitchFamily="34" charset="0"/>
              </a:rPr>
              <a:t>A/G 1</a:t>
            </a:r>
          </a:p>
        </p:txBody>
      </p:sp>
      <p:pic>
        <p:nvPicPr>
          <p:cNvPr id="29" name="Home Button" descr="Home Button - clicking this will return you to the Main Menu&#10;">
            <a:hlinkClick r:id="rId5" action="ppaction://hlinksldjump" tooltip="Main Menu"/>
          </p:cNvPr>
          <p:cNvPicPr>
            <a:picLocks noChangeAspect="1" noChangeArrowheads="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686800" y="152400"/>
            <a:ext cx="304800" cy="304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52309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682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5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48"/>
                                        </p:tgtEl>
                                        <p:attrNameLst>
                                          <p:attrName>style.visibility</p:attrName>
                                        </p:attrNameLst>
                                      </p:cBhvr>
                                      <p:to>
                                        <p:strVal val="hidden"/>
                                      </p:to>
                                    </p:set>
                                  </p:childTnLst>
                                </p:cTn>
                              </p:par>
                              <p:par>
                                <p:cTn id="23" presetID="1" presetClass="entr" presetSubtype="0" fill="hold" grpId="1" nodeType="withEffect">
                                  <p:stCondLst>
                                    <p:cond delay="0"/>
                                  </p:stCondLst>
                                  <p:childTnLst>
                                    <p:set>
                                      <p:cBhvr>
                                        <p:cTn id="24" dur="1" fill="hold">
                                          <p:stCondLst>
                                            <p:cond delay="0"/>
                                          </p:stCondLst>
                                        </p:cTn>
                                        <p:tgtEl>
                                          <p:spTgt spid="768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6828"/>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500"/>
                                  </p:stCondLst>
                                  <p:childTnLst>
                                    <p:set>
                                      <p:cBhvr>
                                        <p:cTn id="31" dur="1" fill="hold">
                                          <p:stCondLst>
                                            <p:cond delay="0"/>
                                          </p:stCondLst>
                                        </p:cTn>
                                        <p:tgtEl>
                                          <p:spTgt spid="76823"/>
                                        </p:tgtEl>
                                        <p:attrNameLst>
                                          <p:attrName>style.visibility</p:attrName>
                                        </p:attrNameLst>
                                      </p:cBhvr>
                                      <p:to>
                                        <p:strVal val="visible"/>
                                      </p:to>
                                    </p:set>
                                  </p:childTnLst>
                                </p:cTn>
                              </p:par>
                              <p:par>
                                <p:cTn id="32" presetID="1" presetClass="entr" presetSubtype="0" fill="hold" grpId="0" nodeType="withEffect">
                                  <p:stCondLst>
                                    <p:cond delay="500"/>
                                  </p:stCondLst>
                                  <p:childTnLst>
                                    <p:set>
                                      <p:cBhvr>
                                        <p:cTn id="33" dur="1" fill="hold">
                                          <p:stCondLst>
                                            <p:cond delay="0"/>
                                          </p:stCondLst>
                                        </p:cTn>
                                        <p:tgtEl>
                                          <p:spTgt spid="76824"/>
                                        </p:tgtEl>
                                        <p:attrNameLst>
                                          <p:attrName>style.visibility</p:attrName>
                                        </p:attrNameLst>
                                      </p:cBhvr>
                                      <p:to>
                                        <p:strVal val="visible"/>
                                      </p:to>
                                    </p:set>
                                  </p:childTnLst>
                                </p:cTn>
                              </p:par>
                              <p:par>
                                <p:cTn id="34" presetID="26" presetClass="emph" presetSubtype="0" repeatCount="indefinite" fill="hold" grpId="1" nodeType="withEffect">
                                  <p:stCondLst>
                                    <p:cond delay="500"/>
                                  </p:stCondLst>
                                  <p:endCondLst>
                                    <p:cond evt="onNext" delay="0">
                                      <p:tgtEl>
                                        <p:sldTgt/>
                                      </p:tgtEl>
                                    </p:cond>
                                  </p:endCondLst>
                                  <p:childTnLst>
                                    <p:animEffect transition="out" filter="fade">
                                      <p:cBhvr>
                                        <p:cTn id="35" dur="500" tmFilter="0, 0; .2, .5; .8, .5; 1, 0"/>
                                        <p:tgtEl>
                                          <p:spTgt spid="76824"/>
                                        </p:tgtEl>
                                      </p:cBhvr>
                                    </p:animEffect>
                                    <p:animScale>
                                      <p:cBhvr>
                                        <p:cTn id="36" dur="250" autoRev="1" fill="hold"/>
                                        <p:tgtEl>
                                          <p:spTgt spid="76824"/>
                                        </p:tgtEl>
                                      </p:cBhvr>
                                      <p:by x="105000" y="105000"/>
                                    </p:animScale>
                                  </p:childTnLst>
                                </p:cTn>
                              </p:par>
                            </p:childTnLst>
                          </p:cTn>
                        </p:par>
                        <p:par>
                          <p:cTn id="37" fill="hold">
                            <p:stCondLst>
                              <p:cond delay="1000"/>
                            </p:stCondLst>
                            <p:childTnLst>
                              <p:par>
                                <p:cTn id="38" presetID="1" presetClass="entr" presetSubtype="0" fill="hold" grpId="0" nodeType="afterEffect">
                                  <p:stCondLst>
                                    <p:cond delay="500"/>
                                  </p:stCondLst>
                                  <p:childTnLst>
                                    <p:set>
                                      <p:cBhvr>
                                        <p:cTn id="39" dur="1" fill="hold">
                                          <p:stCondLst>
                                            <p:cond delay="0"/>
                                          </p:stCondLst>
                                        </p:cTn>
                                        <p:tgtEl>
                                          <p:spTgt spid="32"/>
                                        </p:tgtEl>
                                        <p:attrNameLst>
                                          <p:attrName>style.visibility</p:attrName>
                                        </p:attrNameLst>
                                      </p:cBhvr>
                                      <p:to>
                                        <p:strVal val="visible"/>
                                      </p:to>
                                    </p:set>
                                  </p:childTnLst>
                                </p:cTn>
                              </p:par>
                              <p:par>
                                <p:cTn id="40" presetID="1" presetClass="exit" presetSubtype="0" fill="hold" grpId="0" nodeType="withEffect">
                                  <p:stCondLst>
                                    <p:cond delay="500"/>
                                  </p:stCondLst>
                                  <p:childTnLst>
                                    <p:set>
                                      <p:cBhvr>
                                        <p:cTn id="41" dur="1" fill="hold">
                                          <p:stCondLst>
                                            <p:cond delay="0"/>
                                          </p:stCondLst>
                                        </p:cTn>
                                        <p:tgtEl>
                                          <p:spTgt spid="76810"/>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Kbeep.wav"/>
                                        </p:tgtEl>
                                      </p:cMediaNode>
                                    </p:audio>
                                  </p:sub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34"/>
                                        </p:tgtEl>
                                        <p:attrNameLst>
                                          <p:attrName>style.visibility</p:attrName>
                                        </p:attrNameLst>
                                      </p:cBhvr>
                                      <p:to>
                                        <p:strVal val="visible"/>
                                      </p:to>
                                    </p:set>
                                  </p:childTnLst>
                                </p:cTn>
                              </p:par>
                              <p:par>
                                <p:cTn id="46" presetID="1" presetClass="exit" presetSubtype="0" fill="hold" grpId="1" nodeType="withEffect">
                                  <p:stCondLst>
                                    <p:cond delay="0"/>
                                  </p:stCondLst>
                                  <p:childTnLst>
                                    <p:set>
                                      <p:cBhvr>
                                        <p:cTn id="47" dur="1" fill="hold">
                                          <p:stCondLst>
                                            <p:cond delay="0"/>
                                          </p:stCondLst>
                                        </p:cTn>
                                        <p:tgtEl>
                                          <p:spTgt spid="32"/>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76823"/>
                                        </p:tgtEl>
                                        <p:attrNameLst>
                                          <p:attrName>style.visibility</p:attrName>
                                        </p:attrNameLst>
                                      </p:cBhvr>
                                      <p:to>
                                        <p:strVal val="hidden"/>
                                      </p:to>
                                    </p:set>
                                  </p:childTnLst>
                                </p:cTn>
                              </p:par>
                              <p:par>
                                <p:cTn id="50" presetID="1" presetClass="exit" presetSubtype="0" fill="hold" grpId="2" nodeType="withEffect">
                                  <p:stCondLst>
                                    <p:cond delay="0"/>
                                  </p:stCondLst>
                                  <p:childTnLst>
                                    <p:set>
                                      <p:cBhvr>
                                        <p:cTn id="51" dur="1" fill="hold">
                                          <p:stCondLst>
                                            <p:cond delay="0"/>
                                          </p:stCondLst>
                                        </p:cTn>
                                        <p:tgtEl>
                                          <p:spTgt spid="76824"/>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51"/>
                                        </p:tgtEl>
                                        <p:attrNameLst>
                                          <p:attrName>style.visibility</p:attrName>
                                        </p:attrNameLst>
                                      </p:cBhvr>
                                      <p:to>
                                        <p:strVal val="visible"/>
                                      </p:to>
                                    </p:set>
                                  </p:childTnLst>
                                </p:cTn>
                              </p:par>
                              <p:par>
                                <p:cTn id="56" presetID="1" presetClass="exit" presetSubtype="0" fill="hold" grpId="1" nodeType="withEffect">
                                  <p:stCondLst>
                                    <p:cond delay="0"/>
                                  </p:stCondLst>
                                  <p:childTnLst>
                                    <p:set>
                                      <p:cBhvr>
                                        <p:cTn id="57" dur="1" fill="hold">
                                          <p:stCondLst>
                                            <p:cond delay="0"/>
                                          </p:stCondLst>
                                        </p:cTn>
                                        <p:tgtEl>
                                          <p:spTgt spid="50"/>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49"/>
                                        </p:tgtEl>
                                        <p:attrNameLst>
                                          <p:attrName>style.visibility</p:attrName>
                                        </p:attrNameLst>
                                      </p:cBhvr>
                                      <p:to>
                                        <p:strVal val="visible"/>
                                      </p:to>
                                    </p:set>
                                  </p:childTnLst>
                                </p:cTn>
                              </p:par>
                              <p:par>
                                <p:cTn id="62" presetID="1" presetClass="exit" presetSubtype="0" fill="hold" grpId="1" nodeType="withEffect">
                                  <p:stCondLst>
                                    <p:cond delay="0"/>
                                  </p:stCondLst>
                                  <p:childTnLst>
                                    <p:set>
                                      <p:cBhvr>
                                        <p:cTn id="63" dur="1" fill="hold">
                                          <p:stCondLst>
                                            <p:cond delay="0"/>
                                          </p:stCondLst>
                                        </p:cTn>
                                        <p:tgtEl>
                                          <p:spTgt spid="51"/>
                                        </p:tgtEl>
                                        <p:attrNameLst>
                                          <p:attrName>style.visibility</p:attrName>
                                        </p:attrNameLst>
                                      </p:cBhvr>
                                      <p:to>
                                        <p:strVal val="hidden"/>
                                      </p:to>
                                    </p:set>
                                  </p:childTnLst>
                                </p:cTn>
                              </p:par>
                              <p:par>
                                <p:cTn id="64" presetID="1" presetClass="entr" presetSubtype="0" fill="hold" grpId="2" nodeType="withEffect">
                                  <p:stCondLst>
                                    <p:cond delay="0"/>
                                  </p:stCondLst>
                                  <p:childTnLst>
                                    <p:set>
                                      <p:cBhvr>
                                        <p:cTn id="65" dur="1" fill="hold">
                                          <p:stCondLst>
                                            <p:cond delay="0"/>
                                          </p:stCondLst>
                                        </p:cTn>
                                        <p:tgtEl>
                                          <p:spTgt spid="76810"/>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2" nodeType="clickEffect">
                                  <p:stCondLst>
                                    <p:cond delay="0"/>
                                  </p:stCondLst>
                                  <p:childTnLst>
                                    <p:set>
                                      <p:cBhvr>
                                        <p:cTn id="69" dur="1" fill="hold">
                                          <p:stCondLst>
                                            <p:cond delay="0"/>
                                          </p:stCondLst>
                                        </p:cTn>
                                        <p:tgtEl>
                                          <p:spTgt spid="76823"/>
                                        </p:tgtEl>
                                        <p:attrNameLst>
                                          <p:attrName>style.visibility</p:attrName>
                                        </p:attrNameLst>
                                      </p:cBhvr>
                                      <p:to>
                                        <p:strVal val="visible"/>
                                      </p:to>
                                    </p:set>
                                  </p:childTnLst>
                                </p:cTn>
                              </p:par>
                              <p:par>
                                <p:cTn id="70" presetID="1" presetClass="entr" presetSubtype="0" fill="hold" grpId="3" nodeType="withEffect">
                                  <p:stCondLst>
                                    <p:cond delay="0"/>
                                  </p:stCondLst>
                                  <p:childTnLst>
                                    <p:set>
                                      <p:cBhvr>
                                        <p:cTn id="71" dur="1" fill="hold">
                                          <p:stCondLst>
                                            <p:cond delay="0"/>
                                          </p:stCondLst>
                                        </p:cTn>
                                        <p:tgtEl>
                                          <p:spTgt spid="76824"/>
                                        </p:tgtEl>
                                        <p:attrNameLst>
                                          <p:attrName>style.visibility</p:attrName>
                                        </p:attrNameLst>
                                      </p:cBhvr>
                                      <p:to>
                                        <p:strVal val="visible"/>
                                      </p:to>
                                    </p:set>
                                  </p:childTnLst>
                                </p:cTn>
                              </p:par>
                              <p:par>
                                <p:cTn id="72" presetID="26" presetClass="emph" presetSubtype="0" repeatCount="indefinite" fill="hold" grpId="4" nodeType="withEffect">
                                  <p:stCondLst>
                                    <p:cond delay="0"/>
                                  </p:stCondLst>
                                  <p:endCondLst>
                                    <p:cond evt="onNext" delay="0">
                                      <p:tgtEl>
                                        <p:sldTgt/>
                                      </p:tgtEl>
                                    </p:cond>
                                  </p:endCondLst>
                                  <p:childTnLst>
                                    <p:animEffect transition="out" filter="fade">
                                      <p:cBhvr>
                                        <p:cTn id="73" dur="500" tmFilter="0, 0; .2, .5; .8, .5; 1, 0"/>
                                        <p:tgtEl>
                                          <p:spTgt spid="76824"/>
                                        </p:tgtEl>
                                      </p:cBhvr>
                                    </p:animEffect>
                                    <p:animScale>
                                      <p:cBhvr>
                                        <p:cTn id="74" dur="250" autoRev="1" fill="hold"/>
                                        <p:tgtEl>
                                          <p:spTgt spid="76824"/>
                                        </p:tgtEl>
                                      </p:cBhvr>
                                      <p:by x="105000" y="105000"/>
                                    </p:animScale>
                                  </p:childTnLst>
                                </p:cTn>
                              </p:par>
                            </p:childTnLst>
                          </p:cTn>
                        </p:par>
                        <p:par>
                          <p:cTn id="75" fill="hold">
                            <p:stCondLst>
                              <p:cond delay="500"/>
                            </p:stCondLst>
                            <p:childTnLst>
                              <p:par>
                                <p:cTn id="76" presetID="1" presetClass="entr" presetSubtype="0" fill="hold" grpId="2" nodeType="afterEffect">
                                  <p:stCondLst>
                                    <p:cond delay="1000"/>
                                  </p:stCondLst>
                                  <p:childTnLst>
                                    <p:set>
                                      <p:cBhvr>
                                        <p:cTn id="77" dur="1" fill="hold">
                                          <p:stCondLst>
                                            <p:cond delay="0"/>
                                          </p:stCondLst>
                                        </p:cTn>
                                        <p:tgtEl>
                                          <p:spTgt spid="32"/>
                                        </p:tgtEl>
                                        <p:attrNameLst>
                                          <p:attrName>style.visibility</p:attrName>
                                        </p:attrNameLst>
                                      </p:cBhvr>
                                      <p:to>
                                        <p:strVal val="visible"/>
                                      </p:to>
                                    </p:set>
                                  </p:childTnLst>
                                </p:cTn>
                              </p:par>
                              <p:par>
                                <p:cTn id="78" presetID="1" presetClass="exit" presetSubtype="0" fill="hold" grpId="3" nodeType="withEffect">
                                  <p:stCondLst>
                                    <p:cond delay="1000"/>
                                  </p:stCondLst>
                                  <p:childTnLst>
                                    <p:set>
                                      <p:cBhvr>
                                        <p:cTn id="79" dur="1" fill="hold">
                                          <p:stCondLst>
                                            <p:cond delay="0"/>
                                          </p:stCondLst>
                                        </p:cTn>
                                        <p:tgtEl>
                                          <p:spTgt spid="76810"/>
                                        </p:tgtEl>
                                        <p:attrNameLst>
                                          <p:attrName>style.visibility</p:attrName>
                                        </p:attrNameLst>
                                      </p:cBhvr>
                                      <p:to>
                                        <p:strVal val="hidden"/>
                                      </p:to>
                                    </p:set>
                                  </p:childTnLst>
                                  <p:subTnLst>
                                    <p:audio>
                                      <p:cMediaNode>
                                        <p:cTn display="0" masterRel="sameClick">
                                          <p:stCondLst>
                                            <p:cond evt="begin" delay="0">
                                              <p:tn val="78"/>
                                            </p:cond>
                                          </p:stCondLst>
                                          <p:endCondLst>
                                            <p:cond evt="onStopAudio" delay="0">
                                              <p:tgtEl>
                                                <p:sldTgt/>
                                              </p:tgtEl>
                                            </p:cond>
                                          </p:endCondLst>
                                        </p:cTn>
                                        <p:tgtEl>
                                          <p:sndTgt r:embed="rId3" name="BKbeep.wav"/>
                                        </p:tgtEl>
                                      </p:cMediaNode>
                                    </p:audio>
                                  </p:sub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47"/>
                                        </p:tgtEl>
                                        <p:attrNameLst>
                                          <p:attrName>style.visibility</p:attrName>
                                        </p:attrNameLst>
                                      </p:cBhvr>
                                      <p:to>
                                        <p:strVal val="visible"/>
                                      </p:to>
                                    </p:set>
                                  </p:childTnLst>
                                </p:cTn>
                              </p:par>
                              <p:par>
                                <p:cTn id="84" presetID="1" presetClass="exit" presetSubtype="0" fill="hold" grpId="1" nodeType="withEffect">
                                  <p:stCondLst>
                                    <p:cond delay="0"/>
                                  </p:stCondLst>
                                  <p:childTnLst>
                                    <p:set>
                                      <p:cBhvr>
                                        <p:cTn id="85" dur="1" fill="hold">
                                          <p:stCondLst>
                                            <p:cond delay="0"/>
                                          </p:stCondLst>
                                        </p:cTn>
                                        <p:tgtEl>
                                          <p:spTgt spid="49"/>
                                        </p:tgtEl>
                                        <p:attrNameLst>
                                          <p:attrName>style.visibility</p:attrName>
                                        </p:attrNameLst>
                                      </p:cBhvr>
                                      <p:to>
                                        <p:strVal val="hidden"/>
                                      </p:to>
                                    </p:set>
                                  </p:childTnLst>
                                </p:cTn>
                              </p:par>
                              <p:par>
                                <p:cTn id="86" presetID="1" presetClass="exit" presetSubtype="0" fill="hold" grpId="3" nodeType="withEffect">
                                  <p:stCondLst>
                                    <p:cond delay="0"/>
                                  </p:stCondLst>
                                  <p:childTnLst>
                                    <p:set>
                                      <p:cBhvr>
                                        <p:cTn id="87" dur="1" fill="hold">
                                          <p:stCondLst>
                                            <p:cond delay="0"/>
                                          </p:stCondLst>
                                        </p:cTn>
                                        <p:tgtEl>
                                          <p:spTgt spid="32"/>
                                        </p:tgtEl>
                                        <p:attrNameLst>
                                          <p:attrName>style.visibility</p:attrName>
                                        </p:attrNameLst>
                                      </p:cBhvr>
                                      <p:to>
                                        <p:strVal val="hidden"/>
                                      </p:to>
                                    </p:set>
                                  </p:childTnLst>
                                </p:cTn>
                              </p:par>
                              <p:par>
                                <p:cTn id="88" presetID="1" presetClass="exit" presetSubtype="0" fill="hold" grpId="3" nodeType="withEffect">
                                  <p:stCondLst>
                                    <p:cond delay="0"/>
                                  </p:stCondLst>
                                  <p:childTnLst>
                                    <p:set>
                                      <p:cBhvr>
                                        <p:cTn id="89" dur="1" fill="hold">
                                          <p:stCondLst>
                                            <p:cond delay="0"/>
                                          </p:stCondLst>
                                        </p:cTn>
                                        <p:tgtEl>
                                          <p:spTgt spid="76823"/>
                                        </p:tgtEl>
                                        <p:attrNameLst>
                                          <p:attrName>style.visibility</p:attrName>
                                        </p:attrNameLst>
                                      </p:cBhvr>
                                      <p:to>
                                        <p:strVal val="hidden"/>
                                      </p:to>
                                    </p:set>
                                  </p:childTnLst>
                                </p:cTn>
                              </p:par>
                              <p:par>
                                <p:cTn id="90" presetID="1" presetClass="exit" presetSubtype="0" fill="hold" grpId="5" nodeType="withEffect">
                                  <p:stCondLst>
                                    <p:cond delay="0"/>
                                  </p:stCondLst>
                                  <p:childTnLst>
                                    <p:set>
                                      <p:cBhvr>
                                        <p:cTn id="91" dur="1" fill="hold">
                                          <p:stCondLst>
                                            <p:cond delay="0"/>
                                          </p:stCondLst>
                                        </p:cTn>
                                        <p:tgtEl>
                                          <p:spTgt spid="76824"/>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7"/>
                                        </p:tgtEl>
                                        <p:attrNameLst>
                                          <p:attrName>style.visibility</p:attrName>
                                        </p:attrNameLst>
                                      </p:cBhvr>
                                      <p:to>
                                        <p:strVal val="visible"/>
                                      </p:to>
                                    </p:set>
                                  </p:childTnLst>
                                </p:cTn>
                              </p:par>
                              <p:par>
                                <p:cTn id="96" presetID="1" presetClass="exit" presetSubtype="0" fill="hold" grpId="1" nodeType="withEffect">
                                  <p:stCondLst>
                                    <p:cond delay="0"/>
                                  </p:stCondLst>
                                  <p:childTnLst>
                                    <p:set>
                                      <p:cBhvr>
                                        <p:cTn id="97" dur="1" fill="hold">
                                          <p:stCondLst>
                                            <p:cond delay="0"/>
                                          </p:stCondLst>
                                        </p:cTn>
                                        <p:tgtEl>
                                          <p:spTgt spid="47"/>
                                        </p:tgtEl>
                                        <p:attrNameLst>
                                          <p:attrName>style.visibility</p:attrName>
                                        </p:attrNameLst>
                                      </p:cBhvr>
                                      <p:to>
                                        <p:strVal val="hidden"/>
                                      </p:to>
                                    </p:set>
                                  </p:childTnLst>
                                </p:cTn>
                              </p:par>
                              <p:par>
                                <p:cTn id="98" presetID="1" presetClass="entr" presetSubtype="0" fill="hold" grpId="4" nodeType="withEffect">
                                  <p:stCondLst>
                                    <p:cond delay="0"/>
                                  </p:stCondLst>
                                  <p:childTnLst>
                                    <p:set>
                                      <p:cBhvr>
                                        <p:cTn id="99" dur="1" fill="hold">
                                          <p:stCondLst>
                                            <p:cond delay="0"/>
                                          </p:stCondLst>
                                        </p:cTn>
                                        <p:tgtEl>
                                          <p:spTgt spid="768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3" grpId="1" animBg="1"/>
      <p:bldP spid="76821" grpId="0" animBg="1"/>
      <p:bldP spid="48" grpId="0" animBg="1"/>
      <p:bldP spid="48" grpId="1" animBg="1"/>
      <p:bldP spid="50" grpId="0" animBg="1"/>
      <p:bldP spid="50" grpId="1" animBg="1"/>
      <p:bldP spid="32" grpId="0" animBg="1"/>
      <p:bldP spid="32" grpId="1" animBg="1"/>
      <p:bldP spid="32" grpId="2" animBg="1"/>
      <p:bldP spid="32" grpId="3" animBg="1"/>
      <p:bldP spid="76810" grpId="0" animBg="1"/>
      <p:bldP spid="76810" grpId="1" animBg="1"/>
      <p:bldP spid="76810" grpId="2" animBg="1"/>
      <p:bldP spid="76810" grpId="3" animBg="1"/>
      <p:bldP spid="76810" grpId="4" animBg="1"/>
      <p:bldP spid="76823" grpId="0" animBg="1"/>
      <p:bldP spid="76823" grpId="1" animBg="1"/>
      <p:bldP spid="76823" grpId="2" animBg="1"/>
      <p:bldP spid="76823" grpId="3" animBg="1"/>
      <p:bldP spid="76824" grpId="0" animBg="1"/>
      <p:bldP spid="76824" grpId="1" animBg="1"/>
      <p:bldP spid="76824" grpId="2" animBg="1"/>
      <p:bldP spid="76824" grpId="3" animBg="1"/>
      <p:bldP spid="76824" grpId="4" animBg="1"/>
      <p:bldP spid="76824" grpId="5" animBg="1"/>
      <p:bldP spid="76828" grpId="0" animBg="1"/>
      <p:bldP spid="34" grpId="0" animBg="1"/>
      <p:bldP spid="51" grpId="0" animBg="1"/>
      <p:bldP spid="51" grpId="1" animBg="1"/>
      <p:bldP spid="49" grpId="0" animBg="1"/>
      <p:bldP spid="49" grpId="1" animBg="1"/>
      <p:bldP spid="47" grpId="0" animBg="1"/>
      <p:bldP spid="47" grpId="1"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NIFC-NIRSC" descr="Null"/>
          <p:cNvSpPr txBox="1"/>
          <p:nvPr/>
        </p:nvSpPr>
        <p:spPr>
          <a:xfrm rot="16200000">
            <a:off x="-2197098" y="4344600"/>
            <a:ext cx="4699001" cy="276999"/>
          </a:xfrm>
          <a:prstGeom prst="rect">
            <a:avLst/>
          </a:prstGeom>
          <a:noFill/>
        </p:spPr>
        <p:txBody>
          <a:bodyPr wrap="square" rtlCol="0">
            <a:spAutoFit/>
          </a:bodyPr>
          <a:lstStyle/>
          <a:p>
            <a:r>
              <a:rPr lang="en-US" sz="1200" dirty="0">
                <a:solidFill>
                  <a:schemeClr val="accent2">
                    <a:lumMod val="75000"/>
                  </a:schemeClr>
                </a:solidFill>
                <a:latin typeface="Biondi" panose="02000505030000020004" pitchFamily="2" charset="0"/>
              </a:rPr>
              <a:t>NIFC-NIICD-NIRSC Basic Radio Operation Training</a:t>
            </a:r>
          </a:p>
        </p:txBody>
      </p:sp>
      <p:sp>
        <p:nvSpPr>
          <p:cNvPr id="2" name="Title 1"/>
          <p:cNvSpPr>
            <a:spLocks noGrp="1"/>
          </p:cNvSpPr>
          <p:nvPr>
            <p:ph type="title"/>
          </p:nvPr>
        </p:nvSpPr>
        <p:spPr/>
        <p:txBody>
          <a:bodyPr>
            <a:normAutofit fontScale="90000"/>
          </a:bodyPr>
          <a:lstStyle/>
          <a:p>
            <a:r>
              <a:rPr lang="en-US" b="1" dirty="0"/>
              <a:t>KNOW YOUR RADIO –</a:t>
            </a:r>
            <a:br>
              <a:rPr lang="en-US" b="1" dirty="0"/>
            </a:br>
            <a:r>
              <a:rPr lang="en-US" b="1" dirty="0"/>
              <a:t>BK DPH Function Key</a:t>
            </a:r>
          </a:p>
        </p:txBody>
      </p:sp>
      <p:grpSp>
        <p:nvGrpSpPr>
          <p:cNvPr id="16" name="Pic-BK Radio display keypad" descr="Bendix King DPH radio display and keypad"/>
          <p:cNvGrpSpPr/>
          <p:nvPr/>
        </p:nvGrpSpPr>
        <p:grpSpPr>
          <a:xfrm>
            <a:off x="1263125" y="2732506"/>
            <a:ext cx="2438400" cy="3084746"/>
            <a:chOff x="1447800" y="3352166"/>
            <a:chExt cx="2438400" cy="3084746"/>
          </a:xfrm>
        </p:grpSpPr>
        <p:pic>
          <p:nvPicPr>
            <p:cNvPr id="23" name="Picture 22" descr="null"/>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3352166"/>
              <a:ext cx="2438400" cy="3084746"/>
            </a:xfrm>
            <a:prstGeom prst="rect">
              <a:avLst/>
            </a:prstGeom>
          </p:spPr>
        </p:pic>
        <p:sp>
          <p:nvSpPr>
            <p:cNvPr id="25" name="Rectangle 24"/>
            <p:cNvSpPr/>
            <p:nvPr/>
          </p:nvSpPr>
          <p:spPr>
            <a:xfrm>
              <a:off x="1905000" y="3876016"/>
              <a:ext cx="1595294" cy="469186"/>
            </a:xfrm>
            <a:prstGeom prst="rect">
              <a:avLst/>
            </a:prstGeom>
            <a:solidFill>
              <a:schemeClr val="accent4">
                <a:lumMod val="75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Text-FCN: The Function Key"/>
          <p:cNvSpPr>
            <a:spLocks noGrp="1" noChangeArrowheads="1"/>
          </p:cNvSpPr>
          <p:nvPr>
            <p:ph idx="1"/>
          </p:nvPr>
        </p:nvSpPr>
        <p:spPr>
          <a:xfrm>
            <a:off x="1050402" y="1828800"/>
            <a:ext cx="2895600" cy="849323"/>
          </a:xfrm>
        </p:spPr>
        <p:txBody>
          <a:bodyPr>
            <a:normAutofit fontScale="25000" lnSpcReduction="20000"/>
          </a:bodyPr>
          <a:lstStyle/>
          <a:p>
            <a:pPr marL="82296" indent="0" algn="ctr">
              <a:lnSpc>
                <a:spcPct val="120000"/>
              </a:lnSpc>
              <a:buNone/>
            </a:pPr>
            <a:r>
              <a:rPr lang="en-US" sz="8000" b="1" dirty="0">
                <a:latin typeface="Arial Black" panose="020B0A04020102020204" pitchFamily="34" charset="0"/>
                <a:cs typeface="Arial" panose="020B0604020202020204" pitchFamily="34" charset="0"/>
              </a:rPr>
              <a:t>FCN: </a:t>
            </a:r>
          </a:p>
          <a:p>
            <a:pPr marL="82296" indent="0" algn="ctr">
              <a:lnSpc>
                <a:spcPct val="120000"/>
              </a:lnSpc>
              <a:buNone/>
            </a:pPr>
            <a:r>
              <a:rPr lang="en-US" sz="8000" b="1" dirty="0">
                <a:latin typeface="Arial Black" panose="020B0A04020102020204" pitchFamily="34" charset="0"/>
                <a:cs typeface="Arial" panose="020B0604020202020204" pitchFamily="34" charset="0"/>
              </a:rPr>
              <a:t>The Function Key</a:t>
            </a:r>
          </a:p>
          <a:p>
            <a:pPr marL="82296" indent="0" algn="ctr">
              <a:lnSpc>
                <a:spcPct val="120000"/>
              </a:lnSpc>
              <a:buNone/>
            </a:pPr>
            <a:endParaRPr lang="en-US" sz="8000" b="1" dirty="0">
              <a:latin typeface="Arial Black" panose="020B0A04020102020204" pitchFamily="34" charset="0"/>
              <a:cs typeface="Arial" panose="020B0604020202020204" pitchFamily="34" charset="0"/>
            </a:endParaRPr>
          </a:p>
        </p:txBody>
      </p:sp>
      <p:sp>
        <p:nvSpPr>
          <p:cNvPr id="7" name="Main Text"/>
          <p:cNvSpPr txBox="1"/>
          <p:nvPr/>
        </p:nvSpPr>
        <p:spPr>
          <a:xfrm>
            <a:off x="4076034" y="1905000"/>
            <a:ext cx="4800599" cy="4001095"/>
          </a:xfrm>
          <a:prstGeom prst="rect">
            <a:avLst/>
          </a:prstGeom>
          <a:noFill/>
          <a:ln w="3175">
            <a:noFill/>
          </a:ln>
        </p:spPr>
        <p:txBody>
          <a:bodyPr wrap="square" rtlCol="0">
            <a:spAutoFit/>
          </a:bodyPr>
          <a:lstStyle/>
          <a:p>
            <a:r>
              <a:rPr lang="en-US" sz="1600" b="1" dirty="0">
                <a:solidFill>
                  <a:srgbClr val="00B050"/>
                </a:solidFill>
                <a:latin typeface="Arial" panose="020B0604020202020204" pitchFamily="34" charset="0"/>
                <a:cs typeface="Arial" panose="020B0604020202020204" pitchFamily="34" charset="0"/>
              </a:rPr>
              <a:t>GOOD feature </a:t>
            </a:r>
            <a:r>
              <a:rPr lang="en-US" sz="1600" dirty="0">
                <a:latin typeface="Arial" panose="020B0604020202020204" pitchFamily="34" charset="0"/>
                <a:cs typeface="Arial" panose="020B0604020202020204" pitchFamily="34" charset="0"/>
              </a:rPr>
              <a:t>– Pressing </a:t>
            </a:r>
            <a:r>
              <a:rPr lang="en-US" sz="1600" i="1" dirty="0">
                <a:latin typeface="Arial" panose="020B0604020202020204" pitchFamily="34" charset="0"/>
                <a:cs typeface="Arial" panose="020B0604020202020204" pitchFamily="34" charset="0"/>
              </a:rPr>
              <a:t>and holding </a:t>
            </a:r>
            <a:r>
              <a:rPr lang="en-US" sz="1600" dirty="0">
                <a:latin typeface="Arial" panose="020B0604020202020204" pitchFamily="34" charset="0"/>
                <a:cs typeface="Arial" panose="020B0604020202020204" pitchFamily="34" charset="0"/>
              </a:rPr>
              <a:t>the FCN key will “lock” the keypad.  Press and hold again to “unlock”.  This prevents the radio from changing groups, functions, etc., if you accidentally bump the keypad.  If you press the keypad and it beeps and reads “LOCKED”, this is what happened.</a:t>
            </a:r>
          </a:p>
          <a:p>
            <a:endParaRPr lang="en-US" sz="1400" dirty="0">
              <a:latin typeface="Arial" panose="020B0604020202020204" pitchFamily="34" charset="0"/>
              <a:cs typeface="Arial" panose="020B0604020202020204" pitchFamily="34" charset="0"/>
            </a:endParaRPr>
          </a:p>
          <a:p>
            <a:r>
              <a:rPr lang="en-US" sz="1600" b="1" dirty="0">
                <a:solidFill>
                  <a:srgbClr val="FF0000"/>
                </a:solidFill>
                <a:latin typeface="Arial" panose="020B0604020202020204" pitchFamily="34" charset="0"/>
                <a:cs typeface="Arial" panose="020B0604020202020204" pitchFamily="34" charset="0"/>
              </a:rPr>
              <a:t>BAD feature </a:t>
            </a:r>
            <a:r>
              <a:rPr lang="en-US" sz="1600" dirty="0">
                <a:latin typeface="Arial" panose="020B0604020202020204" pitchFamily="34" charset="0"/>
                <a:cs typeface="Arial" panose="020B0604020202020204" pitchFamily="34" charset="0"/>
              </a:rPr>
              <a:t>(for our purposes anyway) – Pressing the FCN just once will put you into the function menu.  Continuing to press FCN will step you through the menu.  Pressing PRI will toggle the displayed function on and off.  </a:t>
            </a:r>
            <a:r>
              <a:rPr lang="en-US" sz="1600" i="1" dirty="0">
                <a:latin typeface="Arial" panose="020B0604020202020204" pitchFamily="34" charset="0"/>
                <a:cs typeface="Arial" panose="020B0604020202020204" pitchFamily="34" charset="0"/>
              </a:rPr>
              <a:t>The function flashes when enabled. </a:t>
            </a:r>
            <a:r>
              <a:rPr lang="en-US" sz="1600" dirty="0">
                <a:latin typeface="Arial" panose="020B0604020202020204" pitchFamily="34" charset="0"/>
                <a:cs typeface="Arial" panose="020B0604020202020204" pitchFamily="34" charset="0"/>
              </a:rPr>
              <a:t>If you accidentally hit FCN and find yourself in this menu, either hit the ENT button to escape or wait 5 seconds and the radio will return to normal.  </a:t>
            </a:r>
            <a:endParaRPr lang="en-US" sz="1600" dirty="0"/>
          </a:p>
        </p:txBody>
      </p:sp>
      <p:sp>
        <p:nvSpPr>
          <p:cNvPr id="32" name="Text-CMD 8" descr="Channel label in the radio display"/>
          <p:cNvSpPr txBox="1">
            <a:spLocks noChangeArrowheads="1"/>
          </p:cNvSpPr>
          <p:nvPr/>
        </p:nvSpPr>
        <p:spPr bwMode="auto">
          <a:xfrm>
            <a:off x="1831382" y="3296347"/>
            <a:ext cx="866335" cy="400110"/>
          </a:xfrm>
          <a:prstGeom prst="rect">
            <a:avLst/>
          </a:prstGeom>
          <a:solidFill>
            <a:schemeClr val="accent4">
              <a:lumMod val="75000"/>
            </a:schemeClr>
          </a:solidFill>
          <a:ln>
            <a:noFill/>
          </a:ln>
        </p:spPr>
        <p:txBody>
          <a:bodyPr wrap="square" lIns="45720" rIns="45720" anchor="ctr">
            <a:spAutoFit/>
          </a:bodyPr>
          <a:lstStyle>
            <a:lvl1pPr eaLnBrk="0" hangingPunct="0">
              <a:spcBef>
                <a:spcPct val="50000"/>
              </a:spcBef>
              <a:defRPr>
                <a:solidFill>
                  <a:srgbClr val="006666"/>
                </a:solidFill>
                <a:latin typeface="Arial Black" pitchFamily="34" charset="0"/>
              </a:defRPr>
            </a:lvl1pPr>
            <a:lvl2pPr marL="742950" indent="-285750" eaLnBrk="0" hangingPunct="0">
              <a:spcBef>
                <a:spcPct val="20000"/>
              </a:spcBef>
              <a:buFont typeface="Wingdings" pitchFamily="2" charset="2"/>
              <a:buChar char="Ø"/>
              <a:defRPr sz="2200" i="1">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1600">
                <a:solidFill>
                  <a:schemeClr val="tx1"/>
                </a:solidFill>
                <a:latin typeface="Arial" charset="0"/>
              </a:defRPr>
            </a:lvl4pPr>
            <a:lvl5pPr marL="2057400" indent="-228600"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r>
              <a:rPr lang="en-US" altLang="en-US" sz="2000" b="1" dirty="0">
                <a:solidFill>
                  <a:schemeClr val="tx1"/>
                </a:solidFill>
                <a:latin typeface="Eras Medium ITC" panose="020B0602030504020804" pitchFamily="34" charset="0"/>
                <a:cs typeface="Arial" charset="0"/>
              </a:rPr>
              <a:t>CMD 8</a:t>
            </a:r>
            <a:endParaRPr lang="en-US" altLang="en-US" sz="2000" b="1" dirty="0">
              <a:solidFill>
                <a:schemeClr val="tx1"/>
              </a:solidFill>
              <a:effectLst/>
              <a:latin typeface="Eras Medium ITC" panose="020B0602030504020804" pitchFamily="34" charset="0"/>
              <a:cs typeface="Arial" charset="0"/>
            </a:endParaRPr>
          </a:p>
        </p:txBody>
      </p:sp>
      <p:grpSp>
        <p:nvGrpSpPr>
          <p:cNvPr id="9" name="Box around FCN" descr="Box around the FCN (FUNCTION) key on the keypad"/>
          <p:cNvGrpSpPr/>
          <p:nvPr/>
        </p:nvGrpSpPr>
        <p:grpSpPr>
          <a:xfrm>
            <a:off x="2971800" y="4190994"/>
            <a:ext cx="467848" cy="248981"/>
            <a:chOff x="3040049" y="2642717"/>
            <a:chExt cx="467848" cy="330203"/>
          </a:xfrm>
        </p:grpSpPr>
        <p:sp>
          <p:nvSpPr>
            <p:cNvPr id="13" name="Rectangle 11"/>
            <p:cNvSpPr>
              <a:spLocks noChangeArrowheads="1"/>
            </p:cNvSpPr>
            <p:nvPr/>
          </p:nvSpPr>
          <p:spPr bwMode="auto">
            <a:xfrm>
              <a:off x="3048000" y="2642717"/>
              <a:ext cx="459897" cy="330200"/>
            </a:xfrm>
            <a:prstGeom prst="rect">
              <a:avLst/>
            </a:prstGeom>
            <a:solidFill>
              <a:srgbClr val="FF0000">
                <a:alpha val="48000"/>
              </a:srgbClr>
            </a:solidFill>
            <a:ln w="9525" algn="ctr">
              <a:solidFill>
                <a:srgbClr val="FF0000"/>
              </a:solidFill>
              <a:miter lim="800000"/>
              <a:headEnd/>
              <a:tailEnd/>
            </a:ln>
            <a:effectLst/>
          </p:spPr>
          <p:txBody>
            <a:bodyPr wrap="none" lIns="0" tIns="0" rIns="0" bIns="0" anchor="ctr"/>
            <a:lstStyle/>
            <a:p>
              <a:pPr>
                <a:defRPr/>
              </a:pPr>
              <a:endParaRPr lang="en-US"/>
            </a:p>
          </p:txBody>
        </p:sp>
        <p:sp>
          <p:nvSpPr>
            <p:cNvPr id="24" name="Rectangle 23"/>
            <p:cNvSpPr/>
            <p:nvPr/>
          </p:nvSpPr>
          <p:spPr>
            <a:xfrm>
              <a:off x="3040049" y="2642720"/>
              <a:ext cx="444092" cy="330200"/>
            </a:xfrm>
            <a:prstGeom prst="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LOCKED" descr="LOCKED label on the radio display"/>
          <p:cNvSpPr txBox="1">
            <a:spLocks noChangeArrowheads="1"/>
          </p:cNvSpPr>
          <p:nvPr/>
        </p:nvSpPr>
        <p:spPr bwMode="auto">
          <a:xfrm>
            <a:off x="1831382" y="3296347"/>
            <a:ext cx="1140418" cy="400110"/>
          </a:xfrm>
          <a:prstGeom prst="rect">
            <a:avLst/>
          </a:prstGeom>
          <a:solidFill>
            <a:schemeClr val="accent4">
              <a:lumMod val="75000"/>
            </a:schemeClr>
          </a:solidFill>
          <a:ln>
            <a:noFill/>
          </a:ln>
        </p:spPr>
        <p:txBody>
          <a:bodyPr wrap="square" lIns="45720" rIns="45720" anchor="ctr">
            <a:spAutoFit/>
          </a:bodyPr>
          <a:lstStyle>
            <a:lvl1pPr eaLnBrk="0" hangingPunct="0">
              <a:spcBef>
                <a:spcPct val="50000"/>
              </a:spcBef>
              <a:defRPr>
                <a:solidFill>
                  <a:srgbClr val="006666"/>
                </a:solidFill>
                <a:latin typeface="Arial Black" pitchFamily="34" charset="0"/>
              </a:defRPr>
            </a:lvl1pPr>
            <a:lvl2pPr marL="742950" indent="-285750" eaLnBrk="0" hangingPunct="0">
              <a:spcBef>
                <a:spcPct val="20000"/>
              </a:spcBef>
              <a:buFont typeface="Wingdings" pitchFamily="2" charset="2"/>
              <a:buChar char="Ø"/>
              <a:defRPr sz="2200" i="1">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1600">
                <a:solidFill>
                  <a:schemeClr val="tx1"/>
                </a:solidFill>
                <a:latin typeface="Arial" charset="0"/>
              </a:defRPr>
            </a:lvl4pPr>
            <a:lvl5pPr marL="2057400" indent="-228600"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r>
              <a:rPr lang="en-US" altLang="en-US" sz="2000" b="1" dirty="0">
                <a:solidFill>
                  <a:schemeClr val="tx1"/>
                </a:solidFill>
                <a:latin typeface="Eras Medium ITC" panose="020B0602030504020804" pitchFamily="34" charset="0"/>
                <a:cs typeface="Arial" charset="0"/>
              </a:rPr>
              <a:t>LOCKED</a:t>
            </a:r>
            <a:endParaRPr lang="en-US" altLang="en-US" sz="2000" b="1" dirty="0">
              <a:solidFill>
                <a:schemeClr val="tx1"/>
              </a:solidFill>
              <a:effectLst/>
              <a:latin typeface="Eras Medium ITC" panose="020B0602030504020804" pitchFamily="34" charset="0"/>
              <a:cs typeface="Arial" charset="0"/>
            </a:endParaRPr>
          </a:p>
        </p:txBody>
      </p:sp>
      <p:sp>
        <p:nvSpPr>
          <p:cNvPr id="18" name="Text-TRN DIR" descr="TRN DIR (transmit direct) label in the radio display"/>
          <p:cNvSpPr txBox="1">
            <a:spLocks noChangeArrowheads="1"/>
          </p:cNvSpPr>
          <p:nvPr/>
        </p:nvSpPr>
        <p:spPr bwMode="auto">
          <a:xfrm>
            <a:off x="1831382" y="3296347"/>
            <a:ext cx="1140418" cy="400110"/>
          </a:xfrm>
          <a:prstGeom prst="rect">
            <a:avLst/>
          </a:prstGeom>
          <a:solidFill>
            <a:schemeClr val="accent4">
              <a:lumMod val="75000"/>
            </a:schemeClr>
          </a:solidFill>
          <a:ln>
            <a:noFill/>
          </a:ln>
        </p:spPr>
        <p:txBody>
          <a:bodyPr wrap="square" lIns="45720" rIns="45720" anchor="ctr">
            <a:spAutoFit/>
          </a:bodyPr>
          <a:lstStyle>
            <a:lvl1pPr eaLnBrk="0" hangingPunct="0">
              <a:spcBef>
                <a:spcPct val="50000"/>
              </a:spcBef>
              <a:defRPr>
                <a:solidFill>
                  <a:srgbClr val="006666"/>
                </a:solidFill>
                <a:latin typeface="Arial Black" pitchFamily="34" charset="0"/>
              </a:defRPr>
            </a:lvl1pPr>
            <a:lvl2pPr marL="742950" indent="-285750" eaLnBrk="0" hangingPunct="0">
              <a:spcBef>
                <a:spcPct val="20000"/>
              </a:spcBef>
              <a:buFont typeface="Wingdings" pitchFamily="2" charset="2"/>
              <a:buChar char="Ø"/>
              <a:defRPr sz="2200" i="1">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1600">
                <a:solidFill>
                  <a:schemeClr val="tx1"/>
                </a:solidFill>
                <a:latin typeface="Arial" charset="0"/>
              </a:defRPr>
            </a:lvl4pPr>
            <a:lvl5pPr marL="2057400" indent="-228600"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r>
              <a:rPr lang="en-US" altLang="en-US" sz="2000" b="1" dirty="0">
                <a:solidFill>
                  <a:schemeClr val="tx1"/>
                </a:solidFill>
                <a:latin typeface="Eras Medium ITC" panose="020B0602030504020804" pitchFamily="34" charset="0"/>
                <a:cs typeface="Arial" charset="0"/>
              </a:rPr>
              <a:t>TRN DIR</a:t>
            </a:r>
            <a:endParaRPr lang="en-US" altLang="en-US" sz="2000" b="1" dirty="0">
              <a:solidFill>
                <a:schemeClr val="tx1"/>
              </a:solidFill>
              <a:effectLst/>
              <a:latin typeface="Eras Medium ITC" panose="020B0602030504020804" pitchFamily="34" charset="0"/>
              <a:cs typeface="Arial" charset="0"/>
            </a:endParaRPr>
          </a:p>
        </p:txBody>
      </p:sp>
      <p:sp>
        <p:nvSpPr>
          <p:cNvPr id="21" name="Text-GRP SCN" descr="GRP SCN (group scan) label in the radio display"/>
          <p:cNvSpPr txBox="1">
            <a:spLocks noChangeArrowheads="1"/>
          </p:cNvSpPr>
          <p:nvPr/>
        </p:nvSpPr>
        <p:spPr bwMode="auto">
          <a:xfrm>
            <a:off x="1831382" y="3296347"/>
            <a:ext cx="1140418" cy="400110"/>
          </a:xfrm>
          <a:prstGeom prst="rect">
            <a:avLst/>
          </a:prstGeom>
          <a:solidFill>
            <a:schemeClr val="accent4">
              <a:lumMod val="75000"/>
            </a:schemeClr>
          </a:solidFill>
          <a:ln>
            <a:noFill/>
          </a:ln>
        </p:spPr>
        <p:txBody>
          <a:bodyPr wrap="square" lIns="45720" rIns="45720" anchor="ctr">
            <a:spAutoFit/>
          </a:bodyPr>
          <a:lstStyle>
            <a:lvl1pPr eaLnBrk="0" hangingPunct="0">
              <a:spcBef>
                <a:spcPct val="50000"/>
              </a:spcBef>
              <a:defRPr>
                <a:solidFill>
                  <a:srgbClr val="006666"/>
                </a:solidFill>
                <a:latin typeface="Arial Black" pitchFamily="34" charset="0"/>
              </a:defRPr>
            </a:lvl1pPr>
            <a:lvl2pPr marL="742950" indent="-285750" eaLnBrk="0" hangingPunct="0">
              <a:spcBef>
                <a:spcPct val="20000"/>
              </a:spcBef>
              <a:buFont typeface="Wingdings" pitchFamily="2" charset="2"/>
              <a:buChar char="Ø"/>
              <a:defRPr sz="2200" i="1">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1600">
                <a:solidFill>
                  <a:schemeClr val="tx1"/>
                </a:solidFill>
                <a:latin typeface="Arial" charset="0"/>
              </a:defRPr>
            </a:lvl4pPr>
            <a:lvl5pPr marL="2057400" indent="-228600"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r>
              <a:rPr lang="en-US" altLang="en-US" sz="2000" b="1" dirty="0">
                <a:solidFill>
                  <a:schemeClr val="tx1"/>
                </a:solidFill>
                <a:latin typeface="Eras Medium ITC" panose="020B0602030504020804" pitchFamily="34" charset="0"/>
                <a:cs typeface="Arial" charset="0"/>
              </a:rPr>
              <a:t>GRP SCN</a:t>
            </a:r>
            <a:endParaRPr lang="en-US" altLang="en-US" sz="2000" b="1" dirty="0">
              <a:solidFill>
                <a:schemeClr val="tx1"/>
              </a:solidFill>
              <a:effectLst/>
              <a:latin typeface="Eras Medium ITC" panose="020B0602030504020804" pitchFamily="34" charset="0"/>
              <a:cs typeface="Arial" charset="0"/>
            </a:endParaRPr>
          </a:p>
        </p:txBody>
      </p:sp>
      <p:sp>
        <p:nvSpPr>
          <p:cNvPr id="20" name="Text-TRN DIG" descr="TRN DIG (transmit digital) label in the radio display"/>
          <p:cNvSpPr txBox="1">
            <a:spLocks noChangeArrowheads="1"/>
          </p:cNvSpPr>
          <p:nvPr/>
        </p:nvSpPr>
        <p:spPr bwMode="auto">
          <a:xfrm>
            <a:off x="1831382" y="3290894"/>
            <a:ext cx="1140418" cy="400110"/>
          </a:xfrm>
          <a:prstGeom prst="rect">
            <a:avLst/>
          </a:prstGeom>
          <a:solidFill>
            <a:schemeClr val="accent4">
              <a:lumMod val="75000"/>
            </a:schemeClr>
          </a:solidFill>
          <a:ln>
            <a:noFill/>
          </a:ln>
        </p:spPr>
        <p:txBody>
          <a:bodyPr wrap="square" lIns="45720" rIns="45720" anchor="ctr">
            <a:spAutoFit/>
          </a:bodyPr>
          <a:lstStyle>
            <a:lvl1pPr eaLnBrk="0" hangingPunct="0">
              <a:spcBef>
                <a:spcPct val="50000"/>
              </a:spcBef>
              <a:defRPr>
                <a:solidFill>
                  <a:srgbClr val="006666"/>
                </a:solidFill>
                <a:latin typeface="Arial Black" pitchFamily="34" charset="0"/>
              </a:defRPr>
            </a:lvl1pPr>
            <a:lvl2pPr marL="742950" indent="-285750" eaLnBrk="0" hangingPunct="0">
              <a:spcBef>
                <a:spcPct val="20000"/>
              </a:spcBef>
              <a:buFont typeface="Wingdings" pitchFamily="2" charset="2"/>
              <a:buChar char="Ø"/>
              <a:defRPr sz="2200" i="1">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1600">
                <a:solidFill>
                  <a:schemeClr val="tx1"/>
                </a:solidFill>
                <a:latin typeface="Arial" charset="0"/>
              </a:defRPr>
            </a:lvl4pPr>
            <a:lvl5pPr marL="2057400" indent="-228600"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r>
              <a:rPr lang="en-US" altLang="en-US" sz="2000" b="1" dirty="0">
                <a:solidFill>
                  <a:schemeClr val="tx1"/>
                </a:solidFill>
                <a:latin typeface="Eras Medium ITC" panose="020B0602030504020804" pitchFamily="34" charset="0"/>
                <a:cs typeface="Arial" charset="0"/>
              </a:rPr>
              <a:t>TX DIG</a:t>
            </a:r>
            <a:endParaRPr lang="en-US" altLang="en-US" sz="2000" b="1" dirty="0">
              <a:solidFill>
                <a:schemeClr val="tx1"/>
              </a:solidFill>
              <a:effectLst/>
              <a:latin typeface="Eras Medium ITC" panose="020B0602030504020804" pitchFamily="34" charset="0"/>
              <a:cs typeface="Arial" charset="0"/>
            </a:endParaRPr>
          </a:p>
        </p:txBody>
      </p:sp>
      <p:grpSp>
        <p:nvGrpSpPr>
          <p:cNvPr id="29" name="Box around PRI" descr="Box around the FCN (FUNCTION) key on the keypad"/>
          <p:cNvGrpSpPr/>
          <p:nvPr/>
        </p:nvGrpSpPr>
        <p:grpSpPr>
          <a:xfrm>
            <a:off x="2975775" y="4543233"/>
            <a:ext cx="467848" cy="248979"/>
            <a:chOff x="3040049" y="2642720"/>
            <a:chExt cx="467848" cy="330200"/>
          </a:xfrm>
        </p:grpSpPr>
        <p:sp>
          <p:nvSpPr>
            <p:cNvPr id="30" name="Rectangle 11"/>
            <p:cNvSpPr>
              <a:spLocks noChangeArrowheads="1"/>
            </p:cNvSpPr>
            <p:nvPr/>
          </p:nvSpPr>
          <p:spPr bwMode="auto">
            <a:xfrm>
              <a:off x="3048000" y="2642720"/>
              <a:ext cx="459897" cy="330200"/>
            </a:xfrm>
            <a:prstGeom prst="rect">
              <a:avLst/>
            </a:prstGeom>
            <a:solidFill>
              <a:srgbClr val="FF0000">
                <a:alpha val="48000"/>
              </a:srgbClr>
            </a:solidFill>
            <a:ln w="9525" algn="ctr">
              <a:solidFill>
                <a:srgbClr val="FF0000"/>
              </a:solidFill>
              <a:miter lim="800000"/>
              <a:headEnd/>
              <a:tailEnd/>
            </a:ln>
            <a:effectLst/>
          </p:spPr>
          <p:txBody>
            <a:bodyPr wrap="none" lIns="0" tIns="0" rIns="0" bIns="0" anchor="ctr"/>
            <a:lstStyle/>
            <a:p>
              <a:pPr>
                <a:defRPr/>
              </a:pPr>
              <a:endParaRPr lang="en-US"/>
            </a:p>
          </p:txBody>
        </p:sp>
        <p:sp>
          <p:nvSpPr>
            <p:cNvPr id="31" name="Rectangle 30"/>
            <p:cNvSpPr/>
            <p:nvPr/>
          </p:nvSpPr>
          <p:spPr>
            <a:xfrm>
              <a:off x="3040049" y="2642720"/>
              <a:ext cx="444092" cy="330200"/>
            </a:xfrm>
            <a:prstGeom prst="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All functions"/>
          <p:cNvSpPr txBox="1"/>
          <p:nvPr/>
        </p:nvSpPr>
        <p:spPr>
          <a:xfrm>
            <a:off x="1142999" y="6186898"/>
            <a:ext cx="7848601" cy="523220"/>
          </a:xfrm>
          <a:prstGeom prst="rect">
            <a:avLst/>
          </a:prstGeom>
          <a:noFill/>
        </p:spPr>
        <p:txBody>
          <a:bodyPr wrap="square" rtlCol="0">
            <a:spAutoFit/>
          </a:bodyPr>
          <a:lstStyle/>
          <a:p>
            <a:r>
              <a:rPr lang="en-US" sz="1400" i="1" dirty="0">
                <a:solidFill>
                  <a:srgbClr val="FF0000"/>
                </a:solidFill>
                <a:latin typeface="Arial" panose="020B0604020202020204" pitchFamily="34" charset="0"/>
                <a:cs typeface="Arial" panose="020B0604020202020204" pitchFamily="34" charset="0"/>
              </a:rPr>
              <a:t>*All functions are disabled in NIFC-NIRSC radios but may be active in radios that are not NIFC-NIRSC radios or those that have been reprogrammed.  More information on following slide . . .</a:t>
            </a:r>
            <a:endParaRPr lang="en-US" sz="1400" dirty="0"/>
          </a:p>
        </p:txBody>
      </p:sp>
      <p:pic>
        <p:nvPicPr>
          <p:cNvPr id="17" name="Pic-Home Button" descr="Home Button - clicking this will return you to the Main Menu">
            <a:hlinkClick r:id="rId4" action="ppaction://hlinksldjump" tooltip="Main Menu"/>
          </p:cNvPr>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686800" y="152400"/>
            <a:ext cx="304800" cy="304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3620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0"/>
                                  </p:stCondLst>
                                  <p:childTnLst>
                                    <p:set>
                                      <p:cBhvr>
                                        <p:cTn id="11" dur="1" fill="hold">
                                          <p:stCondLst>
                                            <p:cond delay="0"/>
                                          </p:stCondLst>
                                        </p:cTn>
                                        <p:tgtEl>
                                          <p:spTgt spid="22">
                                            <p:txEl>
                                              <p:pRg st="1" end="1"/>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childTnLst>
                                </p:cTn>
                              </p:par>
                              <p:par>
                                <p:cTn id="14" presetID="26" presetClass="emph" presetSubtype="0" repeatCount="indefinite" fill="hold" nodeType="withEffect">
                                  <p:stCondLst>
                                    <p:cond delay="0"/>
                                  </p:stCondLst>
                                  <p:childTnLst>
                                    <p:animEffect transition="out" filter="fade">
                                      <p:cBhvr>
                                        <p:cTn id="15" dur="500" tmFilter="0, 0; .2, .5; .8, .5; 1, 0"/>
                                        <p:tgtEl>
                                          <p:spTgt spid="9"/>
                                        </p:tgtEl>
                                      </p:cBhvr>
                                    </p:animEffect>
                                    <p:animScale>
                                      <p:cBhvr>
                                        <p:cTn id="16" dur="250" autoRev="1" fill="hold"/>
                                        <p:tgtEl>
                                          <p:spTgt spid="9"/>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BKbeep.wav"/>
                                        </p:tgtEl>
                                      </p:cMediaNode>
                                    </p:audio>
                                  </p:subTnLst>
                                </p:cTn>
                              </p:par>
                              <p:par>
                                <p:cTn id="25" presetID="1" presetClass="exit" presetSubtype="0" fill="hold" grpId="2" nodeType="withEffect">
                                  <p:stCondLst>
                                    <p:cond delay="0"/>
                                  </p:stCondLst>
                                  <p:childTnLst>
                                    <p:set>
                                      <p:cBhvr>
                                        <p:cTn id="26" dur="1" fill="hold">
                                          <p:stCondLst>
                                            <p:cond delay="0"/>
                                          </p:stCondLst>
                                        </p:cTn>
                                        <p:tgtEl>
                                          <p:spTgt spid="3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15"/>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xit" presetSubtype="0" fill="hold" grpId="3" nodeType="withEffect">
                                  <p:stCondLst>
                                    <p:cond delay="0"/>
                                  </p:stCondLst>
                                  <p:childTnLst>
                                    <p:set>
                                      <p:cBhvr>
                                        <p:cTn id="40" dur="1" fill="hold">
                                          <p:stCondLst>
                                            <p:cond delay="0"/>
                                          </p:stCondLst>
                                        </p:cTn>
                                        <p:tgtEl>
                                          <p:spTgt spid="32"/>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xit" presetSubtype="0" fill="hold" grpId="1" nodeType="withEffect">
                                  <p:stCondLst>
                                    <p:cond delay="0"/>
                                  </p:stCondLst>
                                  <p:childTnLst>
                                    <p:set>
                                      <p:cBhvr>
                                        <p:cTn id="46" dur="1" fill="hold">
                                          <p:stCondLst>
                                            <p:cond delay="0"/>
                                          </p:stCondLst>
                                        </p:cTn>
                                        <p:tgtEl>
                                          <p:spTgt spid="1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par>
                                <p:cTn id="51" presetID="1" presetClass="exit" presetSubtype="0" fill="hold" grpId="1" nodeType="withEffect">
                                  <p:stCondLst>
                                    <p:cond delay="0"/>
                                  </p:stCondLst>
                                  <p:childTnLst>
                                    <p:set>
                                      <p:cBhvr>
                                        <p:cTn id="52" dur="1" fill="hold">
                                          <p:stCondLst>
                                            <p:cond delay="0"/>
                                          </p:stCondLst>
                                        </p:cTn>
                                        <p:tgtEl>
                                          <p:spTgt spid="21"/>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BKbeep.wav"/>
                                        </p:tgtEl>
                                      </p:cMediaNode>
                                    </p:audio>
                                  </p:subTnLst>
                                </p:cTn>
                              </p:par>
                              <p:par>
                                <p:cTn id="57" presetID="26" presetClass="emph" presetSubtype="0" repeatCount="indefinite" fill="hold" nodeType="withEffect">
                                  <p:stCondLst>
                                    <p:cond delay="0"/>
                                  </p:stCondLst>
                                  <p:childTnLst>
                                    <p:animEffect transition="out" filter="fade">
                                      <p:cBhvr>
                                        <p:cTn id="58" dur="500" tmFilter="0, 0; .2, .5; .8, .5; 1, 0"/>
                                        <p:tgtEl>
                                          <p:spTgt spid="29"/>
                                        </p:tgtEl>
                                      </p:cBhvr>
                                    </p:animEffect>
                                    <p:animScale>
                                      <p:cBhvr>
                                        <p:cTn id="59" dur="250" autoRev="1" fill="hold"/>
                                        <p:tgtEl>
                                          <p:spTgt spid="29"/>
                                        </p:tgtEl>
                                      </p:cBhvr>
                                      <p:by x="105000" y="105000"/>
                                    </p:animScale>
                                  </p:childTnLst>
                                </p:cTn>
                              </p:par>
                              <p:par>
                                <p:cTn id="60" presetID="26" presetClass="emph" presetSubtype="0" repeatCount="indefinite" fill="hold" grpId="1" nodeType="withEffect">
                                  <p:stCondLst>
                                    <p:cond delay="0"/>
                                  </p:stCondLst>
                                  <p:endCondLst>
                                    <p:cond evt="onNext" delay="0">
                                      <p:tgtEl>
                                        <p:sldTgt/>
                                      </p:tgtEl>
                                    </p:cond>
                                  </p:endCondLst>
                                  <p:childTnLst>
                                    <p:animEffect transition="out" filter="fade">
                                      <p:cBhvr>
                                        <p:cTn id="61" dur="500" tmFilter="0, 0; .2, .5; .8, .5; 1, 0"/>
                                        <p:tgtEl>
                                          <p:spTgt spid="20"/>
                                        </p:tgtEl>
                                      </p:cBhvr>
                                    </p:animEffect>
                                    <p:animScale>
                                      <p:cBhvr>
                                        <p:cTn id="62" dur="250" autoRev="1" fill="hold"/>
                                        <p:tgtEl>
                                          <p:spTgt spid="20"/>
                                        </p:tgtEl>
                                      </p:cBhvr>
                                      <p:by x="105000" y="105000"/>
                                    </p:animScale>
                                  </p:childTnLst>
                                </p:cTn>
                              </p:par>
                              <p:par>
                                <p:cTn id="63" presetID="1" presetClass="entr" presetSubtype="0" fill="hold" grpId="4" nodeType="with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par>
                                <p:cTn id="65" presetID="1" presetClass="exit" presetSubtype="0" fill="hold" nodeType="withEffect">
                                  <p:stCondLst>
                                    <p:cond delay="0"/>
                                  </p:stCondLst>
                                  <p:childTnLst>
                                    <p:set>
                                      <p:cBhvr>
                                        <p:cTn id="66" dur="1" fill="hold">
                                          <p:stCondLst>
                                            <p:cond delay="0"/>
                                          </p:stCondLst>
                                        </p:cTn>
                                        <p:tgtEl>
                                          <p:spTgt spid="29"/>
                                        </p:tgtEl>
                                        <p:attrNameLst>
                                          <p:attrName>style.visibility</p:attrName>
                                        </p:attrNameLst>
                                      </p:cBhvr>
                                      <p:to>
                                        <p:strVal val="hidden"/>
                                      </p:to>
                                    </p:set>
                                  </p:childTnLst>
                                </p:cTn>
                              </p:par>
                              <p:par>
                                <p:cTn id="67" presetID="1" presetClass="exit" presetSubtype="0" fill="hold" grpId="2" nodeType="withEffect">
                                  <p:stCondLst>
                                    <p:cond delay="0"/>
                                  </p:stCondLst>
                                  <p:childTnLst>
                                    <p:set>
                                      <p:cBhvr>
                                        <p:cTn id="68"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2" grpId="1" animBg="1"/>
      <p:bldP spid="32" grpId="2" animBg="1"/>
      <p:bldP spid="32" grpId="3" animBg="1"/>
      <p:bldP spid="32" grpId="4" animBg="1"/>
      <p:bldP spid="15" grpId="0" animBg="1"/>
      <p:bldP spid="15" grpId="1" animBg="1"/>
      <p:bldP spid="18" grpId="0" animBg="1"/>
      <p:bldP spid="18" grpId="1" animBg="1"/>
      <p:bldP spid="21" grpId="0" animBg="1"/>
      <p:bldP spid="21" grpId="1" animBg="1"/>
      <p:bldP spid="20" grpId="0" animBg="1"/>
      <p:bldP spid="20" grpId="1" animBg="1"/>
      <p:bldP spid="20" grpId="2"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NIFC-NIRSC" descr="Null"/>
          <p:cNvSpPr txBox="1"/>
          <p:nvPr/>
        </p:nvSpPr>
        <p:spPr>
          <a:xfrm rot="16200000">
            <a:off x="-2197098" y="4344600"/>
            <a:ext cx="4699001" cy="276999"/>
          </a:xfrm>
          <a:prstGeom prst="rect">
            <a:avLst/>
          </a:prstGeom>
          <a:noFill/>
        </p:spPr>
        <p:txBody>
          <a:bodyPr wrap="square" rtlCol="0">
            <a:spAutoFit/>
          </a:bodyPr>
          <a:lstStyle/>
          <a:p>
            <a:r>
              <a:rPr lang="en-US" sz="1200" dirty="0">
                <a:solidFill>
                  <a:schemeClr val="accent2">
                    <a:lumMod val="75000"/>
                  </a:schemeClr>
                </a:solidFill>
                <a:latin typeface="Biondi" panose="02000505030000020004" pitchFamily="2" charset="0"/>
              </a:rPr>
              <a:t>NIFC-NIICD-NIRSC Basic Radio Operation Training</a:t>
            </a:r>
          </a:p>
        </p:txBody>
      </p:sp>
      <p:sp>
        <p:nvSpPr>
          <p:cNvPr id="2" name="Title 1"/>
          <p:cNvSpPr>
            <a:spLocks noGrp="1"/>
          </p:cNvSpPr>
          <p:nvPr>
            <p:ph type="title"/>
          </p:nvPr>
        </p:nvSpPr>
        <p:spPr/>
        <p:txBody>
          <a:bodyPr>
            <a:normAutofit fontScale="90000"/>
          </a:bodyPr>
          <a:lstStyle/>
          <a:p>
            <a:r>
              <a:rPr lang="en-US" b="1" dirty="0"/>
              <a:t>KNOW YOUR RADIO –</a:t>
            </a:r>
            <a:br>
              <a:rPr lang="en-US" b="1" dirty="0"/>
            </a:br>
            <a:r>
              <a:rPr lang="en-US" b="1" dirty="0"/>
              <a:t>BK DPH Good To Know</a:t>
            </a:r>
          </a:p>
        </p:txBody>
      </p:sp>
      <p:grpSp>
        <p:nvGrpSpPr>
          <p:cNvPr id="21" name="Pic-BK Radio display keypad" descr="Bendix King DPH radio display and keypad"/>
          <p:cNvGrpSpPr/>
          <p:nvPr/>
        </p:nvGrpSpPr>
        <p:grpSpPr>
          <a:xfrm>
            <a:off x="1263125" y="2732506"/>
            <a:ext cx="2438400" cy="3084746"/>
            <a:chOff x="1447800" y="3352166"/>
            <a:chExt cx="2438400" cy="3084746"/>
          </a:xfrm>
        </p:grpSpPr>
        <p:pic>
          <p:nvPicPr>
            <p:cNvPr id="22" name="Picture 21" descr="null"/>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7800" y="3352166"/>
              <a:ext cx="2438400" cy="3084746"/>
            </a:xfrm>
            <a:prstGeom prst="rect">
              <a:avLst/>
            </a:prstGeom>
          </p:spPr>
        </p:pic>
        <p:sp>
          <p:nvSpPr>
            <p:cNvPr id="24" name="Rectangle 23"/>
            <p:cNvSpPr/>
            <p:nvPr/>
          </p:nvSpPr>
          <p:spPr>
            <a:xfrm>
              <a:off x="1905000" y="3876016"/>
              <a:ext cx="1595294" cy="469186"/>
            </a:xfrm>
            <a:prstGeom prst="rect">
              <a:avLst/>
            </a:prstGeom>
            <a:solidFill>
              <a:schemeClr val="accent4">
                <a:lumMod val="75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9" name="Pic-TRN DIR Example" descr="Picture depicts radio on a talkaround mode simplex channel with output frequency the same as the repeater output frequency.  Second person on the repeater channel can receive either IF THEY ARE IN RANGE."/>
          <p:cNvGrpSpPr/>
          <p:nvPr/>
        </p:nvGrpSpPr>
        <p:grpSpPr>
          <a:xfrm>
            <a:off x="3692899" y="3659201"/>
            <a:ext cx="5190321" cy="2047113"/>
            <a:chOff x="3692899" y="4182357"/>
            <a:chExt cx="5190321" cy="2047113"/>
          </a:xfrm>
        </p:grpSpPr>
        <p:grpSp>
          <p:nvGrpSpPr>
            <p:cNvPr id="50" name="Group 49" title="Screen Bean with radio"/>
            <p:cNvGrpSpPr/>
            <p:nvPr/>
          </p:nvGrpSpPr>
          <p:grpSpPr>
            <a:xfrm>
              <a:off x="7387324" y="5111040"/>
              <a:ext cx="191516" cy="321188"/>
              <a:chOff x="6580650" y="5262642"/>
              <a:chExt cx="205489" cy="369670"/>
            </a:xfrm>
          </p:grpSpPr>
          <p:pic>
            <p:nvPicPr>
              <p:cNvPr id="67" name="Pic-BK Radio" descr="Radio"/>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93333" y1="47667" x2="93333" y2="47667"/>
                            <a14:foregroundMark x1="90667" y1="54667" x2="90667" y2="54667"/>
                            <a14:foregroundMark x1="93333" y1="68333" x2="93333" y2="68333"/>
                          </a14:backgroundRemoval>
                        </a14:imgEffect>
                      </a14:imgLayer>
                    </a14:imgProps>
                  </a:ext>
                  <a:ext uri="{28A0092B-C50C-407E-A947-70E740481C1C}">
                    <a14:useLocalDpi xmlns:a14="http://schemas.microsoft.com/office/drawing/2010/main" val="0"/>
                  </a:ext>
                </a:extLst>
              </a:blip>
              <a:stretch>
                <a:fillRect/>
              </a:stretch>
            </p:blipFill>
            <p:spPr>
              <a:xfrm>
                <a:off x="6580650" y="5262642"/>
                <a:ext cx="67469" cy="269875"/>
              </a:xfrm>
              <a:prstGeom prst="rect">
                <a:avLst/>
              </a:prstGeom>
            </p:spPr>
          </p:pic>
          <p:pic>
            <p:nvPicPr>
              <p:cNvPr id="68" name="Pic-Screen Bean" descr="Screen Bean"/>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79167" y1="11801" x2="79167" y2="11801"/>
                          </a14:backgroundRemoval>
                        </a14:imgEffect>
                      </a14:imgLayer>
                    </a14:imgProps>
                  </a:ext>
                  <a:ext uri="{28A0092B-C50C-407E-A947-70E740481C1C}">
                    <a14:useLocalDpi xmlns:a14="http://schemas.microsoft.com/office/drawing/2010/main" val="0"/>
                  </a:ext>
                </a:extLst>
              </a:blip>
              <a:stretch>
                <a:fillRect/>
              </a:stretch>
            </p:blipFill>
            <p:spPr>
              <a:xfrm>
                <a:off x="6594623" y="5311124"/>
                <a:ext cx="191516" cy="321188"/>
              </a:xfrm>
              <a:prstGeom prst="rect">
                <a:avLst/>
              </a:prstGeom>
            </p:spPr>
          </p:pic>
        </p:grpSp>
        <p:grpSp>
          <p:nvGrpSpPr>
            <p:cNvPr id="51" name="Group 50"/>
            <p:cNvGrpSpPr/>
            <p:nvPr/>
          </p:nvGrpSpPr>
          <p:grpSpPr>
            <a:xfrm>
              <a:off x="3692899" y="4182357"/>
              <a:ext cx="5190321" cy="2047113"/>
              <a:chOff x="3692899" y="4182357"/>
              <a:chExt cx="5190321" cy="2047113"/>
            </a:xfrm>
          </p:grpSpPr>
          <p:grpSp>
            <p:nvGrpSpPr>
              <p:cNvPr id="52" name="Group 51" descr="Depicts a Screen Bean with a radio in talk-around mode."/>
              <p:cNvGrpSpPr/>
              <p:nvPr/>
            </p:nvGrpSpPr>
            <p:grpSpPr>
              <a:xfrm>
                <a:off x="3837622" y="4203770"/>
                <a:ext cx="5045598" cy="2025700"/>
                <a:chOff x="1318943" y="3948427"/>
                <a:chExt cx="7238999" cy="2884174"/>
              </a:xfrm>
            </p:grpSpPr>
            <p:sp>
              <p:nvSpPr>
                <p:cNvPr id="57" name="Freeform 218" title="Mountains"/>
                <p:cNvSpPr>
                  <a:spLocks/>
                </p:cNvSpPr>
                <p:nvPr/>
              </p:nvSpPr>
              <p:spPr bwMode="auto">
                <a:xfrm rot="30498">
                  <a:off x="2054154" y="4708930"/>
                  <a:ext cx="6491220" cy="2098085"/>
                </a:xfrm>
                <a:custGeom>
                  <a:avLst/>
                  <a:gdLst/>
                  <a:ahLst/>
                  <a:cxnLst>
                    <a:cxn ang="0">
                      <a:pos x="124" y="1522"/>
                    </a:cxn>
                    <a:cxn ang="0">
                      <a:pos x="243" y="1396"/>
                    </a:cxn>
                    <a:cxn ang="0">
                      <a:pos x="360" y="1217"/>
                    </a:cxn>
                    <a:cxn ang="0">
                      <a:pos x="643" y="877"/>
                    </a:cxn>
                    <a:cxn ang="0">
                      <a:pos x="928" y="584"/>
                    </a:cxn>
                    <a:cxn ang="0">
                      <a:pos x="919" y="653"/>
                    </a:cxn>
                    <a:cxn ang="0">
                      <a:pos x="965" y="643"/>
                    </a:cxn>
                    <a:cxn ang="0">
                      <a:pos x="1228" y="284"/>
                    </a:cxn>
                    <a:cxn ang="0">
                      <a:pos x="1418" y="45"/>
                    </a:cxn>
                    <a:cxn ang="0">
                      <a:pos x="1389" y="201"/>
                    </a:cxn>
                    <a:cxn ang="0">
                      <a:pos x="1352" y="351"/>
                    </a:cxn>
                    <a:cxn ang="0">
                      <a:pos x="1531" y="233"/>
                    </a:cxn>
                    <a:cxn ang="0">
                      <a:pos x="1694" y="325"/>
                    </a:cxn>
                    <a:cxn ang="0">
                      <a:pos x="1798" y="422"/>
                    </a:cxn>
                    <a:cxn ang="0">
                      <a:pos x="1928" y="568"/>
                    </a:cxn>
                    <a:cxn ang="0">
                      <a:pos x="2017" y="651"/>
                    </a:cxn>
                    <a:cxn ang="0">
                      <a:pos x="1924" y="489"/>
                    </a:cxn>
                    <a:cxn ang="0">
                      <a:pos x="1798" y="272"/>
                    </a:cxn>
                    <a:cxn ang="0">
                      <a:pos x="1749" y="158"/>
                    </a:cxn>
                    <a:cxn ang="0">
                      <a:pos x="1701" y="140"/>
                    </a:cxn>
                    <a:cxn ang="0">
                      <a:pos x="1716" y="79"/>
                    </a:cxn>
                    <a:cxn ang="0">
                      <a:pos x="1811" y="126"/>
                    </a:cxn>
                    <a:cxn ang="0">
                      <a:pos x="1928" y="252"/>
                    </a:cxn>
                    <a:cxn ang="0">
                      <a:pos x="2021" y="396"/>
                    </a:cxn>
                    <a:cxn ang="0">
                      <a:pos x="2182" y="558"/>
                    </a:cxn>
                    <a:cxn ang="0">
                      <a:pos x="2434" y="795"/>
                    </a:cxn>
                    <a:cxn ang="0">
                      <a:pos x="2706" y="992"/>
                    </a:cxn>
                    <a:cxn ang="0">
                      <a:pos x="2873" y="1008"/>
                    </a:cxn>
                    <a:cxn ang="0">
                      <a:pos x="3002" y="895"/>
                    </a:cxn>
                    <a:cxn ang="0">
                      <a:pos x="3172" y="781"/>
                    </a:cxn>
                    <a:cxn ang="0">
                      <a:pos x="3368" y="572"/>
                    </a:cxn>
                    <a:cxn ang="0">
                      <a:pos x="3392" y="603"/>
                    </a:cxn>
                    <a:cxn ang="0">
                      <a:pos x="3381" y="747"/>
                    </a:cxn>
                    <a:cxn ang="0">
                      <a:pos x="3472" y="607"/>
                    </a:cxn>
                    <a:cxn ang="0">
                      <a:pos x="3593" y="710"/>
                    </a:cxn>
                    <a:cxn ang="0">
                      <a:pos x="3529" y="568"/>
                    </a:cxn>
                    <a:cxn ang="0">
                      <a:pos x="3744" y="777"/>
                    </a:cxn>
                    <a:cxn ang="0">
                      <a:pos x="3995" y="978"/>
                    </a:cxn>
                    <a:cxn ang="0">
                      <a:pos x="4296" y="881"/>
                    </a:cxn>
                    <a:cxn ang="0">
                      <a:pos x="4501" y="838"/>
                    </a:cxn>
                    <a:cxn ang="0">
                      <a:pos x="4594" y="767"/>
                    </a:cxn>
                    <a:cxn ang="0">
                      <a:pos x="4709" y="714"/>
                    </a:cxn>
                    <a:cxn ang="0">
                      <a:pos x="4810" y="664"/>
                    </a:cxn>
                    <a:cxn ang="0">
                      <a:pos x="4773" y="735"/>
                    </a:cxn>
                    <a:cxn ang="0">
                      <a:pos x="4881" y="702"/>
                    </a:cxn>
                    <a:cxn ang="0">
                      <a:pos x="5042" y="714"/>
                    </a:cxn>
                    <a:cxn ang="0">
                      <a:pos x="5130" y="755"/>
                    </a:cxn>
                    <a:cxn ang="0">
                      <a:pos x="5243" y="761"/>
                    </a:cxn>
                    <a:cxn ang="0">
                      <a:pos x="5541" y="913"/>
                    </a:cxn>
                    <a:cxn ang="0">
                      <a:pos x="5665" y="1019"/>
                    </a:cxn>
                    <a:cxn ang="0">
                      <a:pos x="5537" y="1000"/>
                    </a:cxn>
                    <a:cxn ang="0">
                      <a:pos x="5678" y="1043"/>
                    </a:cxn>
                    <a:cxn ang="0">
                      <a:pos x="5800" y="1092"/>
                    </a:cxn>
                    <a:cxn ang="0">
                      <a:pos x="5921" y="1130"/>
                    </a:cxn>
                    <a:cxn ang="0">
                      <a:pos x="6049" y="1177"/>
                    </a:cxn>
                    <a:cxn ang="0">
                      <a:pos x="6135" y="1223"/>
                    </a:cxn>
                    <a:cxn ang="0">
                      <a:pos x="6343" y="1321"/>
                    </a:cxn>
                    <a:cxn ang="0">
                      <a:pos x="6665" y="1497"/>
                    </a:cxn>
                    <a:cxn ang="0">
                      <a:pos x="6954" y="1601"/>
                    </a:cxn>
                  </a:cxnLst>
                  <a:rect l="0" t="0" r="r" b="b"/>
                  <a:pathLst>
                    <a:path w="6954" h="1601">
                      <a:moveTo>
                        <a:pt x="0" y="1601"/>
                      </a:moveTo>
                      <a:lnTo>
                        <a:pt x="29" y="1587"/>
                      </a:lnTo>
                      <a:lnTo>
                        <a:pt x="51" y="1568"/>
                      </a:lnTo>
                      <a:lnTo>
                        <a:pt x="80" y="1554"/>
                      </a:lnTo>
                      <a:lnTo>
                        <a:pt x="100" y="1538"/>
                      </a:lnTo>
                      <a:lnTo>
                        <a:pt x="124" y="1522"/>
                      </a:lnTo>
                      <a:lnTo>
                        <a:pt x="144" y="1499"/>
                      </a:lnTo>
                      <a:lnTo>
                        <a:pt x="166" y="1483"/>
                      </a:lnTo>
                      <a:lnTo>
                        <a:pt x="184" y="1463"/>
                      </a:lnTo>
                      <a:lnTo>
                        <a:pt x="204" y="1443"/>
                      </a:lnTo>
                      <a:lnTo>
                        <a:pt x="221" y="1422"/>
                      </a:lnTo>
                      <a:lnTo>
                        <a:pt x="243" y="1396"/>
                      </a:lnTo>
                      <a:lnTo>
                        <a:pt x="263" y="1378"/>
                      </a:lnTo>
                      <a:lnTo>
                        <a:pt x="279" y="1351"/>
                      </a:lnTo>
                      <a:lnTo>
                        <a:pt x="296" y="1321"/>
                      </a:lnTo>
                      <a:lnTo>
                        <a:pt x="314" y="1298"/>
                      </a:lnTo>
                      <a:lnTo>
                        <a:pt x="329" y="1264"/>
                      </a:lnTo>
                      <a:lnTo>
                        <a:pt x="360" y="1217"/>
                      </a:lnTo>
                      <a:lnTo>
                        <a:pt x="394" y="1167"/>
                      </a:lnTo>
                      <a:lnTo>
                        <a:pt x="435" y="1110"/>
                      </a:lnTo>
                      <a:lnTo>
                        <a:pt x="486" y="1053"/>
                      </a:lnTo>
                      <a:lnTo>
                        <a:pt x="537" y="994"/>
                      </a:lnTo>
                      <a:lnTo>
                        <a:pt x="588" y="937"/>
                      </a:lnTo>
                      <a:lnTo>
                        <a:pt x="643" y="877"/>
                      </a:lnTo>
                      <a:lnTo>
                        <a:pt x="696" y="820"/>
                      </a:lnTo>
                      <a:lnTo>
                        <a:pt x="753" y="761"/>
                      </a:lnTo>
                      <a:lnTo>
                        <a:pt x="802" y="714"/>
                      </a:lnTo>
                      <a:lnTo>
                        <a:pt x="848" y="664"/>
                      </a:lnTo>
                      <a:lnTo>
                        <a:pt x="890" y="621"/>
                      </a:lnTo>
                      <a:lnTo>
                        <a:pt x="928" y="584"/>
                      </a:lnTo>
                      <a:lnTo>
                        <a:pt x="954" y="552"/>
                      </a:lnTo>
                      <a:lnTo>
                        <a:pt x="970" y="528"/>
                      </a:lnTo>
                      <a:lnTo>
                        <a:pt x="981" y="513"/>
                      </a:lnTo>
                      <a:lnTo>
                        <a:pt x="965" y="544"/>
                      </a:lnTo>
                      <a:lnTo>
                        <a:pt x="943" y="593"/>
                      </a:lnTo>
                      <a:lnTo>
                        <a:pt x="919" y="653"/>
                      </a:lnTo>
                      <a:lnTo>
                        <a:pt x="890" y="710"/>
                      </a:lnTo>
                      <a:lnTo>
                        <a:pt x="879" y="761"/>
                      </a:lnTo>
                      <a:lnTo>
                        <a:pt x="864" y="787"/>
                      </a:lnTo>
                      <a:lnTo>
                        <a:pt x="868" y="785"/>
                      </a:lnTo>
                      <a:lnTo>
                        <a:pt x="919" y="714"/>
                      </a:lnTo>
                      <a:lnTo>
                        <a:pt x="965" y="643"/>
                      </a:lnTo>
                      <a:lnTo>
                        <a:pt x="1010" y="574"/>
                      </a:lnTo>
                      <a:lnTo>
                        <a:pt x="1056" y="509"/>
                      </a:lnTo>
                      <a:lnTo>
                        <a:pt x="1100" y="446"/>
                      </a:lnTo>
                      <a:lnTo>
                        <a:pt x="1144" y="396"/>
                      </a:lnTo>
                      <a:lnTo>
                        <a:pt x="1184" y="337"/>
                      </a:lnTo>
                      <a:lnTo>
                        <a:pt x="1228" y="284"/>
                      </a:lnTo>
                      <a:lnTo>
                        <a:pt x="1268" y="233"/>
                      </a:lnTo>
                      <a:lnTo>
                        <a:pt x="1301" y="185"/>
                      </a:lnTo>
                      <a:lnTo>
                        <a:pt x="1334" y="142"/>
                      </a:lnTo>
                      <a:lnTo>
                        <a:pt x="1367" y="104"/>
                      </a:lnTo>
                      <a:lnTo>
                        <a:pt x="1398" y="71"/>
                      </a:lnTo>
                      <a:lnTo>
                        <a:pt x="1418" y="45"/>
                      </a:lnTo>
                      <a:lnTo>
                        <a:pt x="1438" y="24"/>
                      </a:lnTo>
                      <a:lnTo>
                        <a:pt x="1451" y="0"/>
                      </a:lnTo>
                      <a:lnTo>
                        <a:pt x="1462" y="45"/>
                      </a:lnTo>
                      <a:lnTo>
                        <a:pt x="1451" y="91"/>
                      </a:lnTo>
                      <a:lnTo>
                        <a:pt x="1427" y="142"/>
                      </a:lnTo>
                      <a:lnTo>
                        <a:pt x="1389" y="201"/>
                      </a:lnTo>
                      <a:lnTo>
                        <a:pt x="1352" y="254"/>
                      </a:lnTo>
                      <a:lnTo>
                        <a:pt x="1321" y="311"/>
                      </a:lnTo>
                      <a:lnTo>
                        <a:pt x="1301" y="361"/>
                      </a:lnTo>
                      <a:lnTo>
                        <a:pt x="1299" y="406"/>
                      </a:lnTo>
                      <a:lnTo>
                        <a:pt x="1323" y="375"/>
                      </a:lnTo>
                      <a:lnTo>
                        <a:pt x="1352" y="351"/>
                      </a:lnTo>
                      <a:lnTo>
                        <a:pt x="1383" y="325"/>
                      </a:lnTo>
                      <a:lnTo>
                        <a:pt x="1414" y="302"/>
                      </a:lnTo>
                      <a:lnTo>
                        <a:pt x="1445" y="286"/>
                      </a:lnTo>
                      <a:lnTo>
                        <a:pt x="1476" y="268"/>
                      </a:lnTo>
                      <a:lnTo>
                        <a:pt x="1507" y="252"/>
                      </a:lnTo>
                      <a:lnTo>
                        <a:pt x="1531" y="233"/>
                      </a:lnTo>
                      <a:lnTo>
                        <a:pt x="1562" y="221"/>
                      </a:lnTo>
                      <a:lnTo>
                        <a:pt x="1593" y="225"/>
                      </a:lnTo>
                      <a:lnTo>
                        <a:pt x="1617" y="237"/>
                      </a:lnTo>
                      <a:lnTo>
                        <a:pt x="1643" y="264"/>
                      </a:lnTo>
                      <a:lnTo>
                        <a:pt x="1668" y="294"/>
                      </a:lnTo>
                      <a:lnTo>
                        <a:pt x="1694" y="325"/>
                      </a:lnTo>
                      <a:lnTo>
                        <a:pt x="1723" y="353"/>
                      </a:lnTo>
                      <a:lnTo>
                        <a:pt x="1754" y="379"/>
                      </a:lnTo>
                      <a:lnTo>
                        <a:pt x="1758" y="388"/>
                      </a:lnTo>
                      <a:lnTo>
                        <a:pt x="1767" y="396"/>
                      </a:lnTo>
                      <a:lnTo>
                        <a:pt x="1780" y="410"/>
                      </a:lnTo>
                      <a:lnTo>
                        <a:pt x="1798" y="422"/>
                      </a:lnTo>
                      <a:lnTo>
                        <a:pt x="1813" y="442"/>
                      </a:lnTo>
                      <a:lnTo>
                        <a:pt x="1838" y="467"/>
                      </a:lnTo>
                      <a:lnTo>
                        <a:pt x="1858" y="491"/>
                      </a:lnTo>
                      <a:lnTo>
                        <a:pt x="1882" y="517"/>
                      </a:lnTo>
                      <a:lnTo>
                        <a:pt x="1904" y="544"/>
                      </a:lnTo>
                      <a:lnTo>
                        <a:pt x="1928" y="568"/>
                      </a:lnTo>
                      <a:lnTo>
                        <a:pt x="1946" y="593"/>
                      </a:lnTo>
                      <a:lnTo>
                        <a:pt x="1966" y="611"/>
                      </a:lnTo>
                      <a:lnTo>
                        <a:pt x="1979" y="627"/>
                      </a:lnTo>
                      <a:lnTo>
                        <a:pt x="1997" y="639"/>
                      </a:lnTo>
                      <a:lnTo>
                        <a:pt x="2010" y="651"/>
                      </a:lnTo>
                      <a:lnTo>
                        <a:pt x="2017" y="651"/>
                      </a:lnTo>
                      <a:lnTo>
                        <a:pt x="2010" y="631"/>
                      </a:lnTo>
                      <a:lnTo>
                        <a:pt x="1997" y="613"/>
                      </a:lnTo>
                      <a:lnTo>
                        <a:pt x="1979" y="584"/>
                      </a:lnTo>
                      <a:lnTo>
                        <a:pt x="1966" y="558"/>
                      </a:lnTo>
                      <a:lnTo>
                        <a:pt x="1946" y="522"/>
                      </a:lnTo>
                      <a:lnTo>
                        <a:pt x="1924" y="489"/>
                      </a:lnTo>
                      <a:lnTo>
                        <a:pt x="1904" y="448"/>
                      </a:lnTo>
                      <a:lnTo>
                        <a:pt x="1882" y="422"/>
                      </a:lnTo>
                      <a:lnTo>
                        <a:pt x="1858" y="382"/>
                      </a:lnTo>
                      <a:lnTo>
                        <a:pt x="1838" y="341"/>
                      </a:lnTo>
                      <a:lnTo>
                        <a:pt x="1820" y="311"/>
                      </a:lnTo>
                      <a:lnTo>
                        <a:pt x="1798" y="272"/>
                      </a:lnTo>
                      <a:lnTo>
                        <a:pt x="1783" y="237"/>
                      </a:lnTo>
                      <a:lnTo>
                        <a:pt x="1774" y="211"/>
                      </a:lnTo>
                      <a:lnTo>
                        <a:pt x="1763" y="185"/>
                      </a:lnTo>
                      <a:lnTo>
                        <a:pt x="1758" y="164"/>
                      </a:lnTo>
                      <a:lnTo>
                        <a:pt x="1758" y="160"/>
                      </a:lnTo>
                      <a:lnTo>
                        <a:pt x="1749" y="158"/>
                      </a:lnTo>
                      <a:lnTo>
                        <a:pt x="1743" y="158"/>
                      </a:lnTo>
                      <a:lnTo>
                        <a:pt x="1732" y="154"/>
                      </a:lnTo>
                      <a:lnTo>
                        <a:pt x="1727" y="150"/>
                      </a:lnTo>
                      <a:lnTo>
                        <a:pt x="1716" y="150"/>
                      </a:lnTo>
                      <a:lnTo>
                        <a:pt x="1712" y="142"/>
                      </a:lnTo>
                      <a:lnTo>
                        <a:pt x="1701" y="140"/>
                      </a:lnTo>
                      <a:lnTo>
                        <a:pt x="1701" y="126"/>
                      </a:lnTo>
                      <a:lnTo>
                        <a:pt x="1699" y="110"/>
                      </a:lnTo>
                      <a:lnTo>
                        <a:pt x="1694" y="93"/>
                      </a:lnTo>
                      <a:lnTo>
                        <a:pt x="1681" y="83"/>
                      </a:lnTo>
                      <a:lnTo>
                        <a:pt x="1701" y="79"/>
                      </a:lnTo>
                      <a:lnTo>
                        <a:pt x="1716" y="79"/>
                      </a:lnTo>
                      <a:lnTo>
                        <a:pt x="1736" y="83"/>
                      </a:lnTo>
                      <a:lnTo>
                        <a:pt x="1754" y="87"/>
                      </a:lnTo>
                      <a:lnTo>
                        <a:pt x="1767" y="93"/>
                      </a:lnTo>
                      <a:lnTo>
                        <a:pt x="1783" y="104"/>
                      </a:lnTo>
                      <a:lnTo>
                        <a:pt x="1798" y="116"/>
                      </a:lnTo>
                      <a:lnTo>
                        <a:pt x="1811" y="126"/>
                      </a:lnTo>
                      <a:lnTo>
                        <a:pt x="1836" y="142"/>
                      </a:lnTo>
                      <a:lnTo>
                        <a:pt x="1853" y="164"/>
                      </a:lnTo>
                      <a:lnTo>
                        <a:pt x="1873" y="183"/>
                      </a:lnTo>
                      <a:lnTo>
                        <a:pt x="1893" y="207"/>
                      </a:lnTo>
                      <a:lnTo>
                        <a:pt x="1913" y="227"/>
                      </a:lnTo>
                      <a:lnTo>
                        <a:pt x="1928" y="252"/>
                      </a:lnTo>
                      <a:lnTo>
                        <a:pt x="1946" y="276"/>
                      </a:lnTo>
                      <a:lnTo>
                        <a:pt x="1957" y="300"/>
                      </a:lnTo>
                      <a:lnTo>
                        <a:pt x="1975" y="321"/>
                      </a:lnTo>
                      <a:lnTo>
                        <a:pt x="1990" y="349"/>
                      </a:lnTo>
                      <a:lnTo>
                        <a:pt x="2003" y="371"/>
                      </a:lnTo>
                      <a:lnTo>
                        <a:pt x="2021" y="396"/>
                      </a:lnTo>
                      <a:lnTo>
                        <a:pt x="2041" y="416"/>
                      </a:lnTo>
                      <a:lnTo>
                        <a:pt x="2054" y="432"/>
                      </a:lnTo>
                      <a:lnTo>
                        <a:pt x="2074" y="453"/>
                      </a:lnTo>
                      <a:lnTo>
                        <a:pt x="2092" y="475"/>
                      </a:lnTo>
                      <a:lnTo>
                        <a:pt x="2136" y="517"/>
                      </a:lnTo>
                      <a:lnTo>
                        <a:pt x="2182" y="558"/>
                      </a:lnTo>
                      <a:lnTo>
                        <a:pt x="2226" y="601"/>
                      </a:lnTo>
                      <a:lnTo>
                        <a:pt x="2268" y="639"/>
                      </a:lnTo>
                      <a:lnTo>
                        <a:pt x="2308" y="682"/>
                      </a:lnTo>
                      <a:lnTo>
                        <a:pt x="2352" y="720"/>
                      </a:lnTo>
                      <a:lnTo>
                        <a:pt x="2392" y="761"/>
                      </a:lnTo>
                      <a:lnTo>
                        <a:pt x="2434" y="795"/>
                      </a:lnTo>
                      <a:lnTo>
                        <a:pt x="2480" y="832"/>
                      </a:lnTo>
                      <a:lnTo>
                        <a:pt x="2525" y="866"/>
                      </a:lnTo>
                      <a:lnTo>
                        <a:pt x="2569" y="903"/>
                      </a:lnTo>
                      <a:lnTo>
                        <a:pt x="2613" y="935"/>
                      </a:lnTo>
                      <a:lnTo>
                        <a:pt x="2659" y="962"/>
                      </a:lnTo>
                      <a:lnTo>
                        <a:pt x="2706" y="992"/>
                      </a:lnTo>
                      <a:lnTo>
                        <a:pt x="2752" y="1019"/>
                      </a:lnTo>
                      <a:lnTo>
                        <a:pt x="2798" y="1043"/>
                      </a:lnTo>
                      <a:lnTo>
                        <a:pt x="2818" y="1047"/>
                      </a:lnTo>
                      <a:lnTo>
                        <a:pt x="2832" y="1041"/>
                      </a:lnTo>
                      <a:lnTo>
                        <a:pt x="2851" y="1027"/>
                      </a:lnTo>
                      <a:lnTo>
                        <a:pt x="2873" y="1008"/>
                      </a:lnTo>
                      <a:lnTo>
                        <a:pt x="2889" y="988"/>
                      </a:lnTo>
                      <a:lnTo>
                        <a:pt x="2909" y="968"/>
                      </a:lnTo>
                      <a:lnTo>
                        <a:pt x="2929" y="943"/>
                      </a:lnTo>
                      <a:lnTo>
                        <a:pt x="2946" y="929"/>
                      </a:lnTo>
                      <a:lnTo>
                        <a:pt x="2973" y="913"/>
                      </a:lnTo>
                      <a:lnTo>
                        <a:pt x="3002" y="895"/>
                      </a:lnTo>
                      <a:lnTo>
                        <a:pt x="3032" y="881"/>
                      </a:lnTo>
                      <a:lnTo>
                        <a:pt x="3059" y="864"/>
                      </a:lnTo>
                      <a:lnTo>
                        <a:pt x="3088" y="842"/>
                      </a:lnTo>
                      <a:lnTo>
                        <a:pt x="3116" y="822"/>
                      </a:lnTo>
                      <a:lnTo>
                        <a:pt x="3145" y="803"/>
                      </a:lnTo>
                      <a:lnTo>
                        <a:pt x="3172" y="781"/>
                      </a:lnTo>
                      <a:lnTo>
                        <a:pt x="3205" y="753"/>
                      </a:lnTo>
                      <a:lnTo>
                        <a:pt x="3242" y="716"/>
                      </a:lnTo>
                      <a:lnTo>
                        <a:pt x="3278" y="682"/>
                      </a:lnTo>
                      <a:lnTo>
                        <a:pt x="3313" y="643"/>
                      </a:lnTo>
                      <a:lnTo>
                        <a:pt x="3346" y="607"/>
                      </a:lnTo>
                      <a:lnTo>
                        <a:pt x="3368" y="572"/>
                      </a:lnTo>
                      <a:lnTo>
                        <a:pt x="3381" y="544"/>
                      </a:lnTo>
                      <a:lnTo>
                        <a:pt x="3388" y="526"/>
                      </a:lnTo>
                      <a:lnTo>
                        <a:pt x="3392" y="528"/>
                      </a:lnTo>
                      <a:lnTo>
                        <a:pt x="3392" y="544"/>
                      </a:lnTo>
                      <a:lnTo>
                        <a:pt x="3392" y="572"/>
                      </a:lnTo>
                      <a:lnTo>
                        <a:pt x="3392" y="603"/>
                      </a:lnTo>
                      <a:lnTo>
                        <a:pt x="3392" y="639"/>
                      </a:lnTo>
                      <a:lnTo>
                        <a:pt x="3388" y="682"/>
                      </a:lnTo>
                      <a:lnTo>
                        <a:pt x="3375" y="722"/>
                      </a:lnTo>
                      <a:lnTo>
                        <a:pt x="3355" y="767"/>
                      </a:lnTo>
                      <a:lnTo>
                        <a:pt x="3368" y="761"/>
                      </a:lnTo>
                      <a:lnTo>
                        <a:pt x="3381" y="747"/>
                      </a:lnTo>
                      <a:lnTo>
                        <a:pt x="3399" y="722"/>
                      </a:lnTo>
                      <a:lnTo>
                        <a:pt x="3412" y="696"/>
                      </a:lnTo>
                      <a:lnTo>
                        <a:pt x="3430" y="668"/>
                      </a:lnTo>
                      <a:lnTo>
                        <a:pt x="3443" y="639"/>
                      </a:lnTo>
                      <a:lnTo>
                        <a:pt x="3454" y="621"/>
                      </a:lnTo>
                      <a:lnTo>
                        <a:pt x="3472" y="607"/>
                      </a:lnTo>
                      <a:lnTo>
                        <a:pt x="3481" y="621"/>
                      </a:lnTo>
                      <a:lnTo>
                        <a:pt x="3503" y="639"/>
                      </a:lnTo>
                      <a:lnTo>
                        <a:pt x="3534" y="664"/>
                      </a:lnTo>
                      <a:lnTo>
                        <a:pt x="3556" y="688"/>
                      </a:lnTo>
                      <a:lnTo>
                        <a:pt x="3580" y="702"/>
                      </a:lnTo>
                      <a:lnTo>
                        <a:pt x="3593" y="710"/>
                      </a:lnTo>
                      <a:lnTo>
                        <a:pt x="3587" y="698"/>
                      </a:lnTo>
                      <a:lnTo>
                        <a:pt x="3576" y="682"/>
                      </a:lnTo>
                      <a:lnTo>
                        <a:pt x="3562" y="653"/>
                      </a:lnTo>
                      <a:lnTo>
                        <a:pt x="3554" y="623"/>
                      </a:lnTo>
                      <a:lnTo>
                        <a:pt x="3543" y="595"/>
                      </a:lnTo>
                      <a:lnTo>
                        <a:pt x="3529" y="568"/>
                      </a:lnTo>
                      <a:lnTo>
                        <a:pt x="3525" y="550"/>
                      </a:lnTo>
                      <a:lnTo>
                        <a:pt x="3521" y="536"/>
                      </a:lnTo>
                      <a:lnTo>
                        <a:pt x="3587" y="601"/>
                      </a:lnTo>
                      <a:lnTo>
                        <a:pt x="3642" y="664"/>
                      </a:lnTo>
                      <a:lnTo>
                        <a:pt x="3697" y="720"/>
                      </a:lnTo>
                      <a:lnTo>
                        <a:pt x="3744" y="777"/>
                      </a:lnTo>
                      <a:lnTo>
                        <a:pt x="3790" y="828"/>
                      </a:lnTo>
                      <a:lnTo>
                        <a:pt x="3832" y="868"/>
                      </a:lnTo>
                      <a:lnTo>
                        <a:pt x="3874" y="905"/>
                      </a:lnTo>
                      <a:lnTo>
                        <a:pt x="3918" y="937"/>
                      </a:lnTo>
                      <a:lnTo>
                        <a:pt x="3956" y="962"/>
                      </a:lnTo>
                      <a:lnTo>
                        <a:pt x="3995" y="978"/>
                      </a:lnTo>
                      <a:lnTo>
                        <a:pt x="4042" y="982"/>
                      </a:lnTo>
                      <a:lnTo>
                        <a:pt x="4081" y="982"/>
                      </a:lnTo>
                      <a:lnTo>
                        <a:pt x="4130" y="978"/>
                      </a:lnTo>
                      <a:lnTo>
                        <a:pt x="4183" y="956"/>
                      </a:lnTo>
                      <a:lnTo>
                        <a:pt x="4236" y="925"/>
                      </a:lnTo>
                      <a:lnTo>
                        <a:pt x="4296" y="881"/>
                      </a:lnTo>
                      <a:lnTo>
                        <a:pt x="4313" y="874"/>
                      </a:lnTo>
                      <a:lnTo>
                        <a:pt x="4344" y="868"/>
                      </a:lnTo>
                      <a:lnTo>
                        <a:pt x="4380" y="864"/>
                      </a:lnTo>
                      <a:lnTo>
                        <a:pt x="4422" y="852"/>
                      </a:lnTo>
                      <a:lnTo>
                        <a:pt x="4466" y="846"/>
                      </a:lnTo>
                      <a:lnTo>
                        <a:pt x="4501" y="838"/>
                      </a:lnTo>
                      <a:lnTo>
                        <a:pt x="4528" y="832"/>
                      </a:lnTo>
                      <a:lnTo>
                        <a:pt x="4536" y="820"/>
                      </a:lnTo>
                      <a:lnTo>
                        <a:pt x="4552" y="806"/>
                      </a:lnTo>
                      <a:lnTo>
                        <a:pt x="4563" y="791"/>
                      </a:lnTo>
                      <a:lnTo>
                        <a:pt x="4576" y="777"/>
                      </a:lnTo>
                      <a:lnTo>
                        <a:pt x="4594" y="767"/>
                      </a:lnTo>
                      <a:lnTo>
                        <a:pt x="4614" y="755"/>
                      </a:lnTo>
                      <a:lnTo>
                        <a:pt x="4631" y="747"/>
                      </a:lnTo>
                      <a:lnTo>
                        <a:pt x="4651" y="735"/>
                      </a:lnTo>
                      <a:lnTo>
                        <a:pt x="4664" y="728"/>
                      </a:lnTo>
                      <a:lnTo>
                        <a:pt x="4689" y="720"/>
                      </a:lnTo>
                      <a:lnTo>
                        <a:pt x="4709" y="714"/>
                      </a:lnTo>
                      <a:lnTo>
                        <a:pt x="4728" y="702"/>
                      </a:lnTo>
                      <a:lnTo>
                        <a:pt x="4748" y="696"/>
                      </a:lnTo>
                      <a:lnTo>
                        <a:pt x="4764" y="688"/>
                      </a:lnTo>
                      <a:lnTo>
                        <a:pt x="4784" y="682"/>
                      </a:lnTo>
                      <a:lnTo>
                        <a:pt x="4797" y="670"/>
                      </a:lnTo>
                      <a:lnTo>
                        <a:pt x="4810" y="664"/>
                      </a:lnTo>
                      <a:lnTo>
                        <a:pt x="4815" y="664"/>
                      </a:lnTo>
                      <a:lnTo>
                        <a:pt x="4806" y="670"/>
                      </a:lnTo>
                      <a:lnTo>
                        <a:pt x="4799" y="684"/>
                      </a:lnTo>
                      <a:lnTo>
                        <a:pt x="4788" y="702"/>
                      </a:lnTo>
                      <a:lnTo>
                        <a:pt x="4779" y="720"/>
                      </a:lnTo>
                      <a:lnTo>
                        <a:pt x="4773" y="735"/>
                      </a:lnTo>
                      <a:lnTo>
                        <a:pt x="4764" y="749"/>
                      </a:lnTo>
                      <a:lnTo>
                        <a:pt x="4766" y="753"/>
                      </a:lnTo>
                      <a:lnTo>
                        <a:pt x="4799" y="755"/>
                      </a:lnTo>
                      <a:lnTo>
                        <a:pt x="4830" y="747"/>
                      </a:lnTo>
                      <a:lnTo>
                        <a:pt x="4852" y="728"/>
                      </a:lnTo>
                      <a:lnTo>
                        <a:pt x="4881" y="702"/>
                      </a:lnTo>
                      <a:lnTo>
                        <a:pt x="4903" y="684"/>
                      </a:lnTo>
                      <a:lnTo>
                        <a:pt x="4929" y="668"/>
                      </a:lnTo>
                      <a:lnTo>
                        <a:pt x="4956" y="657"/>
                      </a:lnTo>
                      <a:lnTo>
                        <a:pt x="4980" y="670"/>
                      </a:lnTo>
                      <a:lnTo>
                        <a:pt x="5009" y="688"/>
                      </a:lnTo>
                      <a:lnTo>
                        <a:pt x="5042" y="714"/>
                      </a:lnTo>
                      <a:lnTo>
                        <a:pt x="5073" y="735"/>
                      </a:lnTo>
                      <a:lnTo>
                        <a:pt x="5097" y="753"/>
                      </a:lnTo>
                      <a:lnTo>
                        <a:pt x="5119" y="761"/>
                      </a:lnTo>
                      <a:lnTo>
                        <a:pt x="5133" y="771"/>
                      </a:lnTo>
                      <a:lnTo>
                        <a:pt x="5135" y="767"/>
                      </a:lnTo>
                      <a:lnTo>
                        <a:pt x="5130" y="755"/>
                      </a:lnTo>
                      <a:lnTo>
                        <a:pt x="5119" y="739"/>
                      </a:lnTo>
                      <a:lnTo>
                        <a:pt x="5130" y="728"/>
                      </a:lnTo>
                      <a:lnTo>
                        <a:pt x="5144" y="728"/>
                      </a:lnTo>
                      <a:lnTo>
                        <a:pt x="5166" y="730"/>
                      </a:lnTo>
                      <a:lnTo>
                        <a:pt x="5201" y="747"/>
                      </a:lnTo>
                      <a:lnTo>
                        <a:pt x="5243" y="761"/>
                      </a:lnTo>
                      <a:lnTo>
                        <a:pt x="5287" y="781"/>
                      </a:lnTo>
                      <a:lnTo>
                        <a:pt x="5338" y="806"/>
                      </a:lnTo>
                      <a:lnTo>
                        <a:pt x="5389" y="832"/>
                      </a:lnTo>
                      <a:lnTo>
                        <a:pt x="5442" y="860"/>
                      </a:lnTo>
                      <a:lnTo>
                        <a:pt x="5495" y="889"/>
                      </a:lnTo>
                      <a:lnTo>
                        <a:pt x="5541" y="913"/>
                      </a:lnTo>
                      <a:lnTo>
                        <a:pt x="5594" y="943"/>
                      </a:lnTo>
                      <a:lnTo>
                        <a:pt x="5634" y="968"/>
                      </a:lnTo>
                      <a:lnTo>
                        <a:pt x="5669" y="982"/>
                      </a:lnTo>
                      <a:lnTo>
                        <a:pt x="5698" y="1002"/>
                      </a:lnTo>
                      <a:lnTo>
                        <a:pt x="5678" y="1019"/>
                      </a:lnTo>
                      <a:lnTo>
                        <a:pt x="5665" y="1019"/>
                      </a:lnTo>
                      <a:lnTo>
                        <a:pt x="5643" y="1019"/>
                      </a:lnTo>
                      <a:lnTo>
                        <a:pt x="5618" y="1008"/>
                      </a:lnTo>
                      <a:lnTo>
                        <a:pt x="5603" y="1002"/>
                      </a:lnTo>
                      <a:lnTo>
                        <a:pt x="5579" y="1000"/>
                      </a:lnTo>
                      <a:lnTo>
                        <a:pt x="5557" y="994"/>
                      </a:lnTo>
                      <a:lnTo>
                        <a:pt x="5537" y="1000"/>
                      </a:lnTo>
                      <a:lnTo>
                        <a:pt x="5552" y="1002"/>
                      </a:lnTo>
                      <a:lnTo>
                        <a:pt x="5574" y="1006"/>
                      </a:lnTo>
                      <a:lnTo>
                        <a:pt x="5603" y="1019"/>
                      </a:lnTo>
                      <a:lnTo>
                        <a:pt x="5632" y="1021"/>
                      </a:lnTo>
                      <a:lnTo>
                        <a:pt x="5652" y="1033"/>
                      </a:lnTo>
                      <a:lnTo>
                        <a:pt x="5678" y="1043"/>
                      </a:lnTo>
                      <a:lnTo>
                        <a:pt x="5698" y="1053"/>
                      </a:lnTo>
                      <a:lnTo>
                        <a:pt x="5716" y="1059"/>
                      </a:lnTo>
                      <a:lnTo>
                        <a:pt x="5735" y="1069"/>
                      </a:lnTo>
                      <a:lnTo>
                        <a:pt x="5760" y="1077"/>
                      </a:lnTo>
                      <a:lnTo>
                        <a:pt x="5780" y="1083"/>
                      </a:lnTo>
                      <a:lnTo>
                        <a:pt x="5800" y="1092"/>
                      </a:lnTo>
                      <a:lnTo>
                        <a:pt x="5824" y="1098"/>
                      </a:lnTo>
                      <a:lnTo>
                        <a:pt x="5841" y="1106"/>
                      </a:lnTo>
                      <a:lnTo>
                        <a:pt x="5859" y="1110"/>
                      </a:lnTo>
                      <a:lnTo>
                        <a:pt x="5883" y="1120"/>
                      </a:lnTo>
                      <a:lnTo>
                        <a:pt x="5901" y="1122"/>
                      </a:lnTo>
                      <a:lnTo>
                        <a:pt x="5921" y="1130"/>
                      </a:lnTo>
                      <a:lnTo>
                        <a:pt x="5941" y="1136"/>
                      </a:lnTo>
                      <a:lnTo>
                        <a:pt x="5963" y="1146"/>
                      </a:lnTo>
                      <a:lnTo>
                        <a:pt x="5983" y="1148"/>
                      </a:lnTo>
                      <a:lnTo>
                        <a:pt x="6007" y="1158"/>
                      </a:lnTo>
                      <a:lnTo>
                        <a:pt x="6027" y="1167"/>
                      </a:lnTo>
                      <a:lnTo>
                        <a:pt x="6049" y="1177"/>
                      </a:lnTo>
                      <a:lnTo>
                        <a:pt x="6060" y="1181"/>
                      </a:lnTo>
                      <a:lnTo>
                        <a:pt x="6076" y="1187"/>
                      </a:lnTo>
                      <a:lnTo>
                        <a:pt x="6091" y="1199"/>
                      </a:lnTo>
                      <a:lnTo>
                        <a:pt x="6104" y="1207"/>
                      </a:lnTo>
                      <a:lnTo>
                        <a:pt x="6122" y="1215"/>
                      </a:lnTo>
                      <a:lnTo>
                        <a:pt x="6135" y="1223"/>
                      </a:lnTo>
                      <a:lnTo>
                        <a:pt x="6151" y="1234"/>
                      </a:lnTo>
                      <a:lnTo>
                        <a:pt x="6159" y="1238"/>
                      </a:lnTo>
                      <a:lnTo>
                        <a:pt x="6201" y="1252"/>
                      </a:lnTo>
                      <a:lnTo>
                        <a:pt x="6246" y="1274"/>
                      </a:lnTo>
                      <a:lnTo>
                        <a:pt x="6294" y="1298"/>
                      </a:lnTo>
                      <a:lnTo>
                        <a:pt x="6343" y="1321"/>
                      </a:lnTo>
                      <a:lnTo>
                        <a:pt x="6394" y="1351"/>
                      </a:lnTo>
                      <a:lnTo>
                        <a:pt x="6447" y="1380"/>
                      </a:lnTo>
                      <a:lnTo>
                        <a:pt x="6497" y="1412"/>
                      </a:lnTo>
                      <a:lnTo>
                        <a:pt x="6557" y="1440"/>
                      </a:lnTo>
                      <a:lnTo>
                        <a:pt x="6610" y="1471"/>
                      </a:lnTo>
                      <a:lnTo>
                        <a:pt x="6665" y="1497"/>
                      </a:lnTo>
                      <a:lnTo>
                        <a:pt x="6716" y="1528"/>
                      </a:lnTo>
                      <a:lnTo>
                        <a:pt x="6771" y="1548"/>
                      </a:lnTo>
                      <a:lnTo>
                        <a:pt x="6818" y="1568"/>
                      </a:lnTo>
                      <a:lnTo>
                        <a:pt x="6866" y="1587"/>
                      </a:lnTo>
                      <a:lnTo>
                        <a:pt x="6913" y="1593"/>
                      </a:lnTo>
                      <a:lnTo>
                        <a:pt x="6954" y="1601"/>
                      </a:lnTo>
                      <a:lnTo>
                        <a:pt x="0" y="1601"/>
                      </a:lnTo>
                      <a:close/>
                    </a:path>
                  </a:pathLst>
                </a:custGeom>
                <a:solidFill>
                  <a:srgbClr val="993300"/>
                </a:solidFill>
                <a:ln w="9525">
                  <a:noFill/>
                  <a:round/>
                  <a:headEnd/>
                  <a:tailEnd/>
                </a:ln>
              </p:spPr>
              <p:txBody>
                <a:bodyPr/>
                <a:lstStyle/>
                <a:p>
                  <a:pPr>
                    <a:defRPr/>
                  </a:pPr>
                  <a:endParaRPr lang="en-US" dirty="0"/>
                </a:p>
              </p:txBody>
            </p:sp>
            <p:sp>
              <p:nvSpPr>
                <p:cNvPr id="58" name="Freeform 219" descr="Null"/>
                <p:cNvSpPr>
                  <a:spLocks/>
                </p:cNvSpPr>
                <p:nvPr/>
              </p:nvSpPr>
              <p:spPr bwMode="auto">
                <a:xfrm rot="30498">
                  <a:off x="5206135" y="5287405"/>
                  <a:ext cx="196056" cy="451656"/>
                </a:xfrm>
                <a:custGeom>
                  <a:avLst/>
                  <a:gdLst/>
                  <a:ahLst/>
                  <a:cxnLst>
                    <a:cxn ang="0">
                      <a:pos x="42" y="87"/>
                    </a:cxn>
                    <a:cxn ang="0">
                      <a:pos x="106" y="0"/>
                    </a:cxn>
                    <a:cxn ang="0">
                      <a:pos x="175" y="87"/>
                    </a:cxn>
                    <a:cxn ang="0">
                      <a:pos x="186" y="121"/>
                    </a:cxn>
                    <a:cxn ang="0">
                      <a:pos x="206" y="184"/>
                    </a:cxn>
                    <a:cxn ang="0">
                      <a:pos x="239" y="261"/>
                    </a:cxn>
                    <a:cxn ang="0">
                      <a:pos x="111" y="170"/>
                    </a:cxn>
                    <a:cxn ang="0">
                      <a:pos x="0" y="340"/>
                    </a:cxn>
                    <a:cxn ang="0">
                      <a:pos x="11" y="271"/>
                    </a:cxn>
                    <a:cxn ang="0">
                      <a:pos x="42" y="223"/>
                    </a:cxn>
                    <a:cxn ang="0">
                      <a:pos x="16" y="101"/>
                    </a:cxn>
                    <a:cxn ang="0">
                      <a:pos x="42" y="87"/>
                    </a:cxn>
                  </a:cxnLst>
                  <a:rect l="0" t="0" r="r" b="b"/>
                  <a:pathLst>
                    <a:path w="239" h="340">
                      <a:moveTo>
                        <a:pt x="42" y="87"/>
                      </a:moveTo>
                      <a:lnTo>
                        <a:pt x="106" y="0"/>
                      </a:lnTo>
                      <a:lnTo>
                        <a:pt x="175" y="87"/>
                      </a:lnTo>
                      <a:lnTo>
                        <a:pt x="186" y="121"/>
                      </a:lnTo>
                      <a:lnTo>
                        <a:pt x="206" y="184"/>
                      </a:lnTo>
                      <a:lnTo>
                        <a:pt x="239" y="261"/>
                      </a:lnTo>
                      <a:lnTo>
                        <a:pt x="111" y="170"/>
                      </a:lnTo>
                      <a:lnTo>
                        <a:pt x="0" y="340"/>
                      </a:lnTo>
                      <a:lnTo>
                        <a:pt x="11" y="271"/>
                      </a:lnTo>
                      <a:lnTo>
                        <a:pt x="42" y="223"/>
                      </a:lnTo>
                      <a:lnTo>
                        <a:pt x="16" y="101"/>
                      </a:lnTo>
                      <a:lnTo>
                        <a:pt x="42" y="87"/>
                      </a:lnTo>
                      <a:close/>
                    </a:path>
                  </a:pathLst>
                </a:custGeom>
                <a:gradFill rotWithShape="1">
                  <a:gsLst>
                    <a:gs pos="0">
                      <a:srgbClr val="FFFFFF"/>
                    </a:gs>
                    <a:gs pos="100000">
                      <a:srgbClr val="993300"/>
                    </a:gs>
                  </a:gsLst>
                  <a:lin ang="5400000" scaled="1"/>
                </a:gradFill>
                <a:ln w="9525">
                  <a:noFill/>
                  <a:round/>
                  <a:headEnd/>
                  <a:tailEnd/>
                </a:ln>
              </p:spPr>
              <p:txBody>
                <a:bodyPr/>
                <a:lstStyle/>
                <a:p>
                  <a:pPr>
                    <a:defRPr/>
                  </a:pPr>
                  <a:endParaRPr lang="en-US" dirty="0"/>
                </a:p>
              </p:txBody>
            </p:sp>
            <p:sp>
              <p:nvSpPr>
                <p:cNvPr id="59" name="Freeform 221" descr="Null"/>
                <p:cNvSpPr>
                  <a:spLocks/>
                </p:cNvSpPr>
                <p:nvPr/>
              </p:nvSpPr>
              <p:spPr bwMode="auto">
                <a:xfrm rot="30498">
                  <a:off x="3248086" y="4530938"/>
                  <a:ext cx="715103" cy="1031243"/>
                </a:xfrm>
                <a:custGeom>
                  <a:avLst/>
                  <a:gdLst/>
                  <a:ahLst/>
                  <a:cxnLst>
                    <a:cxn ang="0">
                      <a:pos x="150" y="160"/>
                    </a:cxn>
                    <a:cxn ang="0">
                      <a:pos x="279" y="0"/>
                    </a:cxn>
                    <a:cxn ang="0">
                      <a:pos x="462" y="231"/>
                    </a:cxn>
                    <a:cxn ang="0">
                      <a:pos x="720" y="791"/>
                    </a:cxn>
                    <a:cxn ang="0">
                      <a:pos x="290" y="371"/>
                    </a:cxn>
                    <a:cxn ang="0">
                      <a:pos x="139" y="430"/>
                    </a:cxn>
                    <a:cxn ang="0">
                      <a:pos x="42" y="509"/>
                    </a:cxn>
                    <a:cxn ang="0">
                      <a:pos x="0" y="570"/>
                    </a:cxn>
                    <a:cxn ang="0">
                      <a:pos x="0" y="509"/>
                    </a:cxn>
                    <a:cxn ang="0">
                      <a:pos x="128" y="300"/>
                    </a:cxn>
                    <a:cxn ang="0">
                      <a:pos x="150" y="160"/>
                    </a:cxn>
                  </a:cxnLst>
                  <a:rect l="0" t="0" r="r" b="b"/>
                  <a:pathLst>
                    <a:path w="720" h="791">
                      <a:moveTo>
                        <a:pt x="150" y="160"/>
                      </a:moveTo>
                      <a:lnTo>
                        <a:pt x="279" y="0"/>
                      </a:lnTo>
                      <a:lnTo>
                        <a:pt x="462" y="231"/>
                      </a:lnTo>
                      <a:lnTo>
                        <a:pt x="720" y="791"/>
                      </a:lnTo>
                      <a:lnTo>
                        <a:pt x="290" y="371"/>
                      </a:lnTo>
                      <a:lnTo>
                        <a:pt x="139" y="430"/>
                      </a:lnTo>
                      <a:lnTo>
                        <a:pt x="42" y="509"/>
                      </a:lnTo>
                      <a:lnTo>
                        <a:pt x="0" y="570"/>
                      </a:lnTo>
                      <a:lnTo>
                        <a:pt x="0" y="509"/>
                      </a:lnTo>
                      <a:lnTo>
                        <a:pt x="128" y="300"/>
                      </a:lnTo>
                      <a:lnTo>
                        <a:pt x="150" y="160"/>
                      </a:lnTo>
                      <a:close/>
                    </a:path>
                  </a:pathLst>
                </a:custGeom>
                <a:gradFill rotWithShape="1">
                  <a:gsLst>
                    <a:gs pos="0">
                      <a:srgbClr val="FFFFFF"/>
                    </a:gs>
                    <a:gs pos="100000">
                      <a:srgbClr val="993300"/>
                    </a:gs>
                  </a:gsLst>
                  <a:lin ang="5400000" scaled="1"/>
                </a:gradFill>
                <a:ln w="9525">
                  <a:noFill/>
                  <a:round/>
                  <a:headEnd/>
                  <a:tailEnd/>
                </a:ln>
              </p:spPr>
              <p:txBody>
                <a:bodyPr/>
                <a:lstStyle/>
                <a:p>
                  <a:pPr>
                    <a:defRPr/>
                  </a:pPr>
                  <a:endParaRPr lang="en-US" dirty="0"/>
                </a:p>
              </p:txBody>
            </p:sp>
            <p:sp>
              <p:nvSpPr>
                <p:cNvPr id="60" name="Freeform 222" descr="Null"/>
                <p:cNvSpPr>
                  <a:spLocks/>
                </p:cNvSpPr>
                <p:nvPr/>
              </p:nvSpPr>
              <p:spPr bwMode="auto">
                <a:xfrm>
                  <a:off x="2017707" y="6226315"/>
                  <a:ext cx="6540235" cy="606286"/>
                </a:xfrm>
                <a:custGeom>
                  <a:avLst/>
                  <a:gdLst/>
                  <a:ahLst/>
                  <a:cxnLst>
                    <a:cxn ang="0">
                      <a:pos x="38" y="321"/>
                    </a:cxn>
                    <a:cxn ang="0">
                      <a:pos x="198" y="202"/>
                    </a:cxn>
                    <a:cxn ang="0">
                      <a:pos x="263" y="167"/>
                    </a:cxn>
                    <a:cxn ang="0">
                      <a:pos x="352" y="125"/>
                    </a:cxn>
                    <a:cxn ang="0">
                      <a:pos x="418" y="77"/>
                    </a:cxn>
                    <a:cxn ang="0">
                      <a:pos x="614" y="101"/>
                    </a:cxn>
                    <a:cxn ang="0">
                      <a:pos x="804" y="89"/>
                    </a:cxn>
                    <a:cxn ang="0">
                      <a:pos x="917" y="66"/>
                    </a:cxn>
                    <a:cxn ang="0">
                      <a:pos x="958" y="24"/>
                    </a:cxn>
                    <a:cxn ang="0">
                      <a:pos x="1124" y="48"/>
                    </a:cxn>
                    <a:cxn ang="0">
                      <a:pos x="1172" y="24"/>
                    </a:cxn>
                    <a:cxn ang="0">
                      <a:pos x="1184" y="6"/>
                    </a:cxn>
                    <a:cxn ang="0">
                      <a:pos x="1219" y="0"/>
                    </a:cxn>
                    <a:cxn ang="0">
                      <a:pos x="1308" y="24"/>
                    </a:cxn>
                    <a:cxn ang="0">
                      <a:pos x="1344" y="36"/>
                    </a:cxn>
                    <a:cxn ang="0">
                      <a:pos x="1510" y="95"/>
                    </a:cxn>
                    <a:cxn ang="0">
                      <a:pos x="1588" y="77"/>
                    </a:cxn>
                    <a:cxn ang="0">
                      <a:pos x="1623" y="72"/>
                    </a:cxn>
                    <a:cxn ang="0">
                      <a:pos x="1789" y="143"/>
                    </a:cxn>
                    <a:cxn ang="0">
                      <a:pos x="1855" y="149"/>
                    </a:cxn>
                    <a:cxn ang="0">
                      <a:pos x="1908" y="178"/>
                    </a:cxn>
                    <a:cxn ang="0">
                      <a:pos x="2021" y="172"/>
                    </a:cxn>
                    <a:cxn ang="0">
                      <a:pos x="2092" y="89"/>
                    </a:cxn>
                    <a:cxn ang="0">
                      <a:pos x="2175" y="101"/>
                    </a:cxn>
                    <a:cxn ang="0">
                      <a:pos x="2199" y="66"/>
                    </a:cxn>
                    <a:cxn ang="0">
                      <a:pos x="2235" y="42"/>
                    </a:cxn>
                    <a:cxn ang="0">
                      <a:pos x="2472" y="77"/>
                    </a:cxn>
                    <a:cxn ang="0">
                      <a:pos x="2650" y="149"/>
                    </a:cxn>
                    <a:cxn ang="0">
                      <a:pos x="2757" y="119"/>
                    </a:cxn>
                    <a:cxn ang="0">
                      <a:pos x="2947" y="125"/>
                    </a:cxn>
                    <a:cxn ang="0">
                      <a:pos x="3036" y="161"/>
                    </a:cxn>
                    <a:cxn ang="0">
                      <a:pos x="3114" y="196"/>
                    </a:cxn>
                    <a:cxn ang="0">
                      <a:pos x="3221" y="190"/>
                    </a:cxn>
                    <a:cxn ang="0">
                      <a:pos x="3494" y="161"/>
                    </a:cxn>
                    <a:cxn ang="0">
                      <a:pos x="3559" y="143"/>
                    </a:cxn>
                    <a:cxn ang="0">
                      <a:pos x="3737" y="149"/>
                    </a:cxn>
                    <a:cxn ang="0">
                      <a:pos x="3814" y="172"/>
                    </a:cxn>
                    <a:cxn ang="0">
                      <a:pos x="3933" y="238"/>
                    </a:cxn>
                    <a:cxn ang="0">
                      <a:pos x="4177" y="256"/>
                    </a:cxn>
                    <a:cxn ang="0">
                      <a:pos x="4230" y="267"/>
                    </a:cxn>
                    <a:cxn ang="0">
                      <a:pos x="4266" y="279"/>
                    </a:cxn>
                    <a:cxn ang="0">
                      <a:pos x="4384" y="327"/>
                    </a:cxn>
                    <a:cxn ang="0">
                      <a:pos x="4462" y="357"/>
                    </a:cxn>
                    <a:cxn ang="0">
                      <a:pos x="4479" y="362"/>
                    </a:cxn>
                    <a:cxn ang="0">
                      <a:pos x="4515" y="368"/>
                    </a:cxn>
                    <a:cxn ang="0">
                      <a:pos x="3595" y="374"/>
                    </a:cxn>
                    <a:cxn ang="0">
                      <a:pos x="2259" y="368"/>
                    </a:cxn>
                    <a:cxn ang="0">
                      <a:pos x="139" y="357"/>
                    </a:cxn>
                    <a:cxn ang="0">
                      <a:pos x="38" y="321"/>
                    </a:cxn>
                  </a:cxnLst>
                  <a:rect l="0" t="0" r="r" b="b"/>
                  <a:pathLst>
                    <a:path w="4527" h="385">
                      <a:moveTo>
                        <a:pt x="38" y="321"/>
                      </a:moveTo>
                      <a:cubicBezTo>
                        <a:pt x="115" y="244"/>
                        <a:pt x="116" y="251"/>
                        <a:pt x="198" y="202"/>
                      </a:cubicBezTo>
                      <a:cubicBezTo>
                        <a:pt x="265" y="162"/>
                        <a:pt x="189" y="190"/>
                        <a:pt x="263" y="167"/>
                      </a:cubicBezTo>
                      <a:cubicBezTo>
                        <a:pt x="291" y="139"/>
                        <a:pt x="312" y="135"/>
                        <a:pt x="352" y="125"/>
                      </a:cubicBezTo>
                      <a:cubicBezTo>
                        <a:pt x="379" y="84"/>
                        <a:pt x="374" y="88"/>
                        <a:pt x="418" y="77"/>
                      </a:cubicBezTo>
                      <a:cubicBezTo>
                        <a:pt x="500" y="85"/>
                        <a:pt x="520" y="96"/>
                        <a:pt x="614" y="101"/>
                      </a:cubicBezTo>
                      <a:cubicBezTo>
                        <a:pt x="698" y="115"/>
                        <a:pt x="718" y="103"/>
                        <a:pt x="804" y="89"/>
                      </a:cubicBezTo>
                      <a:cubicBezTo>
                        <a:pt x="846" y="67"/>
                        <a:pt x="862" y="71"/>
                        <a:pt x="917" y="66"/>
                      </a:cubicBezTo>
                      <a:cubicBezTo>
                        <a:pt x="935" y="36"/>
                        <a:pt x="922" y="33"/>
                        <a:pt x="958" y="24"/>
                      </a:cubicBezTo>
                      <a:cubicBezTo>
                        <a:pt x="1049" y="70"/>
                        <a:pt x="995" y="55"/>
                        <a:pt x="1124" y="48"/>
                      </a:cubicBezTo>
                      <a:cubicBezTo>
                        <a:pt x="1140" y="40"/>
                        <a:pt x="1162" y="39"/>
                        <a:pt x="1172" y="24"/>
                      </a:cubicBezTo>
                      <a:cubicBezTo>
                        <a:pt x="1176" y="18"/>
                        <a:pt x="1178" y="9"/>
                        <a:pt x="1184" y="6"/>
                      </a:cubicBezTo>
                      <a:cubicBezTo>
                        <a:pt x="1195" y="1"/>
                        <a:pt x="1207" y="2"/>
                        <a:pt x="1219" y="0"/>
                      </a:cubicBezTo>
                      <a:cubicBezTo>
                        <a:pt x="1260" y="27"/>
                        <a:pt x="1220" y="4"/>
                        <a:pt x="1308" y="24"/>
                      </a:cubicBezTo>
                      <a:cubicBezTo>
                        <a:pt x="1320" y="27"/>
                        <a:pt x="1344" y="36"/>
                        <a:pt x="1344" y="36"/>
                      </a:cubicBezTo>
                      <a:cubicBezTo>
                        <a:pt x="1384" y="96"/>
                        <a:pt x="1444" y="85"/>
                        <a:pt x="1510" y="95"/>
                      </a:cubicBezTo>
                      <a:cubicBezTo>
                        <a:pt x="1555" y="110"/>
                        <a:pt x="1555" y="90"/>
                        <a:pt x="1588" y="77"/>
                      </a:cubicBezTo>
                      <a:cubicBezTo>
                        <a:pt x="1599" y="73"/>
                        <a:pt x="1611" y="74"/>
                        <a:pt x="1623" y="72"/>
                      </a:cubicBezTo>
                      <a:cubicBezTo>
                        <a:pt x="1686" y="80"/>
                        <a:pt x="1733" y="114"/>
                        <a:pt x="1789" y="143"/>
                      </a:cubicBezTo>
                      <a:cubicBezTo>
                        <a:pt x="1809" y="153"/>
                        <a:pt x="1833" y="147"/>
                        <a:pt x="1855" y="149"/>
                      </a:cubicBezTo>
                      <a:cubicBezTo>
                        <a:pt x="1877" y="156"/>
                        <a:pt x="1886" y="171"/>
                        <a:pt x="1908" y="178"/>
                      </a:cubicBezTo>
                      <a:cubicBezTo>
                        <a:pt x="1947" y="170"/>
                        <a:pt x="1982" y="179"/>
                        <a:pt x="2021" y="172"/>
                      </a:cubicBezTo>
                      <a:cubicBezTo>
                        <a:pt x="2033" y="124"/>
                        <a:pt x="2046" y="108"/>
                        <a:pt x="2092" y="89"/>
                      </a:cubicBezTo>
                      <a:cubicBezTo>
                        <a:pt x="2155" y="110"/>
                        <a:pt x="2127" y="111"/>
                        <a:pt x="2175" y="101"/>
                      </a:cubicBezTo>
                      <a:cubicBezTo>
                        <a:pt x="2183" y="89"/>
                        <a:pt x="2191" y="78"/>
                        <a:pt x="2199" y="66"/>
                      </a:cubicBezTo>
                      <a:cubicBezTo>
                        <a:pt x="2207" y="54"/>
                        <a:pt x="2235" y="42"/>
                        <a:pt x="2235" y="42"/>
                      </a:cubicBezTo>
                      <a:cubicBezTo>
                        <a:pt x="2365" y="69"/>
                        <a:pt x="2235" y="62"/>
                        <a:pt x="2472" y="77"/>
                      </a:cubicBezTo>
                      <a:cubicBezTo>
                        <a:pt x="2538" y="90"/>
                        <a:pt x="2586" y="130"/>
                        <a:pt x="2650" y="149"/>
                      </a:cubicBezTo>
                      <a:cubicBezTo>
                        <a:pt x="2687" y="143"/>
                        <a:pt x="2720" y="129"/>
                        <a:pt x="2757" y="119"/>
                      </a:cubicBezTo>
                      <a:cubicBezTo>
                        <a:pt x="2820" y="121"/>
                        <a:pt x="2884" y="118"/>
                        <a:pt x="2947" y="125"/>
                      </a:cubicBezTo>
                      <a:cubicBezTo>
                        <a:pt x="2955" y="126"/>
                        <a:pt x="3006" y="157"/>
                        <a:pt x="3036" y="161"/>
                      </a:cubicBezTo>
                      <a:cubicBezTo>
                        <a:pt x="3063" y="170"/>
                        <a:pt x="3090" y="180"/>
                        <a:pt x="3114" y="196"/>
                      </a:cubicBezTo>
                      <a:cubicBezTo>
                        <a:pt x="3156" y="181"/>
                        <a:pt x="3170" y="185"/>
                        <a:pt x="3221" y="190"/>
                      </a:cubicBezTo>
                      <a:cubicBezTo>
                        <a:pt x="3312" y="177"/>
                        <a:pt x="3402" y="168"/>
                        <a:pt x="3494" y="161"/>
                      </a:cubicBezTo>
                      <a:cubicBezTo>
                        <a:pt x="3516" y="155"/>
                        <a:pt x="3537" y="148"/>
                        <a:pt x="3559" y="143"/>
                      </a:cubicBezTo>
                      <a:cubicBezTo>
                        <a:pt x="3605" y="112"/>
                        <a:pt x="3682" y="143"/>
                        <a:pt x="3737" y="149"/>
                      </a:cubicBezTo>
                      <a:cubicBezTo>
                        <a:pt x="3763" y="158"/>
                        <a:pt x="3788" y="164"/>
                        <a:pt x="3814" y="172"/>
                      </a:cubicBezTo>
                      <a:cubicBezTo>
                        <a:pt x="3856" y="204"/>
                        <a:pt x="3888" y="216"/>
                        <a:pt x="3933" y="238"/>
                      </a:cubicBezTo>
                      <a:cubicBezTo>
                        <a:pt x="4042" y="233"/>
                        <a:pt x="4080" y="238"/>
                        <a:pt x="4177" y="256"/>
                      </a:cubicBezTo>
                      <a:cubicBezTo>
                        <a:pt x="4195" y="259"/>
                        <a:pt x="4213" y="262"/>
                        <a:pt x="4230" y="267"/>
                      </a:cubicBezTo>
                      <a:cubicBezTo>
                        <a:pt x="4242" y="270"/>
                        <a:pt x="4266" y="279"/>
                        <a:pt x="4266" y="279"/>
                      </a:cubicBezTo>
                      <a:cubicBezTo>
                        <a:pt x="4324" y="320"/>
                        <a:pt x="4297" y="319"/>
                        <a:pt x="4384" y="327"/>
                      </a:cubicBezTo>
                      <a:cubicBezTo>
                        <a:pt x="4404" y="356"/>
                        <a:pt x="4427" y="352"/>
                        <a:pt x="4462" y="357"/>
                      </a:cubicBezTo>
                      <a:cubicBezTo>
                        <a:pt x="4468" y="359"/>
                        <a:pt x="4473" y="361"/>
                        <a:pt x="4479" y="362"/>
                      </a:cubicBezTo>
                      <a:cubicBezTo>
                        <a:pt x="4491" y="364"/>
                        <a:pt x="4527" y="368"/>
                        <a:pt x="4515" y="368"/>
                      </a:cubicBezTo>
                      <a:cubicBezTo>
                        <a:pt x="4208" y="372"/>
                        <a:pt x="3902" y="372"/>
                        <a:pt x="3595" y="374"/>
                      </a:cubicBezTo>
                      <a:cubicBezTo>
                        <a:pt x="3150" y="372"/>
                        <a:pt x="2704" y="370"/>
                        <a:pt x="2259" y="368"/>
                      </a:cubicBezTo>
                      <a:cubicBezTo>
                        <a:pt x="1552" y="365"/>
                        <a:pt x="139" y="357"/>
                        <a:pt x="139" y="357"/>
                      </a:cubicBezTo>
                      <a:cubicBezTo>
                        <a:pt x="8" y="350"/>
                        <a:pt x="0" y="385"/>
                        <a:pt x="38" y="321"/>
                      </a:cubicBezTo>
                      <a:close/>
                    </a:path>
                  </a:pathLst>
                </a:custGeom>
                <a:gradFill rotWithShape="1">
                  <a:gsLst>
                    <a:gs pos="0">
                      <a:srgbClr val="339966"/>
                    </a:gs>
                    <a:gs pos="100000">
                      <a:srgbClr val="996633"/>
                    </a:gs>
                  </a:gsLst>
                  <a:lin ang="5400000" scaled="1"/>
                </a:gradFill>
                <a:ln w="9525" cap="flat" cmpd="sng">
                  <a:noFill/>
                  <a:prstDash val="solid"/>
                  <a:round/>
                  <a:headEnd/>
                  <a:tailEnd/>
                </a:ln>
                <a:effectLst/>
              </p:spPr>
              <p:txBody>
                <a:bodyPr lIns="0" tIns="0" rIns="0" bIns="0" anchor="ctr"/>
                <a:lstStyle/>
                <a:p>
                  <a:pPr>
                    <a:defRPr/>
                  </a:pPr>
                  <a:endParaRPr lang="en-US" dirty="0"/>
                </a:p>
              </p:txBody>
            </p:sp>
            <p:sp>
              <p:nvSpPr>
                <p:cNvPr id="61" name="Freeform 224" descr="Ground"/>
                <p:cNvSpPr>
                  <a:spLocks/>
                </p:cNvSpPr>
                <p:nvPr/>
              </p:nvSpPr>
              <p:spPr bwMode="auto">
                <a:xfrm>
                  <a:off x="1318943" y="6602323"/>
                  <a:ext cx="7238999" cy="209141"/>
                </a:xfrm>
                <a:custGeom>
                  <a:avLst/>
                  <a:gdLst/>
                  <a:ahLst/>
                  <a:cxnLst>
                    <a:cxn ang="0">
                      <a:pos x="38" y="321"/>
                    </a:cxn>
                    <a:cxn ang="0">
                      <a:pos x="198" y="202"/>
                    </a:cxn>
                    <a:cxn ang="0">
                      <a:pos x="263" y="167"/>
                    </a:cxn>
                    <a:cxn ang="0">
                      <a:pos x="352" y="125"/>
                    </a:cxn>
                    <a:cxn ang="0">
                      <a:pos x="418" y="77"/>
                    </a:cxn>
                    <a:cxn ang="0">
                      <a:pos x="614" y="101"/>
                    </a:cxn>
                    <a:cxn ang="0">
                      <a:pos x="804" y="89"/>
                    </a:cxn>
                    <a:cxn ang="0">
                      <a:pos x="917" y="66"/>
                    </a:cxn>
                    <a:cxn ang="0">
                      <a:pos x="958" y="24"/>
                    </a:cxn>
                    <a:cxn ang="0">
                      <a:pos x="1124" y="48"/>
                    </a:cxn>
                    <a:cxn ang="0">
                      <a:pos x="1172" y="24"/>
                    </a:cxn>
                    <a:cxn ang="0">
                      <a:pos x="1184" y="6"/>
                    </a:cxn>
                    <a:cxn ang="0">
                      <a:pos x="1219" y="0"/>
                    </a:cxn>
                    <a:cxn ang="0">
                      <a:pos x="1308" y="24"/>
                    </a:cxn>
                    <a:cxn ang="0">
                      <a:pos x="1344" y="36"/>
                    </a:cxn>
                    <a:cxn ang="0">
                      <a:pos x="1510" y="95"/>
                    </a:cxn>
                    <a:cxn ang="0">
                      <a:pos x="1588" y="77"/>
                    </a:cxn>
                    <a:cxn ang="0">
                      <a:pos x="1623" y="72"/>
                    </a:cxn>
                    <a:cxn ang="0">
                      <a:pos x="1789" y="143"/>
                    </a:cxn>
                    <a:cxn ang="0">
                      <a:pos x="1855" y="149"/>
                    </a:cxn>
                    <a:cxn ang="0">
                      <a:pos x="1908" y="178"/>
                    </a:cxn>
                    <a:cxn ang="0">
                      <a:pos x="2021" y="172"/>
                    </a:cxn>
                    <a:cxn ang="0">
                      <a:pos x="2092" y="89"/>
                    </a:cxn>
                    <a:cxn ang="0">
                      <a:pos x="2175" y="101"/>
                    </a:cxn>
                    <a:cxn ang="0">
                      <a:pos x="2199" y="66"/>
                    </a:cxn>
                    <a:cxn ang="0">
                      <a:pos x="2235" y="42"/>
                    </a:cxn>
                    <a:cxn ang="0">
                      <a:pos x="2472" y="77"/>
                    </a:cxn>
                    <a:cxn ang="0">
                      <a:pos x="2650" y="149"/>
                    </a:cxn>
                    <a:cxn ang="0">
                      <a:pos x="2757" y="119"/>
                    </a:cxn>
                    <a:cxn ang="0">
                      <a:pos x="2947" y="125"/>
                    </a:cxn>
                    <a:cxn ang="0">
                      <a:pos x="3036" y="161"/>
                    </a:cxn>
                    <a:cxn ang="0">
                      <a:pos x="3114" y="196"/>
                    </a:cxn>
                    <a:cxn ang="0">
                      <a:pos x="3221" y="190"/>
                    </a:cxn>
                    <a:cxn ang="0">
                      <a:pos x="3494" y="161"/>
                    </a:cxn>
                    <a:cxn ang="0">
                      <a:pos x="3559" y="143"/>
                    </a:cxn>
                    <a:cxn ang="0">
                      <a:pos x="3737" y="149"/>
                    </a:cxn>
                    <a:cxn ang="0">
                      <a:pos x="3814" y="172"/>
                    </a:cxn>
                    <a:cxn ang="0">
                      <a:pos x="3933" y="238"/>
                    </a:cxn>
                    <a:cxn ang="0">
                      <a:pos x="4177" y="256"/>
                    </a:cxn>
                    <a:cxn ang="0">
                      <a:pos x="4230" y="267"/>
                    </a:cxn>
                    <a:cxn ang="0">
                      <a:pos x="4266" y="279"/>
                    </a:cxn>
                    <a:cxn ang="0">
                      <a:pos x="4384" y="327"/>
                    </a:cxn>
                    <a:cxn ang="0">
                      <a:pos x="4462" y="357"/>
                    </a:cxn>
                    <a:cxn ang="0">
                      <a:pos x="4479" y="362"/>
                    </a:cxn>
                    <a:cxn ang="0">
                      <a:pos x="4515" y="368"/>
                    </a:cxn>
                    <a:cxn ang="0">
                      <a:pos x="3595" y="374"/>
                    </a:cxn>
                    <a:cxn ang="0">
                      <a:pos x="2259" y="368"/>
                    </a:cxn>
                    <a:cxn ang="0">
                      <a:pos x="139" y="357"/>
                    </a:cxn>
                    <a:cxn ang="0">
                      <a:pos x="38" y="321"/>
                    </a:cxn>
                  </a:cxnLst>
                  <a:rect l="0" t="0" r="r" b="b"/>
                  <a:pathLst>
                    <a:path w="4527" h="385">
                      <a:moveTo>
                        <a:pt x="38" y="321"/>
                      </a:moveTo>
                      <a:cubicBezTo>
                        <a:pt x="115" y="244"/>
                        <a:pt x="116" y="251"/>
                        <a:pt x="198" y="202"/>
                      </a:cubicBezTo>
                      <a:cubicBezTo>
                        <a:pt x="265" y="162"/>
                        <a:pt x="189" y="190"/>
                        <a:pt x="263" y="167"/>
                      </a:cubicBezTo>
                      <a:cubicBezTo>
                        <a:pt x="291" y="139"/>
                        <a:pt x="312" y="135"/>
                        <a:pt x="352" y="125"/>
                      </a:cubicBezTo>
                      <a:cubicBezTo>
                        <a:pt x="379" y="84"/>
                        <a:pt x="374" y="88"/>
                        <a:pt x="418" y="77"/>
                      </a:cubicBezTo>
                      <a:cubicBezTo>
                        <a:pt x="500" y="85"/>
                        <a:pt x="520" y="96"/>
                        <a:pt x="614" y="101"/>
                      </a:cubicBezTo>
                      <a:cubicBezTo>
                        <a:pt x="698" y="115"/>
                        <a:pt x="718" y="103"/>
                        <a:pt x="804" y="89"/>
                      </a:cubicBezTo>
                      <a:cubicBezTo>
                        <a:pt x="846" y="67"/>
                        <a:pt x="862" y="71"/>
                        <a:pt x="917" y="66"/>
                      </a:cubicBezTo>
                      <a:cubicBezTo>
                        <a:pt x="935" y="36"/>
                        <a:pt x="922" y="33"/>
                        <a:pt x="958" y="24"/>
                      </a:cubicBezTo>
                      <a:cubicBezTo>
                        <a:pt x="1049" y="70"/>
                        <a:pt x="995" y="55"/>
                        <a:pt x="1124" y="48"/>
                      </a:cubicBezTo>
                      <a:cubicBezTo>
                        <a:pt x="1140" y="40"/>
                        <a:pt x="1162" y="39"/>
                        <a:pt x="1172" y="24"/>
                      </a:cubicBezTo>
                      <a:cubicBezTo>
                        <a:pt x="1176" y="18"/>
                        <a:pt x="1178" y="9"/>
                        <a:pt x="1184" y="6"/>
                      </a:cubicBezTo>
                      <a:cubicBezTo>
                        <a:pt x="1195" y="1"/>
                        <a:pt x="1207" y="2"/>
                        <a:pt x="1219" y="0"/>
                      </a:cubicBezTo>
                      <a:cubicBezTo>
                        <a:pt x="1260" y="27"/>
                        <a:pt x="1220" y="4"/>
                        <a:pt x="1308" y="24"/>
                      </a:cubicBezTo>
                      <a:cubicBezTo>
                        <a:pt x="1320" y="27"/>
                        <a:pt x="1344" y="36"/>
                        <a:pt x="1344" y="36"/>
                      </a:cubicBezTo>
                      <a:cubicBezTo>
                        <a:pt x="1384" y="96"/>
                        <a:pt x="1444" y="85"/>
                        <a:pt x="1510" y="95"/>
                      </a:cubicBezTo>
                      <a:cubicBezTo>
                        <a:pt x="1555" y="110"/>
                        <a:pt x="1555" y="90"/>
                        <a:pt x="1588" y="77"/>
                      </a:cubicBezTo>
                      <a:cubicBezTo>
                        <a:pt x="1599" y="73"/>
                        <a:pt x="1611" y="74"/>
                        <a:pt x="1623" y="72"/>
                      </a:cubicBezTo>
                      <a:cubicBezTo>
                        <a:pt x="1686" y="80"/>
                        <a:pt x="1733" y="114"/>
                        <a:pt x="1789" y="143"/>
                      </a:cubicBezTo>
                      <a:cubicBezTo>
                        <a:pt x="1809" y="153"/>
                        <a:pt x="1833" y="147"/>
                        <a:pt x="1855" y="149"/>
                      </a:cubicBezTo>
                      <a:cubicBezTo>
                        <a:pt x="1877" y="156"/>
                        <a:pt x="1886" y="171"/>
                        <a:pt x="1908" y="178"/>
                      </a:cubicBezTo>
                      <a:cubicBezTo>
                        <a:pt x="1947" y="170"/>
                        <a:pt x="1982" y="179"/>
                        <a:pt x="2021" y="172"/>
                      </a:cubicBezTo>
                      <a:cubicBezTo>
                        <a:pt x="2033" y="124"/>
                        <a:pt x="2046" y="108"/>
                        <a:pt x="2092" y="89"/>
                      </a:cubicBezTo>
                      <a:cubicBezTo>
                        <a:pt x="2155" y="110"/>
                        <a:pt x="2127" y="111"/>
                        <a:pt x="2175" y="101"/>
                      </a:cubicBezTo>
                      <a:cubicBezTo>
                        <a:pt x="2183" y="89"/>
                        <a:pt x="2191" y="78"/>
                        <a:pt x="2199" y="66"/>
                      </a:cubicBezTo>
                      <a:cubicBezTo>
                        <a:pt x="2207" y="54"/>
                        <a:pt x="2235" y="42"/>
                        <a:pt x="2235" y="42"/>
                      </a:cubicBezTo>
                      <a:cubicBezTo>
                        <a:pt x="2365" y="69"/>
                        <a:pt x="2235" y="62"/>
                        <a:pt x="2472" y="77"/>
                      </a:cubicBezTo>
                      <a:cubicBezTo>
                        <a:pt x="2538" y="90"/>
                        <a:pt x="2586" y="130"/>
                        <a:pt x="2650" y="149"/>
                      </a:cubicBezTo>
                      <a:cubicBezTo>
                        <a:pt x="2687" y="143"/>
                        <a:pt x="2720" y="129"/>
                        <a:pt x="2757" y="119"/>
                      </a:cubicBezTo>
                      <a:cubicBezTo>
                        <a:pt x="2820" y="121"/>
                        <a:pt x="2884" y="118"/>
                        <a:pt x="2947" y="125"/>
                      </a:cubicBezTo>
                      <a:cubicBezTo>
                        <a:pt x="2955" y="126"/>
                        <a:pt x="3006" y="157"/>
                        <a:pt x="3036" y="161"/>
                      </a:cubicBezTo>
                      <a:cubicBezTo>
                        <a:pt x="3063" y="170"/>
                        <a:pt x="3090" y="180"/>
                        <a:pt x="3114" y="196"/>
                      </a:cubicBezTo>
                      <a:cubicBezTo>
                        <a:pt x="3156" y="181"/>
                        <a:pt x="3170" y="185"/>
                        <a:pt x="3221" y="190"/>
                      </a:cubicBezTo>
                      <a:cubicBezTo>
                        <a:pt x="3312" y="177"/>
                        <a:pt x="3402" y="168"/>
                        <a:pt x="3494" y="161"/>
                      </a:cubicBezTo>
                      <a:cubicBezTo>
                        <a:pt x="3516" y="155"/>
                        <a:pt x="3537" y="148"/>
                        <a:pt x="3559" y="143"/>
                      </a:cubicBezTo>
                      <a:cubicBezTo>
                        <a:pt x="3605" y="112"/>
                        <a:pt x="3682" y="143"/>
                        <a:pt x="3737" y="149"/>
                      </a:cubicBezTo>
                      <a:cubicBezTo>
                        <a:pt x="3763" y="158"/>
                        <a:pt x="3788" y="164"/>
                        <a:pt x="3814" y="172"/>
                      </a:cubicBezTo>
                      <a:cubicBezTo>
                        <a:pt x="3856" y="204"/>
                        <a:pt x="3888" y="216"/>
                        <a:pt x="3933" y="238"/>
                      </a:cubicBezTo>
                      <a:cubicBezTo>
                        <a:pt x="4042" y="233"/>
                        <a:pt x="4080" y="238"/>
                        <a:pt x="4177" y="256"/>
                      </a:cubicBezTo>
                      <a:cubicBezTo>
                        <a:pt x="4195" y="259"/>
                        <a:pt x="4213" y="262"/>
                        <a:pt x="4230" y="267"/>
                      </a:cubicBezTo>
                      <a:cubicBezTo>
                        <a:pt x="4242" y="270"/>
                        <a:pt x="4266" y="279"/>
                        <a:pt x="4266" y="279"/>
                      </a:cubicBezTo>
                      <a:cubicBezTo>
                        <a:pt x="4324" y="320"/>
                        <a:pt x="4297" y="319"/>
                        <a:pt x="4384" y="327"/>
                      </a:cubicBezTo>
                      <a:cubicBezTo>
                        <a:pt x="4404" y="356"/>
                        <a:pt x="4427" y="352"/>
                        <a:pt x="4462" y="357"/>
                      </a:cubicBezTo>
                      <a:cubicBezTo>
                        <a:pt x="4468" y="359"/>
                        <a:pt x="4473" y="361"/>
                        <a:pt x="4479" y="362"/>
                      </a:cubicBezTo>
                      <a:cubicBezTo>
                        <a:pt x="4491" y="364"/>
                        <a:pt x="4527" y="368"/>
                        <a:pt x="4515" y="368"/>
                      </a:cubicBezTo>
                      <a:cubicBezTo>
                        <a:pt x="4208" y="372"/>
                        <a:pt x="3902" y="372"/>
                        <a:pt x="3595" y="374"/>
                      </a:cubicBezTo>
                      <a:cubicBezTo>
                        <a:pt x="3150" y="372"/>
                        <a:pt x="2704" y="370"/>
                        <a:pt x="2259" y="368"/>
                      </a:cubicBezTo>
                      <a:cubicBezTo>
                        <a:pt x="1552" y="365"/>
                        <a:pt x="139" y="357"/>
                        <a:pt x="139" y="357"/>
                      </a:cubicBezTo>
                      <a:cubicBezTo>
                        <a:pt x="8" y="350"/>
                        <a:pt x="0" y="385"/>
                        <a:pt x="38" y="321"/>
                      </a:cubicBezTo>
                      <a:close/>
                    </a:path>
                  </a:pathLst>
                </a:custGeom>
                <a:gradFill rotWithShape="1">
                  <a:gsLst>
                    <a:gs pos="0">
                      <a:srgbClr val="BF7F3F"/>
                    </a:gs>
                    <a:gs pos="100000">
                      <a:srgbClr val="993300"/>
                    </a:gs>
                  </a:gsLst>
                  <a:lin ang="5400000" scaled="1"/>
                </a:gradFill>
                <a:ln w="9525" cap="flat" cmpd="sng">
                  <a:noFill/>
                  <a:prstDash val="solid"/>
                  <a:round/>
                  <a:headEnd/>
                  <a:tailEnd/>
                </a:ln>
                <a:effectLst/>
              </p:spPr>
              <p:txBody>
                <a:bodyPr lIns="0" tIns="0" rIns="0" bIns="0" anchor="ctr"/>
                <a:lstStyle/>
                <a:p>
                  <a:pPr>
                    <a:defRPr/>
                  </a:pPr>
                  <a:endParaRPr lang="en-US" dirty="0"/>
                </a:p>
              </p:txBody>
            </p:sp>
            <p:sp>
              <p:nvSpPr>
                <p:cNvPr id="62" name="Line 225" descr="Null"/>
                <p:cNvSpPr>
                  <a:spLocks noChangeShapeType="1"/>
                </p:cNvSpPr>
                <p:nvPr/>
              </p:nvSpPr>
              <p:spPr bwMode="auto">
                <a:xfrm flipV="1">
                  <a:off x="1318943" y="6788103"/>
                  <a:ext cx="7238999" cy="18912"/>
                </a:xfrm>
                <a:prstGeom prst="line">
                  <a:avLst/>
                </a:prstGeom>
                <a:noFill/>
                <a:ln w="76200">
                  <a:solidFill>
                    <a:srgbClr val="993300"/>
                  </a:solidFill>
                  <a:round/>
                  <a:headEnd/>
                  <a:tailEnd/>
                </a:ln>
                <a:effectLst/>
              </p:spPr>
              <p:txBody>
                <a:bodyPr lIns="0" tIns="0" rIns="0" bIns="0" anchor="ctr"/>
                <a:lstStyle/>
                <a:p>
                  <a:pPr>
                    <a:defRPr/>
                  </a:pPr>
                  <a:endParaRPr lang="en-US" dirty="0"/>
                </a:p>
              </p:txBody>
            </p:sp>
            <p:grpSp>
              <p:nvGrpSpPr>
                <p:cNvPr id="63" name="Group 62" title="Screen Bean with radio"/>
                <p:cNvGrpSpPr/>
                <p:nvPr/>
              </p:nvGrpSpPr>
              <p:grpSpPr>
                <a:xfrm>
                  <a:off x="1381051" y="5671625"/>
                  <a:ext cx="671487" cy="1073844"/>
                  <a:chOff x="1381051" y="5671625"/>
                  <a:chExt cx="671487" cy="1073844"/>
                </a:xfrm>
              </p:grpSpPr>
              <p:pic>
                <p:nvPicPr>
                  <p:cNvPr id="65" name="Pic-Screen Bean" descr="Screen Bean&#10;"/>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690" r="100000">
                                <a14:foregroundMark x1="2759" y1="47150" x2="2759" y2="47150"/>
                                <a14:foregroundMark x1="39310" y1="12435" x2="39310" y2="12435"/>
                                <a14:foregroundMark x1="50345" y1="92746" x2="50345" y2="92746"/>
                                <a14:foregroundMark x1="96552" y1="13990" x2="96552" y2="13990"/>
                                <a14:foregroundMark x1="51724" y1="16580" x2="51724" y2="16580"/>
                                <a14:foregroundMark x1="66897" y1="12953" x2="66897" y2="12953"/>
                              </a14:backgroundRemoval>
                            </a14:imgEffect>
                          </a14:imgLayer>
                        </a14:imgProps>
                      </a:ext>
                      <a:ext uri="{28A0092B-C50C-407E-A947-70E740481C1C}">
                        <a14:useLocalDpi xmlns:a14="http://schemas.microsoft.com/office/drawing/2010/main" val="0"/>
                      </a:ext>
                    </a:extLst>
                  </a:blip>
                  <a:stretch>
                    <a:fillRect/>
                  </a:stretch>
                </p:blipFill>
                <p:spPr>
                  <a:xfrm>
                    <a:off x="1381051" y="5941500"/>
                    <a:ext cx="604018" cy="803969"/>
                  </a:xfrm>
                  <a:prstGeom prst="rect">
                    <a:avLst/>
                  </a:prstGeom>
                </p:spPr>
              </p:pic>
              <p:pic>
                <p:nvPicPr>
                  <p:cNvPr id="66" name="Pic-BK Radio" descr="Screen Bean with Radio"/>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93333" y1="47667" x2="93333" y2="47667"/>
                                <a14:foregroundMark x1="90667" y1="54667" x2="90667" y2="54667"/>
                                <a14:foregroundMark x1="93333" y1="68333" x2="93333" y2="68333"/>
                              </a14:backgroundRemoval>
                            </a14:imgEffect>
                          </a14:imgLayer>
                        </a14:imgProps>
                      </a:ext>
                      <a:ext uri="{28A0092B-C50C-407E-A947-70E740481C1C}">
                        <a14:useLocalDpi xmlns:a14="http://schemas.microsoft.com/office/drawing/2010/main" val="0"/>
                      </a:ext>
                    </a:extLst>
                  </a:blip>
                  <a:stretch>
                    <a:fillRect/>
                  </a:stretch>
                </p:blipFill>
                <p:spPr>
                  <a:xfrm>
                    <a:off x="1917600" y="5671625"/>
                    <a:ext cx="134938" cy="539750"/>
                  </a:xfrm>
                  <a:prstGeom prst="rect">
                    <a:avLst/>
                  </a:prstGeom>
                </p:spPr>
              </p:pic>
            </p:grpSp>
            <p:pic>
              <p:nvPicPr>
                <p:cNvPr id="64" name="Repeater" title="Repeate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315351" y="3948427"/>
                  <a:ext cx="416334" cy="921882"/>
                </a:xfrm>
                <a:prstGeom prst="rect">
                  <a:avLst/>
                </a:prstGeom>
              </p:spPr>
            </p:pic>
          </p:grpSp>
          <p:sp>
            <p:nvSpPr>
              <p:cNvPr id="53" name="TextBox 52"/>
              <p:cNvSpPr txBox="1"/>
              <p:nvPr/>
            </p:nvSpPr>
            <p:spPr>
              <a:xfrm>
                <a:off x="4124568" y="4182357"/>
                <a:ext cx="1282804" cy="430887"/>
              </a:xfrm>
              <a:prstGeom prst="rect">
                <a:avLst/>
              </a:prstGeom>
              <a:noFill/>
            </p:spPr>
            <p:txBody>
              <a:bodyPr wrap="square" rtlCol="0">
                <a:spAutoFit/>
              </a:bodyPr>
              <a:lstStyle/>
              <a:p>
                <a:r>
                  <a:rPr lang="en-US" sz="1100" dirty="0"/>
                  <a:t>RX 170.9xxx MHz</a:t>
                </a:r>
              </a:p>
              <a:p>
                <a:r>
                  <a:rPr lang="en-US" sz="1100" dirty="0"/>
                  <a:t>TX 168.7xxx MHz  </a:t>
                </a:r>
              </a:p>
            </p:txBody>
          </p:sp>
          <p:sp>
            <p:nvSpPr>
              <p:cNvPr id="54" name="TextBox 53"/>
              <p:cNvSpPr txBox="1"/>
              <p:nvPr/>
            </p:nvSpPr>
            <p:spPr>
              <a:xfrm>
                <a:off x="7511159" y="4928157"/>
                <a:ext cx="1282804" cy="430887"/>
              </a:xfrm>
              <a:prstGeom prst="rect">
                <a:avLst/>
              </a:prstGeom>
              <a:noFill/>
            </p:spPr>
            <p:txBody>
              <a:bodyPr wrap="square" rtlCol="0">
                <a:spAutoFit/>
              </a:bodyPr>
              <a:lstStyle/>
              <a:p>
                <a:r>
                  <a:rPr lang="en-US" sz="1100" dirty="0"/>
                  <a:t>RX 168.7xxx MHz</a:t>
                </a:r>
              </a:p>
              <a:p>
                <a:r>
                  <a:rPr lang="en-US" sz="1100" dirty="0"/>
                  <a:t>TX 170.9xxx MHz  </a:t>
                </a:r>
              </a:p>
            </p:txBody>
          </p:sp>
          <p:sp>
            <p:nvSpPr>
              <p:cNvPr id="55" name="TextBox 54"/>
              <p:cNvSpPr txBox="1"/>
              <p:nvPr/>
            </p:nvSpPr>
            <p:spPr>
              <a:xfrm>
                <a:off x="3692899" y="4971373"/>
                <a:ext cx="1282804" cy="430887"/>
              </a:xfrm>
              <a:prstGeom prst="rect">
                <a:avLst/>
              </a:prstGeom>
              <a:noFill/>
            </p:spPr>
            <p:txBody>
              <a:bodyPr wrap="square" rtlCol="0">
                <a:spAutoFit/>
              </a:bodyPr>
              <a:lstStyle/>
              <a:p>
                <a:r>
                  <a:rPr lang="en-US" sz="1100" dirty="0"/>
                  <a:t>RX 168.7xxx MHz</a:t>
                </a:r>
              </a:p>
              <a:p>
                <a:r>
                  <a:rPr lang="en-US" sz="1100" dirty="0"/>
                  <a:t>TX 168.7xxx MHz  </a:t>
                </a:r>
              </a:p>
            </p:txBody>
          </p:sp>
          <p:sp>
            <p:nvSpPr>
              <p:cNvPr id="56" name="TextBox 55"/>
              <p:cNvSpPr txBox="1"/>
              <p:nvPr/>
            </p:nvSpPr>
            <p:spPr>
              <a:xfrm>
                <a:off x="4451406" y="5441400"/>
                <a:ext cx="1187394" cy="400110"/>
              </a:xfrm>
              <a:prstGeom prst="rect">
                <a:avLst/>
              </a:prstGeom>
              <a:solidFill>
                <a:schemeClr val="accent1">
                  <a:lumMod val="60000"/>
                  <a:lumOff val="40000"/>
                </a:schemeClr>
              </a:solidFill>
              <a:ln w="38100">
                <a:solidFill>
                  <a:schemeClr val="accent1">
                    <a:lumMod val="75000"/>
                  </a:schemeClr>
                </a:solidFill>
              </a:ln>
            </p:spPr>
            <p:txBody>
              <a:bodyPr wrap="square" rtlCol="0">
                <a:spAutoFit/>
              </a:bodyPr>
              <a:lstStyle/>
              <a:p>
                <a:r>
                  <a:rPr lang="en-US" sz="1000" dirty="0"/>
                  <a:t>Radio in repeater  talk-around mode.</a:t>
                </a:r>
              </a:p>
            </p:txBody>
          </p:sp>
        </p:grpSp>
      </p:grpSp>
      <p:sp>
        <p:nvSpPr>
          <p:cNvPr id="26" name="Text-FCN: The Function Key"/>
          <p:cNvSpPr txBox="1">
            <a:spLocks noChangeArrowheads="1"/>
          </p:cNvSpPr>
          <p:nvPr/>
        </p:nvSpPr>
        <p:spPr>
          <a:xfrm>
            <a:off x="1050402" y="1828800"/>
            <a:ext cx="2895600" cy="849323"/>
          </a:xfrm>
          <a:prstGeom prst="rect">
            <a:avLst/>
          </a:prstGeom>
        </p:spPr>
        <p:txBody>
          <a:bodyPr>
            <a:normAutofit fontScale="25000" lnSpcReduction="20000"/>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gn="ctr">
              <a:lnSpc>
                <a:spcPct val="120000"/>
              </a:lnSpc>
              <a:buFont typeface="Wingdings 2"/>
              <a:buNone/>
            </a:pPr>
            <a:r>
              <a:rPr lang="en-US" sz="8000" b="1" dirty="0">
                <a:latin typeface="Arial Black" panose="020B0A04020102020204" pitchFamily="34" charset="0"/>
                <a:cs typeface="Arial" panose="020B0604020202020204" pitchFamily="34" charset="0"/>
              </a:rPr>
              <a:t>FCN: </a:t>
            </a:r>
          </a:p>
          <a:p>
            <a:pPr marL="82296" indent="0" algn="ctr">
              <a:lnSpc>
                <a:spcPct val="120000"/>
              </a:lnSpc>
              <a:buFont typeface="Wingdings 2"/>
              <a:buNone/>
            </a:pPr>
            <a:r>
              <a:rPr lang="en-US" sz="8000" b="1" dirty="0">
                <a:latin typeface="Arial Black" panose="020B0A04020102020204" pitchFamily="34" charset="0"/>
                <a:cs typeface="Arial" panose="020B0604020202020204" pitchFamily="34" charset="0"/>
              </a:rPr>
              <a:t>The Function Key</a:t>
            </a:r>
          </a:p>
          <a:p>
            <a:pPr marL="82296" indent="0" algn="ctr">
              <a:lnSpc>
                <a:spcPct val="120000"/>
              </a:lnSpc>
              <a:buFont typeface="Wingdings 2"/>
              <a:buNone/>
            </a:pPr>
            <a:endParaRPr lang="en-US" sz="8000" b="1" dirty="0">
              <a:latin typeface="Arial Black" panose="020B0A04020102020204" pitchFamily="34" charset="0"/>
              <a:cs typeface="Arial" panose="020B0604020202020204" pitchFamily="34" charset="0"/>
            </a:endParaRPr>
          </a:p>
        </p:txBody>
      </p:sp>
      <p:sp>
        <p:nvSpPr>
          <p:cNvPr id="23" name="Main Text"/>
          <p:cNvSpPr txBox="1">
            <a:spLocks noChangeArrowheads="1"/>
          </p:cNvSpPr>
          <p:nvPr/>
        </p:nvSpPr>
        <p:spPr>
          <a:xfrm>
            <a:off x="3777820" y="1581767"/>
            <a:ext cx="5105400" cy="4954488"/>
          </a:xfrm>
          <a:prstGeom prst="rect">
            <a:avLst/>
          </a:prstGeom>
        </p:spPr>
        <p:txBody>
          <a:bodyPr>
            <a:normAutofit fontScale="40000" lnSpcReduction="20000"/>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lvl="1" indent="0" algn="ctr">
              <a:spcBef>
                <a:spcPts val="600"/>
              </a:spcBef>
              <a:buSzPct val="80000"/>
              <a:buNone/>
            </a:pPr>
            <a:r>
              <a:rPr lang="en-US" sz="4500" b="1" dirty="0">
                <a:latin typeface="Arial" panose="020B0604020202020204" pitchFamily="34" charset="0"/>
                <a:cs typeface="Arial" panose="020B0604020202020204" pitchFamily="34" charset="0"/>
              </a:rPr>
              <a:t>COMMON FUNCTIONS IN THE </a:t>
            </a:r>
            <a:r>
              <a:rPr lang="en-US" sz="4500" b="1" u="sng" dirty="0">
                <a:latin typeface="Arial" panose="020B0604020202020204" pitchFamily="34" charset="0"/>
                <a:cs typeface="Arial" panose="020B0604020202020204" pitchFamily="34" charset="0"/>
              </a:rPr>
              <a:t>FCN</a:t>
            </a:r>
            <a:r>
              <a:rPr lang="en-US" sz="4500" b="1" dirty="0">
                <a:latin typeface="Arial" panose="020B0604020202020204" pitchFamily="34" charset="0"/>
                <a:cs typeface="Arial" panose="020B0604020202020204" pitchFamily="34" charset="0"/>
              </a:rPr>
              <a:t> MENU</a:t>
            </a:r>
          </a:p>
          <a:p>
            <a:pPr marL="82296" lvl="1" indent="0" algn="ctr">
              <a:spcBef>
                <a:spcPts val="600"/>
              </a:spcBef>
              <a:buSzPct val="80000"/>
              <a:buNone/>
            </a:pPr>
            <a:endParaRPr lang="en-US" sz="300" b="1" dirty="0">
              <a:latin typeface="Arial" panose="020B0604020202020204" pitchFamily="34" charset="0"/>
              <a:cs typeface="Arial" panose="020B0604020202020204" pitchFamily="34" charset="0"/>
            </a:endParaRPr>
          </a:p>
          <a:p>
            <a:pPr marL="82296" lvl="1" indent="0" algn="ctr">
              <a:spcBef>
                <a:spcPts val="600"/>
              </a:spcBef>
              <a:buSzPct val="80000"/>
              <a:buNone/>
            </a:pPr>
            <a:r>
              <a:rPr lang="en-US" sz="4500" b="1" i="1" dirty="0">
                <a:solidFill>
                  <a:srgbClr val="FF0000"/>
                </a:solidFill>
                <a:latin typeface="Arial" panose="020B0604020202020204" pitchFamily="34" charset="0"/>
                <a:cs typeface="Arial" panose="020B0604020202020204" pitchFamily="34" charset="0"/>
              </a:rPr>
              <a:t>DO NOT ENABLE THESE FUNCTIONS!</a:t>
            </a:r>
            <a:r>
              <a:rPr lang="en-US" sz="4500" b="1" dirty="0">
                <a:solidFill>
                  <a:srgbClr val="FF0000"/>
                </a:solidFill>
                <a:latin typeface="Arial" panose="020B0604020202020204" pitchFamily="34" charset="0"/>
                <a:cs typeface="Arial" panose="020B0604020202020204" pitchFamily="34" charset="0"/>
              </a:rPr>
              <a:t>  </a:t>
            </a:r>
            <a:endParaRPr lang="en-US" sz="4300" b="1" dirty="0">
              <a:solidFill>
                <a:srgbClr val="FF0000"/>
              </a:solidFill>
              <a:latin typeface="Arial" panose="020B0604020202020204" pitchFamily="34" charset="0"/>
              <a:cs typeface="Arial" panose="020B0604020202020204" pitchFamily="34" charset="0"/>
            </a:endParaRPr>
          </a:p>
          <a:p>
            <a:pPr marL="82296" lvl="1" indent="0">
              <a:spcBef>
                <a:spcPts val="1200"/>
              </a:spcBef>
              <a:buSzPct val="80000"/>
              <a:buNone/>
            </a:pPr>
            <a:r>
              <a:rPr lang="en-US" sz="4000" b="1" dirty="0">
                <a:latin typeface="Arial" panose="020B0604020202020204" pitchFamily="34" charset="0"/>
                <a:cs typeface="Arial" panose="020B0604020202020204" pitchFamily="34" charset="0"/>
              </a:rPr>
              <a:t>TRN DIR* </a:t>
            </a:r>
            <a:r>
              <a:rPr lang="en-US" sz="4000" dirty="0">
                <a:latin typeface="Arial" panose="020B0604020202020204" pitchFamily="34" charset="0"/>
                <a:cs typeface="Arial" panose="020B0604020202020204" pitchFamily="34" charset="0"/>
              </a:rPr>
              <a:t>– </a:t>
            </a:r>
            <a:r>
              <a:rPr lang="en-US" sz="3500" dirty="0">
                <a:latin typeface="Arial" panose="020B0604020202020204" pitchFamily="34" charset="0"/>
                <a:cs typeface="Arial" panose="020B0604020202020204" pitchFamily="34" charset="0"/>
              </a:rPr>
              <a:t>Transmit Direct – this puts the radio into repeater talk-around mode.  It changes repeater channels to simplex channels by using the channel’s receive frequency for both transmit and receive.  If this is toggled on, you will NOT be able to talk through the repeater and only users </a:t>
            </a:r>
            <a:r>
              <a:rPr lang="en-US" sz="3500" i="1" dirty="0">
                <a:latin typeface="Arial" panose="020B0604020202020204" pitchFamily="34" charset="0"/>
                <a:cs typeface="Arial" panose="020B0604020202020204" pitchFamily="34" charset="0"/>
              </a:rPr>
              <a:t>within range</a:t>
            </a:r>
            <a:r>
              <a:rPr lang="en-US" sz="3500" dirty="0">
                <a:latin typeface="Arial" panose="020B0604020202020204" pitchFamily="34" charset="0"/>
                <a:cs typeface="Arial" panose="020B0604020202020204" pitchFamily="34" charset="0"/>
              </a:rPr>
              <a:t> </a:t>
            </a:r>
            <a:r>
              <a:rPr lang="en-US" sz="3500" i="1" dirty="0">
                <a:latin typeface="Arial" panose="020B0604020202020204" pitchFamily="34" charset="0"/>
                <a:cs typeface="Arial" panose="020B0604020202020204" pitchFamily="34" charset="0"/>
              </a:rPr>
              <a:t>of you </a:t>
            </a:r>
            <a:r>
              <a:rPr lang="en-US" sz="3500" dirty="0">
                <a:latin typeface="Arial" panose="020B0604020202020204" pitchFamily="34" charset="0"/>
                <a:cs typeface="Arial" panose="020B0604020202020204" pitchFamily="34" charset="0"/>
              </a:rPr>
              <a:t>will hear you. When this function is activated, there are no visual indicators on the display.</a:t>
            </a:r>
          </a:p>
          <a:p>
            <a:pPr marL="82296" lvl="1" indent="0">
              <a:spcBef>
                <a:spcPts val="1200"/>
              </a:spcBef>
              <a:buSzPct val="80000"/>
              <a:buNone/>
            </a:pPr>
            <a:r>
              <a:rPr lang="en-US" sz="4000" b="1" dirty="0">
                <a:latin typeface="Arial" panose="020B0604020202020204" pitchFamily="34" charset="0"/>
                <a:cs typeface="Arial" panose="020B0604020202020204" pitchFamily="34" charset="0"/>
              </a:rPr>
              <a:t>GRP SCN* </a:t>
            </a:r>
            <a:r>
              <a:rPr lang="en-US" sz="4000" dirty="0">
                <a:latin typeface="Arial" panose="020B0604020202020204" pitchFamily="34" charset="0"/>
                <a:cs typeface="Arial" panose="020B0604020202020204" pitchFamily="34" charset="0"/>
              </a:rPr>
              <a:t>– </a:t>
            </a:r>
            <a:r>
              <a:rPr lang="en-US" sz="3500" dirty="0">
                <a:latin typeface="Arial" panose="020B0604020202020204" pitchFamily="34" charset="0"/>
                <a:cs typeface="Arial" panose="020B0604020202020204" pitchFamily="34" charset="0"/>
              </a:rPr>
              <a:t>Group Scan – causes the radio to scan all channels, group by group, that are programmed into the radio’s various group scan lists, as well as the current group.  When group scan is enabled, priority scan is disabled. This feature also causes a more rapid battery depletion.  Regardless of the channel you are on, the display will read as on left if this function is activated.                                                                              </a:t>
            </a:r>
            <a:endParaRPr lang="en-US" sz="4000" dirty="0">
              <a:latin typeface="Arial" panose="020B0604020202020204" pitchFamily="34" charset="0"/>
              <a:cs typeface="Arial" panose="020B0604020202020204" pitchFamily="34" charset="0"/>
            </a:endParaRPr>
          </a:p>
          <a:p>
            <a:pPr marL="82296" lvl="1" indent="0" algn="ctr">
              <a:spcBef>
                <a:spcPts val="600"/>
              </a:spcBef>
              <a:buSzPct val="80000"/>
              <a:buNone/>
            </a:pPr>
            <a:endParaRPr lang="en-US" sz="300" dirty="0">
              <a:latin typeface="Arial" panose="020B0604020202020204" pitchFamily="34" charset="0"/>
              <a:cs typeface="Arial" panose="020B0604020202020204" pitchFamily="34" charset="0"/>
            </a:endParaRPr>
          </a:p>
          <a:p>
            <a:pPr marL="82296" lvl="1" indent="0">
              <a:spcBef>
                <a:spcPts val="1200"/>
              </a:spcBef>
              <a:buSzPct val="80000"/>
              <a:buNone/>
            </a:pPr>
            <a:r>
              <a:rPr lang="en-US" sz="4000" b="1" dirty="0">
                <a:latin typeface="Arial" panose="020B0604020202020204" pitchFamily="34" charset="0"/>
                <a:cs typeface="Arial" panose="020B0604020202020204" pitchFamily="34" charset="0"/>
              </a:rPr>
              <a:t>TX DIG* </a:t>
            </a:r>
            <a:r>
              <a:rPr lang="en-US" sz="4000" dirty="0">
                <a:latin typeface="Arial" panose="020B0604020202020204" pitchFamily="34" charset="0"/>
                <a:cs typeface="Arial" panose="020B0604020202020204" pitchFamily="34" charset="0"/>
              </a:rPr>
              <a:t>– </a:t>
            </a:r>
            <a:r>
              <a:rPr lang="en-US" sz="3500" dirty="0">
                <a:latin typeface="Arial" panose="020B0604020202020204" pitchFamily="34" charset="0"/>
                <a:cs typeface="Arial" panose="020B0604020202020204" pitchFamily="34" charset="0"/>
              </a:rPr>
              <a:t>Transmit Digital – causes the radio to transmit in digital mode.  NIFC-NIRSC systems are not set up in digital mode; the repeaters and other radios will not recognize the signal if your radio has this enabled. When this function is activated, there are no visual indicators on the display.</a:t>
            </a:r>
            <a:endParaRPr lang="en-US" sz="3500" i="1" dirty="0">
              <a:solidFill>
                <a:srgbClr val="FF0000"/>
              </a:solidFill>
              <a:latin typeface="Arial" panose="020B0604020202020204" pitchFamily="34" charset="0"/>
              <a:cs typeface="Arial" panose="020B0604020202020204" pitchFamily="34" charset="0"/>
            </a:endParaRPr>
          </a:p>
        </p:txBody>
      </p:sp>
      <p:grpSp>
        <p:nvGrpSpPr>
          <p:cNvPr id="30" name="Box around FCN button" descr="Box around the FCN (function) key on the keypad"/>
          <p:cNvGrpSpPr/>
          <p:nvPr/>
        </p:nvGrpSpPr>
        <p:grpSpPr>
          <a:xfrm>
            <a:off x="2989310" y="4203770"/>
            <a:ext cx="444092" cy="292029"/>
            <a:chOff x="3040049" y="2642720"/>
            <a:chExt cx="467848" cy="330200"/>
          </a:xfrm>
        </p:grpSpPr>
        <p:sp>
          <p:nvSpPr>
            <p:cNvPr id="31" name="Rectangle 11"/>
            <p:cNvSpPr>
              <a:spLocks noChangeArrowheads="1"/>
            </p:cNvSpPr>
            <p:nvPr/>
          </p:nvSpPr>
          <p:spPr bwMode="auto">
            <a:xfrm>
              <a:off x="3048000" y="2642720"/>
              <a:ext cx="459897" cy="330200"/>
            </a:xfrm>
            <a:prstGeom prst="rect">
              <a:avLst/>
            </a:prstGeom>
            <a:solidFill>
              <a:srgbClr val="FF0000">
                <a:alpha val="48000"/>
              </a:srgbClr>
            </a:solidFill>
            <a:ln w="9525" algn="ctr">
              <a:solidFill>
                <a:srgbClr val="FF0000"/>
              </a:solidFill>
              <a:miter lim="800000"/>
              <a:headEnd/>
              <a:tailEnd/>
            </a:ln>
            <a:effectLst/>
          </p:spPr>
          <p:txBody>
            <a:bodyPr wrap="none" lIns="0" tIns="0" rIns="0" bIns="0" anchor="ctr"/>
            <a:lstStyle/>
            <a:p>
              <a:pPr>
                <a:defRPr/>
              </a:pPr>
              <a:endParaRPr lang="en-US"/>
            </a:p>
          </p:txBody>
        </p:sp>
        <p:sp>
          <p:nvSpPr>
            <p:cNvPr id="32" name="Rectangle 31"/>
            <p:cNvSpPr/>
            <p:nvPr/>
          </p:nvSpPr>
          <p:spPr>
            <a:xfrm>
              <a:off x="3040049" y="2642720"/>
              <a:ext cx="444092" cy="330200"/>
            </a:xfrm>
            <a:prstGeom prst="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CMD 8" descr="Channel label in the radio display"/>
          <p:cNvSpPr txBox="1">
            <a:spLocks noChangeArrowheads="1"/>
          </p:cNvSpPr>
          <p:nvPr/>
        </p:nvSpPr>
        <p:spPr bwMode="auto">
          <a:xfrm>
            <a:off x="1831382" y="3296347"/>
            <a:ext cx="866335" cy="400110"/>
          </a:xfrm>
          <a:prstGeom prst="rect">
            <a:avLst/>
          </a:prstGeom>
          <a:solidFill>
            <a:schemeClr val="accent4">
              <a:lumMod val="75000"/>
            </a:schemeClr>
          </a:solidFill>
          <a:ln>
            <a:noFill/>
          </a:ln>
        </p:spPr>
        <p:txBody>
          <a:bodyPr wrap="square" lIns="45720" rIns="45720" anchor="ctr">
            <a:spAutoFit/>
          </a:bodyPr>
          <a:lstStyle>
            <a:lvl1pPr eaLnBrk="0" hangingPunct="0">
              <a:spcBef>
                <a:spcPct val="50000"/>
              </a:spcBef>
              <a:defRPr>
                <a:solidFill>
                  <a:srgbClr val="006666"/>
                </a:solidFill>
                <a:latin typeface="Arial Black" pitchFamily="34" charset="0"/>
              </a:defRPr>
            </a:lvl1pPr>
            <a:lvl2pPr marL="742950" indent="-285750" eaLnBrk="0" hangingPunct="0">
              <a:spcBef>
                <a:spcPct val="20000"/>
              </a:spcBef>
              <a:buFont typeface="Wingdings" pitchFamily="2" charset="2"/>
              <a:buChar char="Ø"/>
              <a:defRPr sz="2200" i="1">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1600">
                <a:solidFill>
                  <a:schemeClr val="tx1"/>
                </a:solidFill>
                <a:latin typeface="Arial" charset="0"/>
              </a:defRPr>
            </a:lvl4pPr>
            <a:lvl5pPr marL="2057400" indent="-228600"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r>
              <a:rPr lang="en-US" altLang="en-US" sz="2000" b="1" dirty="0">
                <a:solidFill>
                  <a:schemeClr val="tx1"/>
                </a:solidFill>
                <a:latin typeface="Eras Medium ITC" panose="020B0602030504020804" pitchFamily="34" charset="0"/>
                <a:cs typeface="Arial" charset="0"/>
              </a:rPr>
              <a:t>CMD 8</a:t>
            </a:r>
            <a:endParaRPr lang="en-US" altLang="en-US" sz="2000" b="1" dirty="0">
              <a:solidFill>
                <a:schemeClr val="tx1"/>
              </a:solidFill>
              <a:effectLst/>
              <a:latin typeface="Eras Medium ITC" panose="020B0602030504020804" pitchFamily="34" charset="0"/>
              <a:cs typeface="Arial" charset="0"/>
            </a:endParaRPr>
          </a:p>
        </p:txBody>
      </p:sp>
      <p:sp>
        <p:nvSpPr>
          <p:cNvPr id="18" name="Text-GRP" descr="GRP (group) label in the radio display"/>
          <p:cNvSpPr txBox="1"/>
          <p:nvPr/>
        </p:nvSpPr>
        <p:spPr>
          <a:xfrm>
            <a:off x="1701912" y="3367641"/>
            <a:ext cx="228600" cy="323165"/>
          </a:xfrm>
          <a:prstGeom prst="rect">
            <a:avLst/>
          </a:prstGeom>
          <a:noFill/>
        </p:spPr>
        <p:txBody>
          <a:bodyPr wrap="square" rtlCol="0">
            <a:spAutoFit/>
          </a:bodyPr>
          <a:lstStyle/>
          <a:p>
            <a:r>
              <a:rPr lang="en-US" sz="500" b="1" dirty="0"/>
              <a:t>GRP</a:t>
            </a:r>
          </a:p>
        </p:txBody>
      </p:sp>
      <p:sp>
        <p:nvSpPr>
          <p:cNvPr id="33" name="Text-Flashing Hyphens R" descr="Double hyphens after the CH label in the radio display.  Appear and flash when the radio is in group scan."/>
          <p:cNvSpPr txBox="1"/>
          <p:nvPr/>
        </p:nvSpPr>
        <p:spPr>
          <a:xfrm>
            <a:off x="2576315" y="3352449"/>
            <a:ext cx="433132"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 --</a:t>
            </a:r>
          </a:p>
        </p:txBody>
      </p:sp>
      <p:sp>
        <p:nvSpPr>
          <p:cNvPr id="5" name="Text-Flashing Hyphens L" descr="Double hyphens before the CH label in the radio display.  Appear and flash when the radio is in group scan."/>
          <p:cNvSpPr txBox="1"/>
          <p:nvPr/>
        </p:nvSpPr>
        <p:spPr>
          <a:xfrm>
            <a:off x="1816212" y="3352449"/>
            <a:ext cx="433132"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 --</a:t>
            </a:r>
          </a:p>
        </p:txBody>
      </p:sp>
      <p:pic>
        <p:nvPicPr>
          <p:cNvPr id="34" name="Pic-CH" descr="CH label in the radio display - appears when the radio has been put into group scan">
            <a:hlinkClick r:id="rId12"/>
          </p:cNvPr>
          <p:cNvPicPr/>
          <p:nvPr/>
        </p:nvPicPr>
        <p:blipFill>
          <a:blip r:embed="rId13">
            <a:extLst>
              <a:ext uri="{28A0092B-C50C-407E-A947-70E740481C1C}">
                <a14:useLocalDpi xmlns:a14="http://schemas.microsoft.com/office/drawing/2010/main" val="0"/>
              </a:ext>
            </a:extLst>
          </a:blip>
          <a:srcRect/>
          <a:stretch>
            <a:fillRect/>
          </a:stretch>
        </p:blipFill>
        <p:spPr bwMode="auto">
          <a:xfrm>
            <a:off x="2293431" y="3429000"/>
            <a:ext cx="277875" cy="200448"/>
          </a:xfrm>
          <a:prstGeom prst="rect">
            <a:avLst/>
          </a:prstGeom>
          <a:noFill/>
          <a:ln>
            <a:noFill/>
          </a:ln>
        </p:spPr>
      </p:pic>
      <p:sp>
        <p:nvSpPr>
          <p:cNvPr id="40" name="Text-*All functions"/>
          <p:cNvSpPr txBox="1"/>
          <p:nvPr/>
        </p:nvSpPr>
        <p:spPr>
          <a:xfrm>
            <a:off x="1142999" y="6186898"/>
            <a:ext cx="7848601" cy="523220"/>
          </a:xfrm>
          <a:prstGeom prst="rect">
            <a:avLst/>
          </a:prstGeom>
          <a:noFill/>
        </p:spPr>
        <p:txBody>
          <a:bodyPr wrap="square" rtlCol="0">
            <a:spAutoFit/>
          </a:bodyPr>
          <a:lstStyle/>
          <a:p>
            <a:r>
              <a:rPr lang="en-US" sz="1400" i="1" dirty="0">
                <a:solidFill>
                  <a:srgbClr val="FF0000"/>
                </a:solidFill>
                <a:latin typeface="Arial" panose="020B0604020202020204" pitchFamily="34" charset="0"/>
                <a:cs typeface="Arial" panose="020B0604020202020204" pitchFamily="34" charset="0"/>
              </a:rPr>
              <a:t>*All functions are disabled in NIFC-NIRSC radios, but may be active in radios that are not NIFC-NIRSC radios or those that have been reprogrammed.  </a:t>
            </a:r>
            <a:endParaRPr lang="en-US" sz="1400" dirty="0"/>
          </a:p>
        </p:txBody>
      </p:sp>
      <p:pic>
        <p:nvPicPr>
          <p:cNvPr id="19" name="Pic-Home Button" descr="Home Button - clicking this will return you to the Main menu">
            <a:hlinkClick r:id="rId14" action="ppaction://hlinksldjump" tooltip="Main Menu"/>
          </p:cNvPr>
          <p:cNvPicPr>
            <a:picLocks noChangeAspect="1" noChangeArrowheads="1"/>
          </p:cNvPicPr>
          <p:nvPr/>
        </p:nvPicPr>
        <p:blipFill>
          <a:blip r:embed="rId1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686800" y="152400"/>
            <a:ext cx="304800" cy="304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8366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26" presetClass="emph" presetSubtype="0" repeatCount="indefinite" fill="hold" nodeType="withEffect">
                                  <p:stCondLst>
                                    <p:cond delay="0"/>
                                  </p:stCondLst>
                                  <p:endCondLst>
                                    <p:cond evt="onNext" delay="0">
                                      <p:tgtEl>
                                        <p:sldTgt/>
                                      </p:tgtEl>
                                    </p:cond>
                                  </p:endCondLst>
                                  <p:childTnLst>
                                    <p:animEffect transition="out" filter="fade">
                                      <p:cBhvr>
                                        <p:cTn id="10" dur="500" tmFilter="0, 0; .2, .5; .8, .5; 1, 0"/>
                                        <p:tgtEl>
                                          <p:spTgt spid="30"/>
                                        </p:tgtEl>
                                      </p:cBhvr>
                                    </p:animEffect>
                                    <p:animScale>
                                      <p:cBhvr>
                                        <p:cTn id="11" dur="250" autoRev="1" fill="hold"/>
                                        <p:tgtEl>
                                          <p:spTgt spid="30"/>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3">
                                            <p:txEl>
                                              <p:pRg st="0" end="0"/>
                                            </p:txEl>
                                          </p:spTgt>
                                        </p:tgtEl>
                                        <p:attrNameLst>
                                          <p:attrName>style.visibility</p:attrName>
                                        </p:attrNameLst>
                                      </p:cBhvr>
                                      <p:to>
                                        <p:strVal val="visible"/>
                                      </p:to>
                                    </p:set>
                                  </p:childTnLst>
                                </p:cTn>
                              </p:par>
                              <p:par>
                                <p:cTn id="16" presetID="26" presetClass="emph" presetSubtype="0" repeatCount="indefinite" fill="hold" nodeType="withEffect">
                                  <p:stCondLst>
                                    <p:cond delay="0"/>
                                  </p:stCondLst>
                                  <p:endCondLst>
                                    <p:cond evt="onNext" delay="0">
                                      <p:tgtEl>
                                        <p:sldTgt/>
                                      </p:tgtEl>
                                    </p:cond>
                                  </p:endCondLst>
                                  <p:childTnLst>
                                    <p:animEffect transition="out" filter="fade">
                                      <p:cBhvr>
                                        <p:cTn id="17" dur="500" tmFilter="0, 0; .2, .5; .8, .5; 1, 0"/>
                                        <p:tgtEl>
                                          <p:spTgt spid="30"/>
                                        </p:tgtEl>
                                      </p:cBhvr>
                                    </p:animEffect>
                                    <p:animScale>
                                      <p:cBhvr>
                                        <p:cTn id="18" dur="250" autoRev="1" fill="hold"/>
                                        <p:tgtEl>
                                          <p:spTgt spid="30"/>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xEl>
                                              <p:pRg st="2" end="2"/>
                                            </p:txEl>
                                          </p:spTgt>
                                        </p:tgtEl>
                                        <p:attrNameLst>
                                          <p:attrName>style.visibility</p:attrName>
                                        </p:attrNameLst>
                                      </p:cBhvr>
                                      <p:to>
                                        <p:strVal val="visible"/>
                                      </p:to>
                                    </p:set>
                                  </p:childTnLst>
                                </p:cTn>
                              </p:par>
                              <p:par>
                                <p:cTn id="23" presetID="26" presetClass="emph" presetSubtype="0" repeatCount="indefinite" fill="hold" nodeType="withEffect">
                                  <p:stCondLst>
                                    <p:cond delay="0"/>
                                  </p:stCondLst>
                                  <p:endCondLst>
                                    <p:cond evt="onNext" delay="0">
                                      <p:tgtEl>
                                        <p:sldTgt/>
                                      </p:tgtEl>
                                    </p:cond>
                                  </p:endCondLst>
                                  <p:childTnLst>
                                    <p:animEffect transition="out" filter="fade">
                                      <p:cBhvr>
                                        <p:cTn id="24" dur="500" tmFilter="0, 0; .2, .5; .8, .5; 1, 0"/>
                                        <p:tgtEl>
                                          <p:spTgt spid="30"/>
                                        </p:tgtEl>
                                      </p:cBhvr>
                                    </p:animEffect>
                                    <p:animScale>
                                      <p:cBhvr>
                                        <p:cTn id="25" dur="250" autoRev="1" fill="hold"/>
                                        <p:tgtEl>
                                          <p:spTgt spid="30"/>
                                        </p:tgtEl>
                                      </p:cBhvr>
                                      <p:by x="105000" y="105000"/>
                                    </p:animScale>
                                  </p:childTnLst>
                                </p:cTn>
                              </p:par>
                              <p:par>
                                <p:cTn id="26" presetID="27" presetClass="emph" presetSubtype="0" repeatCount="indefinite" fill="remove" nodeType="withEffect">
                                  <p:stCondLst>
                                    <p:cond delay="0"/>
                                  </p:stCondLst>
                                  <p:endCondLst>
                                    <p:cond evt="onNext" delay="0">
                                      <p:tgtEl>
                                        <p:sldTgt/>
                                      </p:tgtEl>
                                    </p:cond>
                                  </p:endCondLst>
                                  <p:childTnLst>
                                    <p:animClr clrSpc="rgb" dir="cw">
                                      <p:cBhvr override="childStyle">
                                        <p:cTn id="27" dur="250" autoRev="1" fill="remove"/>
                                        <p:tgtEl>
                                          <p:spTgt spid="23">
                                            <p:txEl>
                                              <p:pRg st="2" end="2"/>
                                            </p:txEl>
                                          </p:spTgt>
                                        </p:tgtEl>
                                        <p:attrNameLst>
                                          <p:attrName>style.color</p:attrName>
                                        </p:attrNameLst>
                                      </p:cBhvr>
                                      <p:to>
                                        <a:schemeClr val="bg1"/>
                                      </p:to>
                                    </p:animClr>
                                    <p:animClr clrSpc="rgb" dir="cw">
                                      <p:cBhvr>
                                        <p:cTn id="28" dur="250" autoRev="1" fill="remove"/>
                                        <p:tgtEl>
                                          <p:spTgt spid="23">
                                            <p:txEl>
                                              <p:pRg st="2" end="2"/>
                                            </p:txEl>
                                          </p:spTgt>
                                        </p:tgtEl>
                                        <p:attrNameLst>
                                          <p:attrName>fillcolor</p:attrName>
                                        </p:attrNameLst>
                                      </p:cBhvr>
                                      <p:to>
                                        <a:schemeClr val="bg1"/>
                                      </p:to>
                                    </p:animClr>
                                    <p:set>
                                      <p:cBhvr>
                                        <p:cTn id="29" dur="250" autoRev="1" fill="remove"/>
                                        <p:tgtEl>
                                          <p:spTgt spid="23">
                                            <p:txEl>
                                              <p:pRg st="2" end="2"/>
                                            </p:txEl>
                                          </p:spTgt>
                                        </p:tgtEl>
                                        <p:attrNameLst>
                                          <p:attrName>fill.type</p:attrName>
                                        </p:attrNameLst>
                                      </p:cBhvr>
                                      <p:to>
                                        <p:strVal val="solid"/>
                                      </p:to>
                                    </p:set>
                                    <p:set>
                                      <p:cBhvr>
                                        <p:cTn id="30" dur="250" autoRev="1" fill="remove"/>
                                        <p:tgtEl>
                                          <p:spTgt spid="23">
                                            <p:txEl>
                                              <p:pRg st="2" end="2"/>
                                            </p:txEl>
                                          </p:spTgt>
                                        </p:tgtEl>
                                        <p:attrNameLst>
                                          <p:attrName>fill.on</p:attrName>
                                        </p:attrNameLst>
                                      </p:cBhvr>
                                      <p:to>
                                        <p:strVal val="tru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xEl>
                                              <p:pRg st="3" end="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3">
                                            <p:txEl>
                                              <p:pRg st="4" end="4"/>
                                            </p:txEl>
                                          </p:spTgt>
                                        </p:tgtEl>
                                        <p:attrNameLst>
                                          <p:attrName>style.visibility</p:attrName>
                                        </p:attrNameLst>
                                      </p:cBhvr>
                                      <p:to>
                                        <p:strVal val="visible"/>
                                      </p:to>
                                    </p:set>
                                  </p:childTnLst>
                                </p:cTn>
                              </p:par>
                              <p:par>
                                <p:cTn id="41" presetID="1" presetClass="exit" presetSubtype="0" fill="hold" grpId="2" nodeType="withEffect">
                                  <p:stCondLst>
                                    <p:cond delay="0"/>
                                  </p:stCondLst>
                                  <p:childTnLst>
                                    <p:set>
                                      <p:cBhvr>
                                        <p:cTn id="42" dur="1" fill="hold">
                                          <p:stCondLst>
                                            <p:cond delay="0"/>
                                          </p:stCondLst>
                                        </p:cTn>
                                        <p:tgtEl>
                                          <p:spTgt spid="20"/>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49"/>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
                                        </p:tgtEl>
                                        <p:attrNameLst>
                                          <p:attrName>style.visibility</p:attrName>
                                        </p:attrNameLst>
                                      </p:cBhvr>
                                      <p:to>
                                        <p:strVal val="visible"/>
                                      </p:to>
                                    </p:set>
                                  </p:childTnLst>
                                </p:cTn>
                              </p:par>
                              <p:par>
                                <p:cTn id="51" presetID="26" presetClass="emph" presetSubtype="0" repeatCount="indefinite" fill="hold" grpId="1" nodeType="withEffect">
                                  <p:stCondLst>
                                    <p:cond delay="0"/>
                                  </p:stCondLst>
                                  <p:endCondLst>
                                    <p:cond evt="onNext" delay="0">
                                      <p:tgtEl>
                                        <p:sldTgt/>
                                      </p:tgtEl>
                                    </p:cond>
                                  </p:endCondLst>
                                  <p:childTnLst>
                                    <p:animEffect transition="out" filter="fade">
                                      <p:cBhvr>
                                        <p:cTn id="52" dur="500" tmFilter="0, 0; .2, .5; .8, .5; 1, 0"/>
                                        <p:tgtEl>
                                          <p:spTgt spid="5"/>
                                        </p:tgtEl>
                                      </p:cBhvr>
                                    </p:animEffect>
                                    <p:animScale>
                                      <p:cBhvr>
                                        <p:cTn id="53" dur="250" autoRev="1" fill="hold"/>
                                        <p:tgtEl>
                                          <p:spTgt spid="5"/>
                                        </p:tgtEl>
                                      </p:cBhvr>
                                      <p:by x="105000" y="105000"/>
                                    </p:animScale>
                                  </p:childTnLst>
                                </p:cTn>
                              </p:par>
                              <p:par>
                                <p:cTn id="54" presetID="1" presetClass="entr" presetSubtype="0" fill="hold" grpId="0" nodeType="withEffect">
                                  <p:stCondLst>
                                    <p:cond delay="0"/>
                                  </p:stCondLst>
                                  <p:childTnLst>
                                    <p:set>
                                      <p:cBhvr>
                                        <p:cTn id="55" dur="1" fill="hold">
                                          <p:stCondLst>
                                            <p:cond delay="0"/>
                                          </p:stCondLst>
                                        </p:cTn>
                                        <p:tgtEl>
                                          <p:spTgt spid="33"/>
                                        </p:tgtEl>
                                        <p:attrNameLst>
                                          <p:attrName>style.visibility</p:attrName>
                                        </p:attrNameLst>
                                      </p:cBhvr>
                                      <p:to>
                                        <p:strVal val="visible"/>
                                      </p:to>
                                    </p:set>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500" tmFilter="0, 0; .2, .5; .8, .5; 1, 0"/>
                                        <p:tgtEl>
                                          <p:spTgt spid="33"/>
                                        </p:tgtEl>
                                      </p:cBhvr>
                                    </p:animEffect>
                                    <p:animScale>
                                      <p:cBhvr>
                                        <p:cTn id="58" dur="250" autoRev="1" fill="hold"/>
                                        <p:tgtEl>
                                          <p:spTgt spid="33"/>
                                        </p:tgtEl>
                                      </p:cBhvr>
                                      <p:by x="105000" y="105000"/>
                                    </p:animScale>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3">
                                            <p:txEl>
                                              <p:pRg st="6" end="6"/>
                                            </p:txEl>
                                          </p:spTgt>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0"/>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18"/>
                                        </p:tgtEl>
                                        <p:attrNameLst>
                                          <p:attrName>style.visibility</p:attrName>
                                        </p:attrNameLst>
                                      </p:cBhvr>
                                      <p:to>
                                        <p:strVal val="hidden"/>
                                      </p:to>
                                    </p:set>
                                  </p:childTnLst>
                                </p:cTn>
                              </p:par>
                              <p:par>
                                <p:cTn id="67" presetID="1" presetClass="exit" presetSubtype="0" fill="hold" grpId="2" nodeType="withEffect">
                                  <p:stCondLst>
                                    <p:cond delay="0"/>
                                  </p:stCondLst>
                                  <p:childTnLst>
                                    <p:set>
                                      <p:cBhvr>
                                        <p:cTn id="68" dur="1" fill="hold">
                                          <p:stCondLst>
                                            <p:cond delay="0"/>
                                          </p:stCondLst>
                                        </p:cTn>
                                        <p:tgtEl>
                                          <p:spTgt spid="5"/>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34"/>
                                        </p:tgtEl>
                                        <p:attrNameLst>
                                          <p:attrName>style.visibility</p:attrName>
                                        </p:attrNameLst>
                                      </p:cBhvr>
                                      <p:to>
                                        <p:strVal val="hidden"/>
                                      </p:to>
                                    </p:set>
                                  </p:childTnLst>
                                </p:cTn>
                              </p:par>
                              <p:par>
                                <p:cTn id="71" presetID="1" presetClass="exit" presetSubtype="0" fill="hold" grpId="2" nodeType="withEffect">
                                  <p:stCondLst>
                                    <p:cond delay="0"/>
                                  </p:stCondLst>
                                  <p:childTnLst>
                                    <p:set>
                                      <p:cBhvr>
                                        <p:cTn id="72"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0" grpId="2" animBg="1"/>
      <p:bldP spid="18" grpId="0"/>
      <p:bldP spid="18" grpId="1"/>
      <p:bldP spid="33" grpId="0"/>
      <p:bldP spid="33" grpId="1"/>
      <p:bldP spid="33" grpId="2"/>
      <p:bldP spid="5" grpId="0"/>
      <p:bldP spid="5" grpId="1"/>
      <p:bldP spid="5" grpId="2"/>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IFC-NIRSC" descr="Null"/>
          <p:cNvSpPr txBox="1"/>
          <p:nvPr/>
        </p:nvSpPr>
        <p:spPr>
          <a:xfrm rot="16200000">
            <a:off x="-2197098" y="4344600"/>
            <a:ext cx="4699001" cy="276999"/>
          </a:xfrm>
          <a:prstGeom prst="rect">
            <a:avLst/>
          </a:prstGeom>
          <a:noFill/>
        </p:spPr>
        <p:txBody>
          <a:bodyPr wrap="square" rtlCol="0">
            <a:spAutoFit/>
          </a:bodyPr>
          <a:lstStyle/>
          <a:p>
            <a:r>
              <a:rPr lang="en-US" sz="1200" dirty="0">
                <a:solidFill>
                  <a:schemeClr val="accent2">
                    <a:lumMod val="75000"/>
                  </a:schemeClr>
                </a:solidFill>
                <a:latin typeface="Biondi" panose="02000505030000020004" pitchFamily="2" charset="0"/>
              </a:rPr>
              <a:t>NIFC-NIICD-NIRSC Basic Radio Operation Training</a:t>
            </a:r>
          </a:p>
        </p:txBody>
      </p:sp>
      <p:sp>
        <p:nvSpPr>
          <p:cNvPr id="107522" name="Title"/>
          <p:cNvSpPr>
            <a:spLocks noGrp="1" noChangeArrowheads="1"/>
          </p:cNvSpPr>
          <p:nvPr>
            <p:ph type="title"/>
          </p:nvPr>
        </p:nvSpPr>
        <p:spPr/>
        <p:txBody>
          <a:bodyPr>
            <a:normAutofit fontScale="90000"/>
          </a:bodyPr>
          <a:lstStyle/>
          <a:p>
            <a:pPr eaLnBrk="1" hangingPunct="1">
              <a:defRPr/>
            </a:pPr>
            <a:r>
              <a:rPr lang="en-US" b="1" dirty="0"/>
              <a:t>KEY THINGS – </a:t>
            </a:r>
            <a:br>
              <a:rPr lang="en-US" b="1" dirty="0"/>
            </a:br>
            <a:r>
              <a:rPr lang="en-US" sz="3100" b="1" dirty="0"/>
              <a:t>Basic Elements for Radio Communications</a:t>
            </a:r>
            <a:endParaRPr lang="en-US" b="1" dirty="0"/>
          </a:p>
        </p:txBody>
      </p:sp>
      <p:sp>
        <p:nvSpPr>
          <p:cNvPr id="6" name="Main Text"/>
          <p:cNvSpPr>
            <a:spLocks noGrp="1" noChangeArrowheads="1"/>
          </p:cNvSpPr>
          <p:nvPr>
            <p:ph idx="1"/>
          </p:nvPr>
        </p:nvSpPr>
        <p:spPr>
          <a:xfrm>
            <a:off x="1066800" y="1727200"/>
            <a:ext cx="7981950" cy="5054600"/>
          </a:xfrm>
        </p:spPr>
        <p:txBody>
          <a:bodyPr>
            <a:noAutofit/>
          </a:bodyPr>
          <a:lstStyle/>
          <a:p>
            <a:pPr>
              <a:spcBef>
                <a:spcPts val="1200"/>
              </a:spcBef>
              <a:buFont typeface="Wingdings" panose="05000000000000000000" pitchFamily="2" charset="2"/>
              <a:buChar char="§"/>
            </a:pPr>
            <a:r>
              <a:rPr lang="en-US" sz="1600" b="1" dirty="0">
                <a:latin typeface="Arial" panose="020B0604020202020204" pitchFamily="34" charset="0"/>
                <a:cs typeface="Arial" panose="020B0604020202020204" pitchFamily="34" charset="0"/>
              </a:rPr>
              <a:t>Radios must be powered on and operating                                                      on the same channel to hear one another.</a:t>
            </a:r>
          </a:p>
          <a:p>
            <a:pPr>
              <a:spcBef>
                <a:spcPts val="1200"/>
              </a:spcBef>
              <a:buFont typeface="Wingdings" panose="05000000000000000000" pitchFamily="2" charset="2"/>
              <a:buChar char="§"/>
            </a:pPr>
            <a:r>
              <a:rPr lang="en-US" sz="1600" b="1" dirty="0">
                <a:latin typeface="Arial" panose="020B0604020202020204" pitchFamily="34" charset="0"/>
                <a:cs typeface="Arial" panose="020B0604020202020204" pitchFamily="34" charset="0"/>
              </a:rPr>
              <a:t>Be sure you always have the most current                                                      clone or programming.  </a:t>
            </a:r>
          </a:p>
          <a:p>
            <a:pPr lvl="1">
              <a:spcBef>
                <a:spcPts val="600"/>
              </a:spcBef>
              <a:buFont typeface="Wingdings" panose="05000000000000000000" pitchFamily="2" charset="2"/>
              <a:buChar char="§"/>
            </a:pPr>
            <a:r>
              <a:rPr lang="en-US" sz="1200" b="1" dirty="0">
                <a:latin typeface="Arial" panose="020B0604020202020204" pitchFamily="34" charset="0"/>
                <a:cs typeface="Arial" panose="020B0604020202020204" pitchFamily="34" charset="0"/>
              </a:rPr>
              <a:t>The </a:t>
            </a:r>
            <a:r>
              <a:rPr lang="en-US" sz="1200" b="1" dirty="0" err="1">
                <a:latin typeface="Arial" panose="020B0604020202020204" pitchFamily="34" charset="0"/>
                <a:cs typeface="Arial" panose="020B0604020202020204" pitchFamily="34" charset="0"/>
              </a:rPr>
              <a:t>Comm</a:t>
            </a:r>
            <a:r>
              <a:rPr lang="en-US" sz="1200" b="1" dirty="0">
                <a:latin typeface="Arial" panose="020B0604020202020204" pitchFamily="34" charset="0"/>
                <a:cs typeface="Arial" panose="020B0604020202020204" pitchFamily="34" charset="0"/>
              </a:rPr>
              <a:t> Plan may change from one shift to                                                                                      the next, creating the need for a re-clone.                                                              </a:t>
            </a:r>
          </a:p>
          <a:p>
            <a:pPr>
              <a:spcBef>
                <a:spcPts val="1200"/>
              </a:spcBef>
              <a:buFont typeface="Wingdings" panose="05000000000000000000" pitchFamily="2" charset="2"/>
              <a:buChar char="§"/>
            </a:pPr>
            <a:r>
              <a:rPr lang="en-US" sz="1600" b="1" dirty="0">
                <a:latin typeface="Arial" panose="020B0604020202020204" pitchFamily="34" charset="0"/>
                <a:cs typeface="Arial" panose="020B0604020202020204" pitchFamily="34" charset="0"/>
              </a:rPr>
              <a:t>Antennas must be present and properly                                                 oriented for best coverage:</a:t>
            </a:r>
          </a:p>
          <a:p>
            <a:pPr lvl="1">
              <a:spcBef>
                <a:spcPts val="600"/>
              </a:spcBef>
              <a:buFont typeface="Wingdings" panose="05000000000000000000" pitchFamily="2" charset="2"/>
              <a:buChar char="§"/>
            </a:pPr>
            <a:r>
              <a:rPr lang="en-US" sz="1200" b="1" dirty="0">
                <a:latin typeface="Arial" panose="020B0604020202020204" pitchFamily="34" charset="0"/>
                <a:cs typeface="Arial" panose="020B0604020202020204" pitchFamily="34" charset="0"/>
              </a:rPr>
              <a:t>As vertical as possible</a:t>
            </a:r>
          </a:p>
          <a:p>
            <a:pPr lvl="1">
              <a:spcBef>
                <a:spcPts val="600"/>
              </a:spcBef>
              <a:buFont typeface="Wingdings" panose="05000000000000000000" pitchFamily="2" charset="2"/>
              <a:buChar char="§"/>
            </a:pPr>
            <a:r>
              <a:rPr lang="en-US" sz="1200" b="1" dirty="0">
                <a:latin typeface="Arial" panose="020B0604020202020204" pitchFamily="34" charset="0"/>
                <a:cs typeface="Arial" panose="020B0604020202020204" pitchFamily="34" charset="0"/>
              </a:rPr>
              <a:t>Not blocked by the body or other obstacles</a:t>
            </a:r>
          </a:p>
          <a:p>
            <a:pPr lvl="1">
              <a:spcBef>
                <a:spcPts val="600"/>
              </a:spcBef>
              <a:buFont typeface="Wingdings" panose="05000000000000000000" pitchFamily="2" charset="2"/>
              <a:buChar char="§"/>
            </a:pPr>
            <a:r>
              <a:rPr lang="en-US" sz="1200" b="1" dirty="0">
                <a:latin typeface="Arial" panose="020B0604020202020204" pitchFamily="34" charset="0"/>
                <a:cs typeface="Arial" panose="020B0604020202020204" pitchFamily="34" charset="0"/>
              </a:rPr>
              <a:t>If you are using a handheld radio inside a vehicle, most                                                                       of its signal will be blocked.  It is best to use an external,                                                               mag-mount antenna.</a:t>
            </a:r>
          </a:p>
          <a:p>
            <a:pPr>
              <a:spcBef>
                <a:spcPts val="1200"/>
              </a:spcBef>
              <a:buFont typeface="Wingdings" panose="05000000000000000000" pitchFamily="2" charset="2"/>
              <a:buChar char="§"/>
            </a:pPr>
            <a:r>
              <a:rPr lang="en-US" sz="1600" b="1" dirty="0">
                <a:latin typeface="Arial" panose="020B0604020202020204" pitchFamily="34" charset="0"/>
                <a:cs typeface="Arial" panose="020B0604020202020204" pitchFamily="34" charset="0"/>
              </a:rPr>
              <a:t>Batteries must be good.  Be sure to change them each shift. Depending on how often you transmit, you may need to change them twice per shift.</a:t>
            </a:r>
          </a:p>
          <a:p>
            <a:pPr>
              <a:spcBef>
                <a:spcPts val="1200"/>
              </a:spcBef>
              <a:buFont typeface="Wingdings" panose="05000000000000000000" pitchFamily="2" charset="2"/>
              <a:buChar char="§"/>
            </a:pPr>
            <a:r>
              <a:rPr lang="en-US" sz="1600" b="1" dirty="0">
                <a:latin typeface="Arial" panose="020B0604020202020204" pitchFamily="34" charset="0"/>
                <a:cs typeface="Arial" panose="020B0604020202020204" pitchFamily="34" charset="0"/>
              </a:rPr>
              <a:t>Units must be “line of sight” and within a practical range of one another.</a:t>
            </a:r>
          </a:p>
          <a:p>
            <a:pPr>
              <a:spcBef>
                <a:spcPts val="1200"/>
              </a:spcBef>
              <a:buFont typeface="Wingdings" panose="05000000000000000000" pitchFamily="2" charset="2"/>
              <a:buChar char="§"/>
            </a:pPr>
            <a:r>
              <a:rPr lang="en-US" sz="1600" b="1" dirty="0">
                <a:latin typeface="Arial" panose="020B0604020202020204" pitchFamily="34" charset="0"/>
                <a:cs typeface="Arial" panose="020B0604020202020204" pitchFamily="34" charset="0"/>
              </a:rPr>
              <a:t>Use a repeater if “line of sight” to the other unit is blocked.</a:t>
            </a:r>
            <a:endParaRPr lang="en-US" sz="1600" dirty="0"/>
          </a:p>
          <a:p>
            <a:pPr marL="82296" indent="0">
              <a:buNone/>
            </a:pPr>
            <a:endParaRPr lang="en-US" sz="1600" dirty="0"/>
          </a:p>
        </p:txBody>
      </p:sp>
      <p:pic>
        <p:nvPicPr>
          <p:cNvPr id="2" name="Pic-JoseRadio" descr="Wildland Firefighter talking on radi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1828800"/>
            <a:ext cx="2688566" cy="3377645"/>
          </a:xfrm>
          <a:prstGeom prst="rect">
            <a:avLst/>
          </a:prstGeom>
        </p:spPr>
      </p:pic>
      <p:pic>
        <p:nvPicPr>
          <p:cNvPr id="8" name="Pic-Home Button" descr="Home Button - clicking here will return you to the Main Menu">
            <a:hlinkClick r:id="rId4" action="ppaction://hlinksldjump" tooltip="Main Menu"/>
          </p:cNvPr>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686800" y="152400"/>
            <a:ext cx="304800" cy="304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6999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IFC-NIRSC" descr="Null"/>
          <p:cNvSpPr txBox="1"/>
          <p:nvPr/>
        </p:nvSpPr>
        <p:spPr>
          <a:xfrm rot="16200000">
            <a:off x="-2197098" y="4344600"/>
            <a:ext cx="4699001" cy="276999"/>
          </a:xfrm>
          <a:prstGeom prst="rect">
            <a:avLst/>
          </a:prstGeom>
          <a:noFill/>
        </p:spPr>
        <p:txBody>
          <a:bodyPr wrap="square" rtlCol="0">
            <a:spAutoFit/>
          </a:bodyPr>
          <a:lstStyle/>
          <a:p>
            <a:r>
              <a:rPr lang="en-US" sz="1200" dirty="0">
                <a:solidFill>
                  <a:schemeClr val="accent2">
                    <a:lumMod val="75000"/>
                  </a:schemeClr>
                </a:solidFill>
                <a:latin typeface="Biondi" panose="02000505030000020004" pitchFamily="2" charset="0"/>
              </a:rPr>
              <a:t>NIFC-NIICD-NIRSC Basic Radio Operation Training</a:t>
            </a:r>
          </a:p>
        </p:txBody>
      </p:sp>
      <p:sp>
        <p:nvSpPr>
          <p:cNvPr id="107522" name="Title"/>
          <p:cNvSpPr>
            <a:spLocks noGrp="1" noChangeArrowheads="1"/>
          </p:cNvSpPr>
          <p:nvPr>
            <p:ph type="title"/>
          </p:nvPr>
        </p:nvSpPr>
        <p:spPr/>
        <p:txBody>
          <a:bodyPr>
            <a:normAutofit fontScale="90000"/>
          </a:bodyPr>
          <a:lstStyle/>
          <a:p>
            <a:pPr eaLnBrk="1" hangingPunct="1">
              <a:defRPr/>
            </a:pPr>
            <a:r>
              <a:rPr lang="en-US" b="1" dirty="0"/>
              <a:t>KEY THINGS – </a:t>
            </a:r>
            <a:br>
              <a:rPr lang="en-US" b="1" dirty="0"/>
            </a:br>
            <a:r>
              <a:rPr lang="en-US" b="1" dirty="0"/>
              <a:t>Knowledge is Power</a:t>
            </a:r>
          </a:p>
        </p:txBody>
      </p:sp>
      <p:sp>
        <p:nvSpPr>
          <p:cNvPr id="6" name="Main Text"/>
          <p:cNvSpPr>
            <a:spLocks noGrp="1" noChangeArrowheads="1"/>
          </p:cNvSpPr>
          <p:nvPr>
            <p:ph idx="1"/>
          </p:nvPr>
        </p:nvSpPr>
        <p:spPr>
          <a:xfrm>
            <a:off x="1009650" y="1733190"/>
            <a:ext cx="7981950" cy="4610819"/>
          </a:xfrm>
        </p:spPr>
        <p:txBody>
          <a:bodyPr>
            <a:noAutofit/>
          </a:bodyPr>
          <a:lstStyle/>
          <a:p>
            <a:pPr lvl="0">
              <a:spcBef>
                <a:spcPts val="1200"/>
              </a:spcBef>
              <a:buFont typeface="Wingdings" panose="05000000000000000000" pitchFamily="2" charset="2"/>
              <a:buChar char="§"/>
            </a:pPr>
            <a:r>
              <a:rPr lang="en-US" sz="1600" b="1" dirty="0">
                <a:latin typeface="Arial" panose="020B0604020202020204" pitchFamily="34" charset="0"/>
                <a:cs typeface="Arial" panose="020B0604020202020204" pitchFamily="34" charset="0"/>
              </a:rPr>
              <a:t>Know which repeaters cover the area in which you will be traveling/working.</a:t>
            </a:r>
          </a:p>
          <a:p>
            <a:pPr lvl="0">
              <a:spcBef>
                <a:spcPts val="1200"/>
              </a:spcBef>
              <a:buFont typeface="Wingdings" panose="05000000000000000000" pitchFamily="2" charset="2"/>
              <a:buChar char="§"/>
            </a:pPr>
            <a:r>
              <a:rPr lang="en-US" sz="1600" b="1" dirty="0">
                <a:latin typeface="Arial" panose="020B0604020202020204" pitchFamily="34" charset="0"/>
                <a:cs typeface="Arial" panose="020B0604020202020204" pitchFamily="34" charset="0"/>
              </a:rPr>
              <a:t>Know which radio channels access the repeaters.</a:t>
            </a:r>
            <a:endParaRPr lang="en-US" sz="1600" dirty="0">
              <a:latin typeface="Arial" panose="020B0604020202020204" pitchFamily="34" charset="0"/>
              <a:cs typeface="Arial" panose="020B0604020202020204" pitchFamily="34" charset="0"/>
            </a:endParaRPr>
          </a:p>
          <a:p>
            <a:pPr lvl="0">
              <a:spcBef>
                <a:spcPts val="1200"/>
              </a:spcBef>
              <a:buFont typeface="Wingdings" panose="05000000000000000000" pitchFamily="2" charset="2"/>
              <a:buChar char="§"/>
            </a:pPr>
            <a:r>
              <a:rPr lang="en-US" sz="1600" b="1" dirty="0">
                <a:latin typeface="Arial" panose="020B0604020202020204" pitchFamily="34" charset="0"/>
                <a:cs typeface="Arial" panose="020B0604020202020204" pitchFamily="34" charset="0"/>
              </a:rPr>
              <a:t>Know the simplex channels and what they’re used for (tactical, air-to- ground, etc.).  Will you need to use them where you are heading; e.g. checking in with a Division? </a:t>
            </a:r>
          </a:p>
          <a:p>
            <a:pPr lvl="0">
              <a:spcBef>
                <a:spcPts val="1200"/>
              </a:spcBef>
              <a:buFont typeface="Wingdings" panose="05000000000000000000" pitchFamily="2" charset="2"/>
              <a:buChar char="§"/>
            </a:pPr>
            <a:r>
              <a:rPr lang="en-US" sz="1600" b="1" dirty="0">
                <a:latin typeface="Arial" panose="020B0604020202020204" pitchFamily="34" charset="0"/>
                <a:cs typeface="Arial" panose="020B0604020202020204" pitchFamily="34" charset="0"/>
              </a:rPr>
              <a:t>If limited or no radio coverage, do you have an alternative form of communications?</a:t>
            </a:r>
            <a:r>
              <a:rPr lang="en-US" sz="1600" dirty="0">
                <a:latin typeface="Arial" panose="020B0604020202020204" pitchFamily="34" charset="0"/>
                <a:cs typeface="Arial" panose="020B0604020202020204" pitchFamily="34" charset="0"/>
              </a:rPr>
              <a:t> </a:t>
            </a:r>
          </a:p>
          <a:p>
            <a:pPr lvl="1">
              <a:spcBef>
                <a:spcPts val="600"/>
              </a:spcBef>
              <a:buFont typeface="Wingdings" panose="05000000000000000000" pitchFamily="2" charset="2"/>
              <a:buChar char="§"/>
            </a:pPr>
            <a:r>
              <a:rPr lang="en-US" sz="1400" b="1" dirty="0">
                <a:latin typeface="Arial" panose="020B0604020202020204" pitchFamily="34" charset="0"/>
                <a:cs typeface="Arial" panose="020B0604020202020204" pitchFamily="34" charset="0"/>
              </a:rPr>
              <a:t>Cell phone</a:t>
            </a:r>
            <a:r>
              <a:rPr lang="en-US" sz="1400" dirty="0">
                <a:latin typeface="Arial" panose="020B0604020202020204" pitchFamily="34" charset="0"/>
                <a:cs typeface="Arial" panose="020B0604020202020204" pitchFamily="34" charset="0"/>
              </a:rPr>
              <a:t> </a:t>
            </a:r>
          </a:p>
          <a:p>
            <a:pPr lvl="1">
              <a:spcBef>
                <a:spcPts val="600"/>
              </a:spcBef>
              <a:buFont typeface="Wingdings" panose="05000000000000000000" pitchFamily="2" charset="2"/>
              <a:buChar char="§"/>
            </a:pPr>
            <a:r>
              <a:rPr lang="en-US" sz="1400" b="1" dirty="0">
                <a:latin typeface="Arial" panose="020B0604020202020204" pitchFamily="34" charset="0"/>
                <a:cs typeface="Arial" panose="020B0604020202020204" pitchFamily="34" charset="0"/>
              </a:rPr>
              <a:t>Satellite phone</a:t>
            </a:r>
          </a:p>
          <a:p>
            <a:pPr lvl="1">
              <a:spcBef>
                <a:spcPts val="600"/>
              </a:spcBef>
              <a:buFont typeface="Wingdings" panose="05000000000000000000" pitchFamily="2" charset="2"/>
              <a:buChar char="§"/>
            </a:pPr>
            <a:r>
              <a:rPr lang="en-US" sz="1400" b="1" dirty="0">
                <a:latin typeface="Arial" panose="020B0604020202020204" pitchFamily="34" charset="0"/>
                <a:cs typeface="Arial" panose="020B0604020202020204" pitchFamily="34" charset="0"/>
              </a:rPr>
              <a:t>Human repeater</a:t>
            </a:r>
            <a:endParaRPr lang="en-US" sz="1400" dirty="0">
              <a:latin typeface="Arial" panose="020B0604020202020204" pitchFamily="34" charset="0"/>
              <a:cs typeface="Arial" panose="020B0604020202020204" pitchFamily="34" charset="0"/>
            </a:endParaRPr>
          </a:p>
          <a:p>
            <a:pPr lvl="0">
              <a:spcBef>
                <a:spcPts val="1200"/>
              </a:spcBef>
              <a:buFont typeface="Wingdings" panose="05000000000000000000" pitchFamily="2" charset="2"/>
              <a:buChar char="§"/>
            </a:pPr>
            <a:r>
              <a:rPr lang="en-US" sz="1600" b="1" dirty="0">
                <a:latin typeface="Arial" panose="020B0604020202020204" pitchFamily="34" charset="0"/>
                <a:cs typeface="Arial" panose="020B0604020202020204" pitchFamily="34" charset="0"/>
              </a:rPr>
              <a:t>For extended work in areas with no                                                                coverage, contact your Communications                                                        Unit Leader or Communications Technician                                                     for possible solutions.</a:t>
            </a:r>
            <a:endParaRPr lang="en-US" sz="1400" dirty="0"/>
          </a:p>
          <a:p>
            <a:pPr marL="82296" indent="0">
              <a:buNone/>
            </a:pPr>
            <a:endParaRPr lang="en-US" sz="1400" dirty="0"/>
          </a:p>
        </p:txBody>
      </p:sp>
      <p:pic>
        <p:nvPicPr>
          <p:cNvPr id="2" name="Pic-Radio" descr="Three men testing radio equipment by talking to each other over radios at an outdoor radio sit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1460" y="3810000"/>
            <a:ext cx="3037740" cy="2743200"/>
          </a:xfrm>
          <a:prstGeom prst="rect">
            <a:avLst/>
          </a:prstGeom>
        </p:spPr>
      </p:pic>
      <p:pic>
        <p:nvPicPr>
          <p:cNvPr id="8" name="Pic-Home Button" descr="Home Button - clicking here will return you to the Main Menu">
            <a:hlinkClick r:id="rId4" action="ppaction://hlinksldjump" tooltip="Main Menu"/>
          </p:cNvPr>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686800" y="152400"/>
            <a:ext cx="304800" cy="304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621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NIFC-NIRSC" descr="Null"/>
          <p:cNvSpPr txBox="1"/>
          <p:nvPr/>
        </p:nvSpPr>
        <p:spPr>
          <a:xfrm rot="16200000">
            <a:off x="-2197098" y="4344600"/>
            <a:ext cx="4699001" cy="276999"/>
          </a:xfrm>
          <a:prstGeom prst="rect">
            <a:avLst/>
          </a:prstGeom>
          <a:noFill/>
        </p:spPr>
        <p:txBody>
          <a:bodyPr wrap="square" rtlCol="0">
            <a:spAutoFit/>
          </a:bodyPr>
          <a:lstStyle/>
          <a:p>
            <a:r>
              <a:rPr lang="en-US" sz="1200" dirty="0">
                <a:solidFill>
                  <a:schemeClr val="accent2">
                    <a:lumMod val="75000"/>
                  </a:schemeClr>
                </a:solidFill>
                <a:latin typeface="Biondi" panose="02000505030000020004" pitchFamily="2" charset="0"/>
              </a:rPr>
              <a:t>NIFC-NIICD-NIRSC Basic Radio Operation Training</a:t>
            </a:r>
          </a:p>
        </p:txBody>
      </p:sp>
      <p:sp>
        <p:nvSpPr>
          <p:cNvPr id="107522" name="Title"/>
          <p:cNvSpPr>
            <a:spLocks noGrp="1" noChangeArrowheads="1"/>
          </p:cNvSpPr>
          <p:nvPr>
            <p:ph type="title"/>
          </p:nvPr>
        </p:nvSpPr>
        <p:spPr/>
        <p:txBody>
          <a:bodyPr>
            <a:normAutofit fontScale="90000"/>
          </a:bodyPr>
          <a:lstStyle/>
          <a:p>
            <a:pPr eaLnBrk="1" hangingPunct="1">
              <a:defRPr/>
            </a:pPr>
            <a:r>
              <a:rPr lang="en-US" b="1" dirty="0"/>
              <a:t>KEY THINGS – </a:t>
            </a:r>
            <a:br>
              <a:rPr lang="en-US" b="1" dirty="0"/>
            </a:br>
            <a:r>
              <a:rPr lang="en-US" b="1" dirty="0"/>
              <a:t>Check your Equipment</a:t>
            </a:r>
          </a:p>
        </p:txBody>
      </p:sp>
      <p:sp>
        <p:nvSpPr>
          <p:cNvPr id="6" name="Main Text"/>
          <p:cNvSpPr>
            <a:spLocks noGrp="1" noChangeArrowheads="1"/>
          </p:cNvSpPr>
          <p:nvPr>
            <p:ph idx="1"/>
          </p:nvPr>
        </p:nvSpPr>
        <p:spPr>
          <a:xfrm>
            <a:off x="1066800" y="1905000"/>
            <a:ext cx="7981950" cy="2971800"/>
          </a:xfrm>
        </p:spPr>
        <p:txBody>
          <a:bodyPr>
            <a:noAutofit/>
          </a:bodyPr>
          <a:lstStyle/>
          <a:p>
            <a:pPr lvl="0">
              <a:spcBef>
                <a:spcPts val="1200"/>
              </a:spcBef>
              <a:buFont typeface="Wingdings" panose="05000000000000000000" pitchFamily="2" charset="2"/>
              <a:buChar char="§"/>
            </a:pPr>
            <a:r>
              <a:rPr lang="en-US" sz="1800" b="1" dirty="0">
                <a:latin typeface="Arial" panose="020B0604020202020204" pitchFamily="34" charset="0"/>
                <a:cs typeface="Arial" panose="020B0604020202020204" pitchFamily="34" charset="0"/>
              </a:rPr>
              <a:t>Is your radio working?</a:t>
            </a:r>
          </a:p>
          <a:p>
            <a:pPr lvl="1">
              <a:spcBef>
                <a:spcPts val="1200"/>
              </a:spcBef>
              <a:buFont typeface="Wingdings" panose="05000000000000000000" pitchFamily="2" charset="2"/>
              <a:buChar char="§"/>
            </a:pPr>
            <a:r>
              <a:rPr lang="en-US" sz="1400" b="1" dirty="0">
                <a:latin typeface="Arial" panose="020B0604020202020204" pitchFamily="34" charset="0"/>
                <a:cs typeface="Arial" panose="020B0604020202020204" pitchFamily="34" charset="0"/>
              </a:rPr>
              <a:t>Call someone before departing… be sure you get a response.</a:t>
            </a:r>
          </a:p>
          <a:p>
            <a:pPr lvl="1">
              <a:spcBef>
                <a:spcPts val="1200"/>
              </a:spcBef>
              <a:buFont typeface="Wingdings" panose="05000000000000000000" pitchFamily="2" charset="2"/>
              <a:buChar char="§"/>
            </a:pPr>
            <a:r>
              <a:rPr lang="en-US" sz="1400" b="1" dirty="0">
                <a:latin typeface="Arial" panose="020B0604020202020204" pitchFamily="34" charset="0"/>
                <a:cs typeface="Arial" panose="020B0604020202020204" pitchFamily="34" charset="0"/>
              </a:rPr>
              <a:t>Are you using fresh batteries?</a:t>
            </a:r>
          </a:p>
          <a:p>
            <a:pPr lvl="1">
              <a:spcBef>
                <a:spcPts val="1200"/>
              </a:spcBef>
              <a:buFont typeface="Wingdings" panose="05000000000000000000" pitchFamily="2" charset="2"/>
              <a:buChar char="§"/>
            </a:pPr>
            <a:r>
              <a:rPr lang="en-US" sz="1400" b="1" dirty="0">
                <a:latin typeface="Arial" panose="020B0604020202020204" pitchFamily="34" charset="0"/>
                <a:cs typeface="Arial" panose="020B0604020202020204" pitchFamily="34" charset="0"/>
              </a:rPr>
              <a:t>Do you have extra batteries?  You should have at least two sets: one in the radio and one spare.</a:t>
            </a:r>
          </a:p>
          <a:p>
            <a:pPr lvl="1">
              <a:spcBef>
                <a:spcPts val="1200"/>
              </a:spcBef>
              <a:buFont typeface="Wingdings" panose="05000000000000000000" pitchFamily="2" charset="2"/>
              <a:buChar char="§"/>
            </a:pPr>
            <a:r>
              <a:rPr lang="en-US" sz="1400" b="1" dirty="0">
                <a:latin typeface="Arial" panose="020B0604020202020204" pitchFamily="34" charset="0"/>
                <a:cs typeface="Arial" panose="020B0604020202020204" pitchFamily="34" charset="0"/>
              </a:rPr>
              <a:t>Perform a quick check when you arrive at your work area to be sure you have good </a:t>
            </a:r>
            <a:r>
              <a:rPr lang="en-US" sz="1400" b="1" dirty="0" err="1">
                <a:latin typeface="Arial" panose="020B0604020202020204" pitchFamily="34" charset="0"/>
                <a:cs typeface="Arial" panose="020B0604020202020204" pitchFamily="34" charset="0"/>
              </a:rPr>
              <a:t>comms</a:t>
            </a:r>
            <a:r>
              <a:rPr lang="en-US" sz="1400" b="1" dirty="0">
                <a:latin typeface="Arial" panose="020B0604020202020204" pitchFamily="34" charset="0"/>
                <a:cs typeface="Arial" panose="020B0604020202020204" pitchFamily="34" charset="0"/>
              </a:rPr>
              <a:t> from that location.</a:t>
            </a:r>
          </a:p>
          <a:p>
            <a:pPr lvl="0">
              <a:spcBef>
                <a:spcPts val="1200"/>
              </a:spcBef>
              <a:buFont typeface="Wingdings" panose="05000000000000000000" pitchFamily="2" charset="2"/>
              <a:buChar char="§"/>
            </a:pPr>
            <a:r>
              <a:rPr lang="en-US" sz="1800" b="1" dirty="0">
                <a:latin typeface="Arial" panose="020B0604020202020204" pitchFamily="34" charset="0"/>
                <a:cs typeface="Arial" panose="020B0604020202020204" pitchFamily="34" charset="0"/>
              </a:rPr>
              <a:t>Is the radio system operational?</a:t>
            </a:r>
            <a:endParaRPr lang="en-US" sz="1800" dirty="0">
              <a:latin typeface="Arial" panose="020B0604020202020204" pitchFamily="34" charset="0"/>
              <a:cs typeface="Arial" panose="020B0604020202020204" pitchFamily="34" charset="0"/>
            </a:endParaRPr>
          </a:p>
        </p:txBody>
      </p:sp>
      <p:pic>
        <p:nvPicPr>
          <p:cNvPr id="8" name="Pic-Home Button" descr="Home Button - clicking this will return you to the Main Menu">
            <a:hlinkClick r:id="rId3" action="ppaction://hlinksldjump" tooltip="Main Menu"/>
          </p:cNvPr>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686800" y="152400"/>
            <a:ext cx="304800" cy="304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7004F1D3-1E4C-4C3D-817D-CF202BD131D9}"/>
              </a:ext>
            </a:extLst>
          </p:cNvPr>
          <p:cNvGrpSpPr/>
          <p:nvPr/>
        </p:nvGrpSpPr>
        <p:grpSpPr>
          <a:xfrm>
            <a:off x="1789346" y="4724400"/>
            <a:ext cx="6536857" cy="1986829"/>
            <a:chOff x="1505767" y="4677199"/>
            <a:chExt cx="6536857" cy="1986829"/>
          </a:xfrm>
        </p:grpSpPr>
        <p:sp>
          <p:nvSpPr>
            <p:cNvPr id="2" name="Text-Report any"/>
            <p:cNvSpPr txBox="1"/>
            <p:nvPr/>
          </p:nvSpPr>
          <p:spPr>
            <a:xfrm>
              <a:off x="3149600" y="4941185"/>
              <a:ext cx="3657600" cy="923330"/>
            </a:xfrm>
            <a:prstGeom prst="rect">
              <a:avLst/>
            </a:prstGeom>
            <a:noFill/>
            <a:ln w="19050">
              <a:solidFill>
                <a:schemeClr val="tx1"/>
              </a:solidFill>
            </a:ln>
          </p:spPr>
          <p:txBody>
            <a:bodyPr wrap="square" rtlCol="0">
              <a:spAutoFit/>
            </a:bodyPr>
            <a:lstStyle/>
            <a:p>
              <a:r>
                <a:rPr lang="en-US" b="1" dirty="0">
                  <a:solidFill>
                    <a:srgbClr val="FF0000"/>
                  </a:solidFill>
                  <a:latin typeface="Arial" panose="020B0604020202020204" pitchFamily="34" charset="0"/>
                  <a:cs typeface="Arial" panose="020B0604020202020204" pitchFamily="34" charset="0"/>
                </a:rPr>
                <a:t>Report any problems with the radio system or portable radios to the Communications Unit.</a:t>
              </a:r>
            </a:p>
          </p:txBody>
        </p:sp>
        <p:grpSp>
          <p:nvGrpSpPr>
            <p:cNvPr id="7" name="Pic-Screen Bean radio L" descr="Screen Bean man with Bendix King DPH radio"/>
            <p:cNvGrpSpPr/>
            <p:nvPr/>
          </p:nvGrpSpPr>
          <p:grpSpPr>
            <a:xfrm>
              <a:off x="1505767" y="4677199"/>
              <a:ext cx="1285949" cy="1957569"/>
              <a:chOff x="1381051" y="5671625"/>
              <a:chExt cx="671487" cy="1073844"/>
            </a:xfrm>
          </p:grpSpPr>
          <p:pic>
            <p:nvPicPr>
              <p:cNvPr id="10" name="Picture 9" descr="Screen Bean&#10;"/>
              <p:cNvPicPr>
                <a:picLocks noChangeAspect="1"/>
              </p:cNvPicPr>
              <p:nvPr/>
            </p:nvPicPr>
            <p:blipFill>
              <a:blip r:embed="rId5">
                <a:extLst>
                  <a:ext uri="{BEBA8EAE-BF5A-486C-A8C5-ECC9F3942E4B}">
                    <a14:imgProps xmlns:a14="http://schemas.microsoft.com/office/drawing/2010/main">
                      <a14:imgLayer r:embed="rId6">
                        <a14:imgEffect>
                          <a14:backgroundRemoval t="0" b="100000" l="690" r="100000">
                            <a14:foregroundMark x1="2759" y1="47150" x2="2759" y2="47150"/>
                            <a14:foregroundMark x1="39310" y1="12435" x2="39310" y2="12435"/>
                            <a14:foregroundMark x1="50345" y1="92746" x2="50345" y2="92746"/>
                            <a14:foregroundMark x1="96552" y1="13990" x2="96552" y2="13990"/>
                            <a14:foregroundMark x1="51724" y1="16580" x2="51724" y2="16580"/>
                            <a14:foregroundMark x1="66897" y1="12953" x2="66897" y2="12953"/>
                          </a14:backgroundRemoval>
                        </a14:imgEffect>
                      </a14:imgLayer>
                    </a14:imgProps>
                  </a:ext>
                  <a:ext uri="{28A0092B-C50C-407E-A947-70E740481C1C}">
                    <a14:useLocalDpi xmlns:a14="http://schemas.microsoft.com/office/drawing/2010/main" val="0"/>
                  </a:ext>
                </a:extLst>
              </a:blip>
              <a:stretch>
                <a:fillRect/>
              </a:stretch>
            </p:blipFill>
            <p:spPr>
              <a:xfrm>
                <a:off x="1381051" y="5941500"/>
                <a:ext cx="604018" cy="803969"/>
              </a:xfrm>
              <a:prstGeom prst="rect">
                <a:avLst/>
              </a:prstGeom>
            </p:spPr>
          </p:pic>
          <p:pic>
            <p:nvPicPr>
              <p:cNvPr id="11" name="Picture 10" descr="Screen Bean with Radio"/>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foregroundMark x1="93333" y1="47667" x2="93333" y2="47667"/>
                            <a14:foregroundMark x1="90667" y1="54667" x2="90667" y2="54667"/>
                            <a14:foregroundMark x1="93333" y1="68333" x2="93333" y2="68333"/>
                          </a14:backgroundRemoval>
                        </a14:imgEffect>
                      </a14:imgLayer>
                    </a14:imgProps>
                  </a:ext>
                  <a:ext uri="{28A0092B-C50C-407E-A947-70E740481C1C}">
                    <a14:useLocalDpi xmlns:a14="http://schemas.microsoft.com/office/drawing/2010/main" val="0"/>
                  </a:ext>
                </a:extLst>
              </a:blip>
              <a:stretch>
                <a:fillRect/>
              </a:stretch>
            </p:blipFill>
            <p:spPr>
              <a:xfrm>
                <a:off x="1917600" y="5671625"/>
                <a:ext cx="134938" cy="539750"/>
              </a:xfrm>
              <a:prstGeom prst="rect">
                <a:avLst/>
              </a:prstGeom>
            </p:spPr>
          </p:pic>
        </p:grpSp>
        <p:pic>
          <p:nvPicPr>
            <p:cNvPr id="4" name="Picture 3" descr="Screen Bean with a Bendix King KNG2 radio">
              <a:extLst>
                <a:ext uri="{FF2B5EF4-FFF2-40B4-BE49-F238E27FC236}">
                  <a16:creationId xmlns:a16="http://schemas.microsoft.com/office/drawing/2014/main" id="{E1D9B4ED-D580-451C-B157-0C0632344A9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65084" y="4941185"/>
              <a:ext cx="877540" cy="1722843"/>
            </a:xfrm>
            <a:prstGeom prst="rect">
              <a:avLst/>
            </a:prstGeom>
          </p:spPr>
        </p:pic>
      </p:grpSp>
    </p:spTree>
    <p:extLst>
      <p:ext uri="{BB962C8B-B14F-4D97-AF65-F5344CB8AC3E}">
        <p14:creationId xmlns:p14="http://schemas.microsoft.com/office/powerpoint/2010/main" val="2452349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IFC-NIRSC" descr="Null"/>
          <p:cNvSpPr txBox="1"/>
          <p:nvPr/>
        </p:nvSpPr>
        <p:spPr>
          <a:xfrm rot="16200000">
            <a:off x="-2197098" y="4344600"/>
            <a:ext cx="4699001" cy="276999"/>
          </a:xfrm>
          <a:prstGeom prst="rect">
            <a:avLst/>
          </a:prstGeom>
          <a:noFill/>
        </p:spPr>
        <p:txBody>
          <a:bodyPr wrap="square" rtlCol="0">
            <a:spAutoFit/>
          </a:bodyPr>
          <a:lstStyle/>
          <a:p>
            <a:r>
              <a:rPr lang="en-US" sz="1200" dirty="0">
                <a:solidFill>
                  <a:schemeClr val="accent2">
                    <a:lumMod val="75000"/>
                  </a:schemeClr>
                </a:solidFill>
                <a:latin typeface="Biondi" panose="02000505030000020004" pitchFamily="2" charset="0"/>
              </a:rPr>
              <a:t>NIFC-NIICD-NIRSC Basic Radio Operation Training</a:t>
            </a:r>
          </a:p>
        </p:txBody>
      </p:sp>
      <p:sp>
        <p:nvSpPr>
          <p:cNvPr id="99330" name="Title"/>
          <p:cNvSpPr>
            <a:spLocks noGrp="1" noChangeArrowheads="1"/>
          </p:cNvSpPr>
          <p:nvPr>
            <p:ph type="title"/>
          </p:nvPr>
        </p:nvSpPr>
        <p:spPr/>
        <p:txBody>
          <a:bodyPr>
            <a:normAutofit fontScale="90000"/>
          </a:bodyPr>
          <a:lstStyle/>
          <a:p>
            <a:pPr eaLnBrk="1" hangingPunct="1">
              <a:defRPr/>
            </a:pPr>
            <a:r>
              <a:rPr lang="en-US" b="1" dirty="0"/>
              <a:t>KEY THINGS –</a:t>
            </a:r>
            <a:br>
              <a:rPr lang="en-US" b="1" dirty="0"/>
            </a:br>
            <a:r>
              <a:rPr lang="en-US" b="1" dirty="0"/>
              <a:t>Proper Radio Protocol</a:t>
            </a:r>
          </a:p>
        </p:txBody>
      </p:sp>
      <p:sp>
        <p:nvSpPr>
          <p:cNvPr id="9" name="Main Text"/>
          <p:cNvSpPr>
            <a:spLocks noGrp="1" noChangeArrowheads="1"/>
          </p:cNvSpPr>
          <p:nvPr>
            <p:ph idx="1"/>
          </p:nvPr>
        </p:nvSpPr>
        <p:spPr>
          <a:xfrm>
            <a:off x="1066800" y="1524000"/>
            <a:ext cx="7981950" cy="5181600"/>
          </a:xfrm>
        </p:spPr>
        <p:txBody>
          <a:bodyPr>
            <a:noAutofit/>
          </a:bodyPr>
          <a:lstStyle/>
          <a:p>
            <a:pPr lvl="0">
              <a:spcBef>
                <a:spcPts val="1200"/>
              </a:spcBef>
              <a:buFont typeface="Wingdings" panose="05000000000000000000" pitchFamily="2" charset="2"/>
              <a:buChar char="§"/>
            </a:pPr>
            <a:r>
              <a:rPr lang="en-US" sz="1600" b="1" dirty="0">
                <a:latin typeface="Arial" panose="020B0604020202020204" pitchFamily="34" charset="0"/>
                <a:cs typeface="Arial" panose="020B0604020202020204" pitchFamily="34" charset="0"/>
              </a:rPr>
              <a:t>Listen first – you don’t want to “walk” on someone else’s traffic.  Do not interrupt unless you have an emergency.</a:t>
            </a:r>
          </a:p>
          <a:p>
            <a:pPr>
              <a:spcBef>
                <a:spcPts val="1200"/>
              </a:spcBef>
              <a:buFont typeface="Wingdings" panose="05000000000000000000" pitchFamily="2" charset="2"/>
              <a:buChar char="§"/>
            </a:pPr>
            <a:r>
              <a:rPr lang="en-US" sz="1600" b="1" dirty="0">
                <a:latin typeface="Arial" panose="020B0604020202020204" pitchFamily="34" charset="0"/>
                <a:cs typeface="Arial" panose="020B0604020202020204" pitchFamily="34" charset="0"/>
              </a:rPr>
              <a:t>When initiating a call, use a to/from format and identify the channel you are using. This way, whoever you are calling knows on which channel to answer back. EXAMPLE: “Communications Unit, Medic Matt on Command.” </a:t>
            </a:r>
            <a:endParaRPr lang="en-US" sz="1600" dirty="0">
              <a:latin typeface="Arial" panose="020B0604020202020204" pitchFamily="34" charset="0"/>
              <a:cs typeface="Arial" panose="020B0604020202020204" pitchFamily="34" charset="0"/>
            </a:endParaRPr>
          </a:p>
          <a:p>
            <a:pPr>
              <a:spcBef>
                <a:spcPts val="1200"/>
              </a:spcBef>
              <a:buFont typeface="Wingdings" panose="05000000000000000000" pitchFamily="2" charset="2"/>
              <a:buChar char="§"/>
            </a:pPr>
            <a:r>
              <a:rPr lang="en-US" sz="1600" b="1" dirty="0">
                <a:latin typeface="Arial" panose="020B0604020202020204" pitchFamily="34" charset="0"/>
                <a:cs typeface="Arial" panose="020B0604020202020204" pitchFamily="34" charset="0"/>
              </a:rPr>
              <a:t>Know what you’re going to say before you press the PTT.  Remember, PTT stands for push-to-talk, not push-to-think.  </a:t>
            </a:r>
            <a:r>
              <a:rPr lang="en-US" sz="1600" b="1" dirty="0">
                <a:latin typeface="Arial" panose="020B0604020202020204" pitchFamily="34" charset="0"/>
                <a:cs typeface="Arial" panose="020B0604020202020204" pitchFamily="34" charset="0"/>
                <a:sym typeface="Wingdings" panose="05000000000000000000" pitchFamily="2" charset="2"/>
              </a:rPr>
              <a:t></a:t>
            </a:r>
            <a:endParaRPr lang="en-US" sz="1600" dirty="0">
              <a:latin typeface="Arial" panose="020B0604020202020204" pitchFamily="34" charset="0"/>
              <a:cs typeface="Arial" panose="020B0604020202020204" pitchFamily="34" charset="0"/>
            </a:endParaRPr>
          </a:p>
          <a:p>
            <a:pPr>
              <a:spcBef>
                <a:spcPts val="1200"/>
              </a:spcBef>
              <a:buFont typeface="Wingdings" panose="05000000000000000000" pitchFamily="2" charset="2"/>
              <a:buChar char="§"/>
            </a:pPr>
            <a:r>
              <a:rPr lang="en-US" sz="1600" b="1" dirty="0">
                <a:latin typeface="Arial" panose="020B0604020202020204" pitchFamily="34" charset="0"/>
                <a:cs typeface="Arial" panose="020B0604020202020204" pitchFamily="34" charset="0"/>
              </a:rPr>
              <a:t>Key the mic, pause, then speak.  A pause allows the                                         radio system components to link properly.</a:t>
            </a:r>
            <a:endParaRPr lang="en-US" sz="1600" dirty="0">
              <a:latin typeface="Arial" panose="020B0604020202020204" pitchFamily="34" charset="0"/>
              <a:cs typeface="Arial" panose="020B0604020202020204" pitchFamily="34" charset="0"/>
            </a:endParaRPr>
          </a:p>
          <a:p>
            <a:pPr>
              <a:spcBef>
                <a:spcPts val="1200"/>
              </a:spcBef>
              <a:buFont typeface="Wingdings" panose="05000000000000000000" pitchFamily="2" charset="2"/>
              <a:buChar char="§"/>
            </a:pPr>
            <a:r>
              <a:rPr lang="en-US" sz="1600" b="1" dirty="0">
                <a:latin typeface="Arial" panose="020B0604020202020204" pitchFamily="34" charset="0"/>
                <a:cs typeface="Arial" panose="020B0604020202020204" pitchFamily="34" charset="0"/>
              </a:rPr>
              <a:t>Hold the mic within a few inches of your mouth with                                       your antenna aligned vertically.</a:t>
            </a:r>
            <a:endParaRPr lang="en-US" sz="1600" dirty="0">
              <a:latin typeface="Arial" panose="020B0604020202020204" pitchFamily="34" charset="0"/>
              <a:cs typeface="Arial" panose="020B0604020202020204" pitchFamily="34" charset="0"/>
            </a:endParaRPr>
          </a:p>
          <a:p>
            <a:pPr>
              <a:spcBef>
                <a:spcPts val="1200"/>
              </a:spcBef>
              <a:buFont typeface="Wingdings" panose="05000000000000000000" pitchFamily="2" charset="2"/>
              <a:buChar char="§"/>
            </a:pPr>
            <a:r>
              <a:rPr lang="en-US" sz="1600" b="1" dirty="0">
                <a:latin typeface="Arial" panose="020B0604020202020204" pitchFamily="34" charset="0"/>
                <a:cs typeface="Arial" panose="020B0604020202020204" pitchFamily="34" charset="0"/>
              </a:rPr>
              <a:t>Use a normal voice; don’t whisper or shout.</a:t>
            </a:r>
            <a:endParaRPr lang="en-US" sz="1600" dirty="0">
              <a:latin typeface="Arial" panose="020B0604020202020204" pitchFamily="34" charset="0"/>
              <a:cs typeface="Arial" panose="020B0604020202020204" pitchFamily="34" charset="0"/>
            </a:endParaRPr>
          </a:p>
          <a:p>
            <a:pPr>
              <a:spcBef>
                <a:spcPts val="1200"/>
              </a:spcBef>
              <a:buFont typeface="Wingdings" panose="05000000000000000000" pitchFamily="2" charset="2"/>
              <a:buChar char="§"/>
            </a:pPr>
            <a:r>
              <a:rPr lang="en-US" sz="1600" b="1" dirty="0">
                <a:latin typeface="Arial" panose="020B0604020202020204" pitchFamily="34" charset="0"/>
                <a:cs typeface="Arial" panose="020B0604020202020204" pitchFamily="34" charset="0"/>
              </a:rPr>
              <a:t>Speak slowly and distinctly; enunciate, don’t mumble.  </a:t>
            </a:r>
          </a:p>
          <a:p>
            <a:pPr>
              <a:spcBef>
                <a:spcPts val="1200"/>
              </a:spcBef>
              <a:buFont typeface="Wingdings" panose="05000000000000000000" pitchFamily="2" charset="2"/>
              <a:buChar char="§"/>
            </a:pPr>
            <a:r>
              <a:rPr lang="en-US" sz="1600" b="1" dirty="0" err="1">
                <a:latin typeface="Arial" panose="020B0604020202020204" pitchFamily="34" charset="0"/>
                <a:cs typeface="Arial" panose="020B0604020202020204" pitchFamily="34" charset="0"/>
              </a:rPr>
              <a:t>Unkey</a:t>
            </a:r>
            <a:r>
              <a:rPr lang="en-US" sz="1600" b="1" dirty="0">
                <a:latin typeface="Arial" panose="020B0604020202020204" pitchFamily="34" charset="0"/>
                <a:cs typeface="Arial" panose="020B0604020202020204" pitchFamily="34" charset="0"/>
              </a:rPr>
              <a:t> the mic and wait for a response. If you do not                               receive a response within 10-15 seconds, repeat your call.</a:t>
            </a:r>
          </a:p>
          <a:p>
            <a:pPr>
              <a:spcBef>
                <a:spcPts val="1200"/>
              </a:spcBef>
              <a:buFont typeface="Wingdings" panose="05000000000000000000" pitchFamily="2" charset="2"/>
              <a:buChar char="§"/>
            </a:pPr>
            <a:r>
              <a:rPr lang="en-US" sz="1600" b="1" dirty="0">
                <a:latin typeface="Arial" panose="020B0604020202020204" pitchFamily="34" charset="0"/>
                <a:cs typeface="Arial" panose="020B0604020202020204" pitchFamily="34" charset="0"/>
              </a:rPr>
              <a:t>Confirm that relayed information is received and understood.</a:t>
            </a:r>
            <a:endParaRPr lang="en-US" sz="1600" dirty="0">
              <a:latin typeface="Arial" panose="020B0604020202020204" pitchFamily="34" charset="0"/>
              <a:cs typeface="Arial" panose="020B0604020202020204" pitchFamily="34" charset="0"/>
            </a:endParaRPr>
          </a:p>
          <a:p>
            <a:endParaRPr lang="en-US" sz="1600" dirty="0"/>
          </a:p>
        </p:txBody>
      </p:sp>
      <p:pic>
        <p:nvPicPr>
          <p:cNvPr id="2" name="Pic-KimRadio" descr="Female wildland firefighter talking on handheld radi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89885" y="3429000"/>
            <a:ext cx="1820560" cy="2514600"/>
          </a:xfrm>
          <a:prstGeom prst="rect">
            <a:avLst/>
          </a:prstGeom>
        </p:spPr>
      </p:pic>
      <p:pic>
        <p:nvPicPr>
          <p:cNvPr id="12" name="Pic-Home Button" descr="Home Button - clicking here will return you to the Main Menu">
            <a:hlinkClick r:id="rId4" action="ppaction://hlinksldjump" tooltip="Main Menu"/>
          </p:cNvPr>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686800" y="152400"/>
            <a:ext cx="304800" cy="304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5022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in Text"/>
          <p:cNvSpPr>
            <a:spLocks noGrp="1" noChangeArrowheads="1"/>
          </p:cNvSpPr>
          <p:nvPr>
            <p:ph idx="1"/>
          </p:nvPr>
        </p:nvSpPr>
        <p:spPr>
          <a:xfrm>
            <a:off x="1066800" y="1524000"/>
            <a:ext cx="7848600" cy="5181600"/>
          </a:xfrm>
        </p:spPr>
        <p:txBody>
          <a:bodyPr>
            <a:noAutofit/>
          </a:bodyPr>
          <a:lstStyle/>
          <a:p>
            <a:pPr marL="82296" lvl="0" indent="0">
              <a:buNone/>
            </a:pPr>
            <a:r>
              <a:rPr lang="en-US" sz="1600" b="1" dirty="0">
                <a:latin typeface="Arial" panose="020B0604020202020204" pitchFamily="34" charset="0"/>
                <a:cs typeface="Arial" panose="020B0604020202020204" pitchFamily="34" charset="0"/>
              </a:rPr>
              <a:t>			RADIO CHECK – What is my signal strength?  Can 			you hear me?</a:t>
            </a:r>
          </a:p>
          <a:p>
            <a:pPr marL="82296" indent="0">
              <a:buNone/>
            </a:pPr>
            <a:r>
              <a:rPr lang="en-US" sz="1600" b="1" dirty="0">
                <a:latin typeface="Arial" panose="020B0604020202020204" pitchFamily="34" charset="0"/>
                <a:cs typeface="Arial" panose="020B0604020202020204" pitchFamily="34" charset="0"/>
              </a:rPr>
              <a:t>			LOUD &amp; CLEAR (or “5-by-5”) – A response to 				“radio check” meaning your transmission is 				readable.</a:t>
            </a:r>
          </a:p>
          <a:p>
            <a:pPr marL="82296" lvl="0" indent="0">
              <a:buNone/>
            </a:pPr>
            <a:r>
              <a:rPr lang="en-US" sz="1600" b="1" dirty="0">
                <a:latin typeface="Arial" panose="020B0604020202020204" pitchFamily="34" charset="0"/>
                <a:cs typeface="Arial" panose="020B0604020202020204" pitchFamily="34" charset="0"/>
              </a:rPr>
              <a:t>			GO AHEAD – Said if another party calls you and 			you are ready to receive their transmission.</a:t>
            </a:r>
          </a:p>
          <a:p>
            <a:pPr marL="82296" lvl="0" indent="0">
              <a:buNone/>
            </a:pPr>
            <a:r>
              <a:rPr lang="en-US" sz="1600" b="1" dirty="0">
                <a:latin typeface="Arial" panose="020B0604020202020204" pitchFamily="34" charset="0"/>
                <a:cs typeface="Arial" panose="020B0604020202020204" pitchFamily="34" charset="0"/>
              </a:rPr>
              <a:t>STAND BY – You acknowledge the other party’s call but are unable to respond immediately.</a:t>
            </a:r>
          </a:p>
          <a:p>
            <a:pPr marL="82296" indent="0">
              <a:buNone/>
            </a:pPr>
            <a:r>
              <a:rPr lang="en-US" sz="1600" b="1" dirty="0">
                <a:latin typeface="Arial" panose="020B0604020202020204" pitchFamily="34" charset="0"/>
                <a:cs typeface="Arial" panose="020B0604020202020204" pitchFamily="34" charset="0"/>
              </a:rPr>
              <a:t>COPY – You understood the transmission.</a:t>
            </a:r>
          </a:p>
          <a:p>
            <a:pPr marL="82296" indent="0">
              <a:buNone/>
            </a:pPr>
            <a:r>
              <a:rPr lang="en-US" sz="1600" b="1" dirty="0">
                <a:latin typeface="Arial" panose="020B0604020202020204" pitchFamily="34" charset="0"/>
                <a:cs typeface="Arial" panose="020B0604020202020204" pitchFamily="34" charset="0"/>
              </a:rPr>
              <a:t>SAY AGAIN – You are requesting the other party re-transmit their message.</a:t>
            </a:r>
          </a:p>
          <a:p>
            <a:pPr marL="82296" lvl="0" indent="0">
              <a:buNone/>
            </a:pPr>
            <a:r>
              <a:rPr lang="en-US" sz="1600" b="1" dirty="0">
                <a:latin typeface="Arial" panose="020B0604020202020204" pitchFamily="34" charset="0"/>
                <a:cs typeface="Arial" panose="020B0604020202020204" pitchFamily="34" charset="0"/>
              </a:rPr>
              <a:t>NEGATIVE – Same as “no”, but easier to understand over the radio.</a:t>
            </a:r>
          </a:p>
          <a:p>
            <a:pPr marL="82296" lvl="0" indent="0">
              <a:buNone/>
            </a:pPr>
            <a:r>
              <a:rPr lang="en-US" sz="1600" b="1" dirty="0">
                <a:latin typeface="Arial" panose="020B0604020202020204" pitchFamily="34" charset="0"/>
                <a:cs typeface="Arial" panose="020B0604020202020204" pitchFamily="34" charset="0"/>
              </a:rPr>
              <a:t>AFFIRMATIVE – Same as “yes”, but easier to understand over the radio.</a:t>
            </a:r>
          </a:p>
          <a:p>
            <a:pPr marL="82296" lvl="0" indent="0">
              <a:buNone/>
            </a:pPr>
            <a:r>
              <a:rPr lang="en-US" sz="1600" b="1" dirty="0">
                <a:latin typeface="Arial" panose="020B0604020202020204" pitchFamily="34" charset="0"/>
                <a:cs typeface="Arial" panose="020B0604020202020204" pitchFamily="34" charset="0"/>
              </a:rPr>
              <a:t>REPEAT – Used before you repeat something.   Example:  “There are cattle on the 409 road.  Repeat, there are cattle on the 409 road.”</a:t>
            </a:r>
          </a:p>
          <a:p>
            <a:pPr marL="82296" lvl="0" indent="0">
              <a:buNone/>
            </a:pPr>
            <a:r>
              <a:rPr lang="en-US" sz="1600" b="1" dirty="0">
                <a:latin typeface="Arial" panose="020B0604020202020204" pitchFamily="34" charset="0"/>
                <a:cs typeface="Arial" panose="020B0604020202020204" pitchFamily="34" charset="0"/>
              </a:rPr>
              <a:t>BREAK – Radios have time-out timers, so during long transmissions you need to </a:t>
            </a:r>
            <a:r>
              <a:rPr lang="en-US" sz="1600" b="1" dirty="0" err="1">
                <a:latin typeface="Arial" panose="020B0604020202020204" pitchFamily="34" charset="0"/>
                <a:cs typeface="Arial" panose="020B0604020202020204" pitchFamily="34" charset="0"/>
              </a:rPr>
              <a:t>unkey</a:t>
            </a:r>
            <a:r>
              <a:rPr lang="en-US" sz="1600" b="1" dirty="0">
                <a:latin typeface="Arial" panose="020B0604020202020204" pitchFamily="34" charset="0"/>
                <a:cs typeface="Arial" panose="020B0604020202020204" pitchFamily="34" charset="0"/>
              </a:rPr>
              <a:t> your radio every 1-2 minutes to reset, say “Break”, and then rekey to resume your message.</a:t>
            </a:r>
          </a:p>
          <a:p>
            <a:pPr marL="82296" lvl="0" indent="0">
              <a:buNone/>
            </a:pPr>
            <a:endParaRPr lang="en-US" sz="1600" dirty="0">
              <a:latin typeface="Arial" panose="020B0604020202020204" pitchFamily="34" charset="0"/>
              <a:cs typeface="Arial" panose="020B0604020202020204" pitchFamily="34" charset="0"/>
            </a:endParaRPr>
          </a:p>
          <a:p>
            <a:pPr marL="82296" indent="0">
              <a:buNone/>
            </a:pPr>
            <a:endParaRPr lang="en-US" sz="1600" dirty="0"/>
          </a:p>
        </p:txBody>
      </p:sp>
      <p:sp>
        <p:nvSpPr>
          <p:cNvPr id="11" name="NIFC-NIRSC" descr="Null"/>
          <p:cNvSpPr txBox="1"/>
          <p:nvPr/>
        </p:nvSpPr>
        <p:spPr>
          <a:xfrm rot="16200000">
            <a:off x="-2197098" y="4344600"/>
            <a:ext cx="4699001" cy="276999"/>
          </a:xfrm>
          <a:prstGeom prst="rect">
            <a:avLst/>
          </a:prstGeom>
          <a:noFill/>
        </p:spPr>
        <p:txBody>
          <a:bodyPr wrap="square" rtlCol="0">
            <a:spAutoFit/>
          </a:bodyPr>
          <a:lstStyle/>
          <a:p>
            <a:r>
              <a:rPr lang="en-US" sz="1200" dirty="0">
                <a:solidFill>
                  <a:schemeClr val="accent2">
                    <a:lumMod val="75000"/>
                  </a:schemeClr>
                </a:solidFill>
                <a:latin typeface="Biondi" panose="02000505030000020004" pitchFamily="2" charset="0"/>
              </a:rPr>
              <a:t>NIFC-NIICD-NIRSC Basic Radio Operation Training</a:t>
            </a:r>
          </a:p>
        </p:txBody>
      </p:sp>
      <p:sp>
        <p:nvSpPr>
          <p:cNvPr id="109570" name="Title"/>
          <p:cNvSpPr>
            <a:spLocks noGrp="1" noChangeArrowheads="1"/>
          </p:cNvSpPr>
          <p:nvPr>
            <p:ph type="title"/>
          </p:nvPr>
        </p:nvSpPr>
        <p:spPr/>
        <p:txBody>
          <a:bodyPr>
            <a:normAutofit fontScale="90000"/>
          </a:bodyPr>
          <a:lstStyle/>
          <a:p>
            <a:pPr eaLnBrk="1" hangingPunct="1">
              <a:defRPr/>
            </a:pPr>
            <a:r>
              <a:rPr lang="en-US" b="1" dirty="0"/>
              <a:t>KEY THINGS – </a:t>
            </a:r>
            <a:br>
              <a:rPr lang="en-US" b="1" dirty="0"/>
            </a:br>
            <a:r>
              <a:rPr lang="en-US" b="1" dirty="0"/>
              <a:t>Learning the Lingo</a:t>
            </a:r>
          </a:p>
        </p:txBody>
      </p:sp>
      <p:pic>
        <p:nvPicPr>
          <p:cNvPr id="4" name="Pic-Radio briefing" descr="Incident Management Team member talking on a radio during an incident brief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 y="1622729"/>
            <a:ext cx="2466578" cy="1690213"/>
          </a:xfrm>
          <a:prstGeom prst="rect">
            <a:avLst/>
          </a:prstGeom>
        </p:spPr>
      </p:pic>
      <p:sp>
        <p:nvSpPr>
          <p:cNvPr id="2" name="Text-Use plain English"/>
          <p:cNvSpPr txBox="1"/>
          <p:nvPr/>
        </p:nvSpPr>
        <p:spPr>
          <a:xfrm rot="20678388">
            <a:off x="1825298" y="3522783"/>
            <a:ext cx="6656586" cy="1446550"/>
          </a:xfrm>
          <a:prstGeom prst="rect">
            <a:avLst/>
          </a:prstGeom>
          <a:solidFill>
            <a:schemeClr val="accent6">
              <a:lumMod val="75000"/>
            </a:schemeClr>
          </a:solidFill>
          <a:ln w="38100">
            <a:solidFill>
              <a:schemeClr val="accent6">
                <a:lumMod val="50000"/>
              </a:schemeClr>
            </a:solidFill>
          </a:ln>
        </p:spPr>
        <p:txBody>
          <a:bodyPr wrap="square" rtlCol="0">
            <a:spAutoFit/>
          </a:bodyPr>
          <a:lstStyle/>
          <a:p>
            <a:r>
              <a:rPr lang="en-US" sz="4400" b="1" dirty="0">
                <a:solidFill>
                  <a:schemeClr val="bg1"/>
                </a:solidFill>
                <a:latin typeface="Arial" panose="020B0604020202020204" pitchFamily="34" charset="0"/>
                <a:cs typeface="Arial" panose="020B0604020202020204" pitchFamily="34" charset="0"/>
              </a:rPr>
              <a:t>Use plain English.  </a:t>
            </a:r>
          </a:p>
          <a:p>
            <a:r>
              <a:rPr lang="en-US" sz="4400" b="1" dirty="0">
                <a:solidFill>
                  <a:schemeClr val="bg1"/>
                </a:solidFill>
                <a:latin typeface="Arial" panose="020B0604020202020204" pitchFamily="34" charset="0"/>
                <a:cs typeface="Arial" panose="020B0604020202020204" pitchFamily="34" charset="0"/>
              </a:rPr>
              <a:t>Do NOT use 10-Codes!!!</a:t>
            </a:r>
          </a:p>
        </p:txBody>
      </p:sp>
      <p:pic>
        <p:nvPicPr>
          <p:cNvPr id="8" name="Pic-Home Button" descr="Home Button - clicking this will return you to the Main Menu">
            <a:hlinkClick r:id="rId4" action="ppaction://hlinksldjump" tooltip="Main Menu"/>
          </p:cNvPr>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686800" y="152400"/>
            <a:ext cx="304800" cy="304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505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IFC-NIRSC" descr="Null"/>
          <p:cNvSpPr txBox="1"/>
          <p:nvPr/>
        </p:nvSpPr>
        <p:spPr>
          <a:xfrm rot="16200000">
            <a:off x="-2197098" y="4344600"/>
            <a:ext cx="4699001" cy="276999"/>
          </a:xfrm>
          <a:prstGeom prst="rect">
            <a:avLst/>
          </a:prstGeom>
          <a:noFill/>
        </p:spPr>
        <p:txBody>
          <a:bodyPr wrap="square" rtlCol="0">
            <a:spAutoFit/>
          </a:bodyPr>
          <a:lstStyle/>
          <a:p>
            <a:r>
              <a:rPr lang="en-US" sz="1200" dirty="0">
                <a:solidFill>
                  <a:schemeClr val="accent2">
                    <a:lumMod val="75000"/>
                  </a:schemeClr>
                </a:solidFill>
                <a:latin typeface="Biondi" panose="02000505030000020004" pitchFamily="2" charset="0"/>
              </a:rPr>
              <a:t>NIFC-NIICD-NIRSC Basic Radio Operation Training</a:t>
            </a:r>
          </a:p>
        </p:txBody>
      </p:sp>
      <p:sp>
        <p:nvSpPr>
          <p:cNvPr id="9" name="Text-Thanks"/>
          <p:cNvSpPr>
            <a:spLocks noGrp="1" noChangeArrowheads="1"/>
          </p:cNvSpPr>
          <p:nvPr>
            <p:ph type="title"/>
          </p:nvPr>
        </p:nvSpPr>
        <p:spPr>
          <a:xfrm>
            <a:off x="1435608" y="274638"/>
            <a:ext cx="6336792" cy="2392362"/>
          </a:xfrm>
          <a:effectLst>
            <a:outerShdw dist="107763" dir="2700000" algn="ctr" rotWithShape="0">
              <a:schemeClr val="bg2">
                <a:alpha val="50000"/>
              </a:schemeClr>
            </a:outerShdw>
          </a:effectLst>
        </p:spPr>
        <p:txBody>
          <a:bodyPr anchor="t" anchorCtr="1">
            <a:normAutofit fontScale="90000"/>
          </a:bodyPr>
          <a:lstStyle/>
          <a:p>
            <a:pPr marL="0" indent="0" eaLnBrk="1" hangingPunct="1">
              <a:spcAft>
                <a:spcPct val="25000"/>
              </a:spcAft>
              <a:buNone/>
              <a:defRPr/>
            </a:pPr>
            <a:r>
              <a:rPr lang="en-US" sz="8000" dirty="0">
                <a:solidFill>
                  <a:srgbClr val="FF0000"/>
                </a:solidFill>
                <a:latin typeface="Showcard Gothic" pitchFamily="82" charset="0"/>
              </a:rPr>
              <a:t>Thanks, and REMEMBER …</a:t>
            </a:r>
          </a:p>
          <a:p>
            <a:pPr marL="0" indent="0" eaLnBrk="1" hangingPunct="1">
              <a:spcAft>
                <a:spcPct val="25000"/>
              </a:spcAft>
              <a:buNone/>
              <a:defRPr/>
            </a:pPr>
            <a:r>
              <a:rPr lang="en-US" sz="8000" b="1" dirty="0">
                <a:solidFill>
                  <a:srgbClr val="FF0000"/>
                </a:solidFill>
                <a:latin typeface="Showcard Gothic" pitchFamily="82" charset="0"/>
              </a:rPr>
              <a:t>                   </a:t>
            </a:r>
          </a:p>
        </p:txBody>
      </p:sp>
      <p:pic>
        <p:nvPicPr>
          <p:cNvPr id="2" name="Pic-Safety First" descr="Safety First - thumbs u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2895600"/>
            <a:ext cx="6083694" cy="3051987"/>
          </a:xfrm>
          <a:prstGeom prst="rect">
            <a:avLst/>
          </a:prstGeom>
        </p:spPr>
      </p:pic>
      <p:pic>
        <p:nvPicPr>
          <p:cNvPr id="7" name="Pic-Home Button" descr="Home Button - clicking this will return you to the Main Menu">
            <a:hlinkClick r:id="rId4" action="ppaction://hlinksldjump" tooltip="Main Menu"/>
          </p:cNvPr>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686800" y="152400"/>
            <a:ext cx="304800" cy="304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A75DEE4-4DB5-497D-8CA0-C976A2C7C8AB}"/>
              </a:ext>
            </a:extLst>
          </p:cNvPr>
          <p:cNvSpPr txBox="1"/>
          <p:nvPr/>
        </p:nvSpPr>
        <p:spPr>
          <a:xfrm>
            <a:off x="7971766" y="6463268"/>
            <a:ext cx="1143000" cy="369332"/>
          </a:xfrm>
          <a:prstGeom prst="rect">
            <a:avLst/>
          </a:prstGeom>
          <a:noFill/>
        </p:spPr>
        <p:txBody>
          <a:bodyPr wrap="square" rtlCol="0">
            <a:spAutoFit/>
          </a:bodyPr>
          <a:lstStyle/>
          <a:p>
            <a:pPr algn="ctr"/>
            <a:r>
              <a:rPr lang="en-US" dirty="0"/>
              <a:t>Final Slide</a:t>
            </a:r>
          </a:p>
        </p:txBody>
      </p:sp>
    </p:spTree>
    <p:extLst>
      <p:ext uri="{BB962C8B-B14F-4D97-AF65-F5344CB8AC3E}">
        <p14:creationId xmlns:p14="http://schemas.microsoft.com/office/powerpoint/2010/main" val="30801322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35" presetClass="emph" presetSubtype="0" repeatCount="indefinite" fill="hold" nodeType="withEffect">
                                  <p:stCondLst>
                                    <p:cond delay="0"/>
                                  </p:stCondLst>
                                  <p:childTnLst>
                                    <p:anim calcmode="discrete" valueType="str">
                                      <p:cBhvr>
                                        <p:cTn id="8" dur="1000" fill="hold"/>
                                        <p:tgtEl>
                                          <p:spTgt spid="9">
                                            <p:txEl>
                                              <p:pRg st="0" end="0"/>
                                            </p:txEl>
                                          </p:spTgt>
                                        </p:tgtEl>
                                        <p:attrNameLst>
                                          <p:attrName>style.visibility</p:attrName>
                                        </p:attrNameLst>
                                      </p:cBhvr>
                                      <p:tavLst>
                                        <p:tav tm="0">
                                          <p:val>
                                            <p:strVal val="hidden"/>
                                          </p:val>
                                        </p:tav>
                                        <p:tav tm="50000">
                                          <p:val>
                                            <p:strVal val="visible"/>
                                          </p:val>
                                        </p:tav>
                                      </p:tavLst>
                                    </p:anim>
                                  </p:childTnLst>
                                </p:cTn>
                              </p:par>
                            </p:childTnLst>
                          </p:cTn>
                        </p:par>
                        <p:par>
                          <p:cTn id="9" fill="hold">
                            <p:stCondLst>
                              <p:cond delay="1000"/>
                            </p:stCondLst>
                            <p:childTnLst>
                              <p:par>
                                <p:cTn id="10" presetID="1"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NIFC-NIRSC" descr="Null"/>
          <p:cNvSpPr txBox="1"/>
          <p:nvPr/>
        </p:nvSpPr>
        <p:spPr>
          <a:xfrm rot="16200000">
            <a:off x="-2197098" y="4344600"/>
            <a:ext cx="4699001" cy="276999"/>
          </a:xfrm>
          <a:prstGeom prst="rect">
            <a:avLst/>
          </a:prstGeom>
          <a:noFill/>
        </p:spPr>
        <p:txBody>
          <a:bodyPr wrap="square" rtlCol="0">
            <a:spAutoFit/>
          </a:bodyPr>
          <a:lstStyle/>
          <a:p>
            <a:r>
              <a:rPr lang="en-US" sz="1200" dirty="0">
                <a:solidFill>
                  <a:schemeClr val="accent2">
                    <a:lumMod val="75000"/>
                  </a:schemeClr>
                </a:solidFill>
                <a:latin typeface="Biondi" panose="02000505030000020004" pitchFamily="2" charset="0"/>
              </a:rPr>
              <a:t>NIFC-NIICD-NIRSC Basic Radio Operation Training</a:t>
            </a:r>
          </a:p>
        </p:txBody>
      </p:sp>
      <p:sp>
        <p:nvSpPr>
          <p:cNvPr id="8194" name="Title"/>
          <p:cNvSpPr>
            <a:spLocks noGrp="1" noChangeArrowheads="1"/>
          </p:cNvSpPr>
          <p:nvPr>
            <p:ph type="title"/>
          </p:nvPr>
        </p:nvSpPr>
        <p:spPr/>
        <p:txBody>
          <a:bodyPr anchor="t"/>
          <a:lstStyle/>
          <a:p>
            <a:pPr eaLnBrk="1" hangingPunct="1">
              <a:defRPr/>
            </a:pPr>
            <a:r>
              <a:rPr lang="en-US" b="1" dirty="0"/>
              <a:t>MAIN MENU</a:t>
            </a:r>
          </a:p>
        </p:txBody>
      </p:sp>
      <p:sp>
        <p:nvSpPr>
          <p:cNvPr id="4" name="Main Text"/>
          <p:cNvSpPr/>
          <p:nvPr/>
        </p:nvSpPr>
        <p:spPr>
          <a:xfrm>
            <a:off x="1143000" y="1295400"/>
            <a:ext cx="7924800" cy="1492716"/>
          </a:xfrm>
          <a:prstGeom prst="rect">
            <a:avLst/>
          </a:prstGeom>
        </p:spPr>
        <p:txBody>
          <a:bodyPr wrap="square">
            <a:spAutoFit/>
          </a:bodyPr>
          <a:lstStyle/>
          <a:p>
            <a:pPr indent="3175">
              <a:spcAft>
                <a:spcPct val="25000"/>
              </a:spcAft>
              <a:defRPr/>
            </a:pPr>
            <a:r>
              <a:rPr lang="en-US" altLang="en-US" sz="1400" b="1" kern="0" dirty="0">
                <a:latin typeface="Arial" charset="0"/>
                <a:cs typeface="Arial" charset="0"/>
              </a:rPr>
              <a:t>If you are viewing this presentation for the first time, it is important that you continue through to the next slide, completing the entire presentation.  </a:t>
            </a:r>
          </a:p>
          <a:p>
            <a:pPr indent="3175">
              <a:spcAft>
                <a:spcPct val="25000"/>
              </a:spcAft>
              <a:defRPr/>
            </a:pPr>
            <a:r>
              <a:rPr lang="en-US" altLang="en-US" sz="1400" b="1" kern="0" dirty="0">
                <a:latin typeface="Arial" charset="0"/>
                <a:cs typeface="Arial" charset="0"/>
              </a:rPr>
              <a:t>If you are here to get a refresher on a particular concept, however, please click on one of the options below and you will be taken to the beginning of that section.  </a:t>
            </a:r>
          </a:p>
          <a:p>
            <a:pPr indent="3175">
              <a:spcAft>
                <a:spcPct val="25000"/>
              </a:spcAft>
              <a:defRPr/>
            </a:pPr>
            <a:r>
              <a:rPr lang="en-US" altLang="en-US" sz="1400" b="1" kern="0" dirty="0">
                <a:latin typeface="Arial" charset="0"/>
                <a:cs typeface="Arial" charset="0"/>
              </a:rPr>
              <a:t>Pressing the home button (     ) in the upper right corner of each slide will bring you back to this menu.</a:t>
            </a:r>
          </a:p>
        </p:txBody>
      </p:sp>
      <p:pic>
        <p:nvPicPr>
          <p:cNvPr id="3" name="Home Button" descr="House icon indicating the Home button for each slid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35432" y="2286000"/>
            <a:ext cx="205857" cy="20585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8" name="Proper Radio Use" descr="Clicking this group will take you to the slides regarding Proper Radio Use, Protocol, and Lingo."/>
          <p:cNvGrpSpPr/>
          <p:nvPr/>
        </p:nvGrpSpPr>
        <p:grpSpPr>
          <a:xfrm>
            <a:off x="6445243" y="3003560"/>
            <a:ext cx="2325769" cy="1608215"/>
            <a:chOff x="6445243" y="3003560"/>
            <a:chExt cx="2325769" cy="1608215"/>
          </a:xfrm>
        </p:grpSpPr>
        <p:sp>
          <p:nvSpPr>
            <p:cNvPr id="33" name="Rectangle 32" descr="Proper Radio Use, Protocol, Lingo"/>
            <p:cNvSpPr/>
            <p:nvPr/>
          </p:nvSpPr>
          <p:spPr>
            <a:xfrm>
              <a:off x="6445243" y="3003560"/>
              <a:ext cx="2325769" cy="1608215"/>
            </a:xfrm>
            <a:prstGeom prst="rect">
              <a:avLst/>
            </a:prstGeom>
            <a:solidFill>
              <a:schemeClr val="bg1">
                <a:lumMod val="95000"/>
              </a:schemeClr>
            </a:solid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Screen Bean Doc" descr="Screen Bean men looking at document. Clicking this will take you to the slides regarding Proper Radio Use, Protocol, and Lingo.">
              <a:hlinkClick r:id="rId5" action="ppaction://hlinksldjump" tooltip="Basic Elements"/>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37942" y1="44776" x2="44266" y2="42581"/>
                          <a14:foregroundMark x1="42229" y1="40386" x2="44480" y2="31168"/>
                          <a14:foregroundMark x1="45874" y1="21598" x2="48767" y2="9658"/>
                          <a14:foregroundMark x1="58628" y1="11677" x2="57985" y2="13872"/>
                          <a14:foregroundMark x1="59271" y1="22739" x2="75456" y2="28973"/>
                          <a14:foregroundMark x1="56163" y1="28446" x2="69025" y2="33011"/>
                          <a14:foregroundMark x1="81350" y1="36699" x2="71275" y2="33626"/>
                          <a14:foregroundMark x1="83173" y1="31343" x2="76635" y2="29500"/>
                          <a14:foregroundMark x1="77706" y1="41703" x2="52304" y2="32836"/>
                          <a14:foregroundMark x1="58199" y1="41089" x2="50375" y2="37840"/>
                          <a14:foregroundMark x1="71919" y1="59175" x2="83065" y2="65584"/>
                          <a14:foregroundMark x1="5681" y1="29675" x2="5681" y2="29675"/>
                          <a14:foregroundMark x1="58199" y1="64530" x2="57771" y2="76997"/>
                          <a14:foregroundMark x1="87567" y1="52327" x2="91426" y2="31607"/>
                        </a14:backgroundRemoval>
                      </a14:imgEffect>
                    </a14:imgLayer>
                  </a14:imgProps>
                </a:ext>
                <a:ext uri="{28A0092B-C50C-407E-A947-70E740481C1C}">
                  <a14:useLocalDpi xmlns:a14="http://schemas.microsoft.com/office/drawing/2010/main" val="0"/>
                </a:ext>
              </a:extLst>
            </a:blip>
            <a:stretch>
              <a:fillRect/>
            </a:stretch>
          </p:blipFill>
          <p:spPr>
            <a:xfrm>
              <a:off x="6571883" y="3066233"/>
              <a:ext cx="1081887" cy="1320888"/>
            </a:xfrm>
            <a:prstGeom prst="rect">
              <a:avLst/>
            </a:prstGeom>
          </p:spPr>
        </p:pic>
        <p:sp>
          <p:nvSpPr>
            <p:cNvPr id="34" name="Text-Proper">
              <a:hlinkClick r:id="rId5" action="ppaction://hlinksldjump" tooltip="Basic Elements"/>
            </p:cNvPr>
            <p:cNvSpPr txBox="1"/>
            <p:nvPr/>
          </p:nvSpPr>
          <p:spPr>
            <a:xfrm>
              <a:off x="7463227" y="3071727"/>
              <a:ext cx="1307785" cy="1331134"/>
            </a:xfrm>
            <a:prstGeom prst="rect">
              <a:avLst/>
            </a:prstGeom>
            <a:noFill/>
          </p:spPr>
          <p:txBody>
            <a:bodyPr wrap="square" rtlCol="0">
              <a:spAutoFit/>
            </a:bodyPr>
            <a:lstStyle/>
            <a:p>
              <a:pPr algn="ctr"/>
              <a:r>
                <a:rPr lang="en-US" sz="1400" b="1" dirty="0">
                  <a:solidFill>
                    <a:srgbClr val="FF0000"/>
                  </a:solidFill>
                </a:rPr>
                <a:t>KEY THINGS</a:t>
              </a:r>
            </a:p>
            <a:p>
              <a:pPr algn="ctr"/>
              <a:endParaRPr lang="en-US" sz="1050" b="1" dirty="0"/>
            </a:p>
            <a:p>
              <a:pPr algn="ctr"/>
              <a:r>
                <a:rPr lang="en-US" sz="1050" b="1" dirty="0"/>
                <a:t>PROPER RADIO USE, PROTOCOL, LINGO</a:t>
              </a:r>
            </a:p>
          </p:txBody>
        </p:sp>
      </p:grpSp>
      <p:grpSp>
        <p:nvGrpSpPr>
          <p:cNvPr id="5" name="Know Your Radio" descr="Clicking this group will take you to the beginning of the Know Your Radio slides. There are specific locations within this section that can be selected as well: Channel Groups, Channel Guard Tones, Squelch, Scan, Priority Scan, and the Function Key" title="Know Your Radio"/>
          <p:cNvGrpSpPr/>
          <p:nvPr/>
        </p:nvGrpSpPr>
        <p:grpSpPr>
          <a:xfrm>
            <a:off x="1828801" y="4484730"/>
            <a:ext cx="6447803" cy="2002455"/>
            <a:chOff x="1828801" y="4484730"/>
            <a:chExt cx="6447803" cy="2002455"/>
          </a:xfrm>
        </p:grpSpPr>
        <p:sp>
          <p:nvSpPr>
            <p:cNvPr id="31" name="Rectangle 30" descr="Know Your Radio">
              <a:hlinkClick r:id="rId8" action="ppaction://hlinksldjump"/>
            </p:cNvPr>
            <p:cNvSpPr/>
            <p:nvPr/>
          </p:nvSpPr>
          <p:spPr>
            <a:xfrm>
              <a:off x="1828801" y="4484730"/>
              <a:ext cx="6416702" cy="2002455"/>
            </a:xfrm>
            <a:prstGeom prst="rect">
              <a:avLst/>
            </a:prstGeom>
            <a:solidFill>
              <a:schemeClr val="bg1">
                <a:lumMod val="95000"/>
              </a:schemeClr>
            </a:solid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descr="Screen Bean with BK Radio"/>
            <p:cNvGrpSpPr/>
            <p:nvPr/>
          </p:nvGrpSpPr>
          <p:grpSpPr>
            <a:xfrm>
              <a:off x="1906644" y="4705854"/>
              <a:ext cx="1208587" cy="1673037"/>
              <a:chOff x="1381051" y="5671625"/>
              <a:chExt cx="671487" cy="1073844"/>
            </a:xfrm>
          </p:grpSpPr>
          <p:pic>
            <p:nvPicPr>
              <p:cNvPr id="14" name="Pic-Screen Bean" descr="Screen Bean man holding a Bendix King radio">
                <a:hlinkClick r:id="rId9" action="ppaction://hlinksldjump" tooltip="Know Your Radio"/>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690" r="100000">
                            <a14:foregroundMark x1="2759" y1="47150" x2="2759" y2="47150"/>
                            <a14:foregroundMark x1="39310" y1="12435" x2="39310" y2="12435"/>
                            <a14:foregroundMark x1="50345" y1="92746" x2="50345" y2="92746"/>
                            <a14:foregroundMark x1="96552" y1="13990" x2="96552" y2="13990"/>
                            <a14:foregroundMark x1="51724" y1="16580" x2="51724" y2="16580"/>
                            <a14:foregroundMark x1="66897" y1="12953" x2="66897" y2="12953"/>
                          </a14:backgroundRemoval>
                        </a14:imgEffect>
                      </a14:imgLayer>
                    </a14:imgProps>
                  </a:ext>
                  <a:ext uri="{28A0092B-C50C-407E-A947-70E740481C1C}">
                    <a14:useLocalDpi xmlns:a14="http://schemas.microsoft.com/office/drawing/2010/main" val="0"/>
                  </a:ext>
                </a:extLst>
              </a:blip>
              <a:stretch>
                <a:fillRect/>
              </a:stretch>
            </p:blipFill>
            <p:spPr>
              <a:xfrm>
                <a:off x="1381051" y="5941500"/>
                <a:ext cx="604018" cy="803969"/>
              </a:xfrm>
              <a:prstGeom prst="rect">
                <a:avLst/>
              </a:prstGeom>
            </p:spPr>
          </p:pic>
          <p:pic>
            <p:nvPicPr>
              <p:cNvPr id="15" name="Pic-BK Radio" descr="Bendix King radio"/>
              <p:cNvPicPr>
                <a:picLocks noChangeAspect="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93333" y1="47667" x2="93333" y2="47667"/>
                            <a14:foregroundMark x1="90667" y1="54667" x2="90667" y2="54667"/>
                            <a14:foregroundMark x1="93333" y1="68333" x2="93333" y2="68333"/>
                          </a14:backgroundRemoval>
                        </a14:imgEffect>
                      </a14:imgLayer>
                    </a14:imgProps>
                  </a:ext>
                  <a:ext uri="{28A0092B-C50C-407E-A947-70E740481C1C}">
                    <a14:useLocalDpi xmlns:a14="http://schemas.microsoft.com/office/drawing/2010/main" val="0"/>
                  </a:ext>
                </a:extLst>
              </a:blip>
              <a:stretch>
                <a:fillRect/>
              </a:stretch>
            </p:blipFill>
            <p:spPr>
              <a:xfrm>
                <a:off x="1917600" y="5671625"/>
                <a:ext cx="134938" cy="539750"/>
              </a:xfrm>
              <a:prstGeom prst="rect">
                <a:avLst/>
              </a:prstGeom>
            </p:spPr>
          </p:pic>
        </p:grpSp>
        <p:sp>
          <p:nvSpPr>
            <p:cNvPr id="41" name="Text-Function Key">
              <a:hlinkClick r:id="rId14" action="ppaction://hlinksldjump" tooltip="Function Key"/>
            </p:cNvPr>
            <p:cNvSpPr txBox="1"/>
            <p:nvPr/>
          </p:nvSpPr>
          <p:spPr>
            <a:xfrm>
              <a:off x="7286004" y="4790204"/>
              <a:ext cx="990600" cy="415498"/>
            </a:xfrm>
            <a:prstGeom prst="rect">
              <a:avLst/>
            </a:prstGeom>
            <a:noFill/>
          </p:spPr>
          <p:txBody>
            <a:bodyPr wrap="square" rtlCol="0">
              <a:spAutoFit/>
            </a:bodyPr>
            <a:lstStyle/>
            <a:p>
              <a:pPr algn="ctr"/>
              <a:r>
                <a:rPr lang="en-US" sz="1000" b="1" dirty="0"/>
                <a:t>FUNCTION KEY</a:t>
              </a:r>
            </a:p>
          </p:txBody>
        </p:sp>
        <p:pic>
          <p:nvPicPr>
            <p:cNvPr id="6" name="Pic-Screen Bean Listen" descr="Screan Bean man leaning in to listen.  Clicking this will take you to the Function Key slides.">
              <a:hlinkClick r:id="rId14" action="ppaction://hlinksldjump" tooltip="Function Key"/>
            </p:cNvPr>
            <p:cNvPicPr>
              <a:picLocks noChangeAspect="1"/>
            </p:cNvPicPr>
            <p:nvPr/>
          </p:nvPicPr>
          <p:blipFill>
            <a:blip r:embed="rId15" cstate="print">
              <a:extLst>
                <a:ext uri="{BEBA8EAE-BF5A-486C-A8C5-ECC9F3942E4B}">
                  <a14:imgProps xmlns:a14="http://schemas.microsoft.com/office/drawing/2010/main">
                    <a14:imgLayer r:embed="rId1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329646" y="5031659"/>
              <a:ext cx="574572" cy="614270"/>
            </a:xfrm>
            <a:prstGeom prst="rect">
              <a:avLst/>
            </a:prstGeom>
          </p:spPr>
        </p:pic>
        <p:sp>
          <p:nvSpPr>
            <p:cNvPr id="39" name="Text-Priority Scan">
              <a:hlinkClick r:id="rId14" action="ppaction://hlinksldjump" tooltip="Priority Scan"/>
            </p:cNvPr>
            <p:cNvSpPr txBox="1"/>
            <p:nvPr/>
          </p:nvSpPr>
          <p:spPr>
            <a:xfrm>
              <a:off x="6571883" y="5455686"/>
              <a:ext cx="990600" cy="415498"/>
            </a:xfrm>
            <a:prstGeom prst="rect">
              <a:avLst/>
            </a:prstGeom>
            <a:noFill/>
          </p:spPr>
          <p:txBody>
            <a:bodyPr wrap="square" rtlCol="0">
              <a:spAutoFit/>
            </a:bodyPr>
            <a:lstStyle/>
            <a:p>
              <a:pPr algn="ctr"/>
              <a:r>
                <a:rPr lang="en-US" sz="1000" b="1" dirty="0"/>
                <a:t>PRIORITY SCAN</a:t>
              </a:r>
            </a:p>
          </p:txBody>
        </p:sp>
        <p:pic>
          <p:nvPicPr>
            <p:cNvPr id="12" name="Pic-Screen Bean MagGlassRed" descr="Screen Bean man holding a red magnifying glass.  Clicking this will take you to the Priority Scan slides.">
              <a:hlinkClick r:id="rId14" action="ppaction://hlinksldjump" tooltip="Priority Scan"/>
            </p:cNvPr>
            <p:cNvPicPr>
              <a:picLocks noChangeAspect="1"/>
            </p:cNvPicPr>
            <p:nvPr/>
          </p:nvPicPr>
          <p:blipFill>
            <a:blip r:embed="rId17" cstate="print">
              <a:extLst>
                <a:ext uri="{BEBA8EAE-BF5A-486C-A8C5-ECC9F3942E4B}">
                  <a14:imgProps xmlns:a14="http://schemas.microsoft.com/office/drawing/2010/main">
                    <a14:imgLayer r:embed="rId18">
                      <a14:imgEffect>
                        <a14:backgroundRemoval t="0" b="100000" l="0" r="100000">
                          <a14:foregroundMark x1="35333" y1="16854" x2="35333" y2="16854"/>
                        </a14:backgroundRemoval>
                      </a14:imgEffect>
                    </a14:imgLayer>
                  </a14:imgProps>
                </a:ext>
                <a:ext uri="{28A0092B-C50C-407E-A947-70E740481C1C}">
                  <a14:useLocalDpi xmlns:a14="http://schemas.microsoft.com/office/drawing/2010/main" val="0"/>
                </a:ext>
              </a:extLst>
            </a:blip>
            <a:stretch>
              <a:fillRect/>
            </a:stretch>
          </p:blipFill>
          <p:spPr>
            <a:xfrm flipH="1">
              <a:off x="6479019" y="5727327"/>
              <a:ext cx="508945" cy="603948"/>
            </a:xfrm>
            <a:prstGeom prst="rect">
              <a:avLst/>
            </a:prstGeom>
          </p:spPr>
        </p:pic>
        <p:sp>
          <p:nvSpPr>
            <p:cNvPr id="36" name="Text-Scan">
              <a:hlinkClick r:id="rId19" action="ppaction://hlinksldjump" tooltip="Scan"/>
            </p:cNvPr>
            <p:cNvSpPr txBox="1"/>
            <p:nvPr/>
          </p:nvSpPr>
          <p:spPr>
            <a:xfrm>
              <a:off x="6205982" y="4985805"/>
              <a:ext cx="990600" cy="253916"/>
            </a:xfrm>
            <a:prstGeom prst="rect">
              <a:avLst/>
            </a:prstGeom>
            <a:noFill/>
          </p:spPr>
          <p:txBody>
            <a:bodyPr wrap="square" rtlCol="0">
              <a:spAutoFit/>
            </a:bodyPr>
            <a:lstStyle/>
            <a:p>
              <a:pPr algn="ctr"/>
              <a:r>
                <a:rPr lang="en-US" sz="1000" b="1" dirty="0"/>
                <a:t>SCAN</a:t>
              </a:r>
            </a:p>
          </p:txBody>
        </p:sp>
        <p:pic>
          <p:nvPicPr>
            <p:cNvPr id="1026" name="Pic-Screen Bean MagGlass" descr="Screen Bean man holding a magnifying glass.  Clicking this will take you to the slides covering Scanning.">
              <a:hlinkClick r:id="rId19" action="ppaction://hlinksldjump" tooltip="Scan"/>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156995" y="4672289"/>
              <a:ext cx="576497" cy="613100"/>
            </a:xfrm>
            <a:prstGeom prst="rect">
              <a:avLst/>
            </a:prstGeom>
            <a:noFill/>
            <a:extLst>
              <a:ext uri="{909E8E84-426E-40DD-AFC4-6F175D3DCCD1}">
                <a14:hiddenFill xmlns:a14="http://schemas.microsoft.com/office/drawing/2010/main">
                  <a:solidFill>
                    <a:srgbClr val="FFFFFF"/>
                  </a:solidFill>
                </a14:hiddenFill>
              </a:ext>
            </a:extLst>
          </p:spPr>
        </p:pic>
        <p:sp>
          <p:nvSpPr>
            <p:cNvPr id="38" name="Text-Squelch">
              <a:hlinkClick r:id="rId21" action="ppaction://hlinksldjump" tooltip="Squelch"/>
            </p:cNvPr>
            <p:cNvSpPr txBox="1"/>
            <p:nvPr/>
          </p:nvSpPr>
          <p:spPr>
            <a:xfrm>
              <a:off x="5215382" y="5347196"/>
              <a:ext cx="990600" cy="253916"/>
            </a:xfrm>
            <a:prstGeom prst="rect">
              <a:avLst/>
            </a:prstGeom>
            <a:noFill/>
          </p:spPr>
          <p:txBody>
            <a:bodyPr wrap="square" rtlCol="0">
              <a:spAutoFit/>
            </a:bodyPr>
            <a:lstStyle/>
            <a:p>
              <a:pPr algn="ctr"/>
              <a:r>
                <a:rPr lang="en-US" sz="1000" b="1" dirty="0"/>
                <a:t>SQUELCH</a:t>
              </a:r>
            </a:p>
          </p:txBody>
        </p:sp>
        <p:pic>
          <p:nvPicPr>
            <p:cNvPr id="24" name="Pic-Screen Bean Question" descr="Screen Bean man scratching its head with a question mark above.  Clicking this will take you to the Squelch slides.">
              <a:hlinkClick r:id="rId21" action="ppaction://hlinksldjump" tooltip="Squelch"/>
            </p:cNvPr>
            <p:cNvPicPr>
              <a:picLocks noChangeAspect="1"/>
            </p:cNvPicPr>
            <p:nvPr/>
          </p:nvPicPr>
          <p:blipFill>
            <a:blip r:embed="rId22" cstate="print">
              <a:extLst>
                <a:ext uri="{BEBA8EAE-BF5A-486C-A8C5-ECC9F3942E4B}">
                  <a14:imgProps xmlns:a14="http://schemas.microsoft.com/office/drawing/2010/main">
                    <a14:imgLayer r:embed="rId23">
                      <a14:imgEffect>
                        <a14:backgroundRemoval t="0" b="100000" l="0" r="100000">
                          <a14:foregroundMark x1="47436" y1="28308" x2="61538" y2="16923"/>
                          <a14:foregroundMark x1="44872" y1="41538" x2="42949" y2="61538"/>
                          <a14:foregroundMark x1="77564" y1="9846" x2="77564" y2="9846"/>
                          <a14:foregroundMark x1="80128" y1="6769" x2="82692" y2="5538"/>
                        </a14:backgroundRemoval>
                      </a14:imgEffect>
                    </a14:imgLayer>
                  </a14:imgProps>
                </a:ext>
                <a:ext uri="{28A0092B-C50C-407E-A947-70E740481C1C}">
                  <a14:useLocalDpi xmlns:a14="http://schemas.microsoft.com/office/drawing/2010/main" val="0"/>
                </a:ext>
              </a:extLst>
            </a:blip>
            <a:stretch>
              <a:fillRect/>
            </a:stretch>
          </p:blipFill>
          <p:spPr>
            <a:xfrm>
              <a:off x="5091921" y="4938416"/>
              <a:ext cx="377190" cy="785812"/>
            </a:xfrm>
            <a:prstGeom prst="rect">
              <a:avLst/>
            </a:prstGeom>
          </p:spPr>
        </p:pic>
        <p:sp>
          <p:nvSpPr>
            <p:cNvPr id="37" name="Text-Channel Guard">
              <a:hlinkClick r:id="rId24" action="ppaction://hlinksldjump" tooltip="Channel Guard Tones"/>
            </p:cNvPr>
            <p:cNvSpPr txBox="1"/>
            <p:nvPr/>
          </p:nvSpPr>
          <p:spPr>
            <a:xfrm>
              <a:off x="4423879" y="5910104"/>
              <a:ext cx="990600" cy="553998"/>
            </a:xfrm>
            <a:prstGeom prst="rect">
              <a:avLst/>
            </a:prstGeom>
            <a:noFill/>
          </p:spPr>
          <p:txBody>
            <a:bodyPr wrap="square" rtlCol="0">
              <a:spAutoFit/>
            </a:bodyPr>
            <a:lstStyle/>
            <a:p>
              <a:pPr algn="ctr"/>
              <a:r>
                <a:rPr lang="en-US" sz="1000" b="1" dirty="0"/>
                <a:t>CHANNEL GUARD TONES</a:t>
              </a:r>
            </a:p>
          </p:txBody>
        </p:sp>
        <p:pic>
          <p:nvPicPr>
            <p:cNvPr id="21" name="Pic-Screen Bean Key" descr="Screen Bean man holding a key.  Clicking on this will take you to the Channel Guard Tones slides.">
              <a:hlinkClick r:id="rId24" action="ppaction://hlinksldjump" tooltip="Channel Guard Tones"/>
            </p:cNvPr>
            <p:cNvPicPr>
              <a:picLocks noChangeAspect="1"/>
            </p:cNvPicPr>
            <p:nvPr/>
          </p:nvPicPr>
          <p:blipFill>
            <a:blip r:embed="rId25" cstate="print">
              <a:extLst>
                <a:ext uri="{BEBA8EAE-BF5A-486C-A8C5-ECC9F3942E4B}">
                  <a14:imgProps xmlns:a14="http://schemas.microsoft.com/office/drawing/2010/main">
                    <a14:imgLayer r:embed="rId26">
                      <a14:imgEffect>
                        <a14:backgroundRemoval t="0" b="100000" l="308" r="100000">
                          <a14:foregroundMark x1="78769" y1="10462" x2="78769" y2="10462"/>
                          <a14:backgroundMark x1="11077" y1="39385" x2="11077" y2="39385"/>
                          <a14:backgroundMark x1="17231" y1="69538" x2="17231" y2="69538"/>
                          <a14:backgroundMark x1="38154" y1="61846" x2="38154" y2="61846"/>
                          <a14:backgroundMark x1="43385" y1="18462" x2="43385" y2="18462"/>
                          <a14:backgroundMark x1="51385" y1="9231" x2="51385" y2="9231"/>
                          <a14:backgroundMark x1="59077" y1="4923" x2="59077" y2="4923"/>
                          <a14:backgroundMark x1="50154" y1="38462" x2="50154" y2="38462"/>
                          <a14:backgroundMark x1="46769" y1="42769" x2="46769" y2="42769"/>
                          <a14:backgroundMark x1="38154" y1="39692" x2="38154" y2="39692"/>
                          <a14:backgroundMark x1="30154" y1="36000" x2="30154" y2="36000"/>
                          <a14:backgroundMark x1="8923" y1="56308" x2="8923" y2="56308"/>
                          <a14:backgroundMark x1="8923" y1="50154" x2="8923" y2="50154"/>
                          <a14:backgroundMark x1="11385" y1="46154" x2="11385" y2="46154"/>
                          <a14:backgroundMark x1="16615" y1="41231" x2="16615" y2="41231"/>
                          <a14:backgroundMark x1="17231" y1="35692" x2="17231" y2="35692"/>
                          <a14:backgroundMark x1="18769" y1="32000" x2="19077" y2="31077"/>
                          <a14:backgroundMark x1="22769" y1="3385" x2="22769" y2="3385"/>
                          <a14:backgroundMark x1="31692" y1="21846" x2="31692" y2="21846"/>
                          <a14:backgroundMark x1="26769" y1="34154" x2="26769" y2="34154"/>
                          <a14:backgroundMark x1="38154" y1="2769" x2="38154" y2="2769"/>
                          <a14:backgroundMark x1="24000" y1="1538" x2="24000" y2="1538"/>
                        </a14:backgroundRemoval>
                      </a14:imgEffect>
                    </a14:imgLayer>
                  </a14:imgProps>
                </a:ext>
                <a:ext uri="{28A0092B-C50C-407E-A947-70E740481C1C}">
                  <a14:useLocalDpi xmlns:a14="http://schemas.microsoft.com/office/drawing/2010/main" val="0"/>
                </a:ext>
              </a:extLst>
            </a:blip>
            <a:stretch>
              <a:fillRect/>
            </a:stretch>
          </p:blipFill>
          <p:spPr>
            <a:xfrm flipH="1">
              <a:off x="4195358" y="5592611"/>
              <a:ext cx="593287" cy="593287"/>
            </a:xfrm>
            <a:prstGeom prst="rect">
              <a:avLst/>
            </a:prstGeom>
          </p:spPr>
        </p:pic>
        <p:sp>
          <p:nvSpPr>
            <p:cNvPr id="35" name="Text-Channel Groups">
              <a:hlinkClick r:id="rId27" action="ppaction://hlinksldjump" tooltip="Channel Groups"/>
            </p:cNvPr>
            <p:cNvSpPr txBox="1"/>
            <p:nvPr/>
          </p:nvSpPr>
          <p:spPr>
            <a:xfrm>
              <a:off x="3961709" y="4547951"/>
              <a:ext cx="990600" cy="400110"/>
            </a:xfrm>
            <a:prstGeom prst="rect">
              <a:avLst/>
            </a:prstGeom>
            <a:noFill/>
          </p:spPr>
          <p:txBody>
            <a:bodyPr wrap="square" rtlCol="0">
              <a:spAutoFit/>
            </a:bodyPr>
            <a:lstStyle/>
            <a:p>
              <a:pPr algn="ctr"/>
              <a:r>
                <a:rPr lang="en-US" sz="1000" b="1" dirty="0"/>
                <a:t>CHANNEL GROUPS</a:t>
              </a:r>
            </a:p>
          </p:txBody>
        </p:sp>
        <p:pic>
          <p:nvPicPr>
            <p:cNvPr id="7" name="Pic-Screen Bean Chart" descr="Screen Bean man organizing items.  Click this to go to Channel Groups slides.">
              <a:hlinkClick r:id="rId27" action="ppaction://hlinksldjump" tooltip="Channel Groups"/>
            </p:cNvPr>
            <p:cNvPicPr>
              <a:picLocks noChangeAspect="1"/>
            </p:cNvPicPr>
            <p:nvPr/>
          </p:nvPicPr>
          <p:blipFill>
            <a:blip r:embed="rId28" cstate="print">
              <a:extLst>
                <a:ext uri="{BEBA8EAE-BF5A-486C-A8C5-ECC9F3942E4B}">
                  <a14:imgProps xmlns:a14="http://schemas.microsoft.com/office/drawing/2010/main">
                    <a14:imgLayer r:embed="rId29">
                      <a14:imgEffect>
                        <a14:backgroundRemoval t="0" b="100000" l="0" r="100000">
                          <a14:foregroundMark x1="41667" y1="30769" x2="41667" y2="30769"/>
                          <a14:foregroundMark x1="39693" y1="41282" x2="41447" y2="36154"/>
                          <a14:foregroundMark x1="74561" y1="43333" x2="75219" y2="35897"/>
                          <a14:foregroundMark x1="44956" y1="77692" x2="57895" y2="74615"/>
                          <a14:foregroundMark x1="32895" y1="82051" x2="25219" y2="79744"/>
                          <a14:foregroundMark x1="12500" y1="80769" x2="16886" y2="79487"/>
                          <a14:foregroundMark x1="33553" y1="19744" x2="36623" y2="19487"/>
                        </a14:backgroundRemoval>
                      </a14:imgEffect>
                    </a14:imgLayer>
                  </a14:imgProps>
                </a:ext>
                <a:ext uri="{28A0092B-C50C-407E-A947-70E740481C1C}">
                  <a14:useLocalDpi xmlns:a14="http://schemas.microsoft.com/office/drawing/2010/main" val="0"/>
                </a:ext>
              </a:extLst>
            </a:blip>
            <a:stretch>
              <a:fillRect/>
            </a:stretch>
          </p:blipFill>
          <p:spPr>
            <a:xfrm>
              <a:off x="3511865" y="4705854"/>
              <a:ext cx="1021365" cy="873536"/>
            </a:xfrm>
            <a:prstGeom prst="rect">
              <a:avLst/>
            </a:prstGeom>
          </p:spPr>
        </p:pic>
        <p:sp>
          <p:nvSpPr>
            <p:cNvPr id="29" name="Text-Know">
              <a:hlinkClick r:id="rId9" action="ppaction://hlinksldjump" tooltip="Know Your Radio"/>
            </p:cNvPr>
            <p:cNvSpPr txBox="1"/>
            <p:nvPr/>
          </p:nvSpPr>
          <p:spPr>
            <a:xfrm>
              <a:off x="2647761" y="5550172"/>
              <a:ext cx="990600" cy="738664"/>
            </a:xfrm>
            <a:prstGeom prst="rect">
              <a:avLst/>
            </a:prstGeom>
            <a:noFill/>
          </p:spPr>
          <p:txBody>
            <a:bodyPr wrap="square" rtlCol="0">
              <a:spAutoFit/>
            </a:bodyPr>
            <a:lstStyle/>
            <a:p>
              <a:pPr algn="ctr"/>
              <a:r>
                <a:rPr lang="en-US" sz="1400" b="1" dirty="0">
                  <a:solidFill>
                    <a:srgbClr val="FF0000"/>
                  </a:solidFill>
                </a:rPr>
                <a:t>KNOW YOUR RADIO</a:t>
              </a:r>
            </a:p>
          </p:txBody>
        </p:sp>
      </p:grpSp>
      <p:grpSp>
        <p:nvGrpSpPr>
          <p:cNvPr id="2" name="Radio Theory Basics" descr="Clicking this group will take you to the Radio Theory Basics slide."/>
          <p:cNvGrpSpPr/>
          <p:nvPr/>
        </p:nvGrpSpPr>
        <p:grpSpPr>
          <a:xfrm>
            <a:off x="1312587" y="3195229"/>
            <a:ext cx="2231042" cy="1510625"/>
            <a:chOff x="1312587" y="3195229"/>
            <a:chExt cx="2231042" cy="1510625"/>
          </a:xfrm>
        </p:grpSpPr>
        <p:sp>
          <p:nvSpPr>
            <p:cNvPr id="23" name="Rectangle 22"/>
            <p:cNvSpPr/>
            <p:nvPr/>
          </p:nvSpPr>
          <p:spPr>
            <a:xfrm>
              <a:off x="1312587" y="3195229"/>
              <a:ext cx="2231042" cy="1477060"/>
            </a:xfrm>
            <a:prstGeom prst="rect">
              <a:avLst/>
            </a:prstGeom>
            <a:solidFill>
              <a:schemeClr val="bg1">
                <a:lumMod val="95000"/>
              </a:schemeClr>
            </a:solid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Screen Beans Telephone" descr="Screen Bean men talking through a string can telephone. Clicking this group will take you to the Radio Theory Basics slide.">
              <a:hlinkClick r:id="rId30" action="ppaction://hlinksldjump" tooltip="Radio Basics"/>
            </p:cNvPr>
            <p:cNvPicPr>
              <a:picLocks noChangeAspect="1" noChangeArrowheads="1"/>
            </p:cNvPicPr>
            <p:nvPr/>
          </p:nvPicPr>
          <p:blipFill>
            <a:blip r:embed="rId31"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478816" y="3278651"/>
              <a:ext cx="1882330" cy="110913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hlinkClick r:id="rId30" action="ppaction://hlinksldjump" tooltip="Radio Basics"/>
            </p:cNvPr>
            <p:cNvSpPr txBox="1"/>
            <p:nvPr/>
          </p:nvSpPr>
          <p:spPr>
            <a:xfrm>
              <a:off x="1922877" y="3967190"/>
              <a:ext cx="990600" cy="738664"/>
            </a:xfrm>
            <a:prstGeom prst="rect">
              <a:avLst/>
            </a:prstGeom>
            <a:noFill/>
          </p:spPr>
          <p:txBody>
            <a:bodyPr wrap="square" rtlCol="0">
              <a:spAutoFit/>
            </a:bodyPr>
            <a:lstStyle/>
            <a:p>
              <a:pPr algn="ctr"/>
              <a:r>
                <a:rPr lang="en-US" sz="1400" b="1" dirty="0">
                  <a:solidFill>
                    <a:srgbClr val="FF0000"/>
                  </a:solidFill>
                </a:rPr>
                <a:t>RADIO THEORY BASICS</a:t>
              </a:r>
            </a:p>
          </p:txBody>
        </p:sp>
      </p:grpSp>
    </p:spTree>
    <p:custDataLst>
      <p:tags r:id="rId1"/>
    </p:custDataLst>
    <p:extLst>
      <p:ext uri="{BB962C8B-B14F-4D97-AF65-F5344CB8AC3E}">
        <p14:creationId xmlns:p14="http://schemas.microsoft.com/office/powerpoint/2010/main" val="18635400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NIFC-NIRSC" descr="Null"/>
          <p:cNvSpPr txBox="1"/>
          <p:nvPr/>
        </p:nvSpPr>
        <p:spPr>
          <a:xfrm rot="16200000">
            <a:off x="-2197098" y="4344600"/>
            <a:ext cx="4699001" cy="276999"/>
          </a:xfrm>
          <a:prstGeom prst="rect">
            <a:avLst/>
          </a:prstGeom>
          <a:noFill/>
        </p:spPr>
        <p:txBody>
          <a:bodyPr wrap="square" rtlCol="0">
            <a:spAutoFit/>
          </a:bodyPr>
          <a:lstStyle/>
          <a:p>
            <a:r>
              <a:rPr lang="en-US" sz="1200" dirty="0">
                <a:solidFill>
                  <a:schemeClr val="accent2">
                    <a:lumMod val="75000"/>
                  </a:schemeClr>
                </a:solidFill>
                <a:latin typeface="Biondi" panose="02000505030000020004" pitchFamily="2" charset="0"/>
              </a:rPr>
              <a:t>NIFC-NIICD-NIRSC Basic Radio Operation Training</a:t>
            </a:r>
          </a:p>
        </p:txBody>
      </p:sp>
      <p:sp>
        <p:nvSpPr>
          <p:cNvPr id="2" name="Title 1"/>
          <p:cNvSpPr>
            <a:spLocks noGrp="1"/>
          </p:cNvSpPr>
          <p:nvPr>
            <p:ph type="title"/>
          </p:nvPr>
        </p:nvSpPr>
        <p:spPr/>
        <p:txBody>
          <a:bodyPr>
            <a:normAutofit fontScale="90000"/>
          </a:bodyPr>
          <a:lstStyle/>
          <a:p>
            <a:r>
              <a:rPr lang="en-US" b="1" dirty="0"/>
              <a:t>RADIO THEORY BASICS – </a:t>
            </a:r>
            <a:br>
              <a:rPr lang="en-US" b="1" dirty="0"/>
            </a:br>
            <a:r>
              <a:rPr lang="en-US" b="1" dirty="0"/>
              <a:t>How does radio work?</a:t>
            </a:r>
          </a:p>
        </p:txBody>
      </p:sp>
      <p:sp>
        <p:nvSpPr>
          <p:cNvPr id="13" name="Main Text"/>
          <p:cNvSpPr txBox="1">
            <a:spLocks noChangeArrowheads="1"/>
          </p:cNvSpPr>
          <p:nvPr/>
        </p:nvSpPr>
        <p:spPr bwMode="auto">
          <a:xfrm>
            <a:off x="1175908" y="1752600"/>
            <a:ext cx="7815692"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50000"/>
              </a:spcBef>
              <a:defRPr>
                <a:solidFill>
                  <a:srgbClr val="006666"/>
                </a:solidFill>
                <a:latin typeface="Arial Black" pitchFamily="34" charset="0"/>
              </a:defRPr>
            </a:lvl1pPr>
            <a:lvl2pPr marL="742950" indent="-285750" eaLnBrk="0" hangingPunct="0">
              <a:spcBef>
                <a:spcPct val="20000"/>
              </a:spcBef>
              <a:buFont typeface="Wingdings" pitchFamily="2" charset="2"/>
              <a:buChar char="Ø"/>
              <a:defRPr sz="2200" i="1">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1600">
                <a:solidFill>
                  <a:schemeClr val="tx1"/>
                </a:solidFill>
                <a:latin typeface="Arial" charset="0"/>
              </a:defRPr>
            </a:lvl4pPr>
            <a:lvl5pPr marL="2057400" indent="-228600"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eaLnBrk="1" hangingPunct="1">
              <a:spcBef>
                <a:spcPct val="0"/>
              </a:spcBef>
            </a:pPr>
            <a:r>
              <a:rPr lang="en-US" altLang="en-US" sz="1800" b="1" dirty="0">
                <a:solidFill>
                  <a:schemeClr val="tx1"/>
                </a:solidFill>
                <a:effectLst/>
                <a:latin typeface="Arial" panose="020B0604020202020204" pitchFamily="34" charset="0"/>
                <a:cs typeface="Arial" panose="020B0604020202020204" pitchFamily="34" charset="0"/>
              </a:rPr>
              <a:t>Radio waves are a type of electromagnetic radiation, </a:t>
            </a:r>
            <a:r>
              <a:rPr lang="en-US" altLang="en-US" b="1" dirty="0">
                <a:solidFill>
                  <a:schemeClr val="tx1"/>
                </a:solidFill>
                <a:latin typeface="Arial" panose="020B0604020202020204" pitchFamily="34" charset="0"/>
                <a:cs typeface="Arial" panose="020B0604020202020204" pitchFamily="34" charset="0"/>
              </a:rPr>
              <a:t>the same as</a:t>
            </a:r>
            <a:r>
              <a:rPr lang="en-US" altLang="en-US" sz="1800" b="1" dirty="0">
                <a:solidFill>
                  <a:schemeClr val="tx1"/>
                </a:solidFill>
                <a:effectLst/>
                <a:latin typeface="Arial" panose="020B0604020202020204" pitchFamily="34" charset="0"/>
                <a:cs typeface="Arial" panose="020B0604020202020204" pitchFamily="34" charset="0"/>
              </a:rPr>
              <a:t> light waves, so they can be thought of in a similar way.  If you want light to reach a certain object, a light source needs to be in that object’s “line of sight” with nothing blocking its path.  Radio waves are the same.  In order to communicate with a certain radio, you need to be in that radio’s general line of sight.   </a:t>
            </a:r>
          </a:p>
          <a:p>
            <a:pPr eaLnBrk="1" hangingPunct="1">
              <a:spcBef>
                <a:spcPct val="0"/>
              </a:spcBef>
            </a:pPr>
            <a:endParaRPr lang="en-US" altLang="en-US" b="1" dirty="0">
              <a:solidFill>
                <a:schemeClr val="tx1"/>
              </a:solidFill>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325B69A5-58D6-484A-B4AE-840BA9A2C6AC}"/>
              </a:ext>
            </a:extLst>
          </p:cNvPr>
          <p:cNvGrpSpPr/>
          <p:nvPr/>
        </p:nvGrpSpPr>
        <p:grpSpPr>
          <a:xfrm>
            <a:off x="1524000" y="3429000"/>
            <a:ext cx="7027628" cy="2955778"/>
            <a:chOff x="1447800" y="3429000"/>
            <a:chExt cx="7027628" cy="2955778"/>
          </a:xfrm>
        </p:grpSpPr>
        <p:pic>
          <p:nvPicPr>
            <p:cNvPr id="3" name="Pic-Canyon Shadows" descr="Shadows in a canyon at early morni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5969" y="3429000"/>
              <a:ext cx="3789459" cy="2955778"/>
            </a:xfrm>
            <a:prstGeom prst="rect">
              <a:avLst/>
            </a:prstGeom>
            <a:ln w="28575">
              <a:solidFill>
                <a:schemeClr val="tx1"/>
              </a:solidFill>
            </a:ln>
          </p:spPr>
        </p:pic>
        <p:grpSp>
          <p:nvGrpSpPr>
            <p:cNvPr id="11" name="Pic-Radio Waves" descr="Picture depicts how radio waves are refracted when they encounter an obstacle.  It includes two Screen Beans clipart holding Bendix King radios, one transmitting, one receiving with a &quot;mountain&quot; obstructing the transmission."/>
            <p:cNvGrpSpPr/>
            <p:nvPr/>
          </p:nvGrpSpPr>
          <p:grpSpPr>
            <a:xfrm>
              <a:off x="1447800" y="4191000"/>
              <a:ext cx="3367088" cy="1932339"/>
              <a:chOff x="1447800" y="4191000"/>
              <a:chExt cx="3367088" cy="1932339"/>
            </a:xfrm>
          </p:grpSpPr>
          <p:pic>
            <p:nvPicPr>
              <p:cNvPr id="5" name="Picture 4" descr="Picture demonstrating how radio waves travel until they hit an object, whereby the signal is dispersed or refracted." title="Radio Wav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4191000"/>
                <a:ext cx="3367088" cy="1924051"/>
              </a:xfrm>
              <a:prstGeom prst="rect">
                <a:avLst/>
              </a:prstGeom>
              <a:ln w="28575">
                <a:solidFill>
                  <a:schemeClr val="tx1"/>
                </a:solidFill>
              </a:ln>
            </p:spPr>
          </p:pic>
          <p:grpSp>
            <p:nvGrpSpPr>
              <p:cNvPr id="7" name="Group 6"/>
              <p:cNvGrpSpPr/>
              <p:nvPr/>
            </p:nvGrpSpPr>
            <p:grpSpPr>
              <a:xfrm>
                <a:off x="3468116" y="4771951"/>
                <a:ext cx="191516" cy="381074"/>
                <a:chOff x="3468116" y="4771951"/>
                <a:chExt cx="191516" cy="381074"/>
              </a:xfrm>
            </p:grpSpPr>
            <p:pic>
              <p:nvPicPr>
                <p:cNvPr id="9" name="Picture 8" descr="Screen Bean man"/>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79167" y1="11801" x2="79167" y2="11801"/>
                            </a14:backgroundRemoval>
                          </a14:imgEffect>
                        </a14:imgLayer>
                      </a14:imgProps>
                    </a:ext>
                    <a:ext uri="{28A0092B-C50C-407E-A947-70E740481C1C}">
                      <a14:useLocalDpi xmlns:a14="http://schemas.microsoft.com/office/drawing/2010/main" val="0"/>
                    </a:ext>
                  </a:extLst>
                </a:blip>
                <a:stretch>
                  <a:fillRect/>
                </a:stretch>
              </p:blipFill>
              <p:spPr>
                <a:xfrm>
                  <a:off x="3468116" y="4831837"/>
                  <a:ext cx="191516" cy="321188"/>
                </a:xfrm>
                <a:prstGeom prst="rect">
                  <a:avLst/>
                </a:prstGeom>
              </p:spPr>
            </p:pic>
            <p:pic>
              <p:nvPicPr>
                <p:cNvPr id="12" name="Picture 11" descr="Bendix King radio"/>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93333" y1="47667" x2="93333" y2="47667"/>
                              <a14:foregroundMark x1="90667" y1="54667" x2="90667" y2="54667"/>
                              <a14:foregroundMark x1="93333" y1="68333" x2="93333" y2="68333"/>
                            </a14:backgroundRemoval>
                          </a14:imgEffect>
                        </a14:imgLayer>
                      </a14:imgProps>
                    </a:ext>
                    <a:ext uri="{28A0092B-C50C-407E-A947-70E740481C1C}">
                      <a14:useLocalDpi xmlns:a14="http://schemas.microsoft.com/office/drawing/2010/main" val="0"/>
                    </a:ext>
                  </a:extLst>
                </a:blip>
                <a:stretch>
                  <a:fillRect/>
                </a:stretch>
              </p:blipFill>
              <p:spPr>
                <a:xfrm>
                  <a:off x="3468116" y="4771951"/>
                  <a:ext cx="67469" cy="269875"/>
                </a:xfrm>
                <a:prstGeom prst="rect">
                  <a:avLst/>
                </a:prstGeom>
              </p:spPr>
            </p:pic>
          </p:grpSp>
          <p:grpSp>
            <p:nvGrpSpPr>
              <p:cNvPr id="6" name="Group 5"/>
              <p:cNvGrpSpPr/>
              <p:nvPr/>
            </p:nvGrpSpPr>
            <p:grpSpPr>
              <a:xfrm>
                <a:off x="1600200" y="5692870"/>
                <a:ext cx="191516" cy="430469"/>
                <a:chOff x="1600200" y="5692870"/>
                <a:chExt cx="191516" cy="430469"/>
              </a:xfrm>
            </p:grpSpPr>
            <p:pic>
              <p:nvPicPr>
                <p:cNvPr id="10" name="Picture 9" descr="Screen Bean man"/>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79167" y1="11801" x2="79167" y2="11801"/>
                            </a14:backgroundRemoval>
                          </a14:imgEffect>
                        </a14:imgLayer>
                      </a14:imgProps>
                    </a:ext>
                    <a:ext uri="{28A0092B-C50C-407E-A947-70E740481C1C}">
                      <a14:useLocalDpi xmlns:a14="http://schemas.microsoft.com/office/drawing/2010/main" val="0"/>
                    </a:ext>
                  </a:extLst>
                </a:blip>
                <a:stretch>
                  <a:fillRect/>
                </a:stretch>
              </p:blipFill>
              <p:spPr>
                <a:xfrm flipH="1">
                  <a:off x="1600200" y="5802151"/>
                  <a:ext cx="191516" cy="321188"/>
                </a:xfrm>
                <a:prstGeom prst="rect">
                  <a:avLst/>
                </a:prstGeom>
              </p:spPr>
            </p:pic>
            <p:pic>
              <p:nvPicPr>
                <p:cNvPr id="14" name="Picture 13" descr="Bendix King radio"/>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93333" y1="47667" x2="93333" y2="47667"/>
                              <a14:foregroundMark x1="90667" y1="54667" x2="90667" y2="54667"/>
                              <a14:foregroundMark x1="93333" y1="68333" x2="93333" y2="68333"/>
                            </a14:backgroundRemoval>
                          </a14:imgEffect>
                        </a14:imgLayer>
                      </a14:imgProps>
                    </a:ext>
                    <a:ext uri="{28A0092B-C50C-407E-A947-70E740481C1C}">
                      <a14:useLocalDpi xmlns:a14="http://schemas.microsoft.com/office/drawing/2010/main" val="0"/>
                    </a:ext>
                  </a:extLst>
                </a:blip>
                <a:stretch>
                  <a:fillRect/>
                </a:stretch>
              </p:blipFill>
              <p:spPr>
                <a:xfrm>
                  <a:off x="1724247" y="5692870"/>
                  <a:ext cx="67469" cy="269875"/>
                </a:xfrm>
                <a:prstGeom prst="rect">
                  <a:avLst/>
                </a:prstGeom>
              </p:spPr>
            </p:pic>
          </p:grpSp>
        </p:grpSp>
      </p:grpSp>
      <p:pic>
        <p:nvPicPr>
          <p:cNvPr id="2050" name="Pic-Home Button" descr="Home Button">
            <a:hlinkClick r:id="rId8" action="ppaction://hlinksldjump" tooltip="Main Menu"/>
          </p:cNvPr>
          <p:cNvPicPr>
            <a:picLocks noChangeAspect="1" noChangeArrowheads="1"/>
          </p:cNvPicPr>
          <p:nvPr/>
        </p:nvPicPr>
        <p:blipFill>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686800" y="152400"/>
            <a:ext cx="304800" cy="304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94378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IFC-NIRSC" descr="Null"/>
          <p:cNvSpPr txBox="1"/>
          <p:nvPr/>
        </p:nvSpPr>
        <p:spPr>
          <a:xfrm rot="16200000">
            <a:off x="-2197098" y="4344600"/>
            <a:ext cx="4699001" cy="276999"/>
          </a:xfrm>
          <a:prstGeom prst="rect">
            <a:avLst/>
          </a:prstGeom>
          <a:noFill/>
        </p:spPr>
        <p:txBody>
          <a:bodyPr wrap="square" rtlCol="0">
            <a:spAutoFit/>
          </a:bodyPr>
          <a:lstStyle/>
          <a:p>
            <a:r>
              <a:rPr lang="en-US" sz="1200" dirty="0">
                <a:solidFill>
                  <a:schemeClr val="accent2">
                    <a:lumMod val="75000"/>
                  </a:schemeClr>
                </a:solidFill>
                <a:latin typeface="Biondi" panose="02000505030000020004" pitchFamily="2" charset="0"/>
              </a:rPr>
              <a:t>NIFC-NIICD-NIRSC Basic Radio Operation Training</a:t>
            </a:r>
          </a:p>
        </p:txBody>
      </p:sp>
      <p:sp>
        <p:nvSpPr>
          <p:cNvPr id="2" name="Title 1"/>
          <p:cNvSpPr>
            <a:spLocks noGrp="1"/>
          </p:cNvSpPr>
          <p:nvPr>
            <p:ph type="title"/>
          </p:nvPr>
        </p:nvSpPr>
        <p:spPr/>
        <p:txBody>
          <a:bodyPr>
            <a:normAutofit fontScale="90000"/>
          </a:bodyPr>
          <a:lstStyle/>
          <a:p>
            <a:r>
              <a:rPr lang="en-US" b="1" dirty="0"/>
              <a:t>RADIO THEORY BASICS – </a:t>
            </a:r>
            <a:br>
              <a:rPr lang="en-US" b="1" dirty="0"/>
            </a:br>
            <a:r>
              <a:rPr lang="en-US" b="1" dirty="0"/>
              <a:t>How does radio work?</a:t>
            </a:r>
          </a:p>
        </p:txBody>
      </p:sp>
      <p:sp>
        <p:nvSpPr>
          <p:cNvPr id="13" name="Main Text"/>
          <p:cNvSpPr txBox="1">
            <a:spLocks noChangeArrowheads="1"/>
          </p:cNvSpPr>
          <p:nvPr/>
        </p:nvSpPr>
        <p:spPr bwMode="auto">
          <a:xfrm>
            <a:off x="1175908" y="1981200"/>
            <a:ext cx="7815692"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50000"/>
              </a:spcBef>
              <a:defRPr>
                <a:solidFill>
                  <a:srgbClr val="006666"/>
                </a:solidFill>
                <a:latin typeface="Arial Black" pitchFamily="34" charset="0"/>
              </a:defRPr>
            </a:lvl1pPr>
            <a:lvl2pPr marL="742950" indent="-285750" eaLnBrk="0" hangingPunct="0">
              <a:spcBef>
                <a:spcPct val="20000"/>
              </a:spcBef>
              <a:buFont typeface="Wingdings" pitchFamily="2" charset="2"/>
              <a:buChar char="Ø"/>
              <a:defRPr sz="2200" i="1">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1600">
                <a:solidFill>
                  <a:schemeClr val="tx1"/>
                </a:solidFill>
                <a:latin typeface="Arial" charset="0"/>
              </a:defRPr>
            </a:lvl4pPr>
            <a:lvl5pPr marL="2057400" indent="-228600" eaLnBrk="0" hangingPunct="0">
              <a:spcBef>
                <a:spcPct val="20000"/>
              </a:spcBef>
              <a:buChar char="»"/>
              <a:defRPr sz="1200">
                <a:solidFill>
                  <a:schemeClr val="tx1"/>
                </a:solidFill>
                <a:latin typeface="Arial" charset="0"/>
              </a:defRPr>
            </a:lvl5pPr>
            <a:lvl6pPr marL="2514600" indent="-228600" eaLnBrk="0" fontAlgn="base" hangingPunct="0">
              <a:spcBef>
                <a:spcPct val="20000"/>
              </a:spcBef>
              <a:spcAft>
                <a:spcPct val="0"/>
              </a:spcAft>
              <a:buChar char="»"/>
              <a:defRPr sz="1200">
                <a:solidFill>
                  <a:schemeClr val="tx1"/>
                </a:solidFill>
                <a:latin typeface="Arial" charset="0"/>
              </a:defRPr>
            </a:lvl6pPr>
            <a:lvl7pPr marL="2971800" indent="-228600" eaLnBrk="0" fontAlgn="base" hangingPunct="0">
              <a:spcBef>
                <a:spcPct val="20000"/>
              </a:spcBef>
              <a:spcAft>
                <a:spcPct val="0"/>
              </a:spcAft>
              <a:buChar char="»"/>
              <a:defRPr sz="1200">
                <a:solidFill>
                  <a:schemeClr val="tx1"/>
                </a:solidFill>
                <a:latin typeface="Arial" charset="0"/>
              </a:defRPr>
            </a:lvl7pPr>
            <a:lvl8pPr marL="3429000" indent="-228600" eaLnBrk="0" fontAlgn="base" hangingPunct="0">
              <a:spcBef>
                <a:spcPct val="20000"/>
              </a:spcBef>
              <a:spcAft>
                <a:spcPct val="0"/>
              </a:spcAft>
              <a:buChar char="»"/>
              <a:defRPr sz="1200">
                <a:solidFill>
                  <a:schemeClr val="tx1"/>
                </a:solidFill>
                <a:latin typeface="Arial" charset="0"/>
              </a:defRPr>
            </a:lvl8pPr>
            <a:lvl9pPr marL="3886200" indent="-228600" eaLnBrk="0" fontAlgn="base" hangingPunct="0">
              <a:spcBef>
                <a:spcPct val="20000"/>
              </a:spcBef>
              <a:spcAft>
                <a:spcPct val="0"/>
              </a:spcAft>
              <a:buChar char="»"/>
              <a:defRPr sz="1200">
                <a:solidFill>
                  <a:schemeClr val="tx1"/>
                </a:solidFill>
                <a:latin typeface="Arial" charset="0"/>
              </a:defRPr>
            </a:lvl9pPr>
          </a:lstStyle>
          <a:p>
            <a:pPr eaLnBrk="1" hangingPunct="1">
              <a:spcBef>
                <a:spcPct val="0"/>
              </a:spcBef>
            </a:pPr>
            <a:r>
              <a:rPr lang="en-US" altLang="en-US" sz="1800" b="1" dirty="0">
                <a:solidFill>
                  <a:schemeClr val="tx1"/>
                </a:solidFill>
                <a:effectLst/>
                <a:latin typeface="Arial" panose="020B0604020202020204" pitchFamily="34" charset="0"/>
                <a:cs typeface="Arial" panose="020B0604020202020204" pitchFamily="34" charset="0"/>
              </a:rPr>
              <a:t>When you have line of sight between two radios and enough power to cover the distance, thos</a:t>
            </a:r>
            <a:r>
              <a:rPr lang="en-US" altLang="en-US" b="1" dirty="0">
                <a:solidFill>
                  <a:schemeClr val="tx1"/>
                </a:solidFill>
                <a:latin typeface="Arial" panose="020B0604020202020204" pitchFamily="34" charset="0"/>
                <a:cs typeface="Arial" panose="020B0604020202020204" pitchFamily="34" charset="0"/>
              </a:rPr>
              <a:t>e radios should be able to speak directly to one another on a simplex channel without the use of intermediary equipment.  Simplex channels use the same frequency to transmit and receive and are also known as direct or car-to-car channels.</a:t>
            </a:r>
          </a:p>
          <a:p>
            <a:pPr eaLnBrk="1" hangingPunct="1">
              <a:spcBef>
                <a:spcPct val="0"/>
              </a:spcBef>
            </a:pPr>
            <a:endParaRPr lang="en-US" altLang="en-US" sz="1800" b="1" dirty="0">
              <a:solidFill>
                <a:schemeClr val="tx1"/>
              </a:solidFill>
              <a:effectLst/>
              <a:latin typeface="Arial" panose="020B0604020202020204" pitchFamily="34" charset="0"/>
              <a:cs typeface="Arial" panose="020B0604020202020204" pitchFamily="34" charset="0"/>
            </a:endParaRPr>
          </a:p>
          <a:p>
            <a:pPr eaLnBrk="1" hangingPunct="1">
              <a:spcBef>
                <a:spcPct val="0"/>
              </a:spcBef>
            </a:pPr>
            <a:r>
              <a:rPr lang="en-US" altLang="en-US" sz="1800" b="1" dirty="0">
                <a:solidFill>
                  <a:schemeClr val="tx1"/>
                </a:solidFill>
                <a:effectLst/>
                <a:latin typeface="Arial" panose="020B0604020202020204" pitchFamily="34" charset="0"/>
                <a:cs typeface="Arial" panose="020B0604020202020204" pitchFamily="34" charset="0"/>
              </a:rPr>
              <a:t>Air-to-Ground and Tactical </a:t>
            </a:r>
          </a:p>
          <a:p>
            <a:pPr eaLnBrk="1" hangingPunct="1">
              <a:spcBef>
                <a:spcPct val="0"/>
              </a:spcBef>
            </a:pPr>
            <a:r>
              <a:rPr lang="en-US" altLang="en-US" sz="1800" b="1" dirty="0">
                <a:solidFill>
                  <a:schemeClr val="tx1"/>
                </a:solidFill>
                <a:effectLst/>
                <a:latin typeface="Arial" panose="020B0604020202020204" pitchFamily="34" charset="0"/>
                <a:cs typeface="Arial" panose="020B0604020202020204" pitchFamily="34" charset="0"/>
              </a:rPr>
              <a:t>channels are examples of </a:t>
            </a:r>
          </a:p>
          <a:p>
            <a:pPr eaLnBrk="1" hangingPunct="1">
              <a:spcBef>
                <a:spcPct val="0"/>
              </a:spcBef>
            </a:pPr>
            <a:r>
              <a:rPr lang="en-US" altLang="en-US" b="1" dirty="0">
                <a:solidFill>
                  <a:schemeClr val="tx1"/>
                </a:solidFill>
                <a:latin typeface="Arial" panose="020B0604020202020204" pitchFamily="34" charset="0"/>
                <a:cs typeface="Arial" panose="020B0604020202020204" pitchFamily="34" charset="0"/>
              </a:rPr>
              <a:t>s</a:t>
            </a:r>
            <a:r>
              <a:rPr lang="en-US" altLang="en-US" sz="1800" b="1" dirty="0">
                <a:solidFill>
                  <a:schemeClr val="tx1"/>
                </a:solidFill>
                <a:effectLst/>
                <a:latin typeface="Arial" panose="020B0604020202020204" pitchFamily="34" charset="0"/>
                <a:cs typeface="Arial" panose="020B0604020202020204" pitchFamily="34" charset="0"/>
              </a:rPr>
              <a:t>implex channels.</a:t>
            </a:r>
          </a:p>
        </p:txBody>
      </p:sp>
      <p:pic>
        <p:nvPicPr>
          <p:cNvPr id="142338" name="Pic-Screen Bean StringPhone" descr="Screen Bean men talking through a string can telephone"/>
          <p:cNvPicPr>
            <a:picLocks noChangeAspect="1" noChangeArrowheads="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4267200" y="3810000"/>
            <a:ext cx="4522298" cy="26646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Home Button" descr="Home Button - Clicking this will take you to the Main Menu">
            <a:hlinkClick r:id="rId3" action="ppaction://hlinksldjump" tooltip="Main Menu"/>
          </p:cNvPr>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686800" y="152400"/>
            <a:ext cx="304800" cy="304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89794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Example of an ICS-205 Incident Radio Communications Plan">
            <a:extLst>
              <a:ext uri="{FF2B5EF4-FFF2-40B4-BE49-F238E27FC236}">
                <a16:creationId xmlns:a16="http://schemas.microsoft.com/office/drawing/2014/main" id="{CD2122F5-1BAA-4F08-814B-D5B5DF4AEC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355" y="1635782"/>
            <a:ext cx="7924799" cy="5222218"/>
          </a:xfrm>
          <a:prstGeom prst="rect">
            <a:avLst/>
          </a:prstGeom>
        </p:spPr>
      </p:pic>
      <p:sp>
        <p:nvSpPr>
          <p:cNvPr id="19" name="NIFC-NIRSC" descr="Null"/>
          <p:cNvSpPr txBox="1"/>
          <p:nvPr/>
        </p:nvSpPr>
        <p:spPr>
          <a:xfrm rot="16200000">
            <a:off x="-2197098" y="4344600"/>
            <a:ext cx="4699001" cy="276999"/>
          </a:xfrm>
          <a:prstGeom prst="rect">
            <a:avLst/>
          </a:prstGeom>
          <a:noFill/>
        </p:spPr>
        <p:txBody>
          <a:bodyPr wrap="square" rtlCol="0">
            <a:spAutoFit/>
          </a:bodyPr>
          <a:lstStyle/>
          <a:p>
            <a:r>
              <a:rPr lang="en-US" sz="1200" dirty="0">
                <a:solidFill>
                  <a:schemeClr val="accent2">
                    <a:lumMod val="75000"/>
                  </a:schemeClr>
                </a:solidFill>
                <a:latin typeface="Biondi" panose="02000505030000020004" pitchFamily="2" charset="0"/>
              </a:rPr>
              <a:t>NIFC-NIICD-NIRSC Basic Radio Operation Training</a:t>
            </a:r>
          </a:p>
        </p:txBody>
      </p:sp>
      <p:sp>
        <p:nvSpPr>
          <p:cNvPr id="21506" name="Title"/>
          <p:cNvSpPr>
            <a:spLocks noGrp="1" noChangeArrowheads="1"/>
          </p:cNvSpPr>
          <p:nvPr>
            <p:ph type="title"/>
          </p:nvPr>
        </p:nvSpPr>
        <p:spPr/>
        <p:txBody>
          <a:bodyPr>
            <a:normAutofit fontScale="90000"/>
          </a:bodyPr>
          <a:lstStyle/>
          <a:p>
            <a:pPr eaLnBrk="1" hangingPunct="1">
              <a:defRPr/>
            </a:pPr>
            <a:r>
              <a:rPr lang="en-US" b="1" dirty="0"/>
              <a:t>RADIO THEORY BASICS – </a:t>
            </a:r>
            <a:br>
              <a:rPr lang="en-US" b="1" dirty="0"/>
            </a:br>
            <a:r>
              <a:rPr lang="en-US" sz="3600" b="1" dirty="0"/>
              <a:t>ICS-205 Incident Radio </a:t>
            </a:r>
            <a:r>
              <a:rPr lang="en-US" sz="3600" b="1" dirty="0" err="1"/>
              <a:t>Comm</a:t>
            </a:r>
            <a:r>
              <a:rPr lang="en-US" sz="3600" b="1" dirty="0"/>
              <a:t> Plan </a:t>
            </a:r>
            <a:endParaRPr lang="en-US" b="1" dirty="0"/>
          </a:p>
        </p:txBody>
      </p:sp>
      <p:sp>
        <p:nvSpPr>
          <p:cNvPr id="4" name="Text-Example" descr="Example "/>
          <p:cNvSpPr/>
          <p:nvPr/>
        </p:nvSpPr>
        <p:spPr>
          <a:xfrm rot="19794928">
            <a:off x="188851" y="1668812"/>
            <a:ext cx="1348762" cy="38100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EXAMPLE</a:t>
            </a:r>
          </a:p>
        </p:txBody>
      </p:sp>
      <p:sp>
        <p:nvSpPr>
          <p:cNvPr id="24" name="Text-Simplex Channels"/>
          <p:cNvSpPr txBox="1"/>
          <p:nvPr/>
        </p:nvSpPr>
        <p:spPr>
          <a:xfrm>
            <a:off x="2758440" y="1447800"/>
            <a:ext cx="4495800" cy="646331"/>
          </a:xfrm>
          <a:prstGeom prst="rect">
            <a:avLst/>
          </a:prstGeom>
          <a:solidFill>
            <a:schemeClr val="accent4">
              <a:lumMod val="20000"/>
              <a:lumOff val="80000"/>
            </a:schemeClr>
          </a:solidFill>
          <a:ln w="76200">
            <a:solidFill>
              <a:srgbClr val="00B050"/>
            </a:solidFill>
          </a:ln>
        </p:spPr>
        <p:txBody>
          <a:bodyPr wrap="square" rtlCol="0">
            <a:spAutoFit/>
          </a:bodyPr>
          <a:lstStyle/>
          <a:p>
            <a:pPr algn="ctr"/>
            <a:r>
              <a:rPr lang="en-US" sz="3600" b="1" dirty="0">
                <a:latin typeface="Comic Sans MS" panose="030F0702030302020204" pitchFamily="66" charset="0"/>
              </a:rPr>
              <a:t>Simplex Channels</a:t>
            </a:r>
          </a:p>
        </p:txBody>
      </p:sp>
      <p:sp>
        <p:nvSpPr>
          <p:cNvPr id="6" name="Text-TXRX"/>
          <p:cNvSpPr txBox="1"/>
          <p:nvPr/>
        </p:nvSpPr>
        <p:spPr>
          <a:xfrm>
            <a:off x="3749040" y="6592358"/>
            <a:ext cx="2514600" cy="276999"/>
          </a:xfrm>
          <a:prstGeom prst="rect">
            <a:avLst/>
          </a:prstGeom>
          <a:noFill/>
        </p:spPr>
        <p:txBody>
          <a:bodyPr wrap="square" rtlCol="0">
            <a:spAutoFit/>
          </a:bodyPr>
          <a:lstStyle/>
          <a:p>
            <a:r>
              <a:rPr lang="en-US" sz="1200" b="1" dirty="0">
                <a:solidFill>
                  <a:srgbClr val="FF0000"/>
                </a:solidFill>
                <a:latin typeface="Comic Sans MS" panose="030F0702030302020204" pitchFamily="66" charset="0"/>
              </a:rPr>
              <a:t>TX = Transmit   RX = Receive</a:t>
            </a:r>
          </a:p>
        </p:txBody>
      </p:sp>
      <p:sp>
        <p:nvSpPr>
          <p:cNvPr id="9" name="Box around Tacs" descr="Box around tactical simplex channels&#10;"/>
          <p:cNvSpPr/>
          <p:nvPr/>
        </p:nvSpPr>
        <p:spPr>
          <a:xfrm>
            <a:off x="1094354" y="2514600"/>
            <a:ext cx="7924801" cy="1295400"/>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Red Arrows" descr="Arrows pointing at the receive and transmit frequencies indicating that they are the same."/>
          <p:cNvGrpSpPr/>
          <p:nvPr/>
        </p:nvGrpSpPr>
        <p:grpSpPr>
          <a:xfrm>
            <a:off x="4343400" y="2735443"/>
            <a:ext cx="4407136" cy="853713"/>
            <a:chOff x="4507064" y="2594401"/>
            <a:chExt cx="4244672" cy="853713"/>
          </a:xfrm>
        </p:grpSpPr>
        <p:sp>
          <p:nvSpPr>
            <p:cNvPr id="27" name="TextBox 26"/>
            <p:cNvSpPr txBox="1"/>
            <p:nvPr/>
          </p:nvSpPr>
          <p:spPr>
            <a:xfrm>
              <a:off x="7227736" y="2594401"/>
              <a:ext cx="1524000" cy="830997"/>
            </a:xfrm>
            <a:prstGeom prst="rect">
              <a:avLst/>
            </a:prstGeom>
            <a:solidFill>
              <a:schemeClr val="accent4">
                <a:lumMod val="20000"/>
                <a:lumOff val="80000"/>
              </a:schemeClr>
            </a:solidFill>
            <a:ln w="76200">
              <a:solidFill>
                <a:srgbClr val="FF0000"/>
              </a:solidFill>
            </a:ln>
          </p:spPr>
          <p:txBody>
            <a:bodyPr wrap="square" rtlCol="0">
              <a:spAutoFit/>
            </a:bodyPr>
            <a:lstStyle/>
            <a:p>
              <a:pPr algn="ctr"/>
              <a:r>
                <a:rPr lang="en-US" sz="1600" b="1" dirty="0">
                  <a:latin typeface="Comic Sans MS" panose="030F0702030302020204" pitchFamily="66" charset="0"/>
                </a:rPr>
                <a:t>TX and RX frequencies are the same</a:t>
              </a:r>
            </a:p>
          </p:txBody>
        </p:sp>
        <p:cxnSp>
          <p:nvCxnSpPr>
            <p:cNvPr id="21504" name="Straight Connector 21503" descr="Null"/>
            <p:cNvCxnSpPr/>
            <p:nvPr/>
          </p:nvCxnSpPr>
          <p:spPr>
            <a:xfrm flipH="1">
              <a:off x="4507064" y="3425398"/>
              <a:ext cx="2808136"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Arrow Connector 38" descr="Arrow pointing at TX frequencies"/>
            <p:cNvCxnSpPr/>
            <p:nvPr/>
          </p:nvCxnSpPr>
          <p:spPr>
            <a:xfrm flipV="1">
              <a:off x="6019800" y="2830758"/>
              <a:ext cx="0" cy="617356"/>
            </a:xfrm>
            <a:prstGeom prst="straightConnector1">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509" name="Straight Arrow Connector 21508" descr="Arrow pointing at receive frequencies"/>
            <p:cNvCxnSpPr/>
            <p:nvPr/>
          </p:nvCxnSpPr>
          <p:spPr>
            <a:xfrm flipV="1">
              <a:off x="4529593" y="2830758"/>
              <a:ext cx="0" cy="594640"/>
            </a:xfrm>
            <a:prstGeom prst="straightConnector1">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25" name="Box around simplex" descr="Box around other simplex channels"/>
          <p:cNvSpPr/>
          <p:nvPr/>
        </p:nvSpPr>
        <p:spPr>
          <a:xfrm>
            <a:off x="1094354" y="4627685"/>
            <a:ext cx="7924800" cy="938245"/>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Box around airguard" descr="Box around Airguard simplex channel"/>
          <p:cNvSpPr/>
          <p:nvPr/>
        </p:nvSpPr>
        <p:spPr>
          <a:xfrm>
            <a:off x="1094355" y="5842964"/>
            <a:ext cx="7924799" cy="276999"/>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Home Button" descr="Home Button - clicking this will take you to the Main Menu">
            <a:hlinkClick r:id="rId4" action="ppaction://hlinksldjump" tooltip="Main Menu"/>
          </p:cNvPr>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686800" y="152400"/>
            <a:ext cx="304800" cy="304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5238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2"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26" presetClass="emph" presetSubtype="0" repeatCount="2000" fill="hold" grpId="0" nodeType="withEffect">
                                  <p:stCondLst>
                                    <p:cond delay="0"/>
                                  </p:stCondLst>
                                  <p:childTnLst>
                                    <p:animEffect transition="out" filter="fade">
                                      <p:cBhvr>
                                        <p:cTn id="10" dur="500" tmFilter="0, 0; .2, .5; .8, .5; 1, 0"/>
                                        <p:tgtEl>
                                          <p:spTgt spid="9"/>
                                        </p:tgtEl>
                                      </p:cBhvr>
                                    </p:animEffect>
                                    <p:animScale>
                                      <p:cBhvr>
                                        <p:cTn id="11" dur="250" autoRev="1" fill="hold"/>
                                        <p:tgtEl>
                                          <p:spTgt spid="9"/>
                                        </p:tgtEl>
                                      </p:cBhvr>
                                      <p:by x="105000" y="105000"/>
                                    </p:animScale>
                                  </p:childTnLst>
                                </p:cTn>
                              </p:par>
                              <p:par>
                                <p:cTn id="12" presetID="1" presetClass="entr" presetSubtype="0" fill="hold" grpId="2" nodeType="withEffect">
                                  <p:stCondLst>
                                    <p:cond delay="0"/>
                                  </p:stCondLst>
                                  <p:childTnLst>
                                    <p:set>
                                      <p:cBhvr>
                                        <p:cTn id="13" dur="1" fill="hold">
                                          <p:stCondLst>
                                            <p:cond delay="0"/>
                                          </p:stCondLst>
                                        </p:cTn>
                                        <p:tgtEl>
                                          <p:spTgt spid="25"/>
                                        </p:tgtEl>
                                        <p:attrNameLst>
                                          <p:attrName>style.visibility</p:attrName>
                                        </p:attrNameLst>
                                      </p:cBhvr>
                                      <p:to>
                                        <p:strVal val="visible"/>
                                      </p:to>
                                    </p:set>
                                  </p:childTnLst>
                                </p:cTn>
                              </p:par>
                              <p:par>
                                <p:cTn id="14" presetID="26" presetClass="emph" presetSubtype="0" repeatCount="2000" fill="hold" grpId="0" nodeType="withEffect">
                                  <p:stCondLst>
                                    <p:cond delay="0"/>
                                  </p:stCondLst>
                                  <p:childTnLst>
                                    <p:animEffect transition="out" filter="fade">
                                      <p:cBhvr>
                                        <p:cTn id="15" dur="500" tmFilter="0, 0; .2, .5; .8, .5; 1, 0"/>
                                        <p:tgtEl>
                                          <p:spTgt spid="25"/>
                                        </p:tgtEl>
                                      </p:cBhvr>
                                    </p:animEffect>
                                    <p:animScale>
                                      <p:cBhvr>
                                        <p:cTn id="16" dur="250" autoRev="1" fill="hold"/>
                                        <p:tgtEl>
                                          <p:spTgt spid="25"/>
                                        </p:tgtEl>
                                      </p:cBhvr>
                                      <p:by x="105000" y="105000"/>
                                    </p:animScale>
                                  </p:childTnLst>
                                </p:cTn>
                              </p:par>
                              <p:par>
                                <p:cTn id="17" presetID="1" presetClass="entr" presetSubtype="0" fill="hold" grpId="2"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26" presetClass="emph" presetSubtype="0" repeatCount="2000" fill="hold" grpId="0" nodeType="withEffect">
                                  <p:stCondLst>
                                    <p:cond delay="0"/>
                                  </p:stCondLst>
                                  <p:childTnLst>
                                    <p:animEffect transition="out" filter="fade">
                                      <p:cBhvr>
                                        <p:cTn id="20" dur="500" tmFilter="0, 0; .2, .5; .8, .5; 1, 0"/>
                                        <p:tgtEl>
                                          <p:spTgt spid="26"/>
                                        </p:tgtEl>
                                      </p:cBhvr>
                                    </p:animEffect>
                                    <p:animScale>
                                      <p:cBhvr>
                                        <p:cTn id="21" dur="250" autoRev="1" fill="hold"/>
                                        <p:tgtEl>
                                          <p:spTgt spid="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animBg="1"/>
      <p:bldP spid="9" grpId="2" animBg="1"/>
      <p:bldP spid="25" grpId="0" animBg="1"/>
      <p:bldP spid="25" grpId="2" animBg="1"/>
      <p:bldP spid="26" grpId="0" animBg="1"/>
      <p:bldP spid="26" grpId="2"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NIFC-NIRSC" descr="Null"/>
          <p:cNvSpPr txBox="1"/>
          <p:nvPr/>
        </p:nvSpPr>
        <p:spPr>
          <a:xfrm rot="16200000">
            <a:off x="-2197098" y="4344600"/>
            <a:ext cx="4699001" cy="276999"/>
          </a:xfrm>
          <a:prstGeom prst="rect">
            <a:avLst/>
          </a:prstGeom>
          <a:noFill/>
        </p:spPr>
        <p:txBody>
          <a:bodyPr wrap="square" rtlCol="0">
            <a:spAutoFit/>
          </a:bodyPr>
          <a:lstStyle/>
          <a:p>
            <a:r>
              <a:rPr lang="en-US" sz="1200" dirty="0">
                <a:solidFill>
                  <a:schemeClr val="accent2">
                    <a:lumMod val="75000"/>
                  </a:schemeClr>
                </a:solidFill>
                <a:latin typeface="Biondi" panose="02000505030000020004" pitchFamily="2" charset="0"/>
              </a:rPr>
              <a:t>NIFC-NIICD-NIRSC Basic Radio Operation Training</a:t>
            </a:r>
          </a:p>
        </p:txBody>
      </p:sp>
      <p:sp>
        <p:nvSpPr>
          <p:cNvPr id="13314" name="Title"/>
          <p:cNvSpPr>
            <a:spLocks noGrp="1" noChangeArrowheads="1"/>
          </p:cNvSpPr>
          <p:nvPr>
            <p:ph type="title"/>
          </p:nvPr>
        </p:nvSpPr>
        <p:spPr/>
        <p:txBody>
          <a:bodyPr>
            <a:normAutofit fontScale="90000"/>
          </a:bodyPr>
          <a:lstStyle/>
          <a:p>
            <a:pPr eaLnBrk="1" hangingPunct="1">
              <a:defRPr/>
            </a:pPr>
            <a:r>
              <a:rPr lang="en-US" b="1" dirty="0"/>
              <a:t>RADIO THEORY BASICS – </a:t>
            </a:r>
            <a:br>
              <a:rPr lang="en-US" b="1" dirty="0"/>
            </a:br>
            <a:r>
              <a:rPr lang="en-US" b="1" dirty="0"/>
              <a:t>Repeaters </a:t>
            </a:r>
          </a:p>
        </p:txBody>
      </p:sp>
      <p:sp>
        <p:nvSpPr>
          <p:cNvPr id="13315" name="Main Text"/>
          <p:cNvSpPr>
            <a:spLocks noGrp="1" noChangeArrowheads="1"/>
          </p:cNvSpPr>
          <p:nvPr>
            <p:ph idx="1"/>
          </p:nvPr>
        </p:nvSpPr>
        <p:spPr>
          <a:xfrm>
            <a:off x="1066800" y="1752600"/>
            <a:ext cx="8003917" cy="2381802"/>
          </a:xfrm>
        </p:spPr>
        <p:txBody>
          <a:bodyPr>
            <a:normAutofit lnSpcReduction="10000"/>
          </a:bodyPr>
          <a:lstStyle/>
          <a:p>
            <a:pPr marL="285750" indent="-285750" eaLnBrk="1" hangingPunct="1">
              <a:lnSpc>
                <a:spcPct val="120000"/>
              </a:lnSpc>
              <a:buFont typeface="Wingdings" panose="05000000000000000000" pitchFamily="2" charset="2"/>
              <a:buChar char="§"/>
            </a:pPr>
            <a:r>
              <a:rPr lang="en-US" altLang="en-US" sz="1400" b="1" dirty="0">
                <a:effectLst/>
                <a:latin typeface="Arial" charset="0"/>
                <a:cs typeface="Arial" charset="0"/>
              </a:rPr>
              <a:t>When two radios are not able to talk directly to one another due to distance or terrain, a repeater is needed. </a:t>
            </a:r>
          </a:p>
          <a:p>
            <a:pPr marL="285750" indent="-285750">
              <a:lnSpc>
                <a:spcPct val="120000"/>
              </a:lnSpc>
              <a:buFont typeface="Wingdings" panose="05000000000000000000" pitchFamily="2" charset="2"/>
              <a:buChar char="§"/>
            </a:pPr>
            <a:r>
              <a:rPr lang="en-US" altLang="en-US" sz="1400" b="1" dirty="0">
                <a:effectLst/>
                <a:latin typeface="Arial" charset="0"/>
                <a:cs typeface="Arial" charset="0"/>
              </a:rPr>
              <a:t>A </a:t>
            </a:r>
            <a:r>
              <a:rPr lang="en-US" altLang="en-US" sz="1400" b="1" dirty="0">
                <a:latin typeface="Arial" charset="0"/>
                <a:cs typeface="Arial" charset="0"/>
              </a:rPr>
              <a:t>repeater</a:t>
            </a:r>
            <a:r>
              <a:rPr lang="en-US" altLang="en-US" sz="1400" b="1" dirty="0">
                <a:effectLst/>
                <a:latin typeface="Arial" charset="0"/>
                <a:cs typeface="Arial" charset="0"/>
              </a:rPr>
              <a:t> is a </a:t>
            </a:r>
            <a:r>
              <a:rPr lang="en-US" altLang="en-US" sz="1400" b="1" dirty="0">
                <a:latin typeface="Arial" charset="0"/>
                <a:cs typeface="Arial" charset="0"/>
              </a:rPr>
              <a:t>r</a:t>
            </a:r>
            <a:r>
              <a:rPr lang="en-US" altLang="en-US" sz="1400" b="1" dirty="0">
                <a:effectLst/>
                <a:latin typeface="Arial" charset="0"/>
                <a:cs typeface="Arial" charset="0"/>
              </a:rPr>
              <a:t>adio which is used to increase the range and coverage of mobile and handheld units.  </a:t>
            </a:r>
            <a:r>
              <a:rPr lang="en-US" altLang="en-US" sz="1400" b="1" dirty="0">
                <a:latin typeface="Arial" charset="0"/>
                <a:cs typeface="Arial" charset="0"/>
              </a:rPr>
              <a:t>It is usually located on higher terrain such as a mountain top.</a:t>
            </a:r>
            <a:endParaRPr lang="en-US" altLang="en-US" sz="1400" b="1" dirty="0">
              <a:effectLst/>
              <a:latin typeface="Arial" charset="0"/>
              <a:cs typeface="Arial" charset="0"/>
            </a:endParaRPr>
          </a:p>
          <a:p>
            <a:pPr marL="285750" indent="-285750">
              <a:lnSpc>
                <a:spcPct val="120000"/>
              </a:lnSpc>
              <a:buFont typeface="Wingdings" panose="05000000000000000000" pitchFamily="2" charset="2"/>
              <a:buChar char="§"/>
            </a:pPr>
            <a:r>
              <a:rPr lang="en-US" altLang="en-US" sz="1400" b="1" dirty="0">
                <a:latin typeface="Arial" charset="0"/>
                <a:cs typeface="Arial" charset="0"/>
              </a:rPr>
              <a:t>Repeaters receive on one frequency and simultaneously re-broadcast (repeat) the signal on a different frequency. </a:t>
            </a:r>
          </a:p>
          <a:p>
            <a:pPr marL="285750" indent="-285750">
              <a:lnSpc>
                <a:spcPct val="120000"/>
              </a:lnSpc>
              <a:buFont typeface="Wingdings" panose="05000000000000000000" pitchFamily="2" charset="2"/>
              <a:buChar char="§"/>
            </a:pPr>
            <a:r>
              <a:rPr lang="en-US" altLang="en-US" sz="1400" b="1" dirty="0">
                <a:latin typeface="Arial" charset="0"/>
                <a:cs typeface="Arial" charset="0"/>
              </a:rPr>
              <a:t>They extend your “line of sight”.</a:t>
            </a:r>
          </a:p>
          <a:p>
            <a:pPr marL="285750" indent="-285750">
              <a:lnSpc>
                <a:spcPct val="120000"/>
              </a:lnSpc>
              <a:buFont typeface="Wingdings" panose="05000000000000000000" pitchFamily="2" charset="2"/>
              <a:buChar char="§"/>
            </a:pPr>
            <a:r>
              <a:rPr lang="en-US" altLang="en-US" sz="1400" b="1" dirty="0">
                <a:latin typeface="Arial" charset="0"/>
                <a:cs typeface="Arial" charset="0"/>
              </a:rPr>
              <a:t>“Command” channels are repeater channels.</a:t>
            </a:r>
          </a:p>
          <a:p>
            <a:pPr marL="0" indent="0" eaLnBrk="1" hangingPunct="1">
              <a:lnSpc>
                <a:spcPct val="120000"/>
              </a:lnSpc>
              <a:buNone/>
            </a:pPr>
            <a:endParaRPr lang="en-US" altLang="en-US" sz="1400" b="1" dirty="0">
              <a:effectLst/>
              <a:latin typeface="Arial" charset="0"/>
              <a:cs typeface="Arial" charset="0"/>
            </a:endParaRPr>
          </a:p>
        </p:txBody>
      </p:sp>
      <p:grpSp>
        <p:nvGrpSpPr>
          <p:cNvPr id="10" name="Pic-Mountains" descr="Mountains"/>
          <p:cNvGrpSpPr/>
          <p:nvPr/>
        </p:nvGrpSpPr>
        <p:grpSpPr>
          <a:xfrm>
            <a:off x="1318943" y="4530938"/>
            <a:ext cx="7238999" cy="2301663"/>
            <a:chOff x="1318943" y="4530938"/>
            <a:chExt cx="7238999" cy="2301663"/>
          </a:xfrm>
        </p:grpSpPr>
        <p:sp>
          <p:nvSpPr>
            <p:cNvPr id="22" name="Freeform 220" descr="Null"/>
            <p:cNvSpPr>
              <a:spLocks/>
            </p:cNvSpPr>
            <p:nvPr/>
          </p:nvSpPr>
          <p:spPr bwMode="auto">
            <a:xfrm rot="30498">
              <a:off x="6532028" y="5470960"/>
              <a:ext cx="316706" cy="234727"/>
            </a:xfrm>
            <a:custGeom>
              <a:avLst/>
              <a:gdLst/>
              <a:ahLst/>
              <a:cxnLst>
                <a:cxn ang="0">
                  <a:pos x="49" y="73"/>
                </a:cxn>
                <a:cxn ang="0">
                  <a:pos x="148" y="0"/>
                </a:cxn>
                <a:cxn ang="0">
                  <a:pos x="382" y="137"/>
                </a:cxn>
                <a:cxn ang="0">
                  <a:pos x="360" y="180"/>
                </a:cxn>
                <a:cxn ang="0">
                  <a:pos x="192" y="68"/>
                </a:cxn>
                <a:cxn ang="0">
                  <a:pos x="139" y="103"/>
                </a:cxn>
                <a:cxn ang="0">
                  <a:pos x="95" y="146"/>
                </a:cxn>
                <a:cxn ang="0">
                  <a:pos x="53" y="166"/>
                </a:cxn>
                <a:cxn ang="0">
                  <a:pos x="0" y="166"/>
                </a:cxn>
                <a:cxn ang="0">
                  <a:pos x="49" y="73"/>
                </a:cxn>
              </a:cxnLst>
              <a:rect l="0" t="0" r="r" b="b"/>
              <a:pathLst>
                <a:path w="382" h="180">
                  <a:moveTo>
                    <a:pt x="49" y="73"/>
                  </a:moveTo>
                  <a:lnTo>
                    <a:pt x="148" y="0"/>
                  </a:lnTo>
                  <a:lnTo>
                    <a:pt x="382" y="137"/>
                  </a:lnTo>
                  <a:lnTo>
                    <a:pt x="360" y="180"/>
                  </a:lnTo>
                  <a:lnTo>
                    <a:pt x="192" y="68"/>
                  </a:lnTo>
                  <a:lnTo>
                    <a:pt x="139" y="103"/>
                  </a:lnTo>
                  <a:lnTo>
                    <a:pt x="95" y="146"/>
                  </a:lnTo>
                  <a:lnTo>
                    <a:pt x="53" y="166"/>
                  </a:lnTo>
                  <a:lnTo>
                    <a:pt x="0" y="166"/>
                  </a:lnTo>
                  <a:lnTo>
                    <a:pt x="49" y="73"/>
                  </a:lnTo>
                  <a:close/>
                </a:path>
              </a:pathLst>
            </a:custGeom>
            <a:solidFill>
              <a:srgbClr val="993300"/>
            </a:solidFill>
            <a:ln w="9525">
              <a:noFill/>
              <a:round/>
              <a:headEnd/>
              <a:tailEnd/>
            </a:ln>
          </p:spPr>
          <p:txBody>
            <a:bodyPr/>
            <a:lstStyle/>
            <a:p>
              <a:pPr>
                <a:defRPr/>
              </a:pPr>
              <a:endParaRPr lang="en-US" dirty="0"/>
            </a:p>
          </p:txBody>
        </p:sp>
        <p:sp>
          <p:nvSpPr>
            <p:cNvPr id="20" name="Freeform 218" title="Mountains"/>
            <p:cNvSpPr>
              <a:spLocks/>
            </p:cNvSpPr>
            <p:nvPr/>
          </p:nvSpPr>
          <p:spPr bwMode="auto">
            <a:xfrm rot="30498">
              <a:off x="2054154" y="4708930"/>
              <a:ext cx="6491220" cy="2098085"/>
            </a:xfrm>
            <a:custGeom>
              <a:avLst/>
              <a:gdLst/>
              <a:ahLst/>
              <a:cxnLst>
                <a:cxn ang="0">
                  <a:pos x="124" y="1522"/>
                </a:cxn>
                <a:cxn ang="0">
                  <a:pos x="243" y="1396"/>
                </a:cxn>
                <a:cxn ang="0">
                  <a:pos x="360" y="1217"/>
                </a:cxn>
                <a:cxn ang="0">
                  <a:pos x="643" y="877"/>
                </a:cxn>
                <a:cxn ang="0">
                  <a:pos x="928" y="584"/>
                </a:cxn>
                <a:cxn ang="0">
                  <a:pos x="919" y="653"/>
                </a:cxn>
                <a:cxn ang="0">
                  <a:pos x="965" y="643"/>
                </a:cxn>
                <a:cxn ang="0">
                  <a:pos x="1228" y="284"/>
                </a:cxn>
                <a:cxn ang="0">
                  <a:pos x="1418" y="45"/>
                </a:cxn>
                <a:cxn ang="0">
                  <a:pos x="1389" y="201"/>
                </a:cxn>
                <a:cxn ang="0">
                  <a:pos x="1352" y="351"/>
                </a:cxn>
                <a:cxn ang="0">
                  <a:pos x="1531" y="233"/>
                </a:cxn>
                <a:cxn ang="0">
                  <a:pos x="1694" y="325"/>
                </a:cxn>
                <a:cxn ang="0">
                  <a:pos x="1798" y="422"/>
                </a:cxn>
                <a:cxn ang="0">
                  <a:pos x="1928" y="568"/>
                </a:cxn>
                <a:cxn ang="0">
                  <a:pos x="2017" y="651"/>
                </a:cxn>
                <a:cxn ang="0">
                  <a:pos x="1924" y="489"/>
                </a:cxn>
                <a:cxn ang="0">
                  <a:pos x="1798" y="272"/>
                </a:cxn>
                <a:cxn ang="0">
                  <a:pos x="1749" y="158"/>
                </a:cxn>
                <a:cxn ang="0">
                  <a:pos x="1701" y="140"/>
                </a:cxn>
                <a:cxn ang="0">
                  <a:pos x="1716" y="79"/>
                </a:cxn>
                <a:cxn ang="0">
                  <a:pos x="1811" y="126"/>
                </a:cxn>
                <a:cxn ang="0">
                  <a:pos x="1928" y="252"/>
                </a:cxn>
                <a:cxn ang="0">
                  <a:pos x="2021" y="396"/>
                </a:cxn>
                <a:cxn ang="0">
                  <a:pos x="2182" y="558"/>
                </a:cxn>
                <a:cxn ang="0">
                  <a:pos x="2434" y="795"/>
                </a:cxn>
                <a:cxn ang="0">
                  <a:pos x="2706" y="992"/>
                </a:cxn>
                <a:cxn ang="0">
                  <a:pos x="2873" y="1008"/>
                </a:cxn>
                <a:cxn ang="0">
                  <a:pos x="3002" y="895"/>
                </a:cxn>
                <a:cxn ang="0">
                  <a:pos x="3172" y="781"/>
                </a:cxn>
                <a:cxn ang="0">
                  <a:pos x="3368" y="572"/>
                </a:cxn>
                <a:cxn ang="0">
                  <a:pos x="3392" y="603"/>
                </a:cxn>
                <a:cxn ang="0">
                  <a:pos x="3381" y="747"/>
                </a:cxn>
                <a:cxn ang="0">
                  <a:pos x="3472" y="607"/>
                </a:cxn>
                <a:cxn ang="0">
                  <a:pos x="3593" y="710"/>
                </a:cxn>
                <a:cxn ang="0">
                  <a:pos x="3529" y="568"/>
                </a:cxn>
                <a:cxn ang="0">
                  <a:pos x="3744" y="777"/>
                </a:cxn>
                <a:cxn ang="0">
                  <a:pos x="3995" y="978"/>
                </a:cxn>
                <a:cxn ang="0">
                  <a:pos x="4296" y="881"/>
                </a:cxn>
                <a:cxn ang="0">
                  <a:pos x="4501" y="838"/>
                </a:cxn>
                <a:cxn ang="0">
                  <a:pos x="4594" y="767"/>
                </a:cxn>
                <a:cxn ang="0">
                  <a:pos x="4709" y="714"/>
                </a:cxn>
                <a:cxn ang="0">
                  <a:pos x="4810" y="664"/>
                </a:cxn>
                <a:cxn ang="0">
                  <a:pos x="4773" y="735"/>
                </a:cxn>
                <a:cxn ang="0">
                  <a:pos x="4881" y="702"/>
                </a:cxn>
                <a:cxn ang="0">
                  <a:pos x="5042" y="714"/>
                </a:cxn>
                <a:cxn ang="0">
                  <a:pos x="5130" y="755"/>
                </a:cxn>
                <a:cxn ang="0">
                  <a:pos x="5243" y="761"/>
                </a:cxn>
                <a:cxn ang="0">
                  <a:pos x="5541" y="913"/>
                </a:cxn>
                <a:cxn ang="0">
                  <a:pos x="5665" y="1019"/>
                </a:cxn>
                <a:cxn ang="0">
                  <a:pos x="5537" y="1000"/>
                </a:cxn>
                <a:cxn ang="0">
                  <a:pos x="5678" y="1043"/>
                </a:cxn>
                <a:cxn ang="0">
                  <a:pos x="5800" y="1092"/>
                </a:cxn>
                <a:cxn ang="0">
                  <a:pos x="5921" y="1130"/>
                </a:cxn>
                <a:cxn ang="0">
                  <a:pos x="6049" y="1177"/>
                </a:cxn>
                <a:cxn ang="0">
                  <a:pos x="6135" y="1223"/>
                </a:cxn>
                <a:cxn ang="0">
                  <a:pos x="6343" y="1321"/>
                </a:cxn>
                <a:cxn ang="0">
                  <a:pos x="6665" y="1497"/>
                </a:cxn>
                <a:cxn ang="0">
                  <a:pos x="6954" y="1601"/>
                </a:cxn>
              </a:cxnLst>
              <a:rect l="0" t="0" r="r" b="b"/>
              <a:pathLst>
                <a:path w="6954" h="1601">
                  <a:moveTo>
                    <a:pt x="0" y="1601"/>
                  </a:moveTo>
                  <a:lnTo>
                    <a:pt x="29" y="1587"/>
                  </a:lnTo>
                  <a:lnTo>
                    <a:pt x="51" y="1568"/>
                  </a:lnTo>
                  <a:lnTo>
                    <a:pt x="80" y="1554"/>
                  </a:lnTo>
                  <a:lnTo>
                    <a:pt x="100" y="1538"/>
                  </a:lnTo>
                  <a:lnTo>
                    <a:pt x="124" y="1522"/>
                  </a:lnTo>
                  <a:lnTo>
                    <a:pt x="144" y="1499"/>
                  </a:lnTo>
                  <a:lnTo>
                    <a:pt x="166" y="1483"/>
                  </a:lnTo>
                  <a:lnTo>
                    <a:pt x="184" y="1463"/>
                  </a:lnTo>
                  <a:lnTo>
                    <a:pt x="204" y="1443"/>
                  </a:lnTo>
                  <a:lnTo>
                    <a:pt x="221" y="1422"/>
                  </a:lnTo>
                  <a:lnTo>
                    <a:pt x="243" y="1396"/>
                  </a:lnTo>
                  <a:lnTo>
                    <a:pt x="263" y="1378"/>
                  </a:lnTo>
                  <a:lnTo>
                    <a:pt x="279" y="1351"/>
                  </a:lnTo>
                  <a:lnTo>
                    <a:pt x="296" y="1321"/>
                  </a:lnTo>
                  <a:lnTo>
                    <a:pt x="314" y="1298"/>
                  </a:lnTo>
                  <a:lnTo>
                    <a:pt x="329" y="1264"/>
                  </a:lnTo>
                  <a:lnTo>
                    <a:pt x="360" y="1217"/>
                  </a:lnTo>
                  <a:lnTo>
                    <a:pt x="394" y="1167"/>
                  </a:lnTo>
                  <a:lnTo>
                    <a:pt x="435" y="1110"/>
                  </a:lnTo>
                  <a:lnTo>
                    <a:pt x="486" y="1053"/>
                  </a:lnTo>
                  <a:lnTo>
                    <a:pt x="537" y="994"/>
                  </a:lnTo>
                  <a:lnTo>
                    <a:pt x="588" y="937"/>
                  </a:lnTo>
                  <a:lnTo>
                    <a:pt x="643" y="877"/>
                  </a:lnTo>
                  <a:lnTo>
                    <a:pt x="696" y="820"/>
                  </a:lnTo>
                  <a:lnTo>
                    <a:pt x="753" y="761"/>
                  </a:lnTo>
                  <a:lnTo>
                    <a:pt x="802" y="714"/>
                  </a:lnTo>
                  <a:lnTo>
                    <a:pt x="848" y="664"/>
                  </a:lnTo>
                  <a:lnTo>
                    <a:pt x="890" y="621"/>
                  </a:lnTo>
                  <a:lnTo>
                    <a:pt x="928" y="584"/>
                  </a:lnTo>
                  <a:lnTo>
                    <a:pt x="954" y="552"/>
                  </a:lnTo>
                  <a:lnTo>
                    <a:pt x="970" y="528"/>
                  </a:lnTo>
                  <a:lnTo>
                    <a:pt x="981" y="513"/>
                  </a:lnTo>
                  <a:lnTo>
                    <a:pt x="965" y="544"/>
                  </a:lnTo>
                  <a:lnTo>
                    <a:pt x="943" y="593"/>
                  </a:lnTo>
                  <a:lnTo>
                    <a:pt x="919" y="653"/>
                  </a:lnTo>
                  <a:lnTo>
                    <a:pt x="890" y="710"/>
                  </a:lnTo>
                  <a:lnTo>
                    <a:pt x="879" y="761"/>
                  </a:lnTo>
                  <a:lnTo>
                    <a:pt x="864" y="787"/>
                  </a:lnTo>
                  <a:lnTo>
                    <a:pt x="868" y="785"/>
                  </a:lnTo>
                  <a:lnTo>
                    <a:pt x="919" y="714"/>
                  </a:lnTo>
                  <a:lnTo>
                    <a:pt x="965" y="643"/>
                  </a:lnTo>
                  <a:lnTo>
                    <a:pt x="1010" y="574"/>
                  </a:lnTo>
                  <a:lnTo>
                    <a:pt x="1056" y="509"/>
                  </a:lnTo>
                  <a:lnTo>
                    <a:pt x="1100" y="446"/>
                  </a:lnTo>
                  <a:lnTo>
                    <a:pt x="1144" y="396"/>
                  </a:lnTo>
                  <a:lnTo>
                    <a:pt x="1184" y="337"/>
                  </a:lnTo>
                  <a:lnTo>
                    <a:pt x="1228" y="284"/>
                  </a:lnTo>
                  <a:lnTo>
                    <a:pt x="1268" y="233"/>
                  </a:lnTo>
                  <a:lnTo>
                    <a:pt x="1301" y="185"/>
                  </a:lnTo>
                  <a:lnTo>
                    <a:pt x="1334" y="142"/>
                  </a:lnTo>
                  <a:lnTo>
                    <a:pt x="1367" y="104"/>
                  </a:lnTo>
                  <a:lnTo>
                    <a:pt x="1398" y="71"/>
                  </a:lnTo>
                  <a:lnTo>
                    <a:pt x="1418" y="45"/>
                  </a:lnTo>
                  <a:lnTo>
                    <a:pt x="1438" y="24"/>
                  </a:lnTo>
                  <a:lnTo>
                    <a:pt x="1451" y="0"/>
                  </a:lnTo>
                  <a:lnTo>
                    <a:pt x="1462" y="45"/>
                  </a:lnTo>
                  <a:lnTo>
                    <a:pt x="1451" y="91"/>
                  </a:lnTo>
                  <a:lnTo>
                    <a:pt x="1427" y="142"/>
                  </a:lnTo>
                  <a:lnTo>
                    <a:pt x="1389" y="201"/>
                  </a:lnTo>
                  <a:lnTo>
                    <a:pt x="1352" y="254"/>
                  </a:lnTo>
                  <a:lnTo>
                    <a:pt x="1321" y="311"/>
                  </a:lnTo>
                  <a:lnTo>
                    <a:pt x="1301" y="361"/>
                  </a:lnTo>
                  <a:lnTo>
                    <a:pt x="1299" y="406"/>
                  </a:lnTo>
                  <a:lnTo>
                    <a:pt x="1323" y="375"/>
                  </a:lnTo>
                  <a:lnTo>
                    <a:pt x="1352" y="351"/>
                  </a:lnTo>
                  <a:lnTo>
                    <a:pt x="1383" y="325"/>
                  </a:lnTo>
                  <a:lnTo>
                    <a:pt x="1414" y="302"/>
                  </a:lnTo>
                  <a:lnTo>
                    <a:pt x="1445" y="286"/>
                  </a:lnTo>
                  <a:lnTo>
                    <a:pt x="1476" y="268"/>
                  </a:lnTo>
                  <a:lnTo>
                    <a:pt x="1507" y="252"/>
                  </a:lnTo>
                  <a:lnTo>
                    <a:pt x="1531" y="233"/>
                  </a:lnTo>
                  <a:lnTo>
                    <a:pt x="1562" y="221"/>
                  </a:lnTo>
                  <a:lnTo>
                    <a:pt x="1593" y="225"/>
                  </a:lnTo>
                  <a:lnTo>
                    <a:pt x="1617" y="237"/>
                  </a:lnTo>
                  <a:lnTo>
                    <a:pt x="1643" y="264"/>
                  </a:lnTo>
                  <a:lnTo>
                    <a:pt x="1668" y="294"/>
                  </a:lnTo>
                  <a:lnTo>
                    <a:pt x="1694" y="325"/>
                  </a:lnTo>
                  <a:lnTo>
                    <a:pt x="1723" y="353"/>
                  </a:lnTo>
                  <a:lnTo>
                    <a:pt x="1754" y="379"/>
                  </a:lnTo>
                  <a:lnTo>
                    <a:pt x="1758" y="388"/>
                  </a:lnTo>
                  <a:lnTo>
                    <a:pt x="1767" y="396"/>
                  </a:lnTo>
                  <a:lnTo>
                    <a:pt x="1780" y="410"/>
                  </a:lnTo>
                  <a:lnTo>
                    <a:pt x="1798" y="422"/>
                  </a:lnTo>
                  <a:lnTo>
                    <a:pt x="1813" y="442"/>
                  </a:lnTo>
                  <a:lnTo>
                    <a:pt x="1838" y="467"/>
                  </a:lnTo>
                  <a:lnTo>
                    <a:pt x="1858" y="491"/>
                  </a:lnTo>
                  <a:lnTo>
                    <a:pt x="1882" y="517"/>
                  </a:lnTo>
                  <a:lnTo>
                    <a:pt x="1904" y="544"/>
                  </a:lnTo>
                  <a:lnTo>
                    <a:pt x="1928" y="568"/>
                  </a:lnTo>
                  <a:lnTo>
                    <a:pt x="1946" y="593"/>
                  </a:lnTo>
                  <a:lnTo>
                    <a:pt x="1966" y="611"/>
                  </a:lnTo>
                  <a:lnTo>
                    <a:pt x="1979" y="627"/>
                  </a:lnTo>
                  <a:lnTo>
                    <a:pt x="1997" y="639"/>
                  </a:lnTo>
                  <a:lnTo>
                    <a:pt x="2010" y="651"/>
                  </a:lnTo>
                  <a:lnTo>
                    <a:pt x="2017" y="651"/>
                  </a:lnTo>
                  <a:lnTo>
                    <a:pt x="2010" y="631"/>
                  </a:lnTo>
                  <a:lnTo>
                    <a:pt x="1997" y="613"/>
                  </a:lnTo>
                  <a:lnTo>
                    <a:pt x="1979" y="584"/>
                  </a:lnTo>
                  <a:lnTo>
                    <a:pt x="1966" y="558"/>
                  </a:lnTo>
                  <a:lnTo>
                    <a:pt x="1946" y="522"/>
                  </a:lnTo>
                  <a:lnTo>
                    <a:pt x="1924" y="489"/>
                  </a:lnTo>
                  <a:lnTo>
                    <a:pt x="1904" y="448"/>
                  </a:lnTo>
                  <a:lnTo>
                    <a:pt x="1882" y="422"/>
                  </a:lnTo>
                  <a:lnTo>
                    <a:pt x="1858" y="382"/>
                  </a:lnTo>
                  <a:lnTo>
                    <a:pt x="1838" y="341"/>
                  </a:lnTo>
                  <a:lnTo>
                    <a:pt x="1820" y="311"/>
                  </a:lnTo>
                  <a:lnTo>
                    <a:pt x="1798" y="272"/>
                  </a:lnTo>
                  <a:lnTo>
                    <a:pt x="1783" y="237"/>
                  </a:lnTo>
                  <a:lnTo>
                    <a:pt x="1774" y="211"/>
                  </a:lnTo>
                  <a:lnTo>
                    <a:pt x="1763" y="185"/>
                  </a:lnTo>
                  <a:lnTo>
                    <a:pt x="1758" y="164"/>
                  </a:lnTo>
                  <a:lnTo>
                    <a:pt x="1758" y="160"/>
                  </a:lnTo>
                  <a:lnTo>
                    <a:pt x="1749" y="158"/>
                  </a:lnTo>
                  <a:lnTo>
                    <a:pt x="1743" y="158"/>
                  </a:lnTo>
                  <a:lnTo>
                    <a:pt x="1732" y="154"/>
                  </a:lnTo>
                  <a:lnTo>
                    <a:pt x="1727" y="150"/>
                  </a:lnTo>
                  <a:lnTo>
                    <a:pt x="1716" y="150"/>
                  </a:lnTo>
                  <a:lnTo>
                    <a:pt x="1712" y="142"/>
                  </a:lnTo>
                  <a:lnTo>
                    <a:pt x="1701" y="140"/>
                  </a:lnTo>
                  <a:lnTo>
                    <a:pt x="1701" y="126"/>
                  </a:lnTo>
                  <a:lnTo>
                    <a:pt x="1699" y="110"/>
                  </a:lnTo>
                  <a:lnTo>
                    <a:pt x="1694" y="93"/>
                  </a:lnTo>
                  <a:lnTo>
                    <a:pt x="1681" y="83"/>
                  </a:lnTo>
                  <a:lnTo>
                    <a:pt x="1701" y="79"/>
                  </a:lnTo>
                  <a:lnTo>
                    <a:pt x="1716" y="79"/>
                  </a:lnTo>
                  <a:lnTo>
                    <a:pt x="1736" y="83"/>
                  </a:lnTo>
                  <a:lnTo>
                    <a:pt x="1754" y="87"/>
                  </a:lnTo>
                  <a:lnTo>
                    <a:pt x="1767" y="93"/>
                  </a:lnTo>
                  <a:lnTo>
                    <a:pt x="1783" y="104"/>
                  </a:lnTo>
                  <a:lnTo>
                    <a:pt x="1798" y="116"/>
                  </a:lnTo>
                  <a:lnTo>
                    <a:pt x="1811" y="126"/>
                  </a:lnTo>
                  <a:lnTo>
                    <a:pt x="1836" y="142"/>
                  </a:lnTo>
                  <a:lnTo>
                    <a:pt x="1853" y="164"/>
                  </a:lnTo>
                  <a:lnTo>
                    <a:pt x="1873" y="183"/>
                  </a:lnTo>
                  <a:lnTo>
                    <a:pt x="1893" y="207"/>
                  </a:lnTo>
                  <a:lnTo>
                    <a:pt x="1913" y="227"/>
                  </a:lnTo>
                  <a:lnTo>
                    <a:pt x="1928" y="252"/>
                  </a:lnTo>
                  <a:lnTo>
                    <a:pt x="1946" y="276"/>
                  </a:lnTo>
                  <a:lnTo>
                    <a:pt x="1957" y="300"/>
                  </a:lnTo>
                  <a:lnTo>
                    <a:pt x="1975" y="321"/>
                  </a:lnTo>
                  <a:lnTo>
                    <a:pt x="1990" y="349"/>
                  </a:lnTo>
                  <a:lnTo>
                    <a:pt x="2003" y="371"/>
                  </a:lnTo>
                  <a:lnTo>
                    <a:pt x="2021" y="396"/>
                  </a:lnTo>
                  <a:lnTo>
                    <a:pt x="2041" y="416"/>
                  </a:lnTo>
                  <a:lnTo>
                    <a:pt x="2054" y="432"/>
                  </a:lnTo>
                  <a:lnTo>
                    <a:pt x="2074" y="453"/>
                  </a:lnTo>
                  <a:lnTo>
                    <a:pt x="2092" y="475"/>
                  </a:lnTo>
                  <a:lnTo>
                    <a:pt x="2136" y="517"/>
                  </a:lnTo>
                  <a:lnTo>
                    <a:pt x="2182" y="558"/>
                  </a:lnTo>
                  <a:lnTo>
                    <a:pt x="2226" y="601"/>
                  </a:lnTo>
                  <a:lnTo>
                    <a:pt x="2268" y="639"/>
                  </a:lnTo>
                  <a:lnTo>
                    <a:pt x="2308" y="682"/>
                  </a:lnTo>
                  <a:lnTo>
                    <a:pt x="2352" y="720"/>
                  </a:lnTo>
                  <a:lnTo>
                    <a:pt x="2392" y="761"/>
                  </a:lnTo>
                  <a:lnTo>
                    <a:pt x="2434" y="795"/>
                  </a:lnTo>
                  <a:lnTo>
                    <a:pt x="2480" y="832"/>
                  </a:lnTo>
                  <a:lnTo>
                    <a:pt x="2525" y="866"/>
                  </a:lnTo>
                  <a:lnTo>
                    <a:pt x="2569" y="903"/>
                  </a:lnTo>
                  <a:lnTo>
                    <a:pt x="2613" y="935"/>
                  </a:lnTo>
                  <a:lnTo>
                    <a:pt x="2659" y="962"/>
                  </a:lnTo>
                  <a:lnTo>
                    <a:pt x="2706" y="992"/>
                  </a:lnTo>
                  <a:lnTo>
                    <a:pt x="2752" y="1019"/>
                  </a:lnTo>
                  <a:lnTo>
                    <a:pt x="2798" y="1043"/>
                  </a:lnTo>
                  <a:lnTo>
                    <a:pt x="2818" y="1047"/>
                  </a:lnTo>
                  <a:lnTo>
                    <a:pt x="2832" y="1041"/>
                  </a:lnTo>
                  <a:lnTo>
                    <a:pt x="2851" y="1027"/>
                  </a:lnTo>
                  <a:lnTo>
                    <a:pt x="2873" y="1008"/>
                  </a:lnTo>
                  <a:lnTo>
                    <a:pt x="2889" y="988"/>
                  </a:lnTo>
                  <a:lnTo>
                    <a:pt x="2909" y="968"/>
                  </a:lnTo>
                  <a:lnTo>
                    <a:pt x="2929" y="943"/>
                  </a:lnTo>
                  <a:lnTo>
                    <a:pt x="2946" y="929"/>
                  </a:lnTo>
                  <a:lnTo>
                    <a:pt x="2973" y="913"/>
                  </a:lnTo>
                  <a:lnTo>
                    <a:pt x="3002" y="895"/>
                  </a:lnTo>
                  <a:lnTo>
                    <a:pt x="3032" y="881"/>
                  </a:lnTo>
                  <a:lnTo>
                    <a:pt x="3059" y="864"/>
                  </a:lnTo>
                  <a:lnTo>
                    <a:pt x="3088" y="842"/>
                  </a:lnTo>
                  <a:lnTo>
                    <a:pt x="3116" y="822"/>
                  </a:lnTo>
                  <a:lnTo>
                    <a:pt x="3145" y="803"/>
                  </a:lnTo>
                  <a:lnTo>
                    <a:pt x="3172" y="781"/>
                  </a:lnTo>
                  <a:lnTo>
                    <a:pt x="3205" y="753"/>
                  </a:lnTo>
                  <a:lnTo>
                    <a:pt x="3242" y="716"/>
                  </a:lnTo>
                  <a:lnTo>
                    <a:pt x="3278" y="682"/>
                  </a:lnTo>
                  <a:lnTo>
                    <a:pt x="3313" y="643"/>
                  </a:lnTo>
                  <a:lnTo>
                    <a:pt x="3346" y="607"/>
                  </a:lnTo>
                  <a:lnTo>
                    <a:pt x="3368" y="572"/>
                  </a:lnTo>
                  <a:lnTo>
                    <a:pt x="3381" y="544"/>
                  </a:lnTo>
                  <a:lnTo>
                    <a:pt x="3388" y="526"/>
                  </a:lnTo>
                  <a:lnTo>
                    <a:pt x="3392" y="528"/>
                  </a:lnTo>
                  <a:lnTo>
                    <a:pt x="3392" y="544"/>
                  </a:lnTo>
                  <a:lnTo>
                    <a:pt x="3392" y="572"/>
                  </a:lnTo>
                  <a:lnTo>
                    <a:pt x="3392" y="603"/>
                  </a:lnTo>
                  <a:lnTo>
                    <a:pt x="3392" y="639"/>
                  </a:lnTo>
                  <a:lnTo>
                    <a:pt x="3388" y="682"/>
                  </a:lnTo>
                  <a:lnTo>
                    <a:pt x="3375" y="722"/>
                  </a:lnTo>
                  <a:lnTo>
                    <a:pt x="3355" y="767"/>
                  </a:lnTo>
                  <a:lnTo>
                    <a:pt x="3368" y="761"/>
                  </a:lnTo>
                  <a:lnTo>
                    <a:pt x="3381" y="747"/>
                  </a:lnTo>
                  <a:lnTo>
                    <a:pt x="3399" y="722"/>
                  </a:lnTo>
                  <a:lnTo>
                    <a:pt x="3412" y="696"/>
                  </a:lnTo>
                  <a:lnTo>
                    <a:pt x="3430" y="668"/>
                  </a:lnTo>
                  <a:lnTo>
                    <a:pt x="3443" y="639"/>
                  </a:lnTo>
                  <a:lnTo>
                    <a:pt x="3454" y="621"/>
                  </a:lnTo>
                  <a:lnTo>
                    <a:pt x="3472" y="607"/>
                  </a:lnTo>
                  <a:lnTo>
                    <a:pt x="3481" y="621"/>
                  </a:lnTo>
                  <a:lnTo>
                    <a:pt x="3503" y="639"/>
                  </a:lnTo>
                  <a:lnTo>
                    <a:pt x="3534" y="664"/>
                  </a:lnTo>
                  <a:lnTo>
                    <a:pt x="3556" y="688"/>
                  </a:lnTo>
                  <a:lnTo>
                    <a:pt x="3580" y="702"/>
                  </a:lnTo>
                  <a:lnTo>
                    <a:pt x="3593" y="710"/>
                  </a:lnTo>
                  <a:lnTo>
                    <a:pt x="3587" y="698"/>
                  </a:lnTo>
                  <a:lnTo>
                    <a:pt x="3576" y="682"/>
                  </a:lnTo>
                  <a:lnTo>
                    <a:pt x="3562" y="653"/>
                  </a:lnTo>
                  <a:lnTo>
                    <a:pt x="3554" y="623"/>
                  </a:lnTo>
                  <a:lnTo>
                    <a:pt x="3543" y="595"/>
                  </a:lnTo>
                  <a:lnTo>
                    <a:pt x="3529" y="568"/>
                  </a:lnTo>
                  <a:lnTo>
                    <a:pt x="3525" y="550"/>
                  </a:lnTo>
                  <a:lnTo>
                    <a:pt x="3521" y="536"/>
                  </a:lnTo>
                  <a:lnTo>
                    <a:pt x="3587" y="601"/>
                  </a:lnTo>
                  <a:lnTo>
                    <a:pt x="3642" y="664"/>
                  </a:lnTo>
                  <a:lnTo>
                    <a:pt x="3697" y="720"/>
                  </a:lnTo>
                  <a:lnTo>
                    <a:pt x="3744" y="777"/>
                  </a:lnTo>
                  <a:lnTo>
                    <a:pt x="3790" y="828"/>
                  </a:lnTo>
                  <a:lnTo>
                    <a:pt x="3832" y="868"/>
                  </a:lnTo>
                  <a:lnTo>
                    <a:pt x="3874" y="905"/>
                  </a:lnTo>
                  <a:lnTo>
                    <a:pt x="3918" y="937"/>
                  </a:lnTo>
                  <a:lnTo>
                    <a:pt x="3956" y="962"/>
                  </a:lnTo>
                  <a:lnTo>
                    <a:pt x="3995" y="978"/>
                  </a:lnTo>
                  <a:lnTo>
                    <a:pt x="4042" y="982"/>
                  </a:lnTo>
                  <a:lnTo>
                    <a:pt x="4081" y="982"/>
                  </a:lnTo>
                  <a:lnTo>
                    <a:pt x="4130" y="978"/>
                  </a:lnTo>
                  <a:lnTo>
                    <a:pt x="4183" y="956"/>
                  </a:lnTo>
                  <a:lnTo>
                    <a:pt x="4236" y="925"/>
                  </a:lnTo>
                  <a:lnTo>
                    <a:pt x="4296" y="881"/>
                  </a:lnTo>
                  <a:lnTo>
                    <a:pt x="4313" y="874"/>
                  </a:lnTo>
                  <a:lnTo>
                    <a:pt x="4344" y="868"/>
                  </a:lnTo>
                  <a:lnTo>
                    <a:pt x="4380" y="864"/>
                  </a:lnTo>
                  <a:lnTo>
                    <a:pt x="4422" y="852"/>
                  </a:lnTo>
                  <a:lnTo>
                    <a:pt x="4466" y="846"/>
                  </a:lnTo>
                  <a:lnTo>
                    <a:pt x="4501" y="838"/>
                  </a:lnTo>
                  <a:lnTo>
                    <a:pt x="4528" y="832"/>
                  </a:lnTo>
                  <a:lnTo>
                    <a:pt x="4536" y="820"/>
                  </a:lnTo>
                  <a:lnTo>
                    <a:pt x="4552" y="806"/>
                  </a:lnTo>
                  <a:lnTo>
                    <a:pt x="4563" y="791"/>
                  </a:lnTo>
                  <a:lnTo>
                    <a:pt x="4576" y="777"/>
                  </a:lnTo>
                  <a:lnTo>
                    <a:pt x="4594" y="767"/>
                  </a:lnTo>
                  <a:lnTo>
                    <a:pt x="4614" y="755"/>
                  </a:lnTo>
                  <a:lnTo>
                    <a:pt x="4631" y="747"/>
                  </a:lnTo>
                  <a:lnTo>
                    <a:pt x="4651" y="735"/>
                  </a:lnTo>
                  <a:lnTo>
                    <a:pt x="4664" y="728"/>
                  </a:lnTo>
                  <a:lnTo>
                    <a:pt x="4689" y="720"/>
                  </a:lnTo>
                  <a:lnTo>
                    <a:pt x="4709" y="714"/>
                  </a:lnTo>
                  <a:lnTo>
                    <a:pt x="4728" y="702"/>
                  </a:lnTo>
                  <a:lnTo>
                    <a:pt x="4748" y="696"/>
                  </a:lnTo>
                  <a:lnTo>
                    <a:pt x="4764" y="688"/>
                  </a:lnTo>
                  <a:lnTo>
                    <a:pt x="4784" y="682"/>
                  </a:lnTo>
                  <a:lnTo>
                    <a:pt x="4797" y="670"/>
                  </a:lnTo>
                  <a:lnTo>
                    <a:pt x="4810" y="664"/>
                  </a:lnTo>
                  <a:lnTo>
                    <a:pt x="4815" y="664"/>
                  </a:lnTo>
                  <a:lnTo>
                    <a:pt x="4806" y="670"/>
                  </a:lnTo>
                  <a:lnTo>
                    <a:pt x="4799" y="684"/>
                  </a:lnTo>
                  <a:lnTo>
                    <a:pt x="4788" y="702"/>
                  </a:lnTo>
                  <a:lnTo>
                    <a:pt x="4779" y="720"/>
                  </a:lnTo>
                  <a:lnTo>
                    <a:pt x="4773" y="735"/>
                  </a:lnTo>
                  <a:lnTo>
                    <a:pt x="4764" y="749"/>
                  </a:lnTo>
                  <a:lnTo>
                    <a:pt x="4766" y="753"/>
                  </a:lnTo>
                  <a:lnTo>
                    <a:pt x="4799" y="755"/>
                  </a:lnTo>
                  <a:lnTo>
                    <a:pt x="4830" y="747"/>
                  </a:lnTo>
                  <a:lnTo>
                    <a:pt x="4852" y="728"/>
                  </a:lnTo>
                  <a:lnTo>
                    <a:pt x="4881" y="702"/>
                  </a:lnTo>
                  <a:lnTo>
                    <a:pt x="4903" y="684"/>
                  </a:lnTo>
                  <a:lnTo>
                    <a:pt x="4929" y="668"/>
                  </a:lnTo>
                  <a:lnTo>
                    <a:pt x="4956" y="657"/>
                  </a:lnTo>
                  <a:lnTo>
                    <a:pt x="4980" y="670"/>
                  </a:lnTo>
                  <a:lnTo>
                    <a:pt x="5009" y="688"/>
                  </a:lnTo>
                  <a:lnTo>
                    <a:pt x="5042" y="714"/>
                  </a:lnTo>
                  <a:lnTo>
                    <a:pt x="5073" y="735"/>
                  </a:lnTo>
                  <a:lnTo>
                    <a:pt x="5097" y="753"/>
                  </a:lnTo>
                  <a:lnTo>
                    <a:pt x="5119" y="761"/>
                  </a:lnTo>
                  <a:lnTo>
                    <a:pt x="5133" y="771"/>
                  </a:lnTo>
                  <a:lnTo>
                    <a:pt x="5135" y="767"/>
                  </a:lnTo>
                  <a:lnTo>
                    <a:pt x="5130" y="755"/>
                  </a:lnTo>
                  <a:lnTo>
                    <a:pt x="5119" y="739"/>
                  </a:lnTo>
                  <a:lnTo>
                    <a:pt x="5130" y="728"/>
                  </a:lnTo>
                  <a:lnTo>
                    <a:pt x="5144" y="728"/>
                  </a:lnTo>
                  <a:lnTo>
                    <a:pt x="5166" y="730"/>
                  </a:lnTo>
                  <a:lnTo>
                    <a:pt x="5201" y="747"/>
                  </a:lnTo>
                  <a:lnTo>
                    <a:pt x="5243" y="761"/>
                  </a:lnTo>
                  <a:lnTo>
                    <a:pt x="5287" y="781"/>
                  </a:lnTo>
                  <a:lnTo>
                    <a:pt x="5338" y="806"/>
                  </a:lnTo>
                  <a:lnTo>
                    <a:pt x="5389" y="832"/>
                  </a:lnTo>
                  <a:lnTo>
                    <a:pt x="5442" y="860"/>
                  </a:lnTo>
                  <a:lnTo>
                    <a:pt x="5495" y="889"/>
                  </a:lnTo>
                  <a:lnTo>
                    <a:pt x="5541" y="913"/>
                  </a:lnTo>
                  <a:lnTo>
                    <a:pt x="5594" y="943"/>
                  </a:lnTo>
                  <a:lnTo>
                    <a:pt x="5634" y="968"/>
                  </a:lnTo>
                  <a:lnTo>
                    <a:pt x="5669" y="982"/>
                  </a:lnTo>
                  <a:lnTo>
                    <a:pt x="5698" y="1002"/>
                  </a:lnTo>
                  <a:lnTo>
                    <a:pt x="5678" y="1019"/>
                  </a:lnTo>
                  <a:lnTo>
                    <a:pt x="5665" y="1019"/>
                  </a:lnTo>
                  <a:lnTo>
                    <a:pt x="5643" y="1019"/>
                  </a:lnTo>
                  <a:lnTo>
                    <a:pt x="5618" y="1008"/>
                  </a:lnTo>
                  <a:lnTo>
                    <a:pt x="5603" y="1002"/>
                  </a:lnTo>
                  <a:lnTo>
                    <a:pt x="5579" y="1000"/>
                  </a:lnTo>
                  <a:lnTo>
                    <a:pt x="5557" y="994"/>
                  </a:lnTo>
                  <a:lnTo>
                    <a:pt x="5537" y="1000"/>
                  </a:lnTo>
                  <a:lnTo>
                    <a:pt x="5552" y="1002"/>
                  </a:lnTo>
                  <a:lnTo>
                    <a:pt x="5574" y="1006"/>
                  </a:lnTo>
                  <a:lnTo>
                    <a:pt x="5603" y="1019"/>
                  </a:lnTo>
                  <a:lnTo>
                    <a:pt x="5632" y="1021"/>
                  </a:lnTo>
                  <a:lnTo>
                    <a:pt x="5652" y="1033"/>
                  </a:lnTo>
                  <a:lnTo>
                    <a:pt x="5678" y="1043"/>
                  </a:lnTo>
                  <a:lnTo>
                    <a:pt x="5698" y="1053"/>
                  </a:lnTo>
                  <a:lnTo>
                    <a:pt x="5716" y="1059"/>
                  </a:lnTo>
                  <a:lnTo>
                    <a:pt x="5735" y="1069"/>
                  </a:lnTo>
                  <a:lnTo>
                    <a:pt x="5760" y="1077"/>
                  </a:lnTo>
                  <a:lnTo>
                    <a:pt x="5780" y="1083"/>
                  </a:lnTo>
                  <a:lnTo>
                    <a:pt x="5800" y="1092"/>
                  </a:lnTo>
                  <a:lnTo>
                    <a:pt x="5824" y="1098"/>
                  </a:lnTo>
                  <a:lnTo>
                    <a:pt x="5841" y="1106"/>
                  </a:lnTo>
                  <a:lnTo>
                    <a:pt x="5859" y="1110"/>
                  </a:lnTo>
                  <a:lnTo>
                    <a:pt x="5883" y="1120"/>
                  </a:lnTo>
                  <a:lnTo>
                    <a:pt x="5901" y="1122"/>
                  </a:lnTo>
                  <a:lnTo>
                    <a:pt x="5921" y="1130"/>
                  </a:lnTo>
                  <a:lnTo>
                    <a:pt x="5941" y="1136"/>
                  </a:lnTo>
                  <a:lnTo>
                    <a:pt x="5963" y="1146"/>
                  </a:lnTo>
                  <a:lnTo>
                    <a:pt x="5983" y="1148"/>
                  </a:lnTo>
                  <a:lnTo>
                    <a:pt x="6007" y="1158"/>
                  </a:lnTo>
                  <a:lnTo>
                    <a:pt x="6027" y="1167"/>
                  </a:lnTo>
                  <a:lnTo>
                    <a:pt x="6049" y="1177"/>
                  </a:lnTo>
                  <a:lnTo>
                    <a:pt x="6060" y="1181"/>
                  </a:lnTo>
                  <a:lnTo>
                    <a:pt x="6076" y="1187"/>
                  </a:lnTo>
                  <a:lnTo>
                    <a:pt x="6091" y="1199"/>
                  </a:lnTo>
                  <a:lnTo>
                    <a:pt x="6104" y="1207"/>
                  </a:lnTo>
                  <a:lnTo>
                    <a:pt x="6122" y="1215"/>
                  </a:lnTo>
                  <a:lnTo>
                    <a:pt x="6135" y="1223"/>
                  </a:lnTo>
                  <a:lnTo>
                    <a:pt x="6151" y="1234"/>
                  </a:lnTo>
                  <a:lnTo>
                    <a:pt x="6159" y="1238"/>
                  </a:lnTo>
                  <a:lnTo>
                    <a:pt x="6201" y="1252"/>
                  </a:lnTo>
                  <a:lnTo>
                    <a:pt x="6246" y="1274"/>
                  </a:lnTo>
                  <a:lnTo>
                    <a:pt x="6294" y="1298"/>
                  </a:lnTo>
                  <a:lnTo>
                    <a:pt x="6343" y="1321"/>
                  </a:lnTo>
                  <a:lnTo>
                    <a:pt x="6394" y="1351"/>
                  </a:lnTo>
                  <a:lnTo>
                    <a:pt x="6447" y="1380"/>
                  </a:lnTo>
                  <a:lnTo>
                    <a:pt x="6497" y="1412"/>
                  </a:lnTo>
                  <a:lnTo>
                    <a:pt x="6557" y="1440"/>
                  </a:lnTo>
                  <a:lnTo>
                    <a:pt x="6610" y="1471"/>
                  </a:lnTo>
                  <a:lnTo>
                    <a:pt x="6665" y="1497"/>
                  </a:lnTo>
                  <a:lnTo>
                    <a:pt x="6716" y="1528"/>
                  </a:lnTo>
                  <a:lnTo>
                    <a:pt x="6771" y="1548"/>
                  </a:lnTo>
                  <a:lnTo>
                    <a:pt x="6818" y="1568"/>
                  </a:lnTo>
                  <a:lnTo>
                    <a:pt x="6866" y="1587"/>
                  </a:lnTo>
                  <a:lnTo>
                    <a:pt x="6913" y="1593"/>
                  </a:lnTo>
                  <a:lnTo>
                    <a:pt x="6954" y="1601"/>
                  </a:lnTo>
                  <a:lnTo>
                    <a:pt x="0" y="1601"/>
                  </a:lnTo>
                  <a:close/>
                </a:path>
              </a:pathLst>
            </a:custGeom>
            <a:solidFill>
              <a:srgbClr val="993300"/>
            </a:solidFill>
            <a:ln w="9525">
              <a:noFill/>
              <a:round/>
              <a:headEnd/>
              <a:tailEnd/>
            </a:ln>
          </p:spPr>
          <p:txBody>
            <a:bodyPr/>
            <a:lstStyle/>
            <a:p>
              <a:pPr>
                <a:defRPr/>
              </a:pPr>
              <a:endParaRPr lang="en-US" dirty="0"/>
            </a:p>
          </p:txBody>
        </p:sp>
        <p:sp>
          <p:nvSpPr>
            <p:cNvPr id="21" name="Freeform 219" descr="Null"/>
            <p:cNvSpPr>
              <a:spLocks/>
            </p:cNvSpPr>
            <p:nvPr/>
          </p:nvSpPr>
          <p:spPr bwMode="auto">
            <a:xfrm rot="30498">
              <a:off x="5206135" y="5287405"/>
              <a:ext cx="196056" cy="451656"/>
            </a:xfrm>
            <a:custGeom>
              <a:avLst/>
              <a:gdLst/>
              <a:ahLst/>
              <a:cxnLst>
                <a:cxn ang="0">
                  <a:pos x="42" y="87"/>
                </a:cxn>
                <a:cxn ang="0">
                  <a:pos x="106" y="0"/>
                </a:cxn>
                <a:cxn ang="0">
                  <a:pos x="175" y="87"/>
                </a:cxn>
                <a:cxn ang="0">
                  <a:pos x="186" y="121"/>
                </a:cxn>
                <a:cxn ang="0">
                  <a:pos x="206" y="184"/>
                </a:cxn>
                <a:cxn ang="0">
                  <a:pos x="239" y="261"/>
                </a:cxn>
                <a:cxn ang="0">
                  <a:pos x="111" y="170"/>
                </a:cxn>
                <a:cxn ang="0">
                  <a:pos x="0" y="340"/>
                </a:cxn>
                <a:cxn ang="0">
                  <a:pos x="11" y="271"/>
                </a:cxn>
                <a:cxn ang="0">
                  <a:pos x="42" y="223"/>
                </a:cxn>
                <a:cxn ang="0">
                  <a:pos x="16" y="101"/>
                </a:cxn>
                <a:cxn ang="0">
                  <a:pos x="42" y="87"/>
                </a:cxn>
              </a:cxnLst>
              <a:rect l="0" t="0" r="r" b="b"/>
              <a:pathLst>
                <a:path w="239" h="340">
                  <a:moveTo>
                    <a:pt x="42" y="87"/>
                  </a:moveTo>
                  <a:lnTo>
                    <a:pt x="106" y="0"/>
                  </a:lnTo>
                  <a:lnTo>
                    <a:pt x="175" y="87"/>
                  </a:lnTo>
                  <a:lnTo>
                    <a:pt x="186" y="121"/>
                  </a:lnTo>
                  <a:lnTo>
                    <a:pt x="206" y="184"/>
                  </a:lnTo>
                  <a:lnTo>
                    <a:pt x="239" y="261"/>
                  </a:lnTo>
                  <a:lnTo>
                    <a:pt x="111" y="170"/>
                  </a:lnTo>
                  <a:lnTo>
                    <a:pt x="0" y="340"/>
                  </a:lnTo>
                  <a:lnTo>
                    <a:pt x="11" y="271"/>
                  </a:lnTo>
                  <a:lnTo>
                    <a:pt x="42" y="223"/>
                  </a:lnTo>
                  <a:lnTo>
                    <a:pt x="16" y="101"/>
                  </a:lnTo>
                  <a:lnTo>
                    <a:pt x="42" y="87"/>
                  </a:lnTo>
                  <a:close/>
                </a:path>
              </a:pathLst>
            </a:custGeom>
            <a:gradFill rotWithShape="1">
              <a:gsLst>
                <a:gs pos="0">
                  <a:srgbClr val="FFFFFF"/>
                </a:gs>
                <a:gs pos="100000">
                  <a:srgbClr val="993300"/>
                </a:gs>
              </a:gsLst>
              <a:lin ang="5400000" scaled="1"/>
            </a:gradFill>
            <a:ln w="9525">
              <a:noFill/>
              <a:round/>
              <a:headEnd/>
              <a:tailEnd/>
            </a:ln>
          </p:spPr>
          <p:txBody>
            <a:bodyPr/>
            <a:lstStyle/>
            <a:p>
              <a:pPr>
                <a:defRPr/>
              </a:pPr>
              <a:endParaRPr lang="en-US" dirty="0"/>
            </a:p>
          </p:txBody>
        </p:sp>
        <p:sp>
          <p:nvSpPr>
            <p:cNvPr id="23" name="Freeform 221" descr="Null"/>
            <p:cNvSpPr>
              <a:spLocks/>
            </p:cNvSpPr>
            <p:nvPr/>
          </p:nvSpPr>
          <p:spPr bwMode="auto">
            <a:xfrm rot="30498">
              <a:off x="3248086" y="4530938"/>
              <a:ext cx="715103" cy="1031243"/>
            </a:xfrm>
            <a:custGeom>
              <a:avLst/>
              <a:gdLst/>
              <a:ahLst/>
              <a:cxnLst>
                <a:cxn ang="0">
                  <a:pos x="150" y="160"/>
                </a:cxn>
                <a:cxn ang="0">
                  <a:pos x="279" y="0"/>
                </a:cxn>
                <a:cxn ang="0">
                  <a:pos x="462" y="231"/>
                </a:cxn>
                <a:cxn ang="0">
                  <a:pos x="720" y="791"/>
                </a:cxn>
                <a:cxn ang="0">
                  <a:pos x="290" y="371"/>
                </a:cxn>
                <a:cxn ang="0">
                  <a:pos x="139" y="430"/>
                </a:cxn>
                <a:cxn ang="0">
                  <a:pos x="42" y="509"/>
                </a:cxn>
                <a:cxn ang="0">
                  <a:pos x="0" y="570"/>
                </a:cxn>
                <a:cxn ang="0">
                  <a:pos x="0" y="509"/>
                </a:cxn>
                <a:cxn ang="0">
                  <a:pos x="128" y="300"/>
                </a:cxn>
                <a:cxn ang="0">
                  <a:pos x="150" y="160"/>
                </a:cxn>
              </a:cxnLst>
              <a:rect l="0" t="0" r="r" b="b"/>
              <a:pathLst>
                <a:path w="720" h="791">
                  <a:moveTo>
                    <a:pt x="150" y="160"/>
                  </a:moveTo>
                  <a:lnTo>
                    <a:pt x="279" y="0"/>
                  </a:lnTo>
                  <a:lnTo>
                    <a:pt x="462" y="231"/>
                  </a:lnTo>
                  <a:lnTo>
                    <a:pt x="720" y="791"/>
                  </a:lnTo>
                  <a:lnTo>
                    <a:pt x="290" y="371"/>
                  </a:lnTo>
                  <a:lnTo>
                    <a:pt x="139" y="430"/>
                  </a:lnTo>
                  <a:lnTo>
                    <a:pt x="42" y="509"/>
                  </a:lnTo>
                  <a:lnTo>
                    <a:pt x="0" y="570"/>
                  </a:lnTo>
                  <a:lnTo>
                    <a:pt x="0" y="509"/>
                  </a:lnTo>
                  <a:lnTo>
                    <a:pt x="128" y="300"/>
                  </a:lnTo>
                  <a:lnTo>
                    <a:pt x="150" y="160"/>
                  </a:lnTo>
                  <a:close/>
                </a:path>
              </a:pathLst>
            </a:custGeom>
            <a:gradFill rotWithShape="1">
              <a:gsLst>
                <a:gs pos="0">
                  <a:srgbClr val="FFFFFF"/>
                </a:gs>
                <a:gs pos="100000">
                  <a:srgbClr val="993300"/>
                </a:gs>
              </a:gsLst>
              <a:lin ang="5400000" scaled="1"/>
            </a:gradFill>
            <a:ln w="9525">
              <a:noFill/>
              <a:round/>
              <a:headEnd/>
              <a:tailEnd/>
            </a:ln>
          </p:spPr>
          <p:txBody>
            <a:bodyPr/>
            <a:lstStyle/>
            <a:p>
              <a:pPr>
                <a:defRPr/>
              </a:pPr>
              <a:endParaRPr lang="en-US" dirty="0"/>
            </a:p>
          </p:txBody>
        </p:sp>
        <p:sp>
          <p:nvSpPr>
            <p:cNvPr id="24" name="Freeform 222" descr="Null"/>
            <p:cNvSpPr>
              <a:spLocks/>
            </p:cNvSpPr>
            <p:nvPr/>
          </p:nvSpPr>
          <p:spPr bwMode="auto">
            <a:xfrm>
              <a:off x="2017707" y="6226315"/>
              <a:ext cx="6540235" cy="606286"/>
            </a:xfrm>
            <a:custGeom>
              <a:avLst/>
              <a:gdLst/>
              <a:ahLst/>
              <a:cxnLst>
                <a:cxn ang="0">
                  <a:pos x="38" y="321"/>
                </a:cxn>
                <a:cxn ang="0">
                  <a:pos x="198" y="202"/>
                </a:cxn>
                <a:cxn ang="0">
                  <a:pos x="263" y="167"/>
                </a:cxn>
                <a:cxn ang="0">
                  <a:pos x="352" y="125"/>
                </a:cxn>
                <a:cxn ang="0">
                  <a:pos x="418" y="77"/>
                </a:cxn>
                <a:cxn ang="0">
                  <a:pos x="614" y="101"/>
                </a:cxn>
                <a:cxn ang="0">
                  <a:pos x="804" y="89"/>
                </a:cxn>
                <a:cxn ang="0">
                  <a:pos x="917" y="66"/>
                </a:cxn>
                <a:cxn ang="0">
                  <a:pos x="958" y="24"/>
                </a:cxn>
                <a:cxn ang="0">
                  <a:pos x="1124" y="48"/>
                </a:cxn>
                <a:cxn ang="0">
                  <a:pos x="1172" y="24"/>
                </a:cxn>
                <a:cxn ang="0">
                  <a:pos x="1184" y="6"/>
                </a:cxn>
                <a:cxn ang="0">
                  <a:pos x="1219" y="0"/>
                </a:cxn>
                <a:cxn ang="0">
                  <a:pos x="1308" y="24"/>
                </a:cxn>
                <a:cxn ang="0">
                  <a:pos x="1344" y="36"/>
                </a:cxn>
                <a:cxn ang="0">
                  <a:pos x="1510" y="95"/>
                </a:cxn>
                <a:cxn ang="0">
                  <a:pos x="1588" y="77"/>
                </a:cxn>
                <a:cxn ang="0">
                  <a:pos x="1623" y="72"/>
                </a:cxn>
                <a:cxn ang="0">
                  <a:pos x="1789" y="143"/>
                </a:cxn>
                <a:cxn ang="0">
                  <a:pos x="1855" y="149"/>
                </a:cxn>
                <a:cxn ang="0">
                  <a:pos x="1908" y="178"/>
                </a:cxn>
                <a:cxn ang="0">
                  <a:pos x="2021" y="172"/>
                </a:cxn>
                <a:cxn ang="0">
                  <a:pos x="2092" y="89"/>
                </a:cxn>
                <a:cxn ang="0">
                  <a:pos x="2175" y="101"/>
                </a:cxn>
                <a:cxn ang="0">
                  <a:pos x="2199" y="66"/>
                </a:cxn>
                <a:cxn ang="0">
                  <a:pos x="2235" y="42"/>
                </a:cxn>
                <a:cxn ang="0">
                  <a:pos x="2472" y="77"/>
                </a:cxn>
                <a:cxn ang="0">
                  <a:pos x="2650" y="149"/>
                </a:cxn>
                <a:cxn ang="0">
                  <a:pos x="2757" y="119"/>
                </a:cxn>
                <a:cxn ang="0">
                  <a:pos x="2947" y="125"/>
                </a:cxn>
                <a:cxn ang="0">
                  <a:pos x="3036" y="161"/>
                </a:cxn>
                <a:cxn ang="0">
                  <a:pos x="3114" y="196"/>
                </a:cxn>
                <a:cxn ang="0">
                  <a:pos x="3221" y="190"/>
                </a:cxn>
                <a:cxn ang="0">
                  <a:pos x="3494" y="161"/>
                </a:cxn>
                <a:cxn ang="0">
                  <a:pos x="3559" y="143"/>
                </a:cxn>
                <a:cxn ang="0">
                  <a:pos x="3737" y="149"/>
                </a:cxn>
                <a:cxn ang="0">
                  <a:pos x="3814" y="172"/>
                </a:cxn>
                <a:cxn ang="0">
                  <a:pos x="3933" y="238"/>
                </a:cxn>
                <a:cxn ang="0">
                  <a:pos x="4177" y="256"/>
                </a:cxn>
                <a:cxn ang="0">
                  <a:pos x="4230" y="267"/>
                </a:cxn>
                <a:cxn ang="0">
                  <a:pos x="4266" y="279"/>
                </a:cxn>
                <a:cxn ang="0">
                  <a:pos x="4384" y="327"/>
                </a:cxn>
                <a:cxn ang="0">
                  <a:pos x="4462" y="357"/>
                </a:cxn>
                <a:cxn ang="0">
                  <a:pos x="4479" y="362"/>
                </a:cxn>
                <a:cxn ang="0">
                  <a:pos x="4515" y="368"/>
                </a:cxn>
                <a:cxn ang="0">
                  <a:pos x="3595" y="374"/>
                </a:cxn>
                <a:cxn ang="0">
                  <a:pos x="2259" y="368"/>
                </a:cxn>
                <a:cxn ang="0">
                  <a:pos x="139" y="357"/>
                </a:cxn>
                <a:cxn ang="0">
                  <a:pos x="38" y="321"/>
                </a:cxn>
              </a:cxnLst>
              <a:rect l="0" t="0" r="r" b="b"/>
              <a:pathLst>
                <a:path w="4527" h="385">
                  <a:moveTo>
                    <a:pt x="38" y="321"/>
                  </a:moveTo>
                  <a:cubicBezTo>
                    <a:pt x="115" y="244"/>
                    <a:pt x="116" y="251"/>
                    <a:pt x="198" y="202"/>
                  </a:cubicBezTo>
                  <a:cubicBezTo>
                    <a:pt x="265" y="162"/>
                    <a:pt x="189" y="190"/>
                    <a:pt x="263" y="167"/>
                  </a:cubicBezTo>
                  <a:cubicBezTo>
                    <a:pt x="291" y="139"/>
                    <a:pt x="312" y="135"/>
                    <a:pt x="352" y="125"/>
                  </a:cubicBezTo>
                  <a:cubicBezTo>
                    <a:pt x="379" y="84"/>
                    <a:pt x="374" y="88"/>
                    <a:pt x="418" y="77"/>
                  </a:cubicBezTo>
                  <a:cubicBezTo>
                    <a:pt x="500" y="85"/>
                    <a:pt x="520" y="96"/>
                    <a:pt x="614" y="101"/>
                  </a:cubicBezTo>
                  <a:cubicBezTo>
                    <a:pt x="698" y="115"/>
                    <a:pt x="718" y="103"/>
                    <a:pt x="804" y="89"/>
                  </a:cubicBezTo>
                  <a:cubicBezTo>
                    <a:pt x="846" y="67"/>
                    <a:pt x="862" y="71"/>
                    <a:pt x="917" y="66"/>
                  </a:cubicBezTo>
                  <a:cubicBezTo>
                    <a:pt x="935" y="36"/>
                    <a:pt x="922" y="33"/>
                    <a:pt x="958" y="24"/>
                  </a:cubicBezTo>
                  <a:cubicBezTo>
                    <a:pt x="1049" y="70"/>
                    <a:pt x="995" y="55"/>
                    <a:pt x="1124" y="48"/>
                  </a:cubicBezTo>
                  <a:cubicBezTo>
                    <a:pt x="1140" y="40"/>
                    <a:pt x="1162" y="39"/>
                    <a:pt x="1172" y="24"/>
                  </a:cubicBezTo>
                  <a:cubicBezTo>
                    <a:pt x="1176" y="18"/>
                    <a:pt x="1178" y="9"/>
                    <a:pt x="1184" y="6"/>
                  </a:cubicBezTo>
                  <a:cubicBezTo>
                    <a:pt x="1195" y="1"/>
                    <a:pt x="1207" y="2"/>
                    <a:pt x="1219" y="0"/>
                  </a:cubicBezTo>
                  <a:cubicBezTo>
                    <a:pt x="1260" y="27"/>
                    <a:pt x="1220" y="4"/>
                    <a:pt x="1308" y="24"/>
                  </a:cubicBezTo>
                  <a:cubicBezTo>
                    <a:pt x="1320" y="27"/>
                    <a:pt x="1344" y="36"/>
                    <a:pt x="1344" y="36"/>
                  </a:cubicBezTo>
                  <a:cubicBezTo>
                    <a:pt x="1384" y="96"/>
                    <a:pt x="1444" y="85"/>
                    <a:pt x="1510" y="95"/>
                  </a:cubicBezTo>
                  <a:cubicBezTo>
                    <a:pt x="1555" y="110"/>
                    <a:pt x="1555" y="90"/>
                    <a:pt x="1588" y="77"/>
                  </a:cubicBezTo>
                  <a:cubicBezTo>
                    <a:pt x="1599" y="73"/>
                    <a:pt x="1611" y="74"/>
                    <a:pt x="1623" y="72"/>
                  </a:cubicBezTo>
                  <a:cubicBezTo>
                    <a:pt x="1686" y="80"/>
                    <a:pt x="1733" y="114"/>
                    <a:pt x="1789" y="143"/>
                  </a:cubicBezTo>
                  <a:cubicBezTo>
                    <a:pt x="1809" y="153"/>
                    <a:pt x="1833" y="147"/>
                    <a:pt x="1855" y="149"/>
                  </a:cubicBezTo>
                  <a:cubicBezTo>
                    <a:pt x="1877" y="156"/>
                    <a:pt x="1886" y="171"/>
                    <a:pt x="1908" y="178"/>
                  </a:cubicBezTo>
                  <a:cubicBezTo>
                    <a:pt x="1947" y="170"/>
                    <a:pt x="1982" y="179"/>
                    <a:pt x="2021" y="172"/>
                  </a:cubicBezTo>
                  <a:cubicBezTo>
                    <a:pt x="2033" y="124"/>
                    <a:pt x="2046" y="108"/>
                    <a:pt x="2092" y="89"/>
                  </a:cubicBezTo>
                  <a:cubicBezTo>
                    <a:pt x="2155" y="110"/>
                    <a:pt x="2127" y="111"/>
                    <a:pt x="2175" y="101"/>
                  </a:cubicBezTo>
                  <a:cubicBezTo>
                    <a:pt x="2183" y="89"/>
                    <a:pt x="2191" y="78"/>
                    <a:pt x="2199" y="66"/>
                  </a:cubicBezTo>
                  <a:cubicBezTo>
                    <a:pt x="2207" y="54"/>
                    <a:pt x="2235" y="42"/>
                    <a:pt x="2235" y="42"/>
                  </a:cubicBezTo>
                  <a:cubicBezTo>
                    <a:pt x="2365" y="69"/>
                    <a:pt x="2235" y="62"/>
                    <a:pt x="2472" y="77"/>
                  </a:cubicBezTo>
                  <a:cubicBezTo>
                    <a:pt x="2538" y="90"/>
                    <a:pt x="2586" y="130"/>
                    <a:pt x="2650" y="149"/>
                  </a:cubicBezTo>
                  <a:cubicBezTo>
                    <a:pt x="2687" y="143"/>
                    <a:pt x="2720" y="129"/>
                    <a:pt x="2757" y="119"/>
                  </a:cubicBezTo>
                  <a:cubicBezTo>
                    <a:pt x="2820" y="121"/>
                    <a:pt x="2884" y="118"/>
                    <a:pt x="2947" y="125"/>
                  </a:cubicBezTo>
                  <a:cubicBezTo>
                    <a:pt x="2955" y="126"/>
                    <a:pt x="3006" y="157"/>
                    <a:pt x="3036" y="161"/>
                  </a:cubicBezTo>
                  <a:cubicBezTo>
                    <a:pt x="3063" y="170"/>
                    <a:pt x="3090" y="180"/>
                    <a:pt x="3114" y="196"/>
                  </a:cubicBezTo>
                  <a:cubicBezTo>
                    <a:pt x="3156" y="181"/>
                    <a:pt x="3170" y="185"/>
                    <a:pt x="3221" y="190"/>
                  </a:cubicBezTo>
                  <a:cubicBezTo>
                    <a:pt x="3312" y="177"/>
                    <a:pt x="3402" y="168"/>
                    <a:pt x="3494" y="161"/>
                  </a:cubicBezTo>
                  <a:cubicBezTo>
                    <a:pt x="3516" y="155"/>
                    <a:pt x="3537" y="148"/>
                    <a:pt x="3559" y="143"/>
                  </a:cubicBezTo>
                  <a:cubicBezTo>
                    <a:pt x="3605" y="112"/>
                    <a:pt x="3682" y="143"/>
                    <a:pt x="3737" y="149"/>
                  </a:cubicBezTo>
                  <a:cubicBezTo>
                    <a:pt x="3763" y="158"/>
                    <a:pt x="3788" y="164"/>
                    <a:pt x="3814" y="172"/>
                  </a:cubicBezTo>
                  <a:cubicBezTo>
                    <a:pt x="3856" y="204"/>
                    <a:pt x="3888" y="216"/>
                    <a:pt x="3933" y="238"/>
                  </a:cubicBezTo>
                  <a:cubicBezTo>
                    <a:pt x="4042" y="233"/>
                    <a:pt x="4080" y="238"/>
                    <a:pt x="4177" y="256"/>
                  </a:cubicBezTo>
                  <a:cubicBezTo>
                    <a:pt x="4195" y="259"/>
                    <a:pt x="4213" y="262"/>
                    <a:pt x="4230" y="267"/>
                  </a:cubicBezTo>
                  <a:cubicBezTo>
                    <a:pt x="4242" y="270"/>
                    <a:pt x="4266" y="279"/>
                    <a:pt x="4266" y="279"/>
                  </a:cubicBezTo>
                  <a:cubicBezTo>
                    <a:pt x="4324" y="320"/>
                    <a:pt x="4297" y="319"/>
                    <a:pt x="4384" y="327"/>
                  </a:cubicBezTo>
                  <a:cubicBezTo>
                    <a:pt x="4404" y="356"/>
                    <a:pt x="4427" y="352"/>
                    <a:pt x="4462" y="357"/>
                  </a:cubicBezTo>
                  <a:cubicBezTo>
                    <a:pt x="4468" y="359"/>
                    <a:pt x="4473" y="361"/>
                    <a:pt x="4479" y="362"/>
                  </a:cubicBezTo>
                  <a:cubicBezTo>
                    <a:pt x="4491" y="364"/>
                    <a:pt x="4527" y="368"/>
                    <a:pt x="4515" y="368"/>
                  </a:cubicBezTo>
                  <a:cubicBezTo>
                    <a:pt x="4208" y="372"/>
                    <a:pt x="3902" y="372"/>
                    <a:pt x="3595" y="374"/>
                  </a:cubicBezTo>
                  <a:cubicBezTo>
                    <a:pt x="3150" y="372"/>
                    <a:pt x="2704" y="370"/>
                    <a:pt x="2259" y="368"/>
                  </a:cubicBezTo>
                  <a:cubicBezTo>
                    <a:pt x="1552" y="365"/>
                    <a:pt x="139" y="357"/>
                    <a:pt x="139" y="357"/>
                  </a:cubicBezTo>
                  <a:cubicBezTo>
                    <a:pt x="8" y="350"/>
                    <a:pt x="0" y="385"/>
                    <a:pt x="38" y="321"/>
                  </a:cubicBezTo>
                  <a:close/>
                </a:path>
              </a:pathLst>
            </a:custGeom>
            <a:gradFill rotWithShape="1">
              <a:gsLst>
                <a:gs pos="0">
                  <a:srgbClr val="339966"/>
                </a:gs>
                <a:gs pos="100000">
                  <a:srgbClr val="996633"/>
                </a:gs>
              </a:gsLst>
              <a:lin ang="5400000" scaled="1"/>
            </a:gradFill>
            <a:ln w="9525" cap="flat" cmpd="sng">
              <a:noFill/>
              <a:prstDash val="solid"/>
              <a:round/>
              <a:headEnd/>
              <a:tailEnd/>
            </a:ln>
            <a:effectLst/>
          </p:spPr>
          <p:txBody>
            <a:bodyPr lIns="0" tIns="0" rIns="0" bIns="0" anchor="ctr"/>
            <a:lstStyle/>
            <a:p>
              <a:pPr>
                <a:defRPr/>
              </a:pPr>
              <a:endParaRPr lang="en-US" dirty="0"/>
            </a:p>
          </p:txBody>
        </p:sp>
        <p:sp>
          <p:nvSpPr>
            <p:cNvPr id="26" name="Freeform 224" descr="Ground"/>
            <p:cNvSpPr>
              <a:spLocks/>
            </p:cNvSpPr>
            <p:nvPr/>
          </p:nvSpPr>
          <p:spPr bwMode="auto">
            <a:xfrm>
              <a:off x="1318943" y="6602323"/>
              <a:ext cx="7238999" cy="209141"/>
            </a:xfrm>
            <a:custGeom>
              <a:avLst/>
              <a:gdLst/>
              <a:ahLst/>
              <a:cxnLst>
                <a:cxn ang="0">
                  <a:pos x="38" y="321"/>
                </a:cxn>
                <a:cxn ang="0">
                  <a:pos x="198" y="202"/>
                </a:cxn>
                <a:cxn ang="0">
                  <a:pos x="263" y="167"/>
                </a:cxn>
                <a:cxn ang="0">
                  <a:pos x="352" y="125"/>
                </a:cxn>
                <a:cxn ang="0">
                  <a:pos x="418" y="77"/>
                </a:cxn>
                <a:cxn ang="0">
                  <a:pos x="614" y="101"/>
                </a:cxn>
                <a:cxn ang="0">
                  <a:pos x="804" y="89"/>
                </a:cxn>
                <a:cxn ang="0">
                  <a:pos x="917" y="66"/>
                </a:cxn>
                <a:cxn ang="0">
                  <a:pos x="958" y="24"/>
                </a:cxn>
                <a:cxn ang="0">
                  <a:pos x="1124" y="48"/>
                </a:cxn>
                <a:cxn ang="0">
                  <a:pos x="1172" y="24"/>
                </a:cxn>
                <a:cxn ang="0">
                  <a:pos x="1184" y="6"/>
                </a:cxn>
                <a:cxn ang="0">
                  <a:pos x="1219" y="0"/>
                </a:cxn>
                <a:cxn ang="0">
                  <a:pos x="1308" y="24"/>
                </a:cxn>
                <a:cxn ang="0">
                  <a:pos x="1344" y="36"/>
                </a:cxn>
                <a:cxn ang="0">
                  <a:pos x="1510" y="95"/>
                </a:cxn>
                <a:cxn ang="0">
                  <a:pos x="1588" y="77"/>
                </a:cxn>
                <a:cxn ang="0">
                  <a:pos x="1623" y="72"/>
                </a:cxn>
                <a:cxn ang="0">
                  <a:pos x="1789" y="143"/>
                </a:cxn>
                <a:cxn ang="0">
                  <a:pos x="1855" y="149"/>
                </a:cxn>
                <a:cxn ang="0">
                  <a:pos x="1908" y="178"/>
                </a:cxn>
                <a:cxn ang="0">
                  <a:pos x="2021" y="172"/>
                </a:cxn>
                <a:cxn ang="0">
                  <a:pos x="2092" y="89"/>
                </a:cxn>
                <a:cxn ang="0">
                  <a:pos x="2175" y="101"/>
                </a:cxn>
                <a:cxn ang="0">
                  <a:pos x="2199" y="66"/>
                </a:cxn>
                <a:cxn ang="0">
                  <a:pos x="2235" y="42"/>
                </a:cxn>
                <a:cxn ang="0">
                  <a:pos x="2472" y="77"/>
                </a:cxn>
                <a:cxn ang="0">
                  <a:pos x="2650" y="149"/>
                </a:cxn>
                <a:cxn ang="0">
                  <a:pos x="2757" y="119"/>
                </a:cxn>
                <a:cxn ang="0">
                  <a:pos x="2947" y="125"/>
                </a:cxn>
                <a:cxn ang="0">
                  <a:pos x="3036" y="161"/>
                </a:cxn>
                <a:cxn ang="0">
                  <a:pos x="3114" y="196"/>
                </a:cxn>
                <a:cxn ang="0">
                  <a:pos x="3221" y="190"/>
                </a:cxn>
                <a:cxn ang="0">
                  <a:pos x="3494" y="161"/>
                </a:cxn>
                <a:cxn ang="0">
                  <a:pos x="3559" y="143"/>
                </a:cxn>
                <a:cxn ang="0">
                  <a:pos x="3737" y="149"/>
                </a:cxn>
                <a:cxn ang="0">
                  <a:pos x="3814" y="172"/>
                </a:cxn>
                <a:cxn ang="0">
                  <a:pos x="3933" y="238"/>
                </a:cxn>
                <a:cxn ang="0">
                  <a:pos x="4177" y="256"/>
                </a:cxn>
                <a:cxn ang="0">
                  <a:pos x="4230" y="267"/>
                </a:cxn>
                <a:cxn ang="0">
                  <a:pos x="4266" y="279"/>
                </a:cxn>
                <a:cxn ang="0">
                  <a:pos x="4384" y="327"/>
                </a:cxn>
                <a:cxn ang="0">
                  <a:pos x="4462" y="357"/>
                </a:cxn>
                <a:cxn ang="0">
                  <a:pos x="4479" y="362"/>
                </a:cxn>
                <a:cxn ang="0">
                  <a:pos x="4515" y="368"/>
                </a:cxn>
                <a:cxn ang="0">
                  <a:pos x="3595" y="374"/>
                </a:cxn>
                <a:cxn ang="0">
                  <a:pos x="2259" y="368"/>
                </a:cxn>
                <a:cxn ang="0">
                  <a:pos x="139" y="357"/>
                </a:cxn>
                <a:cxn ang="0">
                  <a:pos x="38" y="321"/>
                </a:cxn>
              </a:cxnLst>
              <a:rect l="0" t="0" r="r" b="b"/>
              <a:pathLst>
                <a:path w="4527" h="385">
                  <a:moveTo>
                    <a:pt x="38" y="321"/>
                  </a:moveTo>
                  <a:cubicBezTo>
                    <a:pt x="115" y="244"/>
                    <a:pt x="116" y="251"/>
                    <a:pt x="198" y="202"/>
                  </a:cubicBezTo>
                  <a:cubicBezTo>
                    <a:pt x="265" y="162"/>
                    <a:pt x="189" y="190"/>
                    <a:pt x="263" y="167"/>
                  </a:cubicBezTo>
                  <a:cubicBezTo>
                    <a:pt x="291" y="139"/>
                    <a:pt x="312" y="135"/>
                    <a:pt x="352" y="125"/>
                  </a:cubicBezTo>
                  <a:cubicBezTo>
                    <a:pt x="379" y="84"/>
                    <a:pt x="374" y="88"/>
                    <a:pt x="418" y="77"/>
                  </a:cubicBezTo>
                  <a:cubicBezTo>
                    <a:pt x="500" y="85"/>
                    <a:pt x="520" y="96"/>
                    <a:pt x="614" y="101"/>
                  </a:cubicBezTo>
                  <a:cubicBezTo>
                    <a:pt x="698" y="115"/>
                    <a:pt x="718" y="103"/>
                    <a:pt x="804" y="89"/>
                  </a:cubicBezTo>
                  <a:cubicBezTo>
                    <a:pt x="846" y="67"/>
                    <a:pt x="862" y="71"/>
                    <a:pt x="917" y="66"/>
                  </a:cubicBezTo>
                  <a:cubicBezTo>
                    <a:pt x="935" y="36"/>
                    <a:pt x="922" y="33"/>
                    <a:pt x="958" y="24"/>
                  </a:cubicBezTo>
                  <a:cubicBezTo>
                    <a:pt x="1049" y="70"/>
                    <a:pt x="995" y="55"/>
                    <a:pt x="1124" y="48"/>
                  </a:cubicBezTo>
                  <a:cubicBezTo>
                    <a:pt x="1140" y="40"/>
                    <a:pt x="1162" y="39"/>
                    <a:pt x="1172" y="24"/>
                  </a:cubicBezTo>
                  <a:cubicBezTo>
                    <a:pt x="1176" y="18"/>
                    <a:pt x="1178" y="9"/>
                    <a:pt x="1184" y="6"/>
                  </a:cubicBezTo>
                  <a:cubicBezTo>
                    <a:pt x="1195" y="1"/>
                    <a:pt x="1207" y="2"/>
                    <a:pt x="1219" y="0"/>
                  </a:cubicBezTo>
                  <a:cubicBezTo>
                    <a:pt x="1260" y="27"/>
                    <a:pt x="1220" y="4"/>
                    <a:pt x="1308" y="24"/>
                  </a:cubicBezTo>
                  <a:cubicBezTo>
                    <a:pt x="1320" y="27"/>
                    <a:pt x="1344" y="36"/>
                    <a:pt x="1344" y="36"/>
                  </a:cubicBezTo>
                  <a:cubicBezTo>
                    <a:pt x="1384" y="96"/>
                    <a:pt x="1444" y="85"/>
                    <a:pt x="1510" y="95"/>
                  </a:cubicBezTo>
                  <a:cubicBezTo>
                    <a:pt x="1555" y="110"/>
                    <a:pt x="1555" y="90"/>
                    <a:pt x="1588" y="77"/>
                  </a:cubicBezTo>
                  <a:cubicBezTo>
                    <a:pt x="1599" y="73"/>
                    <a:pt x="1611" y="74"/>
                    <a:pt x="1623" y="72"/>
                  </a:cubicBezTo>
                  <a:cubicBezTo>
                    <a:pt x="1686" y="80"/>
                    <a:pt x="1733" y="114"/>
                    <a:pt x="1789" y="143"/>
                  </a:cubicBezTo>
                  <a:cubicBezTo>
                    <a:pt x="1809" y="153"/>
                    <a:pt x="1833" y="147"/>
                    <a:pt x="1855" y="149"/>
                  </a:cubicBezTo>
                  <a:cubicBezTo>
                    <a:pt x="1877" y="156"/>
                    <a:pt x="1886" y="171"/>
                    <a:pt x="1908" y="178"/>
                  </a:cubicBezTo>
                  <a:cubicBezTo>
                    <a:pt x="1947" y="170"/>
                    <a:pt x="1982" y="179"/>
                    <a:pt x="2021" y="172"/>
                  </a:cubicBezTo>
                  <a:cubicBezTo>
                    <a:pt x="2033" y="124"/>
                    <a:pt x="2046" y="108"/>
                    <a:pt x="2092" y="89"/>
                  </a:cubicBezTo>
                  <a:cubicBezTo>
                    <a:pt x="2155" y="110"/>
                    <a:pt x="2127" y="111"/>
                    <a:pt x="2175" y="101"/>
                  </a:cubicBezTo>
                  <a:cubicBezTo>
                    <a:pt x="2183" y="89"/>
                    <a:pt x="2191" y="78"/>
                    <a:pt x="2199" y="66"/>
                  </a:cubicBezTo>
                  <a:cubicBezTo>
                    <a:pt x="2207" y="54"/>
                    <a:pt x="2235" y="42"/>
                    <a:pt x="2235" y="42"/>
                  </a:cubicBezTo>
                  <a:cubicBezTo>
                    <a:pt x="2365" y="69"/>
                    <a:pt x="2235" y="62"/>
                    <a:pt x="2472" y="77"/>
                  </a:cubicBezTo>
                  <a:cubicBezTo>
                    <a:pt x="2538" y="90"/>
                    <a:pt x="2586" y="130"/>
                    <a:pt x="2650" y="149"/>
                  </a:cubicBezTo>
                  <a:cubicBezTo>
                    <a:pt x="2687" y="143"/>
                    <a:pt x="2720" y="129"/>
                    <a:pt x="2757" y="119"/>
                  </a:cubicBezTo>
                  <a:cubicBezTo>
                    <a:pt x="2820" y="121"/>
                    <a:pt x="2884" y="118"/>
                    <a:pt x="2947" y="125"/>
                  </a:cubicBezTo>
                  <a:cubicBezTo>
                    <a:pt x="2955" y="126"/>
                    <a:pt x="3006" y="157"/>
                    <a:pt x="3036" y="161"/>
                  </a:cubicBezTo>
                  <a:cubicBezTo>
                    <a:pt x="3063" y="170"/>
                    <a:pt x="3090" y="180"/>
                    <a:pt x="3114" y="196"/>
                  </a:cubicBezTo>
                  <a:cubicBezTo>
                    <a:pt x="3156" y="181"/>
                    <a:pt x="3170" y="185"/>
                    <a:pt x="3221" y="190"/>
                  </a:cubicBezTo>
                  <a:cubicBezTo>
                    <a:pt x="3312" y="177"/>
                    <a:pt x="3402" y="168"/>
                    <a:pt x="3494" y="161"/>
                  </a:cubicBezTo>
                  <a:cubicBezTo>
                    <a:pt x="3516" y="155"/>
                    <a:pt x="3537" y="148"/>
                    <a:pt x="3559" y="143"/>
                  </a:cubicBezTo>
                  <a:cubicBezTo>
                    <a:pt x="3605" y="112"/>
                    <a:pt x="3682" y="143"/>
                    <a:pt x="3737" y="149"/>
                  </a:cubicBezTo>
                  <a:cubicBezTo>
                    <a:pt x="3763" y="158"/>
                    <a:pt x="3788" y="164"/>
                    <a:pt x="3814" y="172"/>
                  </a:cubicBezTo>
                  <a:cubicBezTo>
                    <a:pt x="3856" y="204"/>
                    <a:pt x="3888" y="216"/>
                    <a:pt x="3933" y="238"/>
                  </a:cubicBezTo>
                  <a:cubicBezTo>
                    <a:pt x="4042" y="233"/>
                    <a:pt x="4080" y="238"/>
                    <a:pt x="4177" y="256"/>
                  </a:cubicBezTo>
                  <a:cubicBezTo>
                    <a:pt x="4195" y="259"/>
                    <a:pt x="4213" y="262"/>
                    <a:pt x="4230" y="267"/>
                  </a:cubicBezTo>
                  <a:cubicBezTo>
                    <a:pt x="4242" y="270"/>
                    <a:pt x="4266" y="279"/>
                    <a:pt x="4266" y="279"/>
                  </a:cubicBezTo>
                  <a:cubicBezTo>
                    <a:pt x="4324" y="320"/>
                    <a:pt x="4297" y="319"/>
                    <a:pt x="4384" y="327"/>
                  </a:cubicBezTo>
                  <a:cubicBezTo>
                    <a:pt x="4404" y="356"/>
                    <a:pt x="4427" y="352"/>
                    <a:pt x="4462" y="357"/>
                  </a:cubicBezTo>
                  <a:cubicBezTo>
                    <a:pt x="4468" y="359"/>
                    <a:pt x="4473" y="361"/>
                    <a:pt x="4479" y="362"/>
                  </a:cubicBezTo>
                  <a:cubicBezTo>
                    <a:pt x="4491" y="364"/>
                    <a:pt x="4527" y="368"/>
                    <a:pt x="4515" y="368"/>
                  </a:cubicBezTo>
                  <a:cubicBezTo>
                    <a:pt x="4208" y="372"/>
                    <a:pt x="3902" y="372"/>
                    <a:pt x="3595" y="374"/>
                  </a:cubicBezTo>
                  <a:cubicBezTo>
                    <a:pt x="3150" y="372"/>
                    <a:pt x="2704" y="370"/>
                    <a:pt x="2259" y="368"/>
                  </a:cubicBezTo>
                  <a:cubicBezTo>
                    <a:pt x="1552" y="365"/>
                    <a:pt x="139" y="357"/>
                    <a:pt x="139" y="357"/>
                  </a:cubicBezTo>
                  <a:cubicBezTo>
                    <a:pt x="8" y="350"/>
                    <a:pt x="0" y="385"/>
                    <a:pt x="38" y="321"/>
                  </a:cubicBezTo>
                  <a:close/>
                </a:path>
              </a:pathLst>
            </a:custGeom>
            <a:gradFill rotWithShape="1">
              <a:gsLst>
                <a:gs pos="0">
                  <a:srgbClr val="BF7F3F"/>
                </a:gs>
                <a:gs pos="100000">
                  <a:srgbClr val="993300"/>
                </a:gs>
              </a:gsLst>
              <a:lin ang="5400000" scaled="1"/>
            </a:gradFill>
            <a:ln w="9525" cap="flat" cmpd="sng">
              <a:noFill/>
              <a:prstDash val="solid"/>
              <a:round/>
              <a:headEnd/>
              <a:tailEnd/>
            </a:ln>
            <a:effectLst/>
          </p:spPr>
          <p:txBody>
            <a:bodyPr lIns="0" tIns="0" rIns="0" bIns="0" anchor="ctr"/>
            <a:lstStyle/>
            <a:p>
              <a:pPr>
                <a:defRPr/>
              </a:pPr>
              <a:endParaRPr lang="en-US" dirty="0"/>
            </a:p>
          </p:txBody>
        </p:sp>
        <p:sp>
          <p:nvSpPr>
            <p:cNvPr id="27" name="Line 225" descr="Null"/>
            <p:cNvSpPr>
              <a:spLocks noChangeShapeType="1"/>
            </p:cNvSpPr>
            <p:nvPr/>
          </p:nvSpPr>
          <p:spPr bwMode="auto">
            <a:xfrm flipV="1">
              <a:off x="1318943" y="6788103"/>
              <a:ext cx="7238999" cy="18912"/>
            </a:xfrm>
            <a:prstGeom prst="line">
              <a:avLst/>
            </a:prstGeom>
            <a:noFill/>
            <a:ln w="76200">
              <a:solidFill>
                <a:srgbClr val="993300"/>
              </a:solidFill>
              <a:round/>
              <a:headEnd/>
              <a:tailEnd/>
            </a:ln>
            <a:effectLst/>
          </p:spPr>
          <p:txBody>
            <a:bodyPr lIns="0" tIns="0" rIns="0" bIns="0" anchor="ctr"/>
            <a:lstStyle/>
            <a:p>
              <a:pPr>
                <a:defRPr/>
              </a:pPr>
              <a:endParaRPr lang="en-US" dirty="0"/>
            </a:p>
          </p:txBody>
        </p:sp>
      </p:grpSp>
      <p:grpSp>
        <p:nvGrpSpPr>
          <p:cNvPr id="5" name="Pic-Screen Bean Radio Left" descr="Screen Bean man with Bendix King radio"/>
          <p:cNvGrpSpPr/>
          <p:nvPr/>
        </p:nvGrpSpPr>
        <p:grpSpPr>
          <a:xfrm>
            <a:off x="1381051" y="5671625"/>
            <a:ext cx="671487" cy="1073844"/>
            <a:chOff x="1381051" y="5671625"/>
            <a:chExt cx="671487" cy="1073844"/>
          </a:xfrm>
        </p:grpSpPr>
        <p:pic>
          <p:nvPicPr>
            <p:cNvPr id="3" name="Picture 2" descr="Screen Bean&#10;"/>
            <p:cNvPicPr>
              <a:picLocks noChangeAspect="1"/>
            </p:cNvPicPr>
            <p:nvPr/>
          </p:nvPicPr>
          <p:blipFill>
            <a:blip r:embed="rId3">
              <a:extLst>
                <a:ext uri="{BEBA8EAE-BF5A-486C-A8C5-ECC9F3942E4B}">
                  <a14:imgProps xmlns:a14="http://schemas.microsoft.com/office/drawing/2010/main">
                    <a14:imgLayer r:embed="rId4">
                      <a14:imgEffect>
                        <a14:backgroundRemoval t="0" b="100000" l="690" r="100000">
                          <a14:foregroundMark x1="2759" y1="47150" x2="2759" y2="47150"/>
                          <a14:foregroundMark x1="39310" y1="12435" x2="39310" y2="12435"/>
                          <a14:foregroundMark x1="50345" y1="92746" x2="50345" y2="92746"/>
                          <a14:foregroundMark x1="96552" y1="13990" x2="96552" y2="13990"/>
                          <a14:foregroundMark x1="51724" y1="16580" x2="51724" y2="16580"/>
                          <a14:foregroundMark x1="66897" y1="12953" x2="66897" y2="12953"/>
                        </a14:backgroundRemoval>
                      </a14:imgEffect>
                    </a14:imgLayer>
                  </a14:imgProps>
                </a:ext>
                <a:ext uri="{28A0092B-C50C-407E-A947-70E740481C1C}">
                  <a14:useLocalDpi xmlns:a14="http://schemas.microsoft.com/office/drawing/2010/main" val="0"/>
                </a:ext>
              </a:extLst>
            </a:blip>
            <a:stretch>
              <a:fillRect/>
            </a:stretch>
          </p:blipFill>
          <p:spPr>
            <a:xfrm>
              <a:off x="1381051" y="5941500"/>
              <a:ext cx="604018" cy="803969"/>
            </a:xfrm>
            <a:prstGeom prst="rect">
              <a:avLst/>
            </a:prstGeom>
          </p:spPr>
        </p:pic>
        <p:pic>
          <p:nvPicPr>
            <p:cNvPr id="9216" name="Picture 9215" descr="Screen Bean with Radio"/>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3333" y1="47667" x2="93333" y2="47667"/>
                          <a14:foregroundMark x1="90667" y1="54667" x2="90667" y2="54667"/>
                          <a14:foregroundMark x1="93333" y1="68333" x2="93333" y2="68333"/>
                        </a14:backgroundRemoval>
                      </a14:imgEffect>
                    </a14:imgLayer>
                  </a14:imgProps>
                </a:ext>
                <a:ext uri="{28A0092B-C50C-407E-A947-70E740481C1C}">
                  <a14:useLocalDpi xmlns:a14="http://schemas.microsoft.com/office/drawing/2010/main" val="0"/>
                </a:ext>
              </a:extLst>
            </a:blip>
            <a:stretch>
              <a:fillRect/>
            </a:stretch>
          </p:blipFill>
          <p:spPr>
            <a:xfrm>
              <a:off x="1917600" y="5671625"/>
              <a:ext cx="134938" cy="539750"/>
            </a:xfrm>
            <a:prstGeom prst="rect">
              <a:avLst/>
            </a:prstGeom>
          </p:spPr>
        </p:pic>
      </p:grpSp>
      <p:grpSp>
        <p:nvGrpSpPr>
          <p:cNvPr id="2" name="Pic-Screen Bean Radio Right" descr="Screen Bean man with Bendix King radio"/>
          <p:cNvGrpSpPr/>
          <p:nvPr/>
        </p:nvGrpSpPr>
        <p:grpSpPr>
          <a:xfrm>
            <a:off x="6226753" y="5446061"/>
            <a:ext cx="205489" cy="369670"/>
            <a:chOff x="6580650" y="5262642"/>
            <a:chExt cx="205489" cy="369670"/>
          </a:xfrm>
        </p:grpSpPr>
        <p:pic>
          <p:nvPicPr>
            <p:cNvPr id="208" name="Picture 207" descr="Radio"/>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foregroundMark x1="93333" y1="47667" x2="93333" y2="47667"/>
                          <a14:foregroundMark x1="90667" y1="54667" x2="90667" y2="54667"/>
                          <a14:foregroundMark x1="93333" y1="68333" x2="93333" y2="68333"/>
                        </a14:backgroundRemoval>
                      </a14:imgEffect>
                    </a14:imgLayer>
                  </a14:imgProps>
                </a:ext>
                <a:ext uri="{28A0092B-C50C-407E-A947-70E740481C1C}">
                  <a14:useLocalDpi xmlns:a14="http://schemas.microsoft.com/office/drawing/2010/main" val="0"/>
                </a:ext>
              </a:extLst>
            </a:blip>
            <a:stretch>
              <a:fillRect/>
            </a:stretch>
          </p:blipFill>
          <p:spPr>
            <a:xfrm>
              <a:off x="6580650" y="5262642"/>
              <a:ext cx="67469" cy="269875"/>
            </a:xfrm>
            <a:prstGeom prst="rect">
              <a:avLst/>
            </a:prstGeom>
          </p:spPr>
        </p:pic>
        <p:pic>
          <p:nvPicPr>
            <p:cNvPr id="4" name="Picture 3" descr="Screen Bean"/>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79167" y1="11801" x2="79167" y2="11801"/>
                        </a14:backgroundRemoval>
                      </a14:imgEffect>
                    </a14:imgLayer>
                  </a14:imgProps>
                </a:ext>
                <a:ext uri="{28A0092B-C50C-407E-A947-70E740481C1C}">
                  <a14:useLocalDpi xmlns:a14="http://schemas.microsoft.com/office/drawing/2010/main" val="0"/>
                </a:ext>
              </a:extLst>
            </a:blip>
            <a:stretch>
              <a:fillRect/>
            </a:stretch>
          </p:blipFill>
          <p:spPr>
            <a:xfrm>
              <a:off x="6594623" y="5311124"/>
              <a:ext cx="191516" cy="321188"/>
            </a:xfrm>
            <a:prstGeom prst="rect">
              <a:avLst/>
            </a:prstGeom>
          </p:spPr>
        </p:pic>
      </p:grpSp>
      <p:grpSp>
        <p:nvGrpSpPr>
          <p:cNvPr id="11" name="Line-Blocked" descr="Lines indicating mountains blocking radio transmissions"/>
          <p:cNvGrpSpPr/>
          <p:nvPr/>
        </p:nvGrpSpPr>
        <p:grpSpPr>
          <a:xfrm>
            <a:off x="2819400" y="5271810"/>
            <a:ext cx="2584791" cy="669690"/>
            <a:chOff x="2819400" y="5271810"/>
            <a:chExt cx="2584791" cy="669690"/>
          </a:xfrm>
        </p:grpSpPr>
        <p:cxnSp>
          <p:nvCxnSpPr>
            <p:cNvPr id="9" name="Straight Connector 8" descr="Null"/>
            <p:cNvCxnSpPr/>
            <p:nvPr/>
          </p:nvCxnSpPr>
          <p:spPr>
            <a:xfrm>
              <a:off x="2819400" y="5446061"/>
              <a:ext cx="0" cy="49543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descr="null"/>
            <p:cNvCxnSpPr/>
            <p:nvPr/>
          </p:nvCxnSpPr>
          <p:spPr>
            <a:xfrm>
              <a:off x="5404191" y="5271810"/>
              <a:ext cx="0" cy="49543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7" name="Arrow Blocked Left" descr="Arrow stopping as it hits a barrier, indicating the blockage of radio waves passing through mountains."/>
          <p:cNvCxnSpPr>
            <a:stCxn id="9216" idx="0"/>
          </p:cNvCxnSpPr>
          <p:nvPr/>
        </p:nvCxnSpPr>
        <p:spPr>
          <a:xfrm flipV="1">
            <a:off x="1985069" y="5667454"/>
            <a:ext cx="834331" cy="417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7" name="Arrow Blocked Right" descr="Arrow stopping as it hits a barrier, indicating the blockage of radio waves passing through mountains."/>
          <p:cNvCxnSpPr/>
          <p:nvPr/>
        </p:nvCxnSpPr>
        <p:spPr>
          <a:xfrm flipH="1">
            <a:off x="5404191" y="5469559"/>
            <a:ext cx="808589"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14" name="Pic-Repeater" descr="Repeater on the highest mountain peak" title="Repeate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315351" y="3948427"/>
            <a:ext cx="416334" cy="921882"/>
          </a:xfrm>
          <a:prstGeom prst="rect">
            <a:avLst/>
          </a:prstGeom>
        </p:spPr>
      </p:pic>
      <p:cxnSp>
        <p:nvCxnSpPr>
          <p:cNvPr id="9223" name="Red Arrow" descr="Arrow points to the repeater "/>
          <p:cNvCxnSpPr/>
          <p:nvPr/>
        </p:nvCxnSpPr>
        <p:spPr>
          <a:xfrm>
            <a:off x="3026725" y="2819400"/>
            <a:ext cx="435925" cy="11430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218" name="Arrow Left to Repeater" descr="Arrow from man with radio on left side of the mountains going to the repeater on top of the mountains"/>
          <p:cNvCxnSpPr>
            <a:stCxn id="9216" idx="0"/>
          </p:cNvCxnSpPr>
          <p:nvPr/>
        </p:nvCxnSpPr>
        <p:spPr>
          <a:xfrm flipV="1">
            <a:off x="1985069" y="4114800"/>
            <a:ext cx="1477581" cy="1556825"/>
          </a:xfrm>
          <a:prstGeom prst="line">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219" name="Text-170.9750"/>
          <p:cNvSpPr txBox="1"/>
          <p:nvPr/>
        </p:nvSpPr>
        <p:spPr>
          <a:xfrm>
            <a:off x="1683060" y="4609016"/>
            <a:ext cx="1136340" cy="523220"/>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170.9xxx MHz</a:t>
            </a:r>
          </a:p>
        </p:txBody>
      </p:sp>
      <p:cxnSp>
        <p:nvCxnSpPr>
          <p:cNvPr id="9221" name="Arrow Repeater to Right" descr="Arrow from the repeater on top of the mountains to the man with the radio on the right side of the mountains."/>
          <p:cNvCxnSpPr>
            <a:endCxn id="208" idx="0"/>
          </p:cNvCxnSpPr>
          <p:nvPr/>
        </p:nvCxnSpPr>
        <p:spPr>
          <a:xfrm>
            <a:off x="3620647" y="4163282"/>
            <a:ext cx="2639841" cy="128277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3" name="Text-168.7000"/>
          <p:cNvSpPr txBox="1"/>
          <p:nvPr/>
        </p:nvSpPr>
        <p:spPr>
          <a:xfrm>
            <a:off x="4831749" y="4362748"/>
            <a:ext cx="1144884" cy="523220"/>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168.7xxx MHz</a:t>
            </a:r>
          </a:p>
        </p:txBody>
      </p:sp>
      <p:pic>
        <p:nvPicPr>
          <p:cNvPr id="216" name="Pic-Home Button" descr="Home Button - clicking this will take you to the Main Menu">
            <a:hlinkClick r:id="rId12" action="ppaction://hlinksldjump" tooltip="Main Menu"/>
          </p:cNvPr>
          <p:cNvPicPr>
            <a:picLocks noChangeAspect="1" noChangeArrowheads="1"/>
          </p:cNvPicPr>
          <p:nvPr/>
        </p:nvPicPr>
        <p:blipFill>
          <a:blip r:embed="rId1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686800" y="152400"/>
            <a:ext cx="304800" cy="304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93019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par>
                          <p:cTn id="11" fill="hold">
                            <p:stCondLst>
                              <p:cond delay="0"/>
                            </p:stCondLst>
                            <p:childTnLst>
                              <p:par>
                                <p:cTn id="12" presetID="22" presetClass="entr" presetSubtype="8"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1000"/>
                                        <p:tgtEl>
                                          <p:spTgt spid="7"/>
                                        </p:tgtEl>
                                      </p:cBhvr>
                                    </p:animEffect>
                                  </p:childTnLst>
                                </p:cTn>
                              </p:par>
                              <p:par>
                                <p:cTn id="15" presetID="22" presetClass="entr" presetSubtype="2" fill="hold" nodeType="withEffect">
                                  <p:stCondLst>
                                    <p:cond delay="0"/>
                                  </p:stCondLst>
                                  <p:childTnLst>
                                    <p:set>
                                      <p:cBhvr>
                                        <p:cTn id="16" dur="1" fill="hold">
                                          <p:stCondLst>
                                            <p:cond delay="0"/>
                                          </p:stCondLst>
                                        </p:cTn>
                                        <p:tgtEl>
                                          <p:spTgt spid="217"/>
                                        </p:tgtEl>
                                        <p:attrNameLst>
                                          <p:attrName>style.visibility</p:attrName>
                                        </p:attrNameLst>
                                      </p:cBhvr>
                                      <p:to>
                                        <p:strVal val="visible"/>
                                      </p:to>
                                    </p:set>
                                    <p:animEffect transition="in" filter="wipe(right)">
                                      <p:cBhvr>
                                        <p:cTn id="17" dur="1000"/>
                                        <p:tgtEl>
                                          <p:spTgt spid="217"/>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3315">
                                            <p:txEl>
                                              <p:pRg st="1" end="1"/>
                                            </p:txEl>
                                          </p:spTgt>
                                        </p:tgtEl>
                                        <p:attrNameLst>
                                          <p:attrName>style.visibility</p:attrName>
                                        </p:attrNameLst>
                                      </p:cBhvr>
                                      <p:to>
                                        <p:strVal val="visible"/>
                                      </p:to>
                                    </p:set>
                                  </p:childTnLst>
                                </p:cTn>
                              </p:par>
                              <p:par>
                                <p:cTn id="22" presetID="22" presetClass="entr" presetSubtype="1" fill="hold" nodeType="withEffect">
                                  <p:stCondLst>
                                    <p:cond delay="0"/>
                                  </p:stCondLst>
                                  <p:childTnLst>
                                    <p:set>
                                      <p:cBhvr>
                                        <p:cTn id="23" dur="1" fill="hold">
                                          <p:stCondLst>
                                            <p:cond delay="0"/>
                                          </p:stCondLst>
                                        </p:cTn>
                                        <p:tgtEl>
                                          <p:spTgt spid="9223"/>
                                        </p:tgtEl>
                                        <p:attrNameLst>
                                          <p:attrName>style.visibility</p:attrName>
                                        </p:attrNameLst>
                                      </p:cBhvr>
                                      <p:to>
                                        <p:strVal val="visible"/>
                                      </p:to>
                                    </p:set>
                                    <p:animEffect transition="in" filter="wipe(up)">
                                      <p:cBhvr>
                                        <p:cTn id="24" dur="500"/>
                                        <p:tgtEl>
                                          <p:spTgt spid="9223"/>
                                        </p:tgtEl>
                                      </p:cBhvr>
                                    </p:animEffect>
                                  </p:childTnLst>
                                </p:cTn>
                              </p:par>
                              <p:par>
                                <p:cTn id="25" presetID="1" presetClass="exit" presetSubtype="0" fill="hold" nodeType="withEffect">
                                  <p:stCondLst>
                                    <p:cond delay="0"/>
                                  </p:stCondLst>
                                  <p:childTnLst>
                                    <p:set>
                                      <p:cBhvr>
                                        <p:cTn id="26" dur="1" fill="hold">
                                          <p:stCondLst>
                                            <p:cond delay="0"/>
                                          </p:stCondLst>
                                        </p:cTn>
                                        <p:tgtEl>
                                          <p:spTgt spid="11"/>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7"/>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217"/>
                                        </p:tgtEl>
                                        <p:attrNameLst>
                                          <p:attrName>style.visibility</p:attrName>
                                        </p:attrNameLst>
                                      </p:cBhvr>
                                      <p:to>
                                        <p:strVal val="hidden"/>
                                      </p:to>
                                    </p:set>
                                  </p:childTnLst>
                                </p:cTn>
                              </p:par>
                            </p:childTnLst>
                          </p:cTn>
                        </p:par>
                        <p:par>
                          <p:cTn id="31" fill="hold">
                            <p:stCondLst>
                              <p:cond delay="500"/>
                            </p:stCondLst>
                            <p:childTnLst>
                              <p:par>
                                <p:cTn id="32" presetID="1" presetClass="entr" presetSubtype="0" fill="hold" nodeType="afterEffect">
                                  <p:stCondLst>
                                    <p:cond delay="0"/>
                                  </p:stCondLst>
                                  <p:childTnLst>
                                    <p:set>
                                      <p:cBhvr>
                                        <p:cTn id="33" dur="1" fill="hold">
                                          <p:stCondLst>
                                            <p:cond delay="0"/>
                                          </p:stCondLst>
                                        </p:cTn>
                                        <p:tgtEl>
                                          <p:spTgt spid="21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3315">
                                            <p:txEl>
                                              <p:pRg st="2" end="2"/>
                                            </p:txEl>
                                          </p:spTgt>
                                        </p:tgtEl>
                                        <p:attrNameLst>
                                          <p:attrName>style.visibility</p:attrName>
                                        </p:attrNameLst>
                                      </p:cBhvr>
                                      <p:to>
                                        <p:strVal val="visible"/>
                                      </p:to>
                                    </p:set>
                                  </p:childTnLst>
                                </p:cTn>
                              </p:par>
                              <p:par>
                                <p:cTn id="38" presetID="1" presetClass="exit" presetSubtype="0" fill="hold" nodeType="withEffect">
                                  <p:stCondLst>
                                    <p:cond delay="0"/>
                                  </p:stCondLst>
                                  <p:childTnLst>
                                    <p:set>
                                      <p:cBhvr>
                                        <p:cTn id="39" dur="1" fill="hold">
                                          <p:stCondLst>
                                            <p:cond delay="0"/>
                                          </p:stCondLst>
                                        </p:cTn>
                                        <p:tgtEl>
                                          <p:spTgt spid="9223"/>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9218"/>
                                        </p:tgtEl>
                                        <p:attrNameLst>
                                          <p:attrName>style.visibility</p:attrName>
                                        </p:attrNameLst>
                                      </p:cBhvr>
                                      <p:to>
                                        <p:strVal val="visible"/>
                                      </p:to>
                                    </p:set>
                                    <p:animEffect transition="in" filter="wipe(down)">
                                      <p:cBhvr>
                                        <p:cTn id="44" dur="1000"/>
                                        <p:tgtEl>
                                          <p:spTgt spid="9218"/>
                                        </p:tgtEl>
                                      </p:cBhvr>
                                    </p:animEffect>
                                  </p:childTnLst>
                                </p:cTn>
                              </p:par>
                              <p:par>
                                <p:cTn id="45" presetID="1" presetClass="entr" presetSubtype="0" fill="hold" grpId="0" nodeType="withEffect">
                                  <p:stCondLst>
                                    <p:cond delay="0"/>
                                  </p:stCondLst>
                                  <p:childTnLst>
                                    <p:set>
                                      <p:cBhvr>
                                        <p:cTn id="46" dur="1" fill="hold">
                                          <p:stCondLst>
                                            <p:cond delay="0"/>
                                          </p:stCondLst>
                                        </p:cTn>
                                        <p:tgtEl>
                                          <p:spTgt spid="9219"/>
                                        </p:tgtEl>
                                        <p:attrNameLst>
                                          <p:attrName>style.visibility</p:attrName>
                                        </p:attrNameLst>
                                      </p:cBhvr>
                                      <p:to>
                                        <p:strVal val="visible"/>
                                      </p:to>
                                    </p:set>
                                  </p:childTnLst>
                                </p:cTn>
                              </p:par>
                            </p:childTnLst>
                          </p:cTn>
                        </p:par>
                        <p:par>
                          <p:cTn id="47" fill="hold">
                            <p:stCondLst>
                              <p:cond delay="1000"/>
                            </p:stCondLst>
                            <p:childTnLst>
                              <p:par>
                                <p:cTn id="48" presetID="22" presetClass="entr" presetSubtype="1" fill="hold" nodeType="afterEffect">
                                  <p:stCondLst>
                                    <p:cond delay="0"/>
                                  </p:stCondLst>
                                  <p:childTnLst>
                                    <p:set>
                                      <p:cBhvr>
                                        <p:cTn id="49" dur="1" fill="hold">
                                          <p:stCondLst>
                                            <p:cond delay="0"/>
                                          </p:stCondLst>
                                        </p:cTn>
                                        <p:tgtEl>
                                          <p:spTgt spid="9221"/>
                                        </p:tgtEl>
                                        <p:attrNameLst>
                                          <p:attrName>style.visibility</p:attrName>
                                        </p:attrNameLst>
                                      </p:cBhvr>
                                      <p:to>
                                        <p:strVal val="visible"/>
                                      </p:to>
                                    </p:set>
                                    <p:animEffect transition="in" filter="wipe(up)">
                                      <p:cBhvr>
                                        <p:cTn id="50" dur="1000"/>
                                        <p:tgtEl>
                                          <p:spTgt spid="9221"/>
                                        </p:tgtEl>
                                      </p:cBhvr>
                                    </p:animEffect>
                                  </p:childTnLst>
                                </p:cTn>
                              </p:par>
                              <p:par>
                                <p:cTn id="51" presetID="1" presetClass="entr" presetSubtype="0" fill="hold" grpId="0" nodeType="withEffect">
                                  <p:stCondLst>
                                    <p:cond delay="0"/>
                                  </p:stCondLst>
                                  <p:childTnLst>
                                    <p:set>
                                      <p:cBhvr>
                                        <p:cTn id="52" dur="1" fill="hold">
                                          <p:stCondLst>
                                            <p:cond delay="0"/>
                                          </p:stCondLst>
                                        </p:cTn>
                                        <p:tgtEl>
                                          <p:spTgt spid="21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3315">
                                            <p:txEl>
                                              <p:pRg st="3" end="3"/>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33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p:bldP spid="2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Example of an ICS-205 Incident Radio Communications Plan">
            <a:extLst>
              <a:ext uri="{FF2B5EF4-FFF2-40B4-BE49-F238E27FC236}">
                <a16:creationId xmlns:a16="http://schemas.microsoft.com/office/drawing/2014/main" id="{BFF6A16D-0617-423F-909F-E45DB9A6A5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355" y="1635782"/>
            <a:ext cx="7924799" cy="5222218"/>
          </a:xfrm>
          <a:prstGeom prst="rect">
            <a:avLst/>
          </a:prstGeom>
        </p:spPr>
      </p:pic>
      <p:sp>
        <p:nvSpPr>
          <p:cNvPr id="17" name="NIFC-NIRSC" descr="Null"/>
          <p:cNvSpPr txBox="1"/>
          <p:nvPr/>
        </p:nvSpPr>
        <p:spPr>
          <a:xfrm rot="16200000">
            <a:off x="-2197098" y="4344600"/>
            <a:ext cx="4699001" cy="276999"/>
          </a:xfrm>
          <a:prstGeom prst="rect">
            <a:avLst/>
          </a:prstGeom>
          <a:noFill/>
        </p:spPr>
        <p:txBody>
          <a:bodyPr wrap="square" rtlCol="0">
            <a:spAutoFit/>
          </a:bodyPr>
          <a:lstStyle/>
          <a:p>
            <a:r>
              <a:rPr lang="en-US" sz="1200" dirty="0">
                <a:solidFill>
                  <a:schemeClr val="accent2">
                    <a:lumMod val="75000"/>
                  </a:schemeClr>
                </a:solidFill>
                <a:latin typeface="Biondi" panose="02000505030000020004" pitchFamily="2" charset="0"/>
              </a:rPr>
              <a:t>NIFC-NIICD-NIRSC Basic Radio Operation Training</a:t>
            </a:r>
          </a:p>
        </p:txBody>
      </p:sp>
      <p:sp>
        <p:nvSpPr>
          <p:cNvPr id="21506" name="Title"/>
          <p:cNvSpPr>
            <a:spLocks noGrp="1" noChangeArrowheads="1"/>
          </p:cNvSpPr>
          <p:nvPr>
            <p:ph type="title"/>
          </p:nvPr>
        </p:nvSpPr>
        <p:spPr/>
        <p:txBody>
          <a:bodyPr>
            <a:normAutofit fontScale="90000"/>
          </a:bodyPr>
          <a:lstStyle/>
          <a:p>
            <a:pPr>
              <a:defRPr/>
            </a:pPr>
            <a:r>
              <a:rPr lang="en-US" b="1" dirty="0"/>
              <a:t>RADIO THEORY BASICS – </a:t>
            </a:r>
            <a:br>
              <a:rPr lang="en-US" b="1" dirty="0"/>
            </a:br>
            <a:r>
              <a:rPr lang="en-US" sz="3600" b="1" dirty="0"/>
              <a:t>ICS-205 Incident Radio </a:t>
            </a:r>
            <a:r>
              <a:rPr lang="en-US" sz="3600" b="1" dirty="0" err="1"/>
              <a:t>Comm</a:t>
            </a:r>
            <a:r>
              <a:rPr lang="en-US" sz="3600" b="1" dirty="0"/>
              <a:t> Plan</a:t>
            </a:r>
            <a:endParaRPr lang="en-US" b="1" dirty="0"/>
          </a:p>
        </p:txBody>
      </p:sp>
      <p:sp>
        <p:nvSpPr>
          <p:cNvPr id="4" name="Text-Example" descr="Example"/>
          <p:cNvSpPr/>
          <p:nvPr/>
        </p:nvSpPr>
        <p:spPr>
          <a:xfrm rot="19794928">
            <a:off x="188851" y="1668812"/>
            <a:ext cx="1348762" cy="38100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EXAMPLE</a:t>
            </a:r>
          </a:p>
        </p:txBody>
      </p:sp>
      <p:sp>
        <p:nvSpPr>
          <p:cNvPr id="30" name="Text-Repeater Channels"/>
          <p:cNvSpPr txBox="1"/>
          <p:nvPr/>
        </p:nvSpPr>
        <p:spPr>
          <a:xfrm>
            <a:off x="2552369" y="1447800"/>
            <a:ext cx="4800600" cy="646331"/>
          </a:xfrm>
          <a:prstGeom prst="rect">
            <a:avLst/>
          </a:prstGeom>
          <a:solidFill>
            <a:schemeClr val="accent1">
              <a:lumMod val="20000"/>
              <a:lumOff val="80000"/>
            </a:schemeClr>
          </a:solidFill>
          <a:ln w="76200">
            <a:solidFill>
              <a:srgbClr val="0070C0"/>
            </a:solidFill>
          </a:ln>
        </p:spPr>
        <p:txBody>
          <a:bodyPr wrap="square" rtlCol="0">
            <a:spAutoFit/>
          </a:bodyPr>
          <a:lstStyle/>
          <a:p>
            <a:pPr algn="ctr"/>
            <a:r>
              <a:rPr lang="en-US" sz="3600" b="1" dirty="0">
                <a:latin typeface="Comic Sans MS" panose="030F0702030302020204" pitchFamily="66" charset="0"/>
              </a:rPr>
              <a:t>Repeater Channels</a:t>
            </a:r>
          </a:p>
        </p:txBody>
      </p:sp>
      <p:sp>
        <p:nvSpPr>
          <p:cNvPr id="19" name="Text-TXRX"/>
          <p:cNvSpPr txBox="1"/>
          <p:nvPr/>
        </p:nvSpPr>
        <p:spPr>
          <a:xfrm>
            <a:off x="3785676" y="6583362"/>
            <a:ext cx="2514600" cy="276999"/>
          </a:xfrm>
          <a:prstGeom prst="rect">
            <a:avLst/>
          </a:prstGeom>
          <a:noFill/>
        </p:spPr>
        <p:txBody>
          <a:bodyPr wrap="square" rtlCol="0">
            <a:spAutoFit/>
          </a:bodyPr>
          <a:lstStyle/>
          <a:p>
            <a:r>
              <a:rPr lang="en-US" sz="1200" b="1" dirty="0">
                <a:solidFill>
                  <a:srgbClr val="FF0000"/>
                </a:solidFill>
                <a:latin typeface="Comic Sans MS" panose="030F0702030302020204" pitchFamily="66" charset="0"/>
              </a:rPr>
              <a:t>TX = Transmit   RX = Receive</a:t>
            </a:r>
          </a:p>
        </p:txBody>
      </p:sp>
      <p:sp>
        <p:nvSpPr>
          <p:cNvPr id="28" name="Box around commands" descr="Box around Command repeater channels"/>
          <p:cNvSpPr/>
          <p:nvPr/>
        </p:nvSpPr>
        <p:spPr>
          <a:xfrm>
            <a:off x="1094352" y="3773269"/>
            <a:ext cx="7897248" cy="685800"/>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Red Arrows" descr="Arrows pointing at command channels pointing out that transmit and receive frequencies are different."/>
          <p:cNvGrpSpPr/>
          <p:nvPr/>
        </p:nvGrpSpPr>
        <p:grpSpPr>
          <a:xfrm>
            <a:off x="4343400" y="2743200"/>
            <a:ext cx="4220155" cy="1082794"/>
            <a:chOff x="4499113" y="2574806"/>
            <a:chExt cx="4220155" cy="1082794"/>
          </a:xfrm>
        </p:grpSpPr>
        <p:sp>
          <p:nvSpPr>
            <p:cNvPr id="40" name="TextBox 39"/>
            <p:cNvSpPr txBox="1"/>
            <p:nvPr/>
          </p:nvSpPr>
          <p:spPr>
            <a:xfrm>
              <a:off x="7195268" y="2597341"/>
              <a:ext cx="1524000" cy="830997"/>
            </a:xfrm>
            <a:prstGeom prst="rect">
              <a:avLst/>
            </a:prstGeom>
            <a:solidFill>
              <a:schemeClr val="accent1">
                <a:lumMod val="20000"/>
                <a:lumOff val="80000"/>
              </a:schemeClr>
            </a:solidFill>
            <a:ln w="76200">
              <a:solidFill>
                <a:srgbClr val="FF0000"/>
              </a:solidFill>
            </a:ln>
          </p:spPr>
          <p:txBody>
            <a:bodyPr wrap="square" rtlCol="0">
              <a:spAutoFit/>
            </a:bodyPr>
            <a:lstStyle/>
            <a:p>
              <a:pPr algn="ctr"/>
              <a:r>
                <a:rPr lang="en-US" sz="1600" b="1" dirty="0">
                  <a:latin typeface="Comic Sans MS" panose="030F0702030302020204" pitchFamily="66" charset="0"/>
                </a:rPr>
                <a:t>TX and RX frequencies are different</a:t>
              </a:r>
            </a:p>
          </p:txBody>
        </p:sp>
        <p:cxnSp>
          <p:nvCxnSpPr>
            <p:cNvPr id="41" name="Straight Connector 40" descr="Null"/>
            <p:cNvCxnSpPr/>
            <p:nvPr/>
          </p:nvCxnSpPr>
          <p:spPr>
            <a:xfrm flipH="1">
              <a:off x="4499113" y="2597341"/>
              <a:ext cx="2808136"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Arrow Connector 41" descr="Null"/>
            <p:cNvCxnSpPr/>
            <p:nvPr/>
          </p:nvCxnSpPr>
          <p:spPr>
            <a:xfrm flipV="1">
              <a:off x="4499113" y="2574806"/>
              <a:ext cx="9277" cy="1082794"/>
            </a:xfrm>
            <a:prstGeom prst="straightConnector1">
              <a:avLst/>
            </a:prstGeom>
            <a:ln w="762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Straight Arrow Connector 42" descr="Null"/>
            <p:cNvCxnSpPr/>
            <p:nvPr/>
          </p:nvCxnSpPr>
          <p:spPr>
            <a:xfrm flipV="1">
              <a:off x="6023113" y="2586164"/>
              <a:ext cx="10601" cy="1071436"/>
            </a:xfrm>
            <a:prstGeom prst="straightConnector1">
              <a:avLst/>
            </a:prstGeom>
            <a:ln w="762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9" name="Box around other repeater" descr="Box around another repeater channel"/>
          <p:cNvSpPr/>
          <p:nvPr/>
        </p:nvSpPr>
        <p:spPr>
          <a:xfrm>
            <a:off x="1094352" y="5501577"/>
            <a:ext cx="7924801" cy="381000"/>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Home Button" descr="Home Button - clicking this will return you to the Main Menu">
            <a:hlinkClick r:id="rId4" action="ppaction://hlinksldjump" tooltip="Main Menu"/>
          </p:cNvPr>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686800" y="152400"/>
            <a:ext cx="304800" cy="304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6474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26" presetClass="emph" presetSubtype="0" repeatCount="2000" fill="hold" grpId="1" nodeType="withEffect">
                                  <p:stCondLst>
                                    <p:cond delay="0"/>
                                  </p:stCondLst>
                                  <p:childTnLst>
                                    <p:animEffect transition="out" filter="fade">
                                      <p:cBhvr>
                                        <p:cTn id="10" dur="500" tmFilter="0, 0; .2, .5; .8, .5; 1, 0"/>
                                        <p:tgtEl>
                                          <p:spTgt spid="28"/>
                                        </p:tgtEl>
                                      </p:cBhvr>
                                    </p:animEffect>
                                    <p:animScale>
                                      <p:cBhvr>
                                        <p:cTn id="11" dur="250" autoRev="1" fill="hold"/>
                                        <p:tgtEl>
                                          <p:spTgt spid="28"/>
                                        </p:tgtEl>
                                      </p:cBhvr>
                                      <p:by x="105000" y="105000"/>
                                    </p:animScale>
                                  </p:childTnLst>
                                </p:cTn>
                              </p:par>
                              <p:par>
                                <p:cTn id="12" presetID="1" presetClass="entr" presetSubtype="0" fill="hold" grpId="0" nodeType="withEffect">
                                  <p:stCondLst>
                                    <p:cond delay="0"/>
                                  </p:stCondLst>
                                  <p:childTnLst>
                                    <p:set>
                                      <p:cBhvr>
                                        <p:cTn id="13" dur="1" fill="hold">
                                          <p:stCondLst>
                                            <p:cond delay="0"/>
                                          </p:stCondLst>
                                        </p:cTn>
                                        <p:tgtEl>
                                          <p:spTgt spid="29"/>
                                        </p:tgtEl>
                                        <p:attrNameLst>
                                          <p:attrName>style.visibility</p:attrName>
                                        </p:attrNameLst>
                                      </p:cBhvr>
                                      <p:to>
                                        <p:strVal val="visible"/>
                                      </p:to>
                                    </p:set>
                                  </p:childTnLst>
                                </p:cTn>
                              </p:par>
                              <p:par>
                                <p:cTn id="14" presetID="26" presetClass="emph" presetSubtype="0" repeatCount="2000" fill="hold" grpId="1" nodeType="withEffect">
                                  <p:stCondLst>
                                    <p:cond delay="0"/>
                                  </p:stCondLst>
                                  <p:childTnLst>
                                    <p:animEffect transition="out" filter="fade">
                                      <p:cBhvr>
                                        <p:cTn id="15" dur="500" tmFilter="0, 0; .2, .5; .8, .5; 1, 0"/>
                                        <p:tgtEl>
                                          <p:spTgt spid="29"/>
                                        </p:tgtEl>
                                      </p:cBhvr>
                                    </p:animEffect>
                                    <p:animScale>
                                      <p:cBhvr>
                                        <p:cTn id="16" dur="250" autoRev="1" fill="hold"/>
                                        <p:tgtEl>
                                          <p:spTgt spid="2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8" grpId="0" animBg="1"/>
      <p:bldP spid="28" grpId="1" animBg="1"/>
      <p:bldP spid="29" grpId="0" animBg="1"/>
      <p:bldP spid="29"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5|0.8"/>
</p:tagLst>
</file>

<file path=ppt/tags/tag2.xml><?xml version="1.0" encoding="utf-8"?>
<p:tagLst xmlns:a="http://schemas.openxmlformats.org/drawingml/2006/main" xmlns:r="http://schemas.openxmlformats.org/officeDocument/2006/relationships" xmlns:p="http://schemas.openxmlformats.org/presentationml/2006/main">
  <p:tag name="TIMING" val="|6.5|0.8"/>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11918</TotalTime>
  <Words>4617</Words>
  <Application>Microsoft Office PowerPoint</Application>
  <PresentationFormat>On-screen Show (4:3)</PresentationFormat>
  <Paragraphs>422</Paragraphs>
  <Slides>39</Slides>
  <Notes>33</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39</vt:i4>
      </vt:variant>
    </vt:vector>
  </HeadingPairs>
  <TitlesOfParts>
    <vt:vector size="55" baseType="lpstr">
      <vt:lpstr>Aharoni</vt:lpstr>
      <vt:lpstr>Arial</vt:lpstr>
      <vt:lpstr>Arial Black</vt:lpstr>
      <vt:lpstr>Biondi</vt:lpstr>
      <vt:lpstr>Britannic Bold</vt:lpstr>
      <vt:lpstr>Calibri</vt:lpstr>
      <vt:lpstr>Comic Sans MS</vt:lpstr>
      <vt:lpstr>Eras Bold ITC</vt:lpstr>
      <vt:lpstr>Eras Medium ITC</vt:lpstr>
      <vt:lpstr>Gill Sans MT</vt:lpstr>
      <vt:lpstr>MV Boli</vt:lpstr>
      <vt:lpstr>Showcard Gothic</vt:lpstr>
      <vt:lpstr>Verdana</vt:lpstr>
      <vt:lpstr>Wingdings</vt:lpstr>
      <vt:lpstr>Wingdings 2</vt:lpstr>
      <vt:lpstr>Solstice</vt:lpstr>
      <vt:lpstr>In order to get the full benefit of this training, please run this PowerPoint as a slideshow.</vt:lpstr>
      <vt:lpstr>National Incident Radio Support Cache Basic Radio Operation Training NIFC – NIICD – NIRSC</vt:lpstr>
      <vt:lpstr>INTRODUCTION</vt:lpstr>
      <vt:lpstr>MAIN MENU</vt:lpstr>
      <vt:lpstr>RADIO THEORY BASICS –  How does radio work?</vt:lpstr>
      <vt:lpstr>RADIO THEORY BASICS –  How does radio work?</vt:lpstr>
      <vt:lpstr>RADIO THEORY BASICS –  ICS-205 Incident Radio Comm Plan </vt:lpstr>
      <vt:lpstr>RADIO THEORY BASICS –  Repeaters </vt:lpstr>
      <vt:lpstr>RADIO THEORY BASICS –  ICS-205 Incident Radio Comm Plan</vt:lpstr>
      <vt:lpstr>RADIO THEORY BASICS –  Repeaters </vt:lpstr>
      <vt:lpstr>RADIO THEORY BASICS –  Cloning &amp; Programming</vt:lpstr>
      <vt:lpstr>RADIO THEORY BASICS –  Air Guard</vt:lpstr>
      <vt:lpstr>RADIO THEORY BASICS –  ICS-205 Incident Radio Comm Plan</vt:lpstr>
      <vt:lpstr>KNOW YOUR RADIO-  Select Your Radio to Continue</vt:lpstr>
      <vt:lpstr>KNOW YOUR RADIO-  BK KNG2 Handheld</vt:lpstr>
      <vt:lpstr>KNOW YOUR RADIO –     KNG2 Changing Channel Zones</vt:lpstr>
      <vt:lpstr>KNOW YOUR RADIO –  Channel Guard Tones</vt:lpstr>
      <vt:lpstr>KNOW YOUR RADIO –  ICS-205 Incident Radio Comm Plan</vt:lpstr>
      <vt:lpstr>KNOW YOUR RADIO –  The Mysteries of SQUELCH</vt:lpstr>
      <vt:lpstr>KNOW YOUR RADIO - Scanning</vt:lpstr>
      <vt:lpstr>KNOW YOUR RADIO –         KNG2 Scanning</vt:lpstr>
      <vt:lpstr>KNOW YOUR RADIO-  BK DPH Handheld</vt:lpstr>
      <vt:lpstr>KNOW YOUR RADIO –      DPH Changing Channel Groups</vt:lpstr>
      <vt:lpstr>KNOW YOUR RADIO –  Channel Guard Tones</vt:lpstr>
      <vt:lpstr>KNOW YOUR RADIO –  ICS-205 Incident Radio Comm Plan</vt:lpstr>
      <vt:lpstr>KNOW YOUR RADIO –  The Mysteries of SQUELCH</vt:lpstr>
      <vt:lpstr>KNOW YOUR RADIO –  BK DPH Squelch Adjustment</vt:lpstr>
      <vt:lpstr>KNOW YOUR RADIO - Scanning</vt:lpstr>
      <vt:lpstr>KNOW YOUR RADIO – BK DPH Scanning</vt:lpstr>
      <vt:lpstr>KNOW YOUR RADIO – BK DPH - Edit the Scan List</vt:lpstr>
      <vt:lpstr>KNOW YOUR RADIO – BK DPH - Edit the Scan List</vt:lpstr>
      <vt:lpstr>KNOW YOUR RADIO – BK DPH Function Key</vt:lpstr>
      <vt:lpstr>KNOW YOUR RADIO – BK DPH Good To Know</vt:lpstr>
      <vt:lpstr>KEY THINGS –  Basic Elements for Radio Communications</vt:lpstr>
      <vt:lpstr>KEY THINGS –  Knowledge is Power</vt:lpstr>
      <vt:lpstr>KEY THINGS –  Check your Equipment</vt:lpstr>
      <vt:lpstr>KEY THINGS – Proper Radio Protocol</vt:lpstr>
      <vt:lpstr>KEY THINGS –  Learning the Lingo</vt:lpstr>
      <vt:lpstr>Thanks, and REMEMBER …                    </vt:lpstr>
    </vt:vector>
  </TitlesOfParts>
  <Company>US Forest Service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NIFC-NIRSC Basic Radio Operations Training</dc:title>
  <dc:creator>Albracht, Kimberly</dc:creator>
  <cp:lastModifiedBy>Albracht, Kimberly -FS</cp:lastModifiedBy>
  <cp:revision>634</cp:revision>
  <cp:lastPrinted>2015-11-18T23:23:35Z</cp:lastPrinted>
  <dcterms:created xsi:type="dcterms:W3CDTF">2014-01-14T22:07:18Z</dcterms:created>
  <dcterms:modified xsi:type="dcterms:W3CDTF">2021-03-11T15:49:49Z</dcterms:modified>
</cp:coreProperties>
</file>