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89" r:id="rId5"/>
    <p:sldId id="288" r:id="rId6"/>
    <p:sldId id="285" r:id="rId7"/>
    <p:sldId id="275" r:id="rId8"/>
    <p:sldId id="283" r:id="rId9"/>
    <p:sldId id="274" r:id="rId10"/>
    <p:sldId id="292" r:id="rId11"/>
    <p:sldId id="290" r:id="rId12"/>
    <p:sldId id="282" r:id="rId13"/>
    <p:sldId id="284"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9432F-C7A0-EA1B-0E8E-DFF2A791F433}" v="12" dt="2023-04-27T18:19:11.484"/>
    <p1510:client id="{4E3FD0F4-FA33-4FBE-AD4E-F97CB008127B}" v="43" dt="2023-04-18T19:55:05.244"/>
    <p1510:client id="{7036B825-B66F-C3B5-442D-1085F76F3912}" v="83" dt="2023-04-28T22:00:42.121"/>
    <p1510:client id="{A69E1760-2C86-DEF1-81DF-A3F94A623126}" v="122" dt="2023-04-21T20:38:18.515"/>
    <p1510:client id="{ADFD2133-13F3-CADF-7F30-66AC3FB86558}" v="194" dt="2023-04-19T15:56:08.254"/>
    <p1510:client id="{CD46032D-8B88-628C-FAE4-B66A008C435F}" v="14" dt="2023-04-28T22:04:39.905"/>
    <p1510:client id="{D4EB8672-D624-16E8-BDAF-81E7AD060679}" v="49" dt="2023-04-18T19:05:08.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701"/>
  </p:normalViewPr>
  <p:slideViewPr>
    <p:cSldViewPr snapToGrid="0" snapToObjects="1">
      <p:cViewPr varScale="1">
        <p:scale>
          <a:sx n="85" d="100"/>
          <a:sy n="85" d="100"/>
        </p:scale>
        <p:origin x="36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A2D5D-D753-47DF-B574-C4463EAAE2B1}"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86104-4982-4656-870E-2F178D79FB89}" type="slidenum">
              <a:rPr lang="en-US" smtClean="0"/>
              <a:t>‹#›</a:t>
            </a:fld>
            <a:endParaRPr lang="en-US"/>
          </a:p>
        </p:txBody>
      </p:sp>
    </p:spTree>
    <p:extLst>
      <p:ext uri="{BB962C8B-B14F-4D97-AF65-F5344CB8AC3E}">
        <p14:creationId xmlns:p14="http://schemas.microsoft.com/office/powerpoint/2010/main" val="387587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86104-4982-4656-870E-2F178D79FB89}" type="slidenum">
              <a:rPr lang="en-US" smtClean="0"/>
              <a:t>2</a:t>
            </a:fld>
            <a:endParaRPr lang="en-US"/>
          </a:p>
        </p:txBody>
      </p:sp>
    </p:spTree>
    <p:extLst>
      <p:ext uri="{BB962C8B-B14F-4D97-AF65-F5344CB8AC3E}">
        <p14:creationId xmlns:p14="http://schemas.microsoft.com/office/powerpoint/2010/main" val="300538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86104-4982-4656-870E-2F178D79FB89}" type="slidenum">
              <a:rPr lang="en-US" smtClean="0"/>
              <a:t>3</a:t>
            </a:fld>
            <a:endParaRPr lang="en-US"/>
          </a:p>
        </p:txBody>
      </p:sp>
    </p:spTree>
    <p:extLst>
      <p:ext uri="{BB962C8B-B14F-4D97-AF65-F5344CB8AC3E}">
        <p14:creationId xmlns:p14="http://schemas.microsoft.com/office/powerpoint/2010/main" val="329154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 for UAS</a:t>
            </a:r>
          </a:p>
        </p:txBody>
      </p:sp>
      <p:sp>
        <p:nvSpPr>
          <p:cNvPr id="4" name="Slide Number Placeholder 3"/>
          <p:cNvSpPr>
            <a:spLocks noGrp="1"/>
          </p:cNvSpPr>
          <p:nvPr>
            <p:ph type="sldNum" sz="quarter" idx="5"/>
          </p:nvPr>
        </p:nvSpPr>
        <p:spPr/>
        <p:txBody>
          <a:bodyPr/>
          <a:lstStyle/>
          <a:p>
            <a:fld id="{D0286104-4982-4656-870E-2F178D79FB89}" type="slidenum">
              <a:rPr lang="en-US" smtClean="0"/>
              <a:t>4</a:t>
            </a:fld>
            <a:endParaRPr lang="en-US"/>
          </a:p>
        </p:txBody>
      </p:sp>
    </p:spTree>
    <p:extLst>
      <p:ext uri="{BB962C8B-B14F-4D97-AF65-F5344CB8AC3E}">
        <p14:creationId xmlns:p14="http://schemas.microsoft.com/office/powerpoint/2010/main" val="345351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86104-4982-4656-870E-2F178D79FB89}" type="slidenum">
              <a:rPr lang="en-US" smtClean="0"/>
              <a:t>6</a:t>
            </a:fld>
            <a:endParaRPr lang="en-US"/>
          </a:p>
        </p:txBody>
      </p:sp>
    </p:spTree>
    <p:extLst>
      <p:ext uri="{BB962C8B-B14F-4D97-AF65-F5344CB8AC3E}">
        <p14:creationId xmlns:p14="http://schemas.microsoft.com/office/powerpoint/2010/main" val="427888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286104-4982-4656-870E-2F178D79FB89}" type="slidenum">
              <a:rPr lang="en-US" smtClean="0"/>
              <a:t>7</a:t>
            </a:fld>
            <a:endParaRPr lang="en-US"/>
          </a:p>
        </p:txBody>
      </p:sp>
    </p:spTree>
    <p:extLst>
      <p:ext uri="{BB962C8B-B14F-4D97-AF65-F5344CB8AC3E}">
        <p14:creationId xmlns:p14="http://schemas.microsoft.com/office/powerpoint/2010/main" val="248813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86104-4982-4656-870E-2F178D79FB89}" type="slidenum">
              <a:rPr lang="en-US" smtClean="0"/>
              <a:t>8</a:t>
            </a:fld>
            <a:endParaRPr lang="en-US"/>
          </a:p>
        </p:txBody>
      </p:sp>
    </p:spTree>
    <p:extLst>
      <p:ext uri="{BB962C8B-B14F-4D97-AF65-F5344CB8AC3E}">
        <p14:creationId xmlns:p14="http://schemas.microsoft.com/office/powerpoint/2010/main" val="671272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86104-4982-4656-870E-2F178D79FB89}" type="slidenum">
              <a:rPr lang="en-US" smtClean="0"/>
              <a:t>9</a:t>
            </a:fld>
            <a:endParaRPr lang="en-US"/>
          </a:p>
        </p:txBody>
      </p:sp>
    </p:spTree>
    <p:extLst>
      <p:ext uri="{BB962C8B-B14F-4D97-AF65-F5344CB8AC3E}">
        <p14:creationId xmlns:p14="http://schemas.microsoft.com/office/powerpoint/2010/main" val="356611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aviation update</a:t>
            </a:r>
          </a:p>
        </p:txBody>
      </p:sp>
      <p:sp>
        <p:nvSpPr>
          <p:cNvPr id="4" name="Slide Number Placeholder 3"/>
          <p:cNvSpPr>
            <a:spLocks noGrp="1"/>
          </p:cNvSpPr>
          <p:nvPr>
            <p:ph type="sldNum" sz="quarter" idx="5"/>
          </p:nvPr>
        </p:nvSpPr>
        <p:spPr/>
        <p:txBody>
          <a:bodyPr/>
          <a:lstStyle/>
          <a:p>
            <a:fld id="{D0286104-4982-4656-870E-2F178D79FB89}" type="slidenum">
              <a:rPr lang="en-US" smtClean="0"/>
              <a:t>10</a:t>
            </a:fld>
            <a:endParaRPr lang="en-US"/>
          </a:p>
        </p:txBody>
      </p:sp>
    </p:spTree>
    <p:extLst>
      <p:ext uri="{BB962C8B-B14F-4D97-AF65-F5344CB8AC3E}">
        <p14:creationId xmlns:p14="http://schemas.microsoft.com/office/powerpoint/2010/main" val="109007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9218-D2FC-2542-A4D6-1599AB8C67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F9F2FA-2FD8-054A-84FD-97FD6CED0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F1FF6D-6879-C74F-8DA7-7696F1DECD27}"/>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5" name="Footer Placeholder 4">
            <a:extLst>
              <a:ext uri="{FF2B5EF4-FFF2-40B4-BE49-F238E27FC236}">
                <a16:creationId xmlns:a16="http://schemas.microsoft.com/office/drawing/2014/main" id="{584DA47F-6A0B-474F-B92E-8F45EE02F6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E079D7-480F-B94E-A619-34EDE987DC60}"/>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245743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5CF9-282D-B043-B8E4-D99FAB27DD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1393C4-C9BB-1C45-9D35-10C84CEE7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65AEF-410E-8A42-ABBF-F2D0F1E65417}"/>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5" name="Footer Placeholder 4">
            <a:extLst>
              <a:ext uri="{FF2B5EF4-FFF2-40B4-BE49-F238E27FC236}">
                <a16:creationId xmlns:a16="http://schemas.microsoft.com/office/drawing/2014/main" id="{149D3D23-9C54-4E4B-92F3-92B06E589A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AE62E1-436A-6A45-A7CE-337A94A1B506}"/>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276530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936398-7910-904E-93D0-F34AA584BA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4C1031-D694-B34E-9591-8EC48D1383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5FD49-7C5C-2E4F-A539-CA4F8C86B5A8}"/>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5" name="Footer Placeholder 4">
            <a:extLst>
              <a:ext uri="{FF2B5EF4-FFF2-40B4-BE49-F238E27FC236}">
                <a16:creationId xmlns:a16="http://schemas.microsoft.com/office/drawing/2014/main" id="{B215E911-A701-6149-8ED7-028259C7D6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AE553F-62F5-8540-BCC2-F5989D5AA3B6}"/>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275104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63FC-E138-0B41-A871-C5E8CB4CC3AD}"/>
              </a:ext>
            </a:extLst>
          </p:cNvPr>
          <p:cNvSpPr>
            <a:spLocks noGrp="1"/>
          </p:cNvSpPr>
          <p:nvPr>
            <p:ph type="title"/>
          </p:nvPr>
        </p:nvSpPr>
        <p:spPr>
          <a:xfrm>
            <a:off x="3334327" y="365125"/>
            <a:ext cx="8414327" cy="1325563"/>
          </a:xfrm>
        </p:spPr>
        <p:txBody>
          <a:bodyPr/>
          <a:lstStyle>
            <a:lvl1pPr>
              <a:defRPr>
                <a:solidFill>
                  <a:schemeClr val="accent4">
                    <a:lumMod val="60000"/>
                    <a:lumOff val="40000"/>
                  </a:schemeClr>
                </a:solidFill>
                <a:latin typeface="Roboto Black" panose="02000000000000000000" pitchFamily="2" charset="0"/>
                <a:ea typeface="Roboto Black"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025126B-6752-024C-8EFF-5BAE3FFF2FF1}"/>
              </a:ext>
            </a:extLst>
          </p:cNvPr>
          <p:cNvSpPr>
            <a:spLocks noGrp="1"/>
          </p:cNvSpPr>
          <p:nvPr>
            <p:ph idx="1"/>
          </p:nvPr>
        </p:nvSpPr>
        <p:spPr>
          <a:xfrm>
            <a:off x="3334327" y="1825625"/>
            <a:ext cx="8414327" cy="4351338"/>
          </a:xfrm>
        </p:spPr>
        <p:txBody>
          <a:bodyPr/>
          <a:lstStyle>
            <a:lvl1pP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Shape&#10;&#10;Description automatically generated with medium confidence">
            <a:extLst>
              <a:ext uri="{FF2B5EF4-FFF2-40B4-BE49-F238E27FC236}">
                <a16:creationId xmlns:a16="http://schemas.microsoft.com/office/drawing/2014/main" id="{232ACF77-FC2B-14EE-C279-587CA48E42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81062" y="5814869"/>
            <a:ext cx="5302398" cy="906606"/>
          </a:xfrm>
          <a:prstGeom prst="rect">
            <a:avLst/>
          </a:prstGeom>
        </p:spPr>
      </p:pic>
    </p:spTree>
    <p:extLst>
      <p:ext uri="{BB962C8B-B14F-4D97-AF65-F5344CB8AC3E}">
        <p14:creationId xmlns:p14="http://schemas.microsoft.com/office/powerpoint/2010/main" val="190286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172C-FCC5-DB48-A96D-30A5B28060A1}"/>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D5EF4E4-E4E2-264B-816F-26B92F5DEF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A24AA-F204-AC48-A771-A0405663A5EF}"/>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5" name="Footer Placeholder 4">
            <a:extLst>
              <a:ext uri="{FF2B5EF4-FFF2-40B4-BE49-F238E27FC236}">
                <a16:creationId xmlns:a16="http://schemas.microsoft.com/office/drawing/2014/main" id="{AE4848E1-FDBA-9144-9FE9-07E4C55033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AE4835-FA58-7A4A-9440-0D44FA70B505}"/>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131556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A1F9-01D9-164C-B0E5-32936A8C1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B731C4-D643-164B-8169-C0A0D33F56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703E2C-45EB-B64E-ABA1-EB26660F50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265AC8-4FF8-EE41-82AF-EEFACB60754B}"/>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6" name="Footer Placeholder 5">
            <a:extLst>
              <a:ext uri="{FF2B5EF4-FFF2-40B4-BE49-F238E27FC236}">
                <a16:creationId xmlns:a16="http://schemas.microsoft.com/office/drawing/2014/main" id="{D188A2A2-9139-4A4E-BA2D-547183E794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9EE146-2ADF-464D-867E-FB227A962FF9}"/>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419418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BC6A-7644-9A4D-B99B-4DA055329B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DE797D-7259-C944-BF1A-5B713D5E6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841C2A-DFC8-FC46-8978-2DDCA4E578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EE8015-3D92-3F44-8D1C-D978D2BEE9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886985-556F-CD4F-997B-B7F0C9CC57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1116E4-C9D7-1847-AC3C-0B8784A1C1D5}"/>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8" name="Footer Placeholder 7">
            <a:extLst>
              <a:ext uri="{FF2B5EF4-FFF2-40B4-BE49-F238E27FC236}">
                <a16:creationId xmlns:a16="http://schemas.microsoft.com/office/drawing/2014/main" id="{313393D7-966B-D149-A3D2-3E5785D705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20DFC0-F759-B743-8647-2EDB4078E58D}"/>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364431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6E00-2A40-BE44-A028-256BAB6539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28F2F7-D3A5-A247-90D8-F3F71D2F9C41}"/>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4" name="Footer Placeholder 3">
            <a:extLst>
              <a:ext uri="{FF2B5EF4-FFF2-40B4-BE49-F238E27FC236}">
                <a16:creationId xmlns:a16="http://schemas.microsoft.com/office/drawing/2014/main" id="{B9F33C26-4938-F941-AC9F-9889691104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9571FBD-24B9-6445-AA3A-1F7BDE2DC4D2}"/>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155559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AEF06C-E9B8-724C-88D7-7953EF0C1DDD}"/>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3" name="Footer Placeholder 2">
            <a:extLst>
              <a:ext uri="{FF2B5EF4-FFF2-40B4-BE49-F238E27FC236}">
                <a16:creationId xmlns:a16="http://schemas.microsoft.com/office/drawing/2014/main" id="{FF1D3E49-02C0-3A48-8981-D5A51D7EDF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75C184-1A4E-774C-84D0-E3714D6306E9}"/>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360446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C92C-BB4C-8541-952B-07BA64127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A6F3FA-FDC6-9B4A-8DC1-E8D8B4930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22F4CD-F509-DC4F-BF22-D79443C89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CF025-7901-3949-AFE1-ECF3F79ABCB4}"/>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6" name="Footer Placeholder 5">
            <a:extLst>
              <a:ext uri="{FF2B5EF4-FFF2-40B4-BE49-F238E27FC236}">
                <a16:creationId xmlns:a16="http://schemas.microsoft.com/office/drawing/2014/main" id="{45229010-E28A-F44B-AF83-1C44A6CA70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908280-29C0-0C4A-B98F-B7A9D6435B87}"/>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22446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929B-D114-0D44-B0FE-B6A66B25B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0868BC-E735-9144-B52F-280722321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EAE463-0DF3-EB49-8DCF-A0DD63D79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AB1AF-80DC-CF47-A6D0-4B4C688795A9}"/>
              </a:ext>
            </a:extLst>
          </p:cNvPr>
          <p:cNvSpPr>
            <a:spLocks noGrp="1"/>
          </p:cNvSpPr>
          <p:nvPr>
            <p:ph type="dt" sz="half" idx="10"/>
          </p:nvPr>
        </p:nvSpPr>
        <p:spPr>
          <a:xfrm>
            <a:off x="838200" y="6356350"/>
            <a:ext cx="2743200" cy="365125"/>
          </a:xfrm>
          <a:prstGeom prst="rect">
            <a:avLst/>
          </a:prstGeom>
        </p:spPr>
        <p:txBody>
          <a:bodyPr/>
          <a:lstStyle/>
          <a:p>
            <a:fld id="{02376159-84AF-8640-9941-65116F0F2281}" type="datetimeFigureOut">
              <a:rPr lang="en-US" smtClean="0"/>
              <a:t>9/3/2023</a:t>
            </a:fld>
            <a:endParaRPr lang="en-US"/>
          </a:p>
        </p:txBody>
      </p:sp>
      <p:sp>
        <p:nvSpPr>
          <p:cNvPr id="6" name="Footer Placeholder 5">
            <a:extLst>
              <a:ext uri="{FF2B5EF4-FFF2-40B4-BE49-F238E27FC236}">
                <a16:creationId xmlns:a16="http://schemas.microsoft.com/office/drawing/2014/main" id="{4CA7D4B2-9AAD-5D40-B782-206A1F458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DBF4A56-C8B6-1E48-B253-8AE76CA74926}"/>
              </a:ext>
            </a:extLst>
          </p:cNvPr>
          <p:cNvSpPr>
            <a:spLocks noGrp="1"/>
          </p:cNvSpPr>
          <p:nvPr>
            <p:ph type="sldNum" sz="quarter" idx="12"/>
          </p:nvPr>
        </p:nvSpPr>
        <p:spPr>
          <a:xfrm>
            <a:off x="8610600" y="6356350"/>
            <a:ext cx="2743200" cy="365125"/>
          </a:xfrm>
          <a:prstGeom prst="rect">
            <a:avLst/>
          </a:prstGeom>
        </p:spPr>
        <p:txBody>
          <a:bodyPr/>
          <a:lstStyle/>
          <a:p>
            <a:fld id="{08BA7F22-0FC1-1344-B619-8AEBEBBF475C}" type="slidenum">
              <a:rPr lang="en-US" smtClean="0"/>
              <a:t>‹#›</a:t>
            </a:fld>
            <a:endParaRPr lang="en-US"/>
          </a:p>
        </p:txBody>
      </p:sp>
    </p:spTree>
    <p:extLst>
      <p:ext uri="{BB962C8B-B14F-4D97-AF65-F5344CB8AC3E}">
        <p14:creationId xmlns:p14="http://schemas.microsoft.com/office/powerpoint/2010/main" val="328480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F9E4F3-BE32-C54F-81DB-69A7A7E85967}"/>
              </a:ext>
            </a:extLst>
          </p:cNvPr>
          <p:cNvSpPr>
            <a:spLocks noGrp="1"/>
          </p:cNvSpPr>
          <p:nvPr>
            <p:ph type="title"/>
          </p:nvPr>
        </p:nvSpPr>
        <p:spPr>
          <a:xfrm>
            <a:off x="3343564" y="365125"/>
            <a:ext cx="801023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B5064F-9975-2544-BBBF-20182DE9DC97}"/>
              </a:ext>
            </a:extLst>
          </p:cNvPr>
          <p:cNvSpPr>
            <a:spLocks noGrp="1"/>
          </p:cNvSpPr>
          <p:nvPr>
            <p:ph type="body" idx="1"/>
          </p:nvPr>
        </p:nvSpPr>
        <p:spPr>
          <a:xfrm>
            <a:off x="3343564" y="1825625"/>
            <a:ext cx="801023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Shape&#10;&#10;Description automatically generated with medium confidence">
            <a:extLst>
              <a:ext uri="{FF2B5EF4-FFF2-40B4-BE49-F238E27FC236}">
                <a16:creationId xmlns:a16="http://schemas.microsoft.com/office/drawing/2014/main" id="{E58B9D48-5A80-2F23-2763-08A0FE85C5A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681062" y="5814869"/>
            <a:ext cx="5302398" cy="906606"/>
          </a:xfrm>
          <a:prstGeom prst="rect">
            <a:avLst/>
          </a:prstGeom>
        </p:spPr>
      </p:pic>
    </p:spTree>
    <p:extLst>
      <p:ext uri="{BB962C8B-B14F-4D97-AF65-F5344CB8AC3E}">
        <p14:creationId xmlns:p14="http://schemas.microsoft.com/office/powerpoint/2010/main" val="284468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FBE06A"/>
          </a:solidFill>
          <a:latin typeface="Roboto Black" panose="02000000000000000000" pitchFamily="2" charset="0"/>
          <a:ea typeface="Roboto Black"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79EF48-2B28-D324-566B-B056E8BCB42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84119" y="643467"/>
            <a:ext cx="6888438" cy="5241767"/>
          </a:xfrm>
          <a:prstGeom prst="rect">
            <a:avLst/>
          </a:prstGeom>
        </p:spPr>
      </p:pic>
      <p:sp>
        <p:nvSpPr>
          <p:cNvPr id="4" name="TextBox 3">
            <a:extLst>
              <a:ext uri="{FF2B5EF4-FFF2-40B4-BE49-F238E27FC236}">
                <a16:creationId xmlns:a16="http://schemas.microsoft.com/office/drawing/2014/main" id="{CCD54CF6-CC5B-5678-632E-2AD558D5DE92}"/>
              </a:ext>
            </a:extLst>
          </p:cNvPr>
          <p:cNvSpPr txBox="1"/>
          <p:nvPr/>
        </p:nvSpPr>
        <p:spPr>
          <a:xfrm>
            <a:off x="5313338" y="643466"/>
            <a:ext cx="5262747" cy="1077218"/>
          </a:xfrm>
          <a:prstGeom prst="rect">
            <a:avLst/>
          </a:prstGeom>
          <a:solidFill>
            <a:schemeClr val="tx1"/>
          </a:solidFill>
        </p:spPr>
        <p:txBody>
          <a:bodyPr wrap="square" rtlCol="0">
            <a:spAutoFit/>
          </a:bodyPr>
          <a:lstStyle/>
          <a:p>
            <a:pPr algn="ctr"/>
            <a:r>
              <a:rPr lang="en-US" sz="2400" b="1" dirty="0">
                <a:solidFill>
                  <a:srgbClr val="FBE06A"/>
                </a:solidFill>
                <a:latin typeface="Roboto" panose="02000000000000000000" pitchFamily="2" charset="0"/>
                <a:ea typeface="Roboto" panose="02000000000000000000" pitchFamily="2" charset="0"/>
                <a:cs typeface="Arial Black" panose="020B0604020202020204" pitchFamily="34" charset="0"/>
              </a:rPr>
              <a:t>Bureau of Land Management</a:t>
            </a:r>
          </a:p>
          <a:p>
            <a:pPr algn="ctr"/>
            <a:r>
              <a:rPr lang="en-US" sz="4000" b="1" dirty="0">
                <a:solidFill>
                  <a:srgbClr val="FBE06A"/>
                </a:solidFill>
                <a:latin typeface="Roboto" panose="02000000000000000000" pitchFamily="2" charset="0"/>
                <a:ea typeface="Roboto" panose="02000000000000000000" pitchFamily="2" charset="0"/>
                <a:cs typeface="Arial Black" panose="020B0604020202020204" pitchFamily="34" charset="0"/>
              </a:rPr>
              <a:t>Fire and Aviation</a:t>
            </a:r>
          </a:p>
        </p:txBody>
      </p:sp>
      <p:pic>
        <p:nvPicPr>
          <p:cNvPr id="6" name="Picture 5" descr="A picture containing tree, outdoor, water, smoke&#10;&#10;Description automatically generated">
            <a:extLst>
              <a:ext uri="{FF2B5EF4-FFF2-40B4-BE49-F238E27FC236}">
                <a16:creationId xmlns:a16="http://schemas.microsoft.com/office/drawing/2014/main" id="{B19E9705-89F8-2FFB-8D3C-4E6B28CB35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816380" y="643466"/>
            <a:ext cx="3171966" cy="1616780"/>
          </a:xfrm>
          <a:prstGeom prst="rect">
            <a:avLst/>
          </a:prstGeom>
        </p:spPr>
      </p:pic>
      <p:pic>
        <p:nvPicPr>
          <p:cNvPr id="7" name="Picture 6">
            <a:extLst>
              <a:ext uri="{FF2B5EF4-FFF2-40B4-BE49-F238E27FC236}">
                <a16:creationId xmlns:a16="http://schemas.microsoft.com/office/drawing/2014/main" id="{8A056D22-845F-6154-2252-E8B27B8627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73" r="-373"/>
          <a:stretch/>
        </p:blipFill>
        <p:spPr>
          <a:xfrm>
            <a:off x="797669" y="2459970"/>
            <a:ext cx="3190678" cy="1616546"/>
          </a:xfrm>
          <a:prstGeom prst="rect">
            <a:avLst/>
          </a:prstGeom>
        </p:spPr>
      </p:pic>
      <p:pic>
        <p:nvPicPr>
          <p:cNvPr id="8" name="Picture 7" descr="A picture containing outdoor, nature&#10;&#10;Description automatically generated">
            <a:extLst>
              <a:ext uri="{FF2B5EF4-FFF2-40B4-BE49-F238E27FC236}">
                <a16:creationId xmlns:a16="http://schemas.microsoft.com/office/drawing/2014/main" id="{D4033496-3D67-D59A-EE2F-5D1935BBCB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1595185" y="3535767"/>
            <a:ext cx="1616546" cy="3169776"/>
          </a:xfrm>
          <a:prstGeom prst="rect">
            <a:avLst/>
          </a:prstGeom>
        </p:spPr>
      </p:pic>
    </p:spTree>
    <p:extLst>
      <p:ext uri="{BB962C8B-B14F-4D97-AF65-F5344CB8AC3E}">
        <p14:creationId xmlns:p14="http://schemas.microsoft.com/office/powerpoint/2010/main" val="216154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4960365" y="1203"/>
            <a:ext cx="7244665" cy="167562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dirty="0">
                <a:solidFill>
                  <a:srgbClr val="FBE06A"/>
                </a:solidFill>
                <a:latin typeface="Roboto Black" panose="02000000000000000000" pitchFamily="2" charset="0"/>
                <a:ea typeface="Roboto Black" panose="02000000000000000000" pitchFamily="2" charset="0"/>
                <a:cs typeface="Arial Black" panose="020B0604020202020204" pitchFamily="34" charset="0"/>
              </a:rPr>
              <a:t>BLM Remote Aircraft Systems</a:t>
            </a:r>
            <a:endParaRPr lang="en-US" sz="4000" b="1" kern="1200" dirty="0">
              <a:solidFill>
                <a:schemeClr val="tx1"/>
              </a:solidFill>
              <a:latin typeface="Roboto Black" panose="02000000000000000000" pitchFamily="2" charset="0"/>
              <a:ea typeface="Roboto Black" panose="02000000000000000000" pitchFamily="2" charset="0"/>
              <a:cs typeface="Roboto Black" panose="02000000000000000000" pitchFamily="2" charset="0"/>
            </a:endParaRPr>
          </a:p>
        </p:txBody>
      </p:sp>
      <p:pic>
        <p:nvPicPr>
          <p:cNvPr id="2" name="Picture 1">
            <a:extLst>
              <a:ext uri="{FF2B5EF4-FFF2-40B4-BE49-F238E27FC236}">
                <a16:creationId xmlns:a16="http://schemas.microsoft.com/office/drawing/2014/main" id="{F58828DC-BAD4-4935-9950-26A1A65F76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2"/>
            <a:ext cx="4206220" cy="2174219"/>
          </a:xfrm>
          <a:prstGeom prst="rect">
            <a:avLst/>
          </a:prstGeom>
        </p:spPr>
      </p:pic>
      <p:pic>
        <p:nvPicPr>
          <p:cNvPr id="4" name="Picture 3">
            <a:extLst>
              <a:ext uri="{FF2B5EF4-FFF2-40B4-BE49-F238E27FC236}">
                <a16:creationId xmlns:a16="http://schemas.microsoft.com/office/drawing/2014/main" id="{15781A6E-47BB-833B-FD0B-3BFE239FBD4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4693508"/>
            <a:ext cx="4187091" cy="2164321"/>
          </a:xfrm>
          <a:prstGeom prst="rect">
            <a:avLst/>
          </a:prstGeom>
        </p:spPr>
      </p:pic>
      <p:pic>
        <p:nvPicPr>
          <p:cNvPr id="3" name="Picture 2">
            <a:extLst>
              <a:ext uri="{FF2B5EF4-FFF2-40B4-BE49-F238E27FC236}">
                <a16:creationId xmlns:a16="http://schemas.microsoft.com/office/drawing/2014/main" id="{5DE58617-CCE3-8F2D-FC2E-A29622B3AD4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 y="2356567"/>
            <a:ext cx="4187091" cy="2164321"/>
          </a:xfrm>
          <a:prstGeom prst="rect">
            <a:avLst/>
          </a:prstGeom>
        </p:spPr>
      </p:pic>
      <p:sp>
        <p:nvSpPr>
          <p:cNvPr id="7" name="TextBox 6">
            <a:extLst>
              <a:ext uri="{FF2B5EF4-FFF2-40B4-BE49-F238E27FC236}">
                <a16:creationId xmlns:a16="http://schemas.microsoft.com/office/drawing/2014/main" id="{F053D811-E1E0-F242-9CDC-C1B945368660}"/>
              </a:ext>
            </a:extLst>
          </p:cNvPr>
          <p:cNvSpPr txBox="1"/>
          <p:nvPr/>
        </p:nvSpPr>
        <p:spPr>
          <a:xfrm>
            <a:off x="4833366" y="1534933"/>
            <a:ext cx="6870954" cy="4779997"/>
          </a:xfrm>
          <a:prstGeom prst="rect">
            <a:avLst/>
          </a:prstGeom>
        </p:spPr>
        <p:txBody>
          <a:bodyPr vert="horz" lIns="91440" tIns="45720" rIns="91440" bIns="45720" rtlCol="0" anchor="t">
            <a:normAutofit lnSpcReduction="10000"/>
          </a:bodyPr>
          <a:lstStyle/>
          <a:p>
            <a:pPr marL="342900"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Offers a bird’s eye view for operations, increasing safety and efficiency.</a:t>
            </a:r>
          </a:p>
          <a:p>
            <a:pPr marL="342900"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Aircraft have the unique ability to fly low, slow, and for long periods of time while collecting high-resolution imagery and data.</a:t>
            </a:r>
          </a:p>
          <a:p>
            <a:pPr marL="342900"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Used to identify possible hazards and learn more about the fire’s activity to help make informed decisions:</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Collect near real-time video </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Assist with intelligence, surveillance, and reconnaissance information</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Help with fire mapping, detecting hotspots (active parts of a fire) and spot fires (fires ignited outside the perimeter of the main fire)​</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Infrared sensors help at night</a:t>
            </a:r>
          </a:p>
        </p:txBody>
      </p:sp>
    </p:spTree>
    <p:extLst>
      <p:ext uri="{BB962C8B-B14F-4D97-AF65-F5344CB8AC3E}">
        <p14:creationId xmlns:p14="http://schemas.microsoft.com/office/powerpoint/2010/main" val="355927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nature, mountain with an airplane flying and dropping retardant in the distance. Fire truck in the foreground.">
            <a:extLst>
              <a:ext uri="{FF2B5EF4-FFF2-40B4-BE49-F238E27FC236}">
                <a16:creationId xmlns:a16="http://schemas.microsoft.com/office/drawing/2014/main" id="{105EDDAC-3800-181F-07C7-A26267C5FE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8" name="TextBox 7">
            <a:extLst>
              <a:ext uri="{FF2B5EF4-FFF2-40B4-BE49-F238E27FC236}">
                <a16:creationId xmlns:a16="http://schemas.microsoft.com/office/drawing/2014/main" id="{B4041DF8-2D50-B001-A98F-FF46B4B585E7}"/>
              </a:ext>
            </a:extLst>
          </p:cNvPr>
          <p:cNvSpPr txBox="1"/>
          <p:nvPr/>
        </p:nvSpPr>
        <p:spPr>
          <a:xfrm>
            <a:off x="6408751" y="4113205"/>
            <a:ext cx="5398936"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7200" dirty="0">
                <a:solidFill>
                  <a:schemeClr val="bg1"/>
                </a:solidFill>
                <a:latin typeface="Roboto Black" panose="02000000000000000000" pitchFamily="2" charset="0"/>
                <a:ea typeface="Roboto Black" panose="02000000000000000000" pitchFamily="2" charset="0"/>
                <a:cs typeface="Arial Black" panose="020B0604020202020204" pitchFamily="34" charset="0"/>
              </a:rPr>
              <a:t>Questions?</a:t>
            </a:r>
            <a:endParaRPr lang="en-US" sz="7200" b="1" kern="1200" dirty="0">
              <a:solidFill>
                <a:schemeClr val="bg1"/>
              </a:solidFill>
              <a:latin typeface="Roboto Black" panose="02000000000000000000" pitchFamily="2" charset="0"/>
              <a:ea typeface="Roboto Black" panose="02000000000000000000" pitchFamily="2" charset="0"/>
              <a:cs typeface="+mj-cs"/>
            </a:endParaRPr>
          </a:p>
        </p:txBody>
      </p:sp>
      <p:pic>
        <p:nvPicPr>
          <p:cNvPr id="5" name="Picture 4" descr="A picture containing text&#10;&#10;Description automatically generated">
            <a:extLst>
              <a:ext uri="{FF2B5EF4-FFF2-40B4-BE49-F238E27FC236}">
                <a16:creationId xmlns:a16="http://schemas.microsoft.com/office/drawing/2014/main" id="{722AEB21-FD40-AD8C-8607-F987104C81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9769" y="5838575"/>
            <a:ext cx="1022799" cy="969680"/>
          </a:xfrm>
          <a:prstGeom prst="rect">
            <a:avLst/>
          </a:prstGeom>
        </p:spPr>
      </p:pic>
    </p:spTree>
    <p:extLst>
      <p:ext uri="{BB962C8B-B14F-4D97-AF65-F5344CB8AC3E}">
        <p14:creationId xmlns:p14="http://schemas.microsoft.com/office/powerpoint/2010/main" val="200747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4960366" y="543070"/>
            <a:ext cx="6870954"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BE06A"/>
                </a:solidFill>
                <a:latin typeface="Roboto Black" panose="02000000000000000000" pitchFamily="2" charset="0"/>
                <a:ea typeface="Roboto Black" panose="02000000000000000000" pitchFamily="2" charset="0"/>
                <a:cs typeface="Arial Black" panose="020B0604020202020204" pitchFamily="34" charset="0"/>
              </a:rPr>
              <a:t>Overview</a:t>
            </a:r>
            <a:endParaRPr lang="en-US" sz="4000" b="1" kern="1200" dirty="0">
              <a:solidFill>
                <a:schemeClr val="tx1"/>
              </a:solidFill>
              <a:latin typeface="Roboto Black" panose="02000000000000000000" pitchFamily="2" charset="0"/>
              <a:ea typeface="Roboto Black" panose="02000000000000000000" pitchFamily="2" charset="0"/>
              <a:cs typeface="+mj-cs"/>
            </a:endParaRPr>
          </a:p>
        </p:txBody>
      </p:sp>
      <p:sp>
        <p:nvSpPr>
          <p:cNvPr id="7" name="TextBox 6">
            <a:extLst>
              <a:ext uri="{FF2B5EF4-FFF2-40B4-BE49-F238E27FC236}">
                <a16:creationId xmlns:a16="http://schemas.microsoft.com/office/drawing/2014/main" id="{F053D811-E1E0-F242-9CDC-C1B945368660}"/>
              </a:ext>
            </a:extLst>
          </p:cNvPr>
          <p:cNvSpPr txBox="1"/>
          <p:nvPr/>
        </p:nvSpPr>
        <p:spPr>
          <a:xfrm>
            <a:off x="4833366" y="1908314"/>
            <a:ext cx="6870954" cy="4227914"/>
          </a:xfrm>
          <a:prstGeom prst="rect">
            <a:avLst/>
          </a:prstGeom>
        </p:spPr>
        <p:txBody>
          <a:bodyPr vert="horz" lIns="91440" tIns="45720" rIns="91440" bIns="45720" rtlCol="0" anchor="t">
            <a:normAutofit/>
          </a:bodyPr>
          <a:lstStyle/>
          <a:p>
            <a:pPr marL="342900" indent="-342900">
              <a:lnSpc>
                <a:spcPct val="90000"/>
              </a:lnSpc>
              <a:spcBef>
                <a:spcPts val="1200"/>
              </a:spcBef>
              <a:spcAft>
                <a:spcPts val="600"/>
              </a:spcAft>
              <a:buFont typeface="Arial" panose="020B0604020202020204" pitchFamily="34" charset="0"/>
              <a:buChar char="•"/>
            </a:pPr>
            <a:r>
              <a:rPr lang="en-US" sz="2000">
                <a:solidFill>
                  <a:schemeClr val="bg1"/>
                </a:solidFill>
                <a:latin typeface="Roboto"/>
                <a:ea typeface="Roboto"/>
                <a:cs typeface="Roboto"/>
              </a:rPr>
              <a:t>The BLM Fire and Aviation program is the largest and most complex fire program within the U.S. Department of the Interior.</a:t>
            </a:r>
          </a:p>
          <a:p>
            <a:pPr marL="342900" indent="-342900">
              <a:lnSpc>
                <a:spcPct val="90000"/>
              </a:lnSpc>
              <a:spcBef>
                <a:spcPts val="1200"/>
              </a:spcBef>
              <a:spcAft>
                <a:spcPts val="600"/>
              </a:spcAft>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BLM Fire is directly responsible for fire management on more than 245 million acres of public lands nationally.</a:t>
            </a:r>
          </a:p>
          <a:p>
            <a:pPr marL="342900" indent="-342900">
              <a:lnSpc>
                <a:spcPct val="90000"/>
              </a:lnSpc>
              <a:spcBef>
                <a:spcPts val="1200"/>
              </a:spcBef>
              <a:spcAft>
                <a:spcPts val="600"/>
              </a:spcAft>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Aircraft are a mix of bureau-owned, contracted, or obtained on a call-when-needed basis.</a:t>
            </a:r>
          </a:p>
          <a:p>
            <a:pPr marL="342900" indent="-342900">
              <a:lnSpc>
                <a:spcPct val="90000"/>
              </a:lnSpc>
              <a:spcBef>
                <a:spcPts val="1200"/>
              </a:spcBef>
              <a:spcAft>
                <a:spcPts val="600"/>
              </a:spcAft>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Aircraft operations support the BLM mission for wildfire </a:t>
            </a:r>
            <a:r>
              <a:rPr lang="en-US" sz="2000" u="sng" dirty="0">
                <a:solidFill>
                  <a:schemeClr val="bg1"/>
                </a:solidFill>
                <a:latin typeface="Roboto" panose="02000000000000000000" pitchFamily="2" charset="0"/>
                <a:ea typeface="Roboto" panose="02000000000000000000" pitchFamily="2" charset="0"/>
              </a:rPr>
              <a:t>and</a:t>
            </a:r>
            <a:r>
              <a:rPr lang="en-US" sz="2000" dirty="0">
                <a:solidFill>
                  <a:schemeClr val="bg1"/>
                </a:solidFill>
                <a:latin typeface="Roboto" panose="02000000000000000000" pitchFamily="2" charset="0"/>
                <a:ea typeface="Roboto" panose="02000000000000000000" pitchFamily="2" charset="0"/>
              </a:rPr>
              <a:t> resource management needs. </a:t>
            </a:r>
          </a:p>
          <a:p>
            <a:pPr marL="800100" lvl="1" indent="-342900">
              <a:lnSpc>
                <a:spcPct val="90000"/>
              </a:lnSpc>
              <a:spcBef>
                <a:spcPts val="1200"/>
              </a:spcBef>
              <a:spcAft>
                <a:spcPts val="600"/>
              </a:spcAft>
              <a:buFont typeface="Wingdings" panose="05000000000000000000" pitchFamily="2" charset="2"/>
              <a:buChar char="§"/>
            </a:pPr>
            <a:r>
              <a:rPr lang="en-US" sz="2000">
                <a:solidFill>
                  <a:schemeClr val="bg1"/>
                </a:solidFill>
                <a:latin typeface="Roboto"/>
                <a:ea typeface="Roboto"/>
                <a:cs typeface="Roboto"/>
              </a:rPr>
              <a:t>When aircraft are not being used to support wildland fires, they help other BLM programs.</a:t>
            </a:r>
          </a:p>
        </p:txBody>
      </p:sp>
      <p:pic>
        <p:nvPicPr>
          <p:cNvPr id="5" name="Picture 4">
            <a:extLst>
              <a:ext uri="{FF2B5EF4-FFF2-40B4-BE49-F238E27FC236}">
                <a16:creationId xmlns:a16="http://schemas.microsoft.com/office/drawing/2014/main" id="{24A18AD1-BDE5-F703-80EA-D2D9CB72BF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2338953"/>
            <a:ext cx="4187091" cy="2164321"/>
          </a:xfrm>
          <a:prstGeom prst="rect">
            <a:avLst/>
          </a:prstGeom>
        </p:spPr>
      </p:pic>
      <p:pic>
        <p:nvPicPr>
          <p:cNvPr id="8" name="Picture 7" descr="An airplane on the runway&#10;&#10;Description automatically generated with medium confidence">
            <a:extLst>
              <a:ext uri="{FF2B5EF4-FFF2-40B4-BE49-F238E27FC236}">
                <a16:creationId xmlns:a16="http://schemas.microsoft.com/office/drawing/2014/main" id="{95DD53AE-5989-D1A8-E944-42803A28E1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4187091" cy="2164321"/>
          </a:xfrm>
          <a:prstGeom prst="rect">
            <a:avLst/>
          </a:prstGeom>
        </p:spPr>
      </p:pic>
      <p:pic>
        <p:nvPicPr>
          <p:cNvPr id="9" name="Picture 8" descr="A small airplane on the runway&#10;&#10;Description automatically generated with low confidence">
            <a:extLst>
              <a:ext uri="{FF2B5EF4-FFF2-40B4-BE49-F238E27FC236}">
                <a16:creationId xmlns:a16="http://schemas.microsoft.com/office/drawing/2014/main" id="{D2945BE1-665A-D922-8477-BA8B4EAA9A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20" y="4693680"/>
            <a:ext cx="4187091" cy="2164321"/>
          </a:xfrm>
          <a:prstGeom prst="rect">
            <a:avLst/>
          </a:prstGeom>
        </p:spPr>
      </p:pic>
    </p:spTree>
    <p:extLst>
      <p:ext uri="{BB962C8B-B14F-4D97-AF65-F5344CB8AC3E}">
        <p14:creationId xmlns:p14="http://schemas.microsoft.com/office/powerpoint/2010/main" val="208353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9C99352-3000-5937-BF42-559C9A6B8780}"/>
              </a:ext>
            </a:extLst>
          </p:cNvPr>
          <p:cNvSpPr/>
          <p:nvPr/>
        </p:nvSpPr>
        <p:spPr>
          <a:xfrm>
            <a:off x="8877684" y="896335"/>
            <a:ext cx="2497042" cy="2497042"/>
          </a:xfrm>
          <a:prstGeom prst="ellipse">
            <a:avLst/>
          </a:prstGeom>
          <a:blipFill>
            <a:blip r:embed="rId3" cstate="screen">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B9E9F12-8B7F-F6DA-88FF-5B2C062D00C3}"/>
              </a:ext>
            </a:extLst>
          </p:cNvPr>
          <p:cNvSpPr/>
          <p:nvPr/>
        </p:nvSpPr>
        <p:spPr>
          <a:xfrm>
            <a:off x="10588235" y="2788853"/>
            <a:ext cx="1025250" cy="1025250"/>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Medium" panose="02000000000000000000" pitchFamily="2" charset="0"/>
                <a:ea typeface="Roboto Medium" panose="02000000000000000000" pitchFamily="2" charset="0"/>
              </a:rPr>
              <a:t>84</a:t>
            </a:r>
            <a:r>
              <a:rPr lang="en-US" sz="2000" dirty="0">
                <a:latin typeface="Roboto Medium" panose="02000000000000000000" pitchFamily="2" charset="0"/>
                <a:ea typeface="Roboto Medium" panose="02000000000000000000" pitchFamily="2" charset="0"/>
              </a:rPr>
              <a:t>%</a:t>
            </a:r>
          </a:p>
          <a:p>
            <a:pPr algn="ctr"/>
            <a:r>
              <a:rPr lang="en-US" sz="1200" dirty="0">
                <a:latin typeface="Roboto Medium" panose="02000000000000000000" pitchFamily="2" charset="0"/>
                <a:ea typeface="Roboto Medium" panose="02000000000000000000" pitchFamily="2" charset="0"/>
              </a:rPr>
              <a:t>Fire</a:t>
            </a:r>
          </a:p>
          <a:p>
            <a:pPr algn="ctr"/>
            <a:r>
              <a:rPr lang="en-US" sz="1200" dirty="0">
                <a:latin typeface="Roboto Medium" panose="02000000000000000000" pitchFamily="2" charset="0"/>
                <a:ea typeface="Roboto Medium" panose="02000000000000000000" pitchFamily="2" charset="0"/>
              </a:rPr>
              <a:t>related</a:t>
            </a:r>
          </a:p>
        </p:txBody>
      </p:sp>
      <p:sp>
        <p:nvSpPr>
          <p:cNvPr id="6" name="TextBox 5">
            <a:extLst>
              <a:ext uri="{FF2B5EF4-FFF2-40B4-BE49-F238E27FC236}">
                <a16:creationId xmlns:a16="http://schemas.microsoft.com/office/drawing/2014/main" id="{6A0DF0BB-093E-504D-AA3D-189C8606CE68}"/>
              </a:ext>
            </a:extLst>
          </p:cNvPr>
          <p:cNvSpPr txBox="1"/>
          <p:nvPr/>
        </p:nvSpPr>
        <p:spPr>
          <a:xfrm>
            <a:off x="3029997" y="168997"/>
            <a:ext cx="6870954"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BE06A"/>
                </a:solidFill>
                <a:latin typeface="Roboto Black" panose="02000000000000000000" pitchFamily="2" charset="0"/>
                <a:ea typeface="Roboto Black" panose="02000000000000000000" pitchFamily="2" charset="0"/>
                <a:cs typeface="Arial Black" panose="020B0604020202020204" pitchFamily="34" charset="0"/>
              </a:rPr>
              <a:t>BLM Aviation Flight Hours</a:t>
            </a:r>
            <a:endParaRPr lang="en-US" sz="4000" b="1" kern="1200" dirty="0">
              <a:solidFill>
                <a:schemeClr val="tx1"/>
              </a:solidFill>
              <a:latin typeface="Roboto Black" panose="02000000000000000000" pitchFamily="2" charset="0"/>
              <a:ea typeface="Roboto Black" panose="02000000000000000000" pitchFamily="2" charset="0"/>
              <a:cs typeface="+mj-cs"/>
            </a:endParaRPr>
          </a:p>
        </p:txBody>
      </p:sp>
      <p:sp>
        <p:nvSpPr>
          <p:cNvPr id="7" name="TextBox 6">
            <a:extLst>
              <a:ext uri="{FF2B5EF4-FFF2-40B4-BE49-F238E27FC236}">
                <a16:creationId xmlns:a16="http://schemas.microsoft.com/office/drawing/2014/main" id="{F053D811-E1E0-F242-9CDC-C1B945368660}"/>
              </a:ext>
            </a:extLst>
          </p:cNvPr>
          <p:cNvSpPr txBox="1"/>
          <p:nvPr/>
        </p:nvSpPr>
        <p:spPr>
          <a:xfrm>
            <a:off x="4066553" y="1889571"/>
            <a:ext cx="4058893" cy="1208933"/>
          </a:xfrm>
          <a:prstGeom prst="rect">
            <a:avLst/>
          </a:prstGeom>
        </p:spPr>
        <p:txBody>
          <a:bodyPr vert="horz" lIns="91440" tIns="45720" rIns="91440" bIns="45720" rtlCol="0">
            <a:normAutofit/>
          </a:bodyPr>
          <a:lstStyle/>
          <a:p>
            <a:pPr algn="ctr">
              <a:lnSpc>
                <a:spcPct val="90000"/>
              </a:lnSpc>
              <a:spcAft>
                <a:spcPts val="600"/>
              </a:spcAft>
            </a:pPr>
            <a:r>
              <a:rPr lang="en-US" sz="2200" b="1" dirty="0">
                <a:solidFill>
                  <a:schemeClr val="bg1"/>
                </a:solidFill>
                <a:latin typeface="Roboto" panose="02000000000000000000" pitchFamily="2" charset="0"/>
                <a:ea typeface="Roboto" panose="02000000000000000000" pitchFamily="2" charset="0"/>
              </a:rPr>
              <a:t>10- year average of </a:t>
            </a:r>
          </a:p>
          <a:p>
            <a:pPr algn="ctr">
              <a:lnSpc>
                <a:spcPct val="90000"/>
              </a:lnSpc>
              <a:spcAft>
                <a:spcPts val="600"/>
              </a:spcAft>
            </a:pPr>
            <a:r>
              <a:rPr lang="en-US" sz="2200" b="1" u="sng" dirty="0">
                <a:solidFill>
                  <a:schemeClr val="bg1"/>
                </a:solidFill>
                <a:latin typeface="Roboto" panose="02000000000000000000" pitchFamily="2" charset="0"/>
                <a:ea typeface="Roboto" panose="02000000000000000000" pitchFamily="2" charset="0"/>
              </a:rPr>
              <a:t>22,623</a:t>
            </a:r>
            <a:r>
              <a:rPr lang="en-US" sz="2200" b="1" dirty="0">
                <a:solidFill>
                  <a:schemeClr val="bg1"/>
                </a:solidFill>
                <a:latin typeface="Roboto" panose="02000000000000000000" pitchFamily="2" charset="0"/>
                <a:ea typeface="Roboto" panose="02000000000000000000" pitchFamily="2" charset="0"/>
              </a:rPr>
              <a:t> flight hours per year</a:t>
            </a:r>
          </a:p>
          <a:p>
            <a:pPr algn="ctr">
              <a:lnSpc>
                <a:spcPct val="90000"/>
              </a:lnSpc>
              <a:spcAft>
                <a:spcPts val="600"/>
              </a:spcAft>
            </a:pPr>
            <a:r>
              <a:rPr lang="en-US" sz="2200" b="1" dirty="0">
                <a:solidFill>
                  <a:schemeClr val="bg1"/>
                </a:solidFill>
                <a:latin typeface="Roboto" panose="02000000000000000000" pitchFamily="2" charset="0"/>
                <a:ea typeface="Roboto" panose="02000000000000000000" pitchFamily="2" charset="0"/>
              </a:rPr>
              <a:t>(2013-2022)</a:t>
            </a:r>
          </a:p>
        </p:txBody>
      </p:sp>
      <p:sp>
        <p:nvSpPr>
          <p:cNvPr id="5" name="Oval 4">
            <a:extLst>
              <a:ext uri="{FF2B5EF4-FFF2-40B4-BE49-F238E27FC236}">
                <a16:creationId xmlns:a16="http://schemas.microsoft.com/office/drawing/2014/main" id="{C2F73174-4380-3F48-660A-E972AE5688D2}"/>
              </a:ext>
            </a:extLst>
          </p:cNvPr>
          <p:cNvSpPr/>
          <p:nvPr/>
        </p:nvSpPr>
        <p:spPr>
          <a:xfrm>
            <a:off x="2420043" y="3375645"/>
            <a:ext cx="2497042" cy="2497042"/>
          </a:xfrm>
          <a:prstGeom prst="ellipse">
            <a:avLst/>
          </a:prstGeom>
          <a:blipFill>
            <a:blip r:embed="rId4" cstate="screen">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CFAA85F-2EA1-2AD9-43BD-BCB8997B4722}"/>
              </a:ext>
            </a:extLst>
          </p:cNvPr>
          <p:cNvSpPr/>
          <p:nvPr/>
        </p:nvSpPr>
        <p:spPr>
          <a:xfrm>
            <a:off x="817274" y="896335"/>
            <a:ext cx="2497042" cy="2497042"/>
          </a:xfrm>
          <a:prstGeom prst="ellipse">
            <a:avLst/>
          </a:prstGeom>
          <a:blipFill>
            <a:blip r:embed="rId5" cstate="screen">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8AC4E03-9618-BD11-E268-3F857BA1DAC4}"/>
              </a:ext>
            </a:extLst>
          </p:cNvPr>
          <p:cNvSpPr/>
          <p:nvPr/>
        </p:nvSpPr>
        <p:spPr>
          <a:xfrm>
            <a:off x="774666" y="2788853"/>
            <a:ext cx="1025250" cy="1025250"/>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Medium" panose="02000000000000000000" pitchFamily="2" charset="0"/>
                <a:ea typeface="Roboto Medium" panose="02000000000000000000" pitchFamily="2" charset="0"/>
              </a:rPr>
              <a:t>67</a:t>
            </a:r>
            <a:r>
              <a:rPr lang="en-US" sz="2000" dirty="0">
                <a:latin typeface="Roboto Medium" panose="02000000000000000000" pitchFamily="2" charset="0"/>
                <a:ea typeface="Roboto Medium" panose="02000000000000000000" pitchFamily="2" charset="0"/>
              </a:rPr>
              <a:t>%</a:t>
            </a:r>
          </a:p>
          <a:p>
            <a:pPr algn="ctr"/>
            <a:r>
              <a:rPr lang="en-US" sz="1200" dirty="0">
                <a:latin typeface="Roboto Medium" panose="02000000000000000000" pitchFamily="2" charset="0"/>
                <a:ea typeface="Roboto Medium" panose="02000000000000000000" pitchFamily="2" charset="0"/>
              </a:rPr>
              <a:t>Fixed wing</a:t>
            </a:r>
          </a:p>
        </p:txBody>
      </p:sp>
      <p:sp>
        <p:nvSpPr>
          <p:cNvPr id="11" name="Oval 10">
            <a:extLst>
              <a:ext uri="{FF2B5EF4-FFF2-40B4-BE49-F238E27FC236}">
                <a16:creationId xmlns:a16="http://schemas.microsoft.com/office/drawing/2014/main" id="{37D37910-BE19-EA61-7928-99AA2AED935A}"/>
              </a:ext>
            </a:extLst>
          </p:cNvPr>
          <p:cNvSpPr/>
          <p:nvPr/>
        </p:nvSpPr>
        <p:spPr>
          <a:xfrm>
            <a:off x="2304007" y="5353428"/>
            <a:ext cx="1025250" cy="1025250"/>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Medium" panose="02000000000000000000" pitchFamily="2" charset="0"/>
                <a:ea typeface="Roboto Medium" panose="02000000000000000000" pitchFamily="2" charset="0"/>
              </a:rPr>
              <a:t>33</a:t>
            </a:r>
            <a:r>
              <a:rPr lang="en-US" sz="2000" dirty="0">
                <a:latin typeface="Roboto Medium" panose="02000000000000000000" pitchFamily="2" charset="0"/>
                <a:ea typeface="Roboto Medium" panose="02000000000000000000" pitchFamily="2" charset="0"/>
              </a:rPr>
              <a:t>%</a:t>
            </a:r>
          </a:p>
          <a:p>
            <a:pPr algn="ctr"/>
            <a:r>
              <a:rPr lang="en-US" sz="1200" dirty="0">
                <a:latin typeface="Roboto Medium" panose="02000000000000000000" pitchFamily="2" charset="0"/>
                <a:ea typeface="Roboto Medium" panose="02000000000000000000" pitchFamily="2" charset="0"/>
              </a:rPr>
              <a:t>Rotor</a:t>
            </a:r>
          </a:p>
          <a:p>
            <a:pPr algn="ctr"/>
            <a:r>
              <a:rPr lang="en-US" sz="1200" dirty="0">
                <a:latin typeface="Roboto Medium" panose="02000000000000000000" pitchFamily="2" charset="0"/>
                <a:ea typeface="Roboto Medium" panose="02000000000000000000" pitchFamily="2" charset="0"/>
              </a:rPr>
              <a:t>wing</a:t>
            </a:r>
            <a:endParaRPr lang="en-US" sz="1050" dirty="0">
              <a:latin typeface="Roboto Medium" panose="02000000000000000000" pitchFamily="2" charset="0"/>
              <a:ea typeface="Roboto Medium" panose="02000000000000000000" pitchFamily="2" charset="0"/>
            </a:endParaRPr>
          </a:p>
        </p:txBody>
      </p:sp>
      <p:sp>
        <p:nvSpPr>
          <p:cNvPr id="2" name="Oval 1">
            <a:extLst>
              <a:ext uri="{FF2B5EF4-FFF2-40B4-BE49-F238E27FC236}">
                <a16:creationId xmlns:a16="http://schemas.microsoft.com/office/drawing/2014/main" id="{4CD0CFD6-D46F-13A8-A5BD-4A032BD4B27C}"/>
              </a:ext>
            </a:extLst>
          </p:cNvPr>
          <p:cNvSpPr/>
          <p:nvPr/>
        </p:nvSpPr>
        <p:spPr>
          <a:xfrm>
            <a:off x="6869138" y="3263939"/>
            <a:ext cx="2497042" cy="2497042"/>
          </a:xfrm>
          <a:prstGeom prst="ellipse">
            <a:avLst/>
          </a:prstGeom>
          <a:blipFill>
            <a:blip r:embed="rId6" cstate="screen">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7750D5A-A600-CDCB-2E6F-B531029AD9A3}"/>
              </a:ext>
            </a:extLst>
          </p:cNvPr>
          <p:cNvSpPr/>
          <p:nvPr/>
        </p:nvSpPr>
        <p:spPr>
          <a:xfrm>
            <a:off x="8506163" y="5241722"/>
            <a:ext cx="1265794" cy="1136956"/>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Roboto Medium" panose="02000000000000000000" pitchFamily="2" charset="0"/>
                <a:ea typeface="Roboto Medium" panose="02000000000000000000" pitchFamily="2" charset="0"/>
              </a:rPr>
              <a:t>16</a:t>
            </a:r>
            <a:r>
              <a:rPr lang="en-US" sz="2000" dirty="0">
                <a:latin typeface="Roboto Medium" panose="02000000000000000000" pitchFamily="2" charset="0"/>
                <a:ea typeface="Roboto Medium" panose="02000000000000000000" pitchFamily="2" charset="0"/>
              </a:rPr>
              <a:t>%</a:t>
            </a:r>
          </a:p>
          <a:p>
            <a:pPr algn="ctr"/>
            <a:r>
              <a:rPr lang="en-US" sz="900" dirty="0">
                <a:latin typeface="Roboto Medium" panose="02000000000000000000" pitchFamily="2" charset="0"/>
                <a:ea typeface="Roboto Medium" panose="02000000000000000000" pitchFamily="2" charset="0"/>
              </a:rPr>
              <a:t>Natural resources/ law </a:t>
            </a:r>
          </a:p>
          <a:p>
            <a:pPr algn="ctr"/>
            <a:r>
              <a:rPr lang="en-US" sz="900" dirty="0">
                <a:latin typeface="Roboto Medium" panose="02000000000000000000" pitchFamily="2" charset="0"/>
                <a:ea typeface="Roboto Medium" panose="02000000000000000000" pitchFamily="2" charset="0"/>
              </a:rPr>
              <a:t>enforcement</a:t>
            </a:r>
            <a:endParaRPr lang="en-US" sz="300" dirty="0">
              <a:latin typeface="Roboto Medium" panose="02000000000000000000" pitchFamily="2" charset="0"/>
              <a:ea typeface="Roboto Medium" panose="02000000000000000000" pitchFamily="2" charset="0"/>
            </a:endParaRPr>
          </a:p>
        </p:txBody>
      </p:sp>
      <p:sp>
        <p:nvSpPr>
          <p:cNvPr id="14" name="TextBox 13">
            <a:extLst>
              <a:ext uri="{FF2B5EF4-FFF2-40B4-BE49-F238E27FC236}">
                <a16:creationId xmlns:a16="http://schemas.microsoft.com/office/drawing/2014/main" id="{B4ED14E3-734A-6017-BC0B-70C1A9A88183}"/>
              </a:ext>
            </a:extLst>
          </p:cNvPr>
          <p:cNvSpPr txBox="1"/>
          <p:nvPr/>
        </p:nvSpPr>
        <p:spPr>
          <a:xfrm>
            <a:off x="467991" y="4342996"/>
            <a:ext cx="1786820" cy="898726"/>
          </a:xfrm>
          <a:prstGeom prst="rect">
            <a:avLst/>
          </a:prstGeom>
        </p:spPr>
        <p:txBody>
          <a:bodyPr vert="horz" lIns="91440" tIns="45720" rIns="91440" bIns="45720" rtlCol="0">
            <a:noAutofit/>
          </a:bodyPr>
          <a:lstStyle/>
          <a:p>
            <a:pPr>
              <a:lnSpc>
                <a:spcPct val="90000"/>
              </a:lnSpc>
              <a:spcAft>
                <a:spcPts val="600"/>
              </a:spcAft>
            </a:pPr>
            <a:r>
              <a:rPr lang="en-US" sz="3200" b="1" dirty="0">
                <a:solidFill>
                  <a:srgbClr val="FBE06A"/>
                </a:solidFill>
                <a:latin typeface="Roboto" panose="02000000000000000000" pitchFamily="2" charset="0"/>
                <a:ea typeface="Roboto" panose="02000000000000000000" pitchFamily="2" charset="0"/>
              </a:rPr>
              <a:t>Type of aircrafts</a:t>
            </a:r>
          </a:p>
        </p:txBody>
      </p:sp>
      <p:sp>
        <p:nvSpPr>
          <p:cNvPr id="15" name="TextBox 14">
            <a:extLst>
              <a:ext uri="{FF2B5EF4-FFF2-40B4-BE49-F238E27FC236}">
                <a16:creationId xmlns:a16="http://schemas.microsoft.com/office/drawing/2014/main" id="{D1CA9F7D-FE4D-D9AE-2725-B837D8EDD8C0}"/>
              </a:ext>
            </a:extLst>
          </p:cNvPr>
          <p:cNvSpPr txBox="1"/>
          <p:nvPr/>
        </p:nvSpPr>
        <p:spPr>
          <a:xfrm>
            <a:off x="9771957" y="4327270"/>
            <a:ext cx="2233902" cy="942899"/>
          </a:xfrm>
          <a:prstGeom prst="rect">
            <a:avLst/>
          </a:prstGeom>
        </p:spPr>
        <p:txBody>
          <a:bodyPr vert="horz" lIns="91440" tIns="45720" rIns="91440" bIns="45720" rtlCol="0">
            <a:noAutofit/>
          </a:bodyPr>
          <a:lstStyle/>
          <a:p>
            <a:pPr>
              <a:lnSpc>
                <a:spcPct val="90000"/>
              </a:lnSpc>
              <a:spcAft>
                <a:spcPts val="600"/>
              </a:spcAft>
            </a:pPr>
            <a:r>
              <a:rPr lang="en-US" sz="3200" b="1" dirty="0">
                <a:solidFill>
                  <a:srgbClr val="FBE06A"/>
                </a:solidFill>
                <a:latin typeface="Roboto" panose="02000000000000000000" pitchFamily="2" charset="0"/>
                <a:ea typeface="Roboto" panose="02000000000000000000" pitchFamily="2" charset="0"/>
              </a:rPr>
              <a:t>Program supported</a:t>
            </a:r>
          </a:p>
        </p:txBody>
      </p:sp>
    </p:spTree>
    <p:extLst>
      <p:ext uri="{BB962C8B-B14F-4D97-AF65-F5344CB8AC3E}">
        <p14:creationId xmlns:p14="http://schemas.microsoft.com/office/powerpoint/2010/main" val="340003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4833366" y="543070"/>
            <a:ext cx="6870954" cy="167562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rgbClr val="FBE06A"/>
                </a:solidFill>
                <a:latin typeface="Roboto Black"/>
                <a:ea typeface="Roboto"/>
                <a:cs typeface="Arial Black" panose="020B0604020202020204" pitchFamily="34" charset="0"/>
              </a:rPr>
              <a:t>BLM Fire Aircraft Types</a:t>
            </a:r>
            <a:endParaRPr lang="en-US" sz="4000" b="1" kern="1200">
              <a:latin typeface="Roboto Black"/>
              <a:ea typeface="Roboto"/>
              <a:cs typeface="Roboto"/>
            </a:endParaRPr>
          </a:p>
        </p:txBody>
      </p:sp>
      <p:pic>
        <p:nvPicPr>
          <p:cNvPr id="2" name="Picture 1">
            <a:extLst>
              <a:ext uri="{FF2B5EF4-FFF2-40B4-BE49-F238E27FC236}">
                <a16:creationId xmlns:a16="http://schemas.microsoft.com/office/drawing/2014/main" id="{F58828DC-BAD4-4935-9950-26A1A65F76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4187091" cy="2155280"/>
          </a:xfrm>
          <a:prstGeom prst="rect">
            <a:avLst/>
          </a:prstGeom>
        </p:spPr>
      </p:pic>
      <p:pic>
        <p:nvPicPr>
          <p:cNvPr id="4" name="Picture 3">
            <a:extLst>
              <a:ext uri="{FF2B5EF4-FFF2-40B4-BE49-F238E27FC236}">
                <a16:creationId xmlns:a16="http://schemas.microsoft.com/office/drawing/2014/main" id="{15781A6E-47BB-833B-FD0B-3BFE239FBD4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 y="2342320"/>
            <a:ext cx="4187091" cy="2164321"/>
          </a:xfrm>
          <a:prstGeom prst="rect">
            <a:avLst/>
          </a:prstGeom>
        </p:spPr>
      </p:pic>
      <p:pic>
        <p:nvPicPr>
          <p:cNvPr id="3" name="Picture 2">
            <a:extLst>
              <a:ext uri="{FF2B5EF4-FFF2-40B4-BE49-F238E27FC236}">
                <a16:creationId xmlns:a16="http://schemas.microsoft.com/office/drawing/2014/main" id="{5DE58617-CCE3-8F2D-FC2E-A29622B3AD4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0" y="4693680"/>
            <a:ext cx="4187091" cy="2164321"/>
          </a:xfrm>
          <a:prstGeom prst="rect">
            <a:avLst/>
          </a:prstGeom>
        </p:spPr>
      </p:pic>
      <p:pic>
        <p:nvPicPr>
          <p:cNvPr id="8" name="Picture 7" descr="A picture containing text, vector graphics, silhouette&#10;&#10;Description automatically generated">
            <a:extLst>
              <a:ext uri="{FF2B5EF4-FFF2-40B4-BE49-F238E27FC236}">
                <a16:creationId xmlns:a16="http://schemas.microsoft.com/office/drawing/2014/main" id="{5ABAB2A4-FC7B-4DE4-02F5-D4509E27D1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08770" y="1756659"/>
            <a:ext cx="2004427" cy="1127490"/>
          </a:xfrm>
          <a:prstGeom prst="rect">
            <a:avLst/>
          </a:prstGeom>
        </p:spPr>
      </p:pic>
      <p:pic>
        <p:nvPicPr>
          <p:cNvPr id="10" name="Picture 9" descr="A picture containing text, aircraft, airplane, drone&#10;&#10;Description automatically generated">
            <a:extLst>
              <a:ext uri="{FF2B5EF4-FFF2-40B4-BE49-F238E27FC236}">
                <a16:creationId xmlns:a16="http://schemas.microsoft.com/office/drawing/2014/main" id="{549B63D1-6FC3-5955-341C-4240CAA3C7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1034" y="1801989"/>
            <a:ext cx="2017613" cy="1127490"/>
          </a:xfrm>
          <a:prstGeom prst="rect">
            <a:avLst/>
          </a:prstGeom>
        </p:spPr>
      </p:pic>
      <p:pic>
        <p:nvPicPr>
          <p:cNvPr id="12" name="Picture 11" descr="Icon&#10;&#10;Description automatically generated">
            <a:extLst>
              <a:ext uri="{FF2B5EF4-FFF2-40B4-BE49-F238E27FC236}">
                <a16:creationId xmlns:a16="http://schemas.microsoft.com/office/drawing/2014/main" id="{787CBE60-AC94-7123-8F6A-C5707E1A765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70626" y="1849380"/>
            <a:ext cx="1571047" cy="883714"/>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23097E50-48C6-7092-B109-131AEF67ED8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96879" y="4017455"/>
            <a:ext cx="1295388" cy="549074"/>
          </a:xfrm>
          <a:prstGeom prst="rect">
            <a:avLst/>
          </a:prstGeom>
        </p:spPr>
      </p:pic>
      <p:pic>
        <p:nvPicPr>
          <p:cNvPr id="18" name="Picture 17" descr="Logo&#10;&#10;Description automatically generated">
            <a:extLst>
              <a:ext uri="{FF2B5EF4-FFF2-40B4-BE49-F238E27FC236}">
                <a16:creationId xmlns:a16="http://schemas.microsoft.com/office/drawing/2014/main" id="{1C932EC5-8D07-E43A-185D-555CF4AD804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02937" y="3842225"/>
            <a:ext cx="1130068" cy="899534"/>
          </a:xfrm>
          <a:prstGeom prst="rect">
            <a:avLst/>
          </a:prstGeom>
        </p:spPr>
      </p:pic>
      <p:sp>
        <p:nvSpPr>
          <p:cNvPr id="19" name="TextBox 18">
            <a:extLst>
              <a:ext uri="{FF2B5EF4-FFF2-40B4-BE49-F238E27FC236}">
                <a16:creationId xmlns:a16="http://schemas.microsoft.com/office/drawing/2014/main" id="{1214BADD-10C9-37CF-9DB6-0D82D93FB4B7}"/>
              </a:ext>
            </a:extLst>
          </p:cNvPr>
          <p:cNvSpPr txBox="1"/>
          <p:nvPr/>
        </p:nvSpPr>
        <p:spPr>
          <a:xfrm>
            <a:off x="4871944" y="2780420"/>
            <a:ext cx="1224056" cy="738664"/>
          </a:xfrm>
          <a:prstGeom prst="rect">
            <a:avLst/>
          </a:prstGeom>
          <a:noFill/>
        </p:spPr>
        <p:txBody>
          <a:bodyPr wrap="square" rtlCol="0">
            <a:spAutoFit/>
          </a:bodyPr>
          <a:lstStyle/>
          <a:p>
            <a:pPr algn="ctr"/>
            <a:r>
              <a:rPr lang="en-US" sz="2800" dirty="0">
                <a:solidFill>
                  <a:srgbClr val="FBE06A"/>
                </a:solidFill>
                <a:latin typeface="Roboto Black" panose="02000000000000000000" pitchFamily="2" charset="0"/>
                <a:ea typeface="Roboto Black" panose="02000000000000000000" pitchFamily="2" charset="0"/>
              </a:rPr>
              <a:t>25</a:t>
            </a:r>
          </a:p>
          <a:p>
            <a:pPr algn="ctr"/>
            <a:r>
              <a:rPr lang="en-US" sz="1400" dirty="0">
                <a:solidFill>
                  <a:srgbClr val="FBE06A"/>
                </a:solidFill>
                <a:latin typeface="Roboto Black" panose="02000000000000000000" pitchFamily="2" charset="0"/>
                <a:ea typeface="Roboto Black" panose="02000000000000000000" pitchFamily="2" charset="0"/>
              </a:rPr>
              <a:t>Helicopters</a:t>
            </a:r>
          </a:p>
        </p:txBody>
      </p:sp>
      <p:sp>
        <p:nvSpPr>
          <p:cNvPr id="20" name="TextBox 19">
            <a:extLst>
              <a:ext uri="{FF2B5EF4-FFF2-40B4-BE49-F238E27FC236}">
                <a16:creationId xmlns:a16="http://schemas.microsoft.com/office/drawing/2014/main" id="{0D8C742A-4FEF-8469-7BC6-A24BF84548E2}"/>
              </a:ext>
            </a:extLst>
          </p:cNvPr>
          <p:cNvSpPr txBox="1"/>
          <p:nvPr/>
        </p:nvSpPr>
        <p:spPr>
          <a:xfrm>
            <a:off x="10341921" y="2784394"/>
            <a:ext cx="1130067" cy="738664"/>
          </a:xfrm>
          <a:prstGeom prst="rect">
            <a:avLst/>
          </a:prstGeom>
          <a:noFill/>
        </p:spPr>
        <p:txBody>
          <a:bodyPr wrap="square" rtlCol="0">
            <a:spAutoFit/>
          </a:bodyPr>
          <a:lstStyle/>
          <a:p>
            <a:pPr algn="ctr"/>
            <a:r>
              <a:rPr lang="en-US" sz="2800" dirty="0">
                <a:solidFill>
                  <a:srgbClr val="FBE06A"/>
                </a:solidFill>
                <a:latin typeface="Roboto Black" panose="02000000000000000000" pitchFamily="2" charset="0"/>
                <a:ea typeface="Roboto Black" panose="02000000000000000000" pitchFamily="2" charset="0"/>
              </a:rPr>
              <a:t>4</a:t>
            </a:r>
          </a:p>
          <a:p>
            <a:pPr algn="ctr"/>
            <a:r>
              <a:rPr lang="en-US" sz="1400" dirty="0">
                <a:solidFill>
                  <a:srgbClr val="FBE06A"/>
                </a:solidFill>
                <a:latin typeface="Roboto Black" panose="02000000000000000000" pitchFamily="2" charset="0"/>
                <a:ea typeface="Roboto Black" panose="02000000000000000000" pitchFamily="2" charset="0"/>
              </a:rPr>
              <a:t>Fire bosses</a:t>
            </a:r>
          </a:p>
        </p:txBody>
      </p:sp>
      <p:sp>
        <p:nvSpPr>
          <p:cNvPr id="21" name="TextBox 20">
            <a:extLst>
              <a:ext uri="{FF2B5EF4-FFF2-40B4-BE49-F238E27FC236}">
                <a16:creationId xmlns:a16="http://schemas.microsoft.com/office/drawing/2014/main" id="{CC7A7F27-2211-D617-754E-1444431422EF}"/>
              </a:ext>
            </a:extLst>
          </p:cNvPr>
          <p:cNvSpPr txBox="1"/>
          <p:nvPr/>
        </p:nvSpPr>
        <p:spPr>
          <a:xfrm>
            <a:off x="7398228" y="2672698"/>
            <a:ext cx="1330114" cy="954107"/>
          </a:xfrm>
          <a:prstGeom prst="rect">
            <a:avLst/>
          </a:prstGeom>
          <a:noFill/>
        </p:spPr>
        <p:txBody>
          <a:bodyPr wrap="square" rtlCol="0">
            <a:spAutoFit/>
          </a:bodyPr>
          <a:lstStyle/>
          <a:p>
            <a:pPr algn="ctr"/>
            <a:r>
              <a:rPr lang="en-US" sz="2800" dirty="0">
                <a:solidFill>
                  <a:srgbClr val="FBE06A"/>
                </a:solidFill>
                <a:latin typeface="Roboto Black" panose="02000000000000000000" pitchFamily="2" charset="0"/>
                <a:ea typeface="Roboto Black" panose="02000000000000000000" pitchFamily="2" charset="0"/>
              </a:rPr>
              <a:t>34</a:t>
            </a:r>
          </a:p>
          <a:p>
            <a:pPr algn="ctr"/>
            <a:r>
              <a:rPr lang="en-US" sz="1400" dirty="0">
                <a:solidFill>
                  <a:srgbClr val="FBE06A"/>
                </a:solidFill>
                <a:latin typeface="Roboto Black" panose="02000000000000000000" pitchFamily="2" charset="0"/>
                <a:ea typeface="Roboto Black" panose="02000000000000000000" pitchFamily="2" charset="0"/>
              </a:rPr>
              <a:t>Single engine</a:t>
            </a:r>
          </a:p>
          <a:p>
            <a:pPr algn="ctr"/>
            <a:r>
              <a:rPr lang="en-US" sz="1400" dirty="0">
                <a:solidFill>
                  <a:srgbClr val="FBE06A"/>
                </a:solidFill>
                <a:latin typeface="Roboto Black" panose="02000000000000000000" pitchFamily="2" charset="0"/>
                <a:ea typeface="Roboto Black" panose="02000000000000000000" pitchFamily="2" charset="0"/>
              </a:rPr>
              <a:t>airtankers</a:t>
            </a:r>
          </a:p>
        </p:txBody>
      </p:sp>
      <p:sp>
        <p:nvSpPr>
          <p:cNvPr id="22" name="TextBox 21">
            <a:extLst>
              <a:ext uri="{FF2B5EF4-FFF2-40B4-BE49-F238E27FC236}">
                <a16:creationId xmlns:a16="http://schemas.microsoft.com/office/drawing/2014/main" id="{3E18E956-9B71-713C-8CD6-3562A71C3C7C}"/>
              </a:ext>
            </a:extLst>
          </p:cNvPr>
          <p:cNvSpPr txBox="1"/>
          <p:nvPr/>
        </p:nvSpPr>
        <p:spPr>
          <a:xfrm>
            <a:off x="6437827" y="4705650"/>
            <a:ext cx="950755" cy="954107"/>
          </a:xfrm>
          <a:prstGeom prst="rect">
            <a:avLst/>
          </a:prstGeom>
          <a:noFill/>
        </p:spPr>
        <p:txBody>
          <a:bodyPr wrap="square" rtlCol="0">
            <a:spAutoFit/>
          </a:bodyPr>
          <a:lstStyle/>
          <a:p>
            <a:pPr algn="ctr"/>
            <a:r>
              <a:rPr lang="en-US" sz="2800" dirty="0">
                <a:solidFill>
                  <a:srgbClr val="FBE06A"/>
                </a:solidFill>
                <a:latin typeface="Roboto Black" panose="02000000000000000000" pitchFamily="2" charset="0"/>
                <a:ea typeface="Roboto Black" panose="02000000000000000000" pitchFamily="2" charset="0"/>
              </a:rPr>
              <a:t>26</a:t>
            </a:r>
          </a:p>
          <a:p>
            <a:pPr algn="ctr"/>
            <a:r>
              <a:rPr lang="en-US" sz="1400" dirty="0">
                <a:solidFill>
                  <a:srgbClr val="FBE06A"/>
                </a:solidFill>
                <a:latin typeface="Roboto Black" panose="02000000000000000000" pitchFamily="2" charset="0"/>
                <a:ea typeface="Roboto Black" panose="02000000000000000000" pitchFamily="2" charset="0"/>
              </a:rPr>
              <a:t>Tactical</a:t>
            </a:r>
          </a:p>
          <a:p>
            <a:pPr algn="ctr"/>
            <a:r>
              <a:rPr lang="en-US" sz="1400" dirty="0">
                <a:solidFill>
                  <a:srgbClr val="FBE06A"/>
                </a:solidFill>
                <a:latin typeface="Roboto Black" panose="02000000000000000000" pitchFamily="2" charset="0"/>
                <a:ea typeface="Roboto Black" panose="02000000000000000000" pitchFamily="2" charset="0"/>
              </a:rPr>
              <a:t>aircraft</a:t>
            </a:r>
          </a:p>
        </p:txBody>
      </p:sp>
      <p:sp>
        <p:nvSpPr>
          <p:cNvPr id="23" name="TextBox 22">
            <a:extLst>
              <a:ext uri="{FF2B5EF4-FFF2-40B4-BE49-F238E27FC236}">
                <a16:creationId xmlns:a16="http://schemas.microsoft.com/office/drawing/2014/main" id="{6AC145DF-C6DD-03E8-C0D6-E603B00DCF9B}"/>
              </a:ext>
            </a:extLst>
          </p:cNvPr>
          <p:cNvSpPr txBox="1"/>
          <p:nvPr/>
        </p:nvSpPr>
        <p:spPr>
          <a:xfrm>
            <a:off x="9239500" y="4710839"/>
            <a:ext cx="1643048" cy="954107"/>
          </a:xfrm>
          <a:prstGeom prst="rect">
            <a:avLst/>
          </a:prstGeom>
          <a:noFill/>
        </p:spPr>
        <p:txBody>
          <a:bodyPr wrap="square" lIns="91440" tIns="45720" rIns="91440" bIns="45720" rtlCol="0" anchor="t">
            <a:spAutoFit/>
          </a:bodyPr>
          <a:lstStyle/>
          <a:p>
            <a:pPr algn="ctr"/>
            <a:r>
              <a:rPr lang="en-US" sz="2800" dirty="0">
                <a:solidFill>
                  <a:srgbClr val="FBE06A"/>
                </a:solidFill>
                <a:latin typeface="Roboto Black"/>
                <a:ea typeface="Roboto Black"/>
                <a:cs typeface="Roboto Black"/>
              </a:rPr>
              <a:t>30</a:t>
            </a:r>
            <a:endParaRPr lang="en-US" sz="2800" dirty="0">
              <a:solidFill>
                <a:srgbClr val="FBE06A"/>
              </a:solidFill>
              <a:latin typeface="Roboto Black" panose="02000000000000000000" pitchFamily="2" charset="0"/>
              <a:ea typeface="Roboto Black" panose="02000000000000000000" pitchFamily="2" charset="0"/>
            </a:endParaRPr>
          </a:p>
          <a:p>
            <a:pPr algn="ctr"/>
            <a:r>
              <a:rPr lang="en-US" sz="1400" dirty="0">
                <a:solidFill>
                  <a:srgbClr val="FBE06A"/>
                </a:solidFill>
                <a:latin typeface="Roboto Black"/>
                <a:ea typeface="Roboto Black"/>
                <a:cs typeface="Roboto Black"/>
              </a:rPr>
              <a:t>Remote aircraft systems</a:t>
            </a:r>
            <a:endParaRPr lang="en-US" sz="1400" dirty="0">
              <a:solidFill>
                <a:srgbClr val="FBE06A"/>
              </a:solidFill>
              <a:latin typeface="Roboto Black" panose="02000000000000000000" pitchFamily="2" charset="0"/>
              <a:ea typeface="Roboto Black" panose="02000000000000000000" pitchFamily="2" charset="0"/>
              <a:cs typeface="Roboto Black"/>
            </a:endParaRPr>
          </a:p>
        </p:txBody>
      </p:sp>
    </p:spTree>
    <p:extLst>
      <p:ext uri="{BB962C8B-B14F-4D97-AF65-F5344CB8AC3E}">
        <p14:creationId xmlns:p14="http://schemas.microsoft.com/office/powerpoint/2010/main" val="185424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5426032" y="35070"/>
            <a:ext cx="6456088"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BE06A"/>
                </a:solidFill>
                <a:latin typeface="Roboto Black"/>
                <a:ea typeface="Roboto Black"/>
                <a:cs typeface="Arial Black" panose="020B0604020202020204" pitchFamily="34" charset="0"/>
              </a:rPr>
              <a:t>BLM Helicopters</a:t>
            </a:r>
            <a:endParaRPr lang="en-US" sz="4000" b="1" kern="1200" dirty="0">
              <a:solidFill>
                <a:schemeClr val="tx1"/>
              </a:solidFill>
              <a:latin typeface="Roboto Black"/>
              <a:ea typeface="Roboto Black"/>
              <a:cs typeface="Roboto Black" panose="02000000000000000000" pitchFamily="2" charset="0"/>
            </a:endParaRPr>
          </a:p>
        </p:txBody>
      </p:sp>
      <p:pic>
        <p:nvPicPr>
          <p:cNvPr id="2" name="Picture 1">
            <a:extLst>
              <a:ext uri="{FF2B5EF4-FFF2-40B4-BE49-F238E27FC236}">
                <a16:creationId xmlns:a16="http://schemas.microsoft.com/office/drawing/2014/main" id="{F58828DC-BAD4-4935-9950-26A1A65F76D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129" y="-1021"/>
            <a:ext cx="4206220" cy="2174219"/>
          </a:xfrm>
          <a:prstGeom prst="rect">
            <a:avLst/>
          </a:prstGeom>
        </p:spPr>
      </p:pic>
      <p:pic>
        <p:nvPicPr>
          <p:cNvPr id="4" name="Picture 3">
            <a:extLst>
              <a:ext uri="{FF2B5EF4-FFF2-40B4-BE49-F238E27FC236}">
                <a16:creationId xmlns:a16="http://schemas.microsoft.com/office/drawing/2014/main" id="{15781A6E-47BB-833B-FD0B-3BFE239FBD4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333003"/>
            <a:ext cx="4187091" cy="2164321"/>
          </a:xfrm>
          <a:prstGeom prst="rect">
            <a:avLst/>
          </a:prstGeom>
        </p:spPr>
      </p:pic>
      <p:pic>
        <p:nvPicPr>
          <p:cNvPr id="3" name="Picture 2">
            <a:extLst>
              <a:ext uri="{FF2B5EF4-FFF2-40B4-BE49-F238E27FC236}">
                <a16:creationId xmlns:a16="http://schemas.microsoft.com/office/drawing/2014/main" id="{5DE58617-CCE3-8F2D-FC2E-A29622B3AD4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 y="4693680"/>
            <a:ext cx="4187091" cy="2164321"/>
          </a:xfrm>
          <a:prstGeom prst="rect">
            <a:avLst/>
          </a:prstGeom>
        </p:spPr>
      </p:pic>
      <p:sp>
        <p:nvSpPr>
          <p:cNvPr id="7" name="TextBox 6">
            <a:extLst>
              <a:ext uri="{FF2B5EF4-FFF2-40B4-BE49-F238E27FC236}">
                <a16:creationId xmlns:a16="http://schemas.microsoft.com/office/drawing/2014/main" id="{F053D811-E1E0-F242-9CDC-C1B945368660}"/>
              </a:ext>
            </a:extLst>
          </p:cNvPr>
          <p:cNvSpPr txBox="1"/>
          <p:nvPr/>
        </p:nvSpPr>
        <p:spPr>
          <a:xfrm>
            <a:off x="4833366" y="1460905"/>
            <a:ext cx="7141298" cy="4675322"/>
          </a:xfrm>
          <a:prstGeom prst="rect">
            <a:avLst/>
          </a:prstGeom>
        </p:spPr>
        <p:txBody>
          <a:bodyPr vert="horz" lIns="91440" tIns="45720" rIns="91440" bIns="45720" rtlCol="0" anchor="t">
            <a:normAutofit/>
          </a:bodyPr>
          <a:lstStyle/>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Help with initial attack as first resources on a fire to bring firefighters or cargo to remote locations.</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Can drop water on wildfires.</a:t>
            </a:r>
          </a:p>
          <a:p>
            <a:pPr marL="1257300" lvl="2"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Nearly 3 million gallons of water delivered during fire year 2022.</a:t>
            </a:r>
            <a:endParaRPr lang="en-US" sz="2200" dirty="0">
              <a:solidFill>
                <a:schemeClr val="bg1"/>
              </a:solidFill>
              <a:latin typeface="Roboto" panose="02000000000000000000" pitchFamily="2" charset="0"/>
              <a:ea typeface="Roboto" panose="02000000000000000000" pitchFamily="2" charset="0"/>
              <a:cs typeface="Roboto"/>
            </a:endParaRP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Provide fire reconnaissance.</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Assist with aerial ignition support for prescribed fires or wildfire incidents.</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Support non-fire missions in remote locations.</a:t>
            </a:r>
          </a:p>
          <a:p>
            <a:pPr marL="1257300" lvl="2"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Examples: BLM Wild Horse and Burro program, cadastral services in Alaska</a:t>
            </a:r>
          </a:p>
        </p:txBody>
      </p:sp>
    </p:spTree>
    <p:extLst>
      <p:ext uri="{BB962C8B-B14F-4D97-AF65-F5344CB8AC3E}">
        <p14:creationId xmlns:p14="http://schemas.microsoft.com/office/powerpoint/2010/main" val="8180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5417565" y="102803"/>
            <a:ext cx="6303688"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BE06A"/>
                </a:solidFill>
                <a:latin typeface="Roboto Black"/>
                <a:ea typeface="Roboto Black"/>
                <a:cs typeface="Arial Black" panose="020B0604020202020204" pitchFamily="34" charset="0"/>
              </a:rPr>
              <a:t>Single Engine Air Tankers (SEAT) and Fire Bosses</a:t>
            </a:r>
            <a:endParaRPr lang="en-US" sz="4000" b="1" kern="1200" dirty="0">
              <a:latin typeface="Roboto Black"/>
              <a:ea typeface="Roboto Black"/>
              <a:cs typeface="Roboto Black" panose="02000000000000000000" pitchFamily="2" charset="0"/>
            </a:endParaRPr>
          </a:p>
        </p:txBody>
      </p:sp>
      <p:pic>
        <p:nvPicPr>
          <p:cNvPr id="2" name="Picture 1" descr="802FB_Fireboss_scooping.jpg">
            <a:extLst>
              <a:ext uri="{FF2B5EF4-FFF2-40B4-BE49-F238E27FC236}">
                <a16:creationId xmlns:a16="http://schemas.microsoft.com/office/drawing/2014/main" id="{F58828DC-BAD4-4935-9950-26A1A65F76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0" y="1"/>
            <a:ext cx="4160881" cy="2164321"/>
          </a:xfrm>
          <a:prstGeom prst="rect">
            <a:avLst/>
          </a:prstGeom>
        </p:spPr>
      </p:pic>
      <p:pic>
        <p:nvPicPr>
          <p:cNvPr id="4" name="Picture 3">
            <a:extLst>
              <a:ext uri="{FF2B5EF4-FFF2-40B4-BE49-F238E27FC236}">
                <a16:creationId xmlns:a16="http://schemas.microsoft.com/office/drawing/2014/main" id="{15781A6E-47BB-833B-FD0B-3BFE239FBD4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 y="2342320"/>
            <a:ext cx="4187091" cy="2164321"/>
          </a:xfrm>
          <a:prstGeom prst="rect">
            <a:avLst/>
          </a:prstGeom>
        </p:spPr>
      </p:pic>
      <p:pic>
        <p:nvPicPr>
          <p:cNvPr id="3" name="Picture 2">
            <a:extLst>
              <a:ext uri="{FF2B5EF4-FFF2-40B4-BE49-F238E27FC236}">
                <a16:creationId xmlns:a16="http://schemas.microsoft.com/office/drawing/2014/main" id="{5DE58617-CCE3-8F2D-FC2E-A29622B3AD4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0" y="4693680"/>
            <a:ext cx="4187091" cy="2164321"/>
          </a:xfrm>
          <a:prstGeom prst="rect">
            <a:avLst/>
          </a:prstGeom>
        </p:spPr>
      </p:pic>
      <p:sp>
        <p:nvSpPr>
          <p:cNvPr id="7" name="TextBox 6">
            <a:extLst>
              <a:ext uri="{FF2B5EF4-FFF2-40B4-BE49-F238E27FC236}">
                <a16:creationId xmlns:a16="http://schemas.microsoft.com/office/drawing/2014/main" id="{F053D811-E1E0-F242-9CDC-C1B945368660}"/>
              </a:ext>
            </a:extLst>
          </p:cNvPr>
          <p:cNvSpPr txBox="1"/>
          <p:nvPr/>
        </p:nvSpPr>
        <p:spPr>
          <a:xfrm>
            <a:off x="4833366" y="1713921"/>
            <a:ext cx="6870954" cy="4422306"/>
          </a:xfrm>
          <a:prstGeom prst="rect">
            <a:avLst/>
          </a:prstGeom>
        </p:spPr>
        <p:txBody>
          <a:bodyPr vert="horz" lIns="91440" tIns="45720" rIns="91440" bIns="45720" rtlCol="0" anchor="t">
            <a:normAutofit/>
          </a:bodyPr>
          <a:lstStyle/>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Single engine air tankers are land-based aircraft are used to drop retardant on wildfires.</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Fire bosses are amphibious aircrafts that can float. These aircraft scoop water to drop on wildfires.</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There are a number of airtanker and SEAT bases to support operations across the country from Alaska to Arizona.</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Typical SEAT and Fire Boss loads are 600-800 gallons depending on the amount of fuel on board.</a:t>
            </a:r>
            <a:endParaRPr lang="en-US" sz="2200" dirty="0">
              <a:solidFill>
                <a:schemeClr val="bg1"/>
              </a:solidFill>
              <a:latin typeface="Roboto" panose="02000000000000000000" pitchFamily="2" charset="0"/>
              <a:ea typeface="Roboto" panose="02000000000000000000" pitchFamily="2" charset="0"/>
              <a:cs typeface="Roboto"/>
            </a:endParaRPr>
          </a:p>
          <a:p>
            <a:pPr marL="800100" lvl="1" indent="-342900">
              <a:lnSpc>
                <a:spcPct val="90000"/>
              </a:lnSpc>
              <a:spcAft>
                <a:spcPts val="600"/>
              </a:spcAft>
              <a:buFont typeface="Arial" panose="020B0604020202020204" pitchFamily="34" charset="0"/>
              <a:buChar char="•"/>
            </a:pPr>
            <a:endParaRPr lang="en-US" sz="2200" dirty="0">
              <a:solidFill>
                <a:schemeClr val="bg1"/>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68215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5426032" y="-24197"/>
            <a:ext cx="6870954" cy="1675626"/>
          </a:xfrm>
          <a:prstGeom prst="rect">
            <a:avLst/>
          </a:prstGeom>
        </p:spPr>
        <p:txBody>
          <a:bodyPr vert="horz" lIns="91440" tIns="45720" rIns="91440" bIns="45720" rtlCol="0" anchor="ctr">
            <a:normAutofit/>
          </a:bodyPr>
          <a:lstStyle/>
          <a:p>
            <a:r>
              <a:rPr lang="en-US" sz="4000" dirty="0">
                <a:solidFill>
                  <a:srgbClr val="FBE06A"/>
                </a:solidFill>
                <a:latin typeface="Roboto Black"/>
                <a:ea typeface="Roboto Black"/>
                <a:cs typeface="Roboto Black"/>
              </a:rPr>
              <a:t>Airtanker/SEAT Bases</a:t>
            </a:r>
            <a:endParaRPr lang="en-US" sz="4000" dirty="0">
              <a:ea typeface="+mn-lt"/>
              <a:cs typeface="+mn-lt"/>
            </a:endParaRPr>
          </a:p>
        </p:txBody>
      </p:sp>
      <p:sp>
        <p:nvSpPr>
          <p:cNvPr id="7" name="TextBox 6">
            <a:extLst>
              <a:ext uri="{FF2B5EF4-FFF2-40B4-BE49-F238E27FC236}">
                <a16:creationId xmlns:a16="http://schemas.microsoft.com/office/drawing/2014/main" id="{F053D811-E1E0-F242-9CDC-C1B945368660}"/>
              </a:ext>
            </a:extLst>
          </p:cNvPr>
          <p:cNvSpPr txBox="1"/>
          <p:nvPr/>
        </p:nvSpPr>
        <p:spPr>
          <a:xfrm>
            <a:off x="4833366" y="1408780"/>
            <a:ext cx="6870954" cy="4795180"/>
          </a:xfrm>
          <a:prstGeom prst="rect">
            <a:avLst/>
          </a:prstGeom>
        </p:spPr>
        <p:txBody>
          <a:bodyPr vert="horz" lIns="91440" tIns="45720" rIns="91440" bIns="45720" rtlCol="0" anchor="t">
            <a:normAutofit/>
          </a:bodyPr>
          <a:lstStyle/>
          <a:p>
            <a:pPr marL="800100" lvl="1" indent="-342900">
              <a:lnSpc>
                <a:spcPct val="90000"/>
              </a:lnSpc>
              <a:spcAft>
                <a:spcPts val="600"/>
              </a:spcAft>
              <a:buFont typeface="Arial,Sans-Serif" panose="020B0604020202020204" pitchFamily="34" charset="0"/>
              <a:buChar char="•"/>
            </a:pPr>
            <a:r>
              <a:rPr lang="en-US" sz="2000" dirty="0">
                <a:solidFill>
                  <a:schemeClr val="bg1"/>
                </a:solidFill>
                <a:latin typeface="Roboto"/>
                <a:ea typeface="Roboto"/>
                <a:cs typeface="Roboto"/>
              </a:rPr>
              <a:t>BLM hosts 8 permanent large airtanker bases around the country.</a:t>
            </a:r>
            <a:endParaRPr lang="en-US" sz="2000" dirty="0">
              <a:solidFill>
                <a:schemeClr val="bg1"/>
              </a:solidFill>
              <a:ea typeface="+mn-lt"/>
              <a:cs typeface="+mn-lt"/>
            </a:endParaRPr>
          </a:p>
          <a:p>
            <a:pPr marL="800100" lvl="1" indent="-342900">
              <a:lnSpc>
                <a:spcPct val="90000"/>
              </a:lnSpc>
              <a:spcAft>
                <a:spcPts val="600"/>
              </a:spcAft>
              <a:buFont typeface="Arial,Sans-Serif" panose="020B0604020202020204" pitchFamily="34" charset="0"/>
              <a:buChar char="•"/>
            </a:pPr>
            <a:r>
              <a:rPr lang="en-US" sz="2000" dirty="0">
                <a:solidFill>
                  <a:schemeClr val="bg1"/>
                </a:solidFill>
                <a:latin typeface="Roboto"/>
                <a:ea typeface="Roboto"/>
                <a:cs typeface="Roboto"/>
              </a:rPr>
              <a:t>BLM hosts around 16 permanent SEAT bases. SEATs utilize smaller airports that assists in a broader response and coverage area.</a:t>
            </a:r>
            <a:endParaRPr lang="en-US" sz="2000" dirty="0">
              <a:solidFill>
                <a:schemeClr val="bg1"/>
              </a:solidFill>
              <a:latin typeface="Calibri"/>
              <a:ea typeface="Roboto"/>
              <a:cs typeface="Calibri"/>
            </a:endParaRPr>
          </a:p>
          <a:p>
            <a:pPr marL="800100" lvl="1" indent="-342900">
              <a:lnSpc>
                <a:spcPct val="90000"/>
              </a:lnSpc>
              <a:spcAft>
                <a:spcPts val="600"/>
              </a:spcAft>
              <a:buFont typeface="Arial,Sans-Serif" panose="020B0604020202020204" pitchFamily="34" charset="0"/>
              <a:buChar char="•"/>
            </a:pPr>
            <a:r>
              <a:rPr lang="en-US" sz="2000" dirty="0">
                <a:solidFill>
                  <a:schemeClr val="bg1"/>
                </a:solidFill>
                <a:latin typeface="Roboto"/>
                <a:ea typeface="Roboto"/>
                <a:cs typeface="Roboto"/>
              </a:rPr>
              <a:t>Temporary Mobile Retardant Bases (MRBs) may be set up at strategic locations to support initial attack or extended attack incidents.</a:t>
            </a:r>
            <a:endParaRPr lang="en-US" sz="2000">
              <a:solidFill>
                <a:schemeClr val="bg1"/>
              </a:solidFill>
              <a:ea typeface="+mn-lt"/>
              <a:cs typeface="+mn-lt"/>
            </a:endParaRPr>
          </a:p>
          <a:p>
            <a:pPr marL="800100" lvl="1" indent="-342900">
              <a:lnSpc>
                <a:spcPct val="90000"/>
              </a:lnSpc>
              <a:spcAft>
                <a:spcPts val="600"/>
              </a:spcAft>
              <a:buFont typeface="Arial,Sans-Serif" panose="020B0604020202020204" pitchFamily="34" charset="0"/>
              <a:buChar char="•"/>
            </a:pPr>
            <a:r>
              <a:rPr lang="en-US" sz="2000" dirty="0">
                <a:solidFill>
                  <a:schemeClr val="bg1"/>
                </a:solidFill>
                <a:latin typeface="Roboto"/>
                <a:ea typeface="Roboto"/>
                <a:cs typeface="Roboto"/>
              </a:rPr>
              <a:t>Airtanker/SEAT Bases host many other aerial fire resources that can include air attack, </a:t>
            </a:r>
            <a:r>
              <a:rPr lang="en-US" sz="2000" dirty="0" err="1">
                <a:solidFill>
                  <a:schemeClr val="bg1"/>
                </a:solidFill>
                <a:latin typeface="Roboto"/>
                <a:ea typeface="Roboto"/>
                <a:cs typeface="Roboto"/>
              </a:rPr>
              <a:t>leadplanes</a:t>
            </a:r>
            <a:r>
              <a:rPr lang="en-US" sz="2000" dirty="0">
                <a:solidFill>
                  <a:schemeClr val="bg1"/>
                </a:solidFill>
                <a:latin typeface="Roboto"/>
                <a:ea typeface="Roboto"/>
                <a:cs typeface="Roboto"/>
              </a:rPr>
              <a:t>, helicopters, and other tactical aircraft.</a:t>
            </a:r>
            <a:endParaRPr lang="en-US" sz="2000" dirty="0">
              <a:solidFill>
                <a:schemeClr val="bg1"/>
              </a:solidFill>
              <a:ea typeface="+mn-lt"/>
              <a:cs typeface="+mn-lt"/>
            </a:endParaRPr>
          </a:p>
          <a:p>
            <a:pPr marL="1257300" lvl="2" indent="-342900">
              <a:lnSpc>
                <a:spcPct val="90000"/>
              </a:lnSpc>
              <a:spcAft>
                <a:spcPts val="600"/>
              </a:spcAft>
              <a:buFont typeface="Wingdings" panose="020B0604020202020204" pitchFamily="34" charset="0"/>
              <a:buChar char="§"/>
            </a:pPr>
            <a:r>
              <a:rPr lang="en-US" sz="2000" dirty="0">
                <a:solidFill>
                  <a:schemeClr val="bg1"/>
                </a:solidFill>
                <a:latin typeface="Roboto"/>
                <a:ea typeface="Roboto"/>
                <a:cs typeface="Roboto"/>
              </a:rPr>
              <a:t>They provide retardant, fuel, and other logistical support needs.</a:t>
            </a:r>
            <a:endParaRPr lang="en-US" sz="2000" dirty="0">
              <a:solidFill>
                <a:schemeClr val="bg1"/>
              </a:solidFill>
              <a:ea typeface="+mn-lt"/>
              <a:cs typeface="+mn-lt"/>
            </a:endParaRPr>
          </a:p>
          <a:p>
            <a:pPr marL="800100" lvl="1" indent="-342900">
              <a:lnSpc>
                <a:spcPct val="90000"/>
              </a:lnSpc>
              <a:spcAft>
                <a:spcPts val="600"/>
              </a:spcAft>
              <a:buFont typeface="Arial,Sans-Serif" panose="020B0604020202020204" pitchFamily="34" charset="0"/>
              <a:buChar char="•"/>
            </a:pPr>
            <a:endParaRPr lang="en-US" sz="2000" dirty="0">
              <a:ea typeface="+mn-lt"/>
              <a:cs typeface="+mn-lt"/>
            </a:endParaRPr>
          </a:p>
          <a:p>
            <a:pPr marL="800100" lvl="1" indent="-342900">
              <a:lnSpc>
                <a:spcPct val="90000"/>
              </a:lnSpc>
              <a:spcAft>
                <a:spcPts val="600"/>
              </a:spcAft>
              <a:buFont typeface="Arial,Sans-Serif" panose="020B0604020202020204" pitchFamily="34" charset="0"/>
              <a:buChar char="•"/>
            </a:pPr>
            <a:endParaRPr lang="en-US" sz="2000" dirty="0">
              <a:solidFill>
                <a:schemeClr val="bg1"/>
              </a:solidFill>
              <a:latin typeface="Roboto"/>
              <a:ea typeface="Roboto"/>
              <a:cs typeface="Roboto"/>
            </a:endParaRPr>
          </a:p>
        </p:txBody>
      </p:sp>
      <p:pic>
        <p:nvPicPr>
          <p:cNvPr id="8" name="Picture 7" descr="_MG_1102-Edit DC10 PIH 13' b.jpg">
            <a:extLst>
              <a:ext uri="{FF2B5EF4-FFF2-40B4-BE49-F238E27FC236}">
                <a16:creationId xmlns:a16="http://schemas.microsoft.com/office/drawing/2014/main" id="{95DD53AE-5989-D1A8-E944-42803A28E1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8" y="4690535"/>
            <a:ext cx="4198422" cy="2164321"/>
          </a:xfrm>
          <a:prstGeom prst="rect">
            <a:avLst/>
          </a:prstGeom>
        </p:spPr>
      </p:pic>
      <p:pic>
        <p:nvPicPr>
          <p:cNvPr id="9" name="Picture 8" descr="_MG_1089-Edit PIHATB 13'.jpg">
            <a:extLst>
              <a:ext uri="{FF2B5EF4-FFF2-40B4-BE49-F238E27FC236}">
                <a16:creationId xmlns:a16="http://schemas.microsoft.com/office/drawing/2014/main" id="{D2945BE1-665A-D922-8477-BA8B4EAA9A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0" y="2348413"/>
            <a:ext cx="4199258" cy="2163942"/>
          </a:xfrm>
          <a:prstGeom prst="rect">
            <a:avLst/>
          </a:prstGeom>
        </p:spPr>
      </p:pic>
      <p:pic>
        <p:nvPicPr>
          <p:cNvPr id="4" name="Picture 9">
            <a:extLst>
              <a:ext uri="{FF2B5EF4-FFF2-40B4-BE49-F238E27FC236}">
                <a16:creationId xmlns:a16="http://schemas.microsoft.com/office/drawing/2014/main" id="{391426E9-2877-F4DA-FC5E-52240AC4FE51}"/>
              </a:ext>
            </a:extLst>
          </p:cNvPr>
          <p:cNvPicPr>
            <a:picLocks noChangeAspect="1"/>
          </p:cNvPicPr>
          <p:nvPr/>
        </p:nvPicPr>
        <p:blipFill>
          <a:blip r:embed="rId5"/>
          <a:stretch>
            <a:fillRect/>
          </a:stretch>
        </p:blipFill>
        <p:spPr>
          <a:xfrm>
            <a:off x="1" y="-3191"/>
            <a:ext cx="4190999" cy="2182316"/>
          </a:xfrm>
          <a:prstGeom prst="rect">
            <a:avLst/>
          </a:prstGeom>
        </p:spPr>
      </p:pic>
    </p:spTree>
    <p:extLst>
      <p:ext uri="{BB962C8B-B14F-4D97-AF65-F5344CB8AC3E}">
        <p14:creationId xmlns:p14="http://schemas.microsoft.com/office/powerpoint/2010/main" val="133236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53D811-E1E0-F242-9CDC-C1B945368660}"/>
              </a:ext>
            </a:extLst>
          </p:cNvPr>
          <p:cNvSpPr txBox="1"/>
          <p:nvPr/>
        </p:nvSpPr>
        <p:spPr>
          <a:xfrm>
            <a:off x="4833366" y="1510720"/>
            <a:ext cx="6870954" cy="4625507"/>
          </a:xfrm>
          <a:prstGeom prst="rect">
            <a:avLst/>
          </a:prstGeom>
        </p:spPr>
        <p:txBody>
          <a:bodyPr vert="horz" lIns="91440" tIns="45720" rIns="91440" bIns="45720" rtlCol="0" anchor="t">
            <a:normAutofit lnSpcReduction="10000"/>
          </a:bodyPr>
          <a:lstStyle/>
          <a:p>
            <a:pPr marL="800100" indent="-342900">
              <a:lnSpc>
                <a:spcPct val="90000"/>
              </a:lnSpc>
              <a:spcAft>
                <a:spcPts val="600"/>
              </a:spcAft>
              <a:buFont typeface="Arial" panose="020B0604020202020204" pitchFamily="34" charset="0"/>
              <a:buChar char="•"/>
            </a:pPr>
            <a:r>
              <a:rPr lang="en-US" sz="2200" dirty="0" err="1">
                <a:solidFill>
                  <a:schemeClr val="bg1"/>
                </a:solidFill>
                <a:latin typeface="Roboto"/>
                <a:ea typeface="Roboto"/>
                <a:cs typeface="Roboto"/>
              </a:rPr>
              <a:t>Leadplanes</a:t>
            </a:r>
            <a:r>
              <a:rPr lang="en-US" sz="2200" dirty="0">
                <a:solidFill>
                  <a:schemeClr val="bg1"/>
                </a:solidFill>
                <a:latin typeface="Roboto"/>
                <a:ea typeface="Roboto"/>
                <a:cs typeface="Roboto"/>
              </a:rPr>
              <a:t> fly ahead of larger aircrafts like airtankers to assist them with retardant drops. They also check the route and plan the exit path since these smaller planes are easier to maneuver. </a:t>
            </a:r>
          </a:p>
          <a:p>
            <a:pPr marL="800100" lvl="1" indent="-342900">
              <a:lnSpc>
                <a:spcPct val="90000"/>
              </a:lnSpc>
              <a:spcAft>
                <a:spcPts val="600"/>
              </a:spcAft>
              <a:buFont typeface="Arial" panose="020B0604020202020204" pitchFamily="34" charset="0"/>
              <a:buChar char="•"/>
            </a:pPr>
            <a:r>
              <a:rPr lang="en-US" sz="2200" dirty="0" err="1">
                <a:solidFill>
                  <a:schemeClr val="bg1"/>
                </a:solidFill>
                <a:latin typeface="Roboto"/>
                <a:ea typeface="Roboto"/>
                <a:cs typeface="Roboto"/>
              </a:rPr>
              <a:t>Leadplane</a:t>
            </a:r>
            <a:r>
              <a:rPr lang="en-US" sz="2200" dirty="0">
                <a:solidFill>
                  <a:schemeClr val="bg1"/>
                </a:solidFill>
                <a:latin typeface="Roboto"/>
                <a:ea typeface="Roboto"/>
                <a:cs typeface="Roboto"/>
              </a:rPr>
              <a:t> pilots utilize smoke to indicate where the larger aircraft should drop retardant. The smoke deployed by the </a:t>
            </a:r>
            <a:r>
              <a:rPr lang="en-US" sz="2200" dirty="0" err="1">
                <a:solidFill>
                  <a:schemeClr val="bg1"/>
                </a:solidFill>
                <a:latin typeface="Roboto"/>
                <a:ea typeface="Roboto"/>
                <a:cs typeface="Roboto"/>
              </a:rPr>
              <a:t>leadplanes</a:t>
            </a:r>
            <a:r>
              <a:rPr lang="en-US" sz="2200" dirty="0">
                <a:solidFill>
                  <a:schemeClr val="bg1"/>
                </a:solidFill>
                <a:latin typeface="Roboto"/>
                <a:ea typeface="Roboto"/>
                <a:cs typeface="Roboto"/>
              </a:rPr>
              <a:t> also helps airtankers gauge what the wind is doing.</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BLM operates 3 contracted </a:t>
            </a:r>
            <a:r>
              <a:rPr lang="en-US" sz="2200" dirty="0" err="1">
                <a:solidFill>
                  <a:schemeClr val="bg1"/>
                </a:solidFill>
                <a:latin typeface="Roboto"/>
                <a:ea typeface="Roboto"/>
                <a:cs typeface="Roboto"/>
              </a:rPr>
              <a:t>leadplanes</a:t>
            </a:r>
            <a:r>
              <a:rPr lang="en-US" sz="2200" dirty="0">
                <a:solidFill>
                  <a:schemeClr val="bg1"/>
                </a:solidFill>
                <a:latin typeface="Roboto"/>
                <a:ea typeface="Roboto"/>
                <a:cs typeface="Roboto"/>
              </a:rPr>
              <a:t> and owns two aircrafts.</a:t>
            </a:r>
          </a:p>
          <a:p>
            <a:pPr marL="800100" lvl="1" indent="-342900">
              <a:lnSpc>
                <a:spcPct val="90000"/>
              </a:lnSpc>
              <a:spcAft>
                <a:spcPts val="600"/>
              </a:spcAft>
              <a:buFont typeface="Arial" panose="020B0604020202020204" pitchFamily="34" charset="0"/>
              <a:buChar char="•"/>
            </a:pPr>
            <a:r>
              <a:rPr lang="en-US" sz="2200" dirty="0">
                <a:solidFill>
                  <a:schemeClr val="bg1"/>
                </a:solidFill>
                <a:latin typeface="Roboto"/>
                <a:ea typeface="Roboto"/>
                <a:cs typeface="Roboto"/>
              </a:rPr>
              <a:t>Unique to BLM’s program: All BLM pilots have a background in wildland fire. Every pilot started as wildland firefighters and have worked their way towards </a:t>
            </a:r>
            <a:r>
              <a:rPr lang="en-US" sz="2200" dirty="0" err="1">
                <a:solidFill>
                  <a:schemeClr val="bg1"/>
                </a:solidFill>
                <a:latin typeface="Roboto"/>
                <a:ea typeface="Roboto"/>
                <a:cs typeface="Roboto"/>
              </a:rPr>
              <a:t>leadplane</a:t>
            </a:r>
            <a:r>
              <a:rPr lang="en-US" sz="2200" dirty="0">
                <a:solidFill>
                  <a:schemeClr val="bg1"/>
                </a:solidFill>
                <a:latin typeface="Roboto"/>
                <a:ea typeface="Roboto"/>
                <a:cs typeface="Roboto"/>
              </a:rPr>
              <a:t> pilot certification.</a:t>
            </a:r>
            <a:endParaRPr lang="en-US" dirty="0">
              <a:solidFill>
                <a:schemeClr val="bg1"/>
              </a:solidFill>
              <a:latin typeface="Roboto"/>
              <a:ea typeface="Roboto"/>
              <a:cs typeface="Roboto"/>
            </a:endParaRPr>
          </a:p>
        </p:txBody>
      </p:sp>
      <p:pic>
        <p:nvPicPr>
          <p:cNvPr id="8" name="Picture 7" descr="LeadPlane.jpg">
            <a:extLst>
              <a:ext uri="{FF2B5EF4-FFF2-40B4-BE49-F238E27FC236}">
                <a16:creationId xmlns:a16="http://schemas.microsoft.com/office/drawing/2014/main" id="{BD48E28F-4929-C0D2-9F2D-70FEBFBDA1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4187091" cy="2164321"/>
          </a:xfrm>
          <a:prstGeom prst="rect">
            <a:avLst/>
          </a:prstGeom>
        </p:spPr>
      </p:pic>
      <p:pic>
        <p:nvPicPr>
          <p:cNvPr id="10" name="Picture 9" descr="Lead Plane_BLM_in cockpit.jfif">
            <a:extLst>
              <a:ext uri="{FF2B5EF4-FFF2-40B4-BE49-F238E27FC236}">
                <a16:creationId xmlns:a16="http://schemas.microsoft.com/office/drawing/2014/main" id="{0895737E-782D-1D12-42C3-8B04B4D90B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2342320"/>
            <a:ext cx="4187091" cy="2164321"/>
          </a:xfrm>
          <a:prstGeom prst="rect">
            <a:avLst/>
          </a:prstGeom>
        </p:spPr>
      </p:pic>
      <p:pic>
        <p:nvPicPr>
          <p:cNvPr id="12" name="Picture 11">
            <a:extLst>
              <a:ext uri="{FF2B5EF4-FFF2-40B4-BE49-F238E27FC236}">
                <a16:creationId xmlns:a16="http://schemas.microsoft.com/office/drawing/2014/main" id="{DC055D99-0C5F-5D82-43A8-8240C5D6624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4693680"/>
            <a:ext cx="4187091" cy="2164321"/>
          </a:xfrm>
          <a:prstGeom prst="rect">
            <a:avLst/>
          </a:prstGeom>
        </p:spPr>
      </p:pic>
      <p:sp>
        <p:nvSpPr>
          <p:cNvPr id="3" name="TextBox 2">
            <a:extLst>
              <a:ext uri="{FF2B5EF4-FFF2-40B4-BE49-F238E27FC236}">
                <a16:creationId xmlns:a16="http://schemas.microsoft.com/office/drawing/2014/main" id="{60DA4493-3582-AC29-6898-4C51FEBFDD0D}"/>
              </a:ext>
            </a:extLst>
          </p:cNvPr>
          <p:cNvSpPr txBox="1"/>
          <p:nvPr/>
        </p:nvSpPr>
        <p:spPr>
          <a:xfrm>
            <a:off x="5315966" y="35070"/>
            <a:ext cx="6388354"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BE06A"/>
                </a:solidFill>
                <a:latin typeface="Roboto Black"/>
                <a:ea typeface="Roboto Black"/>
                <a:cs typeface="Arial Black" panose="020B0604020202020204" pitchFamily="34" charset="0"/>
              </a:rPr>
              <a:t>BLM </a:t>
            </a:r>
            <a:r>
              <a:rPr lang="en-US" sz="4000" dirty="0" err="1">
                <a:solidFill>
                  <a:srgbClr val="FBE06A"/>
                </a:solidFill>
                <a:latin typeface="Roboto Black"/>
                <a:ea typeface="Roboto Black"/>
                <a:cs typeface="Arial Black" panose="020B0604020202020204" pitchFamily="34" charset="0"/>
              </a:rPr>
              <a:t>Leadplanes</a:t>
            </a:r>
            <a:endParaRPr lang="en-US" sz="4000" b="1" kern="1200" dirty="0" err="1">
              <a:solidFill>
                <a:schemeClr val="tx1"/>
              </a:solidFill>
              <a:latin typeface="Roboto Black"/>
              <a:ea typeface="Roboto Black"/>
              <a:cs typeface="Roboto Black" panose="02000000000000000000" pitchFamily="2" charset="0"/>
            </a:endParaRPr>
          </a:p>
        </p:txBody>
      </p:sp>
    </p:spTree>
    <p:extLst>
      <p:ext uri="{BB962C8B-B14F-4D97-AF65-F5344CB8AC3E}">
        <p14:creationId xmlns:p14="http://schemas.microsoft.com/office/powerpoint/2010/main" val="290026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0DF0BB-093E-504D-AA3D-189C8606CE68}"/>
              </a:ext>
            </a:extLst>
          </p:cNvPr>
          <p:cNvSpPr txBox="1"/>
          <p:nvPr/>
        </p:nvSpPr>
        <p:spPr>
          <a:xfrm>
            <a:off x="4977299" y="35070"/>
            <a:ext cx="6870954" cy="16756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BE06A"/>
                </a:solidFill>
                <a:latin typeface="Roboto Black" panose="02000000000000000000" pitchFamily="2" charset="0"/>
                <a:ea typeface="Roboto Black" panose="02000000000000000000" pitchFamily="2" charset="0"/>
                <a:cs typeface="Arial Black" panose="020B0604020202020204" pitchFamily="34" charset="0"/>
              </a:rPr>
              <a:t>BLM Smokejumper Planes</a:t>
            </a:r>
            <a:endParaRPr lang="en-US" sz="4000" b="1" kern="1200" dirty="0">
              <a:solidFill>
                <a:schemeClr val="tx1"/>
              </a:solidFill>
              <a:latin typeface="Roboto Black" panose="02000000000000000000" pitchFamily="2" charset="0"/>
              <a:ea typeface="Roboto Black" panose="02000000000000000000" pitchFamily="2" charset="0"/>
              <a:cs typeface="Roboto Black" panose="02000000000000000000" pitchFamily="2" charset="0"/>
            </a:endParaRPr>
          </a:p>
        </p:txBody>
      </p:sp>
      <p:pic>
        <p:nvPicPr>
          <p:cNvPr id="2" name="Picture 1">
            <a:extLst>
              <a:ext uri="{FF2B5EF4-FFF2-40B4-BE49-F238E27FC236}">
                <a16:creationId xmlns:a16="http://schemas.microsoft.com/office/drawing/2014/main" id="{F58828DC-BAD4-4935-9950-26A1A65F76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
            <a:ext cx="4187091" cy="2164321"/>
          </a:xfrm>
          <a:prstGeom prst="rect">
            <a:avLst/>
          </a:prstGeom>
        </p:spPr>
      </p:pic>
      <p:pic>
        <p:nvPicPr>
          <p:cNvPr id="4" name="Picture 3">
            <a:extLst>
              <a:ext uri="{FF2B5EF4-FFF2-40B4-BE49-F238E27FC236}">
                <a16:creationId xmlns:a16="http://schemas.microsoft.com/office/drawing/2014/main" id="{15781A6E-47BB-833B-FD0B-3BFE239FBD4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593" y="2347268"/>
            <a:ext cx="4187091" cy="2164321"/>
          </a:xfrm>
          <a:prstGeom prst="rect">
            <a:avLst/>
          </a:prstGeom>
        </p:spPr>
      </p:pic>
      <p:pic>
        <p:nvPicPr>
          <p:cNvPr id="3" name="Picture 2">
            <a:extLst>
              <a:ext uri="{FF2B5EF4-FFF2-40B4-BE49-F238E27FC236}">
                <a16:creationId xmlns:a16="http://schemas.microsoft.com/office/drawing/2014/main" id="{5DE58617-CCE3-8F2D-FC2E-A29622B3AD4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0" y="4693680"/>
            <a:ext cx="4187091" cy="2164321"/>
          </a:xfrm>
          <a:prstGeom prst="rect">
            <a:avLst/>
          </a:prstGeom>
        </p:spPr>
      </p:pic>
      <p:sp>
        <p:nvSpPr>
          <p:cNvPr id="7" name="TextBox 6">
            <a:extLst>
              <a:ext uri="{FF2B5EF4-FFF2-40B4-BE49-F238E27FC236}">
                <a16:creationId xmlns:a16="http://schemas.microsoft.com/office/drawing/2014/main" id="{F053D811-E1E0-F242-9CDC-C1B945368660}"/>
              </a:ext>
            </a:extLst>
          </p:cNvPr>
          <p:cNvSpPr txBox="1"/>
          <p:nvPr/>
        </p:nvSpPr>
        <p:spPr>
          <a:xfrm>
            <a:off x="4833366" y="1637720"/>
            <a:ext cx="6870954" cy="4498507"/>
          </a:xfrm>
          <a:prstGeom prst="rect">
            <a:avLst/>
          </a:prstGeom>
        </p:spPr>
        <p:txBody>
          <a:bodyPr vert="horz" lIns="91440" tIns="45720" rIns="91440" bIns="45720" rtlCol="0" anchor="t">
            <a:normAutofit/>
          </a:bodyPr>
          <a:lstStyle/>
          <a:p>
            <a:pPr marL="228600" indent="-2286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Deliver smokejumpers and cargo by parachute to remote fire locations in Alaska and the lower 48.</a:t>
            </a:r>
          </a:p>
          <a:p>
            <a:pPr marL="228600" indent="-228600">
              <a:lnSpc>
                <a:spcPct val="90000"/>
              </a:lnSpc>
              <a:spcAft>
                <a:spcPts val="600"/>
              </a:spcAft>
              <a:buFont typeface="Arial" panose="020B0604020202020204" pitchFamily="34" charset="0"/>
              <a:buChar char="•"/>
            </a:pPr>
            <a:r>
              <a:rPr lang="en-US" sz="2200">
                <a:solidFill>
                  <a:schemeClr val="bg1"/>
                </a:solidFill>
                <a:latin typeface="Roboto"/>
                <a:ea typeface="Roboto"/>
                <a:cs typeface="Roboto"/>
              </a:rPr>
              <a:t>Aircrafts fly at 3,000 feet above ground level, allowing smokejumpers to safely exit the plane near a wildland fire. </a:t>
            </a:r>
            <a:endParaRPr lang="en-US" sz="2200">
              <a:solidFill>
                <a:schemeClr val="bg1"/>
              </a:solidFill>
              <a:latin typeface="Roboto" panose="02000000000000000000" pitchFamily="2" charset="0"/>
              <a:ea typeface="Roboto" panose="02000000000000000000" pitchFamily="2" charset="0"/>
              <a:cs typeface="Roboto"/>
            </a:endParaRPr>
          </a:p>
          <a:p>
            <a:pPr marL="228600" indent="-2286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Two BLM smokejumper bases: </a:t>
            </a:r>
          </a:p>
          <a:p>
            <a:pPr marL="685800" lvl="1" indent="-2286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Great Basin Smokejumper base in Boise, Idaho</a:t>
            </a:r>
          </a:p>
          <a:p>
            <a:pPr marL="685800" lvl="1" indent="-228600">
              <a:lnSpc>
                <a:spcPct val="90000"/>
              </a:lnSpc>
              <a:spcAft>
                <a:spcPts val="600"/>
              </a:spcAft>
              <a:buFont typeface="Arial" panose="020B0604020202020204" pitchFamily="34" charset="0"/>
              <a:buChar char="•"/>
            </a:pPr>
            <a:r>
              <a:rPr lang="en-US" sz="2200" dirty="0">
                <a:solidFill>
                  <a:schemeClr val="bg1"/>
                </a:solidFill>
                <a:latin typeface="Roboto" panose="02000000000000000000" pitchFamily="2" charset="0"/>
                <a:ea typeface="Roboto" panose="02000000000000000000" pitchFamily="2" charset="0"/>
              </a:rPr>
              <a:t>Alaska Smokejumper base in Fairbanks, Alaska.</a:t>
            </a:r>
          </a:p>
          <a:p>
            <a:pPr marL="228600" indent="-228600">
              <a:lnSpc>
                <a:spcPct val="90000"/>
              </a:lnSpc>
              <a:spcAft>
                <a:spcPts val="600"/>
              </a:spcAft>
              <a:buFont typeface="Arial" panose="020B0604020202020204" pitchFamily="34" charset="0"/>
              <a:buChar char="•"/>
            </a:pPr>
            <a:endParaRPr lang="en-US" sz="22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42358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E00B320BD5224DA16A7C4F2712F855" ma:contentTypeVersion="2" ma:contentTypeDescription="Create a new document." ma:contentTypeScope="" ma:versionID="e3b9cd5a7436c863d52d815683cba2ca">
  <xsd:schema xmlns:xsd="http://www.w3.org/2001/XMLSchema" xmlns:xs="http://www.w3.org/2001/XMLSchema" xmlns:p="http://schemas.microsoft.com/office/2006/metadata/properties" xmlns:ns2="5ada4c68-8ca2-4f17-adff-702f3647b76d" targetNamespace="http://schemas.microsoft.com/office/2006/metadata/properties" ma:root="true" ma:fieldsID="a35c6aee351860ffed4d4040c145954a" ns2:_="">
    <xsd:import namespace="5ada4c68-8ca2-4f17-adff-702f3647b76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a4c68-8ca2-4f17-adff-702f3647b7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05C6D2-3BE5-4435-ACC3-AB8698D80EB3}">
  <ds:schemaRefs>
    <ds:schemaRef ds:uri="http://purl.org/dc/terms/"/>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5ada4c68-8ca2-4f17-adff-702f3647b76d"/>
  </ds:schemaRefs>
</ds:datastoreItem>
</file>

<file path=customXml/itemProps2.xml><?xml version="1.0" encoding="utf-8"?>
<ds:datastoreItem xmlns:ds="http://schemas.openxmlformats.org/officeDocument/2006/customXml" ds:itemID="{D55C765B-9344-4FAB-A927-4A063CD25B17}">
  <ds:schemaRefs>
    <ds:schemaRef ds:uri="http://schemas.microsoft.com/sharepoint/v3/contenttype/forms"/>
  </ds:schemaRefs>
</ds:datastoreItem>
</file>

<file path=customXml/itemProps3.xml><?xml version="1.0" encoding="utf-8"?>
<ds:datastoreItem xmlns:ds="http://schemas.openxmlformats.org/officeDocument/2006/customXml" ds:itemID="{20B2803E-1893-4460-A8F2-1A6E386F5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da4c68-8ca2-4f17-adff-702f3647b7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5873</TotalTime>
  <Words>705</Words>
  <Application>Microsoft Office PowerPoint</Application>
  <PresentationFormat>Widescreen</PresentationFormat>
  <Paragraphs>87</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Arial,Sans-Serif</vt:lpstr>
      <vt:lpstr>Calibri</vt:lpstr>
      <vt:lpstr>Roboto</vt:lpstr>
      <vt:lpstr>Roboto Black</vt:lpstr>
      <vt:lpstr>Roboto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Kapus, Mary J</dc:creator>
  <cp:lastModifiedBy>Ascherfeld, Sheri L</cp:lastModifiedBy>
  <cp:revision>152</cp:revision>
  <dcterms:created xsi:type="dcterms:W3CDTF">2020-10-07T13:06:18Z</dcterms:created>
  <dcterms:modified xsi:type="dcterms:W3CDTF">2023-09-03T15:09:21Z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0x01010064ECBB465539EA4F9C25F6FA246BEF15</vt:lpwstr>
  </property>
</Properties>
</file>