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5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41.xml" ContentType="application/vnd.openxmlformats-officedocument.presentationml.notes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38.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39.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Override2.xml" ContentType="application/vnd.openxmlformats-officedocument.themeOverride+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0"/>
  </p:notesMasterIdLst>
  <p:handoutMasterIdLst>
    <p:handoutMasterId r:id="rId61"/>
  </p:handoutMasterIdLst>
  <p:sldIdLst>
    <p:sldId id="257" r:id="rId2"/>
    <p:sldId id="429" r:id="rId3"/>
    <p:sldId id="430" r:id="rId4"/>
    <p:sldId id="355" r:id="rId5"/>
    <p:sldId id="414" r:id="rId6"/>
    <p:sldId id="417" r:id="rId7"/>
    <p:sldId id="356" r:id="rId8"/>
    <p:sldId id="357" r:id="rId9"/>
    <p:sldId id="367" r:id="rId10"/>
    <p:sldId id="381" r:id="rId11"/>
    <p:sldId id="419" r:id="rId12"/>
    <p:sldId id="316" r:id="rId13"/>
    <p:sldId id="410" r:id="rId14"/>
    <p:sldId id="258" r:id="rId15"/>
    <p:sldId id="379" r:id="rId16"/>
    <p:sldId id="415" r:id="rId17"/>
    <p:sldId id="416" r:id="rId18"/>
    <p:sldId id="260" r:id="rId19"/>
    <p:sldId id="261" r:id="rId20"/>
    <p:sldId id="432" r:id="rId21"/>
    <p:sldId id="406" r:id="rId22"/>
    <p:sldId id="434" r:id="rId23"/>
    <p:sldId id="435" r:id="rId24"/>
    <p:sldId id="436" r:id="rId25"/>
    <p:sldId id="437" r:id="rId26"/>
    <p:sldId id="314" r:id="rId27"/>
    <p:sldId id="438" r:id="rId28"/>
    <p:sldId id="439" r:id="rId29"/>
    <p:sldId id="412" r:id="rId30"/>
    <p:sldId id="402" r:id="rId31"/>
    <p:sldId id="403" r:id="rId32"/>
    <p:sldId id="404" r:id="rId33"/>
    <p:sldId id="408" r:id="rId34"/>
    <p:sldId id="393" r:id="rId35"/>
    <p:sldId id="425" r:id="rId36"/>
    <p:sldId id="387" r:id="rId37"/>
    <p:sldId id="391" r:id="rId38"/>
    <p:sldId id="389" r:id="rId39"/>
    <p:sldId id="390" r:id="rId40"/>
    <p:sldId id="398" r:id="rId41"/>
    <p:sldId id="424" r:id="rId42"/>
    <p:sldId id="409" r:id="rId43"/>
    <p:sldId id="421" r:id="rId44"/>
    <p:sldId id="426" r:id="rId45"/>
    <p:sldId id="427" r:id="rId46"/>
    <p:sldId id="395" r:id="rId47"/>
    <p:sldId id="305" r:id="rId48"/>
    <p:sldId id="307" r:id="rId49"/>
    <p:sldId id="308" r:id="rId50"/>
    <p:sldId id="309" r:id="rId51"/>
    <p:sldId id="310" r:id="rId52"/>
    <p:sldId id="311" r:id="rId53"/>
    <p:sldId id="422" r:id="rId54"/>
    <p:sldId id="423" r:id="rId55"/>
    <p:sldId id="369" r:id="rId56"/>
    <p:sldId id="374" r:id="rId57"/>
    <p:sldId id="302" r:id="rId58"/>
    <p:sldId id="440"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444" autoAdjust="0"/>
  </p:normalViewPr>
  <p:slideViewPr>
    <p:cSldViewPr>
      <p:cViewPr varScale="1">
        <p:scale>
          <a:sx n="73" d="100"/>
          <a:sy n="73" d="100"/>
        </p:scale>
        <p:origin x="792" y="78"/>
      </p:cViewPr>
      <p:guideLst>
        <p:guide orient="horz" pos="2160"/>
        <p:guide pos="2880"/>
      </p:guideLst>
    </p:cSldViewPr>
  </p:slideViewPr>
  <p:outlineViewPr>
    <p:cViewPr>
      <p:scale>
        <a:sx n="33" d="100"/>
        <a:sy n="33" d="100"/>
      </p:scale>
      <p:origin x="258" y="151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2017 Flight</a:t>
            </a:r>
            <a:r>
              <a:rPr lang="en-US" sz="2400" baseline="0" dirty="0"/>
              <a:t> </a:t>
            </a:r>
            <a:r>
              <a:rPr lang="en-US" sz="2400" baseline="0" dirty="0" smtClean="0"/>
              <a:t>hours NAO Funded/ST </a:t>
            </a:r>
            <a:r>
              <a:rPr lang="en-US" sz="2400" baseline="0" dirty="0"/>
              <a:t>EU vs OC by GACC</a:t>
            </a:r>
            <a:endParaRPr lang="en-US" sz="2400" dirty="0"/>
          </a:p>
        </c:rich>
      </c:tx>
      <c:layout>
        <c:manualLayout>
          <c:xMode val="edge"/>
          <c:yMode val="edge"/>
          <c:x val="0.15888404308274795"/>
          <c:y val="1.2113288818321652E-2"/>
        </c:manualLayout>
      </c:layout>
      <c:overlay val="0"/>
    </c:title>
    <c:autoTitleDeleted val="0"/>
    <c:plotArea>
      <c:layout/>
      <c:barChart>
        <c:barDir val="bar"/>
        <c:grouping val="clustered"/>
        <c:varyColors val="0"/>
        <c:ser>
          <c:idx val="0"/>
          <c:order val="0"/>
          <c:tx>
            <c:strRef>
              <c:f>'2017 SEAT Hrs by ST'!$B$23</c:f>
              <c:strCache>
                <c:ptCount val="1"/>
                <c:pt idx="0">
                  <c:v>NAO Funded/ST EU</c:v>
                </c:pt>
              </c:strCache>
            </c:strRef>
          </c:tx>
          <c:invertIfNegative val="0"/>
          <c:cat>
            <c:strRef>
              <c:f>'2017 SEAT Hrs by ST'!$A$24:$A$34</c:f>
              <c:strCache>
                <c:ptCount val="11"/>
                <c:pt idx="0">
                  <c:v>Alaska</c:v>
                </c:pt>
                <c:pt idx="1">
                  <c:v>East Area</c:v>
                </c:pt>
                <c:pt idx="2">
                  <c:v>Great  Basin</c:v>
                </c:pt>
                <c:pt idx="3">
                  <c:v>North Ops</c:v>
                </c:pt>
                <c:pt idx="4">
                  <c:v>Northern Rockies</c:v>
                </c:pt>
                <c:pt idx="5">
                  <c:v>Northwest</c:v>
                </c:pt>
                <c:pt idx="6">
                  <c:v>Rocky Mtns</c:v>
                </c:pt>
                <c:pt idx="7">
                  <c:v>Southern Area</c:v>
                </c:pt>
                <c:pt idx="8">
                  <c:v>South Ops</c:v>
                </c:pt>
                <c:pt idx="9">
                  <c:v>Southwest</c:v>
                </c:pt>
                <c:pt idx="10">
                  <c:v>Total</c:v>
                </c:pt>
              </c:strCache>
            </c:strRef>
          </c:cat>
          <c:val>
            <c:numRef>
              <c:f>'2017 SEAT Hrs by ST'!$B$24:$B$34</c:f>
              <c:numCache>
                <c:formatCode>General</c:formatCode>
                <c:ptCount val="11"/>
                <c:pt idx="0">
                  <c:v>401</c:v>
                </c:pt>
                <c:pt idx="1">
                  <c:v>50</c:v>
                </c:pt>
                <c:pt idx="2">
                  <c:v>3116</c:v>
                </c:pt>
                <c:pt idx="3">
                  <c:v>0</c:v>
                </c:pt>
                <c:pt idx="4">
                  <c:v>1653</c:v>
                </c:pt>
                <c:pt idx="5">
                  <c:v>1974</c:v>
                </c:pt>
                <c:pt idx="6">
                  <c:v>814</c:v>
                </c:pt>
                <c:pt idx="7">
                  <c:v>0</c:v>
                </c:pt>
                <c:pt idx="8">
                  <c:v>0</c:v>
                </c:pt>
                <c:pt idx="9">
                  <c:v>445</c:v>
                </c:pt>
                <c:pt idx="10">
                  <c:v>8453</c:v>
                </c:pt>
              </c:numCache>
            </c:numRef>
          </c:val>
          <c:extLst>
            <c:ext xmlns:c16="http://schemas.microsoft.com/office/drawing/2014/chart" uri="{C3380CC4-5D6E-409C-BE32-E72D297353CC}">
              <c16:uniqueId val="{00000000-5B2C-48D1-AE49-392C92DEBB45}"/>
            </c:ext>
          </c:extLst>
        </c:ser>
        <c:ser>
          <c:idx val="1"/>
          <c:order val="1"/>
          <c:tx>
            <c:strRef>
              <c:f>'2017 SEAT Hrs by ST'!$C$23</c:f>
              <c:strCache>
                <c:ptCount val="1"/>
                <c:pt idx="0">
                  <c:v>On-Call</c:v>
                </c:pt>
              </c:strCache>
            </c:strRef>
          </c:tx>
          <c:invertIfNegative val="0"/>
          <c:cat>
            <c:strRef>
              <c:f>'2017 SEAT Hrs by ST'!$A$24:$A$34</c:f>
              <c:strCache>
                <c:ptCount val="11"/>
                <c:pt idx="0">
                  <c:v>Alaska</c:v>
                </c:pt>
                <c:pt idx="1">
                  <c:v>East Area</c:v>
                </c:pt>
                <c:pt idx="2">
                  <c:v>Great  Basin</c:v>
                </c:pt>
                <c:pt idx="3">
                  <c:v>North Ops</c:v>
                </c:pt>
                <c:pt idx="4">
                  <c:v>Northern Rockies</c:v>
                </c:pt>
                <c:pt idx="5">
                  <c:v>Northwest</c:v>
                </c:pt>
                <c:pt idx="6">
                  <c:v>Rocky Mtns</c:v>
                </c:pt>
                <c:pt idx="7">
                  <c:v>Southern Area</c:v>
                </c:pt>
                <c:pt idx="8">
                  <c:v>South Ops</c:v>
                </c:pt>
                <c:pt idx="9">
                  <c:v>Southwest</c:v>
                </c:pt>
                <c:pt idx="10">
                  <c:v>Total</c:v>
                </c:pt>
              </c:strCache>
            </c:strRef>
          </c:cat>
          <c:val>
            <c:numRef>
              <c:f>'2017 SEAT Hrs by ST'!$C$24:$C$34</c:f>
              <c:numCache>
                <c:formatCode>General</c:formatCode>
                <c:ptCount val="11"/>
                <c:pt idx="0">
                  <c:v>0</c:v>
                </c:pt>
                <c:pt idx="1">
                  <c:v>4</c:v>
                </c:pt>
                <c:pt idx="2">
                  <c:v>1816</c:v>
                </c:pt>
                <c:pt idx="3">
                  <c:v>226</c:v>
                </c:pt>
                <c:pt idx="4">
                  <c:v>1053</c:v>
                </c:pt>
                <c:pt idx="5">
                  <c:v>804</c:v>
                </c:pt>
                <c:pt idx="6">
                  <c:v>127</c:v>
                </c:pt>
                <c:pt idx="7">
                  <c:v>230</c:v>
                </c:pt>
                <c:pt idx="8">
                  <c:v>0</c:v>
                </c:pt>
                <c:pt idx="9">
                  <c:v>330</c:v>
                </c:pt>
                <c:pt idx="10">
                  <c:v>4590</c:v>
                </c:pt>
              </c:numCache>
            </c:numRef>
          </c:val>
          <c:extLst>
            <c:ext xmlns:c16="http://schemas.microsoft.com/office/drawing/2014/chart" uri="{C3380CC4-5D6E-409C-BE32-E72D297353CC}">
              <c16:uniqueId val="{00000001-5B2C-48D1-AE49-392C92DEBB45}"/>
            </c:ext>
          </c:extLst>
        </c:ser>
        <c:dLbls>
          <c:showLegendKey val="0"/>
          <c:showVal val="0"/>
          <c:showCatName val="0"/>
          <c:showSerName val="0"/>
          <c:showPercent val="0"/>
          <c:showBubbleSize val="0"/>
        </c:dLbls>
        <c:gapWidth val="150"/>
        <c:axId val="199638016"/>
        <c:axId val="165192448"/>
      </c:barChart>
      <c:catAx>
        <c:axId val="199638016"/>
        <c:scaling>
          <c:orientation val="maxMin"/>
        </c:scaling>
        <c:delete val="0"/>
        <c:axPos val="l"/>
        <c:numFmt formatCode="General" sourceLinked="0"/>
        <c:majorTickMark val="none"/>
        <c:minorTickMark val="none"/>
        <c:tickLblPos val="nextTo"/>
        <c:crossAx val="165192448"/>
        <c:crosses val="autoZero"/>
        <c:auto val="1"/>
        <c:lblAlgn val="ctr"/>
        <c:lblOffset val="100"/>
        <c:noMultiLvlLbl val="0"/>
      </c:catAx>
      <c:valAx>
        <c:axId val="165192448"/>
        <c:scaling>
          <c:orientation val="minMax"/>
        </c:scaling>
        <c:delete val="0"/>
        <c:axPos val="t"/>
        <c:majorGridlines/>
        <c:numFmt formatCode="General" sourceLinked="1"/>
        <c:majorTickMark val="none"/>
        <c:minorTickMark val="none"/>
        <c:tickLblPos val="nextTo"/>
        <c:crossAx val="1996380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2017 Flight</a:t>
            </a:r>
            <a:r>
              <a:rPr lang="en-US" sz="2400" baseline="0"/>
              <a:t> hours NAO Funded/ST EU vs OC by GACC</a:t>
            </a:r>
            <a:endParaRPr lang="en-US" sz="2400"/>
          </a:p>
        </c:rich>
      </c:tx>
      <c:layout>
        <c:manualLayout>
          <c:xMode val="edge"/>
          <c:yMode val="edge"/>
          <c:x val="0.15595387171963565"/>
          <c:y val="1.6151051757762203E-2"/>
        </c:manualLayout>
      </c:layout>
      <c:overlay val="0"/>
    </c:title>
    <c:autoTitleDeleted val="0"/>
    <c:plotArea>
      <c:layout/>
      <c:barChart>
        <c:barDir val="bar"/>
        <c:grouping val="clustered"/>
        <c:varyColors val="0"/>
        <c:ser>
          <c:idx val="0"/>
          <c:order val="0"/>
          <c:tx>
            <c:strRef>
              <c:f>'2017 SEAT Hrs by ST'!$B$23</c:f>
              <c:strCache>
                <c:ptCount val="1"/>
                <c:pt idx="0">
                  <c:v>NAO Funded/ST EU</c:v>
                </c:pt>
              </c:strCache>
            </c:strRef>
          </c:tx>
          <c:invertIfNegative val="0"/>
          <c:cat>
            <c:strRef>
              <c:f>'2017 SEAT Hrs by ST'!$A$24:$A$34</c:f>
              <c:strCache>
                <c:ptCount val="11"/>
                <c:pt idx="0">
                  <c:v>Alaska</c:v>
                </c:pt>
                <c:pt idx="1">
                  <c:v>East Area</c:v>
                </c:pt>
                <c:pt idx="2">
                  <c:v>Great  Basin</c:v>
                </c:pt>
                <c:pt idx="3">
                  <c:v>North Ops</c:v>
                </c:pt>
                <c:pt idx="4">
                  <c:v>Northern Rockies</c:v>
                </c:pt>
                <c:pt idx="5">
                  <c:v>Northwest</c:v>
                </c:pt>
                <c:pt idx="6">
                  <c:v>Rocky Mtns</c:v>
                </c:pt>
                <c:pt idx="7">
                  <c:v>Southern Area</c:v>
                </c:pt>
                <c:pt idx="8">
                  <c:v>South Ops</c:v>
                </c:pt>
                <c:pt idx="9">
                  <c:v>Southwest</c:v>
                </c:pt>
                <c:pt idx="10">
                  <c:v>Total</c:v>
                </c:pt>
              </c:strCache>
            </c:strRef>
          </c:cat>
          <c:val>
            <c:numRef>
              <c:f>'2017 SEAT Hrs by ST'!$B$24:$B$34</c:f>
              <c:numCache>
                <c:formatCode>General</c:formatCode>
                <c:ptCount val="11"/>
                <c:pt idx="0">
                  <c:v>401</c:v>
                </c:pt>
                <c:pt idx="1">
                  <c:v>50</c:v>
                </c:pt>
                <c:pt idx="2">
                  <c:v>3116</c:v>
                </c:pt>
                <c:pt idx="3">
                  <c:v>0</c:v>
                </c:pt>
                <c:pt idx="4">
                  <c:v>1653</c:v>
                </c:pt>
                <c:pt idx="5">
                  <c:v>1974</c:v>
                </c:pt>
                <c:pt idx="6">
                  <c:v>814</c:v>
                </c:pt>
                <c:pt idx="7">
                  <c:v>0</c:v>
                </c:pt>
                <c:pt idx="8">
                  <c:v>0</c:v>
                </c:pt>
                <c:pt idx="9">
                  <c:v>445</c:v>
                </c:pt>
                <c:pt idx="10">
                  <c:v>8453</c:v>
                </c:pt>
              </c:numCache>
            </c:numRef>
          </c:val>
          <c:extLst>
            <c:ext xmlns:c16="http://schemas.microsoft.com/office/drawing/2014/chart" uri="{C3380CC4-5D6E-409C-BE32-E72D297353CC}">
              <c16:uniqueId val="{00000000-0CC2-47DB-A113-2EB1F3181844}"/>
            </c:ext>
          </c:extLst>
        </c:ser>
        <c:ser>
          <c:idx val="1"/>
          <c:order val="1"/>
          <c:tx>
            <c:strRef>
              <c:f>'2017 SEAT Hrs by ST'!$C$23</c:f>
              <c:strCache>
                <c:ptCount val="1"/>
                <c:pt idx="0">
                  <c:v>On-Call</c:v>
                </c:pt>
              </c:strCache>
            </c:strRef>
          </c:tx>
          <c:invertIfNegative val="0"/>
          <c:cat>
            <c:strRef>
              <c:f>'2017 SEAT Hrs by ST'!$A$24:$A$34</c:f>
              <c:strCache>
                <c:ptCount val="11"/>
                <c:pt idx="0">
                  <c:v>Alaska</c:v>
                </c:pt>
                <c:pt idx="1">
                  <c:v>East Area</c:v>
                </c:pt>
                <c:pt idx="2">
                  <c:v>Great  Basin</c:v>
                </c:pt>
                <c:pt idx="3">
                  <c:v>North Ops</c:v>
                </c:pt>
                <c:pt idx="4">
                  <c:v>Northern Rockies</c:v>
                </c:pt>
                <c:pt idx="5">
                  <c:v>Northwest</c:v>
                </c:pt>
                <c:pt idx="6">
                  <c:v>Rocky Mtns</c:v>
                </c:pt>
                <c:pt idx="7">
                  <c:v>Southern Area</c:v>
                </c:pt>
                <c:pt idx="8">
                  <c:v>South Ops</c:v>
                </c:pt>
                <c:pt idx="9">
                  <c:v>Southwest</c:v>
                </c:pt>
                <c:pt idx="10">
                  <c:v>Total</c:v>
                </c:pt>
              </c:strCache>
            </c:strRef>
          </c:cat>
          <c:val>
            <c:numRef>
              <c:f>'2017 SEAT Hrs by ST'!$C$24:$C$34</c:f>
              <c:numCache>
                <c:formatCode>General</c:formatCode>
                <c:ptCount val="11"/>
                <c:pt idx="0">
                  <c:v>0</c:v>
                </c:pt>
                <c:pt idx="1">
                  <c:v>4</c:v>
                </c:pt>
                <c:pt idx="2">
                  <c:v>1816</c:v>
                </c:pt>
                <c:pt idx="3">
                  <c:v>226</c:v>
                </c:pt>
                <c:pt idx="4">
                  <c:v>1053</c:v>
                </c:pt>
                <c:pt idx="5">
                  <c:v>804</c:v>
                </c:pt>
                <c:pt idx="6">
                  <c:v>127</c:v>
                </c:pt>
                <c:pt idx="7">
                  <c:v>230</c:v>
                </c:pt>
                <c:pt idx="8">
                  <c:v>0</c:v>
                </c:pt>
                <c:pt idx="9">
                  <c:v>330</c:v>
                </c:pt>
                <c:pt idx="10">
                  <c:v>4590</c:v>
                </c:pt>
              </c:numCache>
            </c:numRef>
          </c:val>
          <c:extLst>
            <c:ext xmlns:c16="http://schemas.microsoft.com/office/drawing/2014/chart" uri="{C3380CC4-5D6E-409C-BE32-E72D297353CC}">
              <c16:uniqueId val="{00000001-0CC2-47DB-A113-2EB1F3181844}"/>
            </c:ext>
          </c:extLst>
        </c:ser>
        <c:dLbls>
          <c:showLegendKey val="0"/>
          <c:showVal val="0"/>
          <c:showCatName val="0"/>
          <c:showSerName val="0"/>
          <c:showPercent val="0"/>
          <c:showBubbleSize val="0"/>
        </c:dLbls>
        <c:gapWidth val="150"/>
        <c:axId val="199638016"/>
        <c:axId val="165192448"/>
      </c:barChart>
      <c:catAx>
        <c:axId val="199638016"/>
        <c:scaling>
          <c:orientation val="maxMin"/>
        </c:scaling>
        <c:delete val="0"/>
        <c:axPos val="l"/>
        <c:numFmt formatCode="General" sourceLinked="0"/>
        <c:majorTickMark val="none"/>
        <c:minorTickMark val="none"/>
        <c:tickLblPos val="nextTo"/>
        <c:crossAx val="165192448"/>
        <c:crosses val="autoZero"/>
        <c:auto val="1"/>
        <c:lblAlgn val="ctr"/>
        <c:lblOffset val="100"/>
        <c:noMultiLvlLbl val="0"/>
      </c:catAx>
      <c:valAx>
        <c:axId val="165192448"/>
        <c:scaling>
          <c:orientation val="minMax"/>
        </c:scaling>
        <c:delete val="0"/>
        <c:axPos val="t"/>
        <c:majorGridlines/>
        <c:numFmt formatCode="General" sourceLinked="1"/>
        <c:majorTickMark val="none"/>
        <c:minorTickMark val="none"/>
        <c:tickLblPos val="nextTo"/>
        <c:crossAx val="1996380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AF6897-942D-4C1F-A3EC-99EFF4B20DE0}" type="datetimeFigureOut">
              <a:rPr lang="en-US" smtClean="0"/>
              <a:t>4/2/2018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869F28B-E4FB-4036-9DE7-A1E66FDD4595}" type="slidenum">
              <a:rPr lang="en-US" smtClean="0"/>
              <a:t>‹#›</a:t>
            </a:fld>
            <a:endParaRPr lang="en-US"/>
          </a:p>
        </p:txBody>
      </p:sp>
    </p:spTree>
    <p:extLst>
      <p:ext uri="{BB962C8B-B14F-4D97-AF65-F5344CB8AC3E}">
        <p14:creationId xmlns:p14="http://schemas.microsoft.com/office/powerpoint/2010/main" val="21980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defRPr>
            </a:lvl1pPr>
          </a:lstStyle>
          <a:p>
            <a:pPr>
              <a:defRPr/>
            </a:pPr>
            <a:fld id="{2CA95CBC-BD37-B34C-8C6E-761E31C8FEFC}" type="datetimeFigureOut">
              <a:rPr lang="en-US"/>
              <a:pPr>
                <a:defRPr/>
              </a:pPr>
              <a:t>4/2/2018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5C98730E-D008-034F-87D5-6D3D8DFD5357}" type="slidenum">
              <a:rPr lang="en-US" altLang="en-US"/>
              <a:pPr/>
              <a:t>‹#›</a:t>
            </a:fld>
            <a:endParaRPr lang="en-US" altLang="en-US"/>
          </a:p>
        </p:txBody>
      </p:sp>
    </p:spTree>
    <p:extLst>
      <p:ext uri="{BB962C8B-B14F-4D97-AF65-F5344CB8AC3E}">
        <p14:creationId xmlns:p14="http://schemas.microsoft.com/office/powerpoint/2010/main" val="928375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altLang="en-US" dirty="0" smtClean="0"/>
              <a:t>Additional</a:t>
            </a:r>
            <a:r>
              <a:rPr lang="en-US" altLang="en-US" baseline="0" dirty="0" smtClean="0"/>
              <a:t> slides are available on this subject on the RT-273 Retardant Review Power Point.</a:t>
            </a: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0B6A0ED5-BCCD-8B47-AED4-91DFBD3B7F00}" type="slidenum">
              <a:rPr lang="en-US" altLang="en-US">
                <a:latin typeface="Arial" charset="0"/>
              </a:rPr>
              <a:pPr eaLnBrk="1" hangingPunct="1">
                <a:spcBef>
                  <a:spcPct val="0"/>
                </a:spcBef>
              </a:pPr>
              <a:t>4</a:t>
            </a:fld>
            <a:endParaRPr lang="en-US" altLang="en-US">
              <a:latin typeface="Arial" charset="0"/>
            </a:endParaRPr>
          </a:p>
        </p:txBody>
      </p:sp>
    </p:spTree>
    <p:extLst>
      <p:ext uri="{BB962C8B-B14F-4D97-AF65-F5344CB8AC3E}">
        <p14:creationId xmlns:p14="http://schemas.microsoft.com/office/powerpoint/2010/main" val="173251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EC525D61-0F8B-9C43-BA46-DAF395D398F7}" type="slidenum">
              <a:rPr lang="en-US" altLang="en-US">
                <a:latin typeface="Arial" charset="0"/>
              </a:rPr>
              <a:pPr eaLnBrk="1" hangingPunct="1">
                <a:spcBef>
                  <a:spcPct val="0"/>
                </a:spcBef>
              </a:pPr>
              <a:t>14</a:t>
            </a:fld>
            <a:endParaRPr lang="en-US" altLang="en-US">
              <a:latin typeface="Arial" charset="0"/>
            </a:endParaRPr>
          </a:p>
        </p:txBody>
      </p:sp>
    </p:spTree>
    <p:extLst>
      <p:ext uri="{BB962C8B-B14F-4D97-AF65-F5344CB8AC3E}">
        <p14:creationId xmlns:p14="http://schemas.microsoft.com/office/powerpoint/2010/main" val="53465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SEMG should only be using the 2014 ISOG.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F9BEF2CF-A0B8-9F4D-B025-0B5F2BFF5A70}" type="slidenum">
              <a:rPr lang="en-US" altLang="en-US">
                <a:latin typeface="Arial" charset="0"/>
              </a:rPr>
              <a:pPr eaLnBrk="1" hangingPunct="1">
                <a:spcBef>
                  <a:spcPct val="0"/>
                </a:spcBef>
              </a:pPr>
              <a:t>15</a:t>
            </a:fld>
            <a:endParaRPr lang="en-US" altLang="en-US">
              <a:latin typeface="Arial" charset="0"/>
            </a:endParaRPr>
          </a:p>
        </p:txBody>
      </p:sp>
    </p:spTree>
    <p:extLst>
      <p:ext uri="{BB962C8B-B14F-4D97-AF65-F5344CB8AC3E}">
        <p14:creationId xmlns:p14="http://schemas.microsoft.com/office/powerpoint/2010/main" val="877695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a:t>
            </a:r>
            <a:r>
              <a:rPr lang="en-US" altLang="en-US" dirty="0" smtClean="0"/>
              <a:t>the </a:t>
            </a:r>
            <a:r>
              <a:rPr lang="en-US" altLang="en-US" dirty="0"/>
              <a:t>contents of the Appendices with the students</a:t>
            </a:r>
            <a:r>
              <a:rPr lang="en-US" altLang="en-US" dirty="0" smtClean="0"/>
              <a:t>.</a:t>
            </a:r>
          </a:p>
          <a:p>
            <a:endParaRPr lang="en-US" altLang="en-US" dirty="0" smtClean="0"/>
          </a:p>
          <a:p>
            <a:r>
              <a:rPr lang="en-US" altLang="en-US" dirty="0" smtClean="0"/>
              <a:t>*** Tell</a:t>
            </a:r>
            <a:r>
              <a:rPr lang="en-US" altLang="en-US" baseline="0" dirty="0" smtClean="0"/>
              <a:t> Students to watch out for Multiple SEATs that may be assigned to your base as a reload base. Reference </a:t>
            </a:r>
            <a:r>
              <a:rPr lang="en-US" altLang="en-US" baseline="0" dirty="0" err="1" smtClean="0"/>
              <a:t>Safecom</a:t>
            </a:r>
            <a:r>
              <a:rPr lang="en-US" altLang="en-US" baseline="0" dirty="0" smtClean="0"/>
              <a:t> 2016 16-0339</a:t>
            </a: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74BFF033-CE7E-9441-9B58-3A03AE08BCEA}" type="slidenum">
              <a:rPr lang="en-US" altLang="en-US">
                <a:latin typeface="Arial" charset="0"/>
              </a:rPr>
              <a:pPr eaLnBrk="1" hangingPunct="1">
                <a:spcBef>
                  <a:spcPct val="0"/>
                </a:spcBef>
              </a:pPr>
              <a:t>16</a:t>
            </a:fld>
            <a:endParaRPr lang="en-US" altLang="en-US">
              <a:latin typeface="Arial" charset="0"/>
            </a:endParaRPr>
          </a:p>
        </p:txBody>
      </p:sp>
    </p:spTree>
    <p:extLst>
      <p:ext uri="{BB962C8B-B14F-4D97-AF65-F5344CB8AC3E}">
        <p14:creationId xmlns:p14="http://schemas.microsoft.com/office/powerpoint/2010/main" val="35590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the contents of the Appendices with the students.  This checklist is only used for Category 1 &amp; 2 type SEAT Bases.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641EC3A9-A4F6-C54A-8413-C0C51CE41721}" type="slidenum">
              <a:rPr lang="en-US" altLang="en-US">
                <a:latin typeface="Arial" charset="0"/>
              </a:rPr>
              <a:pPr eaLnBrk="1" hangingPunct="1">
                <a:spcBef>
                  <a:spcPct val="0"/>
                </a:spcBef>
              </a:pPr>
              <a:t>17</a:t>
            </a:fld>
            <a:endParaRPr lang="en-US" altLang="en-US">
              <a:latin typeface="Arial" charset="0"/>
            </a:endParaRPr>
          </a:p>
        </p:txBody>
      </p:sp>
    </p:spTree>
    <p:extLst>
      <p:ext uri="{BB962C8B-B14F-4D97-AF65-F5344CB8AC3E}">
        <p14:creationId xmlns:p14="http://schemas.microsoft.com/office/powerpoint/2010/main" val="93423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Numbers are not know at this time (March), but information will be posted to the web site.</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11A3077-26CA-D247-B299-B1C7082E8840}" type="slidenum">
              <a:rPr lang="en-US" altLang="en-US">
                <a:latin typeface="Arial" charset="0"/>
              </a:rPr>
              <a:pPr eaLnBrk="1" hangingPunct="1">
                <a:spcBef>
                  <a:spcPct val="0"/>
                </a:spcBef>
              </a:pPr>
              <a:t>18</a:t>
            </a:fld>
            <a:endParaRPr lang="en-US" altLang="en-US">
              <a:latin typeface="Arial" charset="0"/>
            </a:endParaRPr>
          </a:p>
        </p:txBody>
      </p:sp>
    </p:spTree>
    <p:extLst>
      <p:ext uri="{BB962C8B-B14F-4D97-AF65-F5344CB8AC3E}">
        <p14:creationId xmlns:p14="http://schemas.microsoft.com/office/powerpoint/2010/main" val="143355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Flight hours for these Exclusive Use SEAT are tracked through the National SECO desk along with the DOI National SEATs and the On-Call.  The National SECO may be able to help identify tanker numbers and vendors if SEMGs have questions during the season. </a:t>
            </a:r>
          </a:p>
          <a:p>
            <a:r>
              <a:rPr lang="en-US" altLang="en-US"/>
              <a:t>SEMG will need to work directly with the individual States and USFS with their questions.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3EE5E786-DCC8-9041-AE02-0C93DFD9C3CF}" type="slidenum">
              <a:rPr lang="en-US" altLang="en-US">
                <a:latin typeface="Arial" charset="0"/>
              </a:rPr>
              <a:pPr eaLnBrk="1" hangingPunct="1">
                <a:spcBef>
                  <a:spcPct val="0"/>
                </a:spcBef>
              </a:pPr>
              <a:t>19</a:t>
            </a:fld>
            <a:endParaRPr lang="en-US" altLang="en-US">
              <a:latin typeface="Arial" charset="0"/>
            </a:endParaRPr>
          </a:p>
        </p:txBody>
      </p:sp>
    </p:spTree>
    <p:extLst>
      <p:ext uri="{BB962C8B-B14F-4D97-AF65-F5344CB8AC3E}">
        <p14:creationId xmlns:p14="http://schemas.microsoft.com/office/powerpoint/2010/main" val="120551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represents some of the highlights and changes, check the National SEAT Web Site for a summary of changes to the new 2014 contract (not developed at the time of this presentation)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5CF1B082-842A-5648-9D0C-D94178BC3E95}" type="slidenum">
              <a:rPr lang="en-US" altLang="en-US">
                <a:latin typeface="Arial" charset="0"/>
              </a:rPr>
              <a:pPr eaLnBrk="1" hangingPunct="1">
                <a:spcBef>
                  <a:spcPct val="0"/>
                </a:spcBef>
              </a:pPr>
              <a:t>21</a:t>
            </a:fld>
            <a:endParaRPr lang="en-US" altLang="en-US">
              <a:latin typeface="Arial" charset="0"/>
            </a:endParaRPr>
          </a:p>
        </p:txBody>
      </p:sp>
    </p:spTree>
    <p:extLst>
      <p:ext uri="{BB962C8B-B14F-4D97-AF65-F5344CB8AC3E}">
        <p14:creationId xmlns:p14="http://schemas.microsoft.com/office/powerpoint/2010/main" val="17379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Ask SEMGs how many completed an evaluation last year ? Emphasis to the SEMG that it is a MUST to send in an evaluation at the end of their assignments</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158CC940-CB54-6148-B9C9-A3ED9F30741C}" type="slidenum">
              <a:rPr lang="en-US" altLang="en-US">
                <a:latin typeface="Arial" charset="0"/>
              </a:rPr>
              <a:pPr eaLnBrk="1" hangingPunct="1">
                <a:spcBef>
                  <a:spcPct val="0"/>
                </a:spcBef>
              </a:pPr>
              <a:t>26</a:t>
            </a:fld>
            <a:endParaRPr lang="en-US" altLang="en-US">
              <a:latin typeface="Arial" charset="0"/>
            </a:endParaRPr>
          </a:p>
        </p:txBody>
      </p:sp>
    </p:spTree>
    <p:extLst>
      <p:ext uri="{BB962C8B-B14F-4D97-AF65-F5344CB8AC3E}">
        <p14:creationId xmlns:p14="http://schemas.microsoft.com/office/powerpoint/2010/main" val="194758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Instructors need to download a copy and review with the students.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E4CA7DD9-04A4-864C-8864-A4977513C5D4}" type="slidenum">
              <a:rPr lang="en-US" altLang="en-US">
                <a:latin typeface="Arial" charset="0"/>
              </a:rPr>
              <a:pPr eaLnBrk="1" hangingPunct="1">
                <a:spcBef>
                  <a:spcPct val="0"/>
                </a:spcBef>
              </a:pPr>
              <a:t>29</a:t>
            </a:fld>
            <a:endParaRPr lang="en-US" altLang="en-US">
              <a:latin typeface="Arial" charset="0"/>
            </a:endParaRPr>
          </a:p>
        </p:txBody>
      </p:sp>
    </p:spTree>
    <p:extLst>
      <p:ext uri="{BB962C8B-B14F-4D97-AF65-F5344CB8AC3E}">
        <p14:creationId xmlns:p14="http://schemas.microsoft.com/office/powerpoint/2010/main" val="178264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the On Call and BLM National Exclusive Use contract now have this language.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CD86BBFE-7374-7949-932F-92352AFC7CBC}" type="slidenum">
              <a:rPr lang="en-US" altLang="en-US">
                <a:latin typeface="Arial" charset="0"/>
              </a:rPr>
              <a:pPr eaLnBrk="1" hangingPunct="1">
                <a:spcBef>
                  <a:spcPct val="0"/>
                </a:spcBef>
              </a:pPr>
              <a:t>30</a:t>
            </a:fld>
            <a:endParaRPr lang="en-US" altLang="en-US">
              <a:latin typeface="Arial" charset="0"/>
            </a:endParaRPr>
          </a:p>
        </p:txBody>
      </p:sp>
    </p:spTree>
    <p:extLst>
      <p:ext uri="{BB962C8B-B14F-4D97-AF65-F5344CB8AC3E}">
        <p14:creationId xmlns:p14="http://schemas.microsoft.com/office/powerpoint/2010/main" val="17214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Download a copy for the students and review </a:t>
            </a:r>
            <a:r>
              <a:rPr lang="en-US" altLang="en-US" smtClean="0"/>
              <a:t>the context.  </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E54954F5-4AC7-804C-9239-CBC11A820E7C}" type="slidenum">
              <a:rPr lang="en-US" altLang="en-US">
                <a:latin typeface="Arial" charset="0"/>
              </a:rPr>
              <a:pPr eaLnBrk="1" hangingPunct="1">
                <a:spcBef>
                  <a:spcPct val="0"/>
                </a:spcBef>
              </a:pPr>
              <a:t>5</a:t>
            </a:fld>
            <a:endParaRPr lang="en-US" altLang="en-US">
              <a:latin typeface="Arial" charset="0"/>
            </a:endParaRPr>
          </a:p>
        </p:txBody>
      </p:sp>
    </p:spTree>
    <p:extLst>
      <p:ext uri="{BB962C8B-B14F-4D97-AF65-F5344CB8AC3E}">
        <p14:creationId xmlns:p14="http://schemas.microsoft.com/office/powerpoint/2010/main" val="69628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See example for Daily Ops Worksheet next slide.</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0A936FC0-B9E2-1E47-B39C-DF278F0373B8}" type="slidenum">
              <a:rPr lang="en-US" altLang="en-US">
                <a:latin typeface="Arial" charset="0"/>
              </a:rPr>
              <a:pPr eaLnBrk="1" hangingPunct="1">
                <a:spcBef>
                  <a:spcPct val="0"/>
                </a:spcBef>
              </a:pPr>
              <a:t>31</a:t>
            </a:fld>
            <a:endParaRPr lang="en-US" altLang="en-US">
              <a:latin typeface="Arial" charset="0"/>
            </a:endParaRPr>
          </a:p>
        </p:txBody>
      </p:sp>
    </p:spTree>
    <p:extLst>
      <p:ext uri="{BB962C8B-B14F-4D97-AF65-F5344CB8AC3E}">
        <p14:creationId xmlns:p14="http://schemas.microsoft.com/office/powerpoint/2010/main" val="61331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the End time on the first leg is the start time for the second leg.  This allows SEMG to capture the refract reading, gallons, correct fire and helps them be able to run cumulative flight time.</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6CFC3A7C-8F15-8C43-9B64-509937B54702}" type="slidenum">
              <a:rPr lang="en-US" altLang="en-US">
                <a:latin typeface="Arial" charset="0"/>
              </a:rPr>
              <a:pPr eaLnBrk="1" hangingPunct="1">
                <a:spcBef>
                  <a:spcPct val="0"/>
                </a:spcBef>
              </a:pPr>
              <a:t>32</a:t>
            </a:fld>
            <a:endParaRPr lang="en-US" altLang="en-US">
              <a:latin typeface="Arial" charset="0"/>
            </a:endParaRPr>
          </a:p>
        </p:txBody>
      </p:sp>
    </p:spTree>
    <p:extLst>
      <p:ext uri="{BB962C8B-B14F-4D97-AF65-F5344CB8AC3E}">
        <p14:creationId xmlns:p14="http://schemas.microsoft.com/office/powerpoint/2010/main" val="8287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the End time on the first leg is the start time for the second leg.  This allows Reviewers or Projector Inspectors to match the Daily Ops sheet with the OAS 23 for review.  </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D86ADC92-2D93-5748-BF6C-E4A107C7BADB}" type="slidenum">
              <a:rPr lang="en-US" altLang="en-US">
                <a:latin typeface="Arial" charset="0"/>
              </a:rPr>
              <a:pPr eaLnBrk="1" hangingPunct="1">
                <a:spcBef>
                  <a:spcPct val="0"/>
                </a:spcBef>
              </a:pPr>
              <a:t>33</a:t>
            </a:fld>
            <a:endParaRPr lang="en-US" altLang="en-US">
              <a:latin typeface="Arial" charset="0"/>
            </a:endParaRPr>
          </a:p>
        </p:txBody>
      </p:sp>
    </p:spTree>
    <p:extLst>
      <p:ext uri="{BB962C8B-B14F-4D97-AF65-F5344CB8AC3E}">
        <p14:creationId xmlns:p14="http://schemas.microsoft.com/office/powerpoint/2010/main" val="133067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Introduce the concept of the Task Orders.  The next slide outlines differences in the types of contracts.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384D445F-6F62-CA43-993B-574A56EAE6DB}" type="slidenum">
              <a:rPr lang="en-US" altLang="en-US">
                <a:latin typeface="Arial" charset="0"/>
              </a:rPr>
              <a:pPr eaLnBrk="1" hangingPunct="1">
                <a:spcBef>
                  <a:spcPct val="0"/>
                </a:spcBef>
              </a:pPr>
              <a:t>34</a:t>
            </a:fld>
            <a:endParaRPr lang="en-US" altLang="en-US">
              <a:latin typeface="Arial" charset="0"/>
            </a:endParaRPr>
          </a:p>
        </p:txBody>
      </p:sp>
    </p:spTree>
    <p:extLst>
      <p:ext uri="{BB962C8B-B14F-4D97-AF65-F5344CB8AC3E}">
        <p14:creationId xmlns:p14="http://schemas.microsoft.com/office/powerpoint/2010/main" val="70377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8730E-D008-034F-87D5-6D3D8DFD5357}" type="slidenum">
              <a:rPr lang="en-US" altLang="en-US" smtClean="0"/>
              <a:pPr/>
              <a:t>35</a:t>
            </a:fld>
            <a:endParaRPr lang="en-US" altLang="en-US"/>
          </a:p>
        </p:txBody>
      </p:sp>
    </p:spTree>
    <p:extLst>
      <p:ext uri="{BB962C8B-B14F-4D97-AF65-F5344CB8AC3E}">
        <p14:creationId xmlns:p14="http://schemas.microsoft.com/office/powerpoint/2010/main" val="2706964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 will download the cost coding guides available and review with the students.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D65F6024-9451-394D-9B15-958D1C1034DC}" type="slidenum">
              <a:rPr lang="en-US" altLang="en-US">
                <a:latin typeface="Arial" charset="0"/>
              </a:rPr>
              <a:pPr eaLnBrk="1" hangingPunct="1">
                <a:spcBef>
                  <a:spcPct val="0"/>
                </a:spcBef>
              </a:pPr>
              <a:t>36</a:t>
            </a:fld>
            <a:endParaRPr lang="en-US" altLang="en-US">
              <a:latin typeface="Arial" charset="0"/>
            </a:endParaRPr>
          </a:p>
        </p:txBody>
      </p:sp>
    </p:spTree>
    <p:extLst>
      <p:ext uri="{BB962C8B-B14F-4D97-AF65-F5344CB8AC3E}">
        <p14:creationId xmlns:p14="http://schemas.microsoft.com/office/powerpoint/2010/main" val="216600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a critical problem that plagues OAS when processing for payment.  Make sure students need to make themselves available to answer any questions  OAS may have about the charge codes.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5739292F-D6BE-0740-83FD-AB56D678E21C}" type="slidenum">
              <a:rPr lang="en-US" altLang="en-US">
                <a:latin typeface="Arial" charset="0"/>
              </a:rPr>
              <a:pPr eaLnBrk="1" hangingPunct="1">
                <a:spcBef>
                  <a:spcPct val="0"/>
                </a:spcBef>
              </a:pPr>
              <a:t>37</a:t>
            </a:fld>
            <a:endParaRPr lang="en-US" altLang="en-US">
              <a:latin typeface="Arial" charset="0"/>
            </a:endParaRPr>
          </a:p>
        </p:txBody>
      </p:sp>
    </p:spTree>
    <p:extLst>
      <p:ext uri="{BB962C8B-B14F-4D97-AF65-F5344CB8AC3E}">
        <p14:creationId xmlns:p14="http://schemas.microsoft.com/office/powerpoint/2010/main" val="419284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 will download the cost coding guides available and review with the students.</a:t>
            </a:r>
          </a:p>
          <a:p>
            <a:r>
              <a:rPr lang="en-US" altLang="en-US"/>
              <a:t>The OAS 23 can have multiple dates on them or one set filled out for each individual day.</a:t>
            </a:r>
          </a:p>
          <a:p>
            <a:r>
              <a:rPr lang="en-US" altLang="en-US"/>
              <a:t>See examples on the next slides.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1DC6B25B-595E-E341-A189-D614A84CAF0E}" type="slidenum">
              <a:rPr lang="en-US" altLang="en-US">
                <a:latin typeface="Arial" charset="0"/>
              </a:rPr>
              <a:pPr eaLnBrk="1" hangingPunct="1">
                <a:spcBef>
                  <a:spcPct val="0"/>
                </a:spcBef>
              </a:pPr>
              <a:t>38</a:t>
            </a:fld>
            <a:endParaRPr lang="en-US" altLang="en-US">
              <a:latin typeface="Arial" charset="0"/>
            </a:endParaRPr>
          </a:p>
        </p:txBody>
      </p:sp>
    </p:spTree>
    <p:extLst>
      <p:ext uri="{BB962C8B-B14F-4D97-AF65-F5344CB8AC3E}">
        <p14:creationId xmlns:p14="http://schemas.microsoft.com/office/powerpoint/2010/main" val="101252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and discuss the blue highlighted areas.  Billee Code must match the agency charge code format.  Example:  When using a BLM charge code format, the Billee Code has to be a BLM code.  Can not use a P# with a BLM Billee Code.</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DA9E32E5-21B9-DD4B-8D3B-EEC7D4065885}" type="slidenum">
              <a:rPr lang="en-US" altLang="en-US">
                <a:latin typeface="Arial" charset="0"/>
              </a:rPr>
              <a:pPr eaLnBrk="1" hangingPunct="1">
                <a:spcBef>
                  <a:spcPct val="0"/>
                </a:spcBef>
              </a:pPr>
              <a:t>39</a:t>
            </a:fld>
            <a:endParaRPr lang="en-US" altLang="en-US">
              <a:latin typeface="Arial" charset="0"/>
            </a:endParaRPr>
          </a:p>
        </p:txBody>
      </p:sp>
    </p:spTree>
    <p:extLst>
      <p:ext uri="{BB962C8B-B14F-4D97-AF65-F5344CB8AC3E}">
        <p14:creationId xmlns:p14="http://schemas.microsoft.com/office/powerpoint/2010/main" val="205845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Review the cost coding format guide showing students the other agency charge code formats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038FC040-A086-5745-A354-7FDC0F3C9F35}" type="slidenum">
              <a:rPr lang="en-US" altLang="en-US">
                <a:latin typeface="Arial" charset="0"/>
              </a:rPr>
              <a:pPr eaLnBrk="1" hangingPunct="1">
                <a:spcBef>
                  <a:spcPct val="0"/>
                </a:spcBef>
              </a:pPr>
              <a:t>40</a:t>
            </a:fld>
            <a:endParaRPr lang="en-US" altLang="en-US">
              <a:latin typeface="Arial" charset="0"/>
            </a:endParaRPr>
          </a:p>
        </p:txBody>
      </p:sp>
    </p:spTree>
    <p:extLst>
      <p:ext uri="{BB962C8B-B14F-4D97-AF65-F5344CB8AC3E}">
        <p14:creationId xmlns:p14="http://schemas.microsoft.com/office/powerpoint/2010/main" val="49727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Qualifications can be found in Appendix (B)</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CE84BEB9-E561-CD4B-B10E-21102F149D1E}" type="slidenum">
              <a:rPr lang="en-US" altLang="en-US">
                <a:latin typeface="Arial" charset="0"/>
              </a:rPr>
              <a:pPr eaLnBrk="1" hangingPunct="1">
                <a:spcBef>
                  <a:spcPct val="0"/>
                </a:spcBef>
              </a:pPr>
              <a:t>6</a:t>
            </a:fld>
            <a:endParaRPr lang="en-US" altLang="en-US">
              <a:latin typeface="Arial" charset="0"/>
            </a:endParaRPr>
          </a:p>
        </p:txBody>
      </p:sp>
    </p:spTree>
    <p:extLst>
      <p:ext uri="{BB962C8B-B14F-4D97-AF65-F5344CB8AC3E}">
        <p14:creationId xmlns:p14="http://schemas.microsoft.com/office/powerpoint/2010/main" val="764576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8730E-D008-034F-87D5-6D3D8DFD5357}" type="slidenum">
              <a:rPr lang="en-US" altLang="en-US" smtClean="0"/>
              <a:pPr/>
              <a:t>41</a:t>
            </a:fld>
            <a:endParaRPr lang="en-US" altLang="en-US"/>
          </a:p>
        </p:txBody>
      </p:sp>
    </p:spTree>
    <p:extLst>
      <p:ext uri="{BB962C8B-B14F-4D97-AF65-F5344CB8AC3E}">
        <p14:creationId xmlns:p14="http://schemas.microsoft.com/office/powerpoint/2010/main" val="2214203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Common treads:  Availability will be paid.  Make sure to notify Dispatch and local Fire Managers.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842F890A-633A-B644-819A-0FBA69AD116A}" type="slidenum">
              <a:rPr lang="en-US" altLang="en-US">
                <a:latin typeface="Arial" charset="0"/>
              </a:rPr>
              <a:pPr eaLnBrk="1" hangingPunct="1">
                <a:spcBef>
                  <a:spcPct val="0"/>
                </a:spcBef>
              </a:pPr>
              <a:t>42</a:t>
            </a:fld>
            <a:endParaRPr lang="en-US" altLang="en-US">
              <a:latin typeface="Arial" charset="0"/>
            </a:endParaRPr>
          </a:p>
        </p:txBody>
      </p:sp>
    </p:spTree>
    <p:extLst>
      <p:ext uri="{BB962C8B-B14F-4D97-AF65-F5344CB8AC3E}">
        <p14:creationId xmlns:p14="http://schemas.microsoft.com/office/powerpoint/2010/main" val="1908979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 to the students that the pilot is responsible for completing the sections highlighted in yellow. Both the SEMG and Contractor sign the OAS 23E.  Involve students in discussion about where to find </a:t>
            </a:r>
            <a:r>
              <a:rPr lang="en-US" dirty="0" err="1" smtClean="0"/>
              <a:t>Billee</a:t>
            </a:r>
            <a:r>
              <a:rPr lang="en-US" dirty="0" smtClean="0"/>
              <a:t> codes,</a:t>
            </a:r>
            <a:r>
              <a:rPr lang="en-US" baseline="0" dirty="0" smtClean="0"/>
              <a:t> correct charge codes, etc.  </a:t>
            </a:r>
            <a:endParaRPr lang="en-US" dirty="0"/>
          </a:p>
        </p:txBody>
      </p:sp>
      <p:sp>
        <p:nvSpPr>
          <p:cNvPr id="4" name="Slide Number Placeholder 3"/>
          <p:cNvSpPr>
            <a:spLocks noGrp="1"/>
          </p:cNvSpPr>
          <p:nvPr>
            <p:ph type="sldNum" sz="quarter" idx="10"/>
          </p:nvPr>
        </p:nvSpPr>
        <p:spPr/>
        <p:txBody>
          <a:bodyPr/>
          <a:lstStyle/>
          <a:p>
            <a:fld id="{375A75E5-670C-4C13-84A9-FE0E7DFD4610}" type="slidenum">
              <a:rPr lang="en-US" smtClean="0"/>
              <a:t>43</a:t>
            </a:fld>
            <a:endParaRPr lang="en-US"/>
          </a:p>
        </p:txBody>
      </p:sp>
    </p:spTree>
    <p:extLst>
      <p:ext uri="{BB962C8B-B14F-4D97-AF65-F5344CB8AC3E}">
        <p14:creationId xmlns:p14="http://schemas.microsoft.com/office/powerpoint/2010/main" val="2293251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students the different links to access the codes and OAS 23.</a:t>
            </a:r>
            <a:endParaRPr lang="en-US" dirty="0"/>
          </a:p>
        </p:txBody>
      </p:sp>
      <p:sp>
        <p:nvSpPr>
          <p:cNvPr id="4" name="Slide Number Placeholder 3"/>
          <p:cNvSpPr>
            <a:spLocks noGrp="1"/>
          </p:cNvSpPr>
          <p:nvPr>
            <p:ph type="sldNum" sz="quarter" idx="10"/>
          </p:nvPr>
        </p:nvSpPr>
        <p:spPr/>
        <p:txBody>
          <a:bodyPr/>
          <a:lstStyle/>
          <a:p>
            <a:fld id="{4D0F329A-2040-47BC-812A-DF68FFDEBC13}" type="slidenum">
              <a:rPr lang="en-US" smtClean="0"/>
              <a:t>45</a:t>
            </a:fld>
            <a:endParaRPr lang="en-US"/>
          </a:p>
        </p:txBody>
      </p:sp>
    </p:spTree>
    <p:extLst>
      <p:ext uri="{BB962C8B-B14F-4D97-AF65-F5344CB8AC3E}">
        <p14:creationId xmlns:p14="http://schemas.microsoft.com/office/powerpoint/2010/main" val="3061111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 should have all students complete a OAS 23E to become familiar with the form.  Show students an Aircraft Resource Order and go over the information in Block 9.</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E1BC80B5-110D-0C4F-B0DC-3183AE4EFCEE}" type="slidenum">
              <a:rPr lang="en-US" altLang="en-US">
                <a:latin typeface="Arial" charset="0"/>
              </a:rPr>
              <a:pPr eaLnBrk="1" hangingPunct="1">
                <a:spcBef>
                  <a:spcPct val="0"/>
                </a:spcBef>
              </a:pPr>
              <a:t>46</a:t>
            </a:fld>
            <a:endParaRPr lang="en-US" altLang="en-US">
              <a:latin typeface="Arial" charset="0"/>
            </a:endParaRPr>
          </a:p>
        </p:txBody>
      </p:sp>
    </p:spTree>
    <p:extLst>
      <p:ext uri="{BB962C8B-B14F-4D97-AF65-F5344CB8AC3E}">
        <p14:creationId xmlns:p14="http://schemas.microsoft.com/office/powerpoint/2010/main" val="891051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550250FF-EFFA-D647-8124-5DD6C74EB736}" type="slidenum">
              <a:rPr lang="en-US" altLang="en-US">
                <a:latin typeface="Arial" charset="0"/>
              </a:rPr>
              <a:pPr eaLnBrk="1" hangingPunct="1">
                <a:spcBef>
                  <a:spcPct val="0"/>
                </a:spcBef>
              </a:pPr>
              <a:t>47</a:t>
            </a:fld>
            <a:endParaRPr lang="en-US" altLang="en-US">
              <a:latin typeface="Arial" charset="0"/>
            </a:endParaRPr>
          </a:p>
        </p:txBody>
      </p:sp>
    </p:spTree>
    <p:extLst>
      <p:ext uri="{BB962C8B-B14F-4D97-AF65-F5344CB8AC3E}">
        <p14:creationId xmlns:p14="http://schemas.microsoft.com/office/powerpoint/2010/main" val="687185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FE227542-0EF2-D349-80DC-A726C14A7B99}" type="slidenum">
              <a:rPr lang="en-US" altLang="en-US">
                <a:latin typeface="Arial" charset="0"/>
              </a:rPr>
              <a:pPr eaLnBrk="1" hangingPunct="1">
                <a:spcBef>
                  <a:spcPct val="0"/>
                </a:spcBef>
              </a:pPr>
              <a:t>48</a:t>
            </a:fld>
            <a:endParaRPr lang="en-US" altLang="en-US">
              <a:latin typeface="Arial" charset="0"/>
            </a:endParaRPr>
          </a:p>
        </p:txBody>
      </p:sp>
    </p:spTree>
    <p:extLst>
      <p:ext uri="{BB962C8B-B14F-4D97-AF65-F5344CB8AC3E}">
        <p14:creationId xmlns:p14="http://schemas.microsoft.com/office/powerpoint/2010/main" val="366552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Instructors need to bring the web up in class and briefly review each section with the students.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537B7F84-9809-6547-9E6F-D91D66BEEFC0}" type="slidenum">
              <a:rPr lang="en-US" altLang="en-US">
                <a:latin typeface="Arial" charset="0"/>
              </a:rPr>
              <a:pPr eaLnBrk="1" hangingPunct="1">
                <a:spcBef>
                  <a:spcPct val="0"/>
                </a:spcBef>
              </a:pPr>
              <a:t>49</a:t>
            </a:fld>
            <a:endParaRPr lang="en-US" altLang="en-US">
              <a:latin typeface="Arial" charset="0"/>
            </a:endParaRPr>
          </a:p>
        </p:txBody>
      </p:sp>
    </p:spTree>
    <p:extLst>
      <p:ext uri="{BB962C8B-B14F-4D97-AF65-F5344CB8AC3E}">
        <p14:creationId xmlns:p14="http://schemas.microsoft.com/office/powerpoint/2010/main" val="1666633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 should have a copy for each SEMG to review.  Make sure they understand that this is the required form that is to be used when documenting a pilot and loader in-briefing.  </a:t>
            </a:r>
          </a:p>
          <a:p>
            <a:endParaRPr lang="en-US" altLang="en-US"/>
          </a:p>
          <a:p>
            <a:r>
              <a:rPr lang="en-US" altLang="en-US"/>
              <a:t>Includes the relief pilots / loaders.</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0E3E7179-F9BD-204B-88E5-30C1F1A66372}" type="slidenum">
              <a:rPr lang="en-US" altLang="en-US">
                <a:latin typeface="Arial" charset="0"/>
              </a:rPr>
              <a:pPr eaLnBrk="1" hangingPunct="1">
                <a:spcBef>
                  <a:spcPct val="0"/>
                </a:spcBef>
              </a:pPr>
              <a:t>50</a:t>
            </a:fld>
            <a:endParaRPr lang="en-US" altLang="en-US">
              <a:latin typeface="Arial" charset="0"/>
            </a:endParaRPr>
          </a:p>
        </p:txBody>
      </p:sp>
    </p:spTree>
    <p:extLst>
      <p:ext uri="{BB962C8B-B14F-4D97-AF65-F5344CB8AC3E}">
        <p14:creationId xmlns:p14="http://schemas.microsoft.com/office/powerpoint/2010/main" val="1479707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 should have a copy for each SEMG to review.</a:t>
            </a:r>
          </a:p>
          <a:p>
            <a:endParaRPr lang="en-US" altLang="en-US"/>
          </a:p>
          <a:p>
            <a:r>
              <a:rPr lang="en-US" altLang="en-US"/>
              <a:t>Not a requirement, job aid.</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9EA0173-625F-9040-87C0-BF98857B4B03}" type="slidenum">
              <a:rPr lang="en-US" altLang="en-US">
                <a:latin typeface="Arial" charset="0"/>
              </a:rPr>
              <a:pPr eaLnBrk="1" hangingPunct="1">
                <a:spcBef>
                  <a:spcPct val="0"/>
                </a:spcBef>
              </a:pPr>
              <a:t>51</a:t>
            </a:fld>
            <a:endParaRPr lang="en-US" altLang="en-US">
              <a:latin typeface="Arial" charset="0"/>
            </a:endParaRPr>
          </a:p>
        </p:txBody>
      </p:sp>
    </p:spTree>
    <p:extLst>
      <p:ext uri="{BB962C8B-B14F-4D97-AF65-F5344CB8AC3E}">
        <p14:creationId xmlns:p14="http://schemas.microsoft.com/office/powerpoint/2010/main" val="158073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Discussion !  </a:t>
            </a:r>
          </a:p>
          <a:p>
            <a:r>
              <a:rPr lang="en-US" altLang="en-US"/>
              <a:t>When operating at high elevations (8000’), expect downloading to occurr.</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A5A3911-B85A-4949-A264-D73151D80033}" type="slidenum">
              <a:rPr lang="en-US" altLang="en-US">
                <a:latin typeface="Arial" charset="0"/>
              </a:rPr>
              <a:pPr eaLnBrk="1" hangingPunct="1">
                <a:spcBef>
                  <a:spcPct val="0"/>
                </a:spcBef>
              </a:pPr>
              <a:t>7</a:t>
            </a:fld>
            <a:endParaRPr lang="en-US" altLang="en-US">
              <a:latin typeface="Arial" charset="0"/>
            </a:endParaRPr>
          </a:p>
        </p:txBody>
      </p:sp>
    </p:spTree>
    <p:extLst>
      <p:ext uri="{BB962C8B-B14F-4D97-AF65-F5344CB8AC3E}">
        <p14:creationId xmlns:p14="http://schemas.microsoft.com/office/powerpoint/2010/main" val="1839432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 should have a copy for each SEMG to review.</a:t>
            </a:r>
          </a:p>
          <a:p>
            <a:endParaRPr lang="en-US" altLang="en-US"/>
          </a:p>
          <a:p>
            <a:r>
              <a:rPr lang="en-US" altLang="en-US"/>
              <a:t>Not a requirement, job aid.</a:t>
            </a:r>
          </a:p>
          <a:p>
            <a:endParaRPr lang="en-US" altLang="en-US"/>
          </a:p>
          <a:p>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F0037C1-8B91-8B4A-BA65-2A6DB14AA833}" type="slidenum">
              <a:rPr lang="en-US" altLang="en-US">
                <a:latin typeface="Arial" charset="0"/>
              </a:rPr>
              <a:pPr eaLnBrk="1" hangingPunct="1">
                <a:spcBef>
                  <a:spcPct val="0"/>
                </a:spcBef>
              </a:pPr>
              <a:t>52</a:t>
            </a:fld>
            <a:endParaRPr lang="en-US" altLang="en-US">
              <a:latin typeface="Arial" charset="0"/>
            </a:endParaRPr>
          </a:p>
        </p:txBody>
      </p:sp>
    </p:spTree>
    <p:extLst>
      <p:ext uri="{BB962C8B-B14F-4D97-AF65-F5344CB8AC3E}">
        <p14:creationId xmlns:p14="http://schemas.microsoft.com/office/powerpoint/2010/main" val="841888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current date on the AQD-136 (10/14) .</a:t>
            </a:r>
            <a:r>
              <a:rPr lang="en-US" baseline="0" dirty="0" smtClean="0"/>
              <a:t>  Can be downloaded from OAS web site.</a:t>
            </a:r>
          </a:p>
          <a:p>
            <a:pPr defTabSz="931774" eaLnBrk="1" fontAlgn="auto" hangingPunct="1">
              <a:spcBef>
                <a:spcPts val="0"/>
              </a:spcBef>
              <a:spcAft>
                <a:spcPts val="0"/>
              </a:spcAft>
              <a:defRPr/>
            </a:pPr>
            <a:r>
              <a:rPr lang="en-US" altLang="en-US" dirty="0" smtClean="0"/>
              <a:t>Emphasis to the SEMG that it is a MUST to send in an evaluation at the end of their assignments.</a:t>
            </a:r>
          </a:p>
          <a:p>
            <a:endParaRPr lang="en-US" dirty="0"/>
          </a:p>
        </p:txBody>
      </p:sp>
      <p:sp>
        <p:nvSpPr>
          <p:cNvPr id="4" name="Slide Number Placeholder 3"/>
          <p:cNvSpPr>
            <a:spLocks noGrp="1"/>
          </p:cNvSpPr>
          <p:nvPr>
            <p:ph type="sldNum" sz="quarter" idx="10"/>
          </p:nvPr>
        </p:nvSpPr>
        <p:spPr/>
        <p:txBody>
          <a:bodyPr/>
          <a:lstStyle/>
          <a:p>
            <a:fld id="{6EB72DC9-C8F4-43E5-BE68-76DD049510AC}" type="slidenum">
              <a:rPr lang="en-US" smtClean="0"/>
              <a:t>53</a:t>
            </a:fld>
            <a:endParaRPr lang="en-US"/>
          </a:p>
        </p:txBody>
      </p:sp>
    </p:spTree>
    <p:extLst>
      <p:ext uri="{BB962C8B-B14F-4D97-AF65-F5344CB8AC3E}">
        <p14:creationId xmlns:p14="http://schemas.microsoft.com/office/powerpoint/2010/main" val="3627952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a copy of the evaluation and review the rating definition notes</a:t>
            </a:r>
            <a:r>
              <a:rPr lang="en-US" baseline="0" dirty="0" smtClean="0"/>
              <a:t> with </a:t>
            </a:r>
            <a:r>
              <a:rPr lang="en-US" baseline="0" smtClean="0"/>
              <a:t>the students.</a:t>
            </a:r>
            <a:endParaRPr lang="en-US" dirty="0"/>
          </a:p>
        </p:txBody>
      </p:sp>
      <p:sp>
        <p:nvSpPr>
          <p:cNvPr id="4" name="Slide Number Placeholder 3"/>
          <p:cNvSpPr>
            <a:spLocks noGrp="1"/>
          </p:cNvSpPr>
          <p:nvPr>
            <p:ph type="sldNum" sz="quarter" idx="10"/>
          </p:nvPr>
        </p:nvSpPr>
        <p:spPr/>
        <p:txBody>
          <a:bodyPr/>
          <a:lstStyle/>
          <a:p>
            <a:fld id="{6EB72DC9-C8F4-43E5-BE68-76DD049510AC}" type="slidenum">
              <a:rPr lang="en-US" smtClean="0"/>
              <a:t>54</a:t>
            </a:fld>
            <a:endParaRPr lang="en-US"/>
          </a:p>
        </p:txBody>
      </p:sp>
    </p:spTree>
    <p:extLst>
      <p:ext uri="{BB962C8B-B14F-4D97-AF65-F5344CB8AC3E}">
        <p14:creationId xmlns:p14="http://schemas.microsoft.com/office/powerpoint/2010/main" val="1716750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Information from the Worksheet will be put into national program that will be able to help the National SEAT Desk Coordinator with their reporting requirements.  </a:t>
            </a:r>
          </a:p>
          <a:p>
            <a:r>
              <a:rPr lang="en-US" altLang="en-US"/>
              <a:t>Make sure to tell the students to fax or email in the worksheet whether they fly or not.  </a:t>
            </a:r>
          </a:p>
          <a:p>
            <a:endParaRPr lang="en-US" altLang="en-US"/>
          </a:p>
          <a:p>
            <a:r>
              <a:rPr lang="en-US" altLang="en-US"/>
              <a:t>This is a new important requirement for SEMG to help comply with the retardant reporting requirements for the USFS.  SEMG need to note which fires listed from the Fire Code column are USFS fire in the Daily Diary section.  </a:t>
            </a:r>
          </a:p>
          <a:p>
            <a:r>
              <a:rPr lang="en-US" altLang="en-US"/>
              <a:t>The SECO Desk should be staffed from Mid- May to the end of September.  If the SECO Desk is not staffed, fax in the worksheet each day to the fax number listed above.</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CCB16BA7-2D40-D54E-BA93-250F471711D6}" type="slidenum">
              <a:rPr lang="en-US" altLang="en-US">
                <a:latin typeface="Arial" charset="0"/>
              </a:rPr>
              <a:pPr eaLnBrk="1" hangingPunct="1">
                <a:spcBef>
                  <a:spcPct val="0"/>
                </a:spcBef>
              </a:pPr>
              <a:t>55</a:t>
            </a:fld>
            <a:endParaRPr lang="en-US" altLang="en-US">
              <a:latin typeface="Arial" charset="0"/>
            </a:endParaRPr>
          </a:p>
        </p:txBody>
      </p:sp>
    </p:spTree>
    <p:extLst>
      <p:ext uri="{BB962C8B-B14F-4D97-AF65-F5344CB8AC3E}">
        <p14:creationId xmlns:p14="http://schemas.microsoft.com/office/powerpoint/2010/main" val="434491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Instructors should relay to students that anyone can call the National SECO desk, provide them with a Lat / Long or an FAA airport location and the SECO will be able to fax or email them a BVD or their order.  </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8629F6C-2931-EF4B-9039-AA466EDB67E4}" type="slidenum">
              <a:rPr lang="en-US" altLang="en-US">
                <a:latin typeface="Arial" charset="0"/>
              </a:rPr>
              <a:pPr eaLnBrk="1" hangingPunct="1">
                <a:spcBef>
                  <a:spcPct val="0"/>
                </a:spcBef>
              </a:pPr>
              <a:t>56</a:t>
            </a:fld>
            <a:endParaRPr lang="en-US" altLang="en-US">
              <a:latin typeface="Arial" charset="0"/>
            </a:endParaRPr>
          </a:p>
        </p:txBody>
      </p:sp>
    </p:spTree>
    <p:extLst>
      <p:ext uri="{BB962C8B-B14F-4D97-AF65-F5344CB8AC3E}">
        <p14:creationId xmlns:p14="http://schemas.microsoft.com/office/powerpoint/2010/main" val="1052828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EB1603EB-9961-F843-B3F4-2AEF96DFE70A}" type="slidenum">
              <a:rPr lang="en-US" altLang="en-US">
                <a:latin typeface="Arial" charset="0"/>
              </a:rPr>
              <a:pPr eaLnBrk="1" hangingPunct="1">
                <a:spcBef>
                  <a:spcPct val="0"/>
                </a:spcBef>
              </a:pPr>
              <a:t>57</a:t>
            </a:fld>
            <a:endParaRPr lang="en-US" altLang="en-US">
              <a:latin typeface="Arial" charset="0"/>
            </a:endParaRPr>
          </a:p>
        </p:txBody>
      </p:sp>
    </p:spTree>
    <p:extLst>
      <p:ext uri="{BB962C8B-B14F-4D97-AF65-F5344CB8AC3E}">
        <p14:creationId xmlns:p14="http://schemas.microsoft.com/office/powerpoint/2010/main" val="177775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a SEAT comes into your base, make sure you find out who the regular assigned SEMG is, and how the required paper work will be completed and routed.</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1D15709A-E17A-A347-9578-E16E25ED8734}" type="slidenum">
              <a:rPr lang="en-US" altLang="en-US">
                <a:latin typeface="Arial" charset="0"/>
              </a:rPr>
              <a:pPr eaLnBrk="1" hangingPunct="1">
                <a:spcBef>
                  <a:spcPct val="0"/>
                </a:spcBef>
              </a:pPr>
              <a:t>8</a:t>
            </a:fld>
            <a:endParaRPr lang="en-US" altLang="en-US">
              <a:latin typeface="Arial" charset="0"/>
            </a:endParaRPr>
          </a:p>
        </p:txBody>
      </p:sp>
    </p:spTree>
    <p:extLst>
      <p:ext uri="{BB962C8B-B14F-4D97-AF65-F5344CB8AC3E}">
        <p14:creationId xmlns:p14="http://schemas.microsoft.com/office/powerpoint/2010/main" val="16895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Emphasis to the SEMG the need to try to reunite the pilot and support vehicle when ever possible.  When working in separate locations the pilot and the driver are paid what they actually worked.  If the pilot is working at a different location than the driver, and is extended for 2 hours but the driver is released at the end of the 9 hour day at their location… the driver does not get extended.</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06D637B2-AAF5-E24A-8438-2660C73FE67F}" type="slidenum">
              <a:rPr lang="en-US" altLang="en-US">
                <a:latin typeface="Arial" charset="0"/>
              </a:rPr>
              <a:pPr eaLnBrk="1" hangingPunct="1">
                <a:spcBef>
                  <a:spcPct val="0"/>
                </a:spcBef>
              </a:pPr>
              <a:t>10</a:t>
            </a:fld>
            <a:endParaRPr lang="en-US" altLang="en-US">
              <a:latin typeface="Arial" charset="0"/>
            </a:endParaRPr>
          </a:p>
        </p:txBody>
      </p:sp>
    </p:spTree>
    <p:extLst>
      <p:ext uri="{BB962C8B-B14F-4D97-AF65-F5344CB8AC3E}">
        <p14:creationId xmlns:p14="http://schemas.microsoft.com/office/powerpoint/2010/main" val="70234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Have</a:t>
            </a:r>
            <a:r>
              <a:rPr lang="en-US" baseline="0" dirty="0" smtClean="0"/>
              <a:t> students identify concerns like;  Contracting Authority, technical support, pay documents and routing, limitations on flying on federal lands, etc.  What do they need to know to administer the contract.</a:t>
            </a:r>
            <a:endParaRPr lang="en-US" dirty="0" smtClean="0"/>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06D637B2-AAF5-E24A-8438-2660C73FE67F}" type="slidenum">
              <a:rPr lang="en-US" altLang="en-US">
                <a:latin typeface="Arial" charset="0"/>
              </a:rPr>
              <a:pPr eaLnBrk="1" hangingPunct="1">
                <a:spcBef>
                  <a:spcPct val="0"/>
                </a:spcBef>
              </a:pPr>
              <a:t>11</a:t>
            </a:fld>
            <a:endParaRPr lang="en-US" altLang="en-US">
              <a:latin typeface="Arial" charset="0"/>
            </a:endParaRPr>
          </a:p>
        </p:txBody>
      </p:sp>
    </p:spTree>
    <p:extLst>
      <p:ext uri="{BB962C8B-B14F-4D97-AF65-F5344CB8AC3E}">
        <p14:creationId xmlns:p14="http://schemas.microsoft.com/office/powerpoint/2010/main" val="70234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rest of the power point targets the updates of the 2014 season.</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5C54607F-BBDB-CC4D-9BAC-B0303C38A609}" type="slidenum">
              <a:rPr lang="en-US" altLang="en-US">
                <a:latin typeface="Arial" charset="0"/>
              </a:rPr>
              <a:pPr eaLnBrk="1" hangingPunct="1">
                <a:spcBef>
                  <a:spcPct val="0"/>
                </a:spcBef>
              </a:pPr>
              <a:t>12</a:t>
            </a:fld>
            <a:endParaRPr lang="en-US" altLang="en-US">
              <a:latin typeface="Arial" charset="0"/>
            </a:endParaRPr>
          </a:p>
        </p:txBody>
      </p:sp>
    </p:spTree>
    <p:extLst>
      <p:ext uri="{BB962C8B-B14F-4D97-AF65-F5344CB8AC3E}">
        <p14:creationId xmlns:p14="http://schemas.microsoft.com/office/powerpoint/2010/main" val="176736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Steve will not be available until April 1</a:t>
            </a:r>
            <a:r>
              <a:rPr lang="en-US" altLang="en-US" baseline="30000"/>
              <a:t>st</a:t>
            </a:r>
            <a:r>
              <a:rPr lang="en-US" altLang="en-US"/>
              <a:t>, Glen will help facilitate questions concerning the contracts.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CA8EE51C-F471-5549-A702-66B13B6D6F0E}" type="slidenum">
              <a:rPr lang="en-US" altLang="en-US">
                <a:latin typeface="Arial" charset="0"/>
              </a:rPr>
              <a:pPr eaLnBrk="1" hangingPunct="1">
                <a:spcBef>
                  <a:spcPct val="0"/>
                </a:spcBef>
              </a:pPr>
              <a:t>13</a:t>
            </a:fld>
            <a:endParaRPr lang="en-US" altLang="en-US">
              <a:latin typeface="Arial" charset="0"/>
            </a:endParaRPr>
          </a:p>
        </p:txBody>
      </p:sp>
    </p:spTree>
    <p:extLst>
      <p:ext uri="{BB962C8B-B14F-4D97-AF65-F5344CB8AC3E}">
        <p14:creationId xmlns:p14="http://schemas.microsoft.com/office/powerpoint/2010/main" val="45477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86C3AF-FDED-AB4D-B160-DCF80ACBC1BD}" type="slidenum">
              <a:rPr lang="en-US" altLang="en-US"/>
              <a:pPr/>
              <a:t>‹#›</a:t>
            </a:fld>
            <a:endParaRPr lang="en-US" altLang="en-US"/>
          </a:p>
        </p:txBody>
      </p:sp>
    </p:spTree>
    <p:extLst>
      <p:ext uri="{BB962C8B-B14F-4D97-AF65-F5344CB8AC3E}">
        <p14:creationId xmlns:p14="http://schemas.microsoft.com/office/powerpoint/2010/main" val="81101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E2C98D-66FC-DD40-AACF-C76202D100EF}" type="slidenum">
              <a:rPr lang="en-US" altLang="en-US"/>
              <a:pPr/>
              <a:t>‹#›</a:t>
            </a:fld>
            <a:endParaRPr lang="en-US" altLang="en-US"/>
          </a:p>
        </p:txBody>
      </p:sp>
    </p:spTree>
    <p:extLst>
      <p:ext uri="{BB962C8B-B14F-4D97-AF65-F5344CB8AC3E}">
        <p14:creationId xmlns:p14="http://schemas.microsoft.com/office/powerpoint/2010/main" val="213328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86A8BC-6AC9-7744-8012-6112A8A7ED8D}" type="slidenum">
              <a:rPr lang="en-US" altLang="en-US"/>
              <a:pPr/>
              <a:t>‹#›</a:t>
            </a:fld>
            <a:endParaRPr lang="en-US" altLang="en-US"/>
          </a:p>
        </p:txBody>
      </p:sp>
    </p:spTree>
    <p:extLst>
      <p:ext uri="{BB962C8B-B14F-4D97-AF65-F5344CB8AC3E}">
        <p14:creationId xmlns:p14="http://schemas.microsoft.com/office/powerpoint/2010/main" val="188826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9CF686-3426-4E43-9BA0-12B476B896C4}" type="slidenum">
              <a:rPr lang="en-US" altLang="en-US"/>
              <a:pPr/>
              <a:t>‹#›</a:t>
            </a:fld>
            <a:endParaRPr lang="en-US" altLang="en-US"/>
          </a:p>
        </p:txBody>
      </p:sp>
    </p:spTree>
    <p:extLst>
      <p:ext uri="{BB962C8B-B14F-4D97-AF65-F5344CB8AC3E}">
        <p14:creationId xmlns:p14="http://schemas.microsoft.com/office/powerpoint/2010/main" val="57553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BF0624-8E4E-B246-97A6-EFF604017482}" type="slidenum">
              <a:rPr lang="en-US" altLang="en-US"/>
              <a:pPr/>
              <a:t>‹#›</a:t>
            </a:fld>
            <a:endParaRPr lang="en-US" altLang="en-US"/>
          </a:p>
        </p:txBody>
      </p:sp>
    </p:spTree>
    <p:extLst>
      <p:ext uri="{BB962C8B-B14F-4D97-AF65-F5344CB8AC3E}">
        <p14:creationId xmlns:p14="http://schemas.microsoft.com/office/powerpoint/2010/main" val="81952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B45C41-21D8-2F4E-912D-5706FE43EBBE}" type="slidenum">
              <a:rPr lang="en-US" altLang="en-US"/>
              <a:pPr/>
              <a:t>‹#›</a:t>
            </a:fld>
            <a:endParaRPr lang="en-US" altLang="en-US"/>
          </a:p>
        </p:txBody>
      </p:sp>
    </p:spTree>
    <p:extLst>
      <p:ext uri="{BB962C8B-B14F-4D97-AF65-F5344CB8AC3E}">
        <p14:creationId xmlns:p14="http://schemas.microsoft.com/office/powerpoint/2010/main" val="196258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B2D74C7-8F56-AB40-BD38-E3133BFE83D4}" type="slidenum">
              <a:rPr lang="en-US" altLang="en-US"/>
              <a:pPr/>
              <a:t>‹#›</a:t>
            </a:fld>
            <a:endParaRPr lang="en-US" altLang="en-US"/>
          </a:p>
        </p:txBody>
      </p:sp>
    </p:spTree>
    <p:extLst>
      <p:ext uri="{BB962C8B-B14F-4D97-AF65-F5344CB8AC3E}">
        <p14:creationId xmlns:p14="http://schemas.microsoft.com/office/powerpoint/2010/main" val="196324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EB18B31-8B34-3C40-B5C4-B5DD0DFD2674}" type="slidenum">
              <a:rPr lang="en-US" altLang="en-US"/>
              <a:pPr/>
              <a:t>‹#›</a:t>
            </a:fld>
            <a:endParaRPr lang="en-US" altLang="en-US"/>
          </a:p>
        </p:txBody>
      </p:sp>
    </p:spTree>
    <p:extLst>
      <p:ext uri="{BB962C8B-B14F-4D97-AF65-F5344CB8AC3E}">
        <p14:creationId xmlns:p14="http://schemas.microsoft.com/office/powerpoint/2010/main" val="22453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2F42941-1E54-DA4E-B9A9-3C2B0623744E}" type="slidenum">
              <a:rPr lang="en-US" altLang="en-US"/>
              <a:pPr/>
              <a:t>‹#›</a:t>
            </a:fld>
            <a:endParaRPr lang="en-US" altLang="en-US"/>
          </a:p>
        </p:txBody>
      </p:sp>
    </p:spTree>
    <p:extLst>
      <p:ext uri="{BB962C8B-B14F-4D97-AF65-F5344CB8AC3E}">
        <p14:creationId xmlns:p14="http://schemas.microsoft.com/office/powerpoint/2010/main" val="54902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622EA1-02D5-E04F-8145-391960B8A0BB}" type="slidenum">
              <a:rPr lang="en-US" altLang="en-US"/>
              <a:pPr/>
              <a:t>‹#›</a:t>
            </a:fld>
            <a:endParaRPr lang="en-US" altLang="en-US"/>
          </a:p>
        </p:txBody>
      </p:sp>
    </p:spTree>
    <p:extLst>
      <p:ext uri="{BB962C8B-B14F-4D97-AF65-F5344CB8AC3E}">
        <p14:creationId xmlns:p14="http://schemas.microsoft.com/office/powerpoint/2010/main" val="18950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0C3D28-485B-9742-891E-FDBBE2DBE011}" type="slidenum">
              <a:rPr lang="en-US" altLang="en-US"/>
              <a:pPr/>
              <a:t>‹#›</a:t>
            </a:fld>
            <a:endParaRPr lang="en-US" altLang="en-US"/>
          </a:p>
        </p:txBody>
      </p:sp>
    </p:spTree>
    <p:extLst>
      <p:ext uri="{BB962C8B-B14F-4D97-AF65-F5344CB8AC3E}">
        <p14:creationId xmlns:p14="http://schemas.microsoft.com/office/powerpoint/2010/main" val="147641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3FEA41-F010-FC46-9805-56E4613B4C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sa.gov/travel/plan-book/transportation-airfare-rates-pov-rates-etc/privately-owned-vehicle-pov-mileage-reimbursement-rat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doi.gov/aviation/library/forms#aqdfor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ifc.gov/nicc/administrative/nmac/NMAC2015-4.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nifc.gov/aviation/BLMseat/ISOG_AppendixA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a:t>RT-273</a:t>
            </a:r>
          </a:p>
        </p:txBody>
      </p:sp>
      <p:sp>
        <p:nvSpPr>
          <p:cNvPr id="2051" name="Rectangle 3"/>
          <p:cNvSpPr>
            <a:spLocks noGrp="1" noChangeArrowheads="1"/>
          </p:cNvSpPr>
          <p:nvPr>
            <p:ph type="body" idx="1"/>
          </p:nvPr>
        </p:nvSpPr>
        <p:spPr>
          <a:xfrm>
            <a:off x="457200" y="1600200"/>
            <a:ext cx="8229600" cy="4724400"/>
          </a:xfrm>
        </p:spPr>
        <p:txBody>
          <a:bodyPr/>
          <a:lstStyle/>
          <a:p>
            <a:pPr eaLnBrk="1" hangingPunct="1">
              <a:buFontTx/>
              <a:buNone/>
            </a:pPr>
            <a:r>
              <a:rPr lang="en-US" altLang="en-US" b="1"/>
              <a:t>Note to Instructors:  </a:t>
            </a:r>
          </a:p>
          <a:p>
            <a:pPr eaLnBrk="1" hangingPunct="1">
              <a:buFontTx/>
              <a:buNone/>
            </a:pPr>
            <a:endParaRPr lang="en-US" altLang="en-US" b="1"/>
          </a:p>
          <a:p>
            <a:pPr eaLnBrk="1" hangingPunct="1"/>
            <a:r>
              <a:rPr lang="en-US" altLang="en-US" b="1"/>
              <a:t>Download the power point and add your own graphics to the presentation.  </a:t>
            </a:r>
          </a:p>
          <a:p>
            <a:pPr eaLnBrk="1" hangingPunct="1"/>
            <a:endParaRPr lang="en-US" altLang="en-US" b="1"/>
          </a:p>
          <a:p>
            <a:pPr eaLnBrk="1" hangingPunct="1"/>
            <a:r>
              <a:rPr lang="en-US" altLang="en-US" b="1"/>
              <a:t>See the notes section of each slide for additional information on the lesson plan.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solidFill>
                  <a:srgbClr val="0070C0"/>
                </a:solidFill>
              </a:rPr>
              <a:t>Lesson Learned </a:t>
            </a:r>
            <a:endParaRPr lang="en-US" altLang="en-US"/>
          </a:p>
        </p:txBody>
      </p:sp>
      <p:sp>
        <p:nvSpPr>
          <p:cNvPr id="11267" name="Content Placeholder 2"/>
          <p:cNvSpPr>
            <a:spLocks noGrp="1"/>
          </p:cNvSpPr>
          <p:nvPr>
            <p:ph idx="1"/>
          </p:nvPr>
        </p:nvSpPr>
        <p:spPr>
          <a:xfrm>
            <a:off x="457200" y="1600200"/>
            <a:ext cx="8229600" cy="4724400"/>
          </a:xfrm>
        </p:spPr>
        <p:txBody>
          <a:bodyPr/>
          <a:lstStyle/>
          <a:p>
            <a:pPr marL="0" lvl="2" indent="0">
              <a:buFontTx/>
              <a:buNone/>
            </a:pPr>
            <a:r>
              <a:rPr lang="en-US" altLang="en-US" sz="2000" b="1" dirty="0"/>
              <a:t>Observation:  </a:t>
            </a:r>
            <a:r>
              <a:rPr lang="en-US" altLang="en-US" sz="2000" b="1" dirty="0">
                <a:solidFill>
                  <a:srgbClr val="0070C0"/>
                </a:solidFill>
              </a:rPr>
              <a:t> Separate locations for the aircraft and support vehicle.</a:t>
            </a:r>
          </a:p>
          <a:p>
            <a:pPr marL="0" lvl="2" indent="0">
              <a:buFontTx/>
              <a:buNone/>
            </a:pPr>
            <a:endParaRPr lang="en-US" altLang="en-US" sz="1000" b="1" dirty="0">
              <a:solidFill>
                <a:srgbClr val="0070C0"/>
              </a:solidFill>
            </a:endParaRPr>
          </a:p>
          <a:p>
            <a:pPr marL="0" lvl="2" indent="0">
              <a:buFontTx/>
              <a:buNone/>
            </a:pPr>
            <a:r>
              <a:rPr lang="en-US" altLang="en-US" sz="1600" dirty="0"/>
              <a:t>As we work to pre-position aircraft and support vehicles to increase the effectiveness of initial attack, some concerns have surfaced that we need to be aware of.  </a:t>
            </a:r>
          </a:p>
          <a:p>
            <a:pPr marL="0" lvl="2" indent="0">
              <a:buFontTx/>
              <a:buNone/>
            </a:pPr>
            <a:endParaRPr lang="en-US" altLang="en-US" sz="1600" dirty="0"/>
          </a:p>
          <a:p>
            <a:pPr marL="0" lvl="2" indent="0">
              <a:buFontTx/>
              <a:buNone/>
            </a:pPr>
            <a:r>
              <a:rPr lang="en-US" altLang="en-US" sz="1600" dirty="0"/>
              <a:t>The aircraft and support vehicle </a:t>
            </a:r>
            <a:r>
              <a:rPr lang="en-US" altLang="en-US" sz="1600" b="1" i="1" dirty="0"/>
              <a:t>can</a:t>
            </a:r>
            <a:r>
              <a:rPr lang="en-US" altLang="en-US" sz="1600" dirty="0"/>
              <a:t> work a separate locations for a limited time.  As a rule of thumb, the general time frame is between 48 – 72 hours.  After that time frame aviation and fire managers, contractors, and SEMGs need to work together to establish a plan to reunite the aircraft with the support vehicle. Support vehicle personnel provide critical equipment, tools, logistical operations, and aircraft cleaning.</a:t>
            </a:r>
          </a:p>
          <a:p>
            <a:pPr marL="0" lvl="2" indent="0">
              <a:buFontTx/>
              <a:buNone/>
            </a:pPr>
            <a:endParaRPr lang="en-US" altLang="en-US" sz="1600" dirty="0"/>
          </a:p>
          <a:p>
            <a:pPr marL="0" lvl="2" indent="0">
              <a:buFontTx/>
              <a:buNone/>
            </a:pPr>
            <a:r>
              <a:rPr lang="en-US" altLang="en-US" sz="1600" dirty="0"/>
              <a:t>While the support vehicle personnel are stationed at separate locations, the extended hours will be paid as actual hours worked at the separate locations. </a:t>
            </a:r>
          </a:p>
          <a:p>
            <a:pPr marL="0" lvl="2" indent="0">
              <a:buFontTx/>
              <a:buNone/>
            </a:pPr>
            <a:endParaRPr lang="en-US" altLang="en-US" sz="1600" dirty="0"/>
          </a:p>
          <a:p>
            <a:pPr marL="0" lvl="2" indent="0">
              <a:buFontTx/>
              <a:buNone/>
            </a:pPr>
            <a:r>
              <a:rPr lang="en-US" altLang="en-US" sz="1600" dirty="0"/>
              <a:t>Remember!  Please make every effort to reunite the pilot with his support vehicle as soon as possible.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15962"/>
          </a:xfrm>
        </p:spPr>
        <p:txBody>
          <a:bodyPr/>
          <a:lstStyle/>
          <a:p>
            <a:r>
              <a:rPr lang="en-US" altLang="en-US">
                <a:solidFill>
                  <a:srgbClr val="0070C0"/>
                </a:solidFill>
              </a:rPr>
              <a:t>Lesson Learned </a:t>
            </a:r>
            <a:endParaRPr lang="en-US" altLang="en-US"/>
          </a:p>
        </p:txBody>
      </p:sp>
      <p:sp>
        <p:nvSpPr>
          <p:cNvPr id="11267" name="Content Placeholder 2"/>
          <p:cNvSpPr>
            <a:spLocks noGrp="1"/>
          </p:cNvSpPr>
          <p:nvPr>
            <p:ph idx="1"/>
          </p:nvPr>
        </p:nvSpPr>
        <p:spPr>
          <a:xfrm>
            <a:off x="457200" y="914400"/>
            <a:ext cx="8229600" cy="5410200"/>
          </a:xfrm>
        </p:spPr>
        <p:txBody>
          <a:bodyPr/>
          <a:lstStyle/>
          <a:p>
            <a:pPr marL="0" lvl="2" indent="0">
              <a:buNone/>
            </a:pPr>
            <a:r>
              <a:rPr lang="en-US" altLang="en-US" sz="2000" b="1" dirty="0"/>
              <a:t>Observation</a:t>
            </a:r>
            <a:r>
              <a:rPr lang="en-US" altLang="en-US" sz="2000" b="1" dirty="0" smtClean="0"/>
              <a:t>: </a:t>
            </a:r>
            <a:r>
              <a:rPr lang="en-US" sz="2000" b="1" dirty="0">
                <a:solidFill>
                  <a:srgbClr val="0070C0"/>
                </a:solidFill>
              </a:rPr>
              <a:t>There is an increase in different types of SEAT contracts that SEMG may be asked to administer. </a:t>
            </a:r>
            <a:endParaRPr lang="en-US" sz="2000" b="1" dirty="0" smtClean="0">
              <a:solidFill>
                <a:srgbClr val="0070C0"/>
              </a:solidFill>
            </a:endParaRPr>
          </a:p>
          <a:p>
            <a:pPr marL="0" lvl="2" indent="0">
              <a:buNone/>
            </a:pPr>
            <a:endParaRPr lang="en-US" sz="400" b="1" dirty="0" smtClean="0">
              <a:solidFill>
                <a:srgbClr val="0070C0"/>
              </a:solidFill>
            </a:endParaRPr>
          </a:p>
          <a:p>
            <a:pPr marL="0" indent="0">
              <a:buNone/>
            </a:pPr>
            <a:r>
              <a:rPr lang="en-US" sz="1600" b="1" dirty="0" smtClean="0"/>
              <a:t>The two major SEAT </a:t>
            </a:r>
            <a:r>
              <a:rPr lang="en-US" sz="1600" b="1" dirty="0"/>
              <a:t>contracts </a:t>
            </a:r>
            <a:r>
              <a:rPr lang="en-US" sz="1600" b="1" dirty="0" smtClean="0"/>
              <a:t>most </a:t>
            </a:r>
            <a:r>
              <a:rPr lang="en-US" sz="1600" b="1" dirty="0"/>
              <a:t>SEAT Mangers will be working with are the:</a:t>
            </a:r>
          </a:p>
          <a:p>
            <a:pPr lvl="0"/>
            <a:r>
              <a:rPr lang="en-US" sz="1600" b="1" i="1" dirty="0" smtClean="0"/>
              <a:t>State </a:t>
            </a:r>
            <a:r>
              <a:rPr lang="en-US" sz="1600" b="1" i="1" dirty="0"/>
              <a:t>Exclusive Use Contract </a:t>
            </a:r>
          </a:p>
          <a:p>
            <a:pPr lvl="0"/>
            <a:r>
              <a:rPr lang="en-US" sz="1600" b="1" i="1" dirty="0" smtClean="0"/>
              <a:t>DOI National </a:t>
            </a:r>
            <a:r>
              <a:rPr lang="en-US" sz="1600" b="1" i="1" dirty="0"/>
              <a:t>On Call Contract </a:t>
            </a:r>
            <a:endParaRPr lang="en-US" sz="1600" b="1" i="1" dirty="0" smtClean="0"/>
          </a:p>
          <a:p>
            <a:pPr lvl="0"/>
            <a:endParaRPr lang="en-US" sz="400" b="1" i="1" dirty="0"/>
          </a:p>
          <a:p>
            <a:pPr marL="0" indent="0">
              <a:buNone/>
            </a:pPr>
            <a:r>
              <a:rPr lang="en-US" sz="1600" b="1" dirty="0"/>
              <a:t>There is an increase in different types of contracts surfacing each year that are awarded directly between a SEAT contractor and individual counties, cities, states or other entities</a:t>
            </a:r>
            <a:r>
              <a:rPr lang="en-US" sz="1600" dirty="0"/>
              <a:t>.  </a:t>
            </a:r>
          </a:p>
          <a:p>
            <a:pPr marL="0" indent="0">
              <a:buNone/>
            </a:pPr>
            <a:endParaRPr lang="en-US" sz="800" dirty="0" smtClean="0"/>
          </a:p>
          <a:p>
            <a:r>
              <a:rPr lang="en-US" sz="1600" b="1" dirty="0"/>
              <a:t>These types of contracts are considered non-federal cooperator aircraft. Direction for using these types of SEAT contractors are outlined in the Interagency Standards for Fire and Aviation Operation (Red Book)  </a:t>
            </a:r>
            <a:endParaRPr lang="en-US" sz="1600" b="1" dirty="0" smtClean="0"/>
          </a:p>
          <a:p>
            <a:pPr marL="0" indent="0">
              <a:buNone/>
            </a:pPr>
            <a:r>
              <a:rPr lang="en-US" sz="1600" b="1" i="1" dirty="0"/>
              <a:t> </a:t>
            </a:r>
            <a:r>
              <a:rPr lang="en-US" sz="1600" b="1" i="1" dirty="0" smtClean="0"/>
              <a:t>     Chapter </a:t>
            </a:r>
            <a:r>
              <a:rPr lang="en-US" sz="1600" b="1" i="1" dirty="0"/>
              <a:t>16 “Cooperator Aircraft” </a:t>
            </a:r>
          </a:p>
          <a:p>
            <a:pPr marL="0" indent="0">
              <a:buNone/>
            </a:pPr>
            <a:endParaRPr lang="en-US" sz="800" i="1" dirty="0"/>
          </a:p>
          <a:p>
            <a:r>
              <a:rPr lang="en-US" sz="1600" b="1" dirty="0"/>
              <a:t>Some of the contracts may have a Letter of Authorization (LOA) issued by a federal agency and they are allowed to fly on federal fires.  </a:t>
            </a:r>
          </a:p>
          <a:p>
            <a:pPr marL="0" indent="0">
              <a:buNone/>
            </a:pPr>
            <a:endParaRPr lang="en-US" sz="800" dirty="0"/>
          </a:p>
          <a:p>
            <a:pPr marL="0" indent="0">
              <a:buNone/>
            </a:pPr>
            <a:r>
              <a:rPr lang="en-US" sz="1600" b="1" dirty="0">
                <a:solidFill>
                  <a:srgbClr val="FF0000"/>
                </a:solidFill>
              </a:rPr>
              <a:t>If you are assigned as a SEAT Manager to one of these contracts what are some of the things you would want to know about administrating the contract ?</a:t>
            </a:r>
          </a:p>
          <a:p>
            <a:pPr marL="0" lvl="2" indent="0">
              <a:buFontTx/>
              <a:buNone/>
            </a:pPr>
            <a:endParaRPr lang="en-US" altLang="en-US" sz="2000" b="1" dirty="0" smtClean="0"/>
          </a:p>
          <a:p>
            <a:pPr marL="0" lvl="2" indent="0">
              <a:buFontTx/>
              <a:buNone/>
            </a:pPr>
            <a:endParaRPr lang="en-US" altLang="en-US" sz="1000" b="1" dirty="0">
              <a:solidFill>
                <a:srgbClr val="0070C0"/>
              </a:solidFill>
            </a:endParaRPr>
          </a:p>
        </p:txBody>
      </p:sp>
    </p:spTree>
    <p:extLst>
      <p:ext uri="{BB962C8B-B14F-4D97-AF65-F5344CB8AC3E}">
        <p14:creationId xmlns:p14="http://schemas.microsoft.com/office/powerpoint/2010/main" val="1503980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RT-273</a:t>
            </a:r>
          </a:p>
        </p:txBody>
      </p:sp>
      <p:sp>
        <p:nvSpPr>
          <p:cNvPr id="12291" name="Content Placeholder 2"/>
          <p:cNvSpPr>
            <a:spLocks noGrp="1"/>
          </p:cNvSpPr>
          <p:nvPr>
            <p:ph idx="1"/>
          </p:nvPr>
        </p:nvSpPr>
        <p:spPr/>
        <p:txBody>
          <a:bodyPr/>
          <a:lstStyle/>
          <a:p>
            <a:pPr algn="ctr" eaLnBrk="1" hangingPunct="1">
              <a:buFontTx/>
              <a:buNone/>
            </a:pPr>
            <a:r>
              <a:rPr lang="en-US" altLang="en-US" sz="6000" b="1" dirty="0"/>
              <a:t>Current Year </a:t>
            </a:r>
            <a:r>
              <a:rPr lang="en-US" altLang="en-US" sz="6000" b="1" dirty="0">
                <a:solidFill>
                  <a:srgbClr val="FF0000"/>
                </a:solidFill>
              </a:rPr>
              <a:t>Outlook</a:t>
            </a:r>
            <a:r>
              <a:rPr lang="en-US" altLang="en-US" sz="6000" b="1" dirty="0"/>
              <a:t> for the SEAT Program </a:t>
            </a:r>
          </a:p>
          <a:p>
            <a:pPr algn="ctr" eaLnBrk="1" hangingPunct="1">
              <a:buFontTx/>
              <a:buNone/>
            </a:pPr>
            <a:r>
              <a:rPr lang="en-US" altLang="en-US" sz="6000" b="1" dirty="0" smtClean="0"/>
              <a:t>2018</a:t>
            </a:r>
            <a:endParaRPr lang="en-US" altLang="en-US" sz="6000" b="1" dirty="0"/>
          </a:p>
          <a:p>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Contracting </a:t>
            </a:r>
            <a:r>
              <a:rPr lang="en-US" altLang="en-US" dirty="0"/>
              <a:t>Officer</a:t>
            </a:r>
          </a:p>
        </p:txBody>
      </p:sp>
      <p:sp>
        <p:nvSpPr>
          <p:cNvPr id="15363" name="Content Placeholder 2"/>
          <p:cNvSpPr>
            <a:spLocks noGrp="1"/>
          </p:cNvSpPr>
          <p:nvPr>
            <p:ph idx="1"/>
          </p:nvPr>
        </p:nvSpPr>
        <p:spPr/>
        <p:txBody>
          <a:bodyPr/>
          <a:lstStyle/>
          <a:p>
            <a:pPr marL="0" indent="0">
              <a:buFontTx/>
              <a:buNone/>
            </a:pPr>
            <a:r>
              <a:rPr lang="en-US" altLang="en-US" sz="2800" dirty="0"/>
              <a:t>Steve </a:t>
            </a:r>
            <a:r>
              <a:rPr lang="en-US" altLang="en-US" sz="2800" dirty="0" err="1"/>
              <a:t>Etzel</a:t>
            </a:r>
            <a:r>
              <a:rPr lang="en-US" altLang="en-US" sz="2800" dirty="0" smtClean="0"/>
              <a:t>, </a:t>
            </a:r>
            <a:r>
              <a:rPr lang="en-US" altLang="en-US" sz="2800" dirty="0"/>
              <a:t>the Contracting Officer for the SEAT contracts </a:t>
            </a:r>
            <a:r>
              <a:rPr lang="en-US" altLang="en-US" sz="2800" dirty="0" smtClean="0"/>
              <a:t>moved to a new job at the end of 2017. </a:t>
            </a:r>
            <a:endParaRPr lang="en-US" altLang="en-US" sz="2800" dirty="0"/>
          </a:p>
          <a:p>
            <a:pPr marL="0" indent="0">
              <a:buFontTx/>
              <a:buNone/>
            </a:pPr>
            <a:endParaRPr lang="en-US" altLang="en-US" sz="800" dirty="0"/>
          </a:p>
          <a:p>
            <a:pPr marL="0" indent="0">
              <a:buFontTx/>
              <a:buNone/>
            </a:pPr>
            <a:endParaRPr lang="en-US" altLang="en-US" sz="2400" dirty="0"/>
          </a:p>
          <a:p>
            <a:pPr marL="0" indent="0">
              <a:buFontTx/>
              <a:buNone/>
            </a:pPr>
            <a:r>
              <a:rPr lang="en-US" altLang="en-US" sz="2400" dirty="0" smtClean="0"/>
              <a:t>Steve has been </a:t>
            </a:r>
            <a:r>
              <a:rPr lang="en-US" altLang="en-US" sz="2400" dirty="0"/>
              <a:t>re-placed by: </a:t>
            </a:r>
            <a:endParaRPr lang="en-US" altLang="en-US" sz="2400" dirty="0" smtClean="0"/>
          </a:p>
          <a:p>
            <a:pPr marL="0" indent="0">
              <a:buFontTx/>
              <a:buNone/>
            </a:pPr>
            <a:r>
              <a:rPr lang="en-US" altLang="en-US" sz="2800" dirty="0" smtClean="0">
                <a:solidFill>
                  <a:srgbClr val="FF0000"/>
                </a:solidFill>
              </a:rPr>
              <a:t>Chris </a:t>
            </a:r>
            <a:r>
              <a:rPr lang="en-US" altLang="en-US" sz="2800" dirty="0" err="1" smtClean="0">
                <a:solidFill>
                  <a:srgbClr val="FF0000"/>
                </a:solidFill>
              </a:rPr>
              <a:t>Bothwell</a:t>
            </a:r>
            <a:r>
              <a:rPr lang="en-US" altLang="en-US" sz="2800" dirty="0" smtClean="0">
                <a:solidFill>
                  <a:srgbClr val="FF0000"/>
                </a:solidFill>
              </a:rPr>
              <a:t>:  208-433-5021</a:t>
            </a:r>
            <a:endParaRPr lang="en-US" altLang="en-US" sz="2800" dirty="0"/>
          </a:p>
          <a:p>
            <a:pPr marL="0" indent="0">
              <a:buFontTx/>
              <a:buNone/>
            </a:pPr>
            <a:r>
              <a:rPr lang="en-US" altLang="en-US" sz="2800" dirty="0" smtClean="0"/>
              <a:t>Chris_Bothwell@ibc.doi.gov</a:t>
            </a:r>
            <a:r>
              <a:rPr lang="en-US" altLang="en-US" sz="2400" dirty="0" smtClean="0"/>
              <a:t> </a:t>
            </a: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altLang="en-US" dirty="0"/>
              <a:t>What’s New with Aircraft </a:t>
            </a:r>
            <a:r>
              <a:rPr lang="en-US" altLang="en-US" dirty="0" smtClean="0"/>
              <a:t>2018 </a:t>
            </a:r>
            <a:r>
              <a:rPr lang="en-US" altLang="en-US" dirty="0"/>
              <a:t>?</a:t>
            </a:r>
          </a:p>
        </p:txBody>
      </p:sp>
      <p:sp>
        <p:nvSpPr>
          <p:cNvPr id="16387" name="Rectangle 3"/>
          <p:cNvSpPr>
            <a:spLocks noGrp="1" noChangeArrowheads="1"/>
          </p:cNvSpPr>
          <p:nvPr>
            <p:ph sz="half" idx="1"/>
          </p:nvPr>
        </p:nvSpPr>
        <p:spPr>
          <a:xfrm>
            <a:off x="457200" y="1219200"/>
            <a:ext cx="4038600" cy="4953000"/>
          </a:xfrm>
          <a:ln w="38100">
            <a:solidFill>
              <a:schemeClr val="tx1"/>
            </a:solidFill>
            <a:miter lim="800000"/>
            <a:headEnd/>
            <a:tailEnd/>
          </a:ln>
        </p:spPr>
        <p:txBody>
          <a:bodyPr/>
          <a:lstStyle/>
          <a:p>
            <a:pPr eaLnBrk="1" hangingPunct="1">
              <a:lnSpc>
                <a:spcPct val="90000"/>
              </a:lnSpc>
            </a:pPr>
            <a:endParaRPr lang="en-US" altLang="en-US" sz="2000" i="1"/>
          </a:p>
          <a:p>
            <a:pPr eaLnBrk="1" hangingPunct="1">
              <a:lnSpc>
                <a:spcPct val="90000"/>
              </a:lnSpc>
            </a:pPr>
            <a:endParaRPr lang="en-US" altLang="en-US" sz="2000" i="1"/>
          </a:p>
          <a:p>
            <a:pPr eaLnBrk="1" hangingPunct="1">
              <a:lnSpc>
                <a:spcPct val="90000"/>
              </a:lnSpc>
            </a:pPr>
            <a:r>
              <a:rPr lang="en-US" altLang="en-US" sz="2000" i="1"/>
              <a:t>No new aircraft introduced into the fleet. </a:t>
            </a:r>
          </a:p>
          <a:p>
            <a:pPr eaLnBrk="1" hangingPunct="1">
              <a:lnSpc>
                <a:spcPct val="90000"/>
              </a:lnSpc>
            </a:pPr>
            <a:endParaRPr lang="en-US" altLang="en-US" sz="2000" i="1"/>
          </a:p>
          <a:p>
            <a:pPr eaLnBrk="1" hangingPunct="1">
              <a:lnSpc>
                <a:spcPct val="90000"/>
              </a:lnSpc>
            </a:pPr>
            <a:r>
              <a:rPr lang="en-US" altLang="en-US" sz="2000" i="1"/>
              <a:t>Majority of the AT 802s in the fleet will be Type III, with the constant flow gate systems.</a:t>
            </a:r>
          </a:p>
          <a:p>
            <a:pPr eaLnBrk="1" hangingPunct="1">
              <a:lnSpc>
                <a:spcPct val="90000"/>
              </a:lnSpc>
            </a:pPr>
            <a:endParaRPr lang="en-US" altLang="en-US" sz="2000" i="1"/>
          </a:p>
          <a:p>
            <a:pPr eaLnBrk="1" hangingPunct="1">
              <a:lnSpc>
                <a:spcPct val="90000"/>
              </a:lnSpc>
            </a:pPr>
            <a:r>
              <a:rPr lang="en-US" altLang="en-US" sz="2000" i="1"/>
              <a:t>Fire Boss have their own separate solicitation and awarding process through OAS separate from the National On-Call contract</a:t>
            </a:r>
            <a:endParaRPr lang="en-US" altLang="en-US" sz="2000" i="1">
              <a:solidFill>
                <a:srgbClr val="FF0000"/>
              </a:solidFill>
            </a:endParaRPr>
          </a:p>
          <a:p>
            <a:pPr eaLnBrk="1" hangingPunct="1">
              <a:lnSpc>
                <a:spcPct val="90000"/>
              </a:lnSpc>
            </a:pPr>
            <a:endParaRPr lang="en-US" altLang="en-US" sz="2000" i="1"/>
          </a:p>
        </p:txBody>
      </p:sp>
      <p:sp>
        <p:nvSpPr>
          <p:cNvPr id="16388" name="Content Placeholder 1"/>
          <p:cNvSpPr>
            <a:spLocks noGrp="1"/>
          </p:cNvSpPr>
          <p:nvPr>
            <p:ph sz="half" idx="2"/>
          </p:nvPr>
        </p:nvSpPr>
        <p:spPr>
          <a:xfrm>
            <a:off x="4572000" y="1219200"/>
            <a:ext cx="4038600" cy="4953000"/>
          </a:xfrm>
          <a:ln w="38100">
            <a:solidFill>
              <a:schemeClr val="tx1"/>
            </a:solidFill>
            <a:miter lim="800000"/>
            <a:headEnd/>
            <a:tailEnd/>
          </a:ln>
        </p:spPr>
        <p:txBody>
          <a:bodyPr/>
          <a:lstStyle/>
          <a:p>
            <a:pPr algn="ctr">
              <a:buFontTx/>
              <a:buNone/>
            </a:pPr>
            <a:endParaRPr lang="en-US" altLang="en-US" sz="1800" dirty="0">
              <a:solidFill>
                <a:srgbClr val="FF0000"/>
              </a:solidFill>
            </a:endParaRPr>
          </a:p>
          <a:p>
            <a:pPr algn="ctr">
              <a:buFontTx/>
              <a:buNone/>
            </a:pPr>
            <a:r>
              <a:rPr lang="en-US" altLang="en-US" sz="1800" dirty="0">
                <a:solidFill>
                  <a:srgbClr val="FF0000"/>
                </a:solidFill>
              </a:rPr>
              <a:t>SEAT Numbering System</a:t>
            </a:r>
          </a:p>
          <a:p>
            <a:r>
              <a:rPr lang="en-US" altLang="en-US" sz="1800" i="1" dirty="0" smtClean="0"/>
              <a:t>All Scooper airtankers have been transitioned to the 200 series. This includes the Amphibious AT-802. (Fire Boss) Fire Bosses will be between numbers 201-249. </a:t>
            </a:r>
          </a:p>
          <a:p>
            <a:r>
              <a:rPr lang="en-US" altLang="en-US" sz="1800" i="1" dirty="0" smtClean="0"/>
              <a:t>Anything </a:t>
            </a:r>
            <a:r>
              <a:rPr lang="en-US" altLang="en-US" sz="1800" i="1" dirty="0"/>
              <a:t>with a 800 tanker number is a Type </a:t>
            </a:r>
            <a:r>
              <a:rPr lang="en-US" altLang="en-US" sz="1800" i="1" dirty="0" smtClean="0"/>
              <a:t>III airtanker.  For SEATs the </a:t>
            </a:r>
            <a:r>
              <a:rPr lang="en-US" altLang="en-US" sz="1800" i="1" dirty="0"/>
              <a:t>gate system </a:t>
            </a:r>
            <a:r>
              <a:rPr lang="en-US" altLang="en-US" sz="1800" i="1" dirty="0" smtClean="0"/>
              <a:t>determines airtanker typing</a:t>
            </a:r>
            <a:endParaRPr lang="en-US" altLang="en-US" sz="1800" i="1" dirty="0"/>
          </a:p>
          <a:p>
            <a:r>
              <a:rPr lang="en-US" altLang="en-US" sz="1800" i="1" dirty="0"/>
              <a:t>Anything with a 400 tanker number is a  Type IV, and is  carded between 500- 799 gallons.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a:t>Interagency SEAT Operations Guide (ISOG)</a:t>
            </a:r>
          </a:p>
        </p:txBody>
      </p:sp>
      <p:sp>
        <p:nvSpPr>
          <p:cNvPr id="17411" name="Content Placeholder 2"/>
          <p:cNvSpPr>
            <a:spLocks noGrp="1"/>
          </p:cNvSpPr>
          <p:nvPr>
            <p:ph idx="1"/>
          </p:nvPr>
        </p:nvSpPr>
        <p:spPr>
          <a:xfrm>
            <a:off x="457200" y="1600200"/>
            <a:ext cx="8229600" cy="4724400"/>
          </a:xfrm>
        </p:spPr>
        <p:txBody>
          <a:bodyPr/>
          <a:lstStyle/>
          <a:p>
            <a:pPr marL="0" indent="0">
              <a:buFontTx/>
              <a:buNone/>
            </a:pPr>
            <a:r>
              <a:rPr lang="en-US" altLang="en-US" sz="2000" dirty="0"/>
              <a:t>The </a:t>
            </a:r>
            <a:r>
              <a:rPr lang="en-US" altLang="en-US" sz="2000" b="1" dirty="0">
                <a:solidFill>
                  <a:srgbClr val="FF0000"/>
                </a:solidFill>
              </a:rPr>
              <a:t>ISOG dated April 2014 </a:t>
            </a:r>
            <a:r>
              <a:rPr lang="en-US" altLang="en-US" sz="2000" dirty="0"/>
              <a:t>is the current policy document for the SEAT program. </a:t>
            </a:r>
            <a:r>
              <a:rPr lang="en-US" altLang="en-US" sz="2000" dirty="0" smtClean="0"/>
              <a:t>The new Policy document is currently in the final revision process</a:t>
            </a:r>
            <a:endParaRPr lang="en-US" altLang="en-US" sz="2000" dirty="0"/>
          </a:p>
          <a:p>
            <a:pPr marL="0" indent="0">
              <a:buFontTx/>
              <a:buNone/>
            </a:pPr>
            <a:endParaRPr lang="en-US" altLang="en-US" sz="2000" dirty="0"/>
          </a:p>
          <a:p>
            <a:pPr marL="0" indent="0">
              <a:buFontTx/>
              <a:buNone/>
            </a:pPr>
            <a:endParaRPr lang="en-US" altLang="en-US" sz="800" dirty="0"/>
          </a:p>
          <a:p>
            <a:pPr marL="0" indent="0">
              <a:buFontTx/>
              <a:buNone/>
            </a:pPr>
            <a:r>
              <a:rPr lang="en-US" altLang="en-US" sz="2000" dirty="0"/>
              <a:t>The ISOG can be download from the BLM National SEAT Web Site, or ordered through the cache system:  NFES 001844</a:t>
            </a:r>
          </a:p>
          <a:p>
            <a:pPr marL="0" indent="0">
              <a:buFontTx/>
              <a:buNone/>
            </a:pPr>
            <a:endParaRPr lang="en-US" altLang="en-US" sz="2000" dirty="0"/>
          </a:p>
          <a:p>
            <a:pPr marL="0" indent="0">
              <a:buFontTx/>
              <a:buNone/>
            </a:pPr>
            <a:endParaRPr lang="en-US" altLang="en-US" sz="800" dirty="0"/>
          </a:p>
          <a:p>
            <a:pPr marL="0" indent="0">
              <a:buFontTx/>
              <a:buNone/>
            </a:pPr>
            <a:r>
              <a:rPr lang="en-US" altLang="en-US" sz="2000" dirty="0"/>
              <a:t>A comprehensive list has been made summarizing the changes to the new 2014 ISOG and is available on the web site for review.</a:t>
            </a:r>
          </a:p>
          <a:p>
            <a:pPr marL="0" indent="0">
              <a:buFontTx/>
              <a:buNone/>
            </a:pPr>
            <a:endParaRPr lang="en-US" altLang="en-US" sz="2000" dirty="0"/>
          </a:p>
          <a:p>
            <a:pPr marL="0" indent="0">
              <a:buFontTx/>
              <a:buNone/>
            </a:pPr>
            <a:endParaRPr lang="en-US" altLang="en-US" sz="800" dirty="0"/>
          </a:p>
          <a:p>
            <a:pPr marL="0" indent="0">
              <a:buFontTx/>
              <a:buNone/>
            </a:pPr>
            <a:r>
              <a:rPr lang="en-US" altLang="en-US" sz="2000" dirty="0"/>
              <a:t>The next revision to the ISOG is scheduled for </a:t>
            </a:r>
            <a:r>
              <a:rPr lang="en-US" altLang="en-US" sz="2000" dirty="0" smtClean="0"/>
              <a:t>late spring of </a:t>
            </a:r>
            <a:r>
              <a:rPr lang="en-US" altLang="en-US" sz="2400" dirty="0" smtClean="0"/>
              <a:t>2018.</a:t>
            </a:r>
            <a:endParaRPr lang="en-US"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lstStyle/>
          <a:p>
            <a:r>
              <a:rPr lang="en-US" altLang="en-US" sz="3200" dirty="0" smtClean="0"/>
              <a:t> </a:t>
            </a:r>
            <a:r>
              <a:rPr lang="en-US" altLang="en-US" sz="3200" dirty="0"/>
              <a:t>ISOG Appendix </a:t>
            </a:r>
          </a:p>
        </p:txBody>
      </p:sp>
      <p:sp>
        <p:nvSpPr>
          <p:cNvPr id="18435" name="Content Placeholder 2"/>
          <p:cNvSpPr>
            <a:spLocks noGrp="1"/>
          </p:cNvSpPr>
          <p:nvPr>
            <p:ph sz="half" idx="1"/>
          </p:nvPr>
        </p:nvSpPr>
        <p:spPr>
          <a:xfrm>
            <a:off x="457200" y="914400"/>
            <a:ext cx="4038600" cy="5211763"/>
          </a:xfrm>
          <a:ln w="38100">
            <a:solidFill>
              <a:schemeClr val="tx1"/>
            </a:solidFill>
            <a:miter lim="800000"/>
            <a:headEnd/>
            <a:tailEnd/>
          </a:ln>
        </p:spPr>
        <p:txBody>
          <a:bodyPr/>
          <a:lstStyle/>
          <a:p>
            <a:pPr marL="0" indent="0">
              <a:buFontTx/>
              <a:buNone/>
            </a:pPr>
            <a:r>
              <a:rPr lang="en-US" altLang="en-US" sz="2400"/>
              <a:t>Appendix A: Part One</a:t>
            </a:r>
          </a:p>
          <a:p>
            <a:pPr marL="0" indent="0">
              <a:buFontTx/>
              <a:buNone/>
            </a:pPr>
            <a:r>
              <a:rPr lang="en-US" altLang="en-US" sz="1600"/>
              <a:t>SEAT Base Staffing Best Practices</a:t>
            </a:r>
          </a:p>
          <a:p>
            <a:pPr marL="0" indent="0">
              <a:buFontTx/>
              <a:buNone/>
            </a:pPr>
            <a:endParaRPr lang="en-US" altLang="en-US" sz="2400"/>
          </a:p>
        </p:txBody>
      </p:sp>
      <p:sp>
        <p:nvSpPr>
          <p:cNvPr id="18436" name="Content Placeholder 4"/>
          <p:cNvSpPr>
            <a:spLocks noGrp="1"/>
          </p:cNvSpPr>
          <p:nvPr>
            <p:ph sz="half" idx="2"/>
          </p:nvPr>
        </p:nvSpPr>
        <p:spPr>
          <a:xfrm>
            <a:off x="4648200" y="914400"/>
            <a:ext cx="4038600" cy="5211763"/>
          </a:xfrm>
          <a:ln w="38100">
            <a:solidFill>
              <a:schemeClr val="tx1"/>
            </a:solidFill>
            <a:miter lim="800000"/>
            <a:headEnd/>
            <a:tailEnd/>
          </a:ln>
        </p:spPr>
        <p:txBody>
          <a:bodyPr/>
          <a:lstStyle/>
          <a:p>
            <a:pPr marL="0" indent="0">
              <a:buFontTx/>
              <a:buNone/>
            </a:pPr>
            <a:r>
              <a:rPr lang="en-US" altLang="en-US" sz="2400"/>
              <a:t>Appendix A:  Part Two</a:t>
            </a:r>
          </a:p>
          <a:p>
            <a:pPr marL="0" indent="0">
              <a:buFontTx/>
              <a:buNone/>
            </a:pPr>
            <a:r>
              <a:rPr lang="en-US" altLang="en-US" sz="1600"/>
              <a:t>SEAT Base Training Elements</a:t>
            </a:r>
          </a:p>
        </p:txBody>
      </p:sp>
      <p:pic>
        <p:nvPicPr>
          <p:cNvPr id="18437" name="Picture 3" descr="\\ilmazsf3ds1\sf\users\mehay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95600"/>
            <a:ext cx="38623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ilmazsf3ds1\sf\users\mehayes\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959100"/>
            <a:ext cx="38322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5"/>
          <p:cNvSpPr txBox="1">
            <a:spLocks noChangeArrowheads="1"/>
          </p:cNvSpPr>
          <p:nvPr/>
        </p:nvSpPr>
        <p:spPr bwMode="auto">
          <a:xfrm>
            <a:off x="838200" y="1752600"/>
            <a:ext cx="3200400" cy="830263"/>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Job Aid to help you determine what staffing levels are needed for your SEAT operation.</a:t>
            </a:r>
          </a:p>
        </p:txBody>
      </p:sp>
      <p:sp>
        <p:nvSpPr>
          <p:cNvPr id="18440" name="TextBox 11"/>
          <p:cNvSpPr txBox="1">
            <a:spLocks noChangeArrowheads="1"/>
          </p:cNvSpPr>
          <p:nvPr/>
        </p:nvSpPr>
        <p:spPr bwMode="auto">
          <a:xfrm>
            <a:off x="4876800" y="1752600"/>
            <a:ext cx="3200400" cy="1077913"/>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Job Aid to outline the required experience and agency certification for identified positions.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39762"/>
          </a:xfrm>
        </p:spPr>
        <p:txBody>
          <a:bodyPr/>
          <a:lstStyle/>
          <a:p>
            <a:r>
              <a:rPr lang="en-US" altLang="en-US" sz="3200" dirty="0" smtClean="0"/>
              <a:t>ISOG </a:t>
            </a:r>
            <a:r>
              <a:rPr lang="en-US" altLang="en-US" sz="3200" dirty="0"/>
              <a:t>Appendix</a:t>
            </a:r>
          </a:p>
        </p:txBody>
      </p:sp>
      <p:sp>
        <p:nvSpPr>
          <p:cNvPr id="19459" name="Content Placeholder 2"/>
          <p:cNvSpPr>
            <a:spLocks noGrp="1"/>
          </p:cNvSpPr>
          <p:nvPr>
            <p:ph sz="half" idx="1"/>
          </p:nvPr>
        </p:nvSpPr>
        <p:spPr>
          <a:xfrm>
            <a:off x="457200" y="914400"/>
            <a:ext cx="4038600" cy="5211763"/>
          </a:xfrm>
          <a:ln w="38100">
            <a:solidFill>
              <a:schemeClr val="tx1"/>
            </a:solidFill>
            <a:miter lim="800000"/>
            <a:headEnd/>
            <a:tailEnd/>
          </a:ln>
        </p:spPr>
        <p:txBody>
          <a:bodyPr/>
          <a:lstStyle/>
          <a:p>
            <a:pPr marL="0" indent="0">
              <a:buFontTx/>
              <a:buNone/>
            </a:pPr>
            <a:r>
              <a:rPr lang="en-US" altLang="en-US" sz="2400"/>
              <a:t>Appendix B: </a:t>
            </a:r>
          </a:p>
          <a:p>
            <a:pPr marL="0" indent="0">
              <a:buFontTx/>
              <a:buNone/>
            </a:pPr>
            <a:r>
              <a:rPr lang="en-US" altLang="en-US" sz="1400"/>
              <a:t>SEAT Base Operating Plan Form 006-2014</a:t>
            </a:r>
          </a:p>
          <a:p>
            <a:pPr marL="0" indent="0">
              <a:buFontTx/>
              <a:buNone/>
            </a:pPr>
            <a:endParaRPr lang="en-US" altLang="en-US" sz="2400"/>
          </a:p>
        </p:txBody>
      </p:sp>
      <p:sp>
        <p:nvSpPr>
          <p:cNvPr id="19460" name="Content Placeholder 4"/>
          <p:cNvSpPr>
            <a:spLocks noGrp="1"/>
          </p:cNvSpPr>
          <p:nvPr>
            <p:ph sz="half" idx="2"/>
          </p:nvPr>
        </p:nvSpPr>
        <p:spPr>
          <a:xfrm>
            <a:off x="4648200" y="914400"/>
            <a:ext cx="4038600" cy="5211763"/>
          </a:xfrm>
          <a:ln w="38100">
            <a:solidFill>
              <a:schemeClr val="tx1"/>
            </a:solidFill>
            <a:miter lim="800000"/>
            <a:headEnd/>
            <a:tailEnd/>
          </a:ln>
        </p:spPr>
        <p:txBody>
          <a:bodyPr/>
          <a:lstStyle/>
          <a:p>
            <a:pPr marL="0" indent="0">
              <a:buFontTx/>
              <a:buNone/>
            </a:pPr>
            <a:r>
              <a:rPr lang="en-US" altLang="en-US" sz="2400"/>
              <a:t>Appendix C:  </a:t>
            </a:r>
          </a:p>
          <a:p>
            <a:pPr marL="0" indent="0">
              <a:buFontTx/>
              <a:buNone/>
            </a:pPr>
            <a:r>
              <a:rPr lang="en-US" altLang="en-US" sz="1600"/>
              <a:t>SEAT Base Checklist</a:t>
            </a:r>
          </a:p>
        </p:txBody>
      </p:sp>
      <p:sp>
        <p:nvSpPr>
          <p:cNvPr id="19461" name="TextBox 5"/>
          <p:cNvSpPr txBox="1">
            <a:spLocks noChangeArrowheads="1"/>
          </p:cNvSpPr>
          <p:nvPr/>
        </p:nvSpPr>
        <p:spPr bwMode="auto">
          <a:xfrm>
            <a:off x="838200" y="1752600"/>
            <a:ext cx="3200400" cy="584200"/>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The new updated SEAT Base Plan, required for every base.</a:t>
            </a:r>
          </a:p>
        </p:txBody>
      </p:sp>
      <p:sp>
        <p:nvSpPr>
          <p:cNvPr id="19462" name="TextBox 11"/>
          <p:cNvSpPr txBox="1">
            <a:spLocks noChangeArrowheads="1"/>
          </p:cNvSpPr>
          <p:nvPr/>
        </p:nvSpPr>
        <p:spPr bwMode="auto">
          <a:xfrm>
            <a:off x="4876800" y="1752600"/>
            <a:ext cx="3429000" cy="830263"/>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Checklist used in preparedness reviews for the established Category 1 and 2 type bases.</a:t>
            </a:r>
          </a:p>
        </p:txBody>
      </p:sp>
      <p:pic>
        <p:nvPicPr>
          <p:cNvPr id="19463" name="Picture 2" descr="\\ilmazsf3ds1\sf\users\mehay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88" y="2705100"/>
            <a:ext cx="248602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ilmazsf3ds1\sf\users\mehayes\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225" y="2667000"/>
            <a:ext cx="25463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2018 Contracts</a:t>
            </a:r>
            <a:endParaRPr lang="en-US" altLang="en-US" dirty="0"/>
          </a:p>
        </p:txBody>
      </p:sp>
      <p:sp>
        <p:nvSpPr>
          <p:cNvPr id="5123" name="Rectangle 3"/>
          <p:cNvSpPr>
            <a:spLocks noGrp="1" noChangeArrowheads="1"/>
          </p:cNvSpPr>
          <p:nvPr>
            <p:ph type="body" idx="1"/>
          </p:nvPr>
        </p:nvSpPr>
        <p:spPr/>
        <p:txBody>
          <a:bodyPr/>
          <a:lstStyle/>
          <a:p>
            <a:pPr eaLnBrk="1" hangingPunct="1">
              <a:buFontTx/>
              <a:buNone/>
              <a:defRPr/>
            </a:pPr>
            <a:r>
              <a:rPr lang="en-US" sz="4000" b="1" dirty="0" smtClean="0">
                <a:solidFill>
                  <a:schemeClr val="accent5">
                    <a:lumMod val="50000"/>
                  </a:schemeClr>
                </a:solidFill>
              </a:rPr>
              <a:t>  T</a:t>
            </a:r>
            <a:r>
              <a:rPr lang="en-US" b="1" dirty="0" smtClean="0">
                <a:solidFill>
                  <a:schemeClr val="accent5">
                    <a:lumMod val="50000"/>
                  </a:schemeClr>
                </a:solidFill>
              </a:rPr>
              <a:t>ypes of SEAT contracts:</a:t>
            </a:r>
          </a:p>
          <a:p>
            <a:pPr marL="457200" lvl="1" indent="0" eaLnBrk="1" hangingPunct="1">
              <a:buFontTx/>
              <a:buNone/>
              <a:defRPr/>
            </a:pPr>
            <a:endParaRPr lang="en-US" dirty="0" smtClean="0"/>
          </a:p>
          <a:p>
            <a:pPr lvl="1" eaLnBrk="1" hangingPunct="1">
              <a:defRPr/>
            </a:pPr>
            <a:r>
              <a:rPr lang="en-US" dirty="0" smtClean="0"/>
              <a:t>DOI National On Call Contract</a:t>
            </a:r>
            <a:endParaRPr lang="en-US" dirty="0"/>
          </a:p>
          <a:p>
            <a:pPr lvl="1" eaLnBrk="1" hangingPunct="1">
              <a:defRPr/>
            </a:pPr>
            <a:r>
              <a:rPr lang="en-US" dirty="0" smtClean="0"/>
              <a:t>USFS has a single Exclusive Use contract in Oregon</a:t>
            </a:r>
          </a:p>
          <a:p>
            <a:pPr lvl="1" eaLnBrk="1" hangingPunct="1">
              <a:defRPr/>
            </a:pPr>
            <a:r>
              <a:rPr lang="en-US" dirty="0" smtClean="0"/>
              <a:t>Multiple States have their own Exclusive Use</a:t>
            </a:r>
          </a:p>
          <a:p>
            <a:pPr lvl="1" eaLnBrk="1" hangingPunct="1">
              <a:defRPr/>
            </a:pPr>
            <a:endParaRPr lang="en-US" dirty="0"/>
          </a:p>
          <a:p>
            <a:pPr marL="457200" lvl="1" indent="0" eaLnBrk="1" hangingPunct="1">
              <a:buFontTx/>
              <a:buNone/>
              <a:defRPr/>
            </a:pPr>
            <a:endParaRPr lang="en-US" dirty="0" smtClean="0"/>
          </a:p>
          <a:p>
            <a:pPr marL="457200" lvl="1" indent="0" eaLnBrk="1" hangingPunct="1">
              <a:buFontTx/>
              <a:buNone/>
              <a:defRPr/>
            </a:pPr>
            <a:endParaRPr lang="en-US" sz="2400" b="1" dirty="0" smtClean="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944562"/>
          </a:xfrm>
        </p:spPr>
        <p:txBody>
          <a:bodyPr/>
          <a:lstStyle/>
          <a:p>
            <a:pPr eaLnBrk="1" hangingPunct="1"/>
            <a:r>
              <a:rPr lang="en-US" altLang="en-US" sz="3200"/>
              <a:t>USFS / State Exclusive Use Contracts</a:t>
            </a:r>
          </a:p>
        </p:txBody>
      </p:sp>
      <p:sp>
        <p:nvSpPr>
          <p:cNvPr id="21507" name="Rectangle 3"/>
          <p:cNvSpPr>
            <a:spLocks noGrp="1" noChangeArrowheads="1"/>
          </p:cNvSpPr>
          <p:nvPr>
            <p:ph type="body" idx="1"/>
          </p:nvPr>
        </p:nvSpPr>
        <p:spPr>
          <a:xfrm>
            <a:off x="457200" y="1295400"/>
            <a:ext cx="8229600" cy="5029200"/>
          </a:xfrm>
        </p:spPr>
        <p:txBody>
          <a:bodyPr/>
          <a:lstStyle/>
          <a:p>
            <a:pPr marL="0" indent="0" eaLnBrk="1" hangingPunct="1">
              <a:buFontTx/>
              <a:buNone/>
            </a:pPr>
            <a:r>
              <a:rPr lang="en-US" altLang="en-US" sz="2000" dirty="0"/>
              <a:t>The USFS and the individual States </a:t>
            </a:r>
            <a:r>
              <a:rPr lang="en-US" altLang="en-US" sz="2000" dirty="0" smtClean="0"/>
              <a:t>are  anticipating having their own contracts </a:t>
            </a:r>
            <a:r>
              <a:rPr lang="en-US" altLang="en-US" sz="2000" dirty="0"/>
              <a:t>SEATs for their use.</a:t>
            </a:r>
          </a:p>
          <a:p>
            <a:pPr marL="0" indent="0" eaLnBrk="1" hangingPunct="1">
              <a:buFontTx/>
              <a:buNone/>
            </a:pPr>
            <a:endParaRPr lang="en-US" altLang="en-US" sz="2000" dirty="0"/>
          </a:p>
          <a:p>
            <a:pPr marL="0" indent="0" eaLnBrk="1" hangingPunct="1">
              <a:buFontTx/>
              <a:buNone/>
            </a:pPr>
            <a:r>
              <a:rPr lang="en-US" altLang="en-US" sz="2000" dirty="0"/>
              <a:t>These contracts and price lists will </a:t>
            </a:r>
            <a:r>
              <a:rPr lang="en-US" altLang="en-US" sz="2000" b="1" i="1" dirty="0"/>
              <a:t>not</a:t>
            </a:r>
            <a:r>
              <a:rPr lang="en-US" altLang="en-US" sz="2000" dirty="0"/>
              <a:t> be posted to the BLM National SEAT Web Site.  SEMG will obtain this information from the USFS or the individual States.</a:t>
            </a:r>
          </a:p>
          <a:p>
            <a:pPr marL="0" indent="0" eaLnBrk="1" hangingPunct="1">
              <a:buFontTx/>
              <a:buNone/>
            </a:pPr>
            <a:endParaRPr lang="en-US" altLang="en-US" sz="2000" dirty="0"/>
          </a:p>
          <a:p>
            <a:pPr marL="0" indent="0" eaLnBrk="1" hangingPunct="1">
              <a:buFontTx/>
              <a:buNone/>
            </a:pPr>
            <a:r>
              <a:rPr lang="en-US" altLang="en-US" sz="2000" dirty="0" smtClean="0"/>
              <a:t>States </a:t>
            </a:r>
            <a:r>
              <a:rPr lang="en-US" altLang="en-US" sz="2000" dirty="0"/>
              <a:t>that have had Exclusive Use contracts are OR, ID</a:t>
            </a:r>
            <a:r>
              <a:rPr lang="en-US" altLang="en-US" sz="2000" dirty="0" smtClean="0"/>
              <a:t>, WA </a:t>
            </a:r>
            <a:r>
              <a:rPr lang="en-US" altLang="en-US" sz="2000" dirty="0"/>
              <a:t>and CO.  SEMGs can expect to see the same Exclusive Use State SEATs in </a:t>
            </a:r>
            <a:r>
              <a:rPr lang="en-US" altLang="en-US" sz="2000" dirty="0" smtClean="0"/>
              <a:t>2018. </a:t>
            </a:r>
            <a:r>
              <a:rPr lang="en-US" altLang="en-US" sz="2000" dirty="0"/>
              <a:t>Additional States may look at Exclusive Use contracting this year.</a:t>
            </a:r>
          </a:p>
          <a:p>
            <a:pPr marL="0" indent="0" eaLnBrk="1" hangingPunct="1">
              <a:buFontTx/>
              <a:buNone/>
            </a:pPr>
            <a:endParaRPr lang="en-US" altLang="en-US" sz="2000" dirty="0"/>
          </a:p>
          <a:p>
            <a:pPr marL="0" indent="0" eaLnBrk="1" hangingPunct="1">
              <a:buFontTx/>
              <a:buNone/>
            </a:pPr>
            <a:r>
              <a:rPr lang="en-US" altLang="en-US" sz="2000" dirty="0"/>
              <a:t>USFS has historically had an Exclusive Use contract at John Day, and  are currently assessing their needs for additional SEATs.</a:t>
            </a:r>
          </a:p>
          <a:p>
            <a:pPr marL="0" indent="0" eaLnBrk="1" hangingPunct="1">
              <a:buFontTx/>
              <a:buNone/>
            </a:pPr>
            <a:endParaRPr lang="en-US" altLang="en-US" sz="2000" dirty="0"/>
          </a:p>
          <a:p>
            <a:pPr marL="0" indent="0" eaLnBrk="1" hangingPunct="1">
              <a:buFontTx/>
              <a:buNone/>
            </a:pPr>
            <a:endParaRPr lang="en-US" altLang="en-US" sz="2000" dirty="0"/>
          </a:p>
          <a:p>
            <a:pPr marL="0" indent="0" eaLnBrk="1" hangingPunct="1">
              <a:buFontTx/>
              <a:buNone/>
            </a:pPr>
            <a:endParaRPr lang="en-US"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480408954"/>
              </p:ext>
            </p:extLst>
          </p:nvPr>
        </p:nvGraphicFramePr>
        <p:xfrm>
          <a:off x="228600" y="304800"/>
          <a:ext cx="8668435" cy="6290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043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 Call </a:t>
            </a:r>
            <a:r>
              <a:rPr lang="en-US" dirty="0"/>
              <a:t>SEAT </a:t>
            </a:r>
            <a:r>
              <a:rPr lang="en-US" dirty="0" smtClean="0"/>
              <a:t>Contract</a:t>
            </a:r>
            <a:endParaRPr lang="en-US" dirty="0"/>
          </a:p>
        </p:txBody>
      </p:sp>
      <p:sp>
        <p:nvSpPr>
          <p:cNvPr id="3" name="Content Placeholder 2"/>
          <p:cNvSpPr>
            <a:spLocks noGrp="1"/>
          </p:cNvSpPr>
          <p:nvPr>
            <p:ph idx="1"/>
          </p:nvPr>
        </p:nvSpPr>
        <p:spPr/>
        <p:txBody>
          <a:bodyPr>
            <a:normAutofit/>
          </a:bodyPr>
          <a:lstStyle/>
          <a:p>
            <a:r>
              <a:rPr lang="en-US" sz="2700" u="sng" dirty="0"/>
              <a:t>No changes from last year 2017</a:t>
            </a:r>
          </a:p>
          <a:p>
            <a:pPr marL="0" indent="0">
              <a:buNone/>
            </a:pPr>
            <a:endParaRPr lang="en-US" dirty="0" smtClean="0"/>
          </a:p>
          <a:p>
            <a:r>
              <a:rPr lang="en-US" sz="2400" dirty="0"/>
              <a:t>Contracting Officer – Chris </a:t>
            </a:r>
            <a:r>
              <a:rPr lang="en-US" sz="2400" dirty="0" err="1"/>
              <a:t>Bothwell</a:t>
            </a:r>
            <a:r>
              <a:rPr lang="en-US" sz="2400" dirty="0"/>
              <a:t>   christopher_bothwell@ibc.doi.gov  208-433-5021</a:t>
            </a:r>
          </a:p>
          <a:p>
            <a:pPr marL="0" indent="0">
              <a:buNone/>
            </a:pPr>
            <a:endParaRPr lang="en-US" sz="2400" dirty="0"/>
          </a:p>
          <a:p>
            <a:r>
              <a:rPr lang="en-US" sz="2400" dirty="0"/>
              <a:t>COR – Glen Claypool   gclaypoo@blm.gov  208-387-5160</a:t>
            </a:r>
          </a:p>
          <a:p>
            <a:pPr marL="0" indent="0">
              <a:buNone/>
            </a:pPr>
            <a:r>
              <a:rPr lang="en-US" sz="2400" dirty="0"/>
              <a:t>   </a:t>
            </a:r>
          </a:p>
          <a:p>
            <a:r>
              <a:rPr lang="en-US" sz="2400" dirty="0"/>
              <a:t>SECO – Kristina Curtis blm_fc_seat@blm.gov  208-850-2780</a:t>
            </a:r>
          </a:p>
        </p:txBody>
      </p:sp>
      <p:sp>
        <p:nvSpPr>
          <p:cNvPr id="4" name="Rectangle 1"/>
          <p:cNvSpPr>
            <a:spLocks noChangeArrowheads="1"/>
          </p:cNvSpPr>
          <p:nvPr/>
        </p:nvSpPr>
        <p:spPr bwMode="auto">
          <a:xfrm>
            <a:off x="1" y="534085"/>
            <a:ext cx="6771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r>
              <a:rPr lang="en-US" altLang="en-US" sz="675">
                <a:solidFill>
                  <a:srgbClr val="222222"/>
                </a:solidFill>
                <a:latin typeface="Arial" panose="020B0604020202020204" pitchFamily="34" charset="0"/>
                <a:cs typeface="Arial" panose="020B0604020202020204" pitchFamily="34" charset="0"/>
              </a:rPr>
              <a:t>208-433-5021</a:t>
            </a:r>
          </a:p>
          <a:p>
            <a:pPr defTabSz="685800" eaLnBrk="0" hangingPunct="0"/>
            <a:r>
              <a:rPr lang="en-US" altLang="en-US" sz="675">
                <a:solidFill>
                  <a:srgbClr val="222222"/>
                </a:solidFill>
                <a:latin typeface="Arial" panose="020B0604020202020204" pitchFamily="34" charset="0"/>
                <a:cs typeface="Arial" panose="020B0604020202020204" pitchFamily="34" charset="0"/>
              </a:rPr>
              <a:t>  </a:t>
            </a:r>
          </a:p>
          <a:p>
            <a:pPr defTabSz="685800" eaLnBrk="0" hangingPunct="0"/>
            <a:r>
              <a:rPr lang="en-US" altLang="en-US" sz="600"/>
              <a:t/>
            </a:r>
            <a:br>
              <a:rPr lang="en-US" altLang="en-US" sz="600"/>
            </a:br>
            <a:endParaRPr kumimoji="0" lang="en-US" altLang="en-US" b="0" i="0" u="none" strike="noStrike" cap="none" normalizeH="0" baseline="0" smtClean="0">
              <a:ln>
                <a:noFill/>
              </a:ln>
              <a:solidFill>
                <a:srgbClr val="222222"/>
              </a:solidFill>
              <a:effectLst/>
              <a:latin typeface="Arial" panose="020B0604020202020204" pitchFamily="34" charset="0"/>
              <a:cs typeface="Arial" panose="020B0604020202020204" pitchFamily="34" charset="0"/>
            </a:endParaRPr>
          </a:p>
        </p:txBody>
      </p:sp>
      <p:pic>
        <p:nvPicPr>
          <p:cNvPr id="1026" name="Picture 2"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45244"/>
            <a:ext cx="7144" cy="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2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On Call Contract</a:t>
            </a:r>
          </a:p>
        </p:txBody>
      </p:sp>
      <p:sp>
        <p:nvSpPr>
          <p:cNvPr id="3" name="Content Placeholder 2"/>
          <p:cNvSpPr>
            <a:spLocks noGrp="1"/>
          </p:cNvSpPr>
          <p:nvPr>
            <p:ph idx="1"/>
          </p:nvPr>
        </p:nvSpPr>
        <p:spPr>
          <a:xfrm>
            <a:off x="533400" y="1295400"/>
            <a:ext cx="8229600" cy="4525963"/>
          </a:xfrm>
        </p:spPr>
        <p:txBody>
          <a:bodyPr/>
          <a:lstStyle/>
          <a:p>
            <a:pPr marL="0" indent="0">
              <a:buFontTx/>
              <a:buNone/>
              <a:defRPr/>
            </a:pPr>
            <a:r>
              <a:rPr lang="en-US" sz="2400" dirty="0" smtClean="0">
                <a:solidFill>
                  <a:srgbClr val="FF0000"/>
                </a:solidFill>
              </a:rPr>
              <a:t>Some highlights and changes for the On-Call contract:</a:t>
            </a:r>
          </a:p>
          <a:p>
            <a:pPr marL="0" indent="0">
              <a:buFontTx/>
              <a:buNone/>
              <a:defRPr/>
            </a:pPr>
            <a:endParaRPr lang="en-US" sz="2400" dirty="0" smtClean="0">
              <a:solidFill>
                <a:srgbClr val="FF0000"/>
              </a:solidFill>
            </a:endParaRPr>
          </a:p>
          <a:p>
            <a:pPr>
              <a:defRPr/>
            </a:pPr>
            <a:r>
              <a:rPr lang="en-US" sz="1800" dirty="0" smtClean="0"/>
              <a:t>Daily Availability (AV) will  be paid on initial Mob / </a:t>
            </a:r>
            <a:r>
              <a:rPr lang="en-US" sz="1800" dirty="0" err="1" smtClean="0"/>
              <a:t>Demob</a:t>
            </a:r>
            <a:r>
              <a:rPr lang="en-US" sz="1800" dirty="0" smtClean="0"/>
              <a:t> days.</a:t>
            </a:r>
            <a:endParaRPr lang="en-US" sz="1800" dirty="0"/>
          </a:p>
          <a:p>
            <a:pPr>
              <a:defRPr/>
            </a:pPr>
            <a:r>
              <a:rPr lang="en-US" sz="1800" dirty="0" smtClean="0"/>
              <a:t>No per diem will be paid.  The cost was figured into the daily availability when the contractor bid the contract.</a:t>
            </a:r>
          </a:p>
          <a:p>
            <a:pPr>
              <a:defRPr/>
            </a:pPr>
            <a:r>
              <a:rPr lang="en-US" sz="1800" dirty="0" smtClean="0"/>
              <a:t>Service miles will only be paid when dispatched to support the SEAT.  Mileage will not be paid for transportation to and from lodging or meals.</a:t>
            </a:r>
          </a:p>
          <a:p>
            <a:pPr>
              <a:defRPr/>
            </a:pPr>
            <a:r>
              <a:rPr lang="en-US" sz="1800" dirty="0" smtClean="0"/>
              <a:t>Relief pilot is required for the contract.  Transportation costs will be documented on the Transportation Worksheet.</a:t>
            </a:r>
          </a:p>
          <a:p>
            <a:pPr>
              <a:defRPr/>
            </a:pPr>
            <a:r>
              <a:rPr lang="en-US" sz="1800" dirty="0" smtClean="0"/>
              <a:t>Flight time will end when aircraft comes into the blocks. Previous contract said “engine stop”.</a:t>
            </a:r>
          </a:p>
          <a:p>
            <a:pPr>
              <a:defRPr/>
            </a:pPr>
            <a:r>
              <a:rPr lang="en-US" sz="1800" dirty="0" smtClean="0"/>
              <a:t>P55 is only appropriate when the contractor loads retardant into another companies aircraft using their equipment.</a:t>
            </a:r>
          </a:p>
          <a:p>
            <a:pPr>
              <a:defRPr/>
            </a:pPr>
            <a:endParaRPr lang="en-US" sz="800" dirty="0" smtClean="0"/>
          </a:p>
          <a:p>
            <a:pPr marL="0" indent="0">
              <a:buFontTx/>
              <a:buNone/>
              <a:defRPr/>
            </a:pPr>
            <a:endParaRPr lang="en-US" sz="1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Contract 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B6.7.2    Emergency dump feature - Operational check of emergency dump must be accomplished every 30 days while performing on contract. </a:t>
            </a:r>
            <a:r>
              <a:rPr lang="en-US" u="sng" dirty="0" smtClean="0"/>
              <a:t>SEMG</a:t>
            </a:r>
            <a:r>
              <a:rPr lang="en-US" dirty="0" smtClean="0"/>
              <a:t> should ask when it has been done and document on daily diary.</a:t>
            </a:r>
          </a:p>
          <a:p>
            <a:r>
              <a:rPr lang="en-US" dirty="0" smtClean="0"/>
              <a:t>B11.2.3.2   A maximum of 42 hours of flight time during any 6-day period. When a pilot acquires </a:t>
            </a:r>
            <a:r>
              <a:rPr lang="en-US" u="sng" dirty="0" smtClean="0"/>
              <a:t>36</a:t>
            </a:r>
            <a:r>
              <a:rPr lang="en-US" dirty="0" smtClean="0"/>
              <a:t> or more flight hours in a consecutive 6-day period the pilot will be given the following 1 calendar day off duty for rest, after which a new 6-day cycle will begin. </a:t>
            </a:r>
          </a:p>
          <a:p>
            <a:r>
              <a:rPr lang="en-US" u="sng" dirty="0" smtClean="0"/>
              <a:t>SEMG</a:t>
            </a:r>
            <a:r>
              <a:rPr lang="en-US" dirty="0" smtClean="0"/>
              <a:t> should maintain pilot duty day log and communicate with pilot. Relay status to fire staff, dispatch, and any bases that aircraft/pilot may be working out of. </a:t>
            </a:r>
          </a:p>
          <a:p>
            <a:endParaRPr lang="en-US" u="sng" dirty="0"/>
          </a:p>
          <a:p>
            <a:endParaRPr lang="en-US" u="sng" dirty="0" smtClean="0"/>
          </a:p>
          <a:p>
            <a:pPr marL="0" indent="0">
              <a:buNone/>
            </a:pPr>
            <a:endParaRPr lang="en-US" u="sng" dirty="0"/>
          </a:p>
          <a:p>
            <a:endParaRPr lang="en-US" dirty="0" smtClean="0"/>
          </a:p>
        </p:txBody>
      </p:sp>
    </p:spTree>
    <p:extLst>
      <p:ext uri="{BB962C8B-B14F-4D97-AF65-F5344CB8AC3E}">
        <p14:creationId xmlns:p14="http://schemas.microsoft.com/office/powerpoint/2010/main" val="2363098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 Contract Review</a:t>
            </a:r>
          </a:p>
        </p:txBody>
      </p:sp>
      <p:sp>
        <p:nvSpPr>
          <p:cNvPr id="3" name="Content Placeholder 2"/>
          <p:cNvSpPr>
            <a:spLocks noGrp="1"/>
          </p:cNvSpPr>
          <p:nvPr>
            <p:ph idx="1"/>
          </p:nvPr>
        </p:nvSpPr>
        <p:spPr>
          <a:xfrm>
            <a:off x="448887" y="2226468"/>
            <a:ext cx="8066463" cy="3481258"/>
          </a:xfrm>
        </p:spPr>
        <p:txBody>
          <a:bodyPr>
            <a:normAutofit fontScale="47500" lnSpcReduction="20000"/>
          </a:bodyPr>
          <a:lstStyle/>
          <a:p>
            <a:r>
              <a:rPr lang="en-US" dirty="0" smtClean="0"/>
              <a:t>C24.1  Availability – One half day availability will be paid for days in which 4 hours or less of flight occurs. Flight hours in excess of 4 hours in any day will result in payment of the full daily availability. No availability will be paid on day sin which no flight occurs.</a:t>
            </a:r>
          </a:p>
          <a:p>
            <a:r>
              <a:rPr lang="en-US" dirty="0" smtClean="0"/>
              <a:t>C24.3  Mobilization – Payment for availability, flight time and FSV mileage begins when the aircraft starts its mobilization flight from the Contractor’s Base of Operations or the Aircrafts Point of Hire, whichever is less 	to the assigned work location.</a:t>
            </a:r>
          </a:p>
          <a:p>
            <a:r>
              <a:rPr lang="en-US" dirty="0" smtClean="0"/>
              <a:t>C24.4 Demobilization – Payment for availability, flight time, and FSV mileage begins when the aircraft is released from the assigned work location. Demobilization costs will be paid back to the original point of hire or the contractors base of operations, whichever is less, provided that is the aircraft’s immediate destination after release.</a:t>
            </a:r>
          </a:p>
          <a:p>
            <a:r>
              <a:rPr lang="en-US" dirty="0" smtClean="0"/>
              <a:t>C24.4.1 If the aircraft does not immediately return to the original point of hire or base of operations, demobilization costs will only be paid as they actually occur but shall not exceed the cost nor be further than the location used at the time of hire.</a:t>
            </a:r>
          </a:p>
          <a:p>
            <a:r>
              <a:rPr lang="en-US" u="sng" dirty="0" smtClean="0"/>
              <a:t>SEMG</a:t>
            </a:r>
            <a:r>
              <a:rPr lang="en-US" dirty="0" smtClean="0"/>
              <a:t> should verify before releasing the aircraft and completing payment documents the aircrafts point of hire location.</a:t>
            </a:r>
            <a:endParaRPr lang="en-US" u="sng" dirty="0"/>
          </a:p>
        </p:txBody>
      </p:sp>
    </p:spTree>
    <p:extLst>
      <p:ext uri="{BB962C8B-B14F-4D97-AF65-F5344CB8AC3E}">
        <p14:creationId xmlns:p14="http://schemas.microsoft.com/office/powerpoint/2010/main" val="3109974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 Contract Review</a:t>
            </a:r>
          </a:p>
        </p:txBody>
      </p:sp>
      <p:sp>
        <p:nvSpPr>
          <p:cNvPr id="3" name="Content Placeholder 2"/>
          <p:cNvSpPr>
            <a:spLocks noGrp="1"/>
          </p:cNvSpPr>
          <p:nvPr>
            <p:ph idx="1"/>
          </p:nvPr>
        </p:nvSpPr>
        <p:spPr/>
        <p:txBody>
          <a:bodyPr>
            <a:normAutofit fontScale="62500" lnSpcReduction="20000"/>
          </a:bodyPr>
          <a:lstStyle/>
          <a:p>
            <a:r>
              <a:rPr lang="en-US" dirty="0" smtClean="0"/>
              <a:t>C25.5.4 Unless approved in advance by the CO, payment for crew member exchanges is limited to one round trip for 2 crew members once every 12 days. Additional payment may be appropriate for circumstances such as personnel reaching flight, driving or duty time limits  including agency imposed temporary flight or duty restrictions as specified in section B.</a:t>
            </a:r>
            <a:endParaRPr lang="en-US" dirty="0"/>
          </a:p>
          <a:p>
            <a:r>
              <a:rPr lang="en-US" dirty="0" smtClean="0"/>
              <a:t>C25.5.5 Examples of Acceptable expenses are airline tickets, car rentals, privately owned vehicles at the government FTR rate; and Contractor aircraft and/or privately owned aircraft at the government FTR rate (per statute mile). * This is paid for use of the aircraft only and does not pertain to how many passengers. For current FTR rates go </a:t>
            </a:r>
            <a:r>
              <a:rPr lang="en-US" dirty="0"/>
              <a:t>to </a:t>
            </a:r>
            <a:r>
              <a:rPr lang="en-US" dirty="0">
                <a:hlinkClick r:id="rId2"/>
              </a:rPr>
              <a:t>https://</a:t>
            </a:r>
            <a:r>
              <a:rPr lang="en-US" dirty="0" smtClean="0">
                <a:hlinkClick r:id="rId2"/>
              </a:rPr>
              <a:t>www.gsa.gov/travel/plan-book/transportation-airfare-rates-pov-rates-etc/privately-owned-vehicle-pov-mileage-reimbursement-rates</a:t>
            </a:r>
            <a:r>
              <a:rPr lang="en-US" dirty="0" smtClean="0"/>
              <a:t> </a:t>
            </a:r>
          </a:p>
          <a:p>
            <a:r>
              <a:rPr lang="en-US" dirty="0" smtClean="0"/>
              <a:t>Chartered aircraft must be approved by the CO at the beginning of Fire Season.</a:t>
            </a:r>
            <a:endParaRPr lang="en-US" dirty="0"/>
          </a:p>
        </p:txBody>
      </p:sp>
    </p:spTree>
    <p:extLst>
      <p:ext uri="{BB962C8B-B14F-4D97-AF65-F5344CB8AC3E}">
        <p14:creationId xmlns:p14="http://schemas.microsoft.com/office/powerpoint/2010/main" val="2044805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sz="2700" dirty="0"/>
              <a:t>SEAT Daily ops worksheets are required per the ISOG. They document daily activity and are a document of record. Time must be taken to fill them out completely and correctly and document any operational and availability issues.</a:t>
            </a:r>
          </a:p>
          <a:p>
            <a:r>
              <a:rPr lang="en-US" sz="2700" dirty="0"/>
              <a:t>SEAT daily ops worksheets are submitted to the SECO at </a:t>
            </a:r>
            <a:r>
              <a:rPr lang="en-US" sz="2700" dirty="0">
                <a:effectLst>
                  <a:outerShdw blurRad="38100" dist="38100" dir="2700000" algn="tl">
                    <a:srgbClr val="000000">
                      <a:alpha val="43137"/>
                    </a:srgbClr>
                  </a:outerShdw>
                </a:effectLst>
              </a:rPr>
              <a:t>blm_fc_seat@blm.gov</a:t>
            </a:r>
            <a:r>
              <a:rPr lang="en-US" sz="2700" dirty="0"/>
              <a:t> by 10:00 am (MST) regardless of flight activity when on contract</a:t>
            </a:r>
            <a:r>
              <a:rPr lang="en-US" dirty="0" smtClean="0"/>
              <a:t>.</a:t>
            </a:r>
          </a:p>
          <a:p>
            <a:endParaRPr lang="en-US" dirty="0"/>
          </a:p>
        </p:txBody>
      </p:sp>
    </p:spTree>
    <p:extLst>
      <p:ext uri="{BB962C8B-B14F-4D97-AF65-F5344CB8AC3E}">
        <p14:creationId xmlns:p14="http://schemas.microsoft.com/office/powerpoint/2010/main" val="198946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Tips When Completing Evaluations</a:t>
            </a:r>
          </a:p>
        </p:txBody>
      </p:sp>
      <p:sp>
        <p:nvSpPr>
          <p:cNvPr id="58371" name="Content Placeholder 2"/>
          <p:cNvSpPr>
            <a:spLocks noGrp="1"/>
          </p:cNvSpPr>
          <p:nvPr>
            <p:ph idx="1"/>
          </p:nvPr>
        </p:nvSpPr>
        <p:spPr>
          <a:xfrm>
            <a:off x="457200" y="1600200"/>
            <a:ext cx="8229600" cy="4648200"/>
          </a:xfrm>
        </p:spPr>
        <p:txBody>
          <a:bodyPr/>
          <a:lstStyle/>
          <a:p>
            <a:r>
              <a:rPr lang="en-US" altLang="en-US" sz="2400"/>
              <a:t>Ask for input from the field.  Check with the ATGS, ground personnel and dispatchers.</a:t>
            </a:r>
          </a:p>
          <a:p>
            <a:pPr>
              <a:buFontTx/>
              <a:buNone/>
            </a:pPr>
            <a:endParaRPr lang="en-US" altLang="en-US" sz="1000"/>
          </a:p>
          <a:p>
            <a:r>
              <a:rPr lang="en-US" altLang="en-US" sz="2400"/>
              <a:t>Always take the time to complete the forms, your input does count towards making the program stronger and safer.  </a:t>
            </a:r>
          </a:p>
          <a:p>
            <a:r>
              <a:rPr lang="en-US" altLang="en-US" sz="2400"/>
              <a:t>Try to provide examples of why you rated the vendor the way you did.  (both high and low ratings)    </a:t>
            </a:r>
          </a:p>
          <a:p>
            <a:r>
              <a:rPr lang="en-US" altLang="en-US" sz="2400">
                <a:solidFill>
                  <a:srgbClr val="FF0000"/>
                </a:solidFill>
              </a:rPr>
              <a:t>It is a </a:t>
            </a:r>
            <a:r>
              <a:rPr lang="en-US" altLang="en-US" sz="2400" b="1">
                <a:solidFill>
                  <a:srgbClr val="FF0000"/>
                </a:solidFill>
              </a:rPr>
              <a:t>MUST</a:t>
            </a:r>
            <a:r>
              <a:rPr lang="en-US" altLang="en-US" sz="2400">
                <a:solidFill>
                  <a:srgbClr val="FF0000"/>
                </a:solidFill>
              </a:rPr>
              <a:t> to fill out an evaluation when working with the National On-Call contracts at the end of your assignment !</a:t>
            </a:r>
          </a:p>
          <a:p>
            <a:r>
              <a:rPr lang="en-US" altLang="en-US" sz="2400"/>
              <a:t>How many completed an evaluation last year ?</a:t>
            </a:r>
          </a:p>
          <a:p>
            <a:endParaRPr lang="en-US" altLang="en-US" sz="2400"/>
          </a:p>
          <a:p>
            <a:endParaRPr lang="en-US" altLang="en-US" sz="2400"/>
          </a:p>
          <a:p>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pPr marL="0" indent="0">
              <a:buNone/>
            </a:pPr>
            <a:r>
              <a:rPr lang="en-US" sz="2400" dirty="0"/>
              <a:t>AQD-136A – Evaluation Report on Contractor Performance CPARS</a:t>
            </a:r>
          </a:p>
          <a:p>
            <a:r>
              <a:rPr lang="en-US" sz="2400" dirty="0"/>
              <a:t>Evaluations should be done at the end of any contractors performance period. </a:t>
            </a:r>
          </a:p>
          <a:p>
            <a:r>
              <a:rPr lang="en-US" sz="2400" dirty="0"/>
              <a:t>AQD-136A’s should be reviewed by the appropriate Aviation Manager. </a:t>
            </a:r>
          </a:p>
          <a:p>
            <a:r>
              <a:rPr lang="en-US" sz="2400" dirty="0"/>
              <a:t>AQD-136A’s can be submitted to gclaypoo@blm.gov or blm_fc_seat@blm.gov. </a:t>
            </a:r>
          </a:p>
          <a:p>
            <a:endParaRPr lang="en-US" dirty="0"/>
          </a:p>
        </p:txBody>
      </p:sp>
    </p:spTree>
    <p:extLst>
      <p:ext uri="{BB962C8B-B14F-4D97-AF65-F5344CB8AC3E}">
        <p14:creationId xmlns:p14="http://schemas.microsoft.com/office/powerpoint/2010/main" val="348688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06" y="971930"/>
            <a:ext cx="7886700" cy="994172"/>
          </a:xfrm>
        </p:spPr>
        <p:txBody>
          <a:bodyPr/>
          <a:lstStyle/>
          <a:p>
            <a:r>
              <a:rPr lang="en-US" dirty="0" smtClean="0"/>
              <a:t>Documentation - CPARS</a:t>
            </a:r>
            <a:endParaRPr lang="en-US" dirty="0"/>
          </a:p>
        </p:txBody>
      </p:sp>
      <p:sp>
        <p:nvSpPr>
          <p:cNvPr id="44" name="Content Placeholder 43"/>
          <p:cNvSpPr>
            <a:spLocks noGrp="1"/>
          </p:cNvSpPr>
          <p:nvPr>
            <p:ph idx="1"/>
          </p:nvPr>
        </p:nvSpPr>
        <p:spPr/>
        <p:txBody>
          <a:bodyPr/>
          <a:lstStyle/>
          <a:p>
            <a:r>
              <a:rPr lang="en-US" dirty="0" smtClean="0"/>
              <a:t>Review form </a:t>
            </a:r>
          </a:p>
          <a:p>
            <a:r>
              <a:rPr lang="en-US" dirty="0" smtClean="0"/>
              <a:t>Review Rating and Definitions</a:t>
            </a:r>
          </a:p>
          <a:p>
            <a:endParaRPr lang="en-US" dirty="0"/>
          </a:p>
          <a:p>
            <a:endParaRPr lang="en-US" dirty="0" smtClean="0"/>
          </a:p>
          <a:p>
            <a:r>
              <a:rPr lang="en-US" dirty="0">
                <a:hlinkClick r:id="rId2"/>
              </a:rPr>
              <a:t>https://</a:t>
            </a:r>
            <a:r>
              <a:rPr lang="en-US" dirty="0" smtClean="0">
                <a:hlinkClick r:id="rId2"/>
              </a:rPr>
              <a:t>www.doi.gov/aviation/library/forms#aqdforms</a:t>
            </a:r>
            <a:r>
              <a:rPr lang="en-US" dirty="0" smtClean="0"/>
              <a:t> </a:t>
            </a:r>
          </a:p>
          <a:p>
            <a:endParaRPr lang="en-US" dirty="0"/>
          </a:p>
        </p:txBody>
      </p:sp>
    </p:spTree>
    <p:extLst>
      <p:ext uri="{BB962C8B-B14F-4D97-AF65-F5344CB8AC3E}">
        <p14:creationId xmlns:p14="http://schemas.microsoft.com/office/powerpoint/2010/main" val="4090405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dirty="0"/>
              <a:t>DOI National </a:t>
            </a:r>
            <a:r>
              <a:rPr lang="en-US" altLang="en-US" sz="3200" dirty="0" smtClean="0"/>
              <a:t>Funded SEATs under the </a:t>
            </a:r>
            <a:br>
              <a:rPr lang="en-US" altLang="en-US" sz="3200" dirty="0" smtClean="0"/>
            </a:br>
            <a:r>
              <a:rPr lang="en-US" altLang="en-US" sz="3200" dirty="0" smtClean="0"/>
              <a:t>DOI On Call Contract</a:t>
            </a:r>
            <a:endParaRPr lang="en-US" altLang="en-US" sz="3200" dirty="0"/>
          </a:p>
        </p:txBody>
      </p:sp>
      <p:sp>
        <p:nvSpPr>
          <p:cNvPr id="2" name="Content Placeholder 1"/>
          <p:cNvSpPr>
            <a:spLocks noGrp="1"/>
          </p:cNvSpPr>
          <p:nvPr>
            <p:ph sz="half" idx="1"/>
          </p:nvPr>
        </p:nvSpPr>
        <p:spPr/>
        <p:txBody>
          <a:bodyPr/>
          <a:lstStyle/>
          <a:p>
            <a:pPr marL="0" indent="0">
              <a:buFontTx/>
              <a:buNone/>
              <a:defRPr/>
            </a:pPr>
            <a:r>
              <a:rPr lang="en-US" sz="2000" b="1" dirty="0" smtClean="0"/>
              <a:t>SOP’s Include:</a:t>
            </a:r>
          </a:p>
          <a:p>
            <a:pPr marL="0" indent="0">
              <a:buFontTx/>
              <a:buNone/>
              <a:defRPr/>
            </a:pPr>
            <a:endParaRPr lang="en-US" sz="2000" dirty="0" smtClean="0"/>
          </a:p>
          <a:p>
            <a:pPr>
              <a:defRPr/>
            </a:pPr>
            <a:r>
              <a:rPr lang="en-US" sz="2000" dirty="0" smtClean="0"/>
              <a:t>Roles and Responsibilities</a:t>
            </a:r>
          </a:p>
          <a:p>
            <a:pPr>
              <a:defRPr/>
            </a:pPr>
            <a:endParaRPr lang="en-US" sz="900" dirty="0" smtClean="0"/>
          </a:p>
          <a:p>
            <a:pPr>
              <a:defRPr/>
            </a:pPr>
            <a:r>
              <a:rPr lang="en-US" sz="2000" dirty="0" smtClean="0"/>
              <a:t>PI Duties</a:t>
            </a:r>
          </a:p>
          <a:p>
            <a:pPr>
              <a:defRPr/>
            </a:pPr>
            <a:endParaRPr lang="en-US" sz="900" dirty="0" smtClean="0"/>
          </a:p>
          <a:p>
            <a:pPr>
              <a:defRPr/>
            </a:pPr>
            <a:r>
              <a:rPr lang="en-US" sz="2000" dirty="0" smtClean="0"/>
              <a:t>SEMG Duties</a:t>
            </a:r>
          </a:p>
          <a:p>
            <a:pPr>
              <a:defRPr/>
            </a:pPr>
            <a:endParaRPr lang="en-US" sz="900" dirty="0" smtClean="0"/>
          </a:p>
          <a:p>
            <a:pPr>
              <a:defRPr/>
            </a:pPr>
            <a:r>
              <a:rPr lang="en-US" sz="2000" dirty="0" smtClean="0"/>
              <a:t>Invoice Processing</a:t>
            </a:r>
          </a:p>
          <a:p>
            <a:pPr>
              <a:defRPr/>
            </a:pPr>
            <a:endParaRPr lang="en-US" sz="1000" dirty="0" smtClean="0"/>
          </a:p>
          <a:p>
            <a:pPr>
              <a:defRPr/>
            </a:pPr>
            <a:r>
              <a:rPr lang="en-US" sz="2000" dirty="0" smtClean="0"/>
              <a:t>Cost Coding Requirements</a:t>
            </a:r>
          </a:p>
          <a:p>
            <a:pPr>
              <a:defRPr/>
            </a:pPr>
            <a:endParaRPr lang="en-US" sz="1000" dirty="0" smtClean="0"/>
          </a:p>
          <a:p>
            <a:pPr>
              <a:defRPr/>
            </a:pPr>
            <a:r>
              <a:rPr lang="en-US" sz="2000" dirty="0" smtClean="0"/>
              <a:t>Personnel / Equipment Requirements</a:t>
            </a:r>
          </a:p>
          <a:p>
            <a:pPr>
              <a:defRPr/>
            </a:pPr>
            <a:endParaRPr lang="en-US" sz="2000" dirty="0"/>
          </a:p>
        </p:txBody>
      </p:sp>
      <p:pic>
        <p:nvPicPr>
          <p:cNvPr id="3" name="Content Placeholder 2"/>
          <p:cNvPicPr>
            <a:picLocks noGrp="1" noChangeAspect="1"/>
          </p:cNvPicPr>
          <p:nvPr>
            <p:ph sz="half" idx="2"/>
          </p:nvPr>
        </p:nvPicPr>
        <p:blipFill>
          <a:blip r:embed="rId3"/>
          <a:stretch>
            <a:fillRect/>
          </a:stretch>
        </p:blipFill>
        <p:spPr>
          <a:xfrm>
            <a:off x="4927156" y="1600200"/>
            <a:ext cx="3480687" cy="45259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525090749"/>
              </p:ext>
            </p:extLst>
          </p:nvPr>
        </p:nvGraphicFramePr>
        <p:xfrm>
          <a:off x="237782" y="283694"/>
          <a:ext cx="8668435" cy="6290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285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020762"/>
          </a:xfrm>
        </p:spPr>
        <p:txBody>
          <a:bodyPr/>
          <a:lstStyle/>
          <a:p>
            <a:r>
              <a:rPr lang="en-US" altLang="en-US" sz="2400" dirty="0" smtClean="0"/>
              <a:t>Contract </a:t>
            </a:r>
            <a:r>
              <a:rPr lang="en-US" altLang="en-US" sz="2400" dirty="0"/>
              <a:t>Language for </a:t>
            </a:r>
            <a:r>
              <a:rPr lang="en-US" altLang="en-US" sz="2400" dirty="0" smtClean="0"/>
              <a:t>DOI </a:t>
            </a:r>
            <a:r>
              <a:rPr lang="en-US" altLang="en-US" sz="2400" dirty="0"/>
              <a:t>On Call </a:t>
            </a:r>
            <a:r>
              <a:rPr lang="en-US" altLang="en-US" sz="2400" dirty="0" smtClean="0"/>
              <a:t>SEAT Contracts</a:t>
            </a:r>
            <a:endParaRPr lang="en-US" altLang="en-US" sz="2400" dirty="0"/>
          </a:p>
        </p:txBody>
      </p:sp>
      <p:sp>
        <p:nvSpPr>
          <p:cNvPr id="29699" name="Content Placeholder 2"/>
          <p:cNvSpPr>
            <a:spLocks noGrp="1"/>
          </p:cNvSpPr>
          <p:nvPr>
            <p:ph idx="1"/>
          </p:nvPr>
        </p:nvSpPr>
        <p:spPr>
          <a:xfrm>
            <a:off x="457200" y="1295400"/>
            <a:ext cx="8229600" cy="4830763"/>
          </a:xfrm>
        </p:spPr>
        <p:txBody>
          <a:bodyPr/>
          <a:lstStyle/>
          <a:p>
            <a:pPr marL="0" indent="0">
              <a:buFontTx/>
              <a:buNone/>
            </a:pPr>
            <a:r>
              <a:rPr lang="en-US" altLang="en-US" sz="2400" dirty="0" smtClean="0"/>
              <a:t>Some </a:t>
            </a:r>
            <a:r>
              <a:rPr lang="en-US" altLang="en-US" sz="2400" dirty="0"/>
              <a:t>highlights and changes for the </a:t>
            </a:r>
            <a:r>
              <a:rPr lang="en-US" altLang="en-US" sz="2400" dirty="0" smtClean="0"/>
              <a:t>2018 </a:t>
            </a:r>
            <a:r>
              <a:rPr lang="en-US" altLang="en-US" sz="2400" dirty="0"/>
              <a:t>contracts:</a:t>
            </a:r>
          </a:p>
          <a:p>
            <a:pPr marL="0" indent="0">
              <a:buFontTx/>
              <a:buNone/>
            </a:pPr>
            <a:r>
              <a:rPr lang="en-US" altLang="en-US" sz="2000" b="1" dirty="0">
                <a:solidFill>
                  <a:srgbClr val="7030A0"/>
                </a:solidFill>
              </a:rPr>
              <a:t>The language for measurement of flight time has changed. Current language is:</a:t>
            </a:r>
          </a:p>
          <a:p>
            <a:pPr marL="0" indent="0">
              <a:buFontTx/>
              <a:buNone/>
            </a:pPr>
            <a:endParaRPr lang="en-US" altLang="en-US" sz="800" dirty="0"/>
          </a:p>
          <a:p>
            <a:pPr marL="0" indent="0">
              <a:buFontTx/>
              <a:buNone/>
            </a:pPr>
            <a:r>
              <a:rPr lang="en-US" altLang="en-US" sz="1800" b="1" dirty="0"/>
              <a:t>“Flight time will be measured when the aircraft moves under its own power for the purpose of flight and ends when the aircraft come to rest after landing at the airport.”</a:t>
            </a:r>
          </a:p>
          <a:p>
            <a:pPr marL="0" indent="0">
              <a:buFontTx/>
              <a:buNone/>
            </a:pPr>
            <a:endParaRPr lang="en-US" altLang="en-US" sz="800" dirty="0"/>
          </a:p>
          <a:p>
            <a:pPr marL="0" indent="0">
              <a:buFontTx/>
              <a:buNone/>
            </a:pPr>
            <a:r>
              <a:rPr lang="en-US" altLang="en-US" sz="1800" b="1" dirty="0">
                <a:solidFill>
                  <a:srgbClr val="FF0000"/>
                </a:solidFill>
              </a:rPr>
              <a:t>Start time means </a:t>
            </a:r>
            <a:r>
              <a:rPr lang="en-US" altLang="en-US" sz="1800" dirty="0"/>
              <a:t>…the time at which the aircraft begins taxing to the runway with the intent to takeoff.  Start times are the time at which the aircraft; leaves the pit or begins taxing from the ramp.</a:t>
            </a:r>
          </a:p>
          <a:p>
            <a:pPr marL="0" indent="0">
              <a:buFontTx/>
              <a:buNone/>
            </a:pPr>
            <a:endParaRPr lang="en-US" altLang="en-US" sz="800" dirty="0"/>
          </a:p>
          <a:p>
            <a:pPr marL="0" indent="0">
              <a:buFontTx/>
              <a:buNone/>
            </a:pPr>
            <a:r>
              <a:rPr lang="en-US" altLang="en-US" sz="1800" b="1" dirty="0">
                <a:solidFill>
                  <a:srgbClr val="FF0000"/>
                </a:solidFill>
              </a:rPr>
              <a:t>Stop time means </a:t>
            </a:r>
            <a:r>
              <a:rPr lang="en-US" altLang="en-US" sz="1800" dirty="0"/>
              <a:t>… the time at which the aircraft </a:t>
            </a:r>
            <a:r>
              <a:rPr lang="en-US" altLang="en-US" sz="1800" dirty="0" smtClean="0"/>
              <a:t>comes to a stop for the purpose of parking.  </a:t>
            </a:r>
            <a:r>
              <a:rPr lang="en-US" altLang="en-US" sz="1800" dirty="0"/>
              <a:t>Taxi time and time spent hot loading or hot refueling is considered flight time</a:t>
            </a:r>
            <a:r>
              <a:rPr lang="en-US" altLang="en-US" sz="1800" dirty="0" smtClean="0"/>
              <a:t>.</a:t>
            </a:r>
          </a:p>
          <a:p>
            <a:pPr marL="0" indent="0">
              <a:buFontTx/>
              <a:buNone/>
            </a:pPr>
            <a:endParaRPr lang="en-US" altLang="en-US" sz="1800" dirty="0"/>
          </a:p>
          <a:p>
            <a:pPr marL="0" indent="0">
              <a:buFontTx/>
              <a:buNone/>
            </a:pPr>
            <a:r>
              <a:rPr lang="en-US" altLang="en-US" sz="1800" dirty="0"/>
              <a:t>A Flight Time FAQ is available for review on the BLM National SEAT Web site.</a:t>
            </a:r>
          </a:p>
          <a:p>
            <a:pPr marL="0" indent="0">
              <a:buFontTx/>
              <a:buNone/>
            </a:pP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715962"/>
          </a:xfrm>
        </p:spPr>
        <p:txBody>
          <a:bodyPr/>
          <a:lstStyle/>
          <a:p>
            <a:r>
              <a:rPr lang="en-US" altLang="en-US" sz="2800" dirty="0" smtClean="0"/>
              <a:t>Measurement </a:t>
            </a:r>
            <a:r>
              <a:rPr lang="en-US" altLang="en-US" sz="2800" dirty="0"/>
              <a:t>of Flight </a:t>
            </a:r>
            <a:r>
              <a:rPr lang="en-US" altLang="en-US" sz="2800" dirty="0" smtClean="0"/>
              <a:t>Time</a:t>
            </a:r>
            <a:endParaRPr lang="en-US" altLang="en-US" sz="2800" dirty="0"/>
          </a:p>
        </p:txBody>
      </p:sp>
      <p:sp>
        <p:nvSpPr>
          <p:cNvPr id="30723" name="Content Placeholder 2"/>
          <p:cNvSpPr>
            <a:spLocks noGrp="1"/>
          </p:cNvSpPr>
          <p:nvPr>
            <p:ph idx="1"/>
          </p:nvPr>
        </p:nvSpPr>
        <p:spPr>
          <a:xfrm>
            <a:off x="457200" y="1066800"/>
            <a:ext cx="8229600" cy="5059363"/>
          </a:xfrm>
        </p:spPr>
        <p:txBody>
          <a:bodyPr/>
          <a:lstStyle/>
          <a:p>
            <a:pPr marL="0" indent="0">
              <a:buFontTx/>
              <a:buNone/>
            </a:pPr>
            <a:r>
              <a:rPr lang="en-US" altLang="en-US" sz="2400" b="1" dirty="0"/>
              <a:t>Recording Flight Time on the Daily Ops Worksheet</a:t>
            </a:r>
          </a:p>
          <a:p>
            <a:pPr marL="0" indent="0">
              <a:buFontTx/>
              <a:buNone/>
            </a:pPr>
            <a:r>
              <a:rPr lang="en-US" altLang="en-US" sz="1800" dirty="0"/>
              <a:t>SEMG will record the flight time on the Daily Ops Worksheet for each load the contractor takes out of the pit.  The sortie must be recorded to reflect the correct refractometer reading, gallons delivered, correct charge codes for multiple fires, and to track cumulative flight time. </a:t>
            </a:r>
          </a:p>
          <a:p>
            <a:pPr marL="0" indent="0">
              <a:buFontTx/>
              <a:buNone/>
            </a:pPr>
            <a:endParaRPr lang="en-US" altLang="en-US" sz="1800" dirty="0"/>
          </a:p>
          <a:p>
            <a:pPr marL="0" indent="0">
              <a:buFontTx/>
              <a:buNone/>
            </a:pPr>
            <a:r>
              <a:rPr lang="en-US" altLang="en-US" sz="1800" b="1" i="1" dirty="0"/>
              <a:t>Example of how to document the flight time on the Daily Ops Worksheet.</a:t>
            </a:r>
          </a:p>
          <a:p>
            <a:pPr marL="0" indent="0">
              <a:buFontTx/>
              <a:buNone/>
            </a:pPr>
            <a:endParaRPr lang="en-US" altLang="en-US" sz="1600" dirty="0"/>
          </a:p>
          <a:p>
            <a:pPr marL="0" indent="0">
              <a:buFontTx/>
              <a:buNone/>
            </a:pPr>
            <a:r>
              <a:rPr lang="en-US" altLang="en-US" sz="1800" dirty="0"/>
              <a:t>When a pilot departs the pit for the 1</a:t>
            </a:r>
            <a:r>
              <a:rPr lang="en-US" altLang="en-US" sz="1800" baseline="30000" dirty="0"/>
              <a:t>st</a:t>
            </a:r>
            <a:r>
              <a:rPr lang="en-US" altLang="en-US" sz="1800" dirty="0"/>
              <a:t> load, the SEMG will record their start time in Line #1 of the Daily Ops Worksheet, and complete all the other required columns on that line.  When the SEAT comes back into the pit for a second hot load of retardant, the SEMG will record the </a:t>
            </a:r>
            <a:r>
              <a:rPr lang="en-US" altLang="en-US" sz="1800" b="1" dirty="0"/>
              <a:t>stop</a:t>
            </a:r>
            <a:r>
              <a:rPr lang="en-US" altLang="en-US" sz="1800" dirty="0"/>
              <a:t> time for that line. </a:t>
            </a:r>
          </a:p>
          <a:p>
            <a:pPr marL="0" indent="0">
              <a:buFontTx/>
              <a:buNone/>
            </a:pPr>
            <a:endParaRPr lang="en-US" altLang="en-US" sz="1400" dirty="0"/>
          </a:p>
          <a:p>
            <a:pPr marL="0" indent="0">
              <a:buFontTx/>
              <a:buNone/>
            </a:pPr>
            <a:endParaRPr lang="en-US" altLang="en-US" sz="1400" dirty="0"/>
          </a:p>
          <a:p>
            <a:pPr marL="0" indent="0">
              <a:buFontTx/>
              <a:buNone/>
            </a:pPr>
            <a:r>
              <a:rPr lang="en-US" altLang="en-US" sz="1800" dirty="0"/>
              <a:t>The SEMG will use the same </a:t>
            </a:r>
            <a:r>
              <a:rPr lang="en-US" altLang="en-US" sz="1800" b="1" dirty="0"/>
              <a:t>stop time </a:t>
            </a:r>
            <a:r>
              <a:rPr lang="en-US" altLang="en-US" sz="1800" dirty="0"/>
              <a:t>recorded in Line #1 as their </a:t>
            </a:r>
            <a:r>
              <a:rPr lang="en-US" altLang="en-US" sz="1800" b="1" dirty="0"/>
              <a:t>start time </a:t>
            </a:r>
            <a:r>
              <a:rPr lang="en-US" altLang="en-US" sz="1800" dirty="0"/>
              <a:t>for Line # 2 or the second sortie.</a:t>
            </a:r>
          </a:p>
          <a:p>
            <a:pPr marL="0" indent="0">
              <a:buFontTx/>
              <a:buNone/>
            </a:pPr>
            <a:r>
              <a:rPr lang="en-US" altLang="en-US" sz="1800" dirty="0"/>
              <a:t>  </a:t>
            </a:r>
          </a:p>
          <a:p>
            <a:pPr marL="0" indent="0">
              <a:buFontTx/>
              <a:buNone/>
            </a:pPr>
            <a:endParaRPr lang="en-US" altLang="en-US" sz="1800" dirty="0"/>
          </a:p>
          <a:p>
            <a:pPr marL="0" indent="0">
              <a:buFontTx/>
              <a:buNone/>
            </a:pPr>
            <a:endParaRPr lang="en-US" alt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2400"/>
              <a:t>Example of How to Record Flight Time</a:t>
            </a:r>
          </a:p>
        </p:txBody>
      </p:sp>
      <p:pic>
        <p:nvPicPr>
          <p:cNvPr id="31748"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1466850"/>
            <a:ext cx="404177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9275" y="3025775"/>
            <a:ext cx="2282825" cy="1195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0" name="TextBox 4"/>
          <p:cNvSpPr txBox="1">
            <a:spLocks noChangeArrowheads="1"/>
          </p:cNvSpPr>
          <p:nvPr/>
        </p:nvSpPr>
        <p:spPr bwMode="auto">
          <a:xfrm>
            <a:off x="701675" y="3208338"/>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Note the start time will be the same as the strop time for the previous sortie if the SEAT is hot reloading.</a:t>
            </a:r>
          </a:p>
        </p:txBody>
      </p:sp>
      <p:sp>
        <p:nvSpPr>
          <p:cNvPr id="11" name="Oval 10"/>
          <p:cNvSpPr/>
          <p:nvPr/>
        </p:nvSpPr>
        <p:spPr>
          <a:xfrm>
            <a:off x="3810000" y="2393950"/>
            <a:ext cx="685800" cy="722313"/>
          </a:xfrm>
          <a:prstGeom prst="ellipse">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2400"/>
              <a:t>Example of How to Record Flight Time</a:t>
            </a:r>
          </a:p>
        </p:txBody>
      </p:sp>
      <p:sp>
        <p:nvSpPr>
          <p:cNvPr id="32771" name="Content Placeholder 2"/>
          <p:cNvSpPr>
            <a:spLocks noGrp="1"/>
          </p:cNvSpPr>
          <p:nvPr>
            <p:ph idx="1"/>
          </p:nvPr>
        </p:nvSpPr>
        <p:spPr/>
        <p:txBody>
          <a:bodyPr/>
          <a:lstStyle/>
          <a:p>
            <a:endParaRPr lang="en-US" altLang="en-US"/>
          </a:p>
        </p:txBody>
      </p:sp>
      <p:pic>
        <p:nvPicPr>
          <p:cNvPr id="32772" name="Picture 2" descr="\\ilmazsf3ds1\sf\users\mehayes\Desktop\Capt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00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676400" y="3230563"/>
            <a:ext cx="1066800" cy="976312"/>
          </a:xfrm>
          <a:prstGeom prst="ellips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r>
              <a:rPr lang="en-US" altLang="en-US"/>
              <a:t> </a:t>
            </a:r>
            <a:r>
              <a:rPr lang="en-US" altLang="en-US" sz="4000"/>
              <a:t>Task Orders for All DOI Contracts</a:t>
            </a:r>
          </a:p>
        </p:txBody>
      </p:sp>
      <p:sp>
        <p:nvSpPr>
          <p:cNvPr id="33795" name="Content Placeholder 7"/>
          <p:cNvSpPr>
            <a:spLocks noGrp="1"/>
          </p:cNvSpPr>
          <p:nvPr>
            <p:ph idx="1"/>
          </p:nvPr>
        </p:nvSpPr>
        <p:spPr/>
        <p:txBody>
          <a:bodyPr/>
          <a:lstStyle/>
          <a:p>
            <a:pPr marL="0" indent="0">
              <a:buFontTx/>
              <a:buNone/>
            </a:pPr>
            <a:r>
              <a:rPr lang="en-US" altLang="en-US" sz="2000" b="1" dirty="0"/>
              <a:t>Task Orders are generated each year for every contractor by the Contracting Officer (CO).  </a:t>
            </a:r>
          </a:p>
          <a:p>
            <a:pPr marL="0" indent="0">
              <a:buFontTx/>
              <a:buNone/>
            </a:pPr>
            <a:endParaRPr lang="en-US" altLang="en-US" sz="1000" b="1" dirty="0"/>
          </a:p>
          <a:p>
            <a:pPr marL="0" indent="0">
              <a:buFontTx/>
              <a:buNone/>
            </a:pPr>
            <a:r>
              <a:rPr lang="en-US" altLang="en-US" sz="2000" b="1" dirty="0"/>
              <a:t>Each Task Order has a Purchase  Order/Request with hard dollars behind it.  The Task Order authorizes the company to expense against the contract.</a:t>
            </a:r>
          </a:p>
          <a:p>
            <a:pPr marL="0" indent="0">
              <a:buFontTx/>
              <a:buNone/>
            </a:pPr>
            <a:endParaRPr lang="en-US" altLang="en-US" sz="1000" b="1" dirty="0"/>
          </a:p>
          <a:p>
            <a:pPr marL="0" indent="0">
              <a:buFontTx/>
              <a:buNone/>
            </a:pPr>
            <a:r>
              <a:rPr lang="en-US" altLang="en-US" sz="2000" b="1" dirty="0"/>
              <a:t>Task Orders are recorded in the “Contract #” column of the </a:t>
            </a:r>
          </a:p>
          <a:p>
            <a:pPr marL="0" indent="0">
              <a:buFontTx/>
              <a:buNone/>
            </a:pPr>
            <a:r>
              <a:rPr lang="en-US" altLang="en-US" sz="2000" b="1" dirty="0"/>
              <a:t>OAS 23.</a:t>
            </a:r>
          </a:p>
          <a:p>
            <a:pPr marL="0" indent="0">
              <a:buFontTx/>
              <a:buNone/>
            </a:pPr>
            <a:endParaRPr lang="en-US" altLang="en-US" sz="1000" b="1" dirty="0"/>
          </a:p>
          <a:p>
            <a:pPr marL="0" indent="0">
              <a:buFontTx/>
              <a:buNone/>
            </a:pPr>
            <a:r>
              <a:rPr lang="en-US" altLang="en-US" sz="2000" b="1" dirty="0"/>
              <a:t>Cost Coding Guides for On Call </a:t>
            </a:r>
            <a:r>
              <a:rPr lang="en-US" altLang="en-US" sz="2000" b="1" dirty="0" smtClean="0"/>
              <a:t>SEAT </a:t>
            </a:r>
            <a:r>
              <a:rPr lang="en-US" altLang="en-US" sz="2000" b="1" dirty="0"/>
              <a:t>contracts have been developed to help the SEMG choose the correct Task Order number for the different types of contracts.  The guides are posted on the BLM National SEAT Web Site.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
            <a:ext cx="7812087" cy="604043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629400" y="1371600"/>
            <a:ext cx="1752600" cy="45720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4343400"/>
            <a:ext cx="6553200" cy="923330"/>
          </a:xfrm>
          <a:prstGeom prst="rect">
            <a:avLst/>
          </a:prstGeom>
          <a:solidFill>
            <a:srgbClr val="FF0000">
              <a:alpha val="16000"/>
            </a:srgbClr>
          </a:solidFill>
        </p:spPr>
        <p:txBody>
          <a:bodyPr wrap="square" rtlCol="0">
            <a:spAutoFit/>
          </a:bodyPr>
          <a:lstStyle/>
          <a:p>
            <a:r>
              <a:rPr lang="en-US" dirty="0" smtClean="0"/>
              <a:t>“Block 9”  Shows the Jurisdiction / Agency as the United States Forest Service.  The USDA Fire Suppression Order Number (Task Order) would be used on the OAS 23.   </a:t>
            </a:r>
            <a:endParaRPr lang="en-US" dirty="0"/>
          </a:p>
        </p:txBody>
      </p:sp>
    </p:spTree>
    <p:extLst>
      <p:ext uri="{BB962C8B-B14F-4D97-AF65-F5344CB8AC3E}">
        <p14:creationId xmlns:p14="http://schemas.microsoft.com/office/powerpoint/2010/main" val="1882148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Contract Task Orders</a:t>
            </a:r>
          </a:p>
        </p:txBody>
      </p:sp>
      <p:sp>
        <p:nvSpPr>
          <p:cNvPr id="7" name="Rectangle 6"/>
          <p:cNvSpPr/>
          <p:nvPr/>
        </p:nvSpPr>
        <p:spPr>
          <a:xfrm>
            <a:off x="320674" y="1731962"/>
            <a:ext cx="3413125"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334000" y="1685508"/>
            <a:ext cx="3467100" cy="446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6" name="TextBox 9"/>
          <p:cNvSpPr txBox="1">
            <a:spLocks noChangeArrowheads="1"/>
          </p:cNvSpPr>
          <p:nvPr/>
        </p:nvSpPr>
        <p:spPr bwMode="auto">
          <a:xfrm>
            <a:off x="473075" y="1771650"/>
            <a:ext cx="32607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dirty="0">
                <a:solidFill>
                  <a:srgbClr val="FF0000"/>
                </a:solidFill>
              </a:rPr>
              <a:t>On Call Task Order Numbers</a:t>
            </a:r>
          </a:p>
          <a:p>
            <a:pPr eaLnBrk="1" hangingPunct="1">
              <a:spcBef>
                <a:spcPct val="0"/>
              </a:spcBef>
              <a:buFontTx/>
              <a:buNone/>
            </a:pPr>
            <a:endParaRPr lang="en-US" altLang="en-US" sz="1200" dirty="0"/>
          </a:p>
          <a:p>
            <a:pPr eaLnBrk="1" hangingPunct="1">
              <a:spcBef>
                <a:spcPct val="0"/>
              </a:spcBef>
              <a:buFontTx/>
              <a:buNone/>
            </a:pPr>
            <a:r>
              <a:rPr lang="en-US" altLang="en-US" sz="1200" dirty="0"/>
              <a:t>Each SEAT contractor is issued a specific Task Order number for DOI fire Bureaus and a</a:t>
            </a:r>
          </a:p>
          <a:p>
            <a:pPr eaLnBrk="1" hangingPunct="1">
              <a:spcBef>
                <a:spcPct val="0"/>
              </a:spcBef>
              <a:buFontTx/>
              <a:buNone/>
            </a:pPr>
            <a:r>
              <a:rPr lang="en-US" altLang="en-US" sz="1200" dirty="0"/>
              <a:t>separate Task Order number for the USFS.</a:t>
            </a:r>
          </a:p>
          <a:p>
            <a:pPr eaLnBrk="1" hangingPunct="1">
              <a:spcBef>
                <a:spcPct val="0"/>
              </a:spcBef>
              <a:buFontTx/>
              <a:buNone/>
            </a:pPr>
            <a:endParaRPr lang="en-US" altLang="en-US" sz="1200" dirty="0"/>
          </a:p>
          <a:p>
            <a:pPr eaLnBrk="1" hangingPunct="1">
              <a:spcBef>
                <a:spcPct val="0"/>
              </a:spcBef>
              <a:buFontTx/>
              <a:buNone/>
            </a:pPr>
            <a:r>
              <a:rPr lang="en-US" altLang="en-US" sz="1200" dirty="0"/>
              <a:t>Block Nine of the Resource Order indicates the Ordering Agency. The Ordering Agency</a:t>
            </a:r>
          </a:p>
          <a:p>
            <a:pPr eaLnBrk="1" hangingPunct="1">
              <a:spcBef>
                <a:spcPct val="0"/>
              </a:spcBef>
              <a:buFontTx/>
              <a:buNone/>
            </a:pPr>
            <a:r>
              <a:rPr lang="en-US" altLang="en-US" sz="1200" dirty="0"/>
              <a:t>(either USFS or a DOI Bureau) will determine which fire suppression task order to use.</a:t>
            </a:r>
          </a:p>
          <a:p>
            <a:pPr eaLnBrk="1" hangingPunct="1">
              <a:spcBef>
                <a:spcPct val="0"/>
              </a:spcBef>
              <a:buFontTx/>
              <a:buNone/>
            </a:pPr>
            <a:endParaRPr lang="en-US" altLang="en-US" sz="1200" dirty="0"/>
          </a:p>
          <a:p>
            <a:pPr eaLnBrk="1" hangingPunct="1">
              <a:spcBef>
                <a:spcPct val="0"/>
              </a:spcBef>
              <a:buFontTx/>
              <a:buNone/>
            </a:pPr>
            <a:r>
              <a:rPr lang="en-US" altLang="en-US" sz="1200" dirty="0"/>
              <a:t>A list of Task Orders can be found on the OAS and BLM National SEAT Web Sites.</a:t>
            </a:r>
          </a:p>
          <a:p>
            <a:pPr eaLnBrk="1" hangingPunct="1">
              <a:spcBef>
                <a:spcPct val="0"/>
              </a:spcBef>
              <a:buFontTx/>
              <a:buNone/>
            </a:pPr>
            <a:endParaRPr lang="en-US" altLang="en-US" sz="1200" dirty="0"/>
          </a:p>
          <a:p>
            <a:pPr eaLnBrk="1" hangingPunct="1">
              <a:spcBef>
                <a:spcPct val="0"/>
              </a:spcBef>
              <a:buFontTx/>
              <a:buNone/>
            </a:pPr>
            <a:r>
              <a:rPr lang="en-US" altLang="en-US" sz="1200" dirty="0"/>
              <a:t>A Cost Coding Guide can be found on the BLM National SEAT Web Site.</a:t>
            </a:r>
          </a:p>
          <a:p>
            <a:pPr eaLnBrk="1" hangingPunct="1">
              <a:spcBef>
                <a:spcPct val="0"/>
              </a:spcBef>
              <a:buFontTx/>
              <a:buNone/>
            </a:pPr>
            <a:endParaRPr lang="en-US" altLang="en-US" sz="1200" dirty="0"/>
          </a:p>
        </p:txBody>
      </p:sp>
      <p:sp>
        <p:nvSpPr>
          <p:cNvPr id="35848" name="TextBox 11"/>
          <p:cNvSpPr txBox="1">
            <a:spLocks noChangeArrowheads="1"/>
          </p:cNvSpPr>
          <p:nvPr/>
        </p:nvSpPr>
        <p:spPr bwMode="auto">
          <a:xfrm>
            <a:off x="5486400" y="1771650"/>
            <a:ext cx="3124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dirty="0">
                <a:solidFill>
                  <a:srgbClr val="FF0000"/>
                </a:solidFill>
              </a:rPr>
              <a:t>USFS / State Exclusive Use Task Order Numbers</a:t>
            </a:r>
          </a:p>
          <a:p>
            <a:pPr eaLnBrk="1" hangingPunct="1">
              <a:spcBef>
                <a:spcPct val="0"/>
              </a:spcBef>
              <a:buFontTx/>
              <a:buNone/>
            </a:pPr>
            <a:endParaRPr lang="en-US" altLang="en-US" sz="1200" b="1" dirty="0">
              <a:solidFill>
                <a:srgbClr val="FF0000"/>
              </a:solidFill>
            </a:endParaRPr>
          </a:p>
          <a:p>
            <a:pPr eaLnBrk="1" hangingPunct="1">
              <a:spcBef>
                <a:spcPct val="0"/>
              </a:spcBef>
              <a:buFontTx/>
              <a:buNone/>
            </a:pPr>
            <a:r>
              <a:rPr lang="en-US" altLang="en-US" sz="1200" dirty="0"/>
              <a:t>The USFS and State Exclusive Use Contracts may or may not have a Task Order.  SEMGs will need to receive direction for completing the invoice or pay document from the individual State of USFS contacts.</a:t>
            </a:r>
          </a:p>
          <a:p>
            <a:pPr eaLnBrk="1" hangingPunct="1">
              <a:spcBef>
                <a:spcPct val="0"/>
              </a:spcBef>
              <a:buFontTx/>
              <a:buNone/>
            </a:pPr>
            <a:endParaRPr lang="en-US" altLang="en-US" sz="1200" dirty="0"/>
          </a:p>
          <a:p>
            <a:pPr eaLnBrk="1" hangingPunct="1">
              <a:spcBef>
                <a:spcPct val="0"/>
              </a:spcBef>
              <a:buFontTx/>
              <a:buNone/>
            </a:pPr>
            <a:endParaRPr lang="en-US" alt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792162"/>
          </a:xfrm>
        </p:spPr>
        <p:txBody>
          <a:bodyPr/>
          <a:lstStyle/>
          <a:p>
            <a:r>
              <a:rPr lang="en-US" altLang="en-US" sz="2400">
                <a:solidFill>
                  <a:srgbClr val="FF0000"/>
                </a:solidFill>
              </a:rPr>
              <a:t>Do You Have the Correct Charge Code Formatting ??</a:t>
            </a:r>
          </a:p>
        </p:txBody>
      </p:sp>
      <p:sp>
        <p:nvSpPr>
          <p:cNvPr id="36867" name="Content Placeholder 2"/>
          <p:cNvSpPr>
            <a:spLocks noGrp="1"/>
          </p:cNvSpPr>
          <p:nvPr>
            <p:ph idx="1"/>
          </p:nvPr>
        </p:nvSpPr>
        <p:spPr>
          <a:xfrm>
            <a:off x="457200" y="990600"/>
            <a:ext cx="8229600" cy="5105400"/>
          </a:xfrm>
        </p:spPr>
        <p:txBody>
          <a:bodyPr/>
          <a:lstStyle/>
          <a:p>
            <a:pPr>
              <a:buFontTx/>
              <a:buNone/>
            </a:pPr>
            <a:r>
              <a:rPr lang="en-US" altLang="en-US" sz="1600"/>
              <a:t>The number one problem with the OAS 23 is errors in the charge code formatting.  It is </a:t>
            </a:r>
          </a:p>
          <a:p>
            <a:pPr>
              <a:buFontTx/>
              <a:buNone/>
            </a:pPr>
            <a:r>
              <a:rPr lang="en-US" altLang="en-US" sz="1600"/>
              <a:t>extremely time consuming for OAS when trying to process  payment.</a:t>
            </a:r>
          </a:p>
          <a:p>
            <a:pPr>
              <a:buFontTx/>
              <a:buNone/>
            </a:pPr>
            <a:r>
              <a:rPr lang="en-US" altLang="en-US" sz="2400" b="1"/>
              <a:t>How Can You Help ??</a:t>
            </a:r>
          </a:p>
          <a:p>
            <a:r>
              <a:rPr lang="en-US" altLang="en-US" sz="1600"/>
              <a:t>Always confirm the charge coding format with your direct supervisor.  </a:t>
            </a:r>
          </a:p>
          <a:p>
            <a:pPr>
              <a:buFontTx/>
              <a:buNone/>
            </a:pPr>
            <a:endParaRPr lang="en-US" altLang="en-US" sz="800"/>
          </a:p>
          <a:p>
            <a:r>
              <a:rPr lang="en-US" altLang="en-US" sz="1600"/>
              <a:t>Understand formats change with severity and wildfire incident.</a:t>
            </a:r>
          </a:p>
          <a:p>
            <a:endParaRPr lang="en-US" altLang="en-US" sz="800"/>
          </a:p>
          <a:p>
            <a:r>
              <a:rPr lang="en-US" altLang="en-US" sz="1600"/>
              <a:t>Always a good idea to put the name of the fire and the Fire Code in the comments section.</a:t>
            </a:r>
          </a:p>
          <a:p>
            <a:pPr>
              <a:buFontTx/>
              <a:buNone/>
            </a:pPr>
            <a:endParaRPr lang="en-US" altLang="en-US" sz="800"/>
          </a:p>
          <a:p>
            <a:r>
              <a:rPr lang="en-US" altLang="en-US" sz="1600"/>
              <a:t>Never copy the formatting from another manager at your base.  They may be managing a different type of contract and their formatting may not apply to you.</a:t>
            </a:r>
          </a:p>
          <a:p>
            <a:endParaRPr lang="en-US" altLang="en-US" sz="800"/>
          </a:p>
          <a:p>
            <a:r>
              <a:rPr lang="en-US" altLang="en-US" sz="1600"/>
              <a:t>If you are managing more than one SEAT, do not assume the formatting is the same for both SEATs.  They may be different contracts that require a certain type of formatting.</a:t>
            </a:r>
          </a:p>
          <a:p>
            <a:r>
              <a:rPr lang="en-US" altLang="en-US" sz="1600"/>
              <a:t>Always make sure your name and contact information is easy to read so OAS can contact you with questions.</a:t>
            </a:r>
          </a:p>
          <a:p>
            <a:pPr>
              <a:buFontTx/>
              <a:buNone/>
            </a:pPr>
            <a:endParaRPr lang="en-US" altLang="en-US" sz="800"/>
          </a:p>
          <a:p>
            <a:r>
              <a:rPr lang="en-US" altLang="en-US" sz="1600"/>
              <a:t>Bottom line…..</a:t>
            </a:r>
            <a:r>
              <a:rPr lang="en-US" altLang="en-US" sz="1600" b="1"/>
              <a:t>ALWAYS CHECK WITH YOUR DIRECT SUPERVISOR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Cost Coding Information</a:t>
            </a:r>
          </a:p>
        </p:txBody>
      </p:sp>
      <p:sp>
        <p:nvSpPr>
          <p:cNvPr id="7" name="Rectangle 6"/>
          <p:cNvSpPr/>
          <p:nvPr/>
        </p:nvSpPr>
        <p:spPr>
          <a:xfrm>
            <a:off x="320675" y="1676400"/>
            <a:ext cx="3565524"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029200" y="1676400"/>
            <a:ext cx="3733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TextBox 9"/>
          <p:cNvSpPr txBox="1">
            <a:spLocks noChangeArrowheads="1"/>
          </p:cNvSpPr>
          <p:nvPr/>
        </p:nvSpPr>
        <p:spPr bwMode="auto">
          <a:xfrm>
            <a:off x="473074" y="1771650"/>
            <a:ext cx="34131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dirty="0">
                <a:solidFill>
                  <a:srgbClr val="FF0000"/>
                </a:solidFill>
              </a:rPr>
              <a:t>On Call Cost Coding</a:t>
            </a:r>
          </a:p>
          <a:p>
            <a:pPr eaLnBrk="1" hangingPunct="1">
              <a:spcBef>
                <a:spcPct val="0"/>
              </a:spcBef>
              <a:buFontTx/>
              <a:buNone/>
            </a:pPr>
            <a:endParaRPr lang="en-US" altLang="en-US" sz="1200" dirty="0"/>
          </a:p>
          <a:p>
            <a:pPr eaLnBrk="1" hangingPunct="1">
              <a:spcBef>
                <a:spcPct val="0"/>
              </a:spcBef>
              <a:buFontTx/>
              <a:buNone/>
            </a:pPr>
            <a:endParaRPr lang="en-US" altLang="en-US" sz="1200" dirty="0"/>
          </a:p>
          <a:p>
            <a:pPr eaLnBrk="1" hangingPunct="1">
              <a:spcBef>
                <a:spcPct val="0"/>
              </a:spcBef>
              <a:buFontTx/>
              <a:buNone/>
            </a:pPr>
            <a:r>
              <a:rPr lang="en-US" altLang="en-US" sz="1200" dirty="0"/>
              <a:t>The SEMG will need to obtain the correct </a:t>
            </a:r>
            <a:r>
              <a:rPr lang="en-US" altLang="en-US" sz="1200" dirty="0" err="1" smtClean="0"/>
              <a:t>Billee</a:t>
            </a:r>
            <a:r>
              <a:rPr lang="en-US" altLang="en-US" sz="1200" dirty="0" smtClean="0"/>
              <a:t> </a:t>
            </a:r>
            <a:r>
              <a:rPr lang="en-US" altLang="en-US" sz="1200" dirty="0"/>
              <a:t>Code from  the unit ordering the SEAT.</a:t>
            </a:r>
          </a:p>
          <a:p>
            <a:pPr eaLnBrk="1" hangingPunct="1">
              <a:spcBef>
                <a:spcPct val="0"/>
              </a:spcBef>
              <a:buFontTx/>
              <a:buNone/>
            </a:pPr>
            <a:endParaRPr lang="en-US" altLang="en-US" sz="1200" dirty="0"/>
          </a:p>
          <a:p>
            <a:pPr eaLnBrk="1" hangingPunct="1">
              <a:spcBef>
                <a:spcPct val="0"/>
              </a:spcBef>
              <a:buFontTx/>
              <a:buNone/>
            </a:pPr>
            <a:r>
              <a:rPr lang="en-US" altLang="en-US" sz="1200" dirty="0"/>
              <a:t>The SEMG will use the appropriate charge code format for the agency that ordered the aircraft for all Time and Fee Based charges.  </a:t>
            </a:r>
          </a:p>
          <a:p>
            <a:pPr eaLnBrk="1" hangingPunct="1">
              <a:spcBef>
                <a:spcPct val="0"/>
              </a:spcBef>
              <a:buFontTx/>
              <a:buNone/>
            </a:pPr>
            <a:endParaRPr lang="en-US" altLang="en-US" sz="1200" dirty="0"/>
          </a:p>
          <a:p>
            <a:pPr eaLnBrk="1" hangingPunct="1">
              <a:spcBef>
                <a:spcPct val="0"/>
              </a:spcBef>
              <a:buFontTx/>
              <a:buNone/>
            </a:pPr>
            <a:r>
              <a:rPr lang="en-US" altLang="en-US" sz="1200" dirty="0"/>
              <a:t>Leave the Item#  column blank.</a:t>
            </a:r>
          </a:p>
          <a:p>
            <a:pPr eaLnBrk="1" hangingPunct="1">
              <a:spcBef>
                <a:spcPct val="0"/>
              </a:spcBef>
              <a:buFontTx/>
              <a:buNone/>
            </a:pPr>
            <a:endParaRPr lang="en-US" altLang="en-US" sz="1200" dirty="0"/>
          </a:p>
          <a:p>
            <a:pPr eaLnBrk="1" hangingPunct="1">
              <a:spcBef>
                <a:spcPct val="0"/>
              </a:spcBef>
              <a:buFontTx/>
              <a:buNone/>
            </a:pPr>
            <a:endParaRPr lang="en-US" altLang="en-US" sz="1200" dirty="0"/>
          </a:p>
          <a:p>
            <a:pPr eaLnBrk="1" hangingPunct="1">
              <a:spcBef>
                <a:spcPct val="0"/>
              </a:spcBef>
              <a:buFontTx/>
              <a:buNone/>
            </a:pPr>
            <a:r>
              <a:rPr lang="en-US" altLang="en-US" sz="1200" dirty="0"/>
              <a:t>A Cost Coding Guide can be found on the BLM National SEAT Web Site.</a:t>
            </a:r>
          </a:p>
          <a:p>
            <a:pPr eaLnBrk="1" hangingPunct="1">
              <a:spcBef>
                <a:spcPct val="0"/>
              </a:spcBef>
              <a:buFontTx/>
              <a:buNone/>
            </a:pPr>
            <a:endParaRPr lang="en-US" altLang="en-US" sz="1200" dirty="0"/>
          </a:p>
          <a:p>
            <a:pPr eaLnBrk="1" hangingPunct="1">
              <a:spcBef>
                <a:spcPct val="0"/>
              </a:spcBef>
              <a:buFontTx/>
              <a:buNone/>
            </a:pPr>
            <a:r>
              <a:rPr lang="en-US" altLang="en-US" sz="1200" dirty="0"/>
              <a:t> </a:t>
            </a:r>
          </a:p>
        </p:txBody>
      </p:sp>
      <p:sp>
        <p:nvSpPr>
          <p:cNvPr id="37896" name="TextBox 11"/>
          <p:cNvSpPr txBox="1">
            <a:spLocks noChangeArrowheads="1"/>
          </p:cNvSpPr>
          <p:nvPr/>
        </p:nvSpPr>
        <p:spPr bwMode="auto">
          <a:xfrm>
            <a:off x="5257800" y="1771650"/>
            <a:ext cx="335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dirty="0">
                <a:solidFill>
                  <a:srgbClr val="FF0000"/>
                </a:solidFill>
              </a:rPr>
              <a:t>USFS / State Exclusive Use </a:t>
            </a:r>
          </a:p>
          <a:p>
            <a:pPr eaLnBrk="1" hangingPunct="1">
              <a:spcBef>
                <a:spcPct val="0"/>
              </a:spcBef>
              <a:buFontTx/>
              <a:buNone/>
            </a:pPr>
            <a:r>
              <a:rPr lang="en-US" altLang="en-US" sz="1200" b="1" dirty="0">
                <a:solidFill>
                  <a:srgbClr val="FF0000"/>
                </a:solidFill>
              </a:rPr>
              <a:t>Cost Coding</a:t>
            </a:r>
          </a:p>
          <a:p>
            <a:pPr eaLnBrk="1" hangingPunct="1">
              <a:spcBef>
                <a:spcPct val="0"/>
              </a:spcBef>
              <a:buFontTx/>
              <a:buNone/>
            </a:pPr>
            <a:endParaRPr lang="en-US" altLang="en-US" sz="1200" b="1" dirty="0">
              <a:solidFill>
                <a:srgbClr val="FF0000"/>
              </a:solidFill>
            </a:endParaRPr>
          </a:p>
          <a:p>
            <a:pPr eaLnBrk="1" hangingPunct="1">
              <a:spcBef>
                <a:spcPct val="0"/>
              </a:spcBef>
              <a:buFontTx/>
              <a:buNone/>
            </a:pPr>
            <a:r>
              <a:rPr lang="en-US" altLang="en-US" sz="1200" dirty="0"/>
              <a:t>The SEMG will  need to obtain a briefing from the USFS or the individual State  contacts on the correct cost coding formats. </a:t>
            </a:r>
          </a:p>
          <a:p>
            <a:pPr eaLnBrk="1" hangingPunct="1">
              <a:spcBef>
                <a:spcPct val="0"/>
              </a:spcBef>
              <a:buFontTx/>
              <a:buNone/>
            </a:pPr>
            <a:endParaRPr lang="en-US" alt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400" b="1"/>
              <a:t>Example OAS 23 for On Call SEAT Contracts</a:t>
            </a:r>
            <a:endParaRPr lang="en-US" altLang="en-US" sz="2400"/>
          </a:p>
        </p:txBody>
      </p:sp>
      <p:pic>
        <p:nvPicPr>
          <p:cNvPr id="40963" name="Picture 1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888288"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2270125" y="1776413"/>
            <a:ext cx="1676400" cy="533400"/>
          </a:xfrm>
          <a:prstGeom prst="wedgeRoundRectCallout">
            <a:avLst>
              <a:gd name="adj1" fmla="val 82076"/>
              <a:gd name="adj2" fmla="val -33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5" name="TextBox 3"/>
          <p:cNvSpPr txBox="1">
            <a:spLocks noChangeArrowheads="1"/>
          </p:cNvSpPr>
          <p:nvPr/>
        </p:nvSpPr>
        <p:spPr bwMode="auto">
          <a:xfrm>
            <a:off x="2438400" y="1920875"/>
            <a:ext cx="1447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Leave Blank</a:t>
            </a:r>
          </a:p>
        </p:txBody>
      </p:sp>
      <p:sp>
        <p:nvSpPr>
          <p:cNvPr id="5" name="Rounded Rectangular Callout 4"/>
          <p:cNvSpPr/>
          <p:nvPr/>
        </p:nvSpPr>
        <p:spPr>
          <a:xfrm>
            <a:off x="1676400" y="3429000"/>
            <a:ext cx="2590800" cy="685800"/>
          </a:xfrm>
          <a:prstGeom prst="wedgeRoundRectCallout">
            <a:avLst>
              <a:gd name="adj1" fmla="val 88579"/>
              <a:gd name="adj2" fmla="val -77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7" name="TextBox 6"/>
          <p:cNvSpPr txBox="1">
            <a:spLocks noChangeArrowheads="1"/>
          </p:cNvSpPr>
          <p:nvPr/>
        </p:nvSpPr>
        <p:spPr bwMode="auto">
          <a:xfrm>
            <a:off x="1828800" y="356393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SEMG must obtain correct Billee Code</a:t>
            </a:r>
          </a:p>
        </p:txBody>
      </p:sp>
      <p:sp>
        <p:nvSpPr>
          <p:cNvPr id="9" name="Rectangle 8"/>
          <p:cNvSpPr/>
          <p:nvPr/>
        </p:nvSpPr>
        <p:spPr>
          <a:xfrm>
            <a:off x="1371600" y="4419600"/>
            <a:ext cx="2514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9" name="TextBox 9"/>
          <p:cNvSpPr txBox="1">
            <a:spLocks noChangeArrowheads="1"/>
          </p:cNvSpPr>
          <p:nvPr/>
        </p:nvSpPr>
        <p:spPr bwMode="auto">
          <a:xfrm>
            <a:off x="1676400" y="4427538"/>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Use the appropriate charge code format for the agency that ordered the SEAT.</a:t>
            </a:r>
          </a:p>
        </p:txBody>
      </p:sp>
      <p:cxnSp>
        <p:nvCxnSpPr>
          <p:cNvPr id="14" name="Straight Arrow Connector 13"/>
          <p:cNvCxnSpPr>
            <a:stCxn id="9" idx="3"/>
          </p:cNvCxnSpPr>
          <p:nvPr/>
        </p:nvCxnSpPr>
        <p:spPr>
          <a:xfrm flipV="1">
            <a:off x="3886200" y="3429000"/>
            <a:ext cx="2743200" cy="14097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a:off x="3886200" y="4838700"/>
            <a:ext cx="2895600" cy="8001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lstStyle/>
          <a:p>
            <a:r>
              <a:rPr lang="en-US" altLang="en-US">
                <a:solidFill>
                  <a:srgbClr val="0070C0"/>
                </a:solidFill>
              </a:rPr>
              <a:t>Lesson Learned </a:t>
            </a:r>
          </a:p>
        </p:txBody>
      </p:sp>
      <p:sp>
        <p:nvSpPr>
          <p:cNvPr id="5123" name="Content Placeholder 2"/>
          <p:cNvSpPr>
            <a:spLocks noGrp="1"/>
          </p:cNvSpPr>
          <p:nvPr>
            <p:ph idx="1"/>
          </p:nvPr>
        </p:nvSpPr>
        <p:spPr>
          <a:xfrm>
            <a:off x="457200" y="1219200"/>
            <a:ext cx="8229600" cy="4906963"/>
          </a:xfrm>
        </p:spPr>
        <p:txBody>
          <a:bodyPr/>
          <a:lstStyle/>
          <a:p>
            <a:pPr marL="0" indent="0">
              <a:buFontTx/>
              <a:buNone/>
            </a:pPr>
            <a:r>
              <a:rPr lang="en-US" altLang="en-US" sz="2000" b="1">
                <a:solidFill>
                  <a:srgbClr val="0070C0"/>
                </a:solidFill>
              </a:rPr>
              <a:t>Observation: Changes with the national RAMP frequency.</a:t>
            </a:r>
          </a:p>
          <a:p>
            <a:pPr marL="0" indent="0">
              <a:buFontTx/>
              <a:buNone/>
            </a:pPr>
            <a:endParaRPr lang="en-US" altLang="en-US" sz="2000"/>
          </a:p>
          <a:p>
            <a:pPr marL="0" indent="0">
              <a:buFontTx/>
              <a:buNone/>
            </a:pPr>
            <a:r>
              <a:rPr lang="en-US" altLang="en-US" sz="2000"/>
              <a:t>The FAA reviews and engineers all aviation Air-to-Air AM frequencies for all Airtanker Bases each year. Usually, the frequency 123.975 MHz is assigned for this purpose. However, if the frequency is not available at a given location, the FAA will engineer an alternative frequency. Due to engineering restrictions there are several new frequency assignments/changes to the National Airtanker Bases.   </a:t>
            </a:r>
          </a:p>
          <a:p>
            <a:pPr marL="0" indent="0">
              <a:buFontTx/>
              <a:buNone/>
            </a:pPr>
            <a:endParaRPr lang="en-US" altLang="en-US" sz="800" i="1"/>
          </a:p>
          <a:p>
            <a:pPr marL="0" indent="0">
              <a:buFontTx/>
              <a:buNone/>
            </a:pPr>
            <a:r>
              <a:rPr lang="en-US" altLang="en-US" sz="2000"/>
              <a:t>Changes from the standard 123.975 to an alternate frequency are published in the Interagency Airtanker Base Guide, and an Interagency Aviation Information Bulletin is issued each year as needed.  </a:t>
            </a:r>
          </a:p>
          <a:p>
            <a:pPr marL="0" indent="0">
              <a:buFontTx/>
              <a:buNone/>
            </a:pPr>
            <a:endParaRPr lang="en-US" altLang="en-US" sz="800" b="1">
              <a:solidFill>
                <a:srgbClr val="FF0000"/>
              </a:solidFill>
            </a:endParaRPr>
          </a:p>
          <a:p>
            <a:pPr marL="0" indent="0">
              <a:buFontTx/>
              <a:buNone/>
            </a:pPr>
            <a:r>
              <a:rPr lang="en-US" altLang="en-US" sz="2000" b="1">
                <a:solidFill>
                  <a:srgbClr val="FF0000"/>
                </a:solidFill>
              </a:rPr>
              <a:t>Bottom Line…make sure the SEAT pilot knows what RAMP frequency is assigned to their designated re-load base when they are dispatched.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2400" b="1"/>
              <a:t>Example OAS 23 for On Call SEAT Contracts</a:t>
            </a:r>
            <a:endParaRPr lang="en-US" altLang="en-US" sz="2400"/>
          </a:p>
        </p:txBody>
      </p:sp>
      <p:pic>
        <p:nvPicPr>
          <p:cNvPr id="41987"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342188"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71600" y="3048000"/>
            <a:ext cx="3048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89" name="TextBox 3"/>
          <p:cNvSpPr txBox="1">
            <a:spLocks noChangeArrowheads="1"/>
          </p:cNvSpPr>
          <p:nvPr/>
        </p:nvSpPr>
        <p:spPr bwMode="auto">
          <a:xfrm>
            <a:off x="1524000" y="32004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Example of on On Call OAS 23 with a BLM Billee Code and the 4 digit Fire Code in the correct BLM charge code format.</a:t>
            </a:r>
          </a:p>
        </p:txBody>
      </p:sp>
      <p:cxnSp>
        <p:nvCxnSpPr>
          <p:cNvPr id="6" name="Straight Arrow Connector 5"/>
          <p:cNvCxnSpPr>
            <a:stCxn id="3" idx="3"/>
          </p:cNvCxnSpPr>
          <p:nvPr/>
        </p:nvCxnSpPr>
        <p:spPr>
          <a:xfrm flipV="1">
            <a:off x="4419600" y="3048000"/>
            <a:ext cx="762000" cy="609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19600" y="3048000"/>
            <a:ext cx="2362200" cy="7239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a:bodyPr>
          <a:lstStyle/>
          <a:p>
            <a:r>
              <a:rPr lang="en-US" sz="2800" dirty="0" smtClean="0">
                <a:solidFill>
                  <a:srgbClr val="FF0000"/>
                </a:solidFill>
              </a:rPr>
              <a:t>Where can I get the Price List for On Call SEATs ?</a:t>
            </a:r>
            <a:endParaRPr lang="en-US" sz="2800" dirty="0">
              <a:solidFill>
                <a:srgbClr val="FF0000"/>
              </a:solidFill>
            </a:endParaRPr>
          </a:p>
        </p:txBody>
      </p:sp>
      <p:sp>
        <p:nvSpPr>
          <p:cNvPr id="5" name="Content Placeholder 4"/>
          <p:cNvSpPr>
            <a:spLocks noGrp="1"/>
          </p:cNvSpPr>
          <p:nvPr>
            <p:ph idx="1"/>
          </p:nvPr>
        </p:nvSpPr>
        <p:spPr>
          <a:xfrm>
            <a:off x="528782" y="990600"/>
            <a:ext cx="8229600" cy="5257800"/>
          </a:xfrm>
        </p:spPr>
        <p:txBody>
          <a:bodyPr/>
          <a:lstStyle/>
          <a:p>
            <a:endParaRPr lang="en-US" dirty="0"/>
          </a:p>
        </p:txBody>
      </p:sp>
      <p:pic>
        <p:nvPicPr>
          <p:cNvPr id="2050" name="Picture 2" descr="\\ilmazsf3ds1\sf\users\mehay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066800"/>
            <a:ext cx="5105400" cy="394079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685800" y="5410200"/>
            <a:ext cx="4572000" cy="762000"/>
          </a:xfrm>
          <a:prstGeom prst="wedgeRoundRectCallout">
            <a:avLst>
              <a:gd name="adj1" fmla="val 3207"/>
              <a:gd name="adj2" fmla="val -226678"/>
              <a:gd name="adj3" fmla="val 16667"/>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On Call pricelist is only accessible to DOI Employees through their DOI Bison email. </a:t>
            </a:r>
            <a:endParaRPr lang="en-US" sz="1400" dirty="0">
              <a:solidFill>
                <a:schemeClr val="tx1"/>
              </a:solidFill>
            </a:endParaRPr>
          </a:p>
        </p:txBody>
      </p:sp>
      <p:sp>
        <p:nvSpPr>
          <p:cNvPr id="7" name="TextBox 6"/>
          <p:cNvSpPr txBox="1"/>
          <p:nvPr/>
        </p:nvSpPr>
        <p:spPr>
          <a:xfrm>
            <a:off x="5486400" y="1371600"/>
            <a:ext cx="3048000" cy="5016758"/>
          </a:xfrm>
          <a:prstGeom prst="rect">
            <a:avLst/>
          </a:prstGeom>
          <a:noFill/>
        </p:spPr>
        <p:txBody>
          <a:bodyPr wrap="square" rtlCol="0">
            <a:spAutoFit/>
          </a:bodyPr>
          <a:lstStyle/>
          <a:p>
            <a:r>
              <a:rPr lang="en-US" b="1" i="1" dirty="0" smtClean="0">
                <a:solidFill>
                  <a:srgbClr val="00B050"/>
                </a:solidFill>
              </a:rPr>
              <a:t>If I am not a DOI employee how do I get the pricing for the On Call contract ?</a:t>
            </a:r>
          </a:p>
          <a:p>
            <a:endParaRPr lang="en-US" dirty="0"/>
          </a:p>
          <a:p>
            <a:pPr marL="285750" indent="-285750">
              <a:buFont typeface="Arial" panose="020B0604020202020204" pitchFamily="34" charset="0"/>
              <a:buChar char="•"/>
            </a:pPr>
            <a:r>
              <a:rPr lang="en-US" b="1" dirty="0" smtClean="0">
                <a:solidFill>
                  <a:srgbClr val="FF0000"/>
                </a:solidFill>
              </a:rPr>
              <a:t>Pilot is required to have a copy of the contract with them when mobilized for an assignment.</a:t>
            </a:r>
          </a:p>
          <a:p>
            <a:pPr marL="285750" indent="-285750">
              <a:buFont typeface="Arial" panose="020B0604020202020204" pitchFamily="34" charset="0"/>
              <a:buChar char="•"/>
            </a:pPr>
            <a:endParaRPr lang="en-US" b="1" dirty="0">
              <a:solidFill>
                <a:srgbClr val="FF0000"/>
              </a:solidFill>
            </a:endParaRPr>
          </a:p>
          <a:p>
            <a:pPr marL="285750" indent="-285750">
              <a:buFont typeface="Arial" panose="020B0604020202020204" pitchFamily="34" charset="0"/>
              <a:buChar char="•"/>
            </a:pPr>
            <a:r>
              <a:rPr lang="en-US" b="1" dirty="0" smtClean="0">
                <a:solidFill>
                  <a:srgbClr val="FF0000"/>
                </a:solidFill>
              </a:rPr>
              <a:t>If the pilot does not have the contract with them, call the Contracting Officer :</a:t>
            </a:r>
          </a:p>
          <a:p>
            <a:endParaRPr lang="en-US" altLang="en-US" sz="1600" dirty="0" smtClean="0">
              <a:solidFill>
                <a:srgbClr val="FF0000"/>
              </a:solidFill>
            </a:endParaRPr>
          </a:p>
          <a:p>
            <a:r>
              <a:rPr lang="en-US" altLang="en-US" b="1" dirty="0" smtClean="0">
                <a:solidFill>
                  <a:srgbClr val="00B050"/>
                </a:solidFill>
              </a:rPr>
              <a:t>Chris </a:t>
            </a:r>
            <a:r>
              <a:rPr lang="en-US" altLang="en-US" b="1" dirty="0" err="1" smtClean="0">
                <a:solidFill>
                  <a:srgbClr val="00B050"/>
                </a:solidFill>
              </a:rPr>
              <a:t>Bothwell</a:t>
            </a:r>
            <a:r>
              <a:rPr lang="en-US" altLang="en-US" b="1" dirty="0" smtClean="0">
                <a:solidFill>
                  <a:srgbClr val="00B050"/>
                </a:solidFill>
              </a:rPr>
              <a:t>:  208-433-5021</a:t>
            </a:r>
            <a:endParaRPr lang="en-US" altLang="en-US" b="1" dirty="0">
              <a:solidFill>
                <a:srgbClr val="00B050"/>
              </a:solidFill>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775969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944562"/>
          </a:xfrm>
        </p:spPr>
        <p:txBody>
          <a:bodyPr/>
          <a:lstStyle/>
          <a:p>
            <a:r>
              <a:rPr lang="en-US" altLang="en-US" sz="2400" dirty="0"/>
              <a:t>Review of Contract Language for </a:t>
            </a:r>
            <a:r>
              <a:rPr lang="en-US" altLang="en-US" sz="2400" dirty="0" smtClean="0"/>
              <a:t>DOI On </a:t>
            </a:r>
            <a:r>
              <a:rPr lang="en-US" altLang="en-US" sz="2400" dirty="0"/>
              <a:t>Call </a:t>
            </a:r>
            <a:r>
              <a:rPr lang="en-US" altLang="en-US" sz="2400" dirty="0" smtClean="0"/>
              <a:t>SEAT Contracts</a:t>
            </a:r>
            <a:endParaRPr lang="en-US" altLang="en-US" sz="2400" dirty="0"/>
          </a:p>
        </p:txBody>
      </p:sp>
      <p:sp>
        <p:nvSpPr>
          <p:cNvPr id="3" name="Rectangle 2"/>
          <p:cNvSpPr/>
          <p:nvPr/>
        </p:nvSpPr>
        <p:spPr>
          <a:xfrm>
            <a:off x="457200" y="1600200"/>
            <a:ext cx="25146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352800" y="1584325"/>
            <a:ext cx="24384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096000" y="1584325"/>
            <a:ext cx="25146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4" name="TextBox 5"/>
          <p:cNvSpPr txBox="1">
            <a:spLocks noChangeArrowheads="1"/>
          </p:cNvSpPr>
          <p:nvPr/>
        </p:nvSpPr>
        <p:spPr bwMode="auto">
          <a:xfrm>
            <a:off x="403225" y="1630363"/>
            <a:ext cx="25685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100" b="1" dirty="0">
                <a:solidFill>
                  <a:srgbClr val="FF0000"/>
                </a:solidFill>
              </a:rPr>
              <a:t>Mission Currency Training Flights</a:t>
            </a:r>
          </a:p>
          <a:p>
            <a:pPr algn="ctr" eaLnBrk="1" hangingPunct="1">
              <a:spcBef>
                <a:spcPct val="0"/>
              </a:spcBef>
              <a:buFontTx/>
              <a:buNone/>
            </a:pPr>
            <a:r>
              <a:rPr lang="en-US" altLang="en-US" sz="1100" b="1" dirty="0">
                <a:solidFill>
                  <a:srgbClr val="FF0000"/>
                </a:solidFill>
              </a:rPr>
              <a:t>(MCTF)</a:t>
            </a:r>
          </a:p>
          <a:p>
            <a:pPr eaLnBrk="1" hangingPunct="1">
              <a:spcBef>
                <a:spcPct val="0"/>
              </a:spcBef>
              <a:buFontTx/>
              <a:buNone/>
            </a:pPr>
            <a:endParaRPr lang="en-US" altLang="en-US" sz="1200" dirty="0"/>
          </a:p>
          <a:p>
            <a:pPr eaLnBrk="1" hangingPunct="1">
              <a:spcBef>
                <a:spcPct val="0"/>
              </a:spcBef>
              <a:buFontTx/>
              <a:buNone/>
            </a:pPr>
            <a:r>
              <a:rPr lang="en-US" altLang="en-US" sz="1200" dirty="0"/>
              <a:t>Must have COR approval prior to conducting MCTF.</a:t>
            </a:r>
          </a:p>
          <a:p>
            <a:pPr eaLnBrk="1" hangingPunct="1">
              <a:spcBef>
                <a:spcPct val="0"/>
              </a:spcBef>
              <a:buFontTx/>
              <a:buNone/>
            </a:pPr>
            <a:endParaRPr lang="en-US" altLang="en-US" sz="1200" dirty="0"/>
          </a:p>
          <a:p>
            <a:pPr eaLnBrk="1" hangingPunct="1">
              <a:spcBef>
                <a:spcPct val="0"/>
              </a:spcBef>
              <a:buFontTx/>
              <a:buNone/>
            </a:pPr>
            <a:r>
              <a:rPr lang="en-US" altLang="en-US" sz="1200" dirty="0"/>
              <a:t>May be conducted every 14 days for pilots if not fire mission have been flown.</a:t>
            </a:r>
          </a:p>
          <a:p>
            <a:pPr eaLnBrk="1" hangingPunct="1">
              <a:spcBef>
                <a:spcPct val="0"/>
              </a:spcBef>
              <a:buFontTx/>
              <a:buNone/>
            </a:pPr>
            <a:endParaRPr lang="en-US" altLang="en-US" sz="1200" dirty="0"/>
          </a:p>
          <a:p>
            <a:pPr eaLnBrk="1" hangingPunct="1">
              <a:spcBef>
                <a:spcPct val="0"/>
              </a:spcBef>
              <a:buFontTx/>
              <a:buNone/>
            </a:pPr>
            <a:r>
              <a:rPr lang="en-US" altLang="en-US" sz="1200" dirty="0"/>
              <a:t>Pilot and aircraft will not be considered unavailable if the MCTF can not be conducted.   </a:t>
            </a:r>
          </a:p>
          <a:p>
            <a:pPr eaLnBrk="1" hangingPunct="1">
              <a:spcBef>
                <a:spcPct val="0"/>
              </a:spcBef>
              <a:buFontTx/>
              <a:buNone/>
            </a:pPr>
            <a:endParaRPr lang="en-US" altLang="en-US" sz="1200" dirty="0"/>
          </a:p>
          <a:p>
            <a:pPr eaLnBrk="1" hangingPunct="1">
              <a:spcBef>
                <a:spcPct val="0"/>
              </a:spcBef>
              <a:buFontTx/>
              <a:buNone/>
            </a:pPr>
            <a:r>
              <a:rPr lang="en-US" altLang="en-US" sz="1200" dirty="0"/>
              <a:t>The pilot and aircraft will  remain  available  for dispatch , and be paid availability and flight time.</a:t>
            </a:r>
          </a:p>
          <a:p>
            <a:pPr eaLnBrk="1" hangingPunct="1">
              <a:spcBef>
                <a:spcPct val="0"/>
              </a:spcBef>
              <a:buFontTx/>
              <a:buNone/>
            </a:pPr>
            <a:endParaRPr lang="en-US" altLang="en-US" sz="1200" dirty="0"/>
          </a:p>
          <a:p>
            <a:pPr eaLnBrk="1" hangingPunct="1">
              <a:spcBef>
                <a:spcPct val="0"/>
              </a:spcBef>
              <a:buFontTx/>
              <a:buNone/>
            </a:pPr>
            <a:r>
              <a:rPr lang="en-US" altLang="en-US" sz="1200" dirty="0"/>
              <a:t>Contractor is paid for their flight time from the unit that has order the SEAT.</a:t>
            </a:r>
          </a:p>
          <a:p>
            <a:pPr eaLnBrk="1" hangingPunct="1">
              <a:spcBef>
                <a:spcPct val="0"/>
              </a:spcBef>
              <a:buFontTx/>
              <a:buNone/>
            </a:pPr>
            <a:endParaRPr lang="en-US" altLang="en-US" sz="1200" dirty="0"/>
          </a:p>
        </p:txBody>
      </p:sp>
      <p:sp>
        <p:nvSpPr>
          <p:cNvPr id="43015" name="TextBox 6"/>
          <p:cNvSpPr txBox="1">
            <a:spLocks noChangeArrowheads="1"/>
          </p:cNvSpPr>
          <p:nvPr/>
        </p:nvSpPr>
        <p:spPr bwMode="auto">
          <a:xfrm>
            <a:off x="3352800" y="1600200"/>
            <a:ext cx="2438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solidFill>
                  <a:srgbClr val="FF0000"/>
                </a:solidFill>
              </a:rPr>
              <a:t>Proficiency Flights</a:t>
            </a:r>
          </a:p>
          <a:p>
            <a:pPr eaLnBrk="1" hangingPunct="1">
              <a:spcBef>
                <a:spcPct val="0"/>
              </a:spcBef>
              <a:buFontTx/>
              <a:buNone/>
            </a:pPr>
            <a:endParaRPr lang="en-US" altLang="en-US" sz="1200"/>
          </a:p>
          <a:p>
            <a:pPr eaLnBrk="1" hangingPunct="1">
              <a:spcBef>
                <a:spcPct val="0"/>
              </a:spcBef>
              <a:buFontTx/>
              <a:buNone/>
            </a:pPr>
            <a:r>
              <a:rPr lang="en-US" altLang="en-US" sz="1200"/>
              <a:t>Proficiency flights may be conducted while the pilot and aircraft are under contract.</a:t>
            </a:r>
          </a:p>
          <a:p>
            <a:pPr eaLnBrk="1" hangingPunct="1">
              <a:spcBef>
                <a:spcPct val="0"/>
              </a:spcBef>
              <a:buFontTx/>
              <a:buNone/>
            </a:pPr>
            <a:endParaRPr lang="en-US" altLang="en-US" sz="1200"/>
          </a:p>
          <a:p>
            <a:pPr eaLnBrk="1" hangingPunct="1">
              <a:spcBef>
                <a:spcPct val="0"/>
              </a:spcBef>
              <a:buFontTx/>
              <a:buNone/>
            </a:pPr>
            <a:r>
              <a:rPr lang="en-US" altLang="en-US" sz="1200"/>
              <a:t>Proficiency flights will be approved by the local Government managers.</a:t>
            </a:r>
          </a:p>
          <a:p>
            <a:pPr eaLnBrk="1" hangingPunct="1">
              <a:spcBef>
                <a:spcPct val="0"/>
              </a:spcBef>
              <a:buFontTx/>
              <a:buNone/>
            </a:pPr>
            <a:endParaRPr lang="en-US" altLang="en-US" sz="1200"/>
          </a:p>
          <a:p>
            <a:pPr eaLnBrk="1" hangingPunct="1">
              <a:spcBef>
                <a:spcPct val="0"/>
              </a:spcBef>
              <a:buFontTx/>
              <a:buNone/>
            </a:pPr>
            <a:r>
              <a:rPr lang="en-US" altLang="en-US" sz="1200"/>
              <a:t>SEMG should notify the COR when a proficiency flight will take place.</a:t>
            </a:r>
          </a:p>
          <a:p>
            <a:pPr eaLnBrk="1" hangingPunct="1">
              <a:spcBef>
                <a:spcPct val="0"/>
              </a:spcBef>
              <a:buFontTx/>
              <a:buNone/>
            </a:pPr>
            <a:endParaRPr lang="en-US" altLang="en-US" sz="1200"/>
          </a:p>
          <a:p>
            <a:pPr eaLnBrk="1" hangingPunct="1">
              <a:spcBef>
                <a:spcPct val="0"/>
              </a:spcBef>
              <a:buFontTx/>
              <a:buNone/>
            </a:pPr>
            <a:r>
              <a:rPr lang="en-US" altLang="en-US" sz="1200"/>
              <a:t>Availability will be paid  for the flight, but the flight time will </a:t>
            </a:r>
            <a:r>
              <a:rPr lang="en-US" altLang="en-US" sz="1200" b="1"/>
              <a:t>not </a:t>
            </a:r>
            <a:r>
              <a:rPr lang="en-US" altLang="en-US" sz="1200"/>
              <a:t>be paid by the Government.</a:t>
            </a:r>
          </a:p>
          <a:p>
            <a:pPr eaLnBrk="1" hangingPunct="1">
              <a:spcBef>
                <a:spcPct val="0"/>
              </a:spcBef>
              <a:buFontTx/>
              <a:buNone/>
            </a:pPr>
            <a:endParaRPr lang="en-US" altLang="en-US" sz="1200"/>
          </a:p>
          <a:p>
            <a:pPr eaLnBrk="1" hangingPunct="1">
              <a:spcBef>
                <a:spcPct val="0"/>
              </a:spcBef>
              <a:buFontTx/>
              <a:buNone/>
            </a:pPr>
            <a:r>
              <a:rPr lang="en-US" altLang="en-US" sz="1200"/>
              <a:t>Remember, the flight time does count towards the 8 hour flight time limitations, and make sure Dispatch / Fire Management are notified of the flight.</a:t>
            </a:r>
          </a:p>
          <a:p>
            <a:pPr eaLnBrk="1" hangingPunct="1">
              <a:spcBef>
                <a:spcPct val="0"/>
              </a:spcBef>
              <a:buFontTx/>
              <a:buNone/>
            </a:pPr>
            <a:endParaRPr lang="en-US" altLang="en-US" sz="1200"/>
          </a:p>
          <a:p>
            <a:pPr eaLnBrk="1" hangingPunct="1">
              <a:spcBef>
                <a:spcPct val="0"/>
              </a:spcBef>
              <a:buFontTx/>
              <a:buNone/>
            </a:pPr>
            <a:r>
              <a:rPr lang="en-US" altLang="en-US" sz="1200"/>
              <a:t> </a:t>
            </a:r>
          </a:p>
        </p:txBody>
      </p:sp>
      <p:sp>
        <p:nvSpPr>
          <p:cNvPr id="43016" name="TextBox 7"/>
          <p:cNvSpPr txBox="1">
            <a:spLocks noChangeArrowheads="1"/>
          </p:cNvSpPr>
          <p:nvPr/>
        </p:nvSpPr>
        <p:spPr bwMode="auto">
          <a:xfrm>
            <a:off x="6096000" y="1600200"/>
            <a:ext cx="2438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solidFill>
                  <a:srgbClr val="FF0000"/>
                </a:solidFill>
              </a:rPr>
              <a:t>Unscheduled Maintenance </a:t>
            </a:r>
          </a:p>
          <a:p>
            <a:pPr algn="ctr" eaLnBrk="1" hangingPunct="1">
              <a:spcBef>
                <a:spcPct val="0"/>
              </a:spcBef>
              <a:buFontTx/>
              <a:buNone/>
            </a:pPr>
            <a:endParaRPr lang="en-US" altLang="en-US" sz="1200" b="1">
              <a:solidFill>
                <a:srgbClr val="FF0000"/>
              </a:solidFill>
            </a:endParaRPr>
          </a:p>
          <a:p>
            <a:pPr eaLnBrk="1" hangingPunct="1">
              <a:spcBef>
                <a:spcPct val="0"/>
              </a:spcBef>
              <a:buFontTx/>
              <a:buNone/>
            </a:pPr>
            <a:r>
              <a:rPr lang="en-US" altLang="en-US" sz="1200"/>
              <a:t>The contractor may  request to remove the aircraft for unscheduled maintenance  with the approval of the COR or PI.</a:t>
            </a:r>
          </a:p>
          <a:p>
            <a:pPr eaLnBrk="1" hangingPunct="1">
              <a:spcBef>
                <a:spcPct val="0"/>
              </a:spcBef>
              <a:buFontTx/>
              <a:buNone/>
            </a:pPr>
            <a:endParaRPr lang="en-US" altLang="en-US" sz="1200"/>
          </a:p>
          <a:p>
            <a:pPr eaLnBrk="1" hangingPunct="1">
              <a:spcBef>
                <a:spcPct val="0"/>
              </a:spcBef>
              <a:buFontTx/>
              <a:buNone/>
            </a:pPr>
            <a:r>
              <a:rPr lang="en-US" altLang="en-US" sz="1200"/>
              <a:t>The contractor may be required to resume services with 60 minutes or any other agreed upon time frame by the COR or PI.</a:t>
            </a:r>
          </a:p>
          <a:p>
            <a:pPr eaLnBrk="1" hangingPunct="1">
              <a:spcBef>
                <a:spcPct val="0"/>
              </a:spcBef>
              <a:buFontTx/>
              <a:buNone/>
            </a:pPr>
            <a:endParaRPr lang="en-US" altLang="en-US" sz="1200"/>
          </a:p>
          <a:p>
            <a:pPr eaLnBrk="1" hangingPunct="1">
              <a:spcBef>
                <a:spcPct val="0"/>
              </a:spcBef>
              <a:buFontTx/>
              <a:buNone/>
            </a:pPr>
            <a:r>
              <a:rPr lang="en-US" altLang="en-US" sz="1200"/>
              <a:t>Availability will be paid to the contractor for this authorized removal.</a:t>
            </a:r>
          </a:p>
          <a:p>
            <a:pPr eaLnBrk="1" hangingPunct="1">
              <a:spcBef>
                <a:spcPct val="0"/>
              </a:spcBef>
              <a:buFontTx/>
              <a:buNone/>
            </a:pPr>
            <a:endParaRPr lang="en-US" altLang="en-US" sz="1200"/>
          </a:p>
          <a:p>
            <a:pPr eaLnBrk="1" hangingPunct="1">
              <a:spcBef>
                <a:spcPct val="0"/>
              </a:spcBef>
              <a:buFontTx/>
              <a:buNone/>
            </a:pPr>
            <a:r>
              <a:rPr lang="en-US" altLang="en-US" sz="1200"/>
              <a:t>Remember to notify Dispatch and  Fire Management personnel if a request has been made by the contractor for unscheduled maintenance.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Completion of the OAS 23E</a:t>
            </a:r>
            <a:endParaRPr lang="en-US" dirty="0"/>
          </a:p>
        </p:txBody>
      </p:sp>
      <p:pic>
        <p:nvPicPr>
          <p:cNvPr id="1026"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5952344" cy="45961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32200" y="2362200"/>
            <a:ext cx="2828144" cy="167640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62400" y="4038600"/>
            <a:ext cx="2497944" cy="129540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228600" y="5410200"/>
            <a:ext cx="2017114" cy="990600"/>
          </a:xfrm>
          <a:prstGeom prst="wedgeRoundRectCallout">
            <a:avLst>
              <a:gd name="adj1" fmla="val 60477"/>
              <a:gd name="adj2" fmla="val -232005"/>
              <a:gd name="adj3" fmla="val 16667"/>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Pilot completes the sections highlighted in blue.</a:t>
            </a:r>
            <a:endParaRPr lang="en-US" sz="1200" b="1" dirty="0">
              <a:solidFill>
                <a:schemeClr val="tx1"/>
              </a:solidFill>
            </a:endParaRPr>
          </a:p>
        </p:txBody>
      </p:sp>
      <p:sp>
        <p:nvSpPr>
          <p:cNvPr id="8" name="Rounded Rectangular Callout 7"/>
          <p:cNvSpPr/>
          <p:nvPr/>
        </p:nvSpPr>
        <p:spPr>
          <a:xfrm>
            <a:off x="3429000" y="5562600"/>
            <a:ext cx="2209800" cy="838200"/>
          </a:xfrm>
          <a:prstGeom prst="wedgeRoundRectCallout">
            <a:avLst>
              <a:gd name="adj1" fmla="val 37623"/>
              <a:gd name="adj2" fmla="val -314989"/>
              <a:gd name="adj3" fmla="val 16667"/>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SEMG completes the </a:t>
            </a:r>
            <a:r>
              <a:rPr lang="en-US" sz="1200" b="1" dirty="0">
                <a:solidFill>
                  <a:schemeClr val="tx1"/>
                </a:solidFill>
              </a:rPr>
              <a:t> </a:t>
            </a:r>
            <a:r>
              <a:rPr lang="en-US" sz="1200" b="1" dirty="0" smtClean="0">
                <a:solidFill>
                  <a:schemeClr val="tx1"/>
                </a:solidFill>
              </a:rPr>
              <a:t>sections highlighted in yellow.</a:t>
            </a:r>
            <a:endParaRPr lang="en-US" sz="1200" b="1" dirty="0">
              <a:solidFill>
                <a:schemeClr val="tx1"/>
              </a:solidFill>
            </a:endParaRPr>
          </a:p>
        </p:txBody>
      </p:sp>
      <p:sp>
        <p:nvSpPr>
          <p:cNvPr id="10" name="TextBox 9"/>
          <p:cNvSpPr txBox="1"/>
          <p:nvPr/>
        </p:nvSpPr>
        <p:spPr>
          <a:xfrm>
            <a:off x="6705600" y="1447800"/>
            <a:ext cx="1981200" cy="3693319"/>
          </a:xfrm>
          <a:prstGeom prst="rect">
            <a:avLst/>
          </a:prstGeom>
          <a:noFill/>
        </p:spPr>
        <p:txBody>
          <a:bodyPr wrap="square" rtlCol="0">
            <a:spAutoFit/>
          </a:bodyPr>
          <a:lstStyle/>
          <a:p>
            <a:r>
              <a:rPr lang="en-US" b="1" dirty="0" smtClean="0"/>
              <a:t>What should I do if I can’t find the </a:t>
            </a:r>
            <a:r>
              <a:rPr lang="en-US" b="1" dirty="0" err="1" smtClean="0"/>
              <a:t>Billee</a:t>
            </a:r>
            <a:r>
              <a:rPr lang="en-US" b="1" dirty="0" smtClean="0"/>
              <a:t> Code?</a:t>
            </a:r>
          </a:p>
          <a:p>
            <a:endParaRPr lang="en-US" dirty="0"/>
          </a:p>
          <a:p>
            <a:endParaRPr lang="en-US" dirty="0" smtClean="0"/>
          </a:p>
          <a:p>
            <a:r>
              <a:rPr lang="en-US" b="1" dirty="0" smtClean="0"/>
              <a:t>Who should I contact to find the correct charge codes?</a:t>
            </a:r>
          </a:p>
          <a:p>
            <a:endParaRPr lang="en-US" b="1" dirty="0"/>
          </a:p>
          <a:p>
            <a:r>
              <a:rPr lang="en-US" b="1" dirty="0" smtClean="0"/>
              <a:t>Should I keep a copy of the OAS 23E? </a:t>
            </a:r>
            <a:endParaRPr lang="en-US" b="1" dirty="0"/>
          </a:p>
        </p:txBody>
      </p:sp>
      <p:sp>
        <p:nvSpPr>
          <p:cNvPr id="3" name="Rectangle 2"/>
          <p:cNvSpPr/>
          <p:nvPr/>
        </p:nvSpPr>
        <p:spPr>
          <a:xfrm>
            <a:off x="2743200" y="1828800"/>
            <a:ext cx="3717144" cy="53340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194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39762"/>
          </a:xfrm>
        </p:spPr>
        <p:txBody>
          <a:bodyPr>
            <a:normAutofit/>
          </a:bodyPr>
          <a:lstStyle/>
          <a:p>
            <a:r>
              <a:rPr lang="en-US" sz="2400" b="1" dirty="0" smtClean="0">
                <a:solidFill>
                  <a:srgbClr val="FF0000"/>
                </a:solidFill>
              </a:rPr>
              <a:t>How do I know what Pay Item Code to use ?</a:t>
            </a:r>
            <a:endParaRPr lang="en-US" sz="2400" b="1" dirty="0">
              <a:solidFill>
                <a:srgbClr val="FF0000"/>
              </a:solidFill>
            </a:endParaRPr>
          </a:p>
        </p:txBody>
      </p:sp>
      <p:pic>
        <p:nvPicPr>
          <p:cNvPr id="1026" name="Picture 2" descr="\\ilmazsf3ds1\sf\users\mehayes\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606640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9" y="3854646"/>
            <a:ext cx="5720711" cy="230896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530929" y="1981200"/>
            <a:ext cx="533400" cy="1524000"/>
          </a:xfrm>
          <a:prstGeom prst="ellipse">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4191000"/>
            <a:ext cx="762000" cy="1972607"/>
          </a:xfrm>
          <a:prstGeom prst="ellipse">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71209" y="1828800"/>
            <a:ext cx="2086991" cy="3416320"/>
          </a:xfrm>
          <a:prstGeom prst="rect">
            <a:avLst/>
          </a:prstGeom>
          <a:noFill/>
        </p:spPr>
        <p:txBody>
          <a:bodyPr wrap="square" rtlCol="0">
            <a:spAutoFit/>
          </a:bodyPr>
          <a:lstStyle/>
          <a:p>
            <a:r>
              <a:rPr lang="en-US" b="1" dirty="0" smtClean="0"/>
              <a:t>Pay Item Codes can be found in Section “A” of the contract.</a:t>
            </a:r>
          </a:p>
          <a:p>
            <a:endParaRPr lang="en-US" b="1" dirty="0"/>
          </a:p>
          <a:p>
            <a:r>
              <a:rPr lang="en-US" b="1" dirty="0" smtClean="0"/>
              <a:t>Use only the Pay Item Codes list in the contract.</a:t>
            </a:r>
          </a:p>
          <a:p>
            <a:endParaRPr lang="en-US" b="1" dirty="0"/>
          </a:p>
          <a:p>
            <a:r>
              <a:rPr lang="en-US" b="1" dirty="0" smtClean="0"/>
              <a:t>A list of Pay Item and Mission Codes can be found on the OAS Web site.</a:t>
            </a:r>
            <a:endParaRPr lang="en-US" b="1" dirty="0"/>
          </a:p>
        </p:txBody>
      </p:sp>
      <p:sp>
        <p:nvSpPr>
          <p:cNvPr id="14" name="Oval Callout 13"/>
          <p:cNvSpPr/>
          <p:nvPr/>
        </p:nvSpPr>
        <p:spPr>
          <a:xfrm>
            <a:off x="5334000" y="914400"/>
            <a:ext cx="2819400" cy="609600"/>
          </a:xfrm>
          <a:prstGeom prst="wedgeEllipseCallout">
            <a:avLst>
              <a:gd name="adj1" fmla="val -64881"/>
              <a:gd name="adj2" fmla="val 26786"/>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Section-A</a:t>
            </a:r>
            <a:endParaRPr lang="en-US" dirty="0"/>
          </a:p>
        </p:txBody>
      </p:sp>
    </p:spTree>
    <p:extLst>
      <p:ext uri="{BB962C8B-B14F-4D97-AF65-F5344CB8AC3E}">
        <p14:creationId xmlns:p14="http://schemas.microsoft.com/office/powerpoint/2010/main" val="364792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800" b="1" dirty="0" smtClean="0">
                <a:solidFill>
                  <a:srgbClr val="FF0000"/>
                </a:solidFill>
              </a:rPr>
              <a:t>Where can I find Mission, Pay Item, and </a:t>
            </a:r>
            <a:r>
              <a:rPr lang="en-US" sz="2800" b="1" dirty="0" err="1" smtClean="0">
                <a:solidFill>
                  <a:srgbClr val="FF0000"/>
                </a:solidFill>
              </a:rPr>
              <a:t>Billee</a:t>
            </a:r>
            <a:r>
              <a:rPr lang="en-US" sz="2800" b="1" dirty="0" smtClean="0">
                <a:solidFill>
                  <a:srgbClr val="FF0000"/>
                </a:solidFill>
              </a:rPr>
              <a:t> Codes ?</a:t>
            </a:r>
            <a:endParaRPr lang="en-US" sz="2800" b="1" dirty="0">
              <a:solidFill>
                <a:srgbClr val="FF0000"/>
              </a:solidFill>
            </a:endParaRPr>
          </a:p>
        </p:txBody>
      </p:sp>
      <p:pic>
        <p:nvPicPr>
          <p:cNvPr id="1026" name="Picture 2"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4621244" cy="3786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105400"/>
            <a:ext cx="4621244" cy="923330"/>
          </a:xfrm>
          <a:prstGeom prst="rect">
            <a:avLst/>
          </a:prstGeom>
          <a:noFill/>
        </p:spPr>
        <p:txBody>
          <a:bodyPr wrap="square" rtlCol="0">
            <a:spAutoFit/>
          </a:bodyPr>
          <a:lstStyle/>
          <a:p>
            <a:r>
              <a:rPr lang="en-US" dirty="0" smtClean="0"/>
              <a:t>You can find information about OAS 23E, </a:t>
            </a:r>
            <a:r>
              <a:rPr lang="en-US" dirty="0" err="1" smtClean="0"/>
              <a:t>Billee</a:t>
            </a:r>
            <a:r>
              <a:rPr lang="en-US" dirty="0" smtClean="0"/>
              <a:t> Codes, Pay Item Codes, etc. on the OAS web site under “Acquisition Services”.</a:t>
            </a:r>
            <a:endParaRPr lang="en-US" dirty="0"/>
          </a:p>
        </p:txBody>
      </p:sp>
      <p:pic>
        <p:nvPicPr>
          <p:cNvPr id="1027" name="Picture 3" descr="\\ilmazsf3ds1\sf\users\mehayes\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066800"/>
            <a:ext cx="3299666"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mazsf3ds1\sf\users\mehayes\Desktop\Cap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1037" y="2780312"/>
            <a:ext cx="3646673" cy="293468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2780312"/>
            <a:ext cx="2514600" cy="2401288"/>
          </a:xfrm>
          <a:prstGeom prst="ellipse">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576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868362"/>
          </a:xfrm>
        </p:spPr>
        <p:txBody>
          <a:bodyPr/>
          <a:lstStyle/>
          <a:p>
            <a:r>
              <a:rPr lang="en-US" altLang="en-US" sz="3200"/>
              <a:t>Tips for Completing the OAS 23E ?  </a:t>
            </a:r>
          </a:p>
        </p:txBody>
      </p:sp>
      <p:sp>
        <p:nvSpPr>
          <p:cNvPr id="26627" name="Content Placeholder 2"/>
          <p:cNvSpPr>
            <a:spLocks noGrp="1"/>
          </p:cNvSpPr>
          <p:nvPr>
            <p:ph idx="1"/>
          </p:nvPr>
        </p:nvSpPr>
        <p:spPr>
          <a:xfrm>
            <a:off x="381000" y="1143000"/>
            <a:ext cx="8229600" cy="5410200"/>
          </a:xfrm>
        </p:spPr>
        <p:txBody>
          <a:bodyPr/>
          <a:lstStyle/>
          <a:p>
            <a:pPr>
              <a:defRPr/>
            </a:pPr>
            <a:r>
              <a:rPr lang="en-US" sz="1400" b="1" dirty="0" smtClean="0"/>
              <a:t>Contractor </a:t>
            </a:r>
            <a:r>
              <a:rPr lang="en-US" sz="1400" b="1" dirty="0"/>
              <a:t>is responsible for documenting flight and use information (the left side of the form</a:t>
            </a:r>
            <a:r>
              <a:rPr lang="en-US" sz="1400" b="1" dirty="0" smtClean="0"/>
              <a:t>).  The government reprehensive is responsible for completing the cost coding information (right side of the form).</a:t>
            </a:r>
          </a:p>
          <a:p>
            <a:pPr>
              <a:defRPr/>
            </a:pPr>
            <a:endParaRPr lang="en-US" sz="800" b="1" dirty="0"/>
          </a:p>
          <a:p>
            <a:pPr>
              <a:defRPr/>
            </a:pPr>
            <a:r>
              <a:rPr lang="en-US" sz="1400" b="1" dirty="0" smtClean="0"/>
              <a:t>The </a:t>
            </a:r>
            <a:r>
              <a:rPr lang="en-US" sz="1400" b="1" dirty="0"/>
              <a:t>OAS-23 must be filled out completely using correct order number, pay item </a:t>
            </a:r>
            <a:r>
              <a:rPr lang="en-US" sz="1400" b="1" dirty="0" smtClean="0"/>
              <a:t>codes.</a:t>
            </a:r>
          </a:p>
          <a:p>
            <a:pPr marL="0" indent="0">
              <a:buFontTx/>
              <a:buNone/>
              <a:defRPr/>
            </a:pPr>
            <a:endParaRPr lang="en-US" sz="800" b="1" dirty="0"/>
          </a:p>
          <a:p>
            <a:pPr>
              <a:defRPr/>
            </a:pPr>
            <a:r>
              <a:rPr lang="en-US" sz="1400" b="1" dirty="0"/>
              <a:t> Aviation user and Contractor must both signOAS-23E form. </a:t>
            </a:r>
            <a:endParaRPr lang="en-US" sz="1400" b="1" dirty="0" smtClean="0"/>
          </a:p>
          <a:p>
            <a:pPr>
              <a:defRPr/>
            </a:pPr>
            <a:endParaRPr lang="en-US" sz="800" b="1" dirty="0" smtClean="0"/>
          </a:p>
          <a:p>
            <a:pPr>
              <a:defRPr/>
            </a:pPr>
            <a:r>
              <a:rPr lang="en-US" sz="1400" b="1" dirty="0" smtClean="0"/>
              <a:t>Signed </a:t>
            </a:r>
            <a:r>
              <a:rPr lang="en-US" sz="1400" b="1" dirty="0"/>
              <a:t>original is provided to the Contractor to report services in </a:t>
            </a:r>
            <a:r>
              <a:rPr lang="en-US" sz="1400" b="1" dirty="0" smtClean="0">
                <a:solidFill>
                  <a:srgbClr val="FF0000"/>
                </a:solidFill>
              </a:rPr>
              <a:t>AIRS</a:t>
            </a:r>
            <a:r>
              <a:rPr lang="en-US" sz="1400" b="1" dirty="0" smtClean="0"/>
              <a:t> </a:t>
            </a:r>
            <a:r>
              <a:rPr lang="en-US" sz="1400" b="1" dirty="0"/>
              <a:t>and invoice in </a:t>
            </a:r>
            <a:r>
              <a:rPr lang="en-US" sz="1400" b="1" dirty="0" smtClean="0"/>
              <a:t>IPP</a:t>
            </a:r>
          </a:p>
          <a:p>
            <a:pPr>
              <a:defRPr/>
            </a:pPr>
            <a:r>
              <a:rPr lang="en-US" sz="1400" b="1" dirty="0" smtClean="0"/>
              <a:t>The </a:t>
            </a:r>
            <a:r>
              <a:rPr lang="en-US" sz="1400" b="1" dirty="0"/>
              <a:t>OAS-23E becomes the official receiving report</a:t>
            </a:r>
            <a:r>
              <a:rPr lang="en-US" sz="1400" b="1" dirty="0" smtClean="0"/>
              <a:t>.</a:t>
            </a:r>
          </a:p>
          <a:p>
            <a:pPr>
              <a:defRPr/>
            </a:pPr>
            <a:endParaRPr lang="en-US" sz="800" b="1" dirty="0" smtClean="0"/>
          </a:p>
          <a:p>
            <a:pPr>
              <a:defRPr/>
            </a:pPr>
            <a:r>
              <a:rPr lang="en-US" sz="1400" b="1" dirty="0" smtClean="0"/>
              <a:t>Remember !  There are some differences in completing the OAS 23 between On Call and the DOI National Exclusive Use SEATs.  Consult the Cost Coding Guides developed for both contracting types.</a:t>
            </a:r>
            <a:endParaRPr lang="en-US" sz="1400" b="1" dirty="0"/>
          </a:p>
          <a:p>
            <a:pPr marL="0" indent="0">
              <a:buFontTx/>
              <a:buNone/>
              <a:defRPr/>
            </a:pPr>
            <a:endParaRPr lang="en-US" sz="2000" b="1" dirty="0" smtClean="0">
              <a:solidFill>
                <a:srgbClr val="FF0000"/>
              </a:solidFill>
            </a:endParaRPr>
          </a:p>
          <a:p>
            <a:pPr marL="0" indent="0">
              <a:buFontTx/>
              <a:buNone/>
              <a:defRPr/>
            </a:pPr>
            <a:r>
              <a:rPr lang="en-US" sz="2000" b="1" dirty="0" smtClean="0">
                <a:solidFill>
                  <a:srgbClr val="FF0000"/>
                </a:solidFill>
              </a:rPr>
              <a:t>New Requirement ….</a:t>
            </a:r>
          </a:p>
          <a:p>
            <a:pPr marL="0" indent="0">
              <a:buFontTx/>
              <a:buNone/>
              <a:defRPr/>
            </a:pPr>
            <a:r>
              <a:rPr lang="en-US" sz="1400" dirty="0" smtClean="0"/>
              <a:t>When using the On Call contract, the SEMG needs to clearly identify who the Agency / Jurisdiction was that ordered and used the SEAT in the remarks section of the OAS 23E.  This information can be found on </a:t>
            </a:r>
            <a:r>
              <a:rPr lang="en-US" sz="1400" b="1" dirty="0" smtClean="0"/>
              <a:t>“Block” 9” </a:t>
            </a:r>
            <a:r>
              <a:rPr lang="en-US" sz="1400" dirty="0" smtClean="0"/>
              <a:t>of the Aircraft Resource Order. Recording this information in the remarks section allows OAS to access the proper agency’s financial payment system for processing.  When it is either unclear who the ordering agency is or it is a State that is ordering the SEAT- Contact the aviation manager to determine the correct task order number to use.(DOI or FS)</a:t>
            </a:r>
          </a:p>
          <a:p>
            <a:pPr>
              <a:buFontTx/>
              <a:buNone/>
              <a:defRPr/>
            </a:pPr>
            <a:endParaRPr lang="en-US" sz="2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944562"/>
          </a:xfrm>
        </p:spPr>
        <p:txBody>
          <a:bodyPr/>
          <a:lstStyle/>
          <a:p>
            <a:r>
              <a:rPr lang="en-US" altLang="en-US"/>
              <a:t>RT-273 Requirement </a:t>
            </a:r>
            <a:endParaRPr lang="en-US" altLang="en-US">
              <a:solidFill>
                <a:srgbClr val="FF0000"/>
              </a:solidFill>
            </a:endParaRPr>
          </a:p>
        </p:txBody>
      </p:sp>
      <p:sp>
        <p:nvSpPr>
          <p:cNvPr id="20483" name="Content Placeholder 2"/>
          <p:cNvSpPr>
            <a:spLocks noGrp="1"/>
          </p:cNvSpPr>
          <p:nvPr>
            <p:ph idx="1"/>
          </p:nvPr>
        </p:nvSpPr>
        <p:spPr/>
        <p:txBody>
          <a:bodyPr/>
          <a:lstStyle/>
          <a:p>
            <a:pPr algn="ctr">
              <a:buFontTx/>
              <a:buNone/>
              <a:defRPr/>
            </a:pPr>
            <a:r>
              <a:rPr lang="en-US" b="1" dirty="0" smtClean="0">
                <a:solidFill>
                  <a:schemeClr val="accent5">
                    <a:lumMod val="50000"/>
                  </a:schemeClr>
                </a:solidFill>
              </a:rPr>
              <a:t>SEAT Triennial Re-fresher  =  RT-273</a:t>
            </a:r>
          </a:p>
          <a:p>
            <a:pPr>
              <a:buFontTx/>
              <a:buNone/>
              <a:defRPr/>
            </a:pPr>
            <a:endParaRPr lang="en-US" sz="1000" dirty="0" smtClean="0">
              <a:solidFill>
                <a:srgbClr val="FF0000"/>
              </a:solidFill>
            </a:endParaRPr>
          </a:p>
          <a:p>
            <a:pPr>
              <a:buFontTx/>
              <a:buNone/>
              <a:defRPr/>
            </a:pPr>
            <a:r>
              <a:rPr lang="en-US" sz="2000" b="1" dirty="0" smtClean="0"/>
              <a:t>New </a:t>
            </a:r>
            <a:r>
              <a:rPr lang="en-US" sz="2000" dirty="0" smtClean="0"/>
              <a:t>filters have been put into the Interagency Qualifications and </a:t>
            </a:r>
          </a:p>
          <a:p>
            <a:pPr>
              <a:buFontTx/>
              <a:buNone/>
              <a:defRPr/>
            </a:pPr>
            <a:r>
              <a:rPr lang="en-US" sz="2000" dirty="0" smtClean="0"/>
              <a:t>Certification System (IQCS) program to flag individuals who are not </a:t>
            </a:r>
          </a:p>
          <a:p>
            <a:pPr>
              <a:buFontTx/>
              <a:buNone/>
              <a:defRPr/>
            </a:pPr>
            <a:r>
              <a:rPr lang="en-US" sz="2000" dirty="0" smtClean="0"/>
              <a:t>current with their re-fresher requirements.  </a:t>
            </a:r>
            <a:endParaRPr lang="en-US" sz="2000" b="1" dirty="0" smtClean="0"/>
          </a:p>
          <a:p>
            <a:pPr>
              <a:buFontTx/>
              <a:buNone/>
              <a:defRPr/>
            </a:pPr>
            <a:endParaRPr lang="en-US" sz="1000" b="1" dirty="0" smtClean="0"/>
          </a:p>
          <a:p>
            <a:pPr>
              <a:buFontTx/>
              <a:buNone/>
              <a:defRPr/>
            </a:pPr>
            <a:r>
              <a:rPr lang="en-US" sz="2000" b="1" dirty="0" smtClean="0"/>
              <a:t>Heads Up !…..</a:t>
            </a:r>
          </a:p>
          <a:p>
            <a:pPr>
              <a:defRPr/>
            </a:pPr>
            <a:r>
              <a:rPr lang="en-US" sz="2000" dirty="0" smtClean="0"/>
              <a:t>Make sure your RT-273 re-fresher certificates  are put into IQCS or your agencies qualification program.  </a:t>
            </a:r>
          </a:p>
          <a:p>
            <a:pPr>
              <a:buFontTx/>
              <a:buNone/>
              <a:defRPr/>
            </a:pPr>
            <a:endParaRPr lang="en-US" sz="2000" dirty="0" smtClean="0"/>
          </a:p>
          <a:p>
            <a:pPr>
              <a:defRPr/>
            </a:pPr>
            <a:r>
              <a:rPr lang="en-US" sz="2000" dirty="0" smtClean="0"/>
              <a:t>Your currency depends on the date of the last re-fresher….your qualifications </a:t>
            </a:r>
            <a:r>
              <a:rPr lang="en-US" sz="2000" i="1" dirty="0" smtClean="0">
                <a:solidFill>
                  <a:srgbClr val="FF0000"/>
                </a:solidFill>
              </a:rPr>
              <a:t>may expire</a:t>
            </a:r>
            <a:r>
              <a:rPr lang="en-US" sz="2000" dirty="0" smtClean="0">
                <a:solidFill>
                  <a:srgbClr val="FF0000"/>
                </a:solidFill>
              </a:rPr>
              <a:t> </a:t>
            </a:r>
            <a:r>
              <a:rPr lang="en-US" sz="2000" i="1" dirty="0" smtClean="0">
                <a:solidFill>
                  <a:srgbClr val="FF0000"/>
                </a:solidFill>
              </a:rPr>
              <a:t>in the middle of the season </a:t>
            </a:r>
            <a:r>
              <a:rPr lang="en-US" sz="2000" dirty="0" smtClean="0"/>
              <a:t>depending on the re-fresher date.  Plan ahead !</a:t>
            </a:r>
          </a:p>
          <a:p>
            <a:pPr>
              <a:buFontTx/>
              <a:buNone/>
              <a:defRPr/>
            </a:pPr>
            <a:endParaRPr lang="en-US" sz="2000" dirty="0" smtClean="0"/>
          </a:p>
          <a:p>
            <a:pPr>
              <a:buFontTx/>
              <a:buNone/>
              <a:defRPr/>
            </a:pPr>
            <a:endParaRPr lang="en-US" sz="2400" dirty="0" smtClean="0">
              <a:solidFill>
                <a:srgbClr val="FF0000"/>
              </a:solidFill>
            </a:endParaRPr>
          </a:p>
          <a:p>
            <a:pPr>
              <a:buFontTx/>
              <a:buNone/>
              <a:defRPr/>
            </a:pP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81000"/>
            <a:ext cx="8229600" cy="533400"/>
          </a:xfrm>
        </p:spPr>
        <p:txBody>
          <a:bodyPr/>
          <a:lstStyle/>
          <a:p>
            <a:r>
              <a:rPr lang="en-US" altLang="en-US"/>
              <a:t>RT-273   What’s New ?</a:t>
            </a:r>
          </a:p>
        </p:txBody>
      </p:sp>
      <p:sp>
        <p:nvSpPr>
          <p:cNvPr id="51203" name="Content Placeholder 2"/>
          <p:cNvSpPr>
            <a:spLocks noGrp="1"/>
          </p:cNvSpPr>
          <p:nvPr>
            <p:ph idx="1"/>
          </p:nvPr>
        </p:nvSpPr>
        <p:spPr>
          <a:xfrm>
            <a:off x="533400" y="990600"/>
            <a:ext cx="8229600" cy="5181600"/>
          </a:xfrm>
        </p:spPr>
        <p:txBody>
          <a:bodyPr/>
          <a:lstStyle/>
          <a:p>
            <a:pPr>
              <a:buFontTx/>
              <a:buNone/>
            </a:pPr>
            <a:r>
              <a:rPr lang="en-US" altLang="en-US" sz="1800" b="1"/>
              <a:t>A new section has been developed on the BLM  National SEAT Web</a:t>
            </a:r>
          </a:p>
          <a:p>
            <a:pPr>
              <a:buFontTx/>
              <a:buNone/>
            </a:pPr>
            <a:r>
              <a:rPr lang="en-US" altLang="en-US" sz="1800" b="1"/>
              <a:t>Site for instructors to download course materials for RT-273.  The intent</a:t>
            </a:r>
          </a:p>
          <a:p>
            <a:pPr>
              <a:buFontTx/>
              <a:buNone/>
            </a:pPr>
            <a:r>
              <a:rPr lang="en-US" altLang="en-US" sz="1800" b="1"/>
              <a:t>of the new section is to:</a:t>
            </a:r>
          </a:p>
          <a:p>
            <a:r>
              <a:rPr lang="en-US" altLang="en-US" sz="1400" b="1">
                <a:solidFill>
                  <a:srgbClr val="FF0000"/>
                </a:solidFill>
              </a:rPr>
              <a:t>Provide standardized information given at any RT-273</a:t>
            </a:r>
          </a:p>
          <a:p>
            <a:r>
              <a:rPr lang="en-US" altLang="en-US" sz="1400" b="1">
                <a:solidFill>
                  <a:srgbClr val="FF0000"/>
                </a:solidFill>
              </a:rPr>
              <a:t>Promote more re-freshers at a local or geographic level.</a:t>
            </a:r>
          </a:p>
          <a:p>
            <a:r>
              <a:rPr lang="en-US" altLang="en-US" sz="1400" b="1">
                <a:solidFill>
                  <a:srgbClr val="FF0000"/>
                </a:solidFill>
              </a:rPr>
              <a:t>Provide annual updates for all SEAT Mangers in between the triennial re-fresher.</a:t>
            </a:r>
          </a:p>
          <a:p>
            <a:pPr>
              <a:buFontTx/>
              <a:buNone/>
            </a:pPr>
            <a:r>
              <a:rPr lang="en-US" altLang="en-US" sz="2400"/>
              <a:t>Downloads Include:</a:t>
            </a:r>
          </a:p>
          <a:p>
            <a:r>
              <a:rPr lang="en-US" altLang="en-US" sz="1800"/>
              <a:t>Lesson plans for each of the 8 elements required for putting on RT-273</a:t>
            </a:r>
          </a:p>
          <a:p>
            <a:pPr>
              <a:buFontTx/>
              <a:buNone/>
            </a:pPr>
            <a:r>
              <a:rPr lang="en-US" altLang="en-US" sz="1000" b="1"/>
              <a:t>	1.	National season Review</a:t>
            </a:r>
            <a:endParaRPr lang="en-US" altLang="en-US" sz="1000"/>
          </a:p>
          <a:p>
            <a:pPr>
              <a:buFontTx/>
              <a:buNone/>
            </a:pPr>
            <a:r>
              <a:rPr lang="en-US" altLang="en-US" sz="1000" b="1"/>
              <a:t>	2.	New Year Outlook</a:t>
            </a:r>
            <a:endParaRPr lang="en-US" altLang="en-US" sz="1000"/>
          </a:p>
          <a:p>
            <a:pPr>
              <a:buFontTx/>
              <a:buNone/>
            </a:pPr>
            <a:r>
              <a:rPr lang="en-US" altLang="en-US" sz="1000" b="1"/>
              <a:t>	3.	OAS Contracting Updates</a:t>
            </a:r>
            <a:endParaRPr lang="en-US" altLang="en-US" sz="1000"/>
          </a:p>
          <a:p>
            <a:pPr>
              <a:buFontTx/>
              <a:buNone/>
            </a:pPr>
            <a:r>
              <a:rPr lang="en-US" altLang="en-US" sz="1000" b="1"/>
              <a:t>	4.	ISOG Updates</a:t>
            </a:r>
            <a:endParaRPr lang="en-US" altLang="en-US" sz="1000"/>
          </a:p>
          <a:p>
            <a:pPr>
              <a:buFontTx/>
              <a:buNone/>
            </a:pPr>
            <a:r>
              <a:rPr lang="en-US" altLang="en-US" sz="1000" b="1"/>
              <a:t>	5.	Reference Material Updates</a:t>
            </a:r>
            <a:endParaRPr lang="en-US" altLang="en-US" sz="1000"/>
          </a:p>
          <a:p>
            <a:pPr>
              <a:buFontTx/>
              <a:buNone/>
            </a:pPr>
            <a:r>
              <a:rPr lang="en-US" altLang="en-US" sz="1000" b="1"/>
              <a:t>	6.	Safety Review</a:t>
            </a:r>
            <a:endParaRPr lang="en-US" altLang="en-US" sz="1000"/>
          </a:p>
          <a:p>
            <a:pPr>
              <a:buFontTx/>
              <a:buNone/>
            </a:pPr>
            <a:r>
              <a:rPr lang="en-US" altLang="en-US" sz="1000" b="1"/>
              <a:t>	7.	Security Review</a:t>
            </a:r>
            <a:endParaRPr lang="en-US" altLang="en-US" sz="1000"/>
          </a:p>
          <a:p>
            <a:pPr>
              <a:buFontTx/>
              <a:buNone/>
            </a:pPr>
            <a:r>
              <a:rPr lang="en-US" altLang="en-US" sz="1000" b="1"/>
              <a:t>	8.	Retardant Review</a:t>
            </a:r>
            <a:endParaRPr lang="en-US" altLang="en-US" sz="1200"/>
          </a:p>
          <a:p>
            <a:r>
              <a:rPr lang="en-US" altLang="en-US" sz="1800"/>
              <a:t>Three developed Power Point presentations for selected elements.</a:t>
            </a:r>
          </a:p>
          <a:p>
            <a:pPr>
              <a:buFontTx/>
              <a:buNone/>
            </a:pPr>
            <a:endParaRPr lang="en-US" altLang="en-US" sz="1800" b="1"/>
          </a:p>
          <a:p>
            <a:pPr>
              <a:buFontTx/>
              <a:buNone/>
            </a:pPr>
            <a:r>
              <a:rPr lang="en-US" altLang="en-US" sz="1800" b="1">
                <a:solidFill>
                  <a:srgbClr val="00B0F0"/>
                </a:solidFill>
              </a:rPr>
              <a:t>Heads Up !</a:t>
            </a:r>
            <a:r>
              <a:rPr lang="en-US" altLang="en-US" sz="1800">
                <a:solidFill>
                  <a:srgbClr val="00B0F0"/>
                </a:solidFill>
              </a:rPr>
              <a:t>    </a:t>
            </a:r>
            <a:r>
              <a:rPr lang="en-US" altLang="en-US" sz="1600" i="1">
                <a:solidFill>
                  <a:srgbClr val="00B0F0"/>
                </a:solidFill>
              </a:rPr>
              <a:t>Remember….all re-fresher and instructors still need to be approved at a State or Regional level depending on the hosting agency.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2600"/>
              <a:t>What’s New on the BLM National SEAT Web Site ?</a:t>
            </a:r>
          </a:p>
        </p:txBody>
      </p:sp>
      <p:sp>
        <p:nvSpPr>
          <p:cNvPr id="2" name="Rectangle 1"/>
          <p:cNvSpPr/>
          <p:nvPr/>
        </p:nvSpPr>
        <p:spPr>
          <a:xfrm>
            <a:off x="304800" y="2258873"/>
            <a:ext cx="3124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Make sure to check the National BLM Web Site often during the season to obtain the most current updates and information about the program.</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85" t="6651" r="60978" b="4608"/>
          <a:stretch/>
        </p:blipFill>
        <p:spPr bwMode="auto">
          <a:xfrm>
            <a:off x="3810000" y="1371600"/>
            <a:ext cx="5029200" cy="469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14400" y="6260464"/>
            <a:ext cx="7208520" cy="369332"/>
          </a:xfrm>
          <a:prstGeom prst="rect">
            <a:avLst/>
          </a:prstGeom>
        </p:spPr>
        <p:txBody>
          <a:bodyPr wrap="square">
            <a:spAutoFit/>
          </a:bodyPr>
          <a:lstStyle/>
          <a:p>
            <a:r>
              <a:rPr lang="en-US" dirty="0" smtClean="0">
                <a:solidFill>
                  <a:srgbClr val="FF0000"/>
                </a:solidFill>
              </a:rPr>
              <a:t>NEW LINK- </a:t>
            </a:r>
            <a:r>
              <a:rPr lang="en-US" dirty="0" smtClean="0">
                <a:solidFill>
                  <a:schemeClr val="accent1">
                    <a:lumMod val="50000"/>
                  </a:schemeClr>
                </a:solidFill>
              </a:rPr>
              <a:t>https</a:t>
            </a:r>
            <a:r>
              <a:rPr lang="en-US" dirty="0">
                <a:solidFill>
                  <a:schemeClr val="accent1">
                    <a:lumMod val="50000"/>
                  </a:schemeClr>
                </a:solidFill>
              </a:rPr>
              <a:t>://www.nifc.gov/aviation/av_BLMseat.html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68362"/>
          </a:xfrm>
        </p:spPr>
        <p:txBody>
          <a:bodyPr/>
          <a:lstStyle/>
          <a:p>
            <a:r>
              <a:rPr lang="en-US" altLang="en-US">
                <a:solidFill>
                  <a:srgbClr val="0070C0"/>
                </a:solidFill>
              </a:rPr>
              <a:t>Lesson Learned </a:t>
            </a:r>
          </a:p>
        </p:txBody>
      </p:sp>
      <p:sp>
        <p:nvSpPr>
          <p:cNvPr id="6147" name="Content Placeholder 2"/>
          <p:cNvSpPr>
            <a:spLocks noGrp="1"/>
          </p:cNvSpPr>
          <p:nvPr>
            <p:ph idx="1"/>
          </p:nvPr>
        </p:nvSpPr>
        <p:spPr>
          <a:xfrm>
            <a:off x="457200" y="1219200"/>
            <a:ext cx="8229600" cy="4906963"/>
          </a:xfrm>
        </p:spPr>
        <p:txBody>
          <a:bodyPr/>
          <a:lstStyle/>
          <a:p>
            <a:pPr marL="0" indent="0">
              <a:buFontTx/>
              <a:buNone/>
            </a:pPr>
            <a:r>
              <a:rPr lang="en-US" altLang="en-US" sz="2000" b="1" dirty="0">
                <a:solidFill>
                  <a:srgbClr val="0070C0"/>
                </a:solidFill>
              </a:rPr>
              <a:t>Observation:  Conflicts reported with SEAT rotation protocols at different types of bases and contracts.</a:t>
            </a:r>
          </a:p>
          <a:p>
            <a:pPr marL="0" indent="0">
              <a:buFontTx/>
              <a:buNone/>
            </a:pPr>
            <a:endParaRPr lang="en-US" altLang="en-US" sz="2000" b="1" dirty="0" smtClean="0"/>
          </a:p>
          <a:p>
            <a:pPr marL="0" indent="0">
              <a:buFontTx/>
              <a:buNone/>
            </a:pPr>
            <a:r>
              <a:rPr lang="en-US" altLang="en-US" sz="2000" dirty="0" smtClean="0"/>
              <a:t>On May 26, 2015 the National Multi-Agency Coordination Group (NMAC) developed guidance on ensuring consistent utilization, rotation and management of the national </a:t>
            </a:r>
            <a:r>
              <a:rPr lang="en-US" altLang="en-US" sz="2000" dirty="0" err="1" smtClean="0"/>
              <a:t>airtanker</a:t>
            </a:r>
            <a:r>
              <a:rPr lang="en-US" altLang="en-US" sz="2000" dirty="0" smtClean="0"/>
              <a:t> fleet including all LATs, VLATs and SEATs.</a:t>
            </a:r>
          </a:p>
          <a:p>
            <a:pPr marL="0" indent="0">
              <a:buFontTx/>
              <a:buNone/>
            </a:pPr>
            <a:r>
              <a:rPr lang="en-US" altLang="en-US" sz="2000" dirty="0" smtClean="0"/>
              <a:t>This guidance applies to both Exclusive Use (EU) and On Call </a:t>
            </a:r>
            <a:r>
              <a:rPr lang="en-US" altLang="en-US" sz="2000" dirty="0" err="1" smtClean="0"/>
              <a:t>airtankers</a:t>
            </a:r>
            <a:r>
              <a:rPr lang="en-US" altLang="en-US" sz="2000" dirty="0"/>
              <a:t>.</a:t>
            </a:r>
            <a:r>
              <a:rPr lang="en-US" altLang="en-US" sz="2000" dirty="0" smtClean="0"/>
              <a:t>     </a:t>
            </a:r>
          </a:p>
          <a:p>
            <a:pPr marL="0" indent="0">
              <a:buFontTx/>
              <a:buNone/>
            </a:pPr>
            <a:endParaRPr lang="en-US" altLang="en-US" sz="400" dirty="0" smtClean="0"/>
          </a:p>
          <a:p>
            <a:pPr marL="0" indent="0">
              <a:buFontTx/>
              <a:buNone/>
            </a:pPr>
            <a:r>
              <a:rPr lang="en-US" altLang="en-US" sz="2000" dirty="0" smtClean="0">
                <a:solidFill>
                  <a:srgbClr val="FF0000"/>
                </a:solidFill>
              </a:rPr>
              <a:t>Link to </a:t>
            </a:r>
            <a:r>
              <a:rPr lang="en-US" altLang="en-US" sz="2000" dirty="0">
                <a:solidFill>
                  <a:srgbClr val="FF0000"/>
                </a:solidFill>
              </a:rPr>
              <a:t>the 2015 letter </a:t>
            </a:r>
            <a:r>
              <a:rPr lang="en-US" altLang="en-US" sz="2000" dirty="0" smtClean="0">
                <a:solidFill>
                  <a:srgbClr val="FF0000"/>
                </a:solidFill>
                <a:hlinkClick r:id="rId3"/>
              </a:rPr>
              <a:t>https</a:t>
            </a:r>
            <a:r>
              <a:rPr lang="en-US" altLang="en-US" sz="2000" dirty="0">
                <a:solidFill>
                  <a:srgbClr val="FF0000"/>
                </a:solidFill>
                <a:hlinkClick r:id="rId3"/>
              </a:rPr>
              <a:t>://</a:t>
            </a:r>
            <a:r>
              <a:rPr lang="en-US" altLang="en-US" sz="2000" dirty="0" smtClean="0">
                <a:solidFill>
                  <a:srgbClr val="FF0000"/>
                </a:solidFill>
                <a:hlinkClick r:id="rId3"/>
              </a:rPr>
              <a:t>www.nifc.gov/nicc/administrative/nmac/NMAC2015-4.docx</a:t>
            </a:r>
            <a:endParaRPr lang="en-US" altLang="en-US" sz="2000" dirty="0" smtClean="0">
              <a:solidFill>
                <a:srgbClr val="FF0000"/>
              </a:solidFill>
            </a:endParaRPr>
          </a:p>
          <a:p>
            <a:pPr marL="0" indent="0">
              <a:buFontTx/>
              <a:buNone/>
            </a:pPr>
            <a:endParaRPr lang="en-US" altLang="en-US" sz="2000" dirty="0">
              <a:solidFill>
                <a:srgbClr val="FF0000"/>
              </a:solidFill>
            </a:endParaRPr>
          </a:p>
          <a:p>
            <a:pPr marL="0" indent="0">
              <a:buFontTx/>
              <a:buNone/>
            </a:pPr>
            <a:r>
              <a:rPr lang="en-US" altLang="en-US" sz="2000" dirty="0" smtClean="0">
                <a:solidFill>
                  <a:srgbClr val="FF0000"/>
                </a:solidFill>
              </a:rPr>
              <a:t>The guidance is now in the Interagency Standards for Fire and Aviation Operations (Red Book):  chapter 16, “</a:t>
            </a:r>
            <a:r>
              <a:rPr lang="en-US" altLang="en-US" sz="2000" dirty="0" err="1" smtClean="0">
                <a:solidFill>
                  <a:srgbClr val="FF0000"/>
                </a:solidFill>
              </a:rPr>
              <a:t>Airtanker</a:t>
            </a:r>
            <a:r>
              <a:rPr lang="en-US" altLang="en-US" sz="2000" dirty="0" smtClean="0">
                <a:solidFill>
                  <a:srgbClr val="FF0000"/>
                </a:solidFill>
              </a:rPr>
              <a:t> Rotation”.</a:t>
            </a:r>
            <a:endParaRPr lang="en-US" altLang="en-US" sz="20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1000" y="304800"/>
            <a:ext cx="8229600" cy="1143000"/>
          </a:xfrm>
        </p:spPr>
        <p:txBody>
          <a:bodyPr/>
          <a:lstStyle/>
          <a:p>
            <a:r>
              <a:rPr lang="en-US" altLang="en-US"/>
              <a:t>Initial Pilot / Loader In-Briefing</a:t>
            </a:r>
          </a:p>
        </p:txBody>
      </p:sp>
      <p:sp>
        <p:nvSpPr>
          <p:cNvPr id="53251" name="TextBox 4"/>
          <p:cNvSpPr txBox="1">
            <a:spLocks noChangeArrowheads="1"/>
          </p:cNvSpPr>
          <p:nvPr/>
        </p:nvSpPr>
        <p:spPr bwMode="auto">
          <a:xfrm>
            <a:off x="4800600" y="2209800"/>
            <a:ext cx="3505200" cy="2678113"/>
          </a:xfrm>
          <a:prstGeom prst="rect">
            <a:avLst/>
          </a:prstGeom>
          <a:solidFill>
            <a:srgbClr val="FFFF00">
              <a:alpha val="8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a:p>
          <a:p>
            <a:pPr eaLnBrk="1" hangingPunct="1">
              <a:spcBef>
                <a:spcPct val="0"/>
              </a:spcBef>
            </a:pPr>
            <a:r>
              <a:rPr lang="en-US" altLang="en-US" sz="2000" b="1"/>
              <a:t>Replaces the old form.</a:t>
            </a:r>
          </a:p>
          <a:p>
            <a:pPr eaLnBrk="1" hangingPunct="1">
              <a:spcBef>
                <a:spcPct val="0"/>
              </a:spcBef>
            </a:pPr>
            <a:endParaRPr lang="en-US" altLang="en-US" sz="2000" b="1"/>
          </a:p>
          <a:p>
            <a:pPr eaLnBrk="1" hangingPunct="1">
              <a:spcBef>
                <a:spcPct val="0"/>
              </a:spcBef>
            </a:pPr>
            <a:r>
              <a:rPr lang="en-US" altLang="en-US" sz="2000" b="1"/>
              <a:t>ISOG requirement.</a:t>
            </a:r>
          </a:p>
          <a:p>
            <a:pPr eaLnBrk="1" hangingPunct="1">
              <a:spcBef>
                <a:spcPct val="0"/>
              </a:spcBef>
            </a:pPr>
            <a:endParaRPr lang="en-US" altLang="en-US" sz="2000" b="1"/>
          </a:p>
          <a:p>
            <a:pPr eaLnBrk="1" hangingPunct="1">
              <a:spcBef>
                <a:spcPct val="0"/>
              </a:spcBef>
            </a:pPr>
            <a:r>
              <a:rPr lang="en-US" altLang="en-US" sz="2000" b="1"/>
              <a:t>Three Section:</a:t>
            </a:r>
          </a:p>
          <a:p>
            <a:pPr lvl="1" eaLnBrk="1" hangingPunct="1">
              <a:spcBef>
                <a:spcPct val="0"/>
              </a:spcBef>
              <a:buFont typeface="Arial" charset="0"/>
              <a:buChar char="•"/>
            </a:pPr>
            <a:r>
              <a:rPr lang="en-US" altLang="en-US" sz="1600" i="1"/>
              <a:t>Facility Related Items</a:t>
            </a:r>
          </a:p>
          <a:p>
            <a:pPr lvl="1" eaLnBrk="1" hangingPunct="1">
              <a:spcBef>
                <a:spcPct val="0"/>
              </a:spcBef>
              <a:buFont typeface="Arial" charset="0"/>
              <a:buChar char="•"/>
            </a:pPr>
            <a:r>
              <a:rPr lang="en-US" altLang="en-US" sz="1600" i="1"/>
              <a:t>Operational Related Items</a:t>
            </a:r>
          </a:p>
          <a:p>
            <a:pPr lvl="1" eaLnBrk="1" hangingPunct="1">
              <a:spcBef>
                <a:spcPct val="0"/>
              </a:spcBef>
              <a:buFont typeface="Arial" charset="0"/>
              <a:buChar char="•"/>
            </a:pPr>
            <a:r>
              <a:rPr lang="en-US" altLang="en-US" sz="1600" i="1"/>
              <a:t>Read File Information</a:t>
            </a:r>
          </a:p>
        </p:txBody>
      </p:sp>
      <p:graphicFrame>
        <p:nvGraphicFramePr>
          <p:cNvPr id="53252" name="Object 5"/>
          <p:cNvGraphicFramePr>
            <a:graphicFrameLocks noChangeAspect="1"/>
          </p:cNvGraphicFramePr>
          <p:nvPr/>
        </p:nvGraphicFramePr>
        <p:xfrm>
          <a:off x="914400" y="1600200"/>
          <a:ext cx="3657600" cy="4691063"/>
        </p:xfrm>
        <a:graphic>
          <a:graphicData uri="http://schemas.openxmlformats.org/presentationml/2006/ole">
            <mc:AlternateContent xmlns:mc="http://schemas.openxmlformats.org/markup-compatibility/2006">
              <mc:Choice xmlns:v="urn:schemas-microsoft-com:vml" Requires="v">
                <p:oleObj spid="_x0000_s3109" name="Document" r:id="rId4" imgW="7012456" imgH="8992427" progId="Word.Document.8">
                  <p:embed/>
                </p:oleObj>
              </mc:Choice>
              <mc:Fallback>
                <p:oleObj name="Document" r:id="rId4" imgW="7012456" imgH="899242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3657600" cy="46910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533400"/>
            <a:ext cx="8229600" cy="685800"/>
          </a:xfrm>
        </p:spPr>
        <p:txBody>
          <a:bodyPr/>
          <a:lstStyle/>
          <a:p>
            <a:r>
              <a:rPr lang="en-US" altLang="en-US" sz="2400"/>
              <a:t>SEAT Manager’s Briefing Checklist  </a:t>
            </a:r>
            <a:br>
              <a:rPr lang="en-US" altLang="en-US" sz="2400"/>
            </a:br>
            <a:r>
              <a:rPr lang="en-US" altLang="en-US" sz="2400"/>
              <a:t>Great Job Aid !</a:t>
            </a:r>
          </a:p>
        </p:txBody>
      </p:sp>
      <p:graphicFrame>
        <p:nvGraphicFramePr>
          <p:cNvPr id="54275" name="Object 3"/>
          <p:cNvGraphicFramePr>
            <a:graphicFrameLocks noChangeAspect="1"/>
          </p:cNvGraphicFramePr>
          <p:nvPr/>
        </p:nvGraphicFramePr>
        <p:xfrm>
          <a:off x="1676400" y="2133600"/>
          <a:ext cx="5568950" cy="4064000"/>
        </p:xfrm>
        <a:graphic>
          <a:graphicData uri="http://schemas.openxmlformats.org/presentationml/2006/ole">
            <mc:AlternateContent xmlns:mc="http://schemas.openxmlformats.org/markup-compatibility/2006">
              <mc:Choice xmlns:v="urn:schemas-microsoft-com:vml" Requires="v">
                <p:oleObj spid="_x0000_s4133" name="Document" r:id="rId4" imgW="9332036" imgH="6810184" progId="Word.Document.8">
                  <p:embed/>
                </p:oleObj>
              </mc:Choice>
              <mc:Fallback>
                <p:oleObj name="Document" r:id="rId4" imgW="9332036" imgH="681018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133600"/>
                        <a:ext cx="5568950" cy="406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6" name="TextBox 8"/>
          <p:cNvSpPr txBox="1">
            <a:spLocks noChangeArrowheads="1"/>
          </p:cNvSpPr>
          <p:nvPr/>
        </p:nvSpPr>
        <p:spPr bwMode="auto">
          <a:xfrm>
            <a:off x="609600" y="1143000"/>
            <a:ext cx="20574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a:t>Items to review during the agency in-briefing.</a:t>
            </a:r>
          </a:p>
        </p:txBody>
      </p:sp>
      <p:sp>
        <p:nvSpPr>
          <p:cNvPr id="54277" name="TextBox 9"/>
          <p:cNvSpPr txBox="1">
            <a:spLocks noChangeArrowheads="1"/>
          </p:cNvSpPr>
          <p:nvPr/>
        </p:nvSpPr>
        <p:spPr bwMode="auto">
          <a:xfrm>
            <a:off x="5943600" y="1066800"/>
            <a:ext cx="20574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a:t>Items to review during a briefing with the FBO.</a:t>
            </a:r>
          </a:p>
        </p:txBody>
      </p:sp>
      <p:cxnSp>
        <p:nvCxnSpPr>
          <p:cNvPr id="12" name="Straight Arrow Connector 11"/>
          <p:cNvCxnSpPr/>
          <p:nvPr/>
        </p:nvCxnSpPr>
        <p:spPr>
          <a:xfrm>
            <a:off x="1981200" y="1600200"/>
            <a:ext cx="11430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286500" y="1714500"/>
            <a:ext cx="533400" cy="152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2400"/>
              <a:t>SEAT Managers Daily Briefing Worksheet</a:t>
            </a:r>
            <a:br>
              <a:rPr lang="en-US" altLang="en-US" sz="2400"/>
            </a:br>
            <a:r>
              <a:rPr lang="en-US" altLang="en-US" sz="2400"/>
              <a:t>Great Job Aid !</a:t>
            </a:r>
          </a:p>
        </p:txBody>
      </p:sp>
      <p:graphicFrame>
        <p:nvGraphicFramePr>
          <p:cNvPr id="55299" name="Object 2"/>
          <p:cNvGraphicFramePr>
            <a:graphicFrameLocks noChangeAspect="1"/>
          </p:cNvGraphicFramePr>
          <p:nvPr/>
        </p:nvGraphicFramePr>
        <p:xfrm>
          <a:off x="4495800" y="1828800"/>
          <a:ext cx="3184525" cy="4064000"/>
        </p:xfrm>
        <a:graphic>
          <a:graphicData uri="http://schemas.openxmlformats.org/presentationml/2006/ole">
            <mc:AlternateContent xmlns:mc="http://schemas.openxmlformats.org/markup-compatibility/2006">
              <mc:Choice xmlns:v="urn:schemas-microsoft-com:vml" Requires="v">
                <p:oleObj spid="_x0000_s5157" name="Document" r:id="rId4" imgW="7063294" imgH="9012573" progId="Word.Document.8">
                  <p:embed/>
                </p:oleObj>
              </mc:Choice>
              <mc:Fallback>
                <p:oleObj name="Document" r:id="rId4" imgW="7063294" imgH="901257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3184525" cy="406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0" name="TextBox 4"/>
          <p:cNvSpPr txBox="1">
            <a:spLocks noChangeArrowheads="1"/>
          </p:cNvSpPr>
          <p:nvPr/>
        </p:nvSpPr>
        <p:spPr bwMode="auto">
          <a:xfrm>
            <a:off x="685800" y="1752600"/>
            <a:ext cx="3276600" cy="20621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t>Designed to help the SEMG document their daily briefing.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AQD-136 (10/14)  Evaluation Report on Contractor Performance </a:t>
            </a:r>
            <a:endParaRPr lang="en-US" sz="2400" b="1" dirty="0"/>
          </a:p>
        </p:txBody>
      </p:sp>
      <p:pic>
        <p:nvPicPr>
          <p:cNvPr id="1026" name="Picture 2" descr="\\ilmazsf3ds1\sf\users\mehay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1092199"/>
            <a:ext cx="5088821" cy="27178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lmazsf3ds1\sf\users\mehaye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22336"/>
            <a:ext cx="8707438" cy="25304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62000" y="2895600"/>
            <a:ext cx="3657600" cy="914400"/>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67400" y="1092199"/>
            <a:ext cx="2895600" cy="3600986"/>
          </a:xfrm>
          <a:prstGeom prst="rect">
            <a:avLst/>
          </a:prstGeom>
          <a:noFill/>
        </p:spPr>
        <p:txBody>
          <a:bodyPr wrap="square" rtlCol="0">
            <a:spAutoFit/>
          </a:bodyPr>
          <a:lstStyle/>
          <a:p>
            <a:r>
              <a:rPr lang="en-US" altLang="en-US" sz="2000" b="1" dirty="0">
                <a:solidFill>
                  <a:srgbClr val="FF0000"/>
                </a:solidFill>
              </a:rPr>
              <a:t>ISOG requirement to complete after each </a:t>
            </a:r>
            <a:r>
              <a:rPr lang="en-US" altLang="en-US" sz="2000" b="1" dirty="0" smtClean="0">
                <a:solidFill>
                  <a:srgbClr val="FF0000"/>
                </a:solidFill>
              </a:rPr>
              <a:t>assignment</a:t>
            </a:r>
            <a:r>
              <a:rPr lang="en-US" altLang="en-US" sz="2000" b="1" dirty="0">
                <a:solidFill>
                  <a:srgbClr val="FF0000"/>
                </a:solidFill>
              </a:rPr>
              <a:t> </a:t>
            </a:r>
            <a:r>
              <a:rPr lang="en-US" altLang="en-US" sz="2000" b="1" dirty="0" smtClean="0">
                <a:solidFill>
                  <a:srgbClr val="FF0000"/>
                </a:solidFill>
              </a:rPr>
              <a:t>!</a:t>
            </a:r>
          </a:p>
          <a:p>
            <a:endParaRPr lang="en-US" altLang="en-US" sz="2000" dirty="0"/>
          </a:p>
          <a:p>
            <a:r>
              <a:rPr lang="en-US" altLang="en-US" sz="2000" b="1" dirty="0" smtClean="0">
                <a:solidFill>
                  <a:srgbClr val="FF0000"/>
                </a:solidFill>
              </a:rPr>
              <a:t>Has </a:t>
            </a:r>
            <a:r>
              <a:rPr lang="en-US" altLang="en-US" sz="2000" b="1" dirty="0">
                <a:solidFill>
                  <a:srgbClr val="FF0000"/>
                </a:solidFill>
              </a:rPr>
              <a:t>established rating criteria</a:t>
            </a:r>
            <a:r>
              <a:rPr lang="en-US" altLang="en-US" sz="2000" b="1" dirty="0" smtClean="0">
                <a:solidFill>
                  <a:srgbClr val="FF0000"/>
                </a:solidFill>
              </a:rPr>
              <a:t>.</a:t>
            </a:r>
          </a:p>
          <a:p>
            <a:endParaRPr lang="en-US" altLang="en-US" sz="2000" dirty="0" smtClean="0">
              <a:solidFill>
                <a:srgbClr val="FF0000"/>
              </a:solidFill>
            </a:endParaRPr>
          </a:p>
          <a:p>
            <a:r>
              <a:rPr lang="en-US" altLang="en-US" sz="2000" b="1" dirty="0">
                <a:solidFill>
                  <a:srgbClr val="FF0000"/>
                </a:solidFill>
              </a:rPr>
              <a:t>Sent directly to the Contracting Officer.</a:t>
            </a:r>
          </a:p>
          <a:p>
            <a:endParaRPr lang="en-US" altLang="en-US" sz="1600" dirty="0">
              <a:solidFill>
                <a:srgbClr val="FF0000"/>
              </a:solidFill>
            </a:endParaRPr>
          </a:p>
          <a:p>
            <a:endParaRPr lang="en-US" altLang="en-US" sz="1600" b="1" dirty="0">
              <a:solidFill>
                <a:srgbClr val="FF0000"/>
              </a:solidFill>
            </a:endParaRPr>
          </a:p>
          <a:p>
            <a:endParaRPr lang="en-US" altLang="en-US" sz="1600" b="1" dirty="0">
              <a:solidFill>
                <a:srgbClr val="FF0000"/>
              </a:solidFill>
            </a:endParaRPr>
          </a:p>
        </p:txBody>
      </p:sp>
      <p:sp>
        <p:nvSpPr>
          <p:cNvPr id="5" name="Oval Callout 4"/>
          <p:cNvSpPr/>
          <p:nvPr/>
        </p:nvSpPr>
        <p:spPr>
          <a:xfrm>
            <a:off x="5834743" y="4862286"/>
            <a:ext cx="3101295" cy="609600"/>
          </a:xfrm>
          <a:prstGeom prst="wedgeEllipseCallout">
            <a:avLst>
              <a:gd name="adj1" fmla="val -69510"/>
              <a:gd name="adj2" fmla="val 100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Download Here !</a:t>
            </a:r>
            <a:endParaRPr lang="en-US" dirty="0"/>
          </a:p>
        </p:txBody>
      </p:sp>
    </p:spTree>
    <p:extLst>
      <p:ext uri="{BB962C8B-B14F-4D97-AF65-F5344CB8AC3E}">
        <p14:creationId xmlns:p14="http://schemas.microsoft.com/office/powerpoint/2010/main" val="2311346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AQD-136 (10/14)  Evaluation Report on Contractor Performance </a:t>
            </a: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2051" name="Picture 3"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748088" cy="4753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mazsf3ds1\sf\users\mehaye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1524000"/>
            <a:ext cx="3715029" cy="475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56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a:xfrm>
            <a:off x="411163" y="11114"/>
            <a:ext cx="8229600" cy="1173162"/>
          </a:xfrm>
        </p:spPr>
        <p:txBody>
          <a:bodyPr/>
          <a:lstStyle/>
          <a:p>
            <a:r>
              <a:rPr lang="en-US" altLang="en-US" sz="2000" b="1" dirty="0" smtClean="0">
                <a:solidFill>
                  <a:srgbClr val="FF0000"/>
                </a:solidFill>
              </a:rPr>
              <a:t>Routing </a:t>
            </a:r>
            <a:r>
              <a:rPr lang="en-US" altLang="en-US" sz="2000" b="1" dirty="0">
                <a:solidFill>
                  <a:srgbClr val="FF0000"/>
                </a:solidFill>
              </a:rPr>
              <a:t>Requirement for the</a:t>
            </a:r>
            <a:br>
              <a:rPr lang="en-US" altLang="en-US" sz="2000" b="1" dirty="0">
                <a:solidFill>
                  <a:srgbClr val="FF0000"/>
                </a:solidFill>
              </a:rPr>
            </a:br>
            <a:r>
              <a:rPr lang="en-US" altLang="en-US" sz="2000" b="1" dirty="0">
                <a:solidFill>
                  <a:srgbClr val="FF0000"/>
                </a:solidFill>
              </a:rPr>
              <a:t>SEAT DAILY OPERATIONS </a:t>
            </a:r>
            <a:r>
              <a:rPr lang="en-US" altLang="en-US" sz="2000" b="1" dirty="0" smtClean="0">
                <a:solidFill>
                  <a:srgbClr val="FF0000"/>
                </a:solidFill>
              </a:rPr>
              <a:t>WORKSHEET</a:t>
            </a:r>
            <a:endParaRPr lang="en-US" altLang="en-US" sz="3600" dirty="0"/>
          </a:p>
        </p:txBody>
      </p:sp>
      <p:sp>
        <p:nvSpPr>
          <p:cNvPr id="60419" name="TextBox 12"/>
          <p:cNvSpPr txBox="1">
            <a:spLocks noChangeArrowheads="1"/>
          </p:cNvSpPr>
          <p:nvPr/>
        </p:nvSpPr>
        <p:spPr bwMode="auto">
          <a:xfrm>
            <a:off x="4648200" y="990600"/>
            <a:ext cx="38862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t>In order to nationally track flight hours, aircraft and pilot status, etc.  the SEMG will need to provide the National SECO Desk with a copy of their Daily Operations Worksheet </a:t>
            </a:r>
            <a:r>
              <a:rPr lang="en-US" altLang="en-US" sz="1200" dirty="0">
                <a:solidFill>
                  <a:srgbClr val="FF0000"/>
                </a:solidFill>
              </a:rPr>
              <a:t>each day</a:t>
            </a:r>
            <a:r>
              <a:rPr lang="en-US" altLang="en-US" sz="1200" dirty="0"/>
              <a:t>.  This can be done by a fax or email.  </a:t>
            </a:r>
          </a:p>
          <a:p>
            <a:pPr eaLnBrk="1" hangingPunct="1">
              <a:spcBef>
                <a:spcPct val="0"/>
              </a:spcBef>
              <a:buFontTx/>
              <a:buNone/>
            </a:pPr>
            <a:endParaRPr lang="en-US" altLang="en-US" sz="800" dirty="0"/>
          </a:p>
          <a:p>
            <a:pPr eaLnBrk="1" hangingPunct="1">
              <a:spcBef>
                <a:spcPct val="0"/>
              </a:spcBef>
              <a:buFontTx/>
              <a:buNone/>
            </a:pPr>
            <a:r>
              <a:rPr lang="en-US" altLang="en-US" sz="1200" dirty="0"/>
              <a:t>SEMG must fax or email the worksheet in each day even if there was not flight time recorded.  The sheet can be sent at the close of business, or early the next morning.  Worksheets will be submitted no late than 10:00 </a:t>
            </a:r>
            <a:r>
              <a:rPr lang="en-US" altLang="en-US" sz="1400" b="1" dirty="0" smtClean="0">
                <a:solidFill>
                  <a:srgbClr val="FF0000"/>
                </a:solidFill>
              </a:rPr>
              <a:t>MST</a:t>
            </a:r>
            <a:r>
              <a:rPr lang="en-US" altLang="en-US" sz="1200" dirty="0" smtClean="0"/>
              <a:t> on </a:t>
            </a:r>
            <a:r>
              <a:rPr lang="en-US" altLang="en-US" sz="1200" dirty="0"/>
              <a:t>the next day.</a:t>
            </a:r>
          </a:p>
          <a:p>
            <a:pPr eaLnBrk="1" hangingPunct="1">
              <a:spcBef>
                <a:spcPct val="0"/>
              </a:spcBef>
              <a:buFontTx/>
              <a:buNone/>
            </a:pPr>
            <a:endParaRPr lang="en-US" altLang="en-US" sz="800" dirty="0"/>
          </a:p>
          <a:p>
            <a:pPr eaLnBrk="1" hangingPunct="1">
              <a:spcBef>
                <a:spcPct val="0"/>
              </a:spcBef>
              <a:buFontTx/>
              <a:buNone/>
            </a:pPr>
            <a:r>
              <a:rPr lang="en-US" altLang="en-US" sz="1200" dirty="0"/>
              <a:t>In order to comply with the new retardant reporting requirements for the USFS The SEMG will still fill in the Fire Code, but identify which fires are USFS fires in the Daily Diary section.</a:t>
            </a:r>
          </a:p>
          <a:p>
            <a:pPr eaLnBrk="1" hangingPunct="1">
              <a:spcBef>
                <a:spcPct val="0"/>
              </a:spcBef>
              <a:buFontTx/>
              <a:buNone/>
            </a:pPr>
            <a:endParaRPr lang="en-US" altLang="en-US" sz="1200" dirty="0"/>
          </a:p>
          <a:p>
            <a:pPr eaLnBrk="1" hangingPunct="1">
              <a:spcBef>
                <a:spcPct val="0"/>
              </a:spcBef>
              <a:buFontTx/>
              <a:buNone/>
            </a:pPr>
            <a:r>
              <a:rPr lang="en-US" altLang="en-US" sz="1200" dirty="0"/>
              <a:t>National SECO Desk:</a:t>
            </a:r>
          </a:p>
          <a:p>
            <a:pPr eaLnBrk="1" hangingPunct="1">
              <a:spcBef>
                <a:spcPct val="0"/>
              </a:spcBef>
              <a:buFontTx/>
              <a:buNone/>
            </a:pPr>
            <a:endParaRPr lang="en-US" altLang="en-US" sz="1200" dirty="0"/>
          </a:p>
          <a:p>
            <a:pPr eaLnBrk="1" hangingPunct="1">
              <a:spcBef>
                <a:spcPct val="0"/>
              </a:spcBef>
              <a:buFontTx/>
              <a:buNone/>
            </a:pPr>
            <a:r>
              <a:rPr lang="en-US" altLang="en-US" sz="1200" dirty="0"/>
              <a:t>Office:  208-387-5419</a:t>
            </a:r>
          </a:p>
          <a:p>
            <a:pPr eaLnBrk="1" hangingPunct="1">
              <a:spcBef>
                <a:spcPct val="0"/>
              </a:spcBef>
              <a:buFontTx/>
              <a:buNone/>
            </a:pPr>
            <a:r>
              <a:rPr lang="en-US" altLang="en-US" sz="1200" dirty="0"/>
              <a:t>Cell:     208-850-2780</a:t>
            </a:r>
          </a:p>
          <a:p>
            <a:pPr eaLnBrk="1" hangingPunct="1">
              <a:spcBef>
                <a:spcPct val="0"/>
              </a:spcBef>
              <a:buFontTx/>
              <a:buNone/>
            </a:pPr>
            <a:r>
              <a:rPr lang="en-US" altLang="en-US" sz="1200" dirty="0"/>
              <a:t>Fax:      208-387-5199</a:t>
            </a:r>
          </a:p>
          <a:p>
            <a:pPr eaLnBrk="1" hangingPunct="1">
              <a:spcBef>
                <a:spcPct val="0"/>
              </a:spcBef>
              <a:buFontTx/>
              <a:buNone/>
            </a:pPr>
            <a:r>
              <a:rPr lang="en-US" altLang="en-US" sz="1200" dirty="0"/>
              <a:t>Email:  </a:t>
            </a:r>
            <a:r>
              <a:rPr lang="en-US" altLang="en-US" sz="1200" dirty="0" smtClean="0"/>
              <a:t>BLM_fc_seat@blm.gov</a:t>
            </a:r>
            <a:endParaRPr lang="en-US" altLang="en-US" sz="1200" dirty="0"/>
          </a:p>
          <a:p>
            <a:pPr eaLnBrk="1" hangingPunct="1">
              <a:spcBef>
                <a:spcPct val="0"/>
              </a:spcBef>
              <a:buFontTx/>
              <a:buNone/>
            </a:pPr>
            <a:endParaRPr lang="en-US" altLang="en-US" sz="1800" dirty="0"/>
          </a:p>
          <a:p>
            <a:pPr eaLnBrk="1" hangingPunct="1">
              <a:spcBef>
                <a:spcPct val="0"/>
              </a:spcBef>
              <a:buFontTx/>
              <a:buNone/>
            </a:pPr>
            <a:r>
              <a:rPr lang="en-US" altLang="en-US" sz="1800" b="1" dirty="0">
                <a:solidFill>
                  <a:srgbClr val="7030A0"/>
                </a:solidFill>
              </a:rPr>
              <a:t>Remember…please send in the worksheet each day, whether you fly or not !!</a:t>
            </a:r>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60420" name="Picture 8" descr="\\ilmazsf3ds1\sf\users\mehayes\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27113"/>
            <a:ext cx="39052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411163" y="4779963"/>
            <a:ext cx="2462212" cy="1219200"/>
          </a:xfrm>
          <a:prstGeom prst="wedgeEllipseCallout">
            <a:avLst>
              <a:gd name="adj1" fmla="val 35088"/>
              <a:gd name="adj2" fmla="val -765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Identify which fires from the Fire Code column are USFS fires.</a:t>
            </a:r>
          </a:p>
        </p:txBody>
      </p:sp>
      <p:sp>
        <p:nvSpPr>
          <p:cNvPr id="14" name="Oval Callout 13"/>
          <p:cNvSpPr/>
          <p:nvPr/>
        </p:nvSpPr>
        <p:spPr>
          <a:xfrm>
            <a:off x="381000" y="2514600"/>
            <a:ext cx="2362200" cy="1219200"/>
          </a:xfrm>
          <a:prstGeom prst="wedgeEllipseCallout">
            <a:avLst>
              <a:gd name="adj1" fmla="val 66830"/>
              <a:gd name="adj2" fmla="val -505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Remember to always record the refract reading .</a:t>
            </a:r>
          </a:p>
          <a:p>
            <a:pPr algn="ctr">
              <a:defRPr/>
            </a:pPr>
            <a:r>
              <a:rPr lang="en-US" sz="1200" dirty="0">
                <a:solidFill>
                  <a:schemeClr val="tx1"/>
                </a:solidFill>
              </a:rPr>
              <a:t>ISOG Requirement</a:t>
            </a:r>
            <a:r>
              <a:rPr lang="en-US" sz="1600" dirty="0">
                <a:solidFill>
                  <a:schemeClr val="tx1"/>
                </a:solidFill>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1800" b="1">
                <a:solidFill>
                  <a:srgbClr val="FF0000"/>
                </a:solidFill>
              </a:rPr>
              <a:t>New Routing Requirement for the</a:t>
            </a:r>
            <a:br>
              <a:rPr lang="en-US" altLang="en-US" sz="1800" b="1">
                <a:solidFill>
                  <a:srgbClr val="FF0000"/>
                </a:solidFill>
              </a:rPr>
            </a:br>
            <a:r>
              <a:rPr lang="en-US" altLang="en-US" sz="1800" b="1">
                <a:solidFill>
                  <a:srgbClr val="FF0000"/>
                </a:solidFill>
              </a:rPr>
              <a:t>SEAT DAILY OPERATIONS WORKSHEET  SEAT-002  2014</a:t>
            </a:r>
            <a:br>
              <a:rPr lang="en-US" altLang="en-US" sz="1800" b="1">
                <a:solidFill>
                  <a:srgbClr val="FF0000"/>
                </a:solidFill>
              </a:rPr>
            </a:br>
            <a:endParaRPr lang="en-US" altLang="en-US" sz="1800"/>
          </a:p>
        </p:txBody>
      </p:sp>
      <p:sp>
        <p:nvSpPr>
          <p:cNvPr id="3" name="Content Placeholder 2"/>
          <p:cNvSpPr>
            <a:spLocks noGrp="1"/>
          </p:cNvSpPr>
          <p:nvPr>
            <p:ph idx="1"/>
          </p:nvPr>
        </p:nvSpPr>
        <p:spPr/>
        <p:txBody>
          <a:bodyPr/>
          <a:lstStyle/>
          <a:p>
            <a:pPr marL="0" indent="0">
              <a:buFontTx/>
              <a:buNone/>
              <a:defRPr/>
            </a:pPr>
            <a:r>
              <a:rPr lang="en-US" sz="2400" b="1" dirty="0" smtClean="0"/>
              <a:t>Why is it important to fax or email the worksheet into the National SECO desk ?  </a:t>
            </a:r>
          </a:p>
          <a:p>
            <a:pPr marL="0" indent="0">
              <a:buFontTx/>
              <a:buNone/>
              <a:defRPr/>
            </a:pPr>
            <a:endParaRPr lang="en-US" sz="1800" dirty="0" smtClean="0"/>
          </a:p>
          <a:p>
            <a:pPr marL="0" indent="0">
              <a:buFontTx/>
              <a:buNone/>
              <a:defRPr/>
            </a:pPr>
            <a:r>
              <a:rPr lang="en-US" sz="1800" dirty="0" smtClean="0"/>
              <a:t>One of the primary duties for the National SECO is to input the SEAT current location and availability status into the Wild NICC resource tracking program each day.  </a:t>
            </a:r>
          </a:p>
          <a:p>
            <a:pPr marL="0" indent="0">
              <a:buFontTx/>
              <a:buNone/>
              <a:defRPr/>
            </a:pPr>
            <a:endParaRPr lang="en-US" sz="1800" dirty="0" smtClean="0"/>
          </a:p>
          <a:p>
            <a:pPr marL="0" indent="0">
              <a:buFontTx/>
              <a:buNone/>
              <a:defRPr/>
            </a:pPr>
            <a:r>
              <a:rPr lang="en-US" sz="1800" dirty="0" smtClean="0"/>
              <a:t>Daily input into the program allows:</a:t>
            </a:r>
          </a:p>
          <a:p>
            <a:pPr marL="0" indent="0">
              <a:buFontTx/>
              <a:buNone/>
              <a:defRPr/>
            </a:pPr>
            <a:endParaRPr lang="en-US" sz="1800" dirty="0" smtClean="0"/>
          </a:p>
          <a:p>
            <a:pPr>
              <a:defRPr/>
            </a:pPr>
            <a:r>
              <a:rPr lang="en-US" sz="1800" dirty="0" smtClean="0"/>
              <a:t>NICC to be able to use the information for their national planning purposes.</a:t>
            </a:r>
          </a:p>
          <a:p>
            <a:pPr marL="0" indent="0">
              <a:buFontTx/>
              <a:buNone/>
              <a:defRPr/>
            </a:pPr>
            <a:r>
              <a:rPr lang="en-US" sz="1800" dirty="0" smtClean="0"/>
              <a:t> </a:t>
            </a:r>
          </a:p>
          <a:p>
            <a:pPr>
              <a:defRPr/>
            </a:pPr>
            <a:r>
              <a:rPr lang="en-US" sz="1800" dirty="0" smtClean="0"/>
              <a:t>National SECO calculates a Best Value Determination (BVD) comparison whenever an order is placed for a SEAT.  </a:t>
            </a:r>
          </a:p>
          <a:p>
            <a:pPr marL="0" indent="0">
              <a:buFontTx/>
              <a:buNone/>
              <a:defRPr/>
            </a:pPr>
            <a:endParaRPr lang="en-US" sz="1800" dirty="0"/>
          </a:p>
          <a:p>
            <a:pPr marL="0" indent="0">
              <a:buFontTx/>
              <a:buNone/>
              <a:defRPr/>
            </a:pPr>
            <a:endParaRPr lang="en-US" sz="1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533400"/>
            <a:ext cx="8229600" cy="533400"/>
          </a:xfrm>
        </p:spPr>
        <p:txBody>
          <a:bodyPr/>
          <a:lstStyle/>
          <a:p>
            <a:pPr eaLnBrk="1" hangingPunct="1"/>
            <a:r>
              <a:rPr lang="en-US" altLang="en-US" sz="4000"/>
              <a:t>National SEAT Desk Coordinator</a:t>
            </a:r>
          </a:p>
        </p:txBody>
      </p:sp>
      <p:sp>
        <p:nvSpPr>
          <p:cNvPr id="11267" name="Rectangle 3"/>
          <p:cNvSpPr>
            <a:spLocks noGrp="1" noChangeArrowheads="1"/>
          </p:cNvSpPr>
          <p:nvPr>
            <p:ph type="body" idx="1"/>
          </p:nvPr>
        </p:nvSpPr>
        <p:spPr>
          <a:xfrm>
            <a:off x="457200" y="1066800"/>
            <a:ext cx="8229600" cy="5059363"/>
          </a:xfrm>
        </p:spPr>
        <p:txBody>
          <a:bodyPr/>
          <a:lstStyle/>
          <a:p>
            <a:pPr eaLnBrk="1" hangingPunct="1">
              <a:lnSpc>
                <a:spcPct val="80000"/>
              </a:lnSpc>
              <a:buFontTx/>
              <a:buNone/>
              <a:defRPr/>
            </a:pPr>
            <a:r>
              <a:rPr lang="en-US" sz="2400" dirty="0" smtClean="0">
                <a:solidFill>
                  <a:schemeClr val="accent5">
                    <a:lumMod val="50000"/>
                  </a:schemeClr>
                </a:solidFill>
              </a:rPr>
              <a:t>Position in Boise working for the National SEAT </a:t>
            </a:r>
          </a:p>
          <a:p>
            <a:pPr eaLnBrk="1" hangingPunct="1">
              <a:lnSpc>
                <a:spcPct val="80000"/>
              </a:lnSpc>
              <a:buFontTx/>
              <a:buNone/>
              <a:defRPr/>
            </a:pPr>
            <a:r>
              <a:rPr lang="en-US" sz="2400" dirty="0" smtClean="0">
                <a:solidFill>
                  <a:schemeClr val="accent5">
                    <a:lumMod val="50000"/>
                  </a:schemeClr>
                </a:solidFill>
              </a:rPr>
              <a:t>Program Manager (Glen Claypool) for the 2018 Season !</a:t>
            </a:r>
          </a:p>
          <a:p>
            <a:pPr eaLnBrk="1" hangingPunct="1">
              <a:lnSpc>
                <a:spcPct val="80000"/>
              </a:lnSpc>
              <a:buFontTx/>
              <a:buNone/>
              <a:defRPr/>
            </a:pPr>
            <a:endParaRPr lang="en-US" sz="500" b="1" dirty="0" smtClean="0"/>
          </a:p>
          <a:p>
            <a:pPr eaLnBrk="1" hangingPunct="1">
              <a:lnSpc>
                <a:spcPct val="80000"/>
              </a:lnSpc>
              <a:buFontTx/>
              <a:buNone/>
              <a:defRPr/>
            </a:pPr>
            <a:r>
              <a:rPr lang="en-US" sz="1600" b="1" dirty="0" smtClean="0">
                <a:solidFill>
                  <a:schemeClr val="accent2"/>
                </a:solidFill>
              </a:rPr>
              <a:t>General time Frame:  Mid April to End of September depending on activity.</a:t>
            </a:r>
          </a:p>
          <a:p>
            <a:pPr eaLnBrk="1" hangingPunct="1">
              <a:lnSpc>
                <a:spcPct val="80000"/>
              </a:lnSpc>
              <a:buFontTx/>
              <a:buNone/>
              <a:defRPr/>
            </a:pPr>
            <a:endParaRPr lang="en-US" sz="500" b="1" dirty="0" smtClean="0">
              <a:solidFill>
                <a:schemeClr val="accent2"/>
              </a:solidFill>
            </a:endParaRPr>
          </a:p>
          <a:p>
            <a:pPr eaLnBrk="1" hangingPunct="1">
              <a:lnSpc>
                <a:spcPct val="80000"/>
              </a:lnSpc>
              <a:buFontTx/>
              <a:buNone/>
              <a:defRPr/>
            </a:pPr>
            <a:r>
              <a:rPr lang="en-US" sz="1800" b="1" dirty="0" smtClean="0"/>
              <a:t>Duties Include:</a:t>
            </a:r>
          </a:p>
          <a:p>
            <a:pPr eaLnBrk="1" hangingPunct="1">
              <a:lnSpc>
                <a:spcPct val="80000"/>
              </a:lnSpc>
              <a:defRPr/>
            </a:pPr>
            <a:r>
              <a:rPr lang="en-US" sz="1800" dirty="0" smtClean="0"/>
              <a:t>Talking to the SEMG each day, inputting their flight hours, aircraft location and availability status into a national program.</a:t>
            </a:r>
          </a:p>
          <a:p>
            <a:pPr eaLnBrk="1" hangingPunct="1">
              <a:lnSpc>
                <a:spcPct val="80000"/>
              </a:lnSpc>
              <a:defRPr/>
            </a:pPr>
            <a:r>
              <a:rPr lang="en-US" sz="1800" dirty="0" smtClean="0"/>
              <a:t>Assisting with Best Value Determination (BVD) for SEAT orders.</a:t>
            </a:r>
          </a:p>
          <a:p>
            <a:pPr eaLnBrk="1" hangingPunct="1">
              <a:lnSpc>
                <a:spcPct val="80000"/>
              </a:lnSpc>
              <a:defRPr/>
            </a:pPr>
            <a:endParaRPr lang="en-US" sz="600" dirty="0" smtClean="0"/>
          </a:p>
          <a:p>
            <a:pPr eaLnBrk="1" hangingPunct="1">
              <a:lnSpc>
                <a:spcPct val="80000"/>
              </a:lnSpc>
              <a:defRPr/>
            </a:pPr>
            <a:r>
              <a:rPr lang="en-US" sz="1800" dirty="0" smtClean="0"/>
              <a:t>Compiling daily reports used by NICC and the national office to monitor activity and facilitate the movement of SEAT aircraft. </a:t>
            </a:r>
          </a:p>
          <a:p>
            <a:pPr eaLnBrk="1" hangingPunct="1">
              <a:lnSpc>
                <a:spcPct val="80000"/>
              </a:lnSpc>
              <a:defRPr/>
            </a:pPr>
            <a:endParaRPr lang="en-US" sz="600" dirty="0" smtClean="0"/>
          </a:p>
          <a:p>
            <a:pPr eaLnBrk="1" hangingPunct="1">
              <a:lnSpc>
                <a:spcPct val="80000"/>
              </a:lnSpc>
              <a:defRPr/>
            </a:pPr>
            <a:r>
              <a:rPr lang="en-US" sz="1800" dirty="0" smtClean="0"/>
              <a:t>Assisting NICC, GACCs and local agencies with identifying the closest resource for filling an order for SEAT aircraft. </a:t>
            </a:r>
          </a:p>
          <a:p>
            <a:pPr eaLnBrk="1" hangingPunct="1">
              <a:lnSpc>
                <a:spcPct val="80000"/>
              </a:lnSpc>
              <a:defRPr/>
            </a:pPr>
            <a:endParaRPr lang="en-US" sz="600" dirty="0" smtClean="0"/>
          </a:p>
          <a:p>
            <a:pPr eaLnBrk="1" hangingPunct="1">
              <a:lnSpc>
                <a:spcPct val="80000"/>
              </a:lnSpc>
              <a:defRPr/>
            </a:pPr>
            <a:r>
              <a:rPr lang="en-US" sz="1800" dirty="0" smtClean="0"/>
              <a:t>Assisting NICC, GACCs and local agencies with possible available SEAT Managers.</a:t>
            </a:r>
          </a:p>
          <a:p>
            <a:pPr eaLnBrk="1" hangingPunct="1">
              <a:lnSpc>
                <a:spcPct val="80000"/>
              </a:lnSpc>
              <a:defRPr/>
            </a:pPr>
            <a:endParaRPr lang="en-US" sz="600" dirty="0" smtClean="0"/>
          </a:p>
          <a:p>
            <a:pPr eaLnBrk="1" hangingPunct="1">
              <a:lnSpc>
                <a:spcPct val="80000"/>
              </a:lnSpc>
              <a:defRPr/>
            </a:pPr>
            <a:r>
              <a:rPr lang="en-US" sz="1800" dirty="0" smtClean="0"/>
              <a:t>Compiling year-end stats for the SEAT program.</a:t>
            </a:r>
          </a:p>
          <a:p>
            <a:pPr eaLnBrk="1" hangingPunct="1">
              <a:lnSpc>
                <a:spcPct val="80000"/>
              </a:lnSpc>
              <a:defRPr/>
            </a:pPr>
            <a:endParaRPr lang="en-US" sz="900" dirty="0" smtClean="0"/>
          </a:p>
          <a:p>
            <a:pPr eaLnBrk="1" hangingPunct="1">
              <a:lnSpc>
                <a:spcPct val="80000"/>
              </a:lnSpc>
              <a:buFontTx/>
              <a:buNone/>
              <a:defRPr/>
            </a:pPr>
            <a:endParaRPr lang="en-US" sz="2000" dirty="0" smtClean="0">
              <a:solidFill>
                <a:srgbClr val="A5002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a:xfrm>
            <a:off x="585008" y="2008260"/>
            <a:ext cx="7886700" cy="3581010"/>
          </a:xfrm>
        </p:spPr>
        <p:txBody>
          <a:bodyPr>
            <a:normAutofit fontScale="47500" lnSpcReduction="20000"/>
          </a:bodyPr>
          <a:lstStyle/>
          <a:p>
            <a:r>
              <a:rPr lang="en-US" dirty="0" smtClean="0"/>
              <a:t>RTCM and MXMS Agency programs approved by Local and State Aviation Management. Programs should be identified in the SEAT Base Operating Plan and reviewed or approved by appropriate Aviation Manager.</a:t>
            </a:r>
          </a:p>
          <a:p>
            <a:r>
              <a:rPr lang="en-US" dirty="0" smtClean="0"/>
              <a:t>These are IQCS (</a:t>
            </a:r>
            <a:r>
              <a:rPr lang="en-US" dirty="0" err="1" smtClean="0"/>
              <a:t>Redcarded</a:t>
            </a:r>
            <a:r>
              <a:rPr lang="en-US" dirty="0" smtClean="0"/>
              <a:t>) positions – refer to the Federal Wildland Qualifications Supplement for 2018 for position requirements.</a:t>
            </a:r>
          </a:p>
          <a:p>
            <a:r>
              <a:rPr lang="en-US" dirty="0" smtClean="0"/>
              <a:t>October of 2018 these positions will be moving to the 310-1. </a:t>
            </a:r>
          </a:p>
          <a:p>
            <a:r>
              <a:rPr lang="en-US" dirty="0" smtClean="0"/>
              <a:t>The 310-1 will be the reference for all ATB positions ATBM, FWBM, SEMG, MXMS, RTCM, RAMP, FWPT, ATIM.</a:t>
            </a:r>
          </a:p>
          <a:p>
            <a:r>
              <a:rPr lang="en-US" dirty="0" smtClean="0"/>
              <a:t>All of these support positions are in the 2018 AD pay plan.</a:t>
            </a:r>
          </a:p>
          <a:p>
            <a:r>
              <a:rPr lang="en-US" dirty="0" smtClean="0"/>
              <a:t>2018 Fire Season - Encourage SEMG (t) to open FWPT and RAMP task books.</a:t>
            </a:r>
          </a:p>
          <a:p>
            <a:r>
              <a:rPr lang="en-US" dirty="0" smtClean="0"/>
              <a:t>Utilize ISOG appendix A to supplement base personnel elevated base use </a:t>
            </a:r>
            <a:r>
              <a:rPr lang="en-US" dirty="0"/>
              <a:t>or higher </a:t>
            </a:r>
            <a:r>
              <a:rPr lang="en-US" dirty="0" smtClean="0"/>
              <a:t>complexity level. </a:t>
            </a:r>
          </a:p>
          <a:p>
            <a:pPr marL="0" indent="0">
              <a:buNone/>
            </a:pPr>
            <a:r>
              <a:rPr lang="en-US" dirty="0" smtClean="0">
                <a:hlinkClick r:id="rId2"/>
              </a:rPr>
              <a:t>https</a:t>
            </a:r>
            <a:r>
              <a:rPr lang="en-US" dirty="0">
                <a:hlinkClick r:id="rId2"/>
              </a:rPr>
              <a:t>://www.nifc.gov/aviation/BLMseat/ISOG_AppendixA1.pdf</a:t>
            </a:r>
            <a:endParaRPr lang="en-US" dirty="0"/>
          </a:p>
        </p:txBody>
      </p:sp>
    </p:spTree>
    <p:extLst>
      <p:ext uri="{BB962C8B-B14F-4D97-AF65-F5344CB8AC3E}">
        <p14:creationId xmlns:p14="http://schemas.microsoft.com/office/powerpoint/2010/main" val="293197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868362"/>
          </a:xfrm>
        </p:spPr>
        <p:txBody>
          <a:bodyPr/>
          <a:lstStyle/>
          <a:p>
            <a:r>
              <a:rPr lang="en-US" altLang="en-US">
                <a:solidFill>
                  <a:srgbClr val="0070C0"/>
                </a:solidFill>
              </a:rPr>
              <a:t>Lesson Learned </a:t>
            </a:r>
          </a:p>
        </p:txBody>
      </p:sp>
      <p:sp>
        <p:nvSpPr>
          <p:cNvPr id="3" name="Content Placeholder 2"/>
          <p:cNvSpPr>
            <a:spLocks noGrp="1"/>
          </p:cNvSpPr>
          <p:nvPr>
            <p:ph idx="1"/>
          </p:nvPr>
        </p:nvSpPr>
        <p:spPr>
          <a:xfrm>
            <a:off x="457200" y="1219200"/>
            <a:ext cx="8229600" cy="5105400"/>
          </a:xfrm>
        </p:spPr>
        <p:txBody>
          <a:bodyPr/>
          <a:lstStyle/>
          <a:p>
            <a:pPr marL="0" indent="0">
              <a:buFontTx/>
              <a:buNone/>
              <a:defRPr/>
            </a:pPr>
            <a:r>
              <a:rPr lang="en-US" sz="2000" b="1" dirty="0" smtClean="0">
                <a:solidFill>
                  <a:srgbClr val="0070C0"/>
                </a:solidFill>
              </a:rPr>
              <a:t>Observation: Differences between Government Retardant Programs.</a:t>
            </a:r>
          </a:p>
          <a:p>
            <a:pPr marL="0" indent="0">
              <a:buFontTx/>
              <a:buNone/>
              <a:defRPr/>
            </a:pPr>
            <a:endParaRPr lang="en-US" sz="800" b="1" dirty="0" smtClean="0">
              <a:solidFill>
                <a:srgbClr val="0070C0"/>
              </a:solidFill>
            </a:endParaRPr>
          </a:p>
          <a:p>
            <a:pPr marL="0" indent="0">
              <a:buFontTx/>
              <a:buNone/>
              <a:defRPr/>
            </a:pPr>
            <a:r>
              <a:rPr lang="en-US" sz="1600" dirty="0" smtClean="0"/>
              <a:t>Currently there are many different standards and protocols being used in government retardant loading programs.</a:t>
            </a:r>
          </a:p>
          <a:p>
            <a:pPr marL="0" indent="0">
              <a:buFontTx/>
              <a:buNone/>
              <a:defRPr/>
            </a:pPr>
            <a:endParaRPr lang="en-US" sz="800" dirty="0" smtClean="0"/>
          </a:p>
          <a:p>
            <a:pPr marL="0" indent="0">
              <a:buFontTx/>
              <a:buNone/>
              <a:defRPr/>
            </a:pPr>
            <a:r>
              <a:rPr lang="en-US" sz="1600" dirty="0" smtClean="0"/>
              <a:t>Below is a list of </a:t>
            </a:r>
            <a:r>
              <a:rPr lang="en-US" sz="1600" i="1" dirty="0" smtClean="0"/>
              <a:t>minimum</a:t>
            </a:r>
            <a:r>
              <a:rPr lang="en-US" sz="1600" dirty="0" smtClean="0"/>
              <a:t> qualifications and certifications that need to be in place in order to have a government retardant loading program:</a:t>
            </a:r>
          </a:p>
          <a:p>
            <a:pPr marL="0" indent="0">
              <a:buFontTx/>
              <a:buNone/>
              <a:defRPr/>
            </a:pPr>
            <a:endParaRPr lang="en-US" sz="800" dirty="0" smtClean="0"/>
          </a:p>
          <a:p>
            <a:pPr>
              <a:defRPr/>
            </a:pPr>
            <a:r>
              <a:rPr lang="en-US" sz="1600" dirty="0" smtClean="0"/>
              <a:t>Candidates must meet all the training requirements outlined in Appendix-A(B) of the ISOG.      </a:t>
            </a:r>
          </a:p>
          <a:p>
            <a:pPr>
              <a:defRPr/>
            </a:pPr>
            <a:r>
              <a:rPr lang="en-US" sz="1600" dirty="0">
                <a:effectLst>
                  <a:outerShdw blurRad="38100" dist="38100" dir="2700000" algn="tl">
                    <a:srgbClr val="000000">
                      <a:alpha val="43137"/>
                    </a:srgbClr>
                  </a:outerShdw>
                </a:effectLst>
              </a:rPr>
              <a:t>The unit must have a written operating </a:t>
            </a:r>
            <a:r>
              <a:rPr lang="en-US" sz="1600" dirty="0" smtClean="0">
                <a:effectLst>
                  <a:outerShdw blurRad="38100" dist="38100" dir="2700000" algn="tl">
                    <a:srgbClr val="000000">
                      <a:alpha val="43137"/>
                    </a:srgbClr>
                  </a:outerShdw>
                </a:effectLst>
              </a:rPr>
              <a:t>plan and the candidate must receive training.</a:t>
            </a:r>
            <a:endParaRPr lang="en-US" sz="1600" dirty="0">
              <a:effectLst>
                <a:outerShdw blurRad="38100" dist="38100" dir="2700000" algn="tl">
                  <a:srgbClr val="000000">
                    <a:alpha val="43137"/>
                  </a:srgbClr>
                </a:outerShdw>
              </a:effectLst>
            </a:endParaRPr>
          </a:p>
          <a:p>
            <a:pPr marL="0" indent="0">
              <a:buFontTx/>
              <a:buNone/>
              <a:defRPr/>
            </a:pPr>
            <a:endParaRPr lang="en-US" sz="800" dirty="0" smtClean="0"/>
          </a:p>
          <a:p>
            <a:pPr>
              <a:defRPr/>
            </a:pPr>
            <a:r>
              <a:rPr lang="en-US" sz="1600" dirty="0" smtClean="0"/>
              <a:t>Candidates must be approved by their agency’s Certifying Official, and the qualification will be listed on their agency qualification card.</a:t>
            </a:r>
          </a:p>
          <a:p>
            <a:pPr>
              <a:defRPr/>
            </a:pPr>
            <a:r>
              <a:rPr lang="en-US" sz="1600" dirty="0" smtClean="0"/>
              <a:t>Loader Qualification:         RTCM</a:t>
            </a:r>
          </a:p>
          <a:p>
            <a:pPr>
              <a:defRPr/>
            </a:pPr>
            <a:r>
              <a:rPr lang="en-US" sz="1600" dirty="0" smtClean="0"/>
              <a:t>Mix Master Qualification:   MXMS</a:t>
            </a:r>
          </a:p>
          <a:p>
            <a:pPr>
              <a:defRPr/>
            </a:pPr>
            <a:r>
              <a:rPr lang="en-US" sz="1600" dirty="0" smtClean="0"/>
              <a:t>Agency RTCM/MXMS programs should be approved by the Unit Aviation Mgr.</a:t>
            </a:r>
          </a:p>
          <a:p>
            <a:pPr>
              <a:defRPr/>
            </a:pPr>
            <a:r>
              <a:rPr lang="en-US" sz="1600" dirty="0" smtClean="0"/>
              <a:t>These positions are also listed in the Federal Wildland Fire Qualifications Supplement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solidFill>
                  <a:srgbClr val="0070C0"/>
                </a:solidFill>
              </a:rPr>
              <a:t>Lesson Learned </a:t>
            </a:r>
            <a:endParaRPr lang="en-US" altLang="en-US"/>
          </a:p>
        </p:txBody>
      </p:sp>
      <p:sp>
        <p:nvSpPr>
          <p:cNvPr id="8195" name="Content Placeholder 2"/>
          <p:cNvSpPr>
            <a:spLocks noGrp="1"/>
          </p:cNvSpPr>
          <p:nvPr>
            <p:ph idx="1"/>
          </p:nvPr>
        </p:nvSpPr>
        <p:spPr/>
        <p:txBody>
          <a:bodyPr/>
          <a:lstStyle/>
          <a:p>
            <a:pPr marL="0" lvl="2" indent="0">
              <a:buFontTx/>
              <a:buNone/>
            </a:pPr>
            <a:r>
              <a:rPr lang="en-US" altLang="en-US" sz="2000" b="1"/>
              <a:t>Observation:  </a:t>
            </a:r>
            <a:r>
              <a:rPr lang="en-US" altLang="en-US" sz="2000" b="1">
                <a:solidFill>
                  <a:srgbClr val="0070C0"/>
                </a:solidFill>
              </a:rPr>
              <a:t>Aircraft being asked to operate out of airports that compromise safety, performance and efficiency. </a:t>
            </a:r>
          </a:p>
          <a:p>
            <a:pPr marL="0" lvl="2" indent="0">
              <a:buFontTx/>
              <a:buNone/>
            </a:pPr>
            <a:endParaRPr lang="en-US" altLang="en-US" sz="2000"/>
          </a:p>
          <a:p>
            <a:pPr marL="0" lvl="2" indent="0">
              <a:buFontTx/>
              <a:buNone/>
            </a:pPr>
            <a:r>
              <a:rPr lang="en-US" altLang="en-US" sz="2000"/>
              <a:t>SEMG can be asked to operate out of small airports with short runways, or high elevations involving high temperatures. Many conditions can compromise performance and safety.  </a:t>
            </a:r>
          </a:p>
          <a:p>
            <a:pPr marL="0" lvl="2" indent="0">
              <a:buFontTx/>
              <a:buNone/>
            </a:pPr>
            <a:r>
              <a:rPr lang="en-US" altLang="en-US" sz="2000"/>
              <a:t>Learn your aircraft’s capabilities and limitations for your current base of operations.  The SEMG needs to work with PIC on preplanning on the safe/effective load given environmental conditions. (Reference performance charts. Section B6.6.3 National On-Call contract.)</a:t>
            </a:r>
          </a:p>
          <a:p>
            <a:pPr marL="0" lvl="2" indent="0">
              <a:buFontTx/>
              <a:buNone/>
            </a:pPr>
            <a:endParaRPr lang="en-US" altLang="en-US" sz="2000"/>
          </a:p>
          <a:p>
            <a:pPr marL="0" lvl="2" indent="0">
              <a:buFontTx/>
              <a:buNone/>
            </a:pPr>
            <a:r>
              <a:rPr lang="en-US" altLang="en-US" sz="2000"/>
              <a:t>In addition to working with the pilot, the SEMG needs to keep the using agency apprised of any safety or performance issues that may be present at the airport they have been directed to work from.</a:t>
            </a:r>
          </a:p>
          <a:p>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solidFill>
                  <a:srgbClr val="0070C0"/>
                </a:solidFill>
              </a:rPr>
              <a:t>Lesson Learned </a:t>
            </a:r>
            <a:endParaRPr lang="en-US" altLang="en-US"/>
          </a:p>
        </p:txBody>
      </p:sp>
      <p:sp>
        <p:nvSpPr>
          <p:cNvPr id="9219" name="Content Placeholder 2"/>
          <p:cNvSpPr>
            <a:spLocks noGrp="1"/>
          </p:cNvSpPr>
          <p:nvPr>
            <p:ph idx="1"/>
          </p:nvPr>
        </p:nvSpPr>
        <p:spPr>
          <a:xfrm>
            <a:off x="457200" y="1600200"/>
            <a:ext cx="8229600" cy="4800600"/>
          </a:xfrm>
        </p:spPr>
        <p:txBody>
          <a:bodyPr/>
          <a:lstStyle/>
          <a:p>
            <a:pPr marL="0" lvl="2" indent="0">
              <a:buFontTx/>
              <a:buNone/>
            </a:pPr>
            <a:r>
              <a:rPr lang="en-US" altLang="en-US" sz="2000" b="1" dirty="0"/>
              <a:t>Observation:  </a:t>
            </a:r>
            <a:r>
              <a:rPr lang="en-US" altLang="en-US" sz="2000" b="1" dirty="0">
                <a:solidFill>
                  <a:srgbClr val="0070C0"/>
                </a:solidFill>
              </a:rPr>
              <a:t>Increased geographical use of SEATs </a:t>
            </a:r>
          </a:p>
          <a:p>
            <a:pPr marL="0" lvl="2" indent="0">
              <a:buFontTx/>
              <a:buNone/>
            </a:pPr>
            <a:endParaRPr lang="en-US" altLang="en-US" sz="1000" dirty="0"/>
          </a:p>
          <a:p>
            <a:pPr marL="0" lvl="2" indent="0">
              <a:buFontTx/>
              <a:buNone/>
            </a:pPr>
            <a:r>
              <a:rPr lang="en-US" altLang="en-US" sz="2000" dirty="0"/>
              <a:t>The </a:t>
            </a:r>
            <a:r>
              <a:rPr lang="en-US" altLang="en-US" sz="2000" dirty="0" smtClean="0"/>
              <a:t>last several seasons have </a:t>
            </a:r>
            <a:r>
              <a:rPr lang="en-US" altLang="en-US" sz="2000" dirty="0"/>
              <a:t>showed </a:t>
            </a:r>
            <a:r>
              <a:rPr lang="en-US" altLang="en-US" sz="2000" dirty="0" smtClean="0"/>
              <a:t>an increase </a:t>
            </a:r>
            <a:r>
              <a:rPr lang="en-US" altLang="en-US" sz="2000" dirty="0"/>
              <a:t>in sharing </a:t>
            </a:r>
            <a:r>
              <a:rPr lang="en-US" altLang="en-US" sz="2000" dirty="0" smtClean="0"/>
              <a:t>of SEATs within a large </a:t>
            </a:r>
            <a:r>
              <a:rPr lang="en-US" altLang="en-US" sz="2000" dirty="0"/>
              <a:t>geographic area, and a willingness to pre-position aircraft to increase the effectiveness of initial attack.  Continue the good work in the </a:t>
            </a:r>
            <a:r>
              <a:rPr lang="en-US" altLang="en-US" sz="2000" dirty="0" smtClean="0"/>
              <a:t>2018 </a:t>
            </a:r>
            <a:r>
              <a:rPr lang="en-US" altLang="en-US" sz="2000" dirty="0"/>
              <a:t>season !</a:t>
            </a:r>
          </a:p>
          <a:p>
            <a:pPr marL="0" lvl="2" indent="0">
              <a:buFontTx/>
              <a:buNone/>
            </a:pPr>
            <a:endParaRPr lang="en-US" altLang="en-US" sz="2000" dirty="0"/>
          </a:p>
          <a:p>
            <a:pPr marL="0" lvl="2" indent="0">
              <a:buFontTx/>
              <a:buNone/>
            </a:pPr>
            <a:r>
              <a:rPr lang="en-US" altLang="en-US" sz="2000" dirty="0"/>
              <a:t>One of the biggest  challenges that we face with sharing resources is making sure that all the required paper work is being completed and routed to the assigned SEAT Manager.  There are many times when a SEAT will be working out of an alternate base for a re-load or even pre-positioned to another base for a few day.  Every effort must be made to  provide the regular assigned SEAT Manager the paper work so they can complete the Aircraft Use Report, OAS-23’s on time.</a:t>
            </a:r>
          </a:p>
          <a:p>
            <a:pPr marL="0" lvl="2" indent="0">
              <a:buFontTx/>
              <a:buNone/>
            </a:pPr>
            <a:endParaRPr lang="en-US" altLang="en-US" sz="2000" dirty="0"/>
          </a:p>
          <a:p>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solidFill>
                  <a:srgbClr val="0070C0"/>
                </a:solidFill>
              </a:rPr>
              <a:t>Lesson Learned </a:t>
            </a:r>
            <a:endParaRPr lang="en-US" altLang="en-US"/>
          </a:p>
        </p:txBody>
      </p:sp>
      <p:sp>
        <p:nvSpPr>
          <p:cNvPr id="10243" name="Content Placeholder 2"/>
          <p:cNvSpPr>
            <a:spLocks noGrp="1"/>
          </p:cNvSpPr>
          <p:nvPr>
            <p:ph idx="1"/>
          </p:nvPr>
        </p:nvSpPr>
        <p:spPr>
          <a:xfrm>
            <a:off x="457200" y="1600200"/>
            <a:ext cx="8229600" cy="4724400"/>
          </a:xfrm>
        </p:spPr>
        <p:txBody>
          <a:bodyPr/>
          <a:lstStyle/>
          <a:p>
            <a:pPr marL="0" lvl="2" indent="0">
              <a:buFontTx/>
              <a:buNone/>
            </a:pPr>
            <a:r>
              <a:rPr lang="en-US" altLang="en-US" sz="2000" b="1" dirty="0"/>
              <a:t>Observation:  </a:t>
            </a:r>
            <a:r>
              <a:rPr lang="en-US" altLang="en-US" sz="2000" b="1" dirty="0">
                <a:solidFill>
                  <a:srgbClr val="0070C0"/>
                </a:solidFill>
              </a:rPr>
              <a:t> PIC Preforming Preventative Maintenance</a:t>
            </a:r>
          </a:p>
          <a:p>
            <a:pPr marL="0" lvl="2" indent="0">
              <a:buFontTx/>
              <a:buNone/>
            </a:pPr>
            <a:endParaRPr lang="en-US" altLang="en-US" sz="1000" b="1" dirty="0">
              <a:solidFill>
                <a:srgbClr val="0070C0"/>
              </a:solidFill>
            </a:endParaRPr>
          </a:p>
          <a:p>
            <a:pPr marL="0" lvl="2" indent="0">
              <a:buFontTx/>
              <a:buNone/>
            </a:pPr>
            <a:r>
              <a:rPr lang="en-US" altLang="en-US" sz="2000" dirty="0"/>
              <a:t>Many</a:t>
            </a:r>
            <a:r>
              <a:rPr lang="en-US" altLang="en-US" sz="2000" dirty="0">
                <a:solidFill>
                  <a:srgbClr val="0070C0"/>
                </a:solidFill>
              </a:rPr>
              <a:t> </a:t>
            </a:r>
            <a:r>
              <a:rPr lang="en-US" altLang="en-US" sz="2000" dirty="0"/>
              <a:t>questions were asked about pilots performing preventative maintenance on SEATs during operating hours.  </a:t>
            </a:r>
          </a:p>
          <a:p>
            <a:pPr marL="0" lvl="2" indent="0">
              <a:buFontTx/>
              <a:buNone/>
            </a:pPr>
            <a:endParaRPr lang="en-US" altLang="en-US" sz="2000" dirty="0"/>
          </a:p>
          <a:p>
            <a:pPr marL="0" lvl="2" indent="0">
              <a:buFontTx/>
              <a:buNone/>
            </a:pPr>
            <a:r>
              <a:rPr lang="en-US" altLang="en-US" sz="2000" dirty="0"/>
              <a:t>New language has been added to the </a:t>
            </a:r>
            <a:r>
              <a:rPr lang="en-US" altLang="en-US" sz="2000" dirty="0" smtClean="0"/>
              <a:t>contracts </a:t>
            </a:r>
            <a:r>
              <a:rPr lang="en-US" altLang="en-US" sz="2000" dirty="0"/>
              <a:t>that requires the contractor to identify what type of preventative maintenance a pilot is authorized to </a:t>
            </a:r>
            <a:r>
              <a:rPr lang="en-US" altLang="en-US" sz="2000" dirty="0" smtClean="0"/>
              <a:t>perform</a:t>
            </a:r>
            <a:r>
              <a:rPr lang="en-US" altLang="en-US" sz="2000" dirty="0"/>
              <a:t>.</a:t>
            </a:r>
          </a:p>
          <a:p>
            <a:pPr marL="0" lvl="2" indent="0">
              <a:buFontTx/>
              <a:buNone/>
            </a:pPr>
            <a:endParaRPr lang="en-US" altLang="en-US" sz="2000" dirty="0"/>
          </a:p>
          <a:p>
            <a:pPr marL="0" lvl="2" indent="0">
              <a:buFontTx/>
              <a:buNone/>
            </a:pPr>
            <a:r>
              <a:rPr lang="en-US" altLang="en-US" sz="2000" dirty="0"/>
              <a:t>SEMG can reference B-19 Operations (B.19.6) to review the new contract language.</a:t>
            </a:r>
          </a:p>
          <a:p>
            <a:pPr marL="0" lvl="2" indent="0">
              <a:buFontTx/>
              <a:buNone/>
            </a:pPr>
            <a:endParaRPr lang="en-US" altLang="en-US" sz="2000" dirty="0"/>
          </a:p>
          <a:p>
            <a:pPr marL="0" lvl="2" indent="0">
              <a:buFontTx/>
              <a:buNone/>
            </a:pPr>
            <a:r>
              <a:rPr lang="en-US" altLang="en-US" sz="2000" dirty="0"/>
              <a:t>Each pilot will have their own individual list that identifies what they have been authorized to </a:t>
            </a:r>
            <a:r>
              <a:rPr lang="en-US" altLang="en-US" sz="2000" dirty="0" smtClean="0"/>
              <a:t>perform</a:t>
            </a:r>
            <a:r>
              <a:rPr lang="en-US" altLang="en-US" sz="2000" dirty="0"/>
              <a:t>.</a:t>
            </a:r>
          </a:p>
          <a:p>
            <a:pPr marL="0" lvl="2" indent="0">
              <a:buFontTx/>
              <a:buNone/>
            </a:pPr>
            <a:endParaRPr lang="en-US" altLang="en-US" sz="2000" dirty="0"/>
          </a:p>
          <a:p>
            <a:pPr marL="0" indent="0">
              <a:buFontTx/>
              <a:buNone/>
            </a:pP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4E9C64CB6B147B71CF58466C5AAD3" ma:contentTypeVersion="12" ma:contentTypeDescription="Create a new document." ma:contentTypeScope="" ma:versionID="7385a96b66710b878c5039c8fcb80aef">
  <xsd:schema xmlns:xsd="http://www.w3.org/2001/XMLSchema" xmlns:xs="http://www.w3.org/2001/XMLSchema" xmlns:p="http://schemas.microsoft.com/office/2006/metadata/properties" xmlns:ns2="9cfaae7c-72d7-4574-bee5-da0a2b533dde" xmlns:ns3="f1719a4e-b5b9-4c32-8e90-eba2871f0a28" targetNamespace="http://schemas.microsoft.com/office/2006/metadata/properties" ma:root="true" ma:fieldsID="5d8cf9c3d93b1cbdac762c338e308d13" ns2:_="" ns3:_="">
    <xsd:import namespace="9cfaae7c-72d7-4574-bee5-da0a2b533dde"/>
    <xsd:import namespace="f1719a4e-b5b9-4c32-8e90-eba2871f0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aae7c-72d7-4574-bee5-da0a2b533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19a4e-b5b9-4c32-8e90-eba2871f0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1CD04C-121D-4B07-B809-7871588C23C1}"/>
</file>

<file path=customXml/itemProps2.xml><?xml version="1.0" encoding="utf-8"?>
<ds:datastoreItem xmlns:ds="http://schemas.openxmlformats.org/officeDocument/2006/customXml" ds:itemID="{F188A2E6-EEC1-4359-86D7-032F6E8B0EB0}"/>
</file>

<file path=customXml/itemProps3.xml><?xml version="1.0" encoding="utf-8"?>
<ds:datastoreItem xmlns:ds="http://schemas.openxmlformats.org/officeDocument/2006/customXml" ds:itemID="{40B4DF25-726A-4460-B93F-F10AF7A5598C}"/>
</file>

<file path=docProps/app.xml><?xml version="1.0" encoding="utf-8"?>
<Properties xmlns="http://schemas.openxmlformats.org/officeDocument/2006/extended-properties" xmlns:vt="http://schemas.openxmlformats.org/officeDocument/2006/docPropsVTypes">
  <Template>Apex</Template>
  <TotalTime>4489</TotalTime>
  <Words>5963</Words>
  <Application>Microsoft Office PowerPoint</Application>
  <PresentationFormat>On-screen Show (4:3)</PresentationFormat>
  <Paragraphs>604</Paragraphs>
  <Slides>58</Slides>
  <Notes>45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2" baseType="lpstr">
      <vt:lpstr>Arial</vt:lpstr>
      <vt:lpstr>Calibri</vt:lpstr>
      <vt:lpstr>Default Design</vt:lpstr>
      <vt:lpstr>Document</vt:lpstr>
      <vt:lpstr>RT-273</vt:lpstr>
      <vt:lpstr>PowerPoint Presentation</vt:lpstr>
      <vt:lpstr>PowerPoint Presentation</vt:lpstr>
      <vt:lpstr>Lesson Learned </vt:lpstr>
      <vt:lpstr>Lesson Learned </vt:lpstr>
      <vt:lpstr>Lesson Learned </vt:lpstr>
      <vt:lpstr>Lesson Learned </vt:lpstr>
      <vt:lpstr>Lesson Learned </vt:lpstr>
      <vt:lpstr>Lesson Learned </vt:lpstr>
      <vt:lpstr>Lesson Learned </vt:lpstr>
      <vt:lpstr>Lesson Learned </vt:lpstr>
      <vt:lpstr>RT-273</vt:lpstr>
      <vt:lpstr>Contracting Officer</vt:lpstr>
      <vt:lpstr>What’s New with Aircraft 2018 ?</vt:lpstr>
      <vt:lpstr>Interagency SEAT Operations Guide (ISOG)</vt:lpstr>
      <vt:lpstr> ISOG Appendix </vt:lpstr>
      <vt:lpstr>ISOG Appendix</vt:lpstr>
      <vt:lpstr>2018 Contracts</vt:lpstr>
      <vt:lpstr>USFS / State Exclusive Use Contracts</vt:lpstr>
      <vt:lpstr>On Call SEAT Contract</vt:lpstr>
      <vt:lpstr>On Call Contract</vt:lpstr>
      <vt:lpstr>SEAT Contract Review</vt:lpstr>
      <vt:lpstr>SEAT Contract Review</vt:lpstr>
      <vt:lpstr>SEAT Contract Review</vt:lpstr>
      <vt:lpstr>Documentation</vt:lpstr>
      <vt:lpstr>Tips When Completing Evaluations</vt:lpstr>
      <vt:lpstr>Documentation</vt:lpstr>
      <vt:lpstr>Documentation - CPARS</vt:lpstr>
      <vt:lpstr>DOI National Funded SEATs under the  DOI On Call Contract</vt:lpstr>
      <vt:lpstr>Contract Language for DOI On Call SEAT Contracts</vt:lpstr>
      <vt:lpstr>Measurement of Flight Time</vt:lpstr>
      <vt:lpstr>Example of How to Record Flight Time</vt:lpstr>
      <vt:lpstr>Example of How to Record Flight Time</vt:lpstr>
      <vt:lpstr> Task Orders for All DOI Contracts</vt:lpstr>
      <vt:lpstr>PowerPoint Presentation</vt:lpstr>
      <vt:lpstr>Contract Task Orders</vt:lpstr>
      <vt:lpstr>Do You Have the Correct Charge Code Formatting ??</vt:lpstr>
      <vt:lpstr>Cost Coding Information</vt:lpstr>
      <vt:lpstr>Example OAS 23 for On Call SEAT Contracts</vt:lpstr>
      <vt:lpstr>Example OAS 23 for On Call SEAT Contracts</vt:lpstr>
      <vt:lpstr>Where can I get the Price List for On Call SEATs ?</vt:lpstr>
      <vt:lpstr>Review of Contract Language for DOI On Call SEAT Contracts</vt:lpstr>
      <vt:lpstr>Completion of the OAS 23E</vt:lpstr>
      <vt:lpstr>How do I know what Pay Item Code to use ?</vt:lpstr>
      <vt:lpstr>Where can I find Mission, Pay Item, and Billee Codes ?</vt:lpstr>
      <vt:lpstr>Tips for Completing the OAS 23E ?  </vt:lpstr>
      <vt:lpstr>RT-273 Requirement </vt:lpstr>
      <vt:lpstr>RT-273   What’s New ?</vt:lpstr>
      <vt:lpstr>What’s New on the BLM National SEAT Web Site ?</vt:lpstr>
      <vt:lpstr>Initial Pilot / Loader In-Briefing</vt:lpstr>
      <vt:lpstr>SEAT Manager’s Briefing Checklist   Great Job Aid !</vt:lpstr>
      <vt:lpstr>SEAT Managers Daily Briefing Worksheet Great Job Aid !</vt:lpstr>
      <vt:lpstr>AQD-136 (10/14)  Evaluation Report on Contractor Performance </vt:lpstr>
      <vt:lpstr>AQD-136 (10/14)  Evaluation Report on Contractor Performance </vt:lpstr>
      <vt:lpstr>Routing Requirement for the SEAT DAILY OPERATIONS WORKSHEET</vt:lpstr>
      <vt:lpstr>New Routing Requirement for the SEAT DAILY OPERATIONS WORKSHEET  SEAT-002  2014 </vt:lpstr>
      <vt:lpstr>National SEAT Desk Coordinator</vt:lpstr>
      <vt:lpstr>Staffing</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mehayes</dc:creator>
  <cp:lastModifiedBy>Ascherfeld, Sheri L</cp:lastModifiedBy>
  <cp:revision>489</cp:revision>
  <cp:lastPrinted>2017-03-14T14:24:59Z</cp:lastPrinted>
  <dcterms:created xsi:type="dcterms:W3CDTF">2008-02-22T15:27:09Z</dcterms:created>
  <dcterms:modified xsi:type="dcterms:W3CDTF">2018-04-02T18:58:10Z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0x0101000E84E9C64CB6B147B71CF58466C5AAD3</vt:lpwstr>
  </property>
</Properties>
</file>