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5"/>
  </p:notesMasterIdLst>
  <p:handoutMasterIdLst>
    <p:handoutMasterId r:id="rId36"/>
  </p:handoutMasterIdLst>
  <p:sldIdLst>
    <p:sldId id="266" r:id="rId2"/>
    <p:sldId id="288" r:id="rId3"/>
    <p:sldId id="289" r:id="rId4"/>
    <p:sldId id="290" r:id="rId5"/>
    <p:sldId id="291" r:id="rId6"/>
    <p:sldId id="292" r:id="rId7"/>
    <p:sldId id="294" r:id="rId8"/>
    <p:sldId id="293" r:id="rId9"/>
    <p:sldId id="297" r:id="rId10"/>
    <p:sldId id="298" r:id="rId11"/>
    <p:sldId id="300" r:id="rId12"/>
    <p:sldId id="301" r:id="rId13"/>
    <p:sldId id="303" r:id="rId14"/>
    <p:sldId id="304" r:id="rId15"/>
    <p:sldId id="305" r:id="rId16"/>
    <p:sldId id="309" r:id="rId17"/>
    <p:sldId id="310" r:id="rId18"/>
    <p:sldId id="311" r:id="rId19"/>
    <p:sldId id="313" r:id="rId20"/>
    <p:sldId id="314" r:id="rId21"/>
    <p:sldId id="315" r:id="rId22"/>
    <p:sldId id="317" r:id="rId23"/>
    <p:sldId id="318" r:id="rId24"/>
    <p:sldId id="319" r:id="rId25"/>
    <p:sldId id="320" r:id="rId26"/>
    <p:sldId id="321" r:id="rId27"/>
    <p:sldId id="324" r:id="rId28"/>
    <p:sldId id="325" r:id="rId29"/>
    <p:sldId id="326" r:id="rId30"/>
    <p:sldId id="328" r:id="rId31"/>
    <p:sldId id="327" r:id="rId32"/>
    <p:sldId id="322" r:id="rId33"/>
    <p:sldId id="323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ookman Old Styl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FFFF00"/>
    <a:srgbClr val="CC00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4" autoAdjust="0"/>
    <p:restoredTop sz="88540" autoAdjust="0"/>
  </p:normalViewPr>
  <p:slideViewPr>
    <p:cSldViewPr>
      <p:cViewPr>
        <p:scale>
          <a:sx n="75" d="100"/>
          <a:sy n="75" d="100"/>
        </p:scale>
        <p:origin x="-816" y="-58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customXml" Target="../customXml/item3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67924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24571087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802A27-7279-49A5-8BB4-9AD65CF0ED1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0ADC1-15EE-4389-9BE8-92C2A2756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6E4B3-8E72-4E67-BB37-C241D87F716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C9542-C96E-4AD9-8369-B684C9E7443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4437CC4-DA0A-4702-9B42-8752FFEACFE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54C2-43AB-4217-BECC-873447D635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4C9AE-B573-4E7F-A959-1A425819AC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E6198-6DA7-44EF-ABD1-224F3283582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70596-3907-41E7-9C2B-3A75B5763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9FB1D4-D945-4AD2-967D-11E681DB928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CBDFC-DAF9-44B8-9A43-44AA6E575E7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C9C862A-2F49-4CFD-8859-984DD8C9AF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wmf"/><Relationship Id="rId4" Type="http://schemas.openxmlformats.org/officeDocument/2006/relationships/oleObject" Target="../embeddings/Microsoft_Word_97_-_2003_Document1.doc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2000" y="685800"/>
            <a:ext cx="7678737" cy="76944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Unit 2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458200" cy="1219201"/>
          </a:xfrm>
        </p:spPr>
        <p:txBody>
          <a:bodyPr>
            <a:normAutofit fontScale="92500"/>
          </a:bodyPr>
          <a:lstStyle/>
          <a:p>
            <a:pPr algn="ctr"/>
            <a:endParaRPr lang="en-US" b="1" dirty="0" smtClean="0"/>
          </a:p>
          <a:p>
            <a:pPr algn="ctr"/>
            <a:r>
              <a:rPr lang="en-US" sz="3200" b="1" dirty="0" smtClean="0"/>
              <a:t>Personnel</a:t>
            </a:r>
            <a:r>
              <a:rPr lang="en-US" b="1" dirty="0" smtClean="0"/>
              <a:t> </a:t>
            </a:r>
            <a:r>
              <a:rPr lang="en-US" sz="3200" b="1" dirty="0" smtClean="0"/>
              <a:t>Qualifications and Responsibilities</a:t>
            </a:r>
            <a:endParaRPr lang="en-US" sz="3200" b="1" dirty="0"/>
          </a:p>
        </p:txBody>
      </p:sp>
      <p:pic>
        <p:nvPicPr>
          <p:cNvPr id="5" name="Picture 3" descr="IMG004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057400" y="2667000"/>
            <a:ext cx="5130800" cy="3848100"/>
          </a:xfrm>
          <a:prstGeom prst="rect">
            <a:avLst/>
          </a:prstGeom>
          <a:noFill/>
          <a:effectLst>
            <a:outerShdw dist="35921" dir="2700000" algn="ctr" rotWithShape="0">
              <a:schemeClr val="tx1"/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Burn Boss - 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Coordinates development of firing plan and has overall responsibility for firing operations.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Performs the initial briefing and covers assignments.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Briefs pilot and personnel on the plan and firing sequence.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Observes helitorch operations and adjusts firing patterns by communicating with pilot.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Firing Boss - 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4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Qualified as Firing Boss.</a:t>
            </a:r>
          </a:p>
          <a:p>
            <a:pPr marL="137160" indent="0">
              <a:buNone/>
            </a:pP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Received helicopter safety training.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Knowledgeable of ICS organization concepts and is familiar with aerial ignition operations.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Firing Boss - 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400" dirty="0" smtClean="0"/>
          </a:p>
          <a:p>
            <a:r>
              <a:rPr lang="en-US" sz="2400" dirty="0" smtClean="0"/>
              <a:t>As requested by Burn Boss, directs the aerial firing operation.</a:t>
            </a:r>
          </a:p>
          <a:p>
            <a:pPr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Instructs pilot as to the plan and firing sequence.</a:t>
            </a:r>
          </a:p>
          <a:p>
            <a:pPr>
              <a:buNone/>
            </a:pPr>
            <a:endParaRPr lang="en-US" sz="1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Observes helitorch operations and adjusts firing patterns by communicating with pilot and </a:t>
            </a:r>
            <a:r>
              <a:rPr lang="en-US" sz="2400" dirty="0"/>
              <a:t>B</a:t>
            </a:r>
            <a:r>
              <a:rPr lang="en-US" sz="2400" dirty="0" smtClean="0"/>
              <a:t>urn Boss.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Manager - 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38862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Helicopter Manager 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Exclusive-use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CWN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Project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HTMM qualified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Aerial ignition </a:t>
            </a:r>
            <a:r>
              <a:rPr lang="en-US" sz="2400" dirty="0"/>
              <a:t>a</a:t>
            </a:r>
            <a:r>
              <a:rPr lang="en-US" sz="2400" dirty="0" smtClean="0"/>
              <a:t>nnual </a:t>
            </a:r>
            <a:r>
              <a:rPr lang="en-US" sz="2400" dirty="0"/>
              <a:t>r</a:t>
            </a:r>
            <a:r>
              <a:rPr lang="en-US" sz="2400" dirty="0" smtClean="0"/>
              <a:t>e-certification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Minimum HEB2(T)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46550"/>
          </a:xfrm>
        </p:spPr>
        <p:txBody>
          <a:bodyPr/>
          <a:lstStyle/>
          <a:p>
            <a:pPr algn="l"/>
            <a:r>
              <a:rPr lang="en-US" dirty="0" smtClean="0"/>
              <a:t>Helitorch Manager - Responsibilities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lnSpc>
                <a:spcPct val="80000"/>
              </a:lnSpc>
              <a:buNone/>
            </a:pPr>
            <a:endParaRPr lang="en-US" sz="12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Provides technical assistance to Burn Boss/Firing Boss.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Assigns qualified personnel and monitors all helitorch operations.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Assures all required equipment is on site, tested and operational.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Provides technical assistance on helibase location and operation.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400" dirty="0" smtClean="0"/>
              <a:t>Briefs pilots and helitorch base personnel.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 marL="609600" indent="-609600">
              <a:lnSpc>
                <a:spcPct val="80000"/>
              </a:lnSpc>
              <a:buNone/>
            </a:pPr>
            <a:endParaRPr lang="en-US" sz="12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52400"/>
            <a:ext cx="8110537" cy="6553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Identifies hazards and safety considerations at operational briefing.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Aviation Safety Plan and Go/No Go checklist is approved/posted &amp; followed.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Establish communications between helitorch base, dispatch and firing personnel.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Utilizing only one helitorch helicopter the HTMG may also serve as the Helicopter Manager.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Mixmaster –</a:t>
            </a:r>
            <a:br>
              <a:rPr lang="en-US" sz="4200" dirty="0" smtClean="0"/>
            </a:br>
            <a:r>
              <a:rPr lang="en-US" sz="4200" dirty="0" smtClean="0"/>
              <a:t>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Helicopter Crewmember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Helitorch Parking Tender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Helitorch Mixmaster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Aerial ignition </a:t>
            </a: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r</a:t>
            </a:r>
            <a:r>
              <a:rPr lang="en-US" dirty="0" smtClean="0"/>
              <a:t>e-certification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Mixmaster –</a:t>
            </a:r>
            <a:br>
              <a:rPr lang="en-US" sz="4200" dirty="0" smtClean="0"/>
            </a:br>
            <a:r>
              <a:rPr lang="en-US" sz="4200" dirty="0" smtClean="0"/>
              <a:t>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Reports to the Helitorch Manager.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Attends briefings.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Supervise mixing/filling operation and manages time frames to maintain availability of gel.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Assure bonding procedures are followed.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Places equipment and assures it is operational.</a:t>
            </a:r>
          </a:p>
          <a:p>
            <a:pPr marL="137160" indent="0">
              <a:lnSpc>
                <a:spcPct val="90000"/>
              </a:lnSpc>
              <a:buNone/>
            </a:pPr>
            <a:r>
              <a:rPr lang="en-US" sz="2400" dirty="0" smtClean="0"/>
              <a:t>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533400"/>
            <a:ext cx="8110537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Conduct drills and assure coordination prior to operation.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Oversees hookup of helitorch to helicopter and preflight tests of helitorch with pilot.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Perform maintenance and cleaning of all helitorch equipment daily.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 smtClean="0"/>
              <a:t>Supervise helitorch fire protection.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Parking Tender –</a:t>
            </a:r>
            <a:br>
              <a:rPr lang="en-US" sz="4200" dirty="0" smtClean="0"/>
            </a:br>
            <a:r>
              <a:rPr lang="en-US" sz="4200" dirty="0" smtClean="0"/>
              <a:t>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Helicopter Crewmember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Helitorch Parking Tender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Aerial ignition </a:t>
            </a:r>
            <a:r>
              <a:rPr lang="en-US" dirty="0"/>
              <a:t>a</a:t>
            </a:r>
            <a:r>
              <a:rPr lang="en-US" dirty="0" smtClean="0"/>
              <a:t>nnual </a:t>
            </a:r>
            <a:r>
              <a:rPr lang="en-US" dirty="0"/>
              <a:t>r</a:t>
            </a:r>
            <a:r>
              <a:rPr lang="en-US" dirty="0" smtClean="0"/>
              <a:t>e-certification 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/>
            <a:r>
              <a:rPr lang="en-US" dirty="0" smtClean="0">
                <a:latin typeface="Lucida Sans" pitchFamily="34" charset="0"/>
              </a:rPr>
              <a:t>Unit Objectives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Become familiar with:</a:t>
            </a:r>
          </a:p>
          <a:p>
            <a:pPr lvl="1">
              <a:buNone/>
            </a:pPr>
            <a:endParaRPr lang="en-US" sz="28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800" b="1" dirty="0" smtClean="0"/>
              <a:t>Prescribed and </a:t>
            </a:r>
            <a:r>
              <a:rPr lang="en-US" sz="2800" b="1" dirty="0" err="1" smtClean="0"/>
              <a:t>wildland</a:t>
            </a:r>
            <a:r>
              <a:rPr lang="en-US" sz="2800" b="1" dirty="0" smtClean="0"/>
              <a:t> fire organizational structures.</a:t>
            </a:r>
          </a:p>
          <a:p>
            <a:pPr lvl="1">
              <a:buFont typeface="Wingdings" pitchFamily="2" charset="2"/>
              <a:buChar char="q"/>
            </a:pPr>
            <a:endParaRPr lang="en-US" sz="28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800" b="1" dirty="0" smtClean="0"/>
              <a:t>Qualifications and responsibilities.</a:t>
            </a:r>
          </a:p>
          <a:p>
            <a:pPr lvl="1">
              <a:buFont typeface="Wingdings" pitchFamily="2" charset="2"/>
              <a:buChar char="q"/>
            </a:pPr>
            <a:endParaRPr lang="en-US" sz="28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800" b="1" dirty="0" smtClean="0"/>
              <a:t>Initial training and certification, annual re-certification requirements.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Parking Tender –</a:t>
            </a:r>
            <a:br>
              <a:rPr lang="en-US" sz="4200" dirty="0" smtClean="0"/>
            </a:br>
            <a:r>
              <a:rPr lang="en-US" sz="4200" dirty="0" smtClean="0"/>
              <a:t>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078787" cy="4800600"/>
          </a:xfrm>
        </p:spPr>
        <p:txBody>
          <a:bodyPr/>
          <a:lstStyle/>
          <a:p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Reports to the Helitorch Manager.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Attends briefings.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Directs all movements of personnel and equipment around the helicopter.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Checks hookup of helitorch to helicopter.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12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Must have a radio equipped headset and hardhat or ALSE approved flight helmet with a remote transmit switch during takeoffs and landings during helitorch operations at the landing pad.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381000"/>
            <a:ext cx="8110537" cy="5715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Has fire protection/crash rescue responsibility for the primary helitorch helipad.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Ensures electrical switches are “on” prior to takeoff and “off” after landing and inspects </a:t>
            </a:r>
            <a:r>
              <a:rPr lang="en-US" sz="2400" dirty="0"/>
              <a:t>h</a:t>
            </a:r>
            <a:r>
              <a:rPr lang="en-US" sz="2400" dirty="0" smtClean="0"/>
              <a:t>elitorch.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Ensures all personnel/equipment are clear of safety circle during takeoff/landing.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Maintains communications with helicopter while within the helitorch base.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Mixing Crew - 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Must attend B-3 (basic aviation safety training) and/or S-271 (helicopter crewmember training).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Helitorch operations instruction – can be on the job training.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Mixing Crew – 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2813" y="1905000"/>
            <a:ext cx="8110537" cy="4419600"/>
          </a:xfrm>
        </p:spPr>
        <p:txBody>
          <a:bodyPr/>
          <a:lstStyle/>
          <a:p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Report to Mixmaster.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Attend briefings.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Assist Mixmaster with operations of mixing systems.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Assists with the filling of the helitorch.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Assists with fire protection.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Base Radio Operator - 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200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Air Base Radio Operator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For complex burns or on multiple aircraft helibase use qualified aircraft base radio operator (ABRO).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Base Radio Operator - 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8800"/>
            <a:ext cx="8110537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Reports to Helitorch Manager.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Attends briefings.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Primary contact for </a:t>
            </a:r>
            <a:r>
              <a:rPr lang="en-US" sz="2400" dirty="0" err="1" smtClean="0"/>
              <a:t>helitorch</a:t>
            </a:r>
            <a:r>
              <a:rPr lang="en-US" sz="2400" dirty="0" smtClean="0"/>
              <a:t> </a:t>
            </a:r>
            <a:r>
              <a:rPr lang="en-US" sz="2400" dirty="0"/>
              <a:t>b</a:t>
            </a:r>
            <a:r>
              <a:rPr lang="en-US" sz="2400" dirty="0" smtClean="0"/>
              <a:t>ase to relay information to Helitorch Manager from Burn Boss, Firing Boss, and Dispatch.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Maintain communication with appropriate aircraft.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endParaRPr lang="en-US" sz="2400" dirty="0" smtClean="0"/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sz="2400" dirty="0" smtClean="0"/>
              <a:t>Maintain a </a:t>
            </a:r>
            <a:r>
              <a:rPr lang="en-US" sz="2400" dirty="0"/>
              <a:t>f</a:t>
            </a:r>
            <a:r>
              <a:rPr lang="en-US" sz="2400" dirty="0" smtClean="0"/>
              <a:t>light following and helitorch use log.</a:t>
            </a:r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384995"/>
          </a:xfrm>
        </p:spPr>
        <p:txBody>
          <a:bodyPr/>
          <a:lstStyle/>
          <a:p>
            <a:pPr algn="l"/>
            <a:r>
              <a:rPr lang="en-US" sz="4200" dirty="0" smtClean="0"/>
              <a:t>Helitorch Fire Protection Personnel - 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12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Reports to HTMM.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Attend briefings.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Familiar with crash/rescue operations.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Familiar with fire extinguisher operation. 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Charge hoses and attend nozzles during operations (when applicable).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200" dirty="0" smtClean="0"/>
              <a:t>Training Requirements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smtClean="0"/>
              <a:t>Initial training will consist of the following topics: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Organization and communication.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Special safety procedures and concerns.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Dealing with hazardous materials.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Equipment testing, troubleshooting, and maintenance.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Briefing and checklist requirements.</a:t>
            </a:r>
          </a:p>
          <a:p>
            <a:pPr lvl="1">
              <a:buFont typeface="Wingdings" pitchFamily="2" charset="2"/>
              <a:buChar char="q"/>
            </a:pPr>
            <a:r>
              <a:rPr lang="en-US" dirty="0" smtClean="0"/>
              <a:t>Operational procedures and requirements.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To complete initial training students participate in a live fire operation.</a:t>
            </a:r>
          </a:p>
          <a:p>
            <a:pPr>
              <a:buFont typeface="Wingdings" pitchFamily="2" charset="2"/>
              <a:buChar char="q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200" dirty="0" smtClean="0"/>
              <a:t>Position Task Sheet</a:t>
            </a:r>
            <a:endParaRPr lang="en-US" sz="4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 smtClean="0"/>
              <a:t>Helitorch Parking Tender must complete one assignment successfully prior to being certified.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Helitorch Mixmaster must complete three assignments successfully, plus an additional assignment for each specific equipment model prior to being certified.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Helitorch Manager must complete one assignment successfully prior to being certified.</a:t>
            </a: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5410200" y="1828800"/>
          <a:ext cx="3458916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Document" r:id="rId4" imgW="5630040" imgH="7935480" progId="Word.Document.8">
                  <p:embed/>
                </p:oleObj>
              </mc:Choice>
              <mc:Fallback>
                <p:oleObj name="Document" r:id="rId4" imgW="5630040" imgH="793548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1828800"/>
                        <a:ext cx="3458916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200" dirty="0" smtClean="0"/>
              <a:t>Re-certification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cs typeface="Times New Roman" pitchFamily="18" charset="0"/>
              </a:rPr>
              <a:t>Each helitorch module member shall review the applicable sections of the Interagency Aerial Ignition Guide, as well as agency-specific guidance and direction.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The following positions must go through sections 1-6 in chapter 2 of the Aerial Ignition Training Guide annually.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Helitorch Parking Tender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Helitorch Mixmaster</a:t>
            </a:r>
          </a:p>
          <a:p>
            <a:pPr lvl="1">
              <a:buFont typeface="Wingdings" pitchFamily="2" charset="2"/>
              <a:buChar char="q"/>
            </a:pPr>
            <a:r>
              <a:rPr lang="en-US" sz="2800" dirty="0" smtClean="0"/>
              <a:t>Helitorch Manager</a:t>
            </a:r>
          </a:p>
          <a:p>
            <a:pPr lvl="1">
              <a:buFont typeface="Wingdings" pitchFamily="2" charset="2"/>
              <a:buChar char="q"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Helitorch Positions</a:t>
            </a:r>
            <a:endParaRPr lang="en-US" dirty="0"/>
          </a:p>
        </p:txBody>
      </p:sp>
      <p:pic>
        <p:nvPicPr>
          <p:cNvPr id="4" name="Content Placeholder 3" descr="greenville bench rx_ 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4705350"/>
            <a:ext cx="2362200" cy="1771650"/>
          </a:xfrm>
        </p:spPr>
      </p:pic>
      <p:sp>
        <p:nvSpPr>
          <p:cNvPr id="8" name="TextBox 7"/>
          <p:cNvSpPr txBox="1"/>
          <p:nvPr/>
        </p:nvSpPr>
        <p:spPr>
          <a:xfrm>
            <a:off x="381000" y="1828800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Burn Boss/Firing Boss</a:t>
            </a:r>
            <a:endParaRPr lang="en-US" sz="1600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4343400"/>
            <a:ext cx="2438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Helitorch Mixing Crew</a:t>
            </a:r>
            <a:endParaRPr lang="en-US" sz="1800" dirty="0">
              <a:latin typeface="+mn-lt"/>
            </a:endParaRPr>
          </a:p>
        </p:txBody>
      </p:sp>
      <p:pic>
        <p:nvPicPr>
          <p:cNvPr id="10" name="Picture 9" descr="IMG_3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2209800"/>
            <a:ext cx="1714500" cy="228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096000" y="18288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Verdana" pitchFamily="34" charset="0"/>
              </a:rPr>
              <a:t>Helitorch Parking Tender</a:t>
            </a:r>
            <a:endParaRPr lang="en-US" sz="1600" dirty="0">
              <a:latin typeface="Verdana" pitchFamily="34" charset="0"/>
            </a:endParaRPr>
          </a:p>
        </p:txBody>
      </p:sp>
      <p:pic>
        <p:nvPicPr>
          <p:cNvPr id="12" name="Picture 11" descr="IMG_36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7000" y="4876800"/>
            <a:ext cx="2133600" cy="1600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77000" y="4572000"/>
            <a:ext cx="2230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Helitorch Mixmaster</a:t>
            </a:r>
            <a:endParaRPr lang="en-US" sz="1600" dirty="0">
              <a:latin typeface="+mn-lt"/>
            </a:endParaRPr>
          </a:p>
        </p:txBody>
      </p:sp>
      <p:pic>
        <p:nvPicPr>
          <p:cNvPr id="20" name="Picture 19" descr="DSC0047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4200" y="3124200"/>
            <a:ext cx="2946400" cy="2209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124200" y="2819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+mn-lt"/>
              </a:rPr>
              <a:t>Helitorch Manager</a:t>
            </a:r>
            <a:endParaRPr lang="en-US" sz="1600" dirty="0">
              <a:latin typeface="+mn-lt"/>
            </a:endParaRPr>
          </a:p>
        </p:txBody>
      </p:sp>
      <p:pic>
        <p:nvPicPr>
          <p:cNvPr id="15" name="Picture 14" descr="P411026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62000" y="2362200"/>
            <a:ext cx="1466850" cy="195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854572"/>
            <a:ext cx="8162925" cy="769441"/>
          </a:xfrm>
        </p:spPr>
        <p:txBody>
          <a:bodyPr/>
          <a:lstStyle/>
          <a:p>
            <a:pPr algn="l"/>
            <a:r>
              <a:rPr lang="en-US" dirty="0"/>
              <a:t>C</a:t>
            </a:r>
            <a:r>
              <a:rPr lang="en-US" dirty="0" smtClean="0"/>
              <a:t>ertification Authority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dirty="0"/>
              <a:t>C</a:t>
            </a:r>
            <a:r>
              <a:rPr lang="en-US" dirty="0" smtClean="0"/>
              <a:t>ertification is the responsibility of the applicable Regional / State Aviation Manager or designee.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200" dirty="0" smtClean="0"/>
              <a:t>Currency Requirements</a:t>
            </a:r>
            <a:endParaRPr lang="en-US" sz="4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Must perform in the position at least once every three years to maintain currency and remain eligible for re-certification training.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If individual does </a:t>
            </a:r>
            <a:r>
              <a:rPr lang="en-US" u="sng" dirty="0" smtClean="0"/>
              <a:t>not</a:t>
            </a:r>
            <a:r>
              <a:rPr lang="en-US" dirty="0" smtClean="0"/>
              <a:t> meet the currency requirement, they must repeat the completion of the </a:t>
            </a:r>
            <a:r>
              <a:rPr lang="en-US" u="sng" dirty="0" smtClean="0"/>
              <a:t>initial</a:t>
            </a:r>
            <a:r>
              <a:rPr lang="en-US" dirty="0" smtClean="0"/>
              <a:t> certification and training.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riefing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286000"/>
            <a:ext cx="3352800" cy="2514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69441"/>
          </a:xfrm>
        </p:spPr>
        <p:txBody>
          <a:bodyPr/>
          <a:lstStyle/>
          <a:p>
            <a:pPr algn="l"/>
            <a:r>
              <a:rPr lang="en-US" dirty="0" smtClean="0"/>
              <a:t>Review </a:t>
            </a:r>
            <a:endParaRPr lang="en-US" dirty="0"/>
          </a:p>
        </p:txBody>
      </p:sp>
      <p:pic>
        <p:nvPicPr>
          <p:cNvPr id="30" name="Content Placeholder 29" descr="DSC0046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2600" y="4343400"/>
            <a:ext cx="2971800" cy="2228850"/>
          </a:xfrm>
        </p:spPr>
      </p:pic>
      <p:pic>
        <p:nvPicPr>
          <p:cNvPr id="26" name="Picture 25" descr="DSC0045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0" y="2286000"/>
            <a:ext cx="3251200" cy="2438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 bwMode="auto">
          <a:xfrm>
            <a:off x="4876800" y="2057400"/>
            <a:ext cx="12954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Parking Tender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6477000" y="1905000"/>
            <a:ext cx="5334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Pilot</a:t>
            </a:r>
          </a:p>
        </p:txBody>
      </p:sp>
      <p:cxnSp>
        <p:nvCxnSpPr>
          <p:cNvPr id="10" name="Straight Arrow Connector 9"/>
          <p:cNvCxnSpPr>
            <a:stCxn id="7" idx="2"/>
          </p:cNvCxnSpPr>
          <p:nvPr/>
        </p:nvCxnSpPr>
        <p:spPr bwMode="auto">
          <a:xfrm rot="16200000" flipH="1">
            <a:off x="5162550" y="2724150"/>
            <a:ext cx="1219200" cy="4953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>
            <a:stCxn id="8" idx="2"/>
          </p:cNvCxnSpPr>
          <p:nvPr/>
        </p:nvCxnSpPr>
        <p:spPr bwMode="auto">
          <a:xfrm rot="5400000">
            <a:off x="6115050" y="2495550"/>
            <a:ext cx="9144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Rounded Rectangle 12"/>
          <p:cNvSpPr/>
          <p:nvPr/>
        </p:nvSpPr>
        <p:spPr bwMode="auto">
          <a:xfrm>
            <a:off x="7239000" y="4953000"/>
            <a:ext cx="11430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Mixing Crew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4876800" y="5029200"/>
            <a:ext cx="9906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Mixmaster</a:t>
            </a:r>
          </a:p>
        </p:txBody>
      </p:sp>
      <p:cxnSp>
        <p:nvCxnSpPr>
          <p:cNvPr id="16" name="Straight Arrow Connector 15"/>
          <p:cNvCxnSpPr/>
          <p:nvPr/>
        </p:nvCxnSpPr>
        <p:spPr bwMode="auto">
          <a:xfrm rot="10800000" flipV="1">
            <a:off x="2438400" y="5181600"/>
            <a:ext cx="23622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5943600" y="4038600"/>
            <a:ext cx="152400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0" name="Rounded Rectangle 19"/>
          <p:cNvSpPr/>
          <p:nvPr/>
        </p:nvSpPr>
        <p:spPr bwMode="auto">
          <a:xfrm>
            <a:off x="1143000" y="1905000"/>
            <a:ext cx="9906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Burn Boss</a:t>
            </a:r>
          </a:p>
        </p:txBody>
      </p:sp>
      <p:cxnSp>
        <p:nvCxnSpPr>
          <p:cNvPr id="22" name="Straight Arrow Connector 21"/>
          <p:cNvCxnSpPr>
            <a:stCxn id="20" idx="2"/>
          </p:cNvCxnSpPr>
          <p:nvPr/>
        </p:nvCxnSpPr>
        <p:spPr bwMode="auto">
          <a:xfrm rot="5400000">
            <a:off x="819150" y="2686050"/>
            <a:ext cx="1295400" cy="342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23" name="Rounded Rectangle 22"/>
          <p:cNvSpPr/>
          <p:nvPr/>
        </p:nvSpPr>
        <p:spPr bwMode="auto">
          <a:xfrm>
            <a:off x="2590800" y="1905000"/>
            <a:ext cx="10668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Firing Boss</a:t>
            </a:r>
          </a:p>
        </p:txBody>
      </p:sp>
      <p:cxnSp>
        <p:nvCxnSpPr>
          <p:cNvPr id="25" name="Straight Arrow Connector 24"/>
          <p:cNvCxnSpPr/>
          <p:nvPr/>
        </p:nvCxnSpPr>
        <p:spPr bwMode="auto">
          <a:xfrm rot="5400000">
            <a:off x="2133600" y="2438400"/>
            <a:ext cx="10668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33" name="Rounded Rectangle 32"/>
          <p:cNvSpPr/>
          <p:nvPr/>
        </p:nvSpPr>
        <p:spPr bwMode="auto">
          <a:xfrm>
            <a:off x="6858000" y="5410200"/>
            <a:ext cx="16002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Helitorch Manager</a:t>
            </a:r>
          </a:p>
        </p:txBody>
      </p:sp>
      <p:sp>
        <p:nvSpPr>
          <p:cNvPr id="34" name="Rounded Rectangle 33"/>
          <p:cNvSpPr/>
          <p:nvPr/>
        </p:nvSpPr>
        <p:spPr bwMode="auto">
          <a:xfrm>
            <a:off x="6477000" y="5867400"/>
            <a:ext cx="20574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/>
              <a:t>Air Base Radio Operator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6477000" y="6324600"/>
            <a:ext cx="2057400" cy="304800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Fire Protection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</a:rPr>
              <a:t> Personnel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pPr algn="l"/>
            <a:r>
              <a:rPr lang="en-US" dirty="0" smtClean="0">
                <a:latin typeface="Lucida Sans" pitchFamily="34" charset="0"/>
              </a:rPr>
              <a:t>Unit Objectives</a:t>
            </a:r>
            <a:endParaRPr lang="en-US" dirty="0">
              <a:latin typeface="Lucida Sans" pitchFamily="34" charset="0"/>
            </a:endParaRP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828800"/>
            <a:ext cx="8077200" cy="48006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Become familiar with:</a:t>
            </a:r>
          </a:p>
          <a:p>
            <a:pPr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q"/>
            </a:pPr>
            <a:endParaRPr lang="en-US" sz="12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600" b="1" dirty="0" smtClean="0"/>
              <a:t>Prescribed and </a:t>
            </a:r>
            <a:r>
              <a:rPr lang="en-US" sz="2600" b="1" dirty="0" err="1" smtClean="0"/>
              <a:t>wildland</a:t>
            </a:r>
            <a:r>
              <a:rPr lang="en-US" sz="2600" b="1" dirty="0" smtClean="0"/>
              <a:t> fire organizational structure.</a:t>
            </a:r>
          </a:p>
          <a:p>
            <a:pPr lvl="1">
              <a:buFont typeface="Wingdings" pitchFamily="2" charset="2"/>
              <a:buChar char="q"/>
            </a:pPr>
            <a:endParaRPr lang="en-US" sz="12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600" b="1" dirty="0" smtClean="0"/>
              <a:t>Qualifications and responsibilities.</a:t>
            </a:r>
          </a:p>
          <a:p>
            <a:pPr lvl="1">
              <a:buFont typeface="Wingdings" pitchFamily="2" charset="2"/>
              <a:buChar char="q"/>
            </a:pPr>
            <a:endParaRPr lang="en-US" sz="2600" b="1" dirty="0" smtClean="0"/>
          </a:p>
          <a:p>
            <a:pPr lvl="1">
              <a:buFont typeface="Wingdings" pitchFamily="2" charset="2"/>
              <a:buChar char="q"/>
            </a:pPr>
            <a:r>
              <a:rPr lang="en-US" sz="2600" b="1" dirty="0" smtClean="0"/>
              <a:t>Initial training and certification, annual re-certification requirements.</a:t>
            </a:r>
          </a:p>
          <a:p>
            <a:pPr>
              <a:lnSpc>
                <a:spcPct val="90000"/>
              </a:lnSpc>
              <a:buNone/>
            </a:pP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754326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Helitorch Organization Chart –Prescribed Fire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650913"/>
              </p:ext>
            </p:extLst>
          </p:nvPr>
        </p:nvGraphicFramePr>
        <p:xfrm>
          <a:off x="1371600" y="2057400"/>
          <a:ext cx="6172200" cy="452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Organization Chart" r:id="rId3" imgW="3657600" imgH="2682493" progId="OrgPlusWOPX.4">
                  <p:embed/>
                </p:oleObj>
              </mc:Choice>
              <mc:Fallback>
                <p:oleObj name="Organization Chart" r:id="rId3" imgW="3657600" imgH="2682493" progId="OrgPlusWOPX.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57400"/>
                        <a:ext cx="6172200" cy="4523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077218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Helitorch Organization Chart –Wildland Fire</a:t>
            </a:r>
            <a:endParaRPr lang="en-US" sz="3600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048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033702"/>
              </p:ext>
            </p:extLst>
          </p:nvPr>
        </p:nvGraphicFramePr>
        <p:xfrm>
          <a:off x="1133475" y="2032000"/>
          <a:ext cx="6421438" cy="450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0" name="Organization Chart" r:id="rId3" imgW="3651120" imgH="2565360" progId="OrgPlusWOPX.4">
                  <p:embed/>
                </p:oleObj>
              </mc:Choice>
              <mc:Fallback>
                <p:oleObj name="Organization Chart" r:id="rId3" imgW="3651120" imgH="2565360" progId="OrgPlusWOPX.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3475" y="2032000"/>
                        <a:ext cx="6421438" cy="4506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Pilot - Qualifications 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Pilot must have completed helitorch ground school (this power-point training).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Pilot must have an endorsement for helitorch operations on their current pilot qualification card.</a:t>
            </a:r>
          </a:p>
          <a:p>
            <a:pPr marL="13716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Helicopter must be carded for </a:t>
            </a:r>
            <a:r>
              <a:rPr lang="en-US" dirty="0"/>
              <a:t>h</a:t>
            </a:r>
            <a:r>
              <a:rPr lang="en-US" dirty="0" smtClean="0"/>
              <a:t>elitorch operations.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Pilot Qualification Card</a:t>
            </a:r>
            <a:endParaRPr lang="en-US" sz="4200" dirty="0"/>
          </a:p>
        </p:txBody>
      </p:sp>
      <p:pic>
        <p:nvPicPr>
          <p:cNvPr id="4" name="Picture 1028" descr="pilots_card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438400"/>
            <a:ext cx="3590925" cy="3305175"/>
          </a:xfrm>
          <a:prstGeom prst="rect">
            <a:avLst/>
          </a:prstGeom>
          <a:noFill/>
        </p:spPr>
      </p:pic>
      <p:pic>
        <p:nvPicPr>
          <p:cNvPr id="5" name="Picture 1029" descr="pilots_card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2733675" cy="3609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Pilot - Responsibilities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/>
              <a:t>B</a:t>
            </a:r>
            <a:r>
              <a:rPr lang="en-US" dirty="0" smtClean="0"/>
              <a:t>asic knowledge of wildland and prescribed fire operations.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Communicates and coordinates with Burn Boss/Firing Boss and Parking Tender.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Knows aircraft limitation section of flight manual.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Knowledge of procedures for helitorch installation and operations.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Maintains desired flight profile to meet burn unit objectives.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Pilot is responsible for all helicopter operations and flight safety.</a:t>
            </a:r>
          </a:p>
          <a:p>
            <a:pPr marL="137160" indent="0">
              <a:buNone/>
            </a:pPr>
            <a:r>
              <a:rPr lang="en-US" dirty="0" smtClean="0"/>
              <a:t>  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738664"/>
          </a:xfrm>
        </p:spPr>
        <p:txBody>
          <a:bodyPr/>
          <a:lstStyle/>
          <a:p>
            <a:pPr algn="l"/>
            <a:r>
              <a:rPr lang="en-US" sz="4200" dirty="0" smtClean="0"/>
              <a:t>Burn Boss - Qualifications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800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Prescribed Fire Burn Boss.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Received helicopter safety training.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Knowledgeable of ICS organization concepts and is familiar with aerial ignition operations.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Knowledge of weather &amp; fire behavior.</a:t>
            </a:r>
          </a:p>
          <a:p>
            <a:pPr>
              <a:buNone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E84E9C64CB6B147B71CF58466C5AAD3" ma:contentTypeVersion="12" ma:contentTypeDescription="Create a new document." ma:contentTypeScope="" ma:versionID="7385a96b66710b878c5039c8fcb80aef">
  <xsd:schema xmlns:xsd="http://www.w3.org/2001/XMLSchema" xmlns:xs="http://www.w3.org/2001/XMLSchema" xmlns:p="http://schemas.microsoft.com/office/2006/metadata/properties" xmlns:ns2="9cfaae7c-72d7-4574-bee5-da0a2b533dde" xmlns:ns3="f1719a4e-b5b9-4c32-8e90-eba2871f0a28" targetNamespace="http://schemas.microsoft.com/office/2006/metadata/properties" ma:root="true" ma:fieldsID="5d8cf9c3d93b1cbdac762c338e308d13" ns2:_="" ns3:_="">
    <xsd:import namespace="9cfaae7c-72d7-4574-bee5-da0a2b533dde"/>
    <xsd:import namespace="f1719a4e-b5b9-4c32-8e90-eba2871f0a2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aae7c-72d7-4574-bee5-da0a2b533dd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719a4e-b5b9-4c32-8e90-eba2871f0a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8DF7BF7-969E-4097-BA29-E69B1AA9943C}"/>
</file>

<file path=customXml/itemProps2.xml><?xml version="1.0" encoding="utf-8"?>
<ds:datastoreItem xmlns:ds="http://schemas.openxmlformats.org/officeDocument/2006/customXml" ds:itemID="{B70ECCB8-33B4-48E0-8B87-155561DE1DE5}"/>
</file>

<file path=customXml/itemProps3.xml><?xml version="1.0" encoding="utf-8"?>
<ds:datastoreItem xmlns:ds="http://schemas.openxmlformats.org/officeDocument/2006/customXml" ds:itemID="{80747DC9-0D2E-4ECC-A773-E0F1402481CE}"/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817</TotalTime>
  <Pages>10</Pages>
  <Words>1085</Words>
  <Application>Microsoft Office PowerPoint</Application>
  <PresentationFormat>On-screen Show (4:3)</PresentationFormat>
  <Paragraphs>241</Paragraphs>
  <Slides>33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Apex</vt:lpstr>
      <vt:lpstr>Organization Chart</vt:lpstr>
      <vt:lpstr>Document</vt:lpstr>
      <vt:lpstr>Unit 2</vt:lpstr>
      <vt:lpstr>Unit Objectives</vt:lpstr>
      <vt:lpstr>Helitorch Positions</vt:lpstr>
      <vt:lpstr>Helitorch Organization Chart –Prescribed Fire </vt:lpstr>
      <vt:lpstr>Helitorch Organization Chart –Wildland Fire</vt:lpstr>
      <vt:lpstr>Pilot - Qualifications </vt:lpstr>
      <vt:lpstr>Pilot Qualification Card</vt:lpstr>
      <vt:lpstr>Pilot - Responsibilities</vt:lpstr>
      <vt:lpstr>Burn Boss - Qualifications</vt:lpstr>
      <vt:lpstr>Burn Boss - Responsibilities</vt:lpstr>
      <vt:lpstr>Firing Boss - Qualifications</vt:lpstr>
      <vt:lpstr>Firing Boss - Responsibilities</vt:lpstr>
      <vt:lpstr>Helitorch Manager - Qualifications</vt:lpstr>
      <vt:lpstr>Helitorch Manager - Responsibilities</vt:lpstr>
      <vt:lpstr>PowerPoint Presentation</vt:lpstr>
      <vt:lpstr>Helitorch Mixmaster – Qualifications</vt:lpstr>
      <vt:lpstr>Helitorch Mixmaster – Responsibilities</vt:lpstr>
      <vt:lpstr>PowerPoint Presentation</vt:lpstr>
      <vt:lpstr>Helitorch Parking Tender – Qualifications</vt:lpstr>
      <vt:lpstr>Helitorch Parking Tender – Responsibilities</vt:lpstr>
      <vt:lpstr>PowerPoint Presentation</vt:lpstr>
      <vt:lpstr>Mixing Crew - Qualifications</vt:lpstr>
      <vt:lpstr>Mixing Crew – Responsibilities</vt:lpstr>
      <vt:lpstr>Helitorch Base Radio Operator - Qualifications</vt:lpstr>
      <vt:lpstr>Helitorch Base Radio Operator - Responsibilities</vt:lpstr>
      <vt:lpstr>Helitorch Fire Protection Personnel - Responsibilities</vt:lpstr>
      <vt:lpstr>Training Requirements</vt:lpstr>
      <vt:lpstr>Position Task Sheet</vt:lpstr>
      <vt:lpstr>Re-certification</vt:lpstr>
      <vt:lpstr>Certification Authority</vt:lpstr>
      <vt:lpstr>Currency Requirements</vt:lpstr>
      <vt:lpstr>Review </vt:lpstr>
      <vt:lpstr>Unit Objectives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mireid</dc:creator>
  <cp:keywords/>
  <dc:description/>
  <cp:lastModifiedBy>bbitting</cp:lastModifiedBy>
  <cp:revision>79</cp:revision>
  <cp:lastPrinted>1995-08-03T21:39:26Z</cp:lastPrinted>
  <dcterms:created xsi:type="dcterms:W3CDTF">2010-01-05T22:12:18Z</dcterms:created>
  <dcterms:modified xsi:type="dcterms:W3CDTF">2012-04-06T17:56:18Z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0x0101000E84E9C64CB6B147B71CF58466C5AAD3</vt:lpwstr>
  </property>
</Properties>
</file>