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93" r:id="rId2"/>
    <p:sldId id="289" r:id="rId3"/>
    <p:sldId id="294" r:id="rId4"/>
    <p:sldId id="264" r:id="rId5"/>
    <p:sldId id="261" r:id="rId6"/>
    <p:sldId id="295" r:id="rId7"/>
    <p:sldId id="263" r:id="rId8"/>
    <p:sldId id="296" r:id="rId9"/>
    <p:sldId id="288" r:id="rId10"/>
    <p:sldId id="297" r:id="rId11"/>
    <p:sldId id="267" r:id="rId12"/>
    <p:sldId id="298" r:id="rId13"/>
    <p:sldId id="278" r:id="rId14"/>
    <p:sldId id="291" r:id="rId15"/>
    <p:sldId id="280" r:id="rId16"/>
    <p:sldId id="272" r:id="rId17"/>
    <p:sldId id="284" r:id="rId18"/>
    <p:sldId id="285" r:id="rId19"/>
    <p:sldId id="274" r:id="rId20"/>
    <p:sldId id="287" r:id="rId21"/>
    <p:sldId id="29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2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1F52B-3F11-46B4-9384-B0BB8E734D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DE76E-D809-4415-BBA3-18AA5244E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1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025"/>
            <a:ext cx="5029200" cy="41144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Reference syllabus for complete parts list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4/6/2012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Unit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dirty="0" err="1" smtClean="0"/>
              <a:t>Helitorch</a:t>
            </a:r>
            <a:r>
              <a:rPr lang="en-US" dirty="0" smtClean="0"/>
              <a:t>, </a:t>
            </a:r>
            <a:r>
              <a:rPr lang="en-US" dirty="0" err="1" smtClean="0"/>
              <a:t>Batchmixer</a:t>
            </a:r>
            <a:r>
              <a:rPr lang="en-US" dirty="0" smtClean="0"/>
              <a:t> and Modular Mix Transfer Components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43200"/>
            <a:ext cx="5638800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236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Batchmixer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 Designed to mix gelling agents and fuel to a thick, consistent mix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 Tank designed to meet U.S. DOT regulations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20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 Capable of mixing large quantities of fuel &amp; pumping to </a:t>
            </a:r>
            <a:r>
              <a:rPr lang="en-US" sz="2000" dirty="0" err="1"/>
              <a:t>helitorch</a:t>
            </a:r>
            <a:r>
              <a:rPr lang="en-US" sz="2000" dirty="0"/>
              <a:t> drums</a:t>
            </a:r>
          </a:p>
          <a:p>
            <a:endParaRPr lang="en-US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668086"/>
            <a:ext cx="5111750" cy="30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128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854572"/>
            <a:ext cx="8272463" cy="821828"/>
          </a:xfrm>
        </p:spPr>
        <p:txBody>
          <a:bodyPr/>
          <a:lstStyle/>
          <a:p>
            <a:pPr algn="l"/>
            <a:r>
              <a:rPr lang="en-US" b="1" dirty="0" err="1" smtClean="0"/>
              <a:t>Batchmixer</a:t>
            </a:r>
            <a:r>
              <a:rPr lang="en-US" b="1" dirty="0" smtClean="0"/>
              <a:t>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Motor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Pump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Pressure gauge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Plumbing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3-way valve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MC 306 or DOT 406 tank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Fuel fill port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Mix/re-circulation tank</a:t>
            </a:r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Discharge hose with dry break valves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Suction dry break fitting port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Suction hose with dry break valves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Emergency shut </a:t>
            </a:r>
            <a:r>
              <a:rPr lang="en-US" sz="2400" dirty="0"/>
              <a:t>o</a:t>
            </a:r>
            <a:r>
              <a:rPr lang="en-US" sz="2400" dirty="0" smtClean="0"/>
              <a:t>ff handle with minimum 20 foot emergency lanyard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Modular Mix Transfer System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Same purpose as a </a:t>
            </a:r>
            <a:r>
              <a:rPr lang="en-US" sz="1800" dirty="0" err="1" smtClean="0"/>
              <a:t>batchmixer</a:t>
            </a:r>
            <a:r>
              <a:rPr lang="en-US" sz="1800" dirty="0" smtClean="0"/>
              <a:t>.</a:t>
            </a:r>
            <a:endParaRPr lang="en-US" sz="1800" dirty="0"/>
          </a:p>
          <a:p>
            <a:pPr marL="285750" indent="-285750">
              <a:buFont typeface="Wingdings" pitchFamily="2" charset="2"/>
              <a:buChar char="q"/>
            </a:pPr>
            <a:endParaRPr lang="en-US" sz="18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Not hard plumbed to a mix </a:t>
            </a:r>
            <a:r>
              <a:rPr lang="en-US" sz="1800" dirty="0" smtClean="0"/>
              <a:t>tank.</a:t>
            </a:r>
            <a:endParaRPr lang="en-US" sz="1800" dirty="0"/>
          </a:p>
          <a:p>
            <a:pPr marL="285750" indent="-285750">
              <a:buFont typeface="Wingdings" pitchFamily="2" charset="2"/>
              <a:buChar char="q"/>
            </a:pPr>
            <a:endParaRPr lang="en-US" sz="18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Pumps gelled fuel from one drum to </a:t>
            </a:r>
            <a:r>
              <a:rPr lang="en-US" sz="1800" dirty="0" smtClean="0"/>
              <a:t>another.</a:t>
            </a:r>
            <a:endParaRPr lang="en-US" sz="1800" dirty="0"/>
          </a:p>
          <a:p>
            <a:pPr marL="285750" indent="-285750">
              <a:buFont typeface="Wingdings" pitchFamily="2" charset="2"/>
              <a:buChar char="q"/>
            </a:pPr>
            <a:endParaRPr lang="en-US" sz="18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Less costly to </a:t>
            </a:r>
            <a:r>
              <a:rPr lang="en-US" sz="1800" dirty="0" smtClean="0"/>
              <a:t>purchase/manufacture.</a:t>
            </a:r>
            <a:endParaRPr lang="en-US" sz="1800" dirty="0"/>
          </a:p>
          <a:p>
            <a:pPr marL="285750" indent="-285750">
              <a:buFont typeface="Wingdings" pitchFamily="2" charset="2"/>
              <a:buChar char="q"/>
            </a:pPr>
            <a:endParaRPr lang="en-US" sz="18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/>
              <a:t>Easier to comply with DOT regulations for public highway </a:t>
            </a:r>
            <a:r>
              <a:rPr lang="en-US" sz="1800" dirty="0" smtClean="0"/>
              <a:t>transportation.</a:t>
            </a:r>
            <a:endParaRPr lang="en-US" sz="1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686703"/>
            <a:ext cx="5111750" cy="302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8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54353"/>
            <a:ext cx="8162925" cy="1569660"/>
          </a:xfrm>
          <a:noFill/>
          <a:ln/>
        </p:spPr>
        <p:txBody>
          <a:bodyPr/>
          <a:lstStyle/>
          <a:p>
            <a:pPr algn="l"/>
            <a:r>
              <a:rPr lang="en-US" sz="4800" b="1" dirty="0"/>
              <a:t>Modular Mix Transfer System Components</a:t>
            </a:r>
            <a:endParaRPr lang="en-US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noFill/>
          <a:ln/>
        </p:spPr>
        <p:txBody>
          <a:bodyPr/>
          <a:lstStyle/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Motor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Pump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Pressure gauge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Approved drums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Fuel fill port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Clay &amp; Bailey </a:t>
            </a:r>
            <a:r>
              <a:rPr lang="en-US" dirty="0"/>
              <a:t>relief valve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Powder dispenser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sz="half" idx="2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endParaRPr lang="en-US" dirty="0" smtClean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 smtClean="0"/>
              <a:t>Sight </a:t>
            </a:r>
            <a:r>
              <a:rPr lang="en-US" dirty="0"/>
              <a:t>glasses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/>
              <a:t>Discharge hose with dry break valves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/>
              <a:t>Suction/re-circulation dry break fittings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dirty="0"/>
              <a:t>Suction hose with dry break valves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  <p:bldP spid="29700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9850"/>
            <a:ext cx="8458200" cy="1446550"/>
          </a:xfrm>
        </p:spPr>
        <p:txBody>
          <a:bodyPr/>
          <a:lstStyle/>
          <a:p>
            <a:pPr algn="l"/>
            <a:r>
              <a:rPr lang="en-US" b="1" dirty="0"/>
              <a:t>Transfer System Components</a:t>
            </a:r>
          </a:p>
        </p:txBody>
      </p:sp>
      <p:pic>
        <p:nvPicPr>
          <p:cNvPr id="30724" name="Picture 1028" descr="trans_sys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52600"/>
            <a:ext cx="68072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92088"/>
            <a:ext cx="8162925" cy="1446550"/>
          </a:xfrm>
          <a:noFill/>
          <a:ln/>
        </p:spPr>
        <p:txBody>
          <a:bodyPr/>
          <a:lstStyle/>
          <a:p>
            <a:pPr algn="l"/>
            <a:r>
              <a:rPr lang="en-US" b="1" dirty="0"/>
              <a:t>Helitorch Support Kit </a:t>
            </a:r>
            <a:r>
              <a:rPr lang="en-US" b="1" dirty="0" smtClean="0"/>
              <a:t>Contents -PPE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err="1" smtClean="0"/>
              <a:t>Nitrile</a:t>
            </a:r>
            <a:r>
              <a:rPr lang="en-US" dirty="0" smtClean="0"/>
              <a:t> , leather and cotton gloves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Cotton or non-static clothing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NIOSH approved dust masks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Chemical splash goggles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Ear plugs</a:t>
            </a:r>
            <a:endParaRPr lang="en-US" dirty="0"/>
          </a:p>
        </p:txBody>
      </p:sp>
      <p:pic>
        <p:nvPicPr>
          <p:cNvPr id="7" name="Picture 2" descr="bm_storage_compartments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904999"/>
            <a:ext cx="3657600" cy="4408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1"/>
            <a:ext cx="8272463" cy="1877437"/>
          </a:xfrm>
        </p:spPr>
        <p:txBody>
          <a:bodyPr/>
          <a:lstStyle/>
          <a:p>
            <a:pPr algn="l"/>
            <a:r>
              <a:rPr lang="en-US" sz="3600" b="1" dirty="0"/>
              <a:t>Helitorch Support Kit Contents (</a:t>
            </a:r>
            <a:r>
              <a:rPr lang="en-US" sz="3600" b="1" dirty="0" err="1" smtClean="0"/>
              <a:t>cont</a:t>
            </a:r>
            <a:r>
              <a:rPr lang="en-US" sz="3600" b="1" dirty="0" smtClean="0"/>
              <a:t>) -Mixing Equipment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800" dirty="0" smtClean="0"/>
              <a:t>Scale</a:t>
            </a:r>
            <a:endParaRPr lang="en-US" sz="2800" dirty="0"/>
          </a:p>
          <a:p>
            <a:pPr>
              <a:buFont typeface="Wingdings" pitchFamily="2" charset="2"/>
              <a:buChar char="q"/>
            </a:pPr>
            <a:r>
              <a:rPr lang="en-US" sz="2800" dirty="0"/>
              <a:t>Aluminum container for powder measuring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Non-ferrous mixing paddle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Commercial gelling agent</a:t>
            </a:r>
          </a:p>
          <a:p>
            <a:pPr>
              <a:buFont typeface="Wingdings" pitchFamily="2" charset="2"/>
              <a:buChar char="q"/>
            </a:pPr>
            <a:r>
              <a:rPr lang="en-US" sz="2800" dirty="0"/>
              <a:t>Fuel </a:t>
            </a:r>
            <a:r>
              <a:rPr lang="en-US" sz="2800" dirty="0" smtClean="0"/>
              <a:t>thermometer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71538" y="177463"/>
            <a:ext cx="8162925" cy="1446550"/>
          </a:xfrm>
        </p:spPr>
        <p:txBody>
          <a:bodyPr/>
          <a:lstStyle/>
          <a:p>
            <a:pPr algn="l"/>
            <a:r>
              <a:rPr lang="en-US" b="1" dirty="0"/>
              <a:t>Helitorch/Mixing System Misc. S</a:t>
            </a:r>
            <a:r>
              <a:rPr lang="en-US" b="1" dirty="0" smtClean="0"/>
              <a:t>upplies </a:t>
            </a:r>
            <a:r>
              <a:rPr lang="en-US" b="1" dirty="0"/>
              <a:t>and </a:t>
            </a:r>
            <a:r>
              <a:rPr lang="en-US" b="1" dirty="0" smtClean="0"/>
              <a:t>Parts</a:t>
            </a:r>
            <a:endParaRPr lang="en-US" b="1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12813" y="1828800"/>
            <a:ext cx="3659187" cy="42672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/>
              <a:t>Extra drums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/>
              <a:t>24 volt system for </a:t>
            </a:r>
            <a:r>
              <a:rPr lang="en-US" sz="2400" dirty="0" smtClean="0"/>
              <a:t>bench testing equipment</a:t>
            </a: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/>
              <a:t>Extra </a:t>
            </a:r>
            <a:r>
              <a:rPr lang="en-US" sz="2400" dirty="0" smtClean="0"/>
              <a:t>parts: </a:t>
            </a:r>
            <a:r>
              <a:rPr lang="en-US" sz="2400" dirty="0"/>
              <a:t>spark plug, drive belts, solenoid valve, single pole guarded electrical switch, propane regulator, dry break (male and female</a:t>
            </a:r>
            <a:r>
              <a:rPr lang="en-US" sz="2400" dirty="0" smtClean="0"/>
              <a:t>)</a:t>
            </a:r>
            <a:endParaRPr lang="en-US" sz="2400" dirty="0"/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/>
              <a:t>Propane bottles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375150" cy="4191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O-ring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Grease Gun w/grease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5 gal. of diesel or jet A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Cotton rags, hand cleaner, steel wool, duct tape, wire brush, wire ties, garbage bags, etc.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err="1" smtClean="0"/>
              <a:t>Cubies</a:t>
            </a:r>
            <a:r>
              <a:rPr lang="en-US" sz="2400" dirty="0" smtClean="0"/>
              <a:t> of water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Tools and 2 large non-ferrous pipe wrenches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Spare drum seal(s)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1538" y="300574"/>
            <a:ext cx="8162925" cy="1323439"/>
          </a:xfrm>
        </p:spPr>
        <p:txBody>
          <a:bodyPr/>
          <a:lstStyle/>
          <a:p>
            <a:pPr algn="l"/>
            <a:r>
              <a:rPr lang="en-US" sz="4000" b="1" dirty="0" smtClean="0"/>
              <a:t>Non-ferrous Pipe </a:t>
            </a:r>
            <a:r>
              <a:rPr lang="en-US" sz="4000" dirty="0"/>
              <a:t>W</a:t>
            </a:r>
            <a:r>
              <a:rPr lang="en-US" sz="4000" b="1" dirty="0" smtClean="0"/>
              <a:t>rench </a:t>
            </a:r>
            <a:r>
              <a:rPr lang="en-US" sz="4000" dirty="0"/>
              <a:t>W</a:t>
            </a:r>
            <a:r>
              <a:rPr lang="en-US" sz="4000" b="1" dirty="0" smtClean="0"/>
              <a:t>ith </a:t>
            </a:r>
            <a:r>
              <a:rPr lang="en-US" sz="4000" dirty="0"/>
              <a:t>B</a:t>
            </a:r>
            <a:r>
              <a:rPr lang="en-US" sz="4000" b="1" dirty="0" smtClean="0"/>
              <a:t>rass </a:t>
            </a:r>
            <a:r>
              <a:rPr lang="en-US" sz="4000" dirty="0"/>
              <a:t>T</a:t>
            </a:r>
            <a:r>
              <a:rPr lang="en-US" sz="4000" b="1" dirty="0" smtClean="0"/>
              <a:t>eeth</a:t>
            </a:r>
            <a:endParaRPr lang="en-US" sz="4000" b="1" dirty="0"/>
          </a:p>
        </p:txBody>
      </p:sp>
      <p:pic>
        <p:nvPicPr>
          <p:cNvPr id="5" name="Picture 2" descr="nonferous_wren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05000"/>
            <a:ext cx="6968331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71538" y="177463"/>
            <a:ext cx="8162925" cy="1446550"/>
          </a:xfrm>
        </p:spPr>
        <p:txBody>
          <a:bodyPr/>
          <a:lstStyle/>
          <a:p>
            <a:pPr algn="l"/>
            <a:r>
              <a:rPr lang="en-US" b="1" dirty="0" smtClean="0"/>
              <a:t>Static Bonding Equipment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8" descr="bonding_re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81200"/>
            <a:ext cx="2082800" cy="3124200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048000" y="1905000"/>
            <a:ext cx="5975350" cy="46482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400" dirty="0" smtClean="0"/>
              <a:t>Bonding cables with clamps and clips</a:t>
            </a:r>
          </a:p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Approved transparent vapor hose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Approved gasoline transfer hose</a:t>
            </a:r>
          </a:p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Both the vapor and fuel transfer hose should have wire helix and be continuity tested prior to use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2088"/>
            <a:ext cx="8272463" cy="1408112"/>
          </a:xfrm>
        </p:spPr>
        <p:txBody>
          <a:bodyPr/>
          <a:lstStyle/>
          <a:p>
            <a:pPr algn="l"/>
            <a:r>
              <a:rPr lang="en-US" b="1" dirty="0" smtClean="0"/>
              <a:t>Unit 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4116387" cy="4191000"/>
          </a:xfrm>
        </p:spPr>
        <p:txBody>
          <a:bodyPr/>
          <a:lstStyle/>
          <a:p>
            <a:pPr marL="137160" indent="0">
              <a:buNone/>
            </a:pPr>
            <a:r>
              <a:rPr lang="en-US" dirty="0" smtClean="0"/>
              <a:t>Become familiar with:</a:t>
            </a:r>
          </a:p>
          <a:p>
            <a:pPr marL="13716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Basic parts and mechanics of </a:t>
            </a:r>
            <a:r>
              <a:rPr lang="en-US" dirty="0" err="1" smtClean="0"/>
              <a:t>helitorch</a:t>
            </a:r>
            <a:endParaRPr lang="en-US" dirty="0" smtClean="0"/>
          </a:p>
          <a:p>
            <a:pPr marL="137160" indent="0"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Various mixing systems</a:t>
            </a:r>
            <a:endParaRPr lang="en-US" dirty="0"/>
          </a:p>
        </p:txBody>
      </p:sp>
      <p:pic>
        <p:nvPicPr>
          <p:cNvPr id="5" name="Content Placeholder 4" descr="astar_torch_madcr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34000" y="1752600"/>
            <a:ext cx="318313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871538" y="54353"/>
            <a:ext cx="8162925" cy="1569660"/>
          </a:xfrm>
          <a:noFill/>
          <a:ln/>
        </p:spPr>
        <p:txBody>
          <a:bodyPr/>
          <a:lstStyle/>
          <a:p>
            <a:pPr algn="l"/>
            <a:r>
              <a:rPr lang="en-US" sz="4800" b="1" dirty="0" smtClean="0"/>
              <a:t>Helitorch Base </a:t>
            </a:r>
            <a:r>
              <a:rPr lang="en-US" sz="4800" b="1" dirty="0"/>
              <a:t>Equipment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40-B:C fire extinguishers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Pad marker w/nails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Wind indicator, wind meter and thermometer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Helibase, No Smoking and Flammable signs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Barrier flagging with stakes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endParaRPr lang="en-US" sz="2400" dirty="0" smtClean="0"/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First Responder Medical Kit w/burn blankets and eye wash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Crash Rescue Kit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Evacuation Kit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5-Gallon Class B foam w/ inductor (optional) 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Fiber tape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 smtClean="0"/>
              <a:t>Fire shelters (pilot)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2088"/>
            <a:ext cx="8272463" cy="1408112"/>
          </a:xfrm>
        </p:spPr>
        <p:txBody>
          <a:bodyPr/>
          <a:lstStyle/>
          <a:p>
            <a:pPr algn="l"/>
            <a:r>
              <a:rPr lang="en-US" b="1" dirty="0" smtClean="0"/>
              <a:t>Unit 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4116387" cy="4191000"/>
          </a:xfrm>
        </p:spPr>
        <p:txBody>
          <a:bodyPr/>
          <a:lstStyle/>
          <a:p>
            <a:pPr marL="137160" indent="0">
              <a:buNone/>
            </a:pPr>
            <a:r>
              <a:rPr lang="en-US" dirty="0" smtClean="0"/>
              <a:t>Become familiar with: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Basic parts and mechanics of helitorch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Various mixing systems</a:t>
            </a:r>
            <a:endParaRPr lang="en-US" dirty="0"/>
          </a:p>
        </p:txBody>
      </p:sp>
      <p:pic>
        <p:nvPicPr>
          <p:cNvPr id="5" name="Content Placeholder 4" descr="astar_torch_madcr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3200" dirty="0"/>
              <a:t>The purpose of a </a:t>
            </a:r>
            <a:r>
              <a:rPr lang="en-US" sz="3200" dirty="0" err="1"/>
              <a:t>helitorch</a:t>
            </a:r>
            <a:r>
              <a:rPr lang="en-US" sz="3200" dirty="0"/>
              <a:t> is to dispense ignited gelled fuel utilizing a helicopter</a:t>
            </a:r>
            <a:r>
              <a:rPr lang="en-US" dirty="0"/>
              <a:t>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447800"/>
            <a:ext cx="4950381" cy="371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70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71538" y="854572"/>
            <a:ext cx="8162925" cy="769441"/>
          </a:xfrm>
        </p:spPr>
        <p:txBody>
          <a:bodyPr/>
          <a:lstStyle/>
          <a:p>
            <a:pPr algn="l"/>
            <a:r>
              <a:rPr lang="en-US" b="1" dirty="0" smtClean="0"/>
              <a:t>Various Torch Models</a:t>
            </a:r>
            <a:endParaRPr lang="en-US" b="1" dirty="0"/>
          </a:p>
        </p:txBody>
      </p:sp>
      <p:pic>
        <p:nvPicPr>
          <p:cNvPr id="5" name="Picture 2" descr="burn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1" y="2057400"/>
            <a:ext cx="4114800" cy="3657600"/>
          </a:xfrm>
          <a:prstGeom prst="rect">
            <a:avLst/>
          </a:prstGeom>
          <a:noFill/>
        </p:spPr>
      </p:pic>
      <p:pic>
        <p:nvPicPr>
          <p:cNvPr id="13" name="Content Placeholder 12" descr="MVC-023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24400" y="2057400"/>
            <a:ext cx="4052945" cy="3627930"/>
          </a:xfrm>
        </p:spPr>
      </p:pic>
      <p:sp>
        <p:nvSpPr>
          <p:cNvPr id="7" name="TextBox 6"/>
          <p:cNvSpPr txBox="1"/>
          <p:nvPr/>
        </p:nvSpPr>
        <p:spPr>
          <a:xfrm>
            <a:off x="1524000" y="5943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Barrel Torch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5867400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Simplex torch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1538" y="854572"/>
            <a:ext cx="8162925" cy="769441"/>
          </a:xfrm>
        </p:spPr>
        <p:txBody>
          <a:bodyPr/>
          <a:lstStyle/>
          <a:p>
            <a:pPr algn="l"/>
            <a:r>
              <a:rPr lang="en-US" b="1" dirty="0" smtClean="0"/>
              <a:t>Helitorch Primary Parts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/>
              <a:t>Frame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/>
              <a:t>Fuel tank with sight glasses, (no sight glass on barrel torch)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/>
              <a:t>Ignition system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/>
              <a:t>Pump and positive shut-off nozzle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/>
              <a:t>Clay &amp; Bailey relief valve (exception barrel torch)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/>
              <a:t>Cam-lock and dry break fittings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800" dirty="0" smtClean="0"/>
              <a:t>Single point suspension with adjustable attachment point and electrical cable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Simplex 5400 &amp; </a:t>
            </a:r>
            <a:r>
              <a:rPr lang="en-US" dirty="0" err="1" smtClean="0"/>
              <a:t>Isolair</a:t>
            </a:r>
            <a:r>
              <a:rPr lang="en-US" dirty="0" smtClean="0"/>
              <a:t> Torches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8778"/>
            <a:ext cx="3962743" cy="371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69894"/>
            <a:ext cx="35845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85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435114"/>
            <a:ext cx="8348663" cy="707886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Barrel &amp; Spec 2000 torches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Dsc003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7680" y="2371047"/>
            <a:ext cx="3977640" cy="2984269"/>
          </a:xfrm>
        </p:spPr>
      </p:pic>
      <p:pic>
        <p:nvPicPr>
          <p:cNvPr id="8" name="Content Placeholder 7" descr="DSC005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200" y="1777999"/>
            <a:ext cx="3810000" cy="5080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Barrel </a:t>
            </a:r>
            <a:r>
              <a:rPr lang="en-US" dirty="0"/>
              <a:t>&amp;</a:t>
            </a:r>
            <a:r>
              <a:rPr lang="en-US" dirty="0" smtClean="0"/>
              <a:t> Spec 2000 Torches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3981033" cy="298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810000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637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854572"/>
            <a:ext cx="8162925" cy="769441"/>
          </a:xfrm>
        </p:spPr>
        <p:txBody>
          <a:bodyPr/>
          <a:lstStyle/>
          <a:p>
            <a:pPr algn="l"/>
            <a:r>
              <a:rPr lang="en-US" b="1" dirty="0" smtClean="0"/>
              <a:t>Mixing Systems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Basic function of mixing system is to combine fuel with a gelling agent to create a thickened mixture, then transfer it to the helitorch.</a:t>
            </a:r>
          </a:p>
          <a:p>
            <a:endParaRPr lang="en-US" dirty="0"/>
          </a:p>
        </p:txBody>
      </p:sp>
      <p:pic>
        <p:nvPicPr>
          <p:cNvPr id="5" name="Picture 5" descr="batchmixer, side veiw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84E9C64CB6B147B71CF58466C5AAD3" ma:contentTypeVersion="12" ma:contentTypeDescription="Create a new document." ma:contentTypeScope="" ma:versionID="7385a96b66710b878c5039c8fcb80aef">
  <xsd:schema xmlns:xsd="http://www.w3.org/2001/XMLSchema" xmlns:xs="http://www.w3.org/2001/XMLSchema" xmlns:p="http://schemas.microsoft.com/office/2006/metadata/properties" xmlns:ns2="9cfaae7c-72d7-4574-bee5-da0a2b533dde" xmlns:ns3="f1719a4e-b5b9-4c32-8e90-eba2871f0a28" targetNamespace="http://schemas.microsoft.com/office/2006/metadata/properties" ma:root="true" ma:fieldsID="5d8cf9c3d93b1cbdac762c338e308d13" ns2:_="" ns3:_="">
    <xsd:import namespace="9cfaae7c-72d7-4574-bee5-da0a2b533dde"/>
    <xsd:import namespace="f1719a4e-b5b9-4c32-8e90-eba2871f0a2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aae7c-72d7-4574-bee5-da0a2b533d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19a4e-b5b9-4c32-8e90-eba2871f0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2C05E3-1A10-4869-95EC-2712050FDB3C}"/>
</file>

<file path=customXml/itemProps2.xml><?xml version="1.0" encoding="utf-8"?>
<ds:datastoreItem xmlns:ds="http://schemas.openxmlformats.org/officeDocument/2006/customXml" ds:itemID="{649842E0-5207-45D4-BFE8-9EFA387332C4}"/>
</file>

<file path=customXml/itemProps3.xml><?xml version="1.0" encoding="utf-8"?>
<ds:datastoreItem xmlns:ds="http://schemas.openxmlformats.org/officeDocument/2006/customXml" ds:itemID="{1415CC6C-A57A-4650-A033-4BC0ECF82EEB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958</TotalTime>
  <Words>574</Words>
  <Application>Microsoft Office PowerPoint</Application>
  <PresentationFormat>On-screen Show (4:3)</PresentationFormat>
  <Paragraphs>126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Apex</vt:lpstr>
      <vt:lpstr>Unit 4</vt:lpstr>
      <vt:lpstr>Unit Objectives</vt:lpstr>
      <vt:lpstr>PowerPoint Presentation</vt:lpstr>
      <vt:lpstr>Various Torch Models</vt:lpstr>
      <vt:lpstr>Helitorch Primary Parts</vt:lpstr>
      <vt:lpstr>Simplex 5400 &amp; Isolair Torches</vt:lpstr>
      <vt:lpstr>Barrel &amp; Spec 2000 torches</vt:lpstr>
      <vt:lpstr>Barrel &amp; Spec 2000 Torches</vt:lpstr>
      <vt:lpstr>Mixing Systems</vt:lpstr>
      <vt:lpstr>Batchmixer</vt:lpstr>
      <vt:lpstr>Batchmixer Components</vt:lpstr>
      <vt:lpstr>Modular Mix Transfer System</vt:lpstr>
      <vt:lpstr>Modular Mix Transfer System Components</vt:lpstr>
      <vt:lpstr>Transfer System Components</vt:lpstr>
      <vt:lpstr>Helitorch Support Kit Contents -PPE </vt:lpstr>
      <vt:lpstr>Helitorch Support Kit Contents (cont) -Mixing Equipment </vt:lpstr>
      <vt:lpstr>Helitorch/Mixing System Misc. Supplies and Parts</vt:lpstr>
      <vt:lpstr>Non-ferrous Pipe Wrench With Brass Teeth</vt:lpstr>
      <vt:lpstr>Static Bonding Equipment </vt:lpstr>
      <vt:lpstr>Helitorch Base Equipment </vt:lpstr>
      <vt:lpstr>Unit Objectives</vt:lpstr>
    </vt:vector>
  </TitlesOfParts>
  <Company>Bureau of Land Management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mireid</dc:creator>
  <cp:lastModifiedBy>bbitting</cp:lastModifiedBy>
  <cp:revision>96</cp:revision>
  <dcterms:created xsi:type="dcterms:W3CDTF">2010-01-05T16:36:32Z</dcterms:created>
  <dcterms:modified xsi:type="dcterms:W3CDTF">2012-04-06T18:02:12Z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0x0101000E84E9C64CB6B147B71CF58466C5AAD3</vt:lpwstr>
  </property>
</Properties>
</file>