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310" r:id="rId2"/>
    <p:sldId id="257" r:id="rId3"/>
    <p:sldId id="262" r:id="rId4"/>
    <p:sldId id="263" r:id="rId5"/>
    <p:sldId id="311" r:id="rId6"/>
    <p:sldId id="308" r:id="rId7"/>
    <p:sldId id="312" r:id="rId8"/>
    <p:sldId id="302" r:id="rId9"/>
    <p:sldId id="272" r:id="rId10"/>
    <p:sldId id="287" r:id="rId11"/>
    <p:sldId id="299" r:id="rId12"/>
    <p:sldId id="313" r:id="rId13"/>
    <p:sldId id="314" r:id="rId14"/>
    <p:sldId id="277" r:id="rId15"/>
    <p:sldId id="274" r:id="rId16"/>
    <p:sldId id="278" r:id="rId17"/>
    <p:sldId id="301" r:id="rId18"/>
    <p:sldId id="289" r:id="rId19"/>
    <p:sldId id="304" r:id="rId20"/>
    <p:sldId id="293" r:id="rId21"/>
    <p:sldId id="295" r:id="rId22"/>
    <p:sldId id="296" r:id="rId23"/>
    <p:sldId id="294" r:id="rId24"/>
    <p:sldId id="30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528FA-FA7A-4014-9158-F9E5FE34FDCB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F4D6D-5D75-4937-ADB5-B6E64B8CAE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F4D6D-5D75-4937-ADB5-B6E64B8CAEB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F4D6D-5D75-4937-ADB5-B6E64B8CAEB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F4D6D-5D75-4937-ADB5-B6E64B8CAEB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F4D6D-5D75-4937-ADB5-B6E64B8CAEB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025"/>
            <a:ext cx="5029200" cy="41144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Instructor Hand out </a:t>
            </a:r>
            <a:r>
              <a:rPr lang="en-US" b="1" dirty="0"/>
              <a:t>“Helitorch troubleshooting List”</a:t>
            </a:r>
            <a:r>
              <a:rPr lang="en-US" dirty="0"/>
              <a:t> to students (Instructor Syllabus Unit 5 pages 5 &amp; 6)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Instructor should test what the students have just learned by providing</a:t>
            </a:r>
            <a:r>
              <a:rPr lang="en-US" baseline="0" dirty="0" smtClean="0"/>
              <a:t> a scenario that would require troubleshooting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F4D6D-5D75-4937-ADB5-B6E64B8CAEB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4/6/2012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Unit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Bench Testing, Maintenance, and Troubleshooting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2484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162925" cy="769441"/>
          </a:xfrm>
        </p:spPr>
        <p:txBody>
          <a:bodyPr/>
          <a:lstStyle/>
          <a:p>
            <a:r>
              <a:rPr lang="en-US" b="1" dirty="0" smtClean="0"/>
              <a:t>Batch Mixer Maintenance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2813" y="1676400"/>
            <a:ext cx="8110537" cy="4114800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400" dirty="0" smtClean="0"/>
              <a:t>Keep 2” male plugs in place when not in use.</a:t>
            </a:r>
          </a:p>
          <a:p>
            <a:endParaRPr lang="en-US" sz="1200" dirty="0" smtClean="0"/>
          </a:p>
          <a:p>
            <a:r>
              <a:rPr lang="en-US" sz="2400" dirty="0" smtClean="0"/>
              <a:t>Store hoses out of sunlight.</a:t>
            </a:r>
          </a:p>
          <a:p>
            <a:endParaRPr lang="en-US" sz="1200" dirty="0" smtClean="0"/>
          </a:p>
          <a:p>
            <a:r>
              <a:rPr lang="en-US" sz="2400" dirty="0" smtClean="0"/>
              <a:t>Use fuel stabilizer in gasoline tanks of pump when stored for more than 2 weeks.</a:t>
            </a:r>
          </a:p>
          <a:p>
            <a:endParaRPr lang="en-US" sz="1200" dirty="0" smtClean="0"/>
          </a:p>
          <a:p>
            <a:r>
              <a:rPr lang="en-US" sz="2400" dirty="0" smtClean="0"/>
              <a:t>Where 2” dry break attaches to tank, coat with gasoline pipe dope.</a:t>
            </a:r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382250"/>
            <a:ext cx="8162925" cy="144655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/>
          <a:lstStyle/>
          <a:p>
            <a:endParaRPr lang="en-US" sz="12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Before storing, wash inside of tank and hoses with clean diesel.</a:t>
            </a:r>
          </a:p>
          <a:p>
            <a:pPr>
              <a:buFont typeface="Wingdings" pitchFamily="2" charset="2"/>
              <a:buChar char="q"/>
            </a:pPr>
            <a:endParaRPr lang="en-US" sz="12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Leave 3-5 gallons of diesel in tank to keep parts lubricated while storing.</a:t>
            </a:r>
          </a:p>
          <a:p>
            <a:pPr>
              <a:buFont typeface="Wingdings" pitchFamily="2" charset="2"/>
              <a:buChar char="q"/>
            </a:pPr>
            <a:endParaRPr lang="en-US" sz="12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Disarm emergency release controls on DOT 406 or 306 tanks before storing or transporting.</a:t>
            </a:r>
          </a:p>
          <a:p>
            <a:pPr>
              <a:buFont typeface="Wingdings" pitchFamily="2" charset="2"/>
              <a:buChar char="q"/>
            </a:pPr>
            <a:endParaRPr lang="en-US" sz="12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Turn off all valves prior to mobilization or storing  the batch mixer.</a:t>
            </a:r>
          </a:p>
          <a:p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Mix Transfer Maintenance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500" dirty="0"/>
              <a:t>Store hoses out of </a:t>
            </a:r>
            <a:r>
              <a:rPr lang="en-US" sz="1500" dirty="0" smtClean="0"/>
              <a:t>sunlight.</a:t>
            </a:r>
            <a:endParaRPr lang="en-US" sz="1500" dirty="0"/>
          </a:p>
          <a:p>
            <a:pPr marL="285750" indent="-285750">
              <a:buFont typeface="Wingdings" pitchFamily="2" charset="2"/>
              <a:buChar char="q"/>
            </a:pPr>
            <a:endParaRPr lang="en-US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1500" dirty="0"/>
              <a:t>Keep 2” male plugs in place when not </a:t>
            </a:r>
            <a:r>
              <a:rPr lang="en-US" sz="1500" dirty="0" smtClean="0"/>
              <a:t>using.</a:t>
            </a:r>
            <a:endParaRPr lang="en-US" sz="1500" dirty="0"/>
          </a:p>
          <a:p>
            <a:pPr marL="285750" indent="-285750">
              <a:buFont typeface="Wingdings" pitchFamily="2" charset="2"/>
              <a:buChar char="q"/>
            </a:pPr>
            <a:endParaRPr lang="en-US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1500" dirty="0"/>
              <a:t>Use fuel stabilizer in gasoline tanks of transfer pump when stored for more than 2 </a:t>
            </a:r>
            <a:r>
              <a:rPr lang="en-US" sz="1500" dirty="0" smtClean="0"/>
              <a:t>weeks.</a:t>
            </a:r>
            <a:endParaRPr lang="en-US" sz="1500" dirty="0"/>
          </a:p>
          <a:p>
            <a:pPr marL="285750" indent="-285750">
              <a:buFont typeface="Wingdings" pitchFamily="2" charset="2"/>
              <a:buChar char="q"/>
            </a:pPr>
            <a:endParaRPr lang="en-US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1500" dirty="0"/>
              <a:t>Where sight glasses, 2” </a:t>
            </a:r>
            <a:r>
              <a:rPr lang="en-US" sz="1500" dirty="0" err="1"/>
              <a:t>camlock</a:t>
            </a:r>
            <a:r>
              <a:rPr lang="en-US" sz="1500" dirty="0"/>
              <a:t> , dry break parts attach to barrel/ drum coat threads with gasoline type pipe </a:t>
            </a:r>
            <a:r>
              <a:rPr lang="en-US" sz="1500" dirty="0" smtClean="0"/>
              <a:t>dope.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5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sz="1500" dirty="0"/>
              <a:t>Before storing flush barrel/drums with clean diesel or clean barrel by removing drum lid and wiping barrel </a:t>
            </a:r>
            <a:r>
              <a:rPr lang="en-US" sz="1500" dirty="0" smtClean="0"/>
              <a:t>clean.</a:t>
            </a:r>
            <a:endParaRPr lang="en-US" sz="1500" dirty="0"/>
          </a:p>
          <a:p>
            <a:pPr marL="285750" indent="-285750">
              <a:buFont typeface="Wingdings" pitchFamily="2" charset="2"/>
              <a:buChar char="q"/>
            </a:pPr>
            <a:endParaRPr lang="en-US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1500" dirty="0"/>
              <a:t>Leave a small amount of clean diesel in hoses and barrels before </a:t>
            </a:r>
            <a:r>
              <a:rPr lang="en-US" sz="1500" dirty="0" smtClean="0"/>
              <a:t>storing.</a:t>
            </a:r>
            <a:endParaRPr lang="en-US" sz="1500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3962743" cy="296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600" dirty="0" smtClean="0"/>
              <a:t>Drum </a:t>
            </a:r>
            <a:r>
              <a:rPr lang="en-US" sz="3600" dirty="0" err="1" smtClean="0"/>
              <a:t>Maintenace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dirty="0"/>
              <a:t>Keep drum purged of gelled </a:t>
            </a:r>
            <a:r>
              <a:rPr lang="en-US" sz="1800" dirty="0" smtClean="0"/>
              <a:t>fuel. </a:t>
            </a:r>
            <a:endParaRPr lang="en-US" sz="1800" dirty="0"/>
          </a:p>
          <a:p>
            <a:endParaRPr lang="en-US" sz="18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/>
              <a:t>Paint as needed to prevent </a:t>
            </a:r>
            <a:r>
              <a:rPr lang="en-US" sz="1800" dirty="0" smtClean="0"/>
              <a:t>rust.</a:t>
            </a:r>
            <a:endParaRPr lang="en-US" sz="1800" dirty="0"/>
          </a:p>
          <a:p>
            <a:pPr marL="285750" indent="-285750">
              <a:buFont typeface="Wingdings" pitchFamily="2" charset="2"/>
              <a:buChar char="q"/>
            </a:pPr>
            <a:endParaRPr lang="en-US" sz="18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/>
              <a:t>Store in clean, dry </a:t>
            </a:r>
            <a:r>
              <a:rPr lang="en-US" sz="1800" dirty="0" smtClean="0"/>
              <a:t>environment.</a:t>
            </a:r>
            <a:endParaRPr lang="en-US" sz="1800" dirty="0"/>
          </a:p>
          <a:p>
            <a:pPr marL="285750" indent="-285750">
              <a:buFont typeface="Wingdings" pitchFamily="2" charset="2"/>
              <a:buChar char="q"/>
            </a:pPr>
            <a:endParaRPr lang="en-US" sz="18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/>
              <a:t>Keep dry break valve clean of dirt &amp; </a:t>
            </a:r>
            <a:r>
              <a:rPr lang="en-US" sz="1800" dirty="0" smtClean="0"/>
              <a:t>debris.</a:t>
            </a:r>
            <a:endParaRPr lang="en-US" sz="1800" dirty="0"/>
          </a:p>
          <a:p>
            <a:pPr marL="285750" indent="-285750">
              <a:buFont typeface="Wingdings" pitchFamily="2" charset="2"/>
              <a:buChar char="q"/>
            </a:pPr>
            <a:endParaRPr lang="en-US" sz="18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/>
              <a:t>Keep Clay &amp; Bailey, site glasses and cam-locks free of gel residue.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08" y="685800"/>
            <a:ext cx="2883658" cy="2139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265747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6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lay_bai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514600"/>
            <a:ext cx="4648200" cy="371475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pPr algn="l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Associated Hardware Troubleshooting -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8194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If gel makes contact with venting marble un-equalized pressure may occur, causing the motor to drag and pop circuit breaker of helicopter.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pPr algn="l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Associated Hardware Troubleshooting -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baile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061122"/>
            <a:ext cx="4054475" cy="3856502"/>
          </a:xfrm>
        </p:spPr>
      </p:pic>
      <p:pic>
        <p:nvPicPr>
          <p:cNvPr id="6" name="Content Placeholder 5" descr="bailey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7867" y="2057400"/>
            <a:ext cx="4001333" cy="3886200"/>
          </a:xfrm>
        </p:spPr>
      </p:pic>
      <p:sp>
        <p:nvSpPr>
          <p:cNvPr id="8" name="TextBox 7"/>
          <p:cNvSpPr txBox="1"/>
          <p:nvPr/>
        </p:nvSpPr>
        <p:spPr>
          <a:xfrm>
            <a:off x="762000" y="60198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2” female cam-lock with Clay &amp; Bailey inserted for more clearance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8162925" cy="769441"/>
          </a:xfrm>
        </p:spPr>
        <p:txBody>
          <a:bodyPr/>
          <a:lstStyle/>
          <a:p>
            <a:pPr algn="l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Vapor Hose Maintenance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Store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hoses in dry location away from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sunlight.</a:t>
            </a:r>
          </a:p>
          <a:p>
            <a:pPr>
              <a:buFont typeface="Wingdings" pitchFamily="2" charset="2"/>
              <a:buChar char="q"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Keep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2” cam-lock on hose while being stored.</a:t>
            </a:r>
          </a:p>
          <a:p>
            <a:pPr>
              <a:buFont typeface="Wingdings" pitchFamily="2" charset="2"/>
              <a:buChar char="q"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Perform continuity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test.</a:t>
            </a:r>
          </a:p>
          <a:p>
            <a:pPr marL="171450" indent="-171450">
              <a:buFont typeface="Wingdings" pitchFamily="2" charset="2"/>
              <a:buChar char="q"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Replace brittle/cracked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hoses.</a:t>
            </a:r>
          </a:p>
          <a:p>
            <a:pPr>
              <a:buFont typeface="Wingdings" pitchFamily="2" charset="2"/>
              <a:buChar char="q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Clean all vapor recovery hoses of any gel residue.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8162925" cy="769441"/>
          </a:xfrm>
        </p:spPr>
        <p:txBody>
          <a:bodyPr/>
          <a:lstStyle/>
          <a:p>
            <a:pPr algn="l"/>
            <a:r>
              <a:rPr lang="en-US" b="1" dirty="0" smtClean="0"/>
              <a:t>Mixing Agents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Keep all gelling agents in a cool non-freezable dry storage area.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Ensure MSDS requirements are met.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77463"/>
            <a:ext cx="8162925" cy="1446550"/>
          </a:xfrm>
          <a:noFill/>
          <a:ln/>
        </p:spPr>
        <p:txBody>
          <a:bodyPr/>
          <a:lstStyle/>
          <a:p>
            <a:pPr algn="l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Helitorch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Troubleshooting</a:t>
            </a:r>
            <a:endPara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Problem: 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circuit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breakers on helicopter stay tripped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Solution may include the following: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polarity of plug between  helicopter and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torch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for electrical shorts in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wiring</a:t>
            </a:r>
          </a:p>
          <a:p>
            <a:pPr marL="585216" lvl="1" indent="0">
              <a:lnSpc>
                <a:spcPct val="90000"/>
              </a:lnSpc>
              <a:buNone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motor for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short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Clay &amp; Bailey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46550"/>
          </a:xfrm>
        </p:spPr>
        <p:txBody>
          <a:bodyPr/>
          <a:lstStyle/>
          <a:p>
            <a:pPr algn="l"/>
            <a:r>
              <a:rPr lang="en-US" b="1" dirty="0" smtClean="0"/>
              <a:t>Helitorch Troubleshooting Tip-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 Before testing helitorch with the helicopter, disconnect pear-link from the aircraft cargo hook.  Failure to follow this procedure can result in damage to the helicopter wiring if polarity is incorrect.</a:t>
            </a:r>
          </a:p>
        </p:txBody>
      </p:sp>
      <p:pic>
        <p:nvPicPr>
          <p:cNvPr id="5" name="Picture 2" descr="L3_paralink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3488" y="2286001"/>
            <a:ext cx="3871912" cy="3206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pPr algn="l"/>
            <a:r>
              <a:rPr lang="en-US" b="1" dirty="0" smtClean="0"/>
              <a:t>Unit Objectives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8078787" cy="4495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Identify three primary steps in bench testing a </a:t>
            </a:r>
            <a:r>
              <a:rPr lang="en-US" dirty="0" err="1" smtClean="0"/>
              <a:t>helitorch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Identify six considerations in maintaining helitorch and mixing systems.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Given a typical problem encountered during helitorch operations; troubleshoot potential solutions.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2813" y="1752600"/>
            <a:ext cx="8110537" cy="4343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Problem: 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spark from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igniter</a:t>
            </a:r>
          </a:p>
          <a:p>
            <a:pPr>
              <a:buFont typeface="Wingdings" pitchFamily="2" charset="2"/>
              <a:buChar char="q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Solution may include the following: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Check igniter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switch</a:t>
            </a:r>
          </a:p>
          <a:p>
            <a:pPr lvl="1">
              <a:buFont typeface="Wingdings" pitchFamily="2" charset="2"/>
              <a:buChar char="q"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Check electrical connection from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helicopter </a:t>
            </a:r>
          </a:p>
          <a:p>
            <a:pPr lvl="1">
              <a:buFont typeface="Wingdings" pitchFamily="2" charset="2"/>
              <a:buChar char="q"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Check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vibrator (Simplex &amp; Spec 2000)</a:t>
            </a:r>
          </a:p>
          <a:p>
            <a:pPr lvl="1">
              <a:buFont typeface="Wingdings" pitchFamily="2" charset="2"/>
              <a:buChar char="q"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coil &amp; coil wiring (Simplex &amp; Spec 2000) </a:t>
            </a:r>
          </a:p>
          <a:p>
            <a:pPr lvl="1">
              <a:buFont typeface="Wingdings" pitchFamily="2" charset="2"/>
              <a:buChar char="q"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wire connection on igniter rod (Spec 2000)</a:t>
            </a:r>
          </a:p>
          <a:p>
            <a:pPr lvl="1"/>
            <a:endPara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US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Problem: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Propane </a:t>
            </a:r>
            <a:r>
              <a:rPr lang="en-US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does not light </a:t>
            </a:r>
          </a:p>
          <a:p>
            <a:pPr marL="1008126" lvl="2" indent="-285750">
              <a:buFont typeface="Wingdings" pitchFamily="2" charset="2"/>
              <a:buChar char="q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(Simplex, Isoliar, and Barrel torches)</a:t>
            </a:r>
          </a:p>
          <a:p>
            <a:pPr>
              <a:buFont typeface="Wingdings" pitchFamily="2" charset="2"/>
              <a:buChar char="q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Solution may include the following:</a:t>
            </a:r>
          </a:p>
          <a:p>
            <a:pPr>
              <a:buFont typeface="Wingdings" pitchFamily="2" charset="2"/>
              <a:buChar char="q"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propane quantity and pressure gauge 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that solenoid valve is opening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for plugged propane torch orifice 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Replace propane bottle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Ensure propane torch tip slit is in line with the ignition rod</a:t>
            </a:r>
          </a:p>
          <a:p>
            <a:pPr lvl="1"/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77463"/>
            <a:ext cx="8162925" cy="1446550"/>
          </a:xfrm>
        </p:spPr>
        <p:txBody>
          <a:bodyPr/>
          <a:lstStyle/>
          <a:p>
            <a:endParaRPr lang="en-US" b="1" dirty="0">
              <a:latin typeface="Palatino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Problem: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gel being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pumped</a:t>
            </a:r>
          </a:p>
          <a:p>
            <a:pPr>
              <a:buFont typeface="Wingdings" pitchFamily="2" charset="2"/>
              <a:buChar char="q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Solution may be one of the following: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Check pump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switch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sure valves are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open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pump for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obstructions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hose for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obstructions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Check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thickness of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gelCheck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motor and drive belt (Simplex).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Pump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pulley turning in correct direction (Simplex).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Helicopter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or 9 pin plug on the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helitorch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is wired backwards, polarity is wrong (Check the </a:t>
            </a:r>
            <a:r>
              <a:rPr lang="en-US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helitorch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first).</a:t>
            </a:r>
          </a:p>
          <a:p>
            <a:pPr marL="585216" lvl="1" indent="0"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85216" lvl="1" indent="0">
              <a:buNone/>
            </a:pP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85216" lvl="1" indent="0">
              <a:buNone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2000" y="853842"/>
            <a:ext cx="827246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Ignition?</a:t>
            </a:r>
            <a:endParaRPr lang="en-US" dirty="0"/>
          </a:p>
        </p:txBody>
      </p:sp>
      <p:pic>
        <p:nvPicPr>
          <p:cNvPr id="8" name="Picture 2" descr="electrode_adjt_spe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81200"/>
            <a:ext cx="2971800" cy="4457700"/>
          </a:xfrm>
          <a:prstGeom prst="rect">
            <a:avLst/>
          </a:prstGeom>
          <a:noFill/>
        </p:spPr>
      </p:pic>
      <p:pic>
        <p:nvPicPr>
          <p:cNvPr id="9" name="Picture 3" descr="covered_switch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2971800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pPr algn="l"/>
            <a:r>
              <a:rPr lang="en-US" b="1" dirty="0" smtClean="0"/>
              <a:t>Unit Objectives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8078787" cy="4495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Identify three primary steps in bench testing a </a:t>
            </a:r>
            <a:r>
              <a:rPr lang="en-US" dirty="0" err="1" smtClean="0"/>
              <a:t>helitorch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Identify six considerations in maintaining helitorch and mixing systems.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Given a typical problem encountered during helitorch operations, troubleshoot potential solutions.</a:t>
            </a:r>
            <a:endParaRPr lang="en-US" sz="2800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65659"/>
            <a:ext cx="7848600" cy="769441"/>
          </a:xfrm>
          <a:noFill/>
          <a:ln/>
        </p:spPr>
        <p:txBody>
          <a:bodyPr/>
          <a:lstStyle/>
          <a:p>
            <a:r>
              <a:rPr lang="en-US" sz="4400" b="1" dirty="0">
                <a:ea typeface="Verdana" pitchFamily="34" charset="0"/>
                <a:cs typeface="Verdana" pitchFamily="34" charset="0"/>
              </a:rPr>
              <a:t>Helitorch Bench Testing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09600" y="2819400"/>
            <a:ext cx="3048000" cy="19050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>
                <a:ea typeface="Verdana" pitchFamily="34" charset="0"/>
                <a:cs typeface="Verdana" pitchFamily="34" charset="0"/>
              </a:rPr>
              <a:t>Prior to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helitorch operations, 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a bench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test will be conducted.</a:t>
            </a:r>
            <a:endParaRPr lang="en-US" sz="2400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Content Placeholder 4" descr="P10100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33800" y="2590800"/>
            <a:ext cx="4958542" cy="3719945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54572"/>
            <a:ext cx="8348663" cy="769441"/>
          </a:xfrm>
        </p:spPr>
        <p:txBody>
          <a:bodyPr/>
          <a:lstStyle/>
          <a:p>
            <a:pPr algn="l"/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Helitorch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Bench Testing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Helitorch 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should be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empty.</a:t>
            </a:r>
          </a:p>
          <a:p>
            <a:pPr>
              <a:buFont typeface="Wingdings" pitchFamily="2" charset="2"/>
              <a:buChar char="q"/>
            </a:pPr>
            <a:endParaRPr lang="en-US" sz="1200" dirty="0"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40-B:C 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fire extinguisher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available.</a:t>
            </a:r>
          </a:p>
          <a:p>
            <a:pPr>
              <a:buFont typeface="Wingdings" pitchFamily="2" charset="2"/>
              <a:buChar char="q"/>
            </a:pPr>
            <a:endParaRPr lang="en-US" sz="1200" dirty="0"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ea typeface="Verdana" pitchFamily="34" charset="0"/>
                <a:cs typeface="Verdana" pitchFamily="34" charset="0"/>
              </a:rPr>
              <a:t>Ensure </a:t>
            </a:r>
            <a:r>
              <a:rPr lang="en-US" sz="2400" dirty="0">
                <a:ea typeface="Verdana" pitchFamily="34" charset="0"/>
                <a:cs typeface="Verdana" pitchFamily="34" charset="0"/>
              </a:rPr>
              <a:t>switches are off and propane bottle is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installed.</a:t>
            </a:r>
          </a:p>
          <a:p>
            <a:pPr>
              <a:buFont typeface="Wingdings" pitchFamily="2" charset="2"/>
              <a:buChar char="q"/>
            </a:pPr>
            <a:endParaRPr lang="en-US" sz="1200" dirty="0"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>
                <a:ea typeface="Verdana" pitchFamily="34" charset="0"/>
                <a:cs typeface="Verdana" pitchFamily="34" charset="0"/>
              </a:rPr>
              <a:t>Connect 24 volt power source to helitorch with the 9 </a:t>
            </a:r>
            <a:r>
              <a:rPr lang="en-US" sz="2400" dirty="0" smtClean="0">
                <a:ea typeface="Verdana" pitchFamily="34" charset="0"/>
                <a:cs typeface="Verdana" pitchFamily="34" charset="0"/>
              </a:rPr>
              <a:t>pin adapter. </a:t>
            </a:r>
          </a:p>
          <a:p>
            <a:pPr>
              <a:buFont typeface="Wingdings" pitchFamily="2" charset="2"/>
              <a:buChar char="q"/>
            </a:pPr>
            <a:endParaRPr lang="en-US" sz="1200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2400"/>
            <a:ext cx="89916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dirty="0" smtClean="0"/>
              <a:t>With </a:t>
            </a:r>
            <a:r>
              <a:rPr lang="en-US" sz="2000" dirty="0"/>
              <a:t>the pump switch off, turn on the igniter switch, check for spark and if applicable, propane ignition.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dirty="0"/>
              <a:t>With the ignition switch off, turn on the pump switch, check pump to ensure it is moving gel and/or air.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dirty="0"/>
              <a:t>Do not run pump dry for more than a few seconds</a:t>
            </a:r>
            <a:r>
              <a:rPr lang="en-US" sz="2000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dirty="0"/>
              <a:t>Ensure polarity is </a:t>
            </a:r>
            <a:r>
              <a:rPr lang="en-US" sz="2000" dirty="0" smtClean="0"/>
              <a:t>correct.</a:t>
            </a:r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endParaRPr lang="en-US" sz="20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dirty="0"/>
              <a:t>Turn switches off and unhook power </a:t>
            </a:r>
            <a:r>
              <a:rPr lang="en-US" sz="2000" dirty="0" smtClean="0"/>
              <a:t>source.</a:t>
            </a:r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endParaRPr lang="en-US" sz="20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dirty="0"/>
              <a:t>Remove 9 pin </a:t>
            </a:r>
            <a:r>
              <a:rPr lang="en-US" sz="2000" dirty="0" smtClean="0"/>
              <a:t>adapter. </a:t>
            </a:r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endParaRPr lang="en-US" sz="2000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2000" dirty="0"/>
              <a:t>Check suspension cables, wire ties, bolts, nuts, connectors, and drum tie down straps for tightness and </a:t>
            </a:r>
            <a:r>
              <a:rPr lang="en-US" sz="2000" dirty="0" smtClean="0"/>
              <a:t>serviceability. </a:t>
            </a:r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b="1" dirty="0">
                <a:ea typeface="Verdana" pitchFamily="34" charset="0"/>
                <a:cs typeface="Verdana" pitchFamily="34" charset="0"/>
              </a:rPr>
              <a:t>Helitorch Maintenance </a:t>
            </a:r>
            <a:endParaRPr lang="en-US" b="1" dirty="0"/>
          </a:p>
        </p:txBody>
      </p:sp>
      <p:pic>
        <p:nvPicPr>
          <p:cNvPr id="4" name="Picture 2" descr="ht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977731" cy="3985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Disassemble torch tip and </a:t>
            </a:r>
            <a:r>
              <a:rPr lang="en-US" dirty="0" smtClean="0"/>
              <a:t>clean.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Check electrical </a:t>
            </a:r>
            <a:r>
              <a:rPr lang="en-US" dirty="0" smtClean="0"/>
              <a:t>cable.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Service &amp; repair dry break </a:t>
            </a:r>
            <a:r>
              <a:rPr lang="en-US" dirty="0" smtClean="0"/>
              <a:t>coupler.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Check motor brushes periodically (Simplex</a:t>
            </a:r>
            <a:r>
              <a:rPr lang="en-US" dirty="0" smtClean="0"/>
              <a:t>).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Keep components clean &amp; free of </a:t>
            </a:r>
            <a:r>
              <a:rPr lang="en-US" dirty="0" smtClean="0"/>
              <a:t>moisture.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Reference </a:t>
            </a:r>
            <a:r>
              <a:rPr lang="en-US" dirty="0" err="1"/>
              <a:t>helitorch</a:t>
            </a:r>
            <a:r>
              <a:rPr lang="en-US" dirty="0"/>
              <a:t> inspection checklist (IAIG APP B</a:t>
            </a:r>
            <a:r>
              <a:rPr lang="en-US" dirty="0" smtClean="0"/>
              <a:t>).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Flush </a:t>
            </a:r>
            <a:r>
              <a:rPr lang="en-US" dirty="0"/>
              <a:t>system with diesel or Jet A for </a:t>
            </a:r>
            <a:r>
              <a:rPr lang="en-US" dirty="0" smtClean="0"/>
              <a:t>storage.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Do not store </a:t>
            </a:r>
            <a:r>
              <a:rPr lang="en-US" dirty="0" err="1"/>
              <a:t>helitorch</a:t>
            </a:r>
            <a:r>
              <a:rPr lang="en-US" dirty="0"/>
              <a:t> with gel remaining in </a:t>
            </a:r>
            <a:r>
              <a:rPr lang="en-US" dirty="0" smtClean="0"/>
              <a:t>plumbing.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Remove propane bottle and install empty </a:t>
            </a:r>
            <a:r>
              <a:rPr lang="en-US" dirty="0" smtClean="0"/>
              <a:t>cylinder.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Store in a sheltered, clean, dry </a:t>
            </a:r>
            <a:r>
              <a:rPr lang="en-US" dirty="0" smtClean="0"/>
              <a:t>area.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Apply service tag after maintenance performed with name, date and any needed </a:t>
            </a:r>
            <a:r>
              <a:rPr lang="en-US" dirty="0" smtClean="0"/>
              <a:t>repairs.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992307"/>
            <a:ext cx="8162925" cy="769441"/>
          </a:xfrm>
        </p:spPr>
        <p:txBody>
          <a:bodyPr/>
          <a:lstStyle/>
          <a:p>
            <a:pPr algn="l"/>
            <a:r>
              <a:rPr lang="en-US" b="1" dirty="0" smtClean="0"/>
              <a:t>Batch Mixing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5410200"/>
            <a:ext cx="3810000" cy="990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Simplex batch mixer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5410200"/>
            <a:ext cx="2895600" cy="685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err="1" smtClean="0"/>
              <a:t>FireCon</a:t>
            </a:r>
            <a:r>
              <a:rPr lang="en-US" sz="2000" dirty="0" smtClean="0"/>
              <a:t> batch mixer</a:t>
            </a:r>
            <a:endParaRPr lang="en-US" sz="2000" dirty="0"/>
          </a:p>
        </p:txBody>
      </p:sp>
      <p:pic>
        <p:nvPicPr>
          <p:cNvPr id="5" name="Content Placeholder 4" descr="batch plan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4400" y="205740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5" descr="P5170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2600" y="2057400"/>
            <a:ext cx="283508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300573"/>
            <a:ext cx="8162925" cy="1446550"/>
          </a:xfrm>
          <a:noFill/>
          <a:ln/>
        </p:spPr>
        <p:txBody>
          <a:bodyPr/>
          <a:lstStyle/>
          <a:p>
            <a:pPr algn="l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General Mixing System Maintenance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Batch mixers 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that meet MC306 or DOT 406 design specs must comply with DOT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regulations.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Annual visual inspection by DOT certified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inspector.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Hydrostatic pressure test every 5 years by a DOT certified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inspector.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Maintain trailer brakes, wheel bearings, electrical system, engine oil, air filter, spark arrestor, and general integrity of the 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unit.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4E9C64CB6B147B71CF58466C5AAD3" ma:contentTypeVersion="12" ma:contentTypeDescription="Create a new document." ma:contentTypeScope="" ma:versionID="7385a96b66710b878c5039c8fcb80aef">
  <xsd:schema xmlns:xsd="http://www.w3.org/2001/XMLSchema" xmlns:xs="http://www.w3.org/2001/XMLSchema" xmlns:p="http://schemas.microsoft.com/office/2006/metadata/properties" xmlns:ns2="9cfaae7c-72d7-4574-bee5-da0a2b533dde" xmlns:ns3="f1719a4e-b5b9-4c32-8e90-eba2871f0a28" targetNamespace="http://schemas.microsoft.com/office/2006/metadata/properties" ma:root="true" ma:fieldsID="5d8cf9c3d93b1cbdac762c338e308d13" ns2:_="" ns3:_="">
    <xsd:import namespace="9cfaae7c-72d7-4574-bee5-da0a2b533dde"/>
    <xsd:import namespace="f1719a4e-b5b9-4c32-8e90-eba2871f0a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aae7c-72d7-4574-bee5-da0a2b533d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19a4e-b5b9-4c32-8e90-eba2871f0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8E928B-ECF7-4925-92AE-A1DD5563AA00}"/>
</file>

<file path=customXml/itemProps2.xml><?xml version="1.0" encoding="utf-8"?>
<ds:datastoreItem xmlns:ds="http://schemas.openxmlformats.org/officeDocument/2006/customXml" ds:itemID="{AF62B510-F4FF-44B0-856F-25377D2FBEDB}"/>
</file>

<file path=customXml/itemProps3.xml><?xml version="1.0" encoding="utf-8"?>
<ds:datastoreItem xmlns:ds="http://schemas.openxmlformats.org/officeDocument/2006/customXml" ds:itemID="{83EC2FA1-A8E0-47A3-B6A8-E66C39572271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1605</TotalTime>
  <Words>1012</Words>
  <Application>Microsoft Office PowerPoint</Application>
  <PresentationFormat>On-screen Show (4:3)</PresentationFormat>
  <Paragraphs>199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Unit 5</vt:lpstr>
      <vt:lpstr>Unit Objectives</vt:lpstr>
      <vt:lpstr>Helitorch Bench Testing</vt:lpstr>
      <vt:lpstr>Helitorch Bench Testing</vt:lpstr>
      <vt:lpstr>PowerPoint Presentation</vt:lpstr>
      <vt:lpstr>Helitorch Maintenance </vt:lpstr>
      <vt:lpstr>PowerPoint Presentation</vt:lpstr>
      <vt:lpstr>Batch Mixing System</vt:lpstr>
      <vt:lpstr>General Mixing System Maintenance</vt:lpstr>
      <vt:lpstr>Batch Mixer Maintenance</vt:lpstr>
      <vt:lpstr>PowerPoint Presentation</vt:lpstr>
      <vt:lpstr>Mix Transfer Maintenance</vt:lpstr>
      <vt:lpstr>           Drum Maintenace</vt:lpstr>
      <vt:lpstr>Associated Hardware Troubleshooting -</vt:lpstr>
      <vt:lpstr>Associated Hardware Troubleshooting -</vt:lpstr>
      <vt:lpstr>Vapor Hose Maintenance</vt:lpstr>
      <vt:lpstr>Mixing Agents</vt:lpstr>
      <vt:lpstr>Helitorch Troubleshooting</vt:lpstr>
      <vt:lpstr>Helitorch Troubleshooting Tip-</vt:lpstr>
      <vt:lpstr>PowerPoint Presentation</vt:lpstr>
      <vt:lpstr>PowerPoint Presentation</vt:lpstr>
      <vt:lpstr>PowerPoint Presentation</vt:lpstr>
      <vt:lpstr>No Ignition?</vt:lpstr>
      <vt:lpstr>Unit Objectives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mireid</dc:creator>
  <cp:lastModifiedBy>bbitting</cp:lastModifiedBy>
  <cp:revision>160</cp:revision>
  <dcterms:created xsi:type="dcterms:W3CDTF">2010-01-05T16:36:32Z</dcterms:created>
  <dcterms:modified xsi:type="dcterms:W3CDTF">2012-04-06T18:03:44Z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0x0101000E84E9C64CB6B147B71CF58466C5AAD3</vt:lpwstr>
  </property>
</Properties>
</file>