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313" r:id="rId2"/>
    <p:sldId id="257" r:id="rId3"/>
    <p:sldId id="314" r:id="rId4"/>
    <p:sldId id="315" r:id="rId5"/>
    <p:sldId id="316" r:id="rId6"/>
    <p:sldId id="318" r:id="rId7"/>
    <p:sldId id="317" r:id="rId8"/>
    <p:sldId id="320" r:id="rId9"/>
    <p:sldId id="279" r:id="rId10"/>
    <p:sldId id="323" r:id="rId11"/>
    <p:sldId id="321" r:id="rId12"/>
    <p:sldId id="280" r:id="rId13"/>
    <p:sldId id="322" r:id="rId14"/>
    <p:sldId id="324" r:id="rId15"/>
    <p:sldId id="282" r:id="rId16"/>
    <p:sldId id="287" r:id="rId17"/>
    <p:sldId id="283" r:id="rId18"/>
    <p:sldId id="295" r:id="rId19"/>
    <p:sldId id="325" r:id="rId20"/>
    <p:sldId id="326" r:id="rId21"/>
    <p:sldId id="304" r:id="rId22"/>
    <p:sldId id="288" r:id="rId23"/>
    <p:sldId id="327" r:id="rId24"/>
    <p:sldId id="291" r:id="rId25"/>
    <p:sldId id="31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38" d="100"/>
          <a:sy n="38" d="100"/>
        </p:scale>
        <p:origin x="-102" y="-1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45AC1-4593-4EE3-B961-3D110D98A39C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F89DD-9376-44B8-A025-915E1EB257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3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F89DD-9376-44B8-A025-915E1EB2577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5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F89DD-9376-44B8-A025-915E1EB2577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4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Note: Post a pad marker for a target for the pilot to place the torch to assure hoses will reach each time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Note: Recommend using duct tape to prevent inadvertent closure of valve on helitorch. Propane bottle typically lasts three to six drums/loads.</a:t>
            </a:r>
          </a:p>
          <a:p>
            <a:r>
              <a:rPr lang="en-US" dirty="0"/>
              <a:t>Replace before it becomes empty during </a:t>
            </a:r>
            <a:r>
              <a:rPr lang="en-US" dirty="0" smtClean="0"/>
              <a:t>flight (usually after</a:t>
            </a:r>
            <a:r>
              <a:rPr lang="en-US" baseline="0" dirty="0" smtClean="0"/>
              <a:t> fourth trip)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4/6/2012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err="1" smtClean="0"/>
              <a:t>Helitorch</a:t>
            </a:r>
            <a:r>
              <a:rPr lang="en-US" dirty="0" smtClean="0"/>
              <a:t> Operations/Exercises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3938587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3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Above: </a:t>
            </a:r>
            <a:r>
              <a:rPr lang="en-US" sz="2400" dirty="0" err="1" smtClean="0"/>
              <a:t>Helitorch</a:t>
            </a:r>
            <a:r>
              <a:rPr lang="en-US" sz="2400" dirty="0" smtClean="0"/>
              <a:t> Mixmaster and initial recon of unit with Burn Boss/Firing Boss.</a:t>
            </a:r>
          </a:p>
          <a:p>
            <a:endParaRPr lang="en-US" sz="2400" dirty="0"/>
          </a:p>
          <a:p>
            <a:r>
              <a:rPr lang="en-US" sz="2400" dirty="0" smtClean="0"/>
              <a:t>Below: </a:t>
            </a:r>
            <a:r>
              <a:rPr lang="en-US" sz="2400" dirty="0" err="1" smtClean="0"/>
              <a:t>Helitorch</a:t>
            </a:r>
            <a:r>
              <a:rPr lang="en-US" sz="2400" dirty="0" smtClean="0"/>
              <a:t> mixing personnel with Fire Protection personnel in background.</a:t>
            </a:r>
            <a:endParaRPr lang="en-US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64" y="533400"/>
            <a:ext cx="3981033" cy="263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47" y="3810000"/>
            <a:ext cx="39814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2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Helitorch</a:t>
            </a:r>
            <a:r>
              <a:rPr lang="en-US" sz="2800" dirty="0" smtClean="0"/>
              <a:t> Mixmaster and Trainees at mix transfer site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8" b="16898"/>
          <a:stretch>
            <a:fillRect/>
          </a:stretch>
        </p:blipFill>
        <p:spPr bwMode="auto">
          <a:xfrm>
            <a:off x="228600" y="3200400"/>
            <a:ext cx="4343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871913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pPr algn="l"/>
            <a:r>
              <a:rPr lang="en-US" b="1" dirty="0"/>
              <a:t>Mixing Area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Located </a:t>
            </a:r>
            <a:r>
              <a:rPr lang="en-US" sz="2400" dirty="0"/>
              <a:t>outside of the helicopter safety </a:t>
            </a:r>
            <a:r>
              <a:rPr lang="en-US" sz="2400" dirty="0" smtClean="0"/>
              <a:t>circle. 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During the mixing operation fire protection will be </a:t>
            </a:r>
            <a:r>
              <a:rPr lang="en-US" sz="2400" dirty="0" smtClean="0"/>
              <a:t>on-site.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Restricted to </a:t>
            </a:r>
            <a:r>
              <a:rPr lang="en-US" sz="2400" dirty="0" smtClean="0"/>
              <a:t>helitorch </a:t>
            </a:r>
            <a:r>
              <a:rPr lang="en-US" sz="2400" dirty="0"/>
              <a:t>personnel </a:t>
            </a:r>
            <a:r>
              <a:rPr lang="en-US" sz="2400" dirty="0" smtClean="0"/>
              <a:t>only.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No smoking within 50 feet of any operation on the </a:t>
            </a:r>
            <a:r>
              <a:rPr lang="en-US" sz="2400" dirty="0" smtClean="0"/>
              <a:t>helitorch </a:t>
            </a:r>
            <a:r>
              <a:rPr lang="en-US" sz="2400" dirty="0"/>
              <a:t>base, including the vapor removal discharge hose </a:t>
            </a:r>
            <a:r>
              <a:rPr lang="en-US" sz="2400" dirty="0" smtClean="0"/>
              <a:t>outlets.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Precautions must be taken to eliminate sources of ignition.</a:t>
            </a:r>
          </a:p>
          <a:p>
            <a:pPr marL="137160" indent="0">
              <a:lnSpc>
                <a:spcPct val="90000"/>
              </a:lnSpc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Above: Gel burn blanket and 3lbs </a:t>
            </a:r>
            <a:r>
              <a:rPr lang="en-US" sz="2800" dirty="0" err="1" smtClean="0"/>
              <a:t>Trimax</a:t>
            </a:r>
            <a:r>
              <a:rPr lang="en-US" sz="2800" dirty="0" smtClean="0"/>
              <a:t> extinguisher.</a:t>
            </a:r>
          </a:p>
          <a:p>
            <a:endParaRPr lang="en-US" sz="2800" dirty="0"/>
          </a:p>
          <a:p>
            <a:r>
              <a:rPr lang="en-US" sz="2800" dirty="0" smtClean="0"/>
              <a:t>Below: Looking through site glasses while filling barrel.</a:t>
            </a:r>
            <a:endParaRPr lang="en-US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2362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199"/>
            <a:ext cx="373062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6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600200"/>
          </a:xfrm>
        </p:spPr>
        <p:txBody>
          <a:bodyPr/>
          <a:lstStyle/>
          <a:p>
            <a:r>
              <a:rPr lang="en-US" dirty="0" smtClean="0"/>
              <a:t>Avoid Static Electricity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226014"/>
          </a:xfrm>
        </p:spPr>
        <p:txBody>
          <a:bodyPr/>
          <a:lstStyle/>
          <a:p>
            <a:r>
              <a:rPr lang="en-US" dirty="0" smtClean="0"/>
              <a:t>NO PLASTIC of any kind should be used in mixing powder gelling operations.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76599"/>
            <a:ext cx="6172200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light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8229600" cy="4800600"/>
          </a:xfrm>
          <a:prstGeom prst="rect">
            <a:avLst/>
          </a:prstGeom>
          <a:noFill/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528935"/>
            <a:ext cx="8077200" cy="1071265"/>
          </a:xfrm>
          <a:noFill/>
          <a:ln/>
        </p:spPr>
        <p:txBody>
          <a:bodyPr anchor="ctr"/>
          <a:lstStyle/>
          <a:p>
            <a:pPr algn="l"/>
            <a:r>
              <a:rPr lang="en-US" sz="4800" b="1" dirty="0"/>
              <a:t>Bonding 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77462"/>
            <a:ext cx="8424863" cy="2184738"/>
          </a:xfrm>
        </p:spPr>
        <p:txBody>
          <a:bodyPr/>
          <a:lstStyle/>
          <a:p>
            <a:pPr algn="l"/>
            <a:r>
              <a:rPr lang="en-US" b="1" dirty="0" smtClean="0"/>
              <a:t>Bond to bulk fuel source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1026" descr="fill_trans_sys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1026" descr="filling_bm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307886"/>
            <a:ext cx="8162925" cy="1200329"/>
          </a:xfrm>
          <a:noFill/>
          <a:ln/>
        </p:spPr>
        <p:txBody>
          <a:bodyPr anchor="ctr"/>
          <a:lstStyle/>
          <a:p>
            <a:pPr algn="l"/>
            <a:r>
              <a:rPr lang="en-US" sz="3600" b="1" dirty="0"/>
              <a:t>Bonding Mixing Systems, Helitorch &amp; Bulk Fuel Source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7772400" cy="4114800"/>
          </a:xfrm>
          <a:noFill/>
          <a:ln/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Connect bonding cable from bulk fuel nozzle to the mixing system or a common bonding point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Connect vapor removal hose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Open fueling port and begin fueling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When fueled remove nozzle, close 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Remove bonding cable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Note</a:t>
            </a:r>
            <a:r>
              <a:rPr lang="en-US" sz="2000" dirty="0"/>
              <a:t>: The goal is to </a:t>
            </a:r>
            <a:r>
              <a:rPr lang="en-US" sz="2000" dirty="0" smtClean="0"/>
              <a:t>provide bonding </a:t>
            </a:r>
            <a:r>
              <a:rPr lang="en-US" sz="2000" dirty="0"/>
              <a:t>continuity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854075"/>
            <a:ext cx="8162925" cy="769938"/>
          </a:xfrm>
          <a:noFill/>
          <a:ln/>
        </p:spPr>
        <p:txBody>
          <a:bodyPr anchor="ctr"/>
          <a:lstStyle/>
          <a:p>
            <a:pPr algn="l"/>
            <a:r>
              <a:rPr lang="en-US" sz="3600" b="1" dirty="0" smtClean="0"/>
              <a:t>Helitorch Filling Procedures</a:t>
            </a:r>
            <a:endParaRPr lang="en-US" sz="3600" b="1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Parking </a:t>
            </a:r>
            <a:r>
              <a:rPr lang="en-US" sz="2400" dirty="0"/>
              <a:t>Tender marshals helicopter </a:t>
            </a:r>
            <a:r>
              <a:rPr lang="en-US" sz="2400" dirty="0" smtClean="0"/>
              <a:t>to filling pad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Parking Tender/Mixmaster ensures helitorch </a:t>
            </a:r>
            <a:r>
              <a:rPr lang="en-US" sz="2400" dirty="0"/>
              <a:t>switches are turned </a:t>
            </a:r>
            <a:r>
              <a:rPr lang="en-US" sz="2400" dirty="0" smtClean="0"/>
              <a:t>off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Parking Tender is positioned between torch and helicopter with fire extinguisher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1. Connect </a:t>
            </a:r>
            <a:r>
              <a:rPr lang="en-US" sz="2800" dirty="0"/>
              <a:t>vapor recovery </a:t>
            </a:r>
            <a:r>
              <a:rPr lang="en-US" sz="2800" dirty="0" smtClean="0"/>
              <a:t>hose.</a:t>
            </a:r>
            <a:endParaRPr lang="en-US" sz="2800" dirty="0"/>
          </a:p>
          <a:p>
            <a:r>
              <a:rPr lang="en-US" sz="2800" dirty="0" smtClean="0"/>
              <a:t>2. Connect </a:t>
            </a:r>
            <a:r>
              <a:rPr lang="en-US" sz="2800" dirty="0"/>
              <a:t>fuel transfer </a:t>
            </a:r>
            <a:r>
              <a:rPr lang="en-US" sz="2800" dirty="0" smtClean="0"/>
              <a:t>hose.</a:t>
            </a:r>
            <a:endParaRPr lang="en-US" sz="2800" dirty="0"/>
          </a:p>
          <a:p>
            <a:r>
              <a:rPr lang="en-US" sz="2800" dirty="0" smtClean="0"/>
              <a:t>3. After </a:t>
            </a:r>
            <a:r>
              <a:rPr lang="en-US" sz="2800" dirty="0"/>
              <a:t>filling disconnect fuel transfer </a:t>
            </a:r>
            <a:r>
              <a:rPr lang="en-US" sz="2800" dirty="0" smtClean="0"/>
              <a:t>hose.</a:t>
            </a:r>
            <a:endParaRPr lang="en-US" sz="2800" dirty="0"/>
          </a:p>
          <a:p>
            <a:r>
              <a:rPr lang="en-US" sz="2800" dirty="0" smtClean="0"/>
              <a:t>4. Remove vapor </a:t>
            </a:r>
            <a:r>
              <a:rPr lang="en-US" sz="2800"/>
              <a:t>recovery </a:t>
            </a:r>
            <a:r>
              <a:rPr lang="en-US" sz="2800" smtClean="0"/>
              <a:t>hose.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61" y="1215186"/>
            <a:ext cx="4340728" cy="396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9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pPr algn="l"/>
            <a:r>
              <a:rPr lang="en-US" b="1" dirty="0" smtClean="0"/>
              <a:t>Unit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Identify four considerations when choosing a helitorch site.  </a:t>
            </a:r>
          </a:p>
          <a:p>
            <a:pPr>
              <a:buFont typeface="Wingdings" pitchFamily="2" charset="2"/>
              <a:buChar char="q"/>
            </a:pPr>
            <a:endParaRPr lang="en-US" sz="12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Given the proper equipment, demonstrate ability to connect helitorch to helicopter.</a:t>
            </a:r>
          </a:p>
          <a:p>
            <a:pPr>
              <a:buFont typeface="Wingdings" pitchFamily="2" charset="2"/>
              <a:buChar char="q"/>
            </a:pPr>
            <a:endParaRPr lang="en-US" sz="12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Given the necessary forms, go through the appropriate checks required before each operational period.</a:t>
            </a:r>
          </a:p>
          <a:p>
            <a:pPr>
              <a:buFont typeface="Wingdings" pitchFamily="2" charset="2"/>
              <a:buChar char="q"/>
            </a:pPr>
            <a:endParaRPr lang="en-US" sz="12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Identify six steps associated with filling the helitorch.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12192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Helitorch</a:t>
            </a:r>
            <a:r>
              <a:rPr lang="en-US" sz="3200" dirty="0" smtClean="0"/>
              <a:t> Filling Procedures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008313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Mixmaster turns on </a:t>
            </a:r>
            <a:r>
              <a:rPr lang="en-US" sz="2000" dirty="0" err="1"/>
              <a:t>helitorch</a:t>
            </a:r>
            <a:r>
              <a:rPr lang="en-US" sz="2000" dirty="0"/>
              <a:t> ignition and pump switches.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Parking Tender ensures switches are turned on and completes visual inspection.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Parking Tender marshals helicopter off filling pad.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041998" cy="26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93" y="3711191"/>
            <a:ext cx="403542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7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3650"/>
            <a:ext cx="7772400" cy="1446550"/>
          </a:xfrm>
          <a:noFill/>
          <a:ln/>
        </p:spPr>
        <p:txBody>
          <a:bodyPr/>
          <a:lstStyle/>
          <a:p>
            <a:pPr algn="l"/>
            <a:r>
              <a:rPr lang="en-US" b="1" dirty="0" smtClean="0"/>
              <a:t>Helitorch Filling Visual Inspection</a:t>
            </a:r>
            <a:endParaRPr lang="en-US" b="1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7772400" cy="457200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Suspension and frame visual check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Cam lock caps </a:t>
            </a:r>
            <a:r>
              <a:rPr lang="en-US" sz="2400" dirty="0" smtClean="0"/>
              <a:t>secured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Visual </a:t>
            </a:r>
            <a:r>
              <a:rPr lang="en-US" sz="2400" dirty="0" smtClean="0"/>
              <a:t>check of </a:t>
            </a:r>
            <a:r>
              <a:rPr lang="en-US" sz="2400" dirty="0"/>
              <a:t>Drum </a:t>
            </a:r>
            <a:r>
              <a:rPr lang="en-US" sz="2400" dirty="0" smtClean="0"/>
              <a:t>straps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Propane pressure </a:t>
            </a:r>
            <a:r>
              <a:rPr lang="en-US" sz="2400" dirty="0" smtClean="0"/>
              <a:t>check (if applicable)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Dry break valve open </a:t>
            </a:r>
            <a:r>
              <a:rPr lang="en-US" sz="2400" dirty="0" smtClean="0"/>
              <a:t>(duct taped open)</a:t>
            </a:r>
          </a:p>
          <a:p>
            <a:pPr marL="13716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Ignition and tip components </a:t>
            </a:r>
            <a:r>
              <a:rPr lang="en-US" sz="2400" dirty="0"/>
              <a:t>properly adjusted &amp; cleaned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noFill/>
          <a:ln/>
        </p:spPr>
        <p:txBody>
          <a:bodyPr/>
          <a:lstStyle/>
          <a:p>
            <a:pPr algn="l"/>
            <a:r>
              <a:rPr lang="en-US" b="1" dirty="0"/>
              <a:t>Mixing Systems</a:t>
            </a:r>
          </a:p>
        </p:txBody>
      </p:sp>
      <p:pic>
        <p:nvPicPr>
          <p:cNvPr id="33797" name="Picture 5" descr="batchmixer, side veiw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7800" y="2164184"/>
            <a:ext cx="6172200" cy="4110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Mixing Systems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084674" cy="30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071937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05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pPr algn="l"/>
            <a:r>
              <a:rPr lang="en-US" b="1" dirty="0" smtClean="0"/>
              <a:t>PAY ATTENTION !!</a:t>
            </a:r>
            <a:endParaRPr lang="en-US" b="1" dirty="0"/>
          </a:p>
        </p:txBody>
      </p:sp>
      <p:pic>
        <p:nvPicPr>
          <p:cNvPr id="6" name="Picture 2" descr="parking_tender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2590800" cy="3733800"/>
          </a:xfrm>
          <a:prstGeom prst="rect">
            <a:avLst/>
          </a:prstGeom>
          <a:noFill/>
        </p:spPr>
      </p:pic>
      <p:pic>
        <p:nvPicPr>
          <p:cNvPr id="7" name="Picture 3" descr="pay_atten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9" y="1981200"/>
            <a:ext cx="5372101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Unit Objectives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Identify four considerations when choosing a helitorch site.  </a:t>
            </a:r>
          </a:p>
          <a:p>
            <a:pPr>
              <a:buFont typeface="Wingdings" pitchFamily="2" charset="2"/>
              <a:buChar char="q"/>
            </a:pPr>
            <a:endParaRPr lang="en-US" sz="12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Given the proper equipment, demonstrate ability to connect helitorch to helicopter.</a:t>
            </a:r>
          </a:p>
          <a:p>
            <a:pPr>
              <a:buFont typeface="Wingdings" pitchFamily="2" charset="2"/>
              <a:buChar char="q"/>
            </a:pPr>
            <a:endParaRPr lang="en-US" sz="12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Given the necessary forms, go through the appropriate checks required before each operational period.</a:t>
            </a:r>
          </a:p>
          <a:p>
            <a:pPr>
              <a:buFont typeface="Wingdings" pitchFamily="2" charset="2"/>
              <a:buChar char="q"/>
            </a:pPr>
            <a:endParaRPr lang="en-US" sz="12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Identify six steps associated with filing the helitorch.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Helitorch</a:t>
            </a:r>
            <a:r>
              <a:rPr lang="en-US" sz="2800" dirty="0" smtClean="0"/>
              <a:t> Site Considerations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err="1"/>
              <a:t>Helitorch</a:t>
            </a:r>
            <a:r>
              <a:rPr lang="en-US" sz="1800" dirty="0"/>
              <a:t> site large enough to safely accommodate all necessary equipment.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Establish clear approach and departure paths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Over flight of personnel, vehicle traffic and structures are not allowed.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Maintain safety circle.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Consider proximity to burn site.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Consider impacts from smoke/embers.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06" y="1446854"/>
            <a:ext cx="4499238" cy="35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7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Accessibility for bulk fuel vehicles.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Establish alternate landing area.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Separation of </a:t>
            </a:r>
            <a:r>
              <a:rPr lang="en-US" sz="2000" dirty="0" err="1"/>
              <a:t>helitorch</a:t>
            </a:r>
            <a:r>
              <a:rPr lang="en-US" sz="2000" dirty="0"/>
              <a:t> operations from </a:t>
            </a:r>
            <a:r>
              <a:rPr lang="en-US" sz="2000" dirty="0" err="1"/>
              <a:t>helibase</a:t>
            </a:r>
            <a:r>
              <a:rPr lang="en-US" sz="2000" dirty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Establish escape routes and safety zones for personnel &amp; equipment in the event of an escaped fire.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Consider dust abatement needs.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21" y="867684"/>
            <a:ext cx="3499407" cy="466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1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Helitorch</a:t>
            </a:r>
            <a:r>
              <a:rPr lang="en-US" sz="2800" dirty="0" smtClean="0"/>
              <a:t> Installation Procedures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Complete the </a:t>
            </a:r>
            <a:r>
              <a:rPr lang="en-US" sz="1800" dirty="0" err="1"/>
              <a:t>helitorch</a:t>
            </a:r>
            <a:r>
              <a:rPr lang="en-US" sz="1800" dirty="0"/>
              <a:t> check lists.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Place </a:t>
            </a:r>
            <a:r>
              <a:rPr lang="en-US" sz="1800" dirty="0" err="1"/>
              <a:t>helitorch</a:t>
            </a:r>
            <a:r>
              <a:rPr lang="en-US" sz="1800" dirty="0"/>
              <a:t> in front of ship with nozzle tip to the pilot’s side.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Make sure switches are in the off position.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Layout suspension system under helicopter between skids.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Assure suspension system attachment point is configured for cargo hook, DO NOT hook up suspension system until test completed.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53036"/>
            <a:ext cx="4494350" cy="44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4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7932"/>
            <a:ext cx="28225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207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6172200"/>
            <a:ext cx="520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 the 9 pin plug only</a:t>
            </a:r>
          </a:p>
        </p:txBody>
      </p:sp>
    </p:spTree>
    <p:extLst>
      <p:ext uri="{BB962C8B-B14F-4D97-AF65-F5344CB8AC3E}">
        <p14:creationId xmlns:p14="http://schemas.microsoft.com/office/powerpoint/2010/main" val="23729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Install propane bottle (if applicable) and adjust pressure (7-10 psi while activated</a:t>
            </a:r>
            <a:r>
              <a:rPr lang="en-US" sz="2000" dirty="0" smtClean="0"/>
              <a:t>).</a:t>
            </a: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Have pilot activate helicopter electrical power to </a:t>
            </a:r>
            <a:r>
              <a:rPr lang="en-US" sz="2000" dirty="0" err="1" smtClean="0"/>
              <a:t>helitorch</a:t>
            </a:r>
            <a:r>
              <a:rPr lang="en-US" sz="2000" dirty="0" smtClean="0"/>
              <a:t>.</a:t>
            </a: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Test electrical and pump </a:t>
            </a:r>
            <a:r>
              <a:rPr lang="en-US" sz="2000" dirty="0" smtClean="0"/>
              <a:t>systems.</a:t>
            </a: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Do a manual and electrical test of cargo hook </a:t>
            </a:r>
            <a:r>
              <a:rPr lang="en-US" sz="2000" dirty="0" smtClean="0"/>
              <a:t>release.</a:t>
            </a: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Attach suspension system to helicopter cargo </a:t>
            </a:r>
            <a:r>
              <a:rPr lang="en-US" sz="2000" dirty="0" smtClean="0"/>
              <a:t>hook.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733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Helicopter – </a:t>
            </a:r>
            <a:r>
              <a:rPr lang="en-US" dirty="0" err="1" smtClean="0"/>
              <a:t>Helitorch</a:t>
            </a:r>
            <a:r>
              <a:rPr lang="en-US" dirty="0" smtClean="0"/>
              <a:t> Test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4191000" cy="29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8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9197"/>
            <a:ext cx="8162925" cy="769441"/>
          </a:xfrm>
          <a:noFill/>
          <a:ln/>
        </p:spPr>
        <p:txBody>
          <a:bodyPr/>
          <a:lstStyle/>
          <a:p>
            <a:pPr algn="l"/>
            <a:r>
              <a:rPr lang="en-US" b="1" dirty="0" smtClean="0"/>
              <a:t>Torch Base Operations</a:t>
            </a:r>
            <a:endParaRPr lang="en-US" b="1" dirty="0"/>
          </a:p>
        </p:txBody>
      </p:sp>
      <p:pic>
        <p:nvPicPr>
          <p:cNvPr id="7" name="Picture 1026" descr="helibase_trans06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362200"/>
            <a:ext cx="4832350" cy="3533245"/>
          </a:xfrm>
          <a:prstGeom prst="rect">
            <a:avLst/>
          </a:prstGeom>
          <a:noFill/>
        </p:spPr>
      </p:pic>
      <p:pic>
        <p:nvPicPr>
          <p:cNvPr id="19462" name="Picture 6" descr="IMG004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0" y="2363259"/>
            <a:ext cx="3256756" cy="4342341"/>
          </a:xfrm>
          <a:prstGeom prst="rect">
            <a:avLst/>
          </a:prstGeom>
          <a:noFill/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85800" y="1752600"/>
            <a:ext cx="60960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 smtClean="0"/>
              <a:t>   Mixing </a:t>
            </a:r>
            <a:r>
              <a:rPr lang="en-US" sz="2400" b="1" dirty="0"/>
              <a:t>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4E9C64CB6B147B71CF58466C5AAD3" ma:contentTypeVersion="12" ma:contentTypeDescription="Create a new document." ma:contentTypeScope="" ma:versionID="7385a96b66710b878c5039c8fcb80aef">
  <xsd:schema xmlns:xsd="http://www.w3.org/2001/XMLSchema" xmlns:xs="http://www.w3.org/2001/XMLSchema" xmlns:p="http://schemas.microsoft.com/office/2006/metadata/properties" xmlns:ns2="9cfaae7c-72d7-4574-bee5-da0a2b533dde" xmlns:ns3="f1719a4e-b5b9-4c32-8e90-eba2871f0a28" targetNamespace="http://schemas.microsoft.com/office/2006/metadata/properties" ma:root="true" ma:fieldsID="5d8cf9c3d93b1cbdac762c338e308d13" ns2:_="" ns3:_="">
    <xsd:import namespace="9cfaae7c-72d7-4574-bee5-da0a2b533dde"/>
    <xsd:import namespace="f1719a4e-b5b9-4c32-8e90-eba2871f0a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ae7c-72d7-4574-bee5-da0a2b533d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19a4e-b5b9-4c32-8e90-eba2871f0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D71CCC-2549-404B-8D68-94E18227BB7D}"/>
</file>

<file path=customXml/itemProps2.xml><?xml version="1.0" encoding="utf-8"?>
<ds:datastoreItem xmlns:ds="http://schemas.openxmlformats.org/officeDocument/2006/customXml" ds:itemID="{0D2EE57F-BCFE-47F0-872E-167E8D17C3B7}"/>
</file>

<file path=customXml/itemProps3.xml><?xml version="1.0" encoding="utf-8"?>
<ds:datastoreItem xmlns:ds="http://schemas.openxmlformats.org/officeDocument/2006/customXml" ds:itemID="{47AF9B08-5338-4288-94DD-09275BC8B155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2336</TotalTime>
  <Words>709</Words>
  <Application>Microsoft Office PowerPoint</Application>
  <PresentationFormat>On-screen Show (4:3)</PresentationFormat>
  <Paragraphs>109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Apex</vt:lpstr>
      <vt:lpstr>Unit 6</vt:lpstr>
      <vt:lpstr>Unit Objectives</vt:lpstr>
      <vt:lpstr>Helitorch Site Considerations</vt:lpstr>
      <vt:lpstr>PowerPoint Presentation</vt:lpstr>
      <vt:lpstr>Helitorch Installation Procedures</vt:lpstr>
      <vt:lpstr>PowerPoint Presentation</vt:lpstr>
      <vt:lpstr>PowerPoint Presentation</vt:lpstr>
      <vt:lpstr>Helicopter – Helitorch Test</vt:lpstr>
      <vt:lpstr>Torch Base Operations</vt:lpstr>
      <vt:lpstr>PowerPoint Presentation</vt:lpstr>
      <vt:lpstr>PowerPoint Presentation</vt:lpstr>
      <vt:lpstr>Mixing Area</vt:lpstr>
      <vt:lpstr>PowerPoint Presentation</vt:lpstr>
      <vt:lpstr>Avoid Static Electricity</vt:lpstr>
      <vt:lpstr>Bonding Sequence</vt:lpstr>
      <vt:lpstr>Bond to bulk fuel source </vt:lpstr>
      <vt:lpstr>Bonding Mixing Systems, Helitorch &amp; Bulk Fuel Source</vt:lpstr>
      <vt:lpstr>Helitorch Filling Procedures</vt:lpstr>
      <vt:lpstr>PowerPoint Presentation</vt:lpstr>
      <vt:lpstr>Helitorch Filling Procedures</vt:lpstr>
      <vt:lpstr>Helitorch Filling Visual Inspection</vt:lpstr>
      <vt:lpstr>Mixing Systems</vt:lpstr>
      <vt:lpstr>Mixing Systems</vt:lpstr>
      <vt:lpstr>PAY ATTENTION !!</vt:lpstr>
      <vt:lpstr>Unit Objectives 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mireid</dc:creator>
  <cp:lastModifiedBy>bbitting</cp:lastModifiedBy>
  <cp:revision>103</cp:revision>
  <dcterms:created xsi:type="dcterms:W3CDTF">2010-01-05T16:36:32Z</dcterms:created>
  <dcterms:modified xsi:type="dcterms:W3CDTF">2012-04-06T18:05:48Z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0x0101000E84E9C64CB6B147B71CF58466C5AAD3</vt:lpwstr>
  </property>
</Properties>
</file>