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84" r:id="rId2"/>
    <p:sldId id="257" r:id="rId3"/>
    <p:sldId id="267" r:id="rId4"/>
    <p:sldId id="271" r:id="rId5"/>
    <p:sldId id="273" r:id="rId6"/>
    <p:sldId id="274" r:id="rId7"/>
    <p:sldId id="282" r:id="rId8"/>
    <p:sldId id="275" r:id="rId9"/>
    <p:sldId id="276" r:id="rId10"/>
    <p:sldId id="277" r:id="rId11"/>
    <p:sldId id="281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3804" autoAdjust="0"/>
  </p:normalViewPr>
  <p:slideViewPr>
    <p:cSldViewPr>
      <p:cViewPr>
        <p:scale>
          <a:sx n="80" d="100"/>
          <a:sy n="80" d="100"/>
        </p:scale>
        <p:origin x="-7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F251-CA22-410E-8E4A-C3EDA8822A78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8448-14CF-4ADC-BE90-1F2150565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C8448-14CF-4ADC-BE90-1F21505655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4/6/2012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2000"/>
            <a:ext cx="8229600" cy="1295400"/>
          </a:xfrm>
        </p:spPr>
        <p:txBody>
          <a:bodyPr/>
          <a:lstStyle/>
          <a:p>
            <a:pPr algn="l"/>
            <a:r>
              <a:rPr lang="en-US" dirty="0" smtClean="0"/>
              <a:t>Unit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524000"/>
          </a:xfrm>
        </p:spPr>
        <p:txBody>
          <a:bodyPr/>
          <a:lstStyle/>
          <a:p>
            <a:r>
              <a:rPr lang="en-US" dirty="0" smtClean="0"/>
              <a:t>Fuels and Fire Behavior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7912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73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12" descr="MVC-023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039238"/>
            <a:ext cx="8162925" cy="584775"/>
          </a:xfrm>
        </p:spPr>
        <p:txBody>
          <a:bodyPr/>
          <a:lstStyle/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6083" name="Picture 3" descr="MINK_BOMBER_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Unit 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6135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Identify key elements of the fire environment:</a:t>
            </a:r>
          </a:p>
          <a:p>
            <a:pPr>
              <a:buNone/>
            </a:pPr>
            <a:r>
              <a:rPr lang="en-US" sz="2800" dirty="0" smtClean="0"/>
              <a:t>        </a:t>
            </a:r>
          </a:p>
          <a:p>
            <a:pPr>
              <a:buNone/>
            </a:pPr>
            <a:r>
              <a:rPr lang="en-US" sz="2800" dirty="0" smtClean="0"/>
              <a:t>        Fuels</a:t>
            </a:r>
          </a:p>
          <a:p>
            <a:pPr>
              <a:buNone/>
            </a:pPr>
            <a:r>
              <a:rPr lang="en-US" sz="2800" dirty="0" smtClean="0"/>
              <a:t>        Weather</a:t>
            </a:r>
          </a:p>
          <a:p>
            <a:pPr>
              <a:buNone/>
            </a:pPr>
            <a:r>
              <a:rPr lang="en-US" sz="2800" dirty="0" smtClean="0"/>
              <a:t>        Topography</a:t>
            </a:r>
          </a:p>
          <a:p>
            <a:pPr>
              <a:buNone/>
            </a:pPr>
            <a:r>
              <a:rPr lang="en-US" sz="2800" dirty="0" smtClean="0"/>
              <a:t>        Fire behavior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Unit 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6135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Identify key elements of the fire environment:</a:t>
            </a:r>
          </a:p>
          <a:p>
            <a:pPr>
              <a:buNone/>
            </a:pPr>
            <a:r>
              <a:rPr lang="en-US" sz="2800" dirty="0" smtClean="0"/>
              <a:t>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      Fuels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      Weather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      Topography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      Fire behavior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457200"/>
            <a:ext cx="8162925" cy="9905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Pre-burn Reconnaissance</a:t>
            </a:r>
            <a:br>
              <a:rPr lang="en-US" dirty="0" smtClean="0"/>
            </a:br>
            <a:r>
              <a:rPr lang="en-US" dirty="0" smtClean="0"/>
              <a:t>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05840" indent="-457200">
              <a:buFont typeface="Wingdings" pitchFamily="2" charset="2"/>
              <a:buChar char="q"/>
            </a:pPr>
            <a:r>
              <a:rPr lang="en-US" sz="2800" dirty="0" smtClean="0"/>
              <a:t>Targeted participants:</a:t>
            </a:r>
          </a:p>
          <a:p>
            <a:pPr marL="137160" indent="0">
              <a:buNone/>
            </a:pPr>
            <a:r>
              <a:rPr lang="en-US" dirty="0" smtClean="0"/>
              <a:t>  </a:t>
            </a:r>
            <a:r>
              <a:rPr lang="en-US" sz="2800" dirty="0" smtClean="0"/>
              <a:t>    	- Pilot </a:t>
            </a:r>
          </a:p>
          <a:p>
            <a:pPr marL="137160" indent="0">
              <a:buNone/>
            </a:pPr>
            <a:r>
              <a:rPr lang="en-US" sz="2800" dirty="0" smtClean="0"/>
              <a:t>      	- Burn Boss/Firing Boss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 thorough recon of the burn area and a discussion of the burn objectives are essential to a successful firing </a:t>
            </a:r>
            <a:r>
              <a:rPr lang="en-US" dirty="0" smtClean="0"/>
              <a:t>operation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Fire environment elements to consider during the recon include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Fuel type and loading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Fuel moisture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Chemical properties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Fuel size, shape and compactness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Vertical arrangement and horizontal continuity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l"/>
            <a:r>
              <a:rPr lang="en-US" dirty="0" smtClean="0"/>
              <a:t>Pre-burn Reconnaissance</a:t>
            </a:r>
            <a:br>
              <a:rPr lang="en-US" dirty="0" smtClean="0"/>
            </a:br>
            <a:r>
              <a:rPr lang="en-US" sz="3200" dirty="0" smtClean="0"/>
              <a:t>Weather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413751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Temperature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Relative humidity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Inversions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Wind</a:t>
            </a:r>
          </a:p>
          <a:p>
            <a:pPr marL="137160" indent="0">
              <a:buNone/>
            </a:pPr>
            <a:r>
              <a:rPr lang="en-US" sz="2400" dirty="0" smtClean="0"/>
              <a:t>     </a:t>
            </a:r>
            <a:r>
              <a:rPr lang="en-US" sz="2800" dirty="0" smtClean="0"/>
              <a:t>  - Direction</a:t>
            </a:r>
          </a:p>
          <a:p>
            <a:pPr marL="137160" indent="0">
              <a:buNone/>
            </a:pPr>
            <a:r>
              <a:rPr lang="en-US" sz="2800" dirty="0" smtClean="0"/>
              <a:t>      - Speed </a:t>
            </a:r>
          </a:p>
          <a:p>
            <a:pPr marL="137160" indent="0">
              <a:buNone/>
            </a:pPr>
            <a:r>
              <a:rPr lang="en-US" sz="2800" dirty="0" smtClean="0"/>
              <a:t>      - Duration</a:t>
            </a:r>
          </a:p>
          <a:p>
            <a:pPr marL="137160" indent="0">
              <a:buNone/>
            </a:pPr>
            <a:r>
              <a:rPr lang="en-US" sz="2800" dirty="0" smtClean="0"/>
              <a:t>      - Local influences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Recent and expected precipitation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l"/>
            <a:r>
              <a:rPr lang="en-US" dirty="0" smtClean="0"/>
              <a:t>Pre-burn Reconnaissance</a:t>
            </a:r>
            <a:br>
              <a:rPr lang="en-US" dirty="0" smtClean="0"/>
            </a:br>
            <a:r>
              <a:rPr lang="en-US" sz="3200" dirty="0" smtClean="0"/>
              <a:t>Topography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Slope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Aspect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Elevation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Local influences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2400" dirty="0" smtClean="0"/>
              <a:t>- Canyon</a:t>
            </a:r>
          </a:p>
          <a:p>
            <a:pPr>
              <a:buNone/>
            </a:pPr>
            <a:r>
              <a:rPr lang="en-US" sz="2400" dirty="0" smtClean="0"/>
              <a:t>  - </a:t>
            </a:r>
            <a:r>
              <a:rPr lang="en-US" sz="2400" dirty="0"/>
              <a:t>L</a:t>
            </a:r>
            <a:r>
              <a:rPr lang="en-US" sz="2400" dirty="0" smtClean="0"/>
              <a:t>akes</a:t>
            </a:r>
          </a:p>
          <a:p>
            <a:pPr>
              <a:buNone/>
            </a:pPr>
            <a:r>
              <a:rPr lang="en-US" sz="2400" dirty="0" smtClean="0"/>
              <a:t>  - Mountains</a:t>
            </a:r>
          </a:p>
          <a:p>
            <a:pPr>
              <a:buNone/>
            </a:pPr>
            <a:r>
              <a:rPr lang="en-US" sz="2400" dirty="0" smtClean="0"/>
              <a:t>  - Glaciers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362129"/>
            <a:ext cx="8162925" cy="1261884"/>
          </a:xfrm>
        </p:spPr>
        <p:txBody>
          <a:bodyPr/>
          <a:lstStyle/>
          <a:p>
            <a:pPr algn="l"/>
            <a:r>
              <a:rPr lang="en-US" dirty="0" smtClean="0"/>
              <a:t>Pre-burn Reconnaissance</a:t>
            </a:r>
            <a:br>
              <a:rPr lang="en-US" dirty="0" smtClean="0"/>
            </a:br>
            <a:r>
              <a:rPr lang="en-US" sz="3200" dirty="0" smtClean="0"/>
              <a:t>Fire Behavior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types</a:t>
            </a:r>
          </a:p>
          <a:p>
            <a:pPr>
              <a:buNone/>
            </a:pPr>
            <a:r>
              <a:rPr lang="en-US" sz="2800" dirty="0" smtClean="0"/>
              <a:t>     - Surface</a:t>
            </a:r>
          </a:p>
          <a:p>
            <a:pPr>
              <a:buNone/>
            </a:pPr>
            <a:r>
              <a:rPr lang="en-US" sz="2800" dirty="0" smtClean="0"/>
              <a:t>     - Crown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growth characteristics</a:t>
            </a:r>
          </a:p>
          <a:p>
            <a:pPr>
              <a:buNone/>
            </a:pPr>
            <a:r>
              <a:rPr lang="en-US" sz="2800" dirty="0" smtClean="0"/>
              <a:t>     - Head fires</a:t>
            </a:r>
          </a:p>
          <a:p>
            <a:pPr>
              <a:buNone/>
            </a:pPr>
            <a:r>
              <a:rPr lang="en-US" sz="2800" dirty="0" smtClean="0"/>
              <a:t>     - Backing fires</a:t>
            </a:r>
          </a:p>
          <a:p>
            <a:pPr>
              <a:buNone/>
            </a:pPr>
            <a:r>
              <a:rPr lang="en-US" sz="2800" dirty="0" smtClean="0"/>
              <a:t>     - Flank fires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_0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63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916127"/>
            <a:ext cx="8162925" cy="707886"/>
          </a:xfrm>
        </p:spPr>
        <p:txBody>
          <a:bodyPr/>
          <a:lstStyle/>
          <a:p>
            <a:pPr algn="l"/>
            <a:r>
              <a:rPr lang="en-US" sz="4000" dirty="0" smtClean="0"/>
              <a:t>Aerial Firing Ignition Patterns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Strip-head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Spot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Chevron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Center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Backing fire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Or a combination of the above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Fire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Fuels, weather, topography, fire behavior, and ignition patterns all interact to create fire effects.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Adjustments to firing patterns can be made to produce fire effects that will meet burn objective.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5E51A7-4839-4AD1-8DAC-E0A2D33B01A2}"/>
</file>

<file path=customXml/itemProps2.xml><?xml version="1.0" encoding="utf-8"?>
<ds:datastoreItem xmlns:ds="http://schemas.openxmlformats.org/officeDocument/2006/customXml" ds:itemID="{907F2439-3CF7-4FE9-8C67-63C099428A18}"/>
</file>

<file path=customXml/itemProps3.xml><?xml version="1.0" encoding="utf-8"?>
<ds:datastoreItem xmlns:ds="http://schemas.openxmlformats.org/officeDocument/2006/customXml" ds:itemID="{6931D7A0-F85C-4E3C-8038-85DD88260CB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</TotalTime>
  <Words>175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Unit 7</vt:lpstr>
      <vt:lpstr>Unit  Objectives</vt:lpstr>
      <vt:lpstr>Pre-burn Reconnaissance Fuels</vt:lpstr>
      <vt:lpstr>Pre-burn Reconnaissance Weather Factors</vt:lpstr>
      <vt:lpstr>Pre-burn Reconnaissance Topography</vt:lpstr>
      <vt:lpstr>Pre-burn Reconnaissance Fire Behavior</vt:lpstr>
      <vt:lpstr>PowerPoint Presentation</vt:lpstr>
      <vt:lpstr>Aerial Firing Ignition Patterns</vt:lpstr>
      <vt:lpstr>Fire Interaction</vt:lpstr>
      <vt:lpstr>PowerPoint Presentation</vt:lpstr>
      <vt:lpstr>PowerPoint Presentation</vt:lpstr>
      <vt:lpstr>Unit 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mireid</dc:creator>
  <cp:lastModifiedBy>bbitting</cp:lastModifiedBy>
  <cp:revision>87</cp:revision>
  <dcterms:created xsi:type="dcterms:W3CDTF">2010-01-05T16:36:32Z</dcterms:created>
  <dcterms:modified xsi:type="dcterms:W3CDTF">2012-04-06T18:08:20Z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