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3"/>
  </p:sldMasterIdLst>
  <p:notesMasterIdLst>
    <p:notesMasterId r:id="rId26"/>
  </p:notesMasterIdLst>
  <p:handoutMasterIdLst>
    <p:handoutMasterId r:id="rId27"/>
  </p:handout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45" autoAdjust="0"/>
  </p:normalViewPr>
  <p:slideViewPr>
    <p:cSldViewPr>
      <p:cViewPr varScale="1">
        <p:scale>
          <a:sx n="61" d="100"/>
          <a:sy n="61" d="100"/>
        </p:scale>
        <p:origin x="1344" y="60"/>
      </p:cViewPr>
      <p:guideLst>
        <p:guide orient="horz" pos="2160"/>
        <p:guide pos="2880"/>
      </p:guideLst>
    </p:cSldViewPr>
  </p:slideViewPr>
  <p:notesTextViewPr>
    <p:cViewPr>
      <p:scale>
        <a:sx n="1" d="1"/>
        <a:sy n="1" d="1"/>
      </p:scale>
      <p:origin x="0" y="0"/>
    </p:cViewPr>
  </p:notesTextViewPr>
  <p:notesViewPr>
    <p:cSldViewPr>
      <p:cViewPr varScale="1">
        <p:scale>
          <a:sx n="65" d="100"/>
          <a:sy n="65" d="100"/>
        </p:scale>
        <p:origin x="-29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C15F3B-F367-4823-A14E-215CB275914E}" type="datetimeFigureOut">
              <a:rPr lang="en-US" smtClean="0"/>
              <a:t>3/2/2023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595BA1-1CF3-4780-94F4-21DC1E9CFE62}" type="slidenum">
              <a:rPr lang="en-US" smtClean="0"/>
              <a:t>‹#›</a:t>
            </a:fld>
            <a:endParaRPr lang="en-US"/>
          </a:p>
        </p:txBody>
      </p:sp>
    </p:spTree>
    <p:extLst>
      <p:ext uri="{BB962C8B-B14F-4D97-AF65-F5344CB8AC3E}">
        <p14:creationId xmlns:p14="http://schemas.microsoft.com/office/powerpoint/2010/main" val="1581139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2447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Using specified equipment (Dixie Harrow or equivalent pulling a 40 foot wide 12,000 lb. harrow), treatment shall be done on the contour where possible to reduce or remove brush. The pipes on the harrow shall be removable/adjustable to allow thinning densities adjustments.  Number of applications and direction of treatment shall be specified in the Contract/Task Order.  The final resulting cover after treatment will be specified in the Contract/Task order.  A broadcast seeder may need to be mounted to the equipment and seed dispersed during application at rates from 3-12 LBS acre.  Broad cast seeder need and availability will be identified in the Contract/Task Order.  Seed shall be furnished by the Government, and the seeding requirement and specifications shall be specified in the Contract/Task Order.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Mowing of perennial and annual grasses and/or brush by mechanical method.  Beating or chopping is also included of brushy vegetation ½ to 3 inches in diameter at the base and up to 3-5 feet in height.  Level of difficulty for mowing treatment is determined by the Contract/Task Order.</a:t>
            </a:r>
          </a:p>
        </p:txBody>
      </p:sp>
      <p:sp>
        <p:nvSpPr>
          <p:cNvPr id="232" name="Shape 2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Use mechanical severing techniques as specified in the Contract/Task Order to sever all trees and brush and pile in determined locations. The level of difficulty for severing is determined by the Contract/Task Order.  The level is based on the crown closure and slope of the area to be mechanically severed and piled on slopes.</a:t>
            </a:r>
          </a:p>
          <a:p>
            <a:pPr marL="0" marR="0" lvl="0" indent="0" algn="l" rtl="0">
              <a:spcBef>
                <a:spcPts val="0"/>
              </a:spcBef>
              <a:spcAft>
                <a:spcPts val="0"/>
              </a:spcAft>
              <a:buClr>
                <a:schemeClr val="dk1"/>
              </a:buClr>
              <a:buSzPct val="25000"/>
              <a:buFont typeface="Arial"/>
              <a:buNone/>
            </a:pPr>
            <a:endParaRPr lang="en-US" sz="14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Specifications for piles (size, spacing etc. may be stipulated. </a:t>
            </a:r>
            <a:endParaRPr sz="1400" b="0" i="0" u="none" strike="noStrike" cap="none" dirty="0">
              <a:solidFill>
                <a:schemeClr val="dk1"/>
              </a:solidFill>
              <a:latin typeface="Times New Roman"/>
              <a:ea typeface="Times New Roman"/>
              <a:cs typeface="Times New Roman"/>
              <a:sym typeface="Times New Roman"/>
            </a:endParaRPr>
          </a:p>
        </p:txBody>
      </p:sp>
      <p:sp>
        <p:nvSpPr>
          <p:cNvPr id="246" name="Shape 2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Use mechanical cutting techniques as specified in the Contract/Task Order to sever all trees and brush over 2 inches in diameter and scatter it over the area.  The level of difficulty is determined by the Task Order.  The level is based on the relative amount of the material to be cut.</a:t>
            </a:r>
          </a:p>
        </p:txBody>
      </p:sp>
      <p:sp>
        <p:nvSpPr>
          <p:cNvPr id="259" name="Shape 2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Hand cutting and mechanical piling of forest and woodlands. The level of difficulty for cutting is determined by the Contract/Task Order.  The level is based on the crown closure and slope of the area to be hand cut by power tools and mechanically piled.  </a:t>
            </a:r>
          </a:p>
        </p:txBody>
      </p:sp>
      <p:sp>
        <p:nvSpPr>
          <p:cNvPr id="272" name="Shape 2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The level of difficulty for broadcast application of herbicide is determined by the Contract/Task Order.  The level is based on per acre of treatment and number of treatments.  A second application shall only be done if further control is required.  Specific application techniques, season of application, herbicide formulations and species to be sprayed shall be outlined in the Task Order.  The Government shall provide the herbicide required for the treatment.  </a:t>
            </a:r>
            <a:r>
              <a:rPr lang="en-US" sz="1400" b="0" i="0" u="sng" strike="noStrike" cap="none" dirty="0">
                <a:solidFill>
                  <a:schemeClr val="dk1"/>
                </a:solidFill>
                <a:latin typeface="Times New Roman"/>
                <a:ea typeface="Times New Roman"/>
                <a:cs typeface="Times New Roman"/>
                <a:sym typeface="Times New Roman"/>
              </a:rPr>
              <a:t>The Contractor must meet the required State Pesticide Application certification/license requirements and present documentation when bidding on tasks</a:t>
            </a:r>
            <a:r>
              <a:rPr lang="en-US" sz="1400" b="0" i="0" u="none" strike="noStrike" cap="none" dirty="0">
                <a:solidFill>
                  <a:schemeClr val="dk1"/>
                </a:solidFill>
                <a:latin typeface="Times New Roman"/>
                <a:ea typeface="Times New Roman"/>
                <a:cs typeface="Times New Roman"/>
                <a:sym typeface="Times New Roman"/>
              </a:rPr>
              <a:t>.  These certification requirements shall be outlined in the individual Contract/Task Orders.</a:t>
            </a:r>
          </a:p>
        </p:txBody>
      </p:sp>
      <p:sp>
        <p:nvSpPr>
          <p:cNvPr id="287" name="Shape 2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The level of difficulty for large scale application of herbicide (approximately 10,000 or more acres) is determined by the Contract/Task Order.  The level is based on per acre of treatment and number of treatments.  A second application shall only be done if further control is required.  Application will be made on large landscape scale over varying flat to rough terrain which will limit some vehicle application.  Specific amount per acre, size,  season of application, herbicide formulations and species to be sprayed shall be outlined in the Contract/Task Order.  Herbicide application equipment type will be determined by the contractor to meet application specifications and terrain requirements. The Government shall provide the herbicide required for the treatment. </a:t>
            </a:r>
            <a:r>
              <a:rPr lang="en-US" sz="1400" b="0" i="0" u="sng" strike="noStrike" cap="none" dirty="0">
                <a:solidFill>
                  <a:schemeClr val="dk1"/>
                </a:solidFill>
                <a:latin typeface="Times New Roman"/>
                <a:ea typeface="Times New Roman"/>
                <a:cs typeface="Times New Roman"/>
                <a:sym typeface="Times New Roman"/>
              </a:rPr>
              <a:t>The Contractor must meet the required State Pesticide Application certification/license requirements and present documentation when bidding on tasks</a:t>
            </a:r>
            <a:r>
              <a:rPr lang="en-US" sz="1400" b="0" i="0" u="none" strike="noStrike" cap="none" dirty="0">
                <a:solidFill>
                  <a:schemeClr val="dk1"/>
                </a:solidFill>
                <a:latin typeface="Times New Roman"/>
                <a:ea typeface="Times New Roman"/>
                <a:cs typeface="Times New Roman"/>
                <a:sym typeface="Times New Roman"/>
              </a:rPr>
              <a:t>. These certification requirements shall be outlined in the individual Task Orders.  The Contractor must comply with all applicable federal, state and local regulations.</a:t>
            </a:r>
          </a:p>
        </p:txBody>
      </p:sp>
      <p:sp>
        <p:nvSpPr>
          <p:cNvPr id="301" name="Shape 3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5" name="Shape 3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400" b="0" i="0" u="none" strike="noStrike" cap="none" dirty="0">
                <a:solidFill>
                  <a:schemeClr val="dk1"/>
                </a:solidFill>
                <a:latin typeface="Times New Roman"/>
                <a:ea typeface="Times New Roman"/>
                <a:cs typeface="Times New Roman"/>
                <a:sym typeface="Times New Roman"/>
              </a:rPr>
              <a:t>Fuel modification zones (FMZs) shall be created to reduce adverse wildfire effects, limit rate of spread, and/or establish defensible areas for use during fire suppression activities.  Flammable material shall be treated and removed from the surface, understory, and canopy.  Treatments required in this sub-item include cutting of trees, slashing of shrubs and small vegetation, girdling, pruning of residual trees, and snag felling.  FMZs shall normally be created in whole or portions of stands, along ridgelines, between separate stand and vegetative types, or adjacent to private property.  The level of difficulty for FMZs is based on percent cover of material to be treated. Difficulty Level is determined by the Contract/Task Order.</a:t>
            </a:r>
          </a:p>
        </p:txBody>
      </p:sp>
      <p:sp>
        <p:nvSpPr>
          <p:cNvPr id="316" name="Shape 3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400" b="0" i="0" u="none" strike="noStrike" cap="none" dirty="0">
                <a:solidFill>
                  <a:schemeClr val="dk1"/>
                </a:solidFill>
                <a:latin typeface="Times New Roman"/>
                <a:ea typeface="Times New Roman"/>
                <a:cs typeface="Times New Roman"/>
                <a:sym typeface="Times New Roman"/>
              </a:rPr>
              <a:t>Air curtain burners are used in areas where smoke production is a concern as the burner provides for more efficient levels of combustion. </a:t>
            </a:r>
            <a:r>
              <a:rPr lang="en-US" sz="1600" b="0" i="0" u="none" strike="noStrike" cap="none" dirty="0">
                <a:solidFill>
                  <a:schemeClr val="dk1"/>
                </a:solidFill>
                <a:latin typeface="Calibri"/>
                <a:ea typeface="Calibri"/>
                <a:cs typeface="Calibri"/>
                <a:sym typeface="Calibri"/>
              </a:rPr>
              <a:t> </a:t>
            </a:r>
            <a:r>
              <a:rPr lang="en-US" sz="1400" b="0" i="0" u="none" strike="noStrike" cap="none" dirty="0">
                <a:solidFill>
                  <a:schemeClr val="dk1"/>
                </a:solidFill>
                <a:latin typeface="Times New Roman"/>
                <a:ea typeface="Times New Roman"/>
                <a:cs typeface="Times New Roman"/>
                <a:sym typeface="Times New Roman"/>
              </a:rPr>
              <a:t>The level of difficulty for air curtain burners is determined by the Contract/Task Order.  The level is based on the relative tonnage of the material to be incinerated and access to the slash material.</a:t>
            </a:r>
          </a:p>
        </p:txBody>
      </p:sp>
      <p:sp>
        <p:nvSpPr>
          <p:cNvPr id="332" name="Shape 3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685800" marR="0" lvl="0" indent="-406400" algn="l" rtl="0">
              <a:spcBef>
                <a:spcPts val="0"/>
              </a:spcBef>
              <a:spcAft>
                <a:spcPts val="0"/>
              </a:spcAft>
              <a:buClr>
                <a:schemeClr val="dk1"/>
              </a:buClr>
              <a:buSzPct val="25000"/>
              <a:buFont typeface="Times New Roman"/>
              <a:buNone/>
            </a:pPr>
            <a:r>
              <a:rPr lang="en-US" sz="1400" b="0" i="0" u="none" strike="noStrike" cap="none" dirty="0">
                <a:solidFill>
                  <a:schemeClr val="dk1"/>
                </a:solidFill>
                <a:latin typeface="Times New Roman"/>
                <a:ea typeface="Times New Roman"/>
                <a:cs typeface="Times New Roman"/>
                <a:sym typeface="Times New Roman"/>
              </a:rPr>
              <a:t>Operations such as roadblock removal, operations restoration, </a:t>
            </a:r>
            <a:r>
              <a:rPr lang="en-US" sz="1400" b="0" i="0" u="none" strike="noStrike" cap="none" dirty="0" err="1">
                <a:solidFill>
                  <a:schemeClr val="dk1"/>
                </a:solidFill>
                <a:latin typeface="Times New Roman"/>
                <a:ea typeface="Times New Roman"/>
                <a:cs typeface="Times New Roman"/>
                <a:sym typeface="Times New Roman"/>
              </a:rPr>
              <a:t>fireline</a:t>
            </a:r>
            <a:r>
              <a:rPr lang="en-US" sz="1400" b="0" i="0" u="none" strike="noStrike" cap="none" dirty="0">
                <a:solidFill>
                  <a:schemeClr val="dk1"/>
                </a:solidFill>
                <a:latin typeface="Times New Roman"/>
                <a:ea typeface="Times New Roman"/>
                <a:cs typeface="Times New Roman"/>
                <a:sym typeface="Times New Roman"/>
              </a:rPr>
              <a:t> construction and other.  Type of operation and</a:t>
            </a:r>
          </a:p>
          <a:p>
            <a:pPr marL="685800" marR="0" lvl="0" indent="-406400" algn="l" rtl="0">
              <a:spcBef>
                <a:spcPts val="0"/>
              </a:spcBef>
              <a:buClr>
                <a:schemeClr val="dk1"/>
              </a:buClr>
              <a:buSzPct val="25000"/>
              <a:buFont typeface="Times New Roman"/>
              <a:buNone/>
            </a:pPr>
            <a:r>
              <a:rPr lang="en-US" sz="1400" b="0" i="0" u="none" strike="noStrike" cap="none" dirty="0">
                <a:solidFill>
                  <a:schemeClr val="dk1"/>
                </a:solidFill>
                <a:latin typeface="Times New Roman"/>
                <a:ea typeface="Times New Roman"/>
                <a:cs typeface="Times New Roman"/>
                <a:sym typeface="Times New Roman"/>
              </a:rPr>
              <a:t>level of difficulty will be determined by Contract/Task Order. </a:t>
            </a:r>
          </a:p>
        </p:txBody>
      </p:sp>
      <p:sp>
        <p:nvSpPr>
          <p:cNvPr id="346" name="Shape 3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Grinding/shredding of material by Contract/Task Order specified equipment with a minimum head lift height of 12.5 feet.  Either tracked or wheeled machines may be used and will be specified in the Task Order. The level of difficulty is based on the total percent cover of material to be treated and slope.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400" b="0" i="0" u="none" strike="noStrike" cap="none">
                <a:solidFill>
                  <a:schemeClr val="dk1"/>
                </a:solidFill>
                <a:latin typeface="Times New Roman"/>
                <a:ea typeface="Times New Roman"/>
                <a:cs typeface="Times New Roman"/>
                <a:sym typeface="Times New Roman"/>
              </a:rPr>
              <a:t>Provide transport for equipment to and from the general area of the work site.  When many moves are required (as constructing a number of widely separated road blocks) and the distance between work sites prohibits walking the machine the Contractor shall be paid by the move.</a:t>
            </a:r>
          </a:p>
        </p:txBody>
      </p:sp>
      <p:sp>
        <p:nvSpPr>
          <p:cNvPr id="360" name="Shape 3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400" b="0" i="0" u="none" strike="noStrike" cap="none" dirty="0">
                <a:solidFill>
                  <a:schemeClr val="dk1"/>
                </a:solidFill>
                <a:latin typeface="Times New Roman"/>
                <a:ea typeface="Times New Roman"/>
                <a:cs typeface="Times New Roman"/>
                <a:sym typeface="Times New Roman"/>
              </a:rPr>
              <a:t>Yarding of cut or severed material to determined landing pile location. Level and degree of difficulty will be determined by the Contract/Task Order.</a:t>
            </a:r>
          </a:p>
        </p:txBody>
      </p:sp>
      <p:sp>
        <p:nvSpPr>
          <p:cNvPr id="373" name="Shape 3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400" b="0" i="0" u="none" strike="noStrike" cap="none" dirty="0">
                <a:solidFill>
                  <a:schemeClr val="dk1"/>
                </a:solidFill>
                <a:latin typeface="Times New Roman"/>
                <a:ea typeface="Times New Roman"/>
                <a:cs typeface="Times New Roman"/>
                <a:sym typeface="Times New Roman"/>
              </a:rPr>
              <a:t>Removal of tree/stump by mechanical means, utilizing dozer with root knife attachment, backhoe/</a:t>
            </a:r>
            <a:r>
              <a:rPr lang="en-US" sz="1400" b="0" i="0" u="none" strike="noStrike" cap="none" dirty="0" err="1">
                <a:solidFill>
                  <a:schemeClr val="dk1"/>
                </a:solidFill>
                <a:latin typeface="Times New Roman"/>
                <a:ea typeface="Times New Roman"/>
                <a:cs typeface="Times New Roman"/>
                <a:sym typeface="Times New Roman"/>
              </a:rPr>
              <a:t>trackhoe</a:t>
            </a:r>
            <a:r>
              <a:rPr lang="en-US" sz="1400" b="0" i="0" u="none" strike="noStrike" cap="none" dirty="0">
                <a:solidFill>
                  <a:schemeClr val="dk1"/>
                </a:solidFill>
                <a:latin typeface="Times New Roman"/>
                <a:ea typeface="Times New Roman"/>
                <a:cs typeface="Times New Roman"/>
                <a:sym typeface="Times New Roman"/>
              </a:rPr>
              <a:t> utilizing hoe, or any other tracked or rubber tired equipment.  The level of difficulty and equipment requirements for grubbing/root knife are determined by the Contract/Task Order.</a:t>
            </a:r>
          </a:p>
          <a:p>
            <a:pPr marL="0" marR="0" lvl="0" indent="0" algn="l" rtl="0">
              <a:spcBef>
                <a:spcPts val="0"/>
              </a:spcBef>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 </a:t>
            </a:r>
          </a:p>
        </p:txBody>
      </p:sp>
      <p:sp>
        <p:nvSpPr>
          <p:cNvPr id="388" name="Shape 3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Masticate all trees, leaving islands and stringers for wildlife corridors. Selection of leave areas will be coordinated with the COR to leave “natural” appearance of stringers and islands throughout the project area. Steep or rocky outcrops may be incorporated into the leave areas. The level of difficulty for thinning with created openings is determined by Contract/Task Order.</a:t>
            </a:r>
          </a:p>
        </p:txBody>
      </p:sp>
      <p:sp>
        <p:nvSpPr>
          <p:cNvPr id="123" name="Shape 1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Mastication thinning and or grinding of Juniper woodlands, hardwoods and shrubs. The level of difficulty for woodland maintenance is determined by the Contract/Task Order.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Thinning of selected trees and hardwoods by mechanical means (mastication, severing, other).  The level of difficulty for plantation maintenance is determined by the Contract/Task Order.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Piling of already down woody material is determined by the Task Order. The level is based on the unit density or amount of the material to be piled and slope. Specific equipment requirements shall be specified in the Task Order. Does not include burning the piles. The picture is for information purpose only.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4" name="Shape 1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85750" marR="0" lvl="0" indent="-69850" algn="l" rtl="0">
              <a:spcBef>
                <a:spcPts val="0"/>
              </a:spcBef>
              <a:buClr>
                <a:schemeClr val="dk1"/>
              </a:buClr>
              <a:buSzPct val="25000"/>
              <a:buFont typeface="Arial"/>
              <a:buNone/>
            </a:pPr>
            <a:r>
              <a:rPr lang="en-US" sz="1200" b="0" i="0" u="none" strike="noStrike" cap="none">
                <a:solidFill>
                  <a:schemeClr val="dk1"/>
                </a:solidFill>
                <a:latin typeface="Times New Roman"/>
                <a:ea typeface="Times New Roman"/>
                <a:cs typeface="Times New Roman"/>
                <a:sym typeface="Times New Roman"/>
              </a:rPr>
              <a:t>The level of difficulty and equipment requirements for crushing are determined by the Task Order. Material to be treated by crushing may be alive or dead standing, as stated in the Task Order.  Individual species may be specified as reserved from crushing on individual units.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Times New Roman"/>
                <a:ea typeface="Times New Roman"/>
                <a:cs typeface="Times New Roman"/>
                <a:sym typeface="Times New Roman"/>
              </a:rPr>
              <a:t>Mechanically chip all slash and brush including any cut vegetation or existing natural (dead and down) woody debris. The level of difficulty for chipping is determined by the Task Order. The level is based on the total percent cover of material to be chipped and slope.  Chipping shall occur at the location of the material to be treated and by equipment specified in the Contract/Task Order.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2" name="Shape 1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The two tractors shall operate as a unit with one on each end of the chain.  The tractors shall generally be operated parallel to each other, in an offset, or “J” pattern, although there may be occasions when a "seesaw" type operation shall be necessary.  Dribblers may be required for seeding/dispersing seed. Seeding of some shrub species may be required simultaneously during chaining. The dribblers and seed shall be furnished by the Government, and will need to be mounted on the Tractor/Dozer and operated to disperse 1-3 LBS/acre. The total dribblers to be mounted on the tractor/dozer and seeding rate would be specified in the task order.  Example:  </a:t>
            </a:r>
            <a:r>
              <a:rPr lang="en-US" sz="1200" b="0" i="1" u="none" strike="noStrike" cap="none" dirty="0">
                <a:solidFill>
                  <a:schemeClr val="dk1"/>
                </a:solidFill>
                <a:latin typeface="Times New Roman"/>
                <a:ea typeface="Times New Roman"/>
                <a:cs typeface="Times New Roman"/>
                <a:sym typeface="Times New Roman"/>
              </a:rPr>
              <a:t>Seed dribblers (two on each dozer) shall be attached to the dozers on the second pass to disperse bitterbrush seed at a rate of approximately 1 pound per acre.  The contractor shall ensure the dribblers are working and maintain sufficient seed in the dribblers.</a:t>
            </a:r>
          </a:p>
          <a:p>
            <a:pPr marL="457200" marR="0" lvl="0" indent="-76200" algn="l" rtl="0">
              <a:spcBef>
                <a:spcPts val="0"/>
              </a:spcBef>
              <a:spcAft>
                <a:spcPts val="0"/>
              </a:spcAft>
              <a:buClr>
                <a:schemeClr val="dk1"/>
              </a:buClr>
              <a:buSzPct val="25000"/>
              <a:buFont typeface="Arial"/>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Times New Roman"/>
                <a:ea typeface="Times New Roman"/>
                <a:cs typeface="Times New Roman"/>
                <a:sym typeface="Times New Roman"/>
              </a:rPr>
              <a:t>When working on the contour, the tractors shall stay close enough together to maintain the chain configuration specified.  The chain shall not be permitted to straighten out between the pulling units.  Chain shall not be pulled at a speed in excess of 4 mph.  Chains maybe 180 to 500 feet in length with approximate weight of the chain ranging from 15,000 to 30,000 LBS. Chain weight will be specified in the Contract/Task order. Draw bar horsepower of the tractors will be sufficient to pull the chain effectively and will be specified in the Contract/Task Order.  The Contract/Task Order will define type of chain (i.e. smooth or Ely Chain (links with railroad iron cross bars welded to the links)).  Trees and snags identified in level of difficulty are 12 inches in diameter at the base of the tree.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5" name="Shape 2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l="1" t="22110" r="25727" b="5027"/>
          <a:stretch/>
        </p:blipFill>
        <p:spPr>
          <a:xfrm>
            <a:off x="-29498" y="0"/>
            <a:ext cx="9320983" cy="6858000"/>
          </a:xfrm>
          <a:prstGeom prst="rect">
            <a:avLst/>
          </a:prstGeom>
          <a:noFill/>
          <a:ln>
            <a:noFill/>
          </a:ln>
        </p:spPr>
      </p:pic>
      <p:sp>
        <p:nvSpPr>
          <p:cNvPr id="90" name="Shape 90"/>
          <p:cNvSpPr txBox="1">
            <a:spLocks noGrp="1"/>
          </p:cNvSpPr>
          <p:nvPr>
            <p:ph type="ctrTitle"/>
          </p:nvPr>
        </p:nvSpPr>
        <p:spPr>
          <a:xfrm>
            <a:off x="381000" y="2130425"/>
            <a:ext cx="8305799" cy="236537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rce Sans Pro"/>
              <a:buNone/>
            </a:pPr>
            <a:r>
              <a:rPr lang="en-US" sz="4400" b="0" i="0" u="none" strike="noStrike" cap="none">
                <a:solidFill>
                  <a:schemeClr val="lt1"/>
                </a:solidFill>
                <a:latin typeface="Source Sans Pro"/>
                <a:ea typeface="Source Sans Pro"/>
                <a:cs typeface="Source Sans Pro"/>
                <a:sym typeface="Source Sans Pro"/>
              </a:rPr>
              <a:t>Examples of Mechanical Items </a:t>
            </a:r>
            <a:br>
              <a:rPr lang="en-US" sz="4400" b="0" i="0" u="none" strike="noStrike" cap="none">
                <a:solidFill>
                  <a:schemeClr val="lt1"/>
                </a:solidFill>
                <a:latin typeface="Source Sans Pro"/>
                <a:ea typeface="Source Sans Pro"/>
                <a:cs typeface="Source Sans Pro"/>
                <a:sym typeface="Source Sans Pro"/>
              </a:rPr>
            </a:br>
            <a:endParaRPr lang="en-US" sz="4400" b="0" i="0" u="none" strike="noStrike" cap="none">
              <a:solidFill>
                <a:schemeClr val="lt1"/>
              </a:solidFill>
              <a:latin typeface="Source Sans Pro"/>
              <a:ea typeface="Source Sans Pro"/>
              <a:cs typeface="Source Sans Pro"/>
              <a:sym typeface="Source Sans Pro"/>
            </a:endParaRPr>
          </a:p>
        </p:txBody>
      </p:sp>
      <p:pic>
        <p:nvPicPr>
          <p:cNvPr id="91" name="Shape 91"/>
          <p:cNvPicPr preferRelativeResize="0"/>
          <p:nvPr/>
        </p:nvPicPr>
        <p:blipFill rotWithShape="1">
          <a:blip r:embed="rId4">
            <a:alphaModFix/>
          </a:blip>
          <a:srcRect/>
          <a:stretch/>
        </p:blipFill>
        <p:spPr>
          <a:xfrm>
            <a:off x="35545" y="6172200"/>
            <a:ext cx="9190891" cy="36762"/>
          </a:xfrm>
          <a:prstGeom prst="rect">
            <a:avLst/>
          </a:prstGeom>
          <a:noFill/>
          <a:ln>
            <a:noFill/>
          </a:ln>
        </p:spPr>
      </p:pic>
      <p:pic>
        <p:nvPicPr>
          <p:cNvPr id="93" name="Shape 93"/>
          <p:cNvPicPr preferRelativeResize="0"/>
          <p:nvPr/>
        </p:nvPicPr>
        <p:blipFill rotWithShape="1">
          <a:blip r:embed="rId5">
            <a:alphaModFix/>
          </a:blip>
          <a:srcRect l="405" t="87085" r="36522"/>
          <a:stretch/>
        </p:blipFill>
        <p:spPr>
          <a:xfrm>
            <a:off x="64727" y="0"/>
            <a:ext cx="9190893" cy="1280159"/>
          </a:xfrm>
          <a:prstGeom prst="rect">
            <a:avLst/>
          </a:prstGeom>
          <a:noFill/>
          <a:ln>
            <a:noFill/>
          </a:ln>
        </p:spPr>
      </p:pic>
      <p:sp>
        <p:nvSpPr>
          <p:cNvPr id="94" name="Shape 94"/>
          <p:cNvSpPr txBox="1"/>
          <p:nvPr/>
        </p:nvSpPr>
        <p:spPr>
          <a:xfrm>
            <a:off x="-1066800" y="429877"/>
            <a:ext cx="8715985" cy="1015662"/>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Fuels Management Contract Tasks</a:t>
            </a:r>
          </a:p>
        </p:txBody>
      </p:sp>
      <p:pic>
        <p:nvPicPr>
          <p:cNvPr id="95" name="Shape 95"/>
          <p:cNvPicPr preferRelativeResize="0"/>
          <p:nvPr/>
        </p:nvPicPr>
        <p:blipFill rotWithShape="1">
          <a:blip r:embed="rId4">
            <a:alphaModFix/>
          </a:blip>
          <a:srcRect/>
          <a:stretch/>
        </p:blipFill>
        <p:spPr>
          <a:xfrm>
            <a:off x="51832" y="1144190"/>
            <a:ext cx="9190891" cy="36762"/>
          </a:xfrm>
          <a:prstGeom prst="rect">
            <a:avLst/>
          </a:prstGeom>
          <a:noFill/>
          <a:ln>
            <a:noFill/>
          </a:ln>
        </p:spPr>
      </p:pic>
      <p:pic>
        <p:nvPicPr>
          <p:cNvPr id="96" name="Shape 96"/>
          <p:cNvPicPr preferRelativeResize="0"/>
          <p:nvPr/>
        </p:nvPicPr>
        <p:blipFill rotWithShape="1">
          <a:blip r:embed="rId4">
            <a:alphaModFix/>
          </a:blip>
          <a:srcRect/>
          <a:stretch/>
        </p:blipFill>
        <p:spPr>
          <a:xfrm>
            <a:off x="11973" y="73580"/>
            <a:ext cx="9190891" cy="36762"/>
          </a:xfrm>
          <a:prstGeom prst="rect">
            <a:avLst/>
          </a:prstGeom>
          <a:noFill/>
          <a:ln>
            <a:noFill/>
          </a:ln>
        </p:spPr>
      </p:pic>
      <p:pic>
        <p:nvPicPr>
          <p:cNvPr id="97" name="Shape 97"/>
          <p:cNvPicPr preferRelativeResize="0"/>
          <p:nvPr/>
        </p:nvPicPr>
        <p:blipFill rotWithShape="1">
          <a:blip r:embed="rId6">
            <a:alphaModFix/>
          </a:blip>
          <a:srcRect/>
          <a:stretch/>
        </p:blipFill>
        <p:spPr>
          <a:xfrm>
            <a:off x="217130" y="237743"/>
            <a:ext cx="919623" cy="804672"/>
          </a:xfrm>
          <a:prstGeom prst="rect">
            <a:avLst/>
          </a:prstGeom>
          <a:noFill/>
          <a:ln>
            <a:noFill/>
          </a:ln>
        </p:spPr>
      </p:pic>
      <p:grpSp>
        <p:nvGrpSpPr>
          <p:cNvPr id="98" name="Shape 98"/>
          <p:cNvGrpSpPr/>
          <p:nvPr/>
        </p:nvGrpSpPr>
        <p:grpSpPr>
          <a:xfrm>
            <a:off x="65278" y="1248533"/>
            <a:ext cx="9147686" cy="1193212"/>
            <a:chOff x="65278" y="1248533"/>
            <a:chExt cx="9147686" cy="1193212"/>
          </a:xfrm>
        </p:grpSpPr>
        <p:pic>
          <p:nvPicPr>
            <p:cNvPr id="99" name="Shape 99"/>
            <p:cNvPicPr preferRelativeResize="0"/>
            <p:nvPr/>
          </p:nvPicPr>
          <p:blipFill rotWithShape="1">
            <a:blip r:embed="rId7">
              <a:alphaModFix/>
            </a:blip>
            <a:srcRect/>
            <a:stretch/>
          </p:blipFill>
          <p:spPr>
            <a:xfrm>
              <a:off x="65278" y="1259728"/>
              <a:ext cx="2055979" cy="1173362"/>
            </a:xfrm>
            <a:prstGeom prst="rect">
              <a:avLst/>
            </a:prstGeom>
            <a:noFill/>
            <a:ln>
              <a:noFill/>
            </a:ln>
          </p:spPr>
        </p:pic>
        <p:pic>
          <p:nvPicPr>
            <p:cNvPr id="100" name="Shape 100"/>
            <p:cNvPicPr preferRelativeResize="0"/>
            <p:nvPr/>
          </p:nvPicPr>
          <p:blipFill rotWithShape="1">
            <a:blip r:embed="rId8">
              <a:alphaModFix/>
            </a:blip>
            <a:srcRect/>
            <a:stretch/>
          </p:blipFill>
          <p:spPr>
            <a:xfrm>
              <a:off x="1905000" y="1263657"/>
              <a:ext cx="2041796" cy="1169434"/>
            </a:xfrm>
            <a:prstGeom prst="rect">
              <a:avLst/>
            </a:prstGeom>
            <a:noFill/>
            <a:ln>
              <a:noFill/>
            </a:ln>
          </p:spPr>
        </p:pic>
        <p:pic>
          <p:nvPicPr>
            <p:cNvPr id="101" name="Shape 101"/>
            <p:cNvPicPr preferRelativeResize="0"/>
            <p:nvPr/>
          </p:nvPicPr>
          <p:blipFill rotWithShape="1">
            <a:blip r:embed="rId9">
              <a:alphaModFix/>
            </a:blip>
            <a:srcRect/>
            <a:stretch/>
          </p:blipFill>
          <p:spPr>
            <a:xfrm>
              <a:off x="3636292" y="1251070"/>
              <a:ext cx="2115573" cy="1190674"/>
            </a:xfrm>
            <a:prstGeom prst="rect">
              <a:avLst/>
            </a:prstGeom>
            <a:noFill/>
            <a:ln>
              <a:noFill/>
            </a:ln>
          </p:spPr>
        </p:pic>
        <p:pic>
          <p:nvPicPr>
            <p:cNvPr id="102" name="Shape 102"/>
            <p:cNvPicPr preferRelativeResize="0"/>
            <p:nvPr/>
          </p:nvPicPr>
          <p:blipFill rotWithShape="1">
            <a:blip r:embed="rId10">
              <a:alphaModFix/>
            </a:blip>
            <a:srcRect/>
            <a:stretch/>
          </p:blipFill>
          <p:spPr>
            <a:xfrm>
              <a:off x="5643689" y="1249530"/>
              <a:ext cx="1680229" cy="1179553"/>
            </a:xfrm>
            <a:prstGeom prst="rect">
              <a:avLst/>
            </a:prstGeom>
            <a:noFill/>
            <a:ln>
              <a:noFill/>
            </a:ln>
          </p:spPr>
        </p:pic>
        <p:pic>
          <p:nvPicPr>
            <p:cNvPr id="103" name="Shape 103"/>
            <p:cNvPicPr preferRelativeResize="0"/>
            <p:nvPr/>
          </p:nvPicPr>
          <p:blipFill rotWithShape="1">
            <a:blip r:embed="rId11">
              <a:alphaModFix/>
            </a:blip>
            <a:srcRect/>
            <a:stretch/>
          </p:blipFill>
          <p:spPr>
            <a:xfrm>
              <a:off x="7330365" y="1248533"/>
              <a:ext cx="1882599" cy="1184557"/>
            </a:xfrm>
            <a:prstGeom prst="rect">
              <a:avLst/>
            </a:prstGeom>
            <a:noFill/>
            <a:ln>
              <a:noFill/>
            </a:ln>
          </p:spPr>
        </p:pic>
      </p:grpSp>
      <p:sp>
        <p:nvSpPr>
          <p:cNvPr id="104" name="Shape 104"/>
          <p:cNvSpPr txBox="1"/>
          <p:nvPr/>
        </p:nvSpPr>
        <p:spPr>
          <a:xfrm>
            <a:off x="464225" y="3923950"/>
            <a:ext cx="8391900" cy="16266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61111"/>
              <a:buFont typeface="Arial"/>
              <a:buNone/>
            </a:pPr>
            <a:r>
              <a:rPr lang="en-US" sz="1800" dirty="0">
                <a:solidFill>
                  <a:srgbClr val="FFFFFF"/>
                </a:solidFill>
                <a:latin typeface="Calibri"/>
                <a:ea typeface="Calibri"/>
                <a:cs typeface="Calibri"/>
                <a:sym typeface="Calibri"/>
              </a:rPr>
              <a:t>The following slides provide visual examples of Fuels Management contracting tasks and equipment used. They are meant to provide just a few visual descriptions of the type of treatments and equipment used to complete BLM fuels reduction.  The descriptions are not inclusive. Contract and Contract Task orders may identify specific types of machinery, techniques or operational specifications. </a:t>
            </a:r>
          </a:p>
          <a:p>
            <a:pPr lvl="0">
              <a:spcBef>
                <a:spcPts val="0"/>
              </a:spcBef>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21" name="Shape 221"/>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22" name="Shape 222"/>
          <p:cNvSpPr txBox="1"/>
          <p:nvPr/>
        </p:nvSpPr>
        <p:spPr>
          <a:xfrm>
            <a:off x="1524000" y="132247"/>
            <a:ext cx="7638758" cy="1077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Fuels Treatment: Dixie Harrow</a:t>
            </a:r>
          </a:p>
        </p:txBody>
      </p:sp>
      <p:pic>
        <p:nvPicPr>
          <p:cNvPr id="223" name="Shape 223"/>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24" name="Shape 224"/>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25" name="Shape 225"/>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26" name="Shape 226"/>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27" name="Shape 227" descr="DSCN3131.JPG"/>
          <p:cNvPicPr preferRelativeResize="0"/>
          <p:nvPr/>
        </p:nvPicPr>
        <p:blipFill rotWithShape="1">
          <a:blip r:embed="rId6">
            <a:alphaModFix/>
          </a:blip>
          <a:srcRect t="15875" b="20731"/>
          <a:stretch/>
        </p:blipFill>
        <p:spPr>
          <a:xfrm>
            <a:off x="0" y="1288579"/>
            <a:ext cx="6838432" cy="2438399"/>
          </a:xfrm>
          <a:prstGeom prst="rect">
            <a:avLst/>
          </a:prstGeom>
          <a:noFill/>
          <a:ln>
            <a:noFill/>
          </a:ln>
        </p:spPr>
      </p:pic>
      <p:pic>
        <p:nvPicPr>
          <p:cNvPr id="228" name="Shape 228" descr="Dixie Harrow.jpg"/>
          <p:cNvPicPr preferRelativeResize="0"/>
          <p:nvPr/>
        </p:nvPicPr>
        <p:blipFill rotWithShape="1">
          <a:blip r:embed="rId7">
            <a:alphaModFix/>
          </a:blip>
          <a:srcRect b="18972"/>
          <a:stretch/>
        </p:blipFill>
        <p:spPr>
          <a:xfrm>
            <a:off x="3940748" y="3232076"/>
            <a:ext cx="5200358" cy="31603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35" name="Shape 235"/>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36" name="Shape 236"/>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Mowing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37" name="Shape 237"/>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38" name="Shape 238"/>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39" name="Shape 239"/>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40" name="Shape 240"/>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41" name="Shape 241"/>
          <p:cNvPicPr preferRelativeResize="0"/>
          <p:nvPr/>
        </p:nvPicPr>
        <p:blipFill rotWithShape="1">
          <a:blip r:embed="rId6">
            <a:alphaModFix/>
          </a:blip>
          <a:srcRect r="14947" b="25312"/>
          <a:stretch/>
        </p:blipFill>
        <p:spPr>
          <a:xfrm>
            <a:off x="3886200" y="3294473"/>
            <a:ext cx="5257799" cy="3092824"/>
          </a:xfrm>
          <a:prstGeom prst="rect">
            <a:avLst/>
          </a:prstGeom>
          <a:noFill/>
          <a:ln>
            <a:noFill/>
          </a:ln>
        </p:spPr>
      </p:pic>
      <p:pic>
        <p:nvPicPr>
          <p:cNvPr id="242" name="Shape 242"/>
          <p:cNvPicPr preferRelativeResize="0"/>
          <p:nvPr/>
        </p:nvPicPr>
        <p:blipFill rotWithShape="1">
          <a:blip r:embed="rId7">
            <a:alphaModFix/>
          </a:blip>
          <a:srcRect l="33" r="12412" b="16736"/>
          <a:stretch/>
        </p:blipFill>
        <p:spPr>
          <a:xfrm>
            <a:off x="0" y="1300312"/>
            <a:ext cx="5108930" cy="33478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49" name="Shape 249"/>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50" name="Shape 250"/>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Severing and Piling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51" name="Shape 251"/>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52" name="Shape 252"/>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53" name="Shape 253"/>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54" name="Shape 254"/>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55" name="Shape 255"/>
          <p:cNvPicPr preferRelativeResize="0"/>
          <p:nvPr/>
        </p:nvPicPr>
        <p:blipFill rotWithShape="1">
          <a:blip r:embed="rId6">
            <a:alphaModFix/>
          </a:blip>
          <a:srcRect l="1751" t="1329" r="1997" b="1777"/>
          <a:stretch/>
        </p:blipFill>
        <p:spPr>
          <a:xfrm>
            <a:off x="1488420" y="1280158"/>
            <a:ext cx="6178879" cy="51060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62" name="Shape 262"/>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63" name="Shape 263"/>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Clear Cut and Scatter</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64" name="Shape 264"/>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65" name="Shape 265"/>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66" name="Shape 266"/>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67" name="Shape 267"/>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68" name="Shape 268"/>
          <p:cNvPicPr preferRelativeResize="0"/>
          <p:nvPr/>
        </p:nvPicPr>
        <p:blipFill rotWithShape="1">
          <a:blip r:embed="rId6">
            <a:alphaModFix/>
          </a:blip>
          <a:srcRect/>
          <a:stretch/>
        </p:blipFill>
        <p:spPr>
          <a:xfrm>
            <a:off x="949567" y="1290526"/>
            <a:ext cx="7256584" cy="51102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75" name="Shape 275"/>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76" name="Shape 276"/>
          <p:cNvSpPr txBox="1"/>
          <p:nvPr/>
        </p:nvSpPr>
        <p:spPr>
          <a:xfrm>
            <a:off x="2590800" y="132247"/>
            <a:ext cx="65719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Hand Cutting and Mechanical Piling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77" name="Shape 277"/>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78" name="Shape 278"/>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79" name="Shape 279"/>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80" name="Shape 280"/>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81" name="Shape 281" descr="DSC00392.JPG"/>
          <p:cNvPicPr preferRelativeResize="0"/>
          <p:nvPr/>
        </p:nvPicPr>
        <p:blipFill rotWithShape="1">
          <a:blip r:embed="rId6">
            <a:alphaModFix/>
          </a:blip>
          <a:srcRect/>
          <a:stretch/>
        </p:blipFill>
        <p:spPr>
          <a:xfrm>
            <a:off x="0" y="1264987"/>
            <a:ext cx="4331188" cy="3248392"/>
          </a:xfrm>
          <a:prstGeom prst="rect">
            <a:avLst/>
          </a:prstGeom>
          <a:noFill/>
          <a:ln>
            <a:noFill/>
          </a:ln>
        </p:spPr>
      </p:pic>
      <p:pic>
        <p:nvPicPr>
          <p:cNvPr id="282" name="Shape 282"/>
          <p:cNvPicPr preferRelativeResize="0"/>
          <p:nvPr/>
        </p:nvPicPr>
        <p:blipFill rotWithShape="1">
          <a:blip r:embed="rId7">
            <a:alphaModFix/>
          </a:blip>
          <a:srcRect b="23244"/>
          <a:stretch/>
        </p:blipFill>
        <p:spPr>
          <a:xfrm>
            <a:off x="1981200" y="3858283"/>
            <a:ext cx="5029199" cy="2573469"/>
          </a:xfrm>
          <a:prstGeom prst="rect">
            <a:avLst/>
          </a:prstGeom>
          <a:noFill/>
          <a:ln>
            <a:noFill/>
          </a:ln>
        </p:spPr>
      </p:pic>
      <p:pic>
        <p:nvPicPr>
          <p:cNvPr id="283" name="Shape 283"/>
          <p:cNvPicPr preferRelativeResize="0"/>
          <p:nvPr/>
        </p:nvPicPr>
        <p:blipFill rotWithShape="1">
          <a:blip r:embed="rId8">
            <a:alphaModFix/>
          </a:blip>
          <a:srcRect l="1751" t="1329" r="1997" b="1777"/>
          <a:stretch/>
        </p:blipFill>
        <p:spPr>
          <a:xfrm>
            <a:off x="5181598" y="1269920"/>
            <a:ext cx="3962400" cy="32744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90" name="Shape 290"/>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91" name="Shape 291"/>
          <p:cNvSpPr txBox="1"/>
          <p:nvPr/>
        </p:nvSpPr>
        <p:spPr>
          <a:xfrm>
            <a:off x="1828800" y="132247"/>
            <a:ext cx="73339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Broadcast Application of Herbicide Item</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92" name="Shape 292"/>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93" name="Shape 293"/>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94" name="Shape 294"/>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95" name="Shape 295"/>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96" name="Shape 296"/>
          <p:cNvPicPr preferRelativeResize="0"/>
          <p:nvPr/>
        </p:nvPicPr>
        <p:blipFill rotWithShape="1">
          <a:blip r:embed="rId6">
            <a:alphaModFix/>
          </a:blip>
          <a:srcRect/>
          <a:stretch/>
        </p:blipFill>
        <p:spPr>
          <a:xfrm>
            <a:off x="4822" y="1296999"/>
            <a:ext cx="5030019" cy="3652611"/>
          </a:xfrm>
          <a:prstGeom prst="rect">
            <a:avLst/>
          </a:prstGeom>
          <a:noFill/>
          <a:ln>
            <a:noFill/>
          </a:ln>
        </p:spPr>
      </p:pic>
      <p:pic>
        <p:nvPicPr>
          <p:cNvPr id="297" name="Shape 297" descr="SLFO Plateau.jpg"/>
          <p:cNvPicPr preferRelativeResize="0"/>
          <p:nvPr/>
        </p:nvPicPr>
        <p:blipFill rotWithShape="1">
          <a:blip r:embed="rId7">
            <a:alphaModFix/>
          </a:blip>
          <a:srcRect/>
          <a:stretch/>
        </p:blipFill>
        <p:spPr>
          <a:xfrm>
            <a:off x="4800600" y="3013189"/>
            <a:ext cx="4343400" cy="338761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04" name="Shape 304"/>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05" name="Shape 305"/>
          <p:cNvSpPr txBox="1"/>
          <p:nvPr/>
        </p:nvSpPr>
        <p:spPr>
          <a:xfrm>
            <a:off x="1828800" y="132247"/>
            <a:ext cx="73339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Landscape Level Application of Herbicide</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06" name="Shape 306"/>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07" name="Shape 307"/>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08" name="Shape 308"/>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09" name="Shape 309"/>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10" name="Shape 310" descr="West Desert District UT Spray.jpg"/>
          <p:cNvPicPr preferRelativeResize="0"/>
          <p:nvPr/>
        </p:nvPicPr>
        <p:blipFill rotWithShape="1">
          <a:blip r:embed="rId6">
            <a:alphaModFix/>
          </a:blip>
          <a:srcRect b="25881"/>
          <a:stretch/>
        </p:blipFill>
        <p:spPr>
          <a:xfrm>
            <a:off x="0" y="1288273"/>
            <a:ext cx="4293234" cy="2386561"/>
          </a:xfrm>
          <a:prstGeom prst="rect">
            <a:avLst/>
          </a:prstGeom>
          <a:noFill/>
          <a:ln>
            <a:noFill/>
          </a:ln>
        </p:spPr>
      </p:pic>
      <p:pic>
        <p:nvPicPr>
          <p:cNvPr id="311" name="Shape 311" descr="Helo Spraying 1.jpg"/>
          <p:cNvPicPr preferRelativeResize="0"/>
          <p:nvPr/>
        </p:nvPicPr>
        <p:blipFill rotWithShape="1">
          <a:blip r:embed="rId7">
            <a:alphaModFix/>
          </a:blip>
          <a:srcRect l="11625" t="42890"/>
          <a:stretch/>
        </p:blipFill>
        <p:spPr>
          <a:xfrm>
            <a:off x="4400292" y="2743200"/>
            <a:ext cx="4716698" cy="2286000"/>
          </a:xfrm>
          <a:prstGeom prst="rect">
            <a:avLst/>
          </a:prstGeom>
          <a:noFill/>
          <a:ln>
            <a:noFill/>
          </a:ln>
        </p:spPr>
      </p:pic>
      <p:pic>
        <p:nvPicPr>
          <p:cNvPr id="312" name="Shape 312"/>
          <p:cNvPicPr preferRelativeResize="0"/>
          <p:nvPr/>
        </p:nvPicPr>
        <p:blipFill rotWithShape="1">
          <a:blip r:embed="rId8">
            <a:alphaModFix/>
          </a:blip>
          <a:srcRect/>
          <a:stretch/>
        </p:blipFill>
        <p:spPr>
          <a:xfrm>
            <a:off x="-17585" y="3873548"/>
            <a:ext cx="4310819" cy="25305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19" name="Shape 319"/>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20" name="Shape 320"/>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Fuel Modification Zone</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21" name="Shape 321"/>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22" name="Shape 322"/>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23" name="Shape 323"/>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24" name="Shape 324"/>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25" name="Shape 325"/>
          <p:cNvPicPr preferRelativeResize="0"/>
          <p:nvPr/>
        </p:nvPicPr>
        <p:blipFill rotWithShape="1">
          <a:blip r:embed="rId6">
            <a:alphaModFix/>
          </a:blip>
          <a:srcRect/>
          <a:stretch/>
        </p:blipFill>
        <p:spPr>
          <a:xfrm>
            <a:off x="4876801" y="3555987"/>
            <a:ext cx="4267199" cy="2844812"/>
          </a:xfrm>
          <a:prstGeom prst="rect">
            <a:avLst/>
          </a:prstGeom>
          <a:noFill/>
          <a:ln>
            <a:noFill/>
          </a:ln>
        </p:spPr>
      </p:pic>
      <p:pic>
        <p:nvPicPr>
          <p:cNvPr id="326" name="Shape 326" descr="C:\Documents and Settings\bwasha\Local Settings\Temp\notes6030C8\girdling.gif"/>
          <p:cNvPicPr preferRelativeResize="0"/>
          <p:nvPr/>
        </p:nvPicPr>
        <p:blipFill rotWithShape="1">
          <a:blip r:embed="rId7">
            <a:alphaModFix/>
          </a:blip>
          <a:srcRect/>
          <a:stretch/>
        </p:blipFill>
        <p:spPr>
          <a:xfrm>
            <a:off x="5867400" y="1348970"/>
            <a:ext cx="2286000" cy="2190177"/>
          </a:xfrm>
          <a:prstGeom prst="rect">
            <a:avLst/>
          </a:prstGeom>
          <a:noFill/>
          <a:ln>
            <a:noFill/>
          </a:ln>
        </p:spPr>
      </p:pic>
      <p:pic>
        <p:nvPicPr>
          <p:cNvPr id="327" name="Shape 327"/>
          <p:cNvPicPr preferRelativeResize="0"/>
          <p:nvPr/>
        </p:nvPicPr>
        <p:blipFill rotWithShape="1">
          <a:blip r:embed="rId8">
            <a:alphaModFix/>
          </a:blip>
          <a:srcRect/>
          <a:stretch/>
        </p:blipFill>
        <p:spPr>
          <a:xfrm>
            <a:off x="0" y="3431173"/>
            <a:ext cx="3962399" cy="2969627"/>
          </a:xfrm>
          <a:prstGeom prst="rect">
            <a:avLst/>
          </a:prstGeom>
          <a:noFill/>
          <a:ln>
            <a:noFill/>
          </a:ln>
        </p:spPr>
      </p:pic>
      <p:pic>
        <p:nvPicPr>
          <p:cNvPr id="328" name="Shape 328" descr="NM1.jpg"/>
          <p:cNvPicPr preferRelativeResize="0"/>
          <p:nvPr/>
        </p:nvPicPr>
        <p:blipFill rotWithShape="1">
          <a:blip r:embed="rId9">
            <a:alphaModFix/>
          </a:blip>
          <a:srcRect/>
          <a:stretch/>
        </p:blipFill>
        <p:spPr>
          <a:xfrm>
            <a:off x="0" y="1296998"/>
            <a:ext cx="3962399" cy="29718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Shape 334"/>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35" name="Shape 335"/>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36" name="Shape 336"/>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Air Curtain Burner</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37" name="Shape 337"/>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38" name="Shape 338"/>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39" name="Shape 339"/>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40" name="Shape 340"/>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41" name="Shape 341"/>
          <p:cNvPicPr preferRelativeResize="0"/>
          <p:nvPr/>
        </p:nvPicPr>
        <p:blipFill rotWithShape="1">
          <a:blip r:embed="rId6">
            <a:alphaModFix/>
          </a:blip>
          <a:srcRect/>
          <a:stretch/>
        </p:blipFill>
        <p:spPr>
          <a:xfrm>
            <a:off x="0" y="1280159"/>
            <a:ext cx="4693930" cy="3520440"/>
          </a:xfrm>
          <a:prstGeom prst="rect">
            <a:avLst/>
          </a:prstGeom>
          <a:noFill/>
          <a:ln>
            <a:noFill/>
          </a:ln>
        </p:spPr>
      </p:pic>
      <p:pic>
        <p:nvPicPr>
          <p:cNvPr id="342" name="Shape 342" descr="air curtain"/>
          <p:cNvPicPr preferRelativeResize="0"/>
          <p:nvPr/>
        </p:nvPicPr>
        <p:blipFill rotWithShape="1">
          <a:blip r:embed="rId7">
            <a:alphaModFix/>
          </a:blip>
          <a:srcRect/>
          <a:stretch/>
        </p:blipFill>
        <p:spPr>
          <a:xfrm>
            <a:off x="3886200" y="3440473"/>
            <a:ext cx="5257799" cy="2960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49" name="Shape 349"/>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50" name="Shape 350"/>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Tractor/Dozer/Other Equipment</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51" name="Shape 351"/>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52" name="Shape 352"/>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53" name="Shape 353"/>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54" name="Shape 354"/>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55" name="Shape 355" descr="westsidefire.bmp"/>
          <p:cNvPicPr preferRelativeResize="0"/>
          <p:nvPr/>
        </p:nvPicPr>
        <p:blipFill rotWithShape="1">
          <a:blip r:embed="rId6">
            <a:alphaModFix/>
          </a:blip>
          <a:srcRect/>
          <a:stretch/>
        </p:blipFill>
        <p:spPr>
          <a:xfrm>
            <a:off x="0" y="1291601"/>
            <a:ext cx="4967581" cy="3356596"/>
          </a:xfrm>
          <a:prstGeom prst="rect">
            <a:avLst/>
          </a:prstGeom>
          <a:noFill/>
          <a:ln>
            <a:noFill/>
          </a:ln>
        </p:spPr>
      </p:pic>
      <p:pic>
        <p:nvPicPr>
          <p:cNvPr id="356" name="Shape 356" descr="http://wildlife.utah.gov/gbrc/images/brushbeater.jpg"/>
          <p:cNvPicPr preferRelativeResize="0"/>
          <p:nvPr/>
        </p:nvPicPr>
        <p:blipFill rotWithShape="1">
          <a:blip r:embed="rId7">
            <a:alphaModFix/>
          </a:blip>
          <a:srcRect/>
          <a:stretch/>
        </p:blipFill>
        <p:spPr>
          <a:xfrm>
            <a:off x="4343400" y="3354798"/>
            <a:ext cx="4795243" cy="30416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11" name="Shape 111"/>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12" name="Shape 112"/>
          <p:cNvSpPr txBox="1"/>
          <p:nvPr/>
        </p:nvSpPr>
        <p:spPr>
          <a:xfrm>
            <a:off x="3886200" y="132247"/>
            <a:ext cx="52765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General Mastication</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113" name="Shape 113"/>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14" name="Shape 114"/>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15" name="Shape 115"/>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16" name="Shape 116"/>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117" name="Shape 117"/>
          <p:cNvPicPr preferRelativeResize="0"/>
          <p:nvPr/>
        </p:nvPicPr>
        <p:blipFill rotWithShape="1">
          <a:blip r:embed="rId6">
            <a:alphaModFix/>
          </a:blip>
          <a:srcRect/>
          <a:stretch/>
        </p:blipFill>
        <p:spPr>
          <a:xfrm>
            <a:off x="0" y="1305329"/>
            <a:ext cx="3949640" cy="2961870"/>
          </a:xfrm>
          <a:prstGeom prst="rect">
            <a:avLst/>
          </a:prstGeom>
          <a:noFill/>
          <a:ln>
            <a:noFill/>
          </a:ln>
        </p:spPr>
      </p:pic>
      <p:pic>
        <p:nvPicPr>
          <p:cNvPr id="118" name="Shape 118"/>
          <p:cNvPicPr preferRelativeResize="0"/>
          <p:nvPr/>
        </p:nvPicPr>
        <p:blipFill rotWithShape="1">
          <a:blip r:embed="rId7">
            <a:alphaModFix/>
          </a:blip>
          <a:srcRect/>
          <a:stretch/>
        </p:blipFill>
        <p:spPr>
          <a:xfrm>
            <a:off x="5166235" y="1295458"/>
            <a:ext cx="3962331" cy="2971742"/>
          </a:xfrm>
          <a:prstGeom prst="rect">
            <a:avLst/>
          </a:prstGeom>
          <a:noFill/>
          <a:ln>
            <a:noFill/>
          </a:ln>
        </p:spPr>
      </p:pic>
      <p:pic>
        <p:nvPicPr>
          <p:cNvPr id="119" name="Shape 119" descr="Bullhog.jpg"/>
          <p:cNvPicPr preferRelativeResize="0"/>
          <p:nvPr/>
        </p:nvPicPr>
        <p:blipFill rotWithShape="1">
          <a:blip r:embed="rId8">
            <a:alphaModFix/>
          </a:blip>
          <a:srcRect/>
          <a:stretch/>
        </p:blipFill>
        <p:spPr>
          <a:xfrm>
            <a:off x="2499946" y="3245457"/>
            <a:ext cx="4190999" cy="31432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Shape 362"/>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63" name="Shape 363"/>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64" name="Shape 364"/>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Lowboy Transport</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65" name="Shape 365"/>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66" name="Shape 366"/>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67" name="Shape 367"/>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68" name="Shape 368"/>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69" name="Shape 369"/>
          <p:cNvPicPr preferRelativeResize="0"/>
          <p:nvPr/>
        </p:nvPicPr>
        <p:blipFill rotWithShape="1">
          <a:blip r:embed="rId6">
            <a:alphaModFix/>
          </a:blip>
          <a:srcRect/>
          <a:stretch/>
        </p:blipFill>
        <p:spPr>
          <a:xfrm>
            <a:off x="0" y="1898611"/>
            <a:ext cx="9140167" cy="3808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76" name="Shape 376"/>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77" name="Shape 377"/>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Yarding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78" name="Shape 378"/>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79" name="Shape 379"/>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80" name="Shape 380"/>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81" name="Shape 381"/>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82" name="Shape 382" descr="DCP01511.jpg"/>
          <p:cNvPicPr preferRelativeResize="0"/>
          <p:nvPr/>
        </p:nvPicPr>
        <p:blipFill rotWithShape="1">
          <a:blip r:embed="rId6">
            <a:alphaModFix/>
          </a:blip>
          <a:srcRect/>
          <a:stretch/>
        </p:blipFill>
        <p:spPr>
          <a:xfrm>
            <a:off x="10990" y="1280159"/>
            <a:ext cx="3623100" cy="2717399"/>
          </a:xfrm>
          <a:prstGeom prst="rect">
            <a:avLst/>
          </a:prstGeom>
          <a:noFill/>
          <a:ln>
            <a:noFill/>
          </a:ln>
        </p:spPr>
      </p:pic>
      <p:pic>
        <p:nvPicPr>
          <p:cNvPr id="383" name="Shape 383"/>
          <p:cNvPicPr preferRelativeResize="0"/>
          <p:nvPr/>
        </p:nvPicPr>
        <p:blipFill rotWithShape="1">
          <a:blip r:embed="rId7">
            <a:alphaModFix/>
          </a:blip>
          <a:srcRect/>
          <a:stretch/>
        </p:blipFill>
        <p:spPr>
          <a:xfrm>
            <a:off x="5016476" y="1306600"/>
            <a:ext cx="4117999" cy="2316371"/>
          </a:xfrm>
          <a:prstGeom prst="rect">
            <a:avLst/>
          </a:prstGeom>
          <a:noFill/>
          <a:ln>
            <a:noFill/>
          </a:ln>
        </p:spPr>
      </p:pic>
      <p:pic>
        <p:nvPicPr>
          <p:cNvPr id="384" name="Shape 384"/>
          <p:cNvPicPr preferRelativeResize="0"/>
          <p:nvPr/>
        </p:nvPicPr>
        <p:blipFill rotWithShape="1">
          <a:blip r:embed="rId8">
            <a:alphaModFix/>
          </a:blip>
          <a:srcRect/>
          <a:stretch/>
        </p:blipFill>
        <p:spPr>
          <a:xfrm>
            <a:off x="2133599" y="3622971"/>
            <a:ext cx="3714036" cy="27855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Shape 390"/>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391" name="Shape 391"/>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392" name="Shape 392"/>
          <p:cNvSpPr txBox="1"/>
          <p:nvPr/>
        </p:nvSpPr>
        <p:spPr>
          <a:xfrm>
            <a:off x="3276600" y="132247"/>
            <a:ext cx="58861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Grubbing and Root Knife</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393" name="Shape 393"/>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394" name="Shape 394"/>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395" name="Shape 395"/>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396" name="Shape 396"/>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397" name="Shape 397" descr="http://agesvr1.nmsu.edu/saltcedar/Management_files/images/grubbing.jpg"/>
          <p:cNvPicPr preferRelativeResize="0"/>
          <p:nvPr/>
        </p:nvPicPr>
        <p:blipFill rotWithShape="1">
          <a:blip r:embed="rId6">
            <a:alphaModFix/>
          </a:blip>
          <a:srcRect/>
          <a:stretch/>
        </p:blipFill>
        <p:spPr>
          <a:xfrm>
            <a:off x="0" y="1272325"/>
            <a:ext cx="4025630" cy="2704825"/>
          </a:xfrm>
          <a:prstGeom prst="rect">
            <a:avLst/>
          </a:prstGeom>
          <a:noFill/>
          <a:ln>
            <a:noFill/>
          </a:ln>
        </p:spPr>
      </p:pic>
      <p:pic>
        <p:nvPicPr>
          <p:cNvPr id="398" name="Shape 398" descr="P4150174.JPG"/>
          <p:cNvPicPr preferRelativeResize="0"/>
          <p:nvPr/>
        </p:nvPicPr>
        <p:blipFill rotWithShape="1">
          <a:blip r:embed="rId7">
            <a:alphaModFix/>
          </a:blip>
          <a:srcRect/>
          <a:stretch/>
        </p:blipFill>
        <p:spPr>
          <a:xfrm>
            <a:off x="4585921" y="1916184"/>
            <a:ext cx="4364137" cy="3272789"/>
          </a:xfrm>
          <a:prstGeom prst="rect">
            <a:avLst/>
          </a:prstGeom>
          <a:noFill/>
          <a:ln>
            <a:noFill/>
          </a:ln>
        </p:spPr>
      </p:pic>
      <p:pic>
        <p:nvPicPr>
          <p:cNvPr id="399" name="Shape 399"/>
          <p:cNvPicPr preferRelativeResize="0"/>
          <p:nvPr/>
        </p:nvPicPr>
        <p:blipFill rotWithShape="1">
          <a:blip r:embed="rId8">
            <a:alphaModFix/>
          </a:blip>
          <a:srcRect/>
          <a:stretch/>
        </p:blipFill>
        <p:spPr>
          <a:xfrm>
            <a:off x="838200" y="3718205"/>
            <a:ext cx="3581400" cy="26825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26" name="Shape 126"/>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27" name="Shape 127"/>
          <p:cNvSpPr txBox="1"/>
          <p:nvPr/>
        </p:nvSpPr>
        <p:spPr>
          <a:xfrm>
            <a:off x="1224429" y="132247"/>
            <a:ext cx="793832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Thinning with Created Openings-</a:t>
            </a:r>
            <a:endParaRPr sz="2800" b="0" i="0" u="none" strike="noStrike" cap="none" dirty="0">
              <a:solidFill>
                <a:schemeClr val="lt1"/>
              </a:solidFill>
              <a:latin typeface="Source Sans Pro"/>
              <a:ea typeface="Source Sans Pro"/>
              <a:cs typeface="Source Sans Pro"/>
              <a:sym typeface="Source Sans Pro"/>
            </a:endParaRPr>
          </a:p>
        </p:txBody>
      </p:sp>
      <p:pic>
        <p:nvPicPr>
          <p:cNvPr id="128" name="Shape 128"/>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29" name="Shape 129"/>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30" name="Shape 130"/>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31" name="Shape 131"/>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132" name="Shape 132" descr="Slashbuster-Free-Easy.JPG"/>
          <p:cNvPicPr preferRelativeResize="0"/>
          <p:nvPr/>
        </p:nvPicPr>
        <p:blipFill rotWithShape="1">
          <a:blip r:embed="rId6">
            <a:alphaModFix/>
          </a:blip>
          <a:srcRect l="19280" t="5383" r="248" b="13898"/>
          <a:stretch/>
        </p:blipFill>
        <p:spPr>
          <a:xfrm>
            <a:off x="0" y="1303750"/>
            <a:ext cx="4845969" cy="3645859"/>
          </a:xfrm>
          <a:prstGeom prst="rect">
            <a:avLst/>
          </a:prstGeom>
          <a:noFill/>
          <a:ln>
            <a:noFill/>
          </a:ln>
        </p:spPr>
      </p:pic>
      <p:pic>
        <p:nvPicPr>
          <p:cNvPr id="133" name="Shape 133" descr="IMG_0027.JPG"/>
          <p:cNvPicPr preferRelativeResize="0"/>
          <p:nvPr/>
        </p:nvPicPr>
        <p:blipFill rotWithShape="1">
          <a:blip r:embed="rId7">
            <a:alphaModFix/>
          </a:blip>
          <a:srcRect/>
          <a:stretch/>
        </p:blipFill>
        <p:spPr>
          <a:xfrm>
            <a:off x="4038600" y="2556977"/>
            <a:ext cx="5124691" cy="38438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40" name="Shape 140"/>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41" name="Shape 141"/>
          <p:cNvSpPr txBox="1"/>
          <p:nvPr/>
        </p:nvSpPr>
        <p:spPr>
          <a:xfrm>
            <a:off x="1084920" y="132247"/>
            <a:ext cx="8077837" cy="107721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Woodland Maintenance</a:t>
            </a:r>
          </a:p>
        </p:txBody>
      </p:sp>
      <p:pic>
        <p:nvPicPr>
          <p:cNvPr id="142" name="Shape 142"/>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43" name="Shape 143"/>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44" name="Shape 144"/>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45" name="Shape 145"/>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146" name="Shape 146" descr="DSCN2522.JPG"/>
          <p:cNvPicPr preferRelativeResize="0"/>
          <p:nvPr/>
        </p:nvPicPr>
        <p:blipFill rotWithShape="1">
          <a:blip r:embed="rId6">
            <a:alphaModFix/>
          </a:blip>
          <a:srcRect/>
          <a:stretch/>
        </p:blipFill>
        <p:spPr>
          <a:xfrm>
            <a:off x="0" y="1306600"/>
            <a:ext cx="4800600" cy="3600559"/>
          </a:xfrm>
          <a:prstGeom prst="rect">
            <a:avLst/>
          </a:prstGeom>
          <a:noFill/>
          <a:ln>
            <a:noFill/>
          </a:ln>
        </p:spPr>
      </p:pic>
      <p:pic>
        <p:nvPicPr>
          <p:cNvPr id="147" name="Shape 147"/>
          <p:cNvPicPr preferRelativeResize="0"/>
          <p:nvPr/>
        </p:nvPicPr>
        <p:blipFill rotWithShape="1">
          <a:blip r:embed="rId7">
            <a:alphaModFix/>
          </a:blip>
          <a:srcRect/>
          <a:stretch/>
        </p:blipFill>
        <p:spPr>
          <a:xfrm>
            <a:off x="4038601" y="2565405"/>
            <a:ext cx="5119868" cy="38353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54" name="Shape 154"/>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55" name="Shape 155"/>
          <p:cNvSpPr txBox="1"/>
          <p:nvPr/>
        </p:nvSpPr>
        <p:spPr>
          <a:xfrm>
            <a:off x="1084920" y="132247"/>
            <a:ext cx="807783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Plantation Maintenance</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156" name="Shape 156"/>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57" name="Shape 157"/>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58" name="Shape 158"/>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59" name="Shape 159"/>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 of completed thinning</a:t>
            </a:r>
          </a:p>
        </p:txBody>
      </p:sp>
      <p:pic>
        <p:nvPicPr>
          <p:cNvPr id="160" name="Shape 160"/>
          <p:cNvPicPr preferRelativeResize="0"/>
          <p:nvPr/>
        </p:nvPicPr>
        <p:blipFill rotWithShape="1">
          <a:blip r:embed="rId6">
            <a:alphaModFix/>
          </a:blip>
          <a:srcRect/>
          <a:stretch/>
        </p:blipFill>
        <p:spPr>
          <a:xfrm>
            <a:off x="1164070" y="1293095"/>
            <a:ext cx="6827578" cy="51206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67" name="Shape 167"/>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68" name="Shape 168"/>
          <p:cNvSpPr txBox="1"/>
          <p:nvPr/>
        </p:nvSpPr>
        <p:spPr>
          <a:xfrm>
            <a:off x="4295335" y="132247"/>
            <a:ext cx="4867421"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Piling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169" name="Shape 169"/>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70" name="Shape 170"/>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71" name="Shape 171"/>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72" name="Shape 172"/>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173" name="Shape 173" descr="Slash Piles.jpg"/>
          <p:cNvPicPr preferRelativeResize="0"/>
          <p:nvPr/>
        </p:nvPicPr>
        <p:blipFill rotWithShape="1">
          <a:blip r:embed="rId6">
            <a:alphaModFix/>
          </a:blip>
          <a:srcRect/>
          <a:stretch/>
        </p:blipFill>
        <p:spPr>
          <a:xfrm>
            <a:off x="3810000" y="1920150"/>
            <a:ext cx="5329609" cy="4497489"/>
          </a:xfrm>
          <a:prstGeom prst="rect">
            <a:avLst/>
          </a:prstGeom>
          <a:noFill/>
          <a:ln>
            <a:noFill/>
          </a:ln>
        </p:spPr>
      </p:pic>
      <p:pic>
        <p:nvPicPr>
          <p:cNvPr id="174" name="Shape 174"/>
          <p:cNvPicPr preferRelativeResize="0"/>
          <p:nvPr/>
        </p:nvPicPr>
        <p:blipFill rotWithShape="1">
          <a:blip r:embed="rId7">
            <a:alphaModFix/>
          </a:blip>
          <a:srcRect/>
          <a:stretch/>
        </p:blipFill>
        <p:spPr>
          <a:xfrm>
            <a:off x="0" y="1280159"/>
            <a:ext cx="5276926" cy="35204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81" name="Shape 181"/>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82" name="Shape 182"/>
          <p:cNvSpPr txBox="1"/>
          <p:nvPr/>
        </p:nvSpPr>
        <p:spPr>
          <a:xfrm>
            <a:off x="3810000" y="132247"/>
            <a:ext cx="53527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Slash Crushing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183" name="Shape 183"/>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84" name="Shape 184"/>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85" name="Shape 185"/>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186" name="Shape 186"/>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187" name="Shape 187" descr="westsidefire.bmp"/>
          <p:cNvPicPr preferRelativeResize="0"/>
          <p:nvPr/>
        </p:nvPicPr>
        <p:blipFill rotWithShape="1">
          <a:blip r:embed="rId6">
            <a:alphaModFix/>
          </a:blip>
          <a:srcRect/>
          <a:stretch/>
        </p:blipFill>
        <p:spPr>
          <a:xfrm>
            <a:off x="0" y="1296998"/>
            <a:ext cx="5297958" cy="3579800"/>
          </a:xfrm>
          <a:prstGeom prst="rect">
            <a:avLst/>
          </a:prstGeom>
          <a:noFill/>
          <a:ln>
            <a:noFill/>
          </a:ln>
        </p:spPr>
      </p:pic>
      <p:pic>
        <p:nvPicPr>
          <p:cNvPr id="188" name="Shape 188" descr="DSC00471.JPG"/>
          <p:cNvPicPr preferRelativeResize="0"/>
          <p:nvPr/>
        </p:nvPicPr>
        <p:blipFill rotWithShape="1">
          <a:blip r:embed="rId7">
            <a:alphaModFix/>
          </a:blip>
          <a:srcRect/>
          <a:stretch/>
        </p:blipFill>
        <p:spPr>
          <a:xfrm>
            <a:off x="3886200" y="2456083"/>
            <a:ext cx="5257799" cy="39432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195" name="Shape 195"/>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196" name="Shape 196"/>
          <p:cNvSpPr txBox="1"/>
          <p:nvPr/>
        </p:nvSpPr>
        <p:spPr>
          <a:xfrm>
            <a:off x="2133600" y="132247"/>
            <a:ext cx="7029157"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Fuels Treatment: Chipping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197" name="Shape 197"/>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198" name="Shape 198"/>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199" name="Shape 199"/>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00" name="Shape 200"/>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01" name="Shape 201" descr="Bandit 1890 Brush Chipper"/>
          <p:cNvPicPr preferRelativeResize="0"/>
          <p:nvPr/>
        </p:nvPicPr>
        <p:blipFill rotWithShape="1">
          <a:blip r:embed="rId6">
            <a:alphaModFix/>
          </a:blip>
          <a:srcRect l="5618" r="5626"/>
          <a:stretch/>
        </p:blipFill>
        <p:spPr>
          <a:xfrm>
            <a:off x="1529686" y="1274138"/>
            <a:ext cx="6096349"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l="405" t="87085" r="36522"/>
          <a:stretch/>
        </p:blipFill>
        <p:spPr>
          <a:xfrm>
            <a:off x="0" y="0"/>
            <a:ext cx="9190893" cy="1280159"/>
          </a:xfrm>
          <a:prstGeom prst="rect">
            <a:avLst/>
          </a:prstGeom>
          <a:noFill/>
          <a:ln>
            <a:noFill/>
          </a:ln>
        </p:spPr>
      </p:pic>
      <p:pic>
        <p:nvPicPr>
          <p:cNvPr id="208" name="Shape 208"/>
          <p:cNvPicPr preferRelativeResize="0"/>
          <p:nvPr/>
        </p:nvPicPr>
        <p:blipFill rotWithShape="1">
          <a:blip r:embed="rId3">
            <a:alphaModFix/>
          </a:blip>
          <a:srcRect l="406" t="87085" r="11294"/>
          <a:stretch/>
        </p:blipFill>
        <p:spPr>
          <a:xfrm>
            <a:off x="-17585" y="6400800"/>
            <a:ext cx="9190893" cy="496519"/>
          </a:xfrm>
          <a:prstGeom prst="rect">
            <a:avLst/>
          </a:prstGeom>
          <a:noFill/>
          <a:ln>
            <a:noFill/>
          </a:ln>
        </p:spPr>
      </p:pic>
      <p:sp>
        <p:nvSpPr>
          <p:cNvPr id="209" name="Shape 209"/>
          <p:cNvSpPr txBox="1"/>
          <p:nvPr/>
        </p:nvSpPr>
        <p:spPr>
          <a:xfrm>
            <a:off x="2286000" y="132247"/>
            <a:ext cx="6876758" cy="150810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3200" b="0" i="0" u="none" strike="noStrike" cap="none" dirty="0">
                <a:solidFill>
                  <a:schemeClr val="lt1"/>
                </a:solidFill>
                <a:latin typeface="Source Sans Pro"/>
                <a:ea typeface="Source Sans Pro"/>
                <a:cs typeface="Source Sans Pro"/>
                <a:sym typeface="Source Sans Pro"/>
              </a:rPr>
              <a:t>Mechanical Fuels Treatment: Chaining</a:t>
            </a:r>
          </a:p>
          <a:p>
            <a:pPr marL="0" marR="0" lvl="0" indent="0" algn="r" rtl="0">
              <a:spcBef>
                <a:spcPts val="0"/>
              </a:spcBef>
              <a:buNone/>
            </a:pPr>
            <a:endParaRPr sz="2800" b="0" i="0" u="none" strike="noStrike" cap="none" dirty="0">
              <a:solidFill>
                <a:schemeClr val="lt1"/>
              </a:solidFill>
              <a:latin typeface="Source Sans Pro"/>
              <a:ea typeface="Source Sans Pro"/>
              <a:cs typeface="Source Sans Pro"/>
              <a:sym typeface="Source Sans Pro"/>
            </a:endParaRPr>
          </a:p>
        </p:txBody>
      </p:sp>
      <p:pic>
        <p:nvPicPr>
          <p:cNvPr id="210" name="Shape 210"/>
          <p:cNvPicPr preferRelativeResize="0"/>
          <p:nvPr/>
        </p:nvPicPr>
        <p:blipFill rotWithShape="1">
          <a:blip r:embed="rId4">
            <a:alphaModFix/>
          </a:blip>
          <a:srcRect/>
          <a:stretch/>
        </p:blipFill>
        <p:spPr>
          <a:xfrm>
            <a:off x="-12896" y="1168062"/>
            <a:ext cx="9190891" cy="36762"/>
          </a:xfrm>
          <a:prstGeom prst="rect">
            <a:avLst/>
          </a:prstGeom>
          <a:noFill/>
          <a:ln>
            <a:noFill/>
          </a:ln>
        </p:spPr>
      </p:pic>
      <p:pic>
        <p:nvPicPr>
          <p:cNvPr id="211" name="Shape 211"/>
          <p:cNvPicPr preferRelativeResize="0"/>
          <p:nvPr/>
        </p:nvPicPr>
        <p:blipFill rotWithShape="1">
          <a:blip r:embed="rId4">
            <a:alphaModFix/>
          </a:blip>
          <a:srcRect/>
          <a:stretch/>
        </p:blipFill>
        <p:spPr>
          <a:xfrm>
            <a:off x="0" y="152400"/>
            <a:ext cx="9190891" cy="36762"/>
          </a:xfrm>
          <a:prstGeom prst="rect">
            <a:avLst/>
          </a:prstGeom>
          <a:noFill/>
          <a:ln>
            <a:noFill/>
          </a:ln>
        </p:spPr>
      </p:pic>
      <p:pic>
        <p:nvPicPr>
          <p:cNvPr id="212" name="Shape 212"/>
          <p:cNvPicPr preferRelativeResize="0"/>
          <p:nvPr/>
        </p:nvPicPr>
        <p:blipFill rotWithShape="1">
          <a:blip r:embed="rId5">
            <a:alphaModFix/>
          </a:blip>
          <a:srcRect/>
          <a:stretch/>
        </p:blipFill>
        <p:spPr>
          <a:xfrm>
            <a:off x="152402" y="261616"/>
            <a:ext cx="919623" cy="804672"/>
          </a:xfrm>
          <a:prstGeom prst="rect">
            <a:avLst/>
          </a:prstGeom>
          <a:noFill/>
          <a:ln>
            <a:noFill/>
          </a:ln>
        </p:spPr>
      </p:pic>
      <p:sp>
        <p:nvSpPr>
          <p:cNvPr id="213" name="Shape 213"/>
          <p:cNvSpPr txBox="1"/>
          <p:nvPr/>
        </p:nvSpPr>
        <p:spPr>
          <a:xfrm>
            <a:off x="3048000" y="6417639"/>
            <a:ext cx="6096000"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0" u="none" strike="noStrike" cap="none" dirty="0">
                <a:solidFill>
                  <a:schemeClr val="lt1"/>
                </a:solidFill>
                <a:latin typeface="Calibri"/>
                <a:ea typeface="Calibri"/>
                <a:cs typeface="Calibri"/>
                <a:sym typeface="Calibri"/>
              </a:rPr>
              <a:t>Examples of Mechanical Items</a:t>
            </a:r>
          </a:p>
        </p:txBody>
      </p:sp>
      <p:pic>
        <p:nvPicPr>
          <p:cNvPr id="214" name="Shape 214" descr="2reedcabinchaining93.jpg"/>
          <p:cNvPicPr preferRelativeResize="0"/>
          <p:nvPr/>
        </p:nvPicPr>
        <p:blipFill rotWithShape="1">
          <a:blip r:embed="rId6">
            <a:alphaModFix/>
          </a:blip>
          <a:srcRect/>
          <a:stretch/>
        </p:blipFill>
        <p:spPr>
          <a:xfrm>
            <a:off x="-17585" y="1455962"/>
            <a:ext cx="9161584" cy="4806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1619231B25F5419E6567B81F294E7D" ma:contentTypeVersion="15" ma:contentTypeDescription="Create a new document." ma:contentTypeScope="" ma:versionID="a3ccd1158aa2f10800191054f3c88520">
  <xsd:schema xmlns:xsd="http://www.w3.org/2001/XMLSchema" xmlns:xs="http://www.w3.org/2001/XMLSchema" xmlns:p="http://schemas.microsoft.com/office/2006/metadata/properties" xmlns:ns1="http://schemas.microsoft.com/sharepoint/v3" xmlns:ns2="949387c3-6f53-457b-84df-c7ef7f2e8cab" xmlns:ns3="9051457c-ceb4-4284-bbcd-a3791e536788" xmlns:ns4="31062a0d-ede8-4112-b4bb-00a9c1bc8e16" targetNamespace="http://schemas.microsoft.com/office/2006/metadata/properties" ma:root="true" ma:fieldsID="ae12df88a1e386d9c9cae1dccb9c13a0" ns1:_="" ns2:_="" ns3:_="" ns4:_="">
    <xsd:import namespace="http://schemas.microsoft.com/sharepoint/v3"/>
    <xsd:import namespace="949387c3-6f53-457b-84df-c7ef7f2e8cab"/>
    <xsd:import namespace="9051457c-ceb4-4284-bbcd-a3791e536788"/>
    <xsd:import namespace="31062a0d-ede8-4112-b4bb-00a9c1bc8e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DateTaken" minOccurs="0"/>
                <xsd:element ref="ns3:MediaLengthInSeconds" minOccurs="0"/>
                <xsd:element ref="ns3:MediaServiceAutoTags" minOccurs="0"/>
                <xsd:element ref="ns3:lcf76f155ced4ddcb4097134ff3c332f" minOccurs="0"/>
                <xsd:element ref="ns4: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9387c3-6f53-457b-84df-c7ef7f2e8ca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51457c-ceb4-4284-bbcd-a3791e53678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21f2710-457e-4111-a833-e42ae89cd3cf}" ma:internalName="TaxCatchAll" ma:showField="CatchAllData" ma:web="949387c3-6f53-457b-84df-c7ef7f2e8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19B69-91AE-48AD-BA06-C26375F22D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49387c3-6f53-457b-84df-c7ef7f2e8cab"/>
    <ds:schemaRef ds:uri="9051457c-ceb4-4284-bbcd-a3791e536788"/>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773609-7A55-474E-89A2-468F38C6BB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TotalTime>
  <Words>1979</Words>
  <Application>Microsoft Office PowerPoint</Application>
  <PresentationFormat>On-screen Show (4:3)</PresentationFormat>
  <Paragraphs>94</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Source Sans Pro</vt:lpstr>
      <vt:lpstr>Arial</vt:lpstr>
      <vt:lpstr>Times New Roman</vt:lpstr>
      <vt:lpstr>Office Theme</vt:lpstr>
      <vt:lpstr>Examples of Mechanical Items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of Mechanical Items</dc:title>
  <dc:creator>Chamberlin, Judith A</dc:creator>
  <cp:lastModifiedBy>Smith, Jennifer E</cp:lastModifiedBy>
  <cp:revision>4</cp:revision>
  <dcterms:modified xsi:type="dcterms:W3CDTF">2023-03-02T17:50:30Z</dcterms:modified>
</cp:coreProperties>
</file>