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3" r:id="rId8"/>
    <p:sldId id="262" r:id="rId9"/>
    <p:sldId id="264" r:id="rId10"/>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6" d="100"/>
          <a:sy n="76" d="100"/>
        </p:scale>
        <p:origin x="21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21154-65FC-4E5E-A006-60DD388FDDD0}"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349774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21154-65FC-4E5E-A006-60DD388FDDD0}"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295137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21154-65FC-4E5E-A006-60DD388FDDD0}"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163804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21154-65FC-4E5E-A006-60DD388FDDD0}"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280451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21154-65FC-4E5E-A006-60DD388FDDD0}"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200468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21154-65FC-4E5E-A006-60DD388FDDD0}"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75201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21154-65FC-4E5E-A006-60DD388FDDD0}"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211112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21154-65FC-4E5E-A006-60DD388FDDD0}"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265342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154-65FC-4E5E-A006-60DD388FDDD0}"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50864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121154-65FC-4E5E-A006-60DD388FDDD0}"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39624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121154-65FC-4E5E-A006-60DD388FDDD0}"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07EE4-DDD6-4E44-A92C-9EE696C56015}" type="slidenum">
              <a:rPr lang="en-US" smtClean="0"/>
              <a:t>‹#›</a:t>
            </a:fld>
            <a:endParaRPr lang="en-US"/>
          </a:p>
        </p:txBody>
      </p:sp>
    </p:spTree>
    <p:extLst>
      <p:ext uri="{BB962C8B-B14F-4D97-AF65-F5344CB8AC3E}">
        <p14:creationId xmlns:p14="http://schemas.microsoft.com/office/powerpoint/2010/main" val="48329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121154-65FC-4E5E-A006-60DD388FDDD0}" type="datetimeFigureOut">
              <a:rPr lang="en-US" smtClean="0"/>
              <a:t>11/16/2023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D907EE4-DDD6-4E44-A92C-9EE696C56015}" type="slidenum">
              <a:rPr lang="en-US" smtClean="0"/>
              <a:t>‹#›</a:t>
            </a:fld>
            <a:endParaRPr lang="en-US"/>
          </a:p>
        </p:txBody>
      </p:sp>
    </p:spTree>
    <p:extLst>
      <p:ext uri="{BB962C8B-B14F-4D97-AF65-F5344CB8AC3E}">
        <p14:creationId xmlns:p14="http://schemas.microsoft.com/office/powerpoint/2010/main" val="551913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ifc.gov/careers/blm-fire-job" TargetMode="External"/><Relationship Id="rId2" Type="http://schemas.openxmlformats.org/officeDocument/2006/relationships/hyperlink" Target="https://www.nifc.gov/about-us/our-partners/blm/blm-fire-recruitment-toolkit"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3" descr="BLM Fire logo">
            <a:extLst>
              <a:ext uri="{FF2B5EF4-FFF2-40B4-BE49-F238E27FC236}">
                <a16:creationId xmlns:a16="http://schemas.microsoft.com/office/drawing/2014/main" id="{AAA9CDDF-35D2-A8B4-7CFC-B6D12150D09E}"/>
              </a:ext>
            </a:extLst>
          </p:cNvPr>
          <p:cNvPicPr>
            <a:picLocks noChangeAspect="1"/>
          </p:cNvPicPr>
          <p:nvPr/>
        </p:nvPicPr>
        <p:blipFill rotWithShape="1">
          <a:blip r:embed="rId2"/>
          <a:srcRect r="2" b="4163"/>
          <a:stretch/>
        </p:blipFill>
        <p:spPr>
          <a:xfrm>
            <a:off x="1796531" y="4117885"/>
            <a:ext cx="4179338" cy="37951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itle 18">
            <a:extLst>
              <a:ext uri="{FF2B5EF4-FFF2-40B4-BE49-F238E27FC236}">
                <a16:creationId xmlns:a16="http://schemas.microsoft.com/office/drawing/2014/main" id="{C7F41EB6-D3FB-F058-1568-848FED3E23BF}"/>
              </a:ext>
            </a:extLst>
          </p:cNvPr>
          <p:cNvSpPr txBox="1">
            <a:spLocks/>
          </p:cNvSpPr>
          <p:nvPr/>
        </p:nvSpPr>
        <p:spPr>
          <a:xfrm>
            <a:off x="1674564" y="371643"/>
            <a:ext cx="4808434" cy="3252906"/>
          </a:xfrm>
          <a:prstGeom prst="rect">
            <a:avLst/>
          </a:prstGeom>
        </p:spPr>
        <p:txBody>
          <a:bodyPr vert="horz" lIns="91440" tIns="45720" rIns="91440" bIns="45720" rtlCol="0" anchor="b">
            <a:norm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lnSpc>
                <a:spcPct val="80000"/>
              </a:lnSpc>
            </a:pPr>
            <a:r>
              <a:rPr lang="en-US" sz="4400" dirty="0">
                <a:solidFill>
                  <a:schemeClr val="bg1"/>
                </a:solidFill>
                <a:latin typeface="Roboto" panose="02000000000000000000" pitchFamily="2" charset="0"/>
                <a:ea typeface="Roboto" panose="02000000000000000000" pitchFamily="2" charset="0"/>
              </a:rPr>
              <a:t>BLM Fire</a:t>
            </a:r>
            <a:br>
              <a:rPr lang="en-US" sz="4400" dirty="0">
                <a:solidFill>
                  <a:schemeClr val="bg1"/>
                </a:solidFill>
                <a:latin typeface="Roboto" panose="02000000000000000000" pitchFamily="2" charset="0"/>
                <a:ea typeface="Roboto" panose="02000000000000000000" pitchFamily="2" charset="0"/>
              </a:rPr>
            </a:br>
            <a:r>
              <a:rPr lang="en-US" sz="4400" dirty="0">
                <a:solidFill>
                  <a:schemeClr val="bg1"/>
                </a:solidFill>
                <a:latin typeface="Roboto" panose="02000000000000000000" pitchFamily="2" charset="0"/>
                <a:ea typeface="Roboto" panose="02000000000000000000" pitchFamily="2" charset="0"/>
              </a:rPr>
              <a:t>Recruitment Flyer</a:t>
            </a:r>
            <a:br>
              <a:rPr lang="en-US" sz="4400" b="1" dirty="0">
                <a:solidFill>
                  <a:schemeClr val="bg1"/>
                </a:solidFill>
                <a:latin typeface="Roboto" panose="02000000000000000000" pitchFamily="2" charset="0"/>
                <a:ea typeface="Roboto" panose="02000000000000000000" pitchFamily="2" charset="0"/>
              </a:rPr>
            </a:br>
            <a:br>
              <a:rPr lang="en-US" sz="4400" b="1" dirty="0">
                <a:solidFill>
                  <a:schemeClr val="bg1"/>
                </a:solidFill>
                <a:latin typeface="Roboto" panose="02000000000000000000" pitchFamily="2" charset="0"/>
                <a:ea typeface="Roboto" panose="02000000000000000000" pitchFamily="2" charset="0"/>
              </a:rPr>
            </a:br>
            <a:br>
              <a:rPr lang="en-US" sz="4400" b="1" dirty="0">
                <a:solidFill>
                  <a:schemeClr val="bg1"/>
                </a:solidFill>
                <a:latin typeface="Roboto" panose="02000000000000000000" pitchFamily="2" charset="0"/>
                <a:ea typeface="Roboto" panose="02000000000000000000" pitchFamily="2" charset="0"/>
              </a:rPr>
            </a:br>
            <a:r>
              <a:rPr lang="en-US" sz="4400" dirty="0">
                <a:solidFill>
                  <a:schemeClr val="bg1"/>
                </a:solidFill>
                <a:latin typeface="Roboto" panose="02000000000000000000" pitchFamily="2" charset="0"/>
                <a:ea typeface="Roboto" panose="02000000000000000000" pitchFamily="2" charset="0"/>
              </a:rPr>
              <a:t>#WeAreBLMFire</a:t>
            </a:r>
          </a:p>
        </p:txBody>
      </p:sp>
    </p:spTree>
    <p:extLst>
      <p:ext uri="{BB962C8B-B14F-4D97-AF65-F5344CB8AC3E}">
        <p14:creationId xmlns:p14="http://schemas.microsoft.com/office/powerpoint/2010/main" val="82099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696F6A-4A49-DB14-2CE7-6D62D9744CFD}"/>
              </a:ext>
              <a:ext uri="{C183D7F6-B498-43B3-948B-1728B52AA6E4}">
                <adec:decorative xmlns:adec="http://schemas.microsoft.com/office/drawing/2017/decorative" val="1"/>
              </a:ext>
            </a:extLst>
          </p:cNvPr>
          <p:cNvSpPr/>
          <p:nvPr/>
        </p:nvSpPr>
        <p:spPr>
          <a:xfrm>
            <a:off x="0" y="0"/>
            <a:ext cx="7772400" cy="2479678"/>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E9996-ECB3-C794-90B7-15963A8F21E0}"/>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rPr>
              <a:t>Tell the BLM Fire story</a:t>
            </a:r>
          </a:p>
        </p:txBody>
      </p:sp>
      <p:sp>
        <p:nvSpPr>
          <p:cNvPr id="3" name="Content Placeholder 2">
            <a:extLst>
              <a:ext uri="{FF2B5EF4-FFF2-40B4-BE49-F238E27FC236}">
                <a16:creationId xmlns:a16="http://schemas.microsoft.com/office/drawing/2014/main" id="{F7F55469-F95D-C01D-B014-7611F961F1BA}"/>
              </a:ext>
            </a:extLst>
          </p:cNvPr>
          <p:cNvSpPr>
            <a:spLocks noGrp="1"/>
          </p:cNvSpPr>
          <p:nvPr>
            <p:ph idx="1"/>
          </p:nvPr>
        </p:nvSpPr>
        <p:spPr>
          <a:xfrm>
            <a:off x="638996" y="3039424"/>
            <a:ext cx="6599052" cy="6381962"/>
          </a:xfrm>
        </p:spPr>
        <p:txBody>
          <a:bodyPr>
            <a:normAutofit/>
          </a:bodyPr>
          <a:lstStyle/>
          <a:p>
            <a:pPr>
              <a:lnSpc>
                <a:spcPts val="3800"/>
              </a:lnSpc>
            </a:pPr>
            <a:r>
              <a:rPr lang="en-US" sz="2400" b="0" i="0" dirty="0">
                <a:effectLst/>
                <a:latin typeface="Roboto" panose="02000000000000000000" pitchFamily="2" charset="0"/>
                <a:ea typeface="Roboto" panose="02000000000000000000" pitchFamily="2" charset="0"/>
              </a:rPr>
              <a:t>The 8.5” x 11” flyers are designed to provide a way to customize recruitment materials to be used for promoting BLM Fire jobs in your state, district, or field office. We want to highlight “why” people want to work for BLM Fire. It’s not just a job, it is a community. Careers in BLM Fire can take employees out of the office, working in outdoor recreation areas and traveling to places many people will never see. The natural resources we are charged to protect and the people we work with make this job great! Let’s promote that. </a:t>
            </a:r>
            <a:endParaRPr lang="en-US" sz="3200" dirty="0">
              <a:latin typeface="Roboto" panose="02000000000000000000" pitchFamily="2" charset="0"/>
              <a:ea typeface="Roboto" panose="02000000000000000000" pitchFamily="2" charset="0"/>
              <a:cs typeface="Arial" panose="020B0604020202020204" pitchFamily="34" charset="0"/>
            </a:endParaRPr>
          </a:p>
          <a:p>
            <a:pPr>
              <a:lnSpc>
                <a:spcPts val="3800"/>
              </a:lnSpc>
            </a:pPr>
            <a:endParaRPr lang="en-US" dirty="0">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F856E981-7AD6-364A-3C70-8A83B6DB8ED9}"/>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695720" y="637014"/>
            <a:ext cx="1735157" cy="1645040"/>
          </a:xfrm>
          <a:prstGeom prst="rect">
            <a:avLst/>
          </a:prstGeom>
        </p:spPr>
      </p:pic>
    </p:spTree>
    <p:extLst>
      <p:ext uri="{BB962C8B-B14F-4D97-AF65-F5344CB8AC3E}">
        <p14:creationId xmlns:p14="http://schemas.microsoft.com/office/powerpoint/2010/main" val="119457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18EE-CFC0-C3CA-B274-03532751417A}"/>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D1AA08FC-1CD6-4C7C-48EC-D731ED9A4152}"/>
              </a:ext>
              <a:ext uri="{C183D7F6-B498-43B3-948B-1728B52AA6E4}">
                <adec:decorative xmlns:adec="http://schemas.microsoft.com/office/drawing/2017/decorative" val="1"/>
              </a:ext>
            </a:extLst>
          </p:cNvPr>
          <p:cNvSpPr/>
          <p:nvPr/>
        </p:nvSpPr>
        <p:spPr>
          <a:xfrm>
            <a:off x="0" y="0"/>
            <a:ext cx="7772400" cy="2479678"/>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305A952-1855-58AB-9ED5-1E5A22951545}"/>
              </a:ext>
            </a:extLst>
          </p:cNvPr>
          <p:cNvSpPr txBox="1">
            <a:spLocks/>
          </p:cNvSpPr>
          <p:nvPr/>
        </p:nvSpPr>
        <p:spPr>
          <a:xfrm>
            <a:off x="534353" y="535519"/>
            <a:ext cx="6703695" cy="1944159"/>
          </a:xfrm>
          <a:prstGeom prst="rect">
            <a:avLst/>
          </a:prstGeom>
        </p:spPr>
        <p:txBody>
          <a:bodyPr vert="horz" lIns="91440" tIns="45720" rIns="91440" bIns="45720" rtlCol="0" anchor="ctr">
            <a:norm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dirty="0">
                <a:solidFill>
                  <a:schemeClr val="bg1"/>
                </a:solidFill>
                <a:latin typeface="Roboto" panose="02000000000000000000" pitchFamily="2" charset="0"/>
                <a:ea typeface="Roboto" panose="02000000000000000000" pitchFamily="2" charset="0"/>
              </a:rPr>
              <a:t>Customize the flyer</a:t>
            </a:r>
          </a:p>
        </p:txBody>
      </p:sp>
      <p:pic>
        <p:nvPicPr>
          <p:cNvPr id="6" name="Picture 5">
            <a:extLst>
              <a:ext uri="{FF2B5EF4-FFF2-40B4-BE49-F238E27FC236}">
                <a16:creationId xmlns:a16="http://schemas.microsoft.com/office/drawing/2014/main" id="{39FA53E7-94D0-73B5-8958-8487A55343D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695720" y="637014"/>
            <a:ext cx="1735157" cy="1645040"/>
          </a:xfrm>
          <a:prstGeom prst="rect">
            <a:avLst/>
          </a:prstGeom>
        </p:spPr>
      </p:pic>
      <p:sp>
        <p:nvSpPr>
          <p:cNvPr id="10" name="Content Placeholder 2">
            <a:extLst>
              <a:ext uri="{FF2B5EF4-FFF2-40B4-BE49-F238E27FC236}">
                <a16:creationId xmlns:a16="http://schemas.microsoft.com/office/drawing/2014/main" id="{0B754ED6-A895-0F4B-7384-98BAE696790D}"/>
              </a:ext>
            </a:extLst>
          </p:cNvPr>
          <p:cNvSpPr>
            <a:spLocks noGrp="1"/>
          </p:cNvSpPr>
          <p:nvPr>
            <p:ph idx="1"/>
          </p:nvPr>
        </p:nvSpPr>
        <p:spPr>
          <a:xfrm>
            <a:off x="661042" y="3116691"/>
            <a:ext cx="6577006" cy="5575617"/>
          </a:xfrm>
        </p:spPr>
        <p:txBody>
          <a:bodyPr vert="horz" lIns="91440" tIns="45720" rIns="91440" bIns="45720" rtlCol="0" anchor="t">
            <a:noAutofit/>
          </a:bodyPr>
          <a:lstStyle/>
          <a:p>
            <a:pPr>
              <a:lnSpc>
                <a:spcPts val="3600"/>
              </a:lnSpc>
              <a:spcAft>
                <a:spcPts val="600"/>
              </a:spcAft>
            </a:pPr>
            <a:r>
              <a:rPr lang="en-US" sz="2400" dirty="0">
                <a:latin typeface="Roboto" panose="02000000000000000000" pitchFamily="2" charset="0"/>
                <a:ea typeface="Roboto" panose="02000000000000000000" pitchFamily="2" charset="0"/>
              </a:rPr>
              <a:t>The following slides have the 8.5” x 11” BLM Fire recruitment flyer. Download the graphic by exporting the slides as a .jpg.</a:t>
            </a:r>
          </a:p>
          <a:p>
            <a:pPr>
              <a:lnSpc>
                <a:spcPts val="3600"/>
              </a:lnSpc>
              <a:spcAft>
                <a:spcPts val="600"/>
              </a:spcAft>
            </a:pPr>
            <a:r>
              <a:rPr lang="en-US" sz="2400" dirty="0">
                <a:latin typeface="Roboto" panose="02000000000000000000" pitchFamily="2" charset="0"/>
                <a:ea typeface="Roboto" panose="02000000000000000000" pitchFamily="2" charset="0"/>
              </a:rPr>
              <a:t>Additional slides provide a way to customize  the text on the front and back of the postcard. It also includes placeholders where images from your BLM state or district can be added. </a:t>
            </a:r>
            <a:endParaRPr lang="en-US" sz="2400" dirty="0">
              <a:latin typeface="Roboto" panose="02000000000000000000" pitchFamily="2" charset="0"/>
              <a:ea typeface="Roboto" panose="02000000000000000000" pitchFamily="2" charset="0"/>
              <a:cs typeface="Arial" panose="020B0604020202020204" pitchFamily="34" charset="0"/>
            </a:endParaRPr>
          </a:p>
          <a:p>
            <a:pPr>
              <a:lnSpc>
                <a:spcPts val="3600"/>
              </a:lnSpc>
              <a:spcAft>
                <a:spcPts val="600"/>
              </a:spcAft>
            </a:pPr>
            <a:r>
              <a:rPr lang="en-US" sz="2400" dirty="0">
                <a:latin typeface="Roboto" panose="02000000000000000000" pitchFamily="2" charset="0"/>
                <a:ea typeface="Roboto" panose="02000000000000000000" pitchFamily="2" charset="0"/>
                <a:cs typeface="Arial" panose="020B0604020202020204" pitchFamily="34" charset="0"/>
              </a:rPr>
              <a:t>Please use the QR code provided, it was created to meet BLM web governance standards.</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4451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M Fire recruitment flyer.">
            <a:extLst>
              <a:ext uri="{FF2B5EF4-FFF2-40B4-BE49-F238E27FC236}">
                <a16:creationId xmlns:a16="http://schemas.microsoft.com/office/drawing/2014/main" id="{EFA7FFF8-E512-0192-7EC8-D234E4101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7315200" cy="9601200"/>
          </a:xfrm>
          <a:prstGeom prst="rect">
            <a:avLst/>
          </a:prstGeom>
        </p:spPr>
      </p:pic>
    </p:spTree>
    <p:extLst>
      <p:ext uri="{BB962C8B-B14F-4D97-AF65-F5344CB8AC3E}">
        <p14:creationId xmlns:p14="http://schemas.microsoft.com/office/powerpoint/2010/main" val="119018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M Fire recruitment flyer 2.">
            <a:extLst>
              <a:ext uri="{FF2B5EF4-FFF2-40B4-BE49-F238E27FC236}">
                <a16:creationId xmlns:a16="http://schemas.microsoft.com/office/drawing/2014/main" id="{7F2F7919-6C7F-4F09-569B-57525B02F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7315200" cy="9601200"/>
          </a:xfrm>
          <a:prstGeom prst="rect">
            <a:avLst/>
          </a:prstGeom>
        </p:spPr>
      </p:pic>
    </p:spTree>
    <p:extLst>
      <p:ext uri="{BB962C8B-B14F-4D97-AF65-F5344CB8AC3E}">
        <p14:creationId xmlns:p14="http://schemas.microsoft.com/office/powerpoint/2010/main" val="400254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rew photo of BLM firefighters.">
            <a:extLst>
              <a:ext uri="{FF2B5EF4-FFF2-40B4-BE49-F238E27FC236}">
                <a16:creationId xmlns:a16="http://schemas.microsoft.com/office/drawing/2014/main" id="{2F2DCB56-7771-7C83-140B-B0926EB3D3CA}"/>
              </a:ext>
            </a:extLst>
          </p:cNvPr>
          <p:cNvPicPr>
            <a:picLocks noChangeAspect="1"/>
          </p:cNvPicPr>
          <p:nvPr/>
        </p:nvPicPr>
        <p:blipFill rotWithShape="1">
          <a:blip r:embed="rId2">
            <a:extLst>
              <a:ext uri="{28A0092B-C50C-407E-A947-70E740481C1C}">
                <a14:useLocalDpi xmlns:a14="http://schemas.microsoft.com/office/drawing/2010/main" val="0"/>
              </a:ext>
            </a:extLst>
          </a:blip>
          <a:srcRect l="38517" r="-1"/>
          <a:stretch/>
        </p:blipFill>
        <p:spPr>
          <a:xfrm rot="10800000">
            <a:off x="2838546" y="4580333"/>
            <a:ext cx="3971976" cy="4845190"/>
          </a:xfrm>
          <a:prstGeom prst="rect">
            <a:avLst/>
          </a:prstGeom>
        </p:spPr>
      </p:pic>
      <p:grpSp>
        <p:nvGrpSpPr>
          <p:cNvPr id="17" name="Group 16" descr="Customized recruitment flyer graphic.">
            <a:extLst>
              <a:ext uri="{FF2B5EF4-FFF2-40B4-BE49-F238E27FC236}">
                <a16:creationId xmlns:a16="http://schemas.microsoft.com/office/drawing/2014/main" id="{177D6305-1EE1-4F1F-B30D-5DC061794B44}"/>
              </a:ext>
            </a:extLst>
          </p:cNvPr>
          <p:cNvGrpSpPr/>
          <p:nvPr/>
        </p:nvGrpSpPr>
        <p:grpSpPr>
          <a:xfrm>
            <a:off x="416190" y="3765411"/>
            <a:ext cx="4365132" cy="6094685"/>
            <a:chOff x="228902" y="211643"/>
            <a:chExt cx="7314595" cy="9600406"/>
          </a:xfrm>
        </p:grpSpPr>
        <p:pic>
          <p:nvPicPr>
            <p:cNvPr id="5" name="Picture 4" descr="Customized recruitment flyer graphic.">
              <a:extLst>
                <a:ext uri="{FF2B5EF4-FFF2-40B4-BE49-F238E27FC236}">
                  <a16:creationId xmlns:a16="http://schemas.microsoft.com/office/drawing/2014/main" id="{D176BEC9-3820-86D9-0316-CE0B3A7CC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02" y="211643"/>
              <a:ext cx="7314595" cy="9600406"/>
            </a:xfrm>
            <a:prstGeom prst="rect">
              <a:avLst/>
            </a:prstGeom>
          </p:spPr>
        </p:pic>
        <p:sp>
          <p:nvSpPr>
            <p:cNvPr id="6" name="TextBox 5">
              <a:extLst>
                <a:ext uri="{FF2B5EF4-FFF2-40B4-BE49-F238E27FC236}">
                  <a16:creationId xmlns:a16="http://schemas.microsoft.com/office/drawing/2014/main" id="{27C9699C-9E45-202D-8E38-D060A2130569}"/>
                </a:ext>
              </a:extLst>
            </p:cNvPr>
            <p:cNvSpPr txBox="1"/>
            <p:nvPr/>
          </p:nvSpPr>
          <p:spPr>
            <a:xfrm>
              <a:off x="2525890" y="228997"/>
              <a:ext cx="2694728" cy="581775"/>
            </a:xfrm>
            <a:prstGeom prst="rect">
              <a:avLst/>
            </a:prstGeom>
            <a:noFill/>
          </p:spPr>
          <p:txBody>
            <a:bodyPr wrap="none" rtlCol="0">
              <a:spAutoFit/>
            </a:bodyPr>
            <a:lstStyle/>
            <a:p>
              <a:r>
                <a:rPr lang="en-US" dirty="0">
                  <a:latin typeface="Roboto" panose="02000000000000000000" pitchFamily="2" charset="0"/>
                  <a:ea typeface="Roboto" panose="02000000000000000000" pitchFamily="2" charset="0"/>
                </a:rPr>
                <a:t>Your title here</a:t>
              </a:r>
            </a:p>
          </p:txBody>
        </p:sp>
        <p:sp>
          <p:nvSpPr>
            <p:cNvPr id="7" name="TextBox 6">
              <a:extLst>
                <a:ext uri="{FF2B5EF4-FFF2-40B4-BE49-F238E27FC236}">
                  <a16:creationId xmlns:a16="http://schemas.microsoft.com/office/drawing/2014/main" id="{323F1068-7EFE-989F-0B98-2974F6D2A2C6}"/>
                </a:ext>
              </a:extLst>
            </p:cNvPr>
            <p:cNvSpPr txBox="1"/>
            <p:nvPr/>
          </p:nvSpPr>
          <p:spPr>
            <a:xfrm>
              <a:off x="374573" y="8659851"/>
              <a:ext cx="3767769" cy="1115069"/>
            </a:xfrm>
            <a:prstGeom prst="rect">
              <a:avLst/>
            </a:prstGeom>
            <a:noFill/>
          </p:spPr>
          <p:txBody>
            <a:bodyPr wrap="square" rtlCol="0">
              <a:spAutoFit/>
            </a:bodyPr>
            <a:lstStyle/>
            <a:p>
              <a:r>
                <a:rPr lang="en-US" sz="800" dirty="0">
                  <a:latin typeface="Roboto" panose="02000000000000000000" pitchFamily="2" charset="0"/>
                  <a:ea typeface="Roboto" panose="02000000000000000000" pitchFamily="2" charset="0"/>
                </a:rPr>
                <a:t>Wildland firefighters work in a variety of disciplines to include hand, veteran and hotshot crews, airtanker base operations, dispatch, </a:t>
              </a:r>
              <a:r>
                <a:rPr lang="en-US" sz="800" dirty="0" err="1">
                  <a:latin typeface="Roboto" panose="02000000000000000000" pitchFamily="2" charset="0"/>
                  <a:ea typeface="Roboto" panose="02000000000000000000" pitchFamily="2" charset="0"/>
                </a:rPr>
                <a:t>smokejumping</a:t>
              </a:r>
              <a:r>
                <a:rPr lang="en-US" sz="800" dirty="0">
                  <a:latin typeface="Roboto" panose="02000000000000000000" pitchFamily="2" charset="0"/>
                  <a:ea typeface="Roboto" panose="02000000000000000000" pitchFamily="2" charset="0"/>
                </a:rPr>
                <a:t>, fuels management, prevention, and multiple support functions.</a:t>
              </a:r>
            </a:p>
          </p:txBody>
        </p:sp>
        <p:sp>
          <p:nvSpPr>
            <p:cNvPr id="8" name="TextBox 7">
              <a:extLst>
                <a:ext uri="{FF2B5EF4-FFF2-40B4-BE49-F238E27FC236}">
                  <a16:creationId xmlns:a16="http://schemas.microsoft.com/office/drawing/2014/main" id="{3BF5DAD0-5672-67D9-49DE-26F53286B0E6}"/>
                </a:ext>
              </a:extLst>
            </p:cNvPr>
            <p:cNvSpPr txBox="1"/>
            <p:nvPr/>
          </p:nvSpPr>
          <p:spPr>
            <a:xfrm>
              <a:off x="4450815" y="8879515"/>
              <a:ext cx="1217000" cy="376129"/>
            </a:xfrm>
            <a:prstGeom prst="rect">
              <a:avLst/>
            </a:prstGeom>
            <a:noFill/>
          </p:spPr>
          <p:txBody>
            <a:bodyPr wrap="none" rtlCol="0">
              <a:spAutoFit/>
            </a:bodyPr>
            <a:lstStyle/>
            <a:p>
              <a:pPr algn="ctr"/>
              <a:r>
                <a:rPr lang="en-US" sz="922" dirty="0">
                  <a:latin typeface="Roboto" panose="02000000000000000000" pitchFamily="2" charset="0"/>
                  <a:ea typeface="Roboto" panose="02000000000000000000" pitchFamily="2" charset="0"/>
                </a:rPr>
                <a:t>Your email</a:t>
              </a:r>
            </a:p>
            <a:p>
              <a:pPr algn="ctr"/>
              <a:r>
                <a:rPr lang="en-US" sz="922" dirty="0">
                  <a:latin typeface="Roboto" panose="02000000000000000000" pitchFamily="2" charset="0"/>
                  <a:ea typeface="Roboto" panose="02000000000000000000" pitchFamily="2" charset="0"/>
                </a:rPr>
                <a:t>Your phone number</a:t>
              </a:r>
            </a:p>
          </p:txBody>
        </p:sp>
        <p:sp>
          <p:nvSpPr>
            <p:cNvPr id="9" name="TextBox 8">
              <a:extLst>
                <a:ext uri="{FF2B5EF4-FFF2-40B4-BE49-F238E27FC236}">
                  <a16:creationId xmlns:a16="http://schemas.microsoft.com/office/drawing/2014/main" id="{833E4C50-9B7A-CE20-6516-212DD01A4FA0}"/>
                </a:ext>
              </a:extLst>
            </p:cNvPr>
            <p:cNvSpPr txBox="1"/>
            <p:nvPr/>
          </p:nvSpPr>
          <p:spPr>
            <a:xfrm>
              <a:off x="5772839" y="4608072"/>
              <a:ext cx="1507456" cy="363609"/>
            </a:xfrm>
            <a:prstGeom prst="rect">
              <a:avLst/>
            </a:prstGeom>
            <a:noFill/>
          </p:spPr>
          <p:txBody>
            <a:bodyPr wrap="none" rtlCol="0">
              <a:spAutoFit/>
            </a:bodyPr>
            <a:lstStyle/>
            <a:p>
              <a:r>
                <a:rPr lang="en-US" sz="900" dirty="0">
                  <a:solidFill>
                    <a:schemeClr val="bg1"/>
                  </a:solidFill>
                  <a:latin typeface="Roboto" panose="02000000000000000000" pitchFamily="2" charset="0"/>
                  <a:ea typeface="Roboto" panose="02000000000000000000" pitchFamily="2" charset="0"/>
                </a:rPr>
                <a:t>Your text here</a:t>
              </a:r>
            </a:p>
          </p:txBody>
        </p:sp>
        <p:sp>
          <p:nvSpPr>
            <p:cNvPr id="10" name="TextBox 9">
              <a:extLst>
                <a:ext uri="{FF2B5EF4-FFF2-40B4-BE49-F238E27FC236}">
                  <a16:creationId xmlns:a16="http://schemas.microsoft.com/office/drawing/2014/main" id="{ED15810F-7996-BD6C-7BE4-8B8971469A57}"/>
                </a:ext>
              </a:extLst>
            </p:cNvPr>
            <p:cNvSpPr txBox="1"/>
            <p:nvPr/>
          </p:nvSpPr>
          <p:spPr>
            <a:xfrm>
              <a:off x="5772839" y="5104348"/>
              <a:ext cx="1507456" cy="363609"/>
            </a:xfrm>
            <a:prstGeom prst="rect">
              <a:avLst/>
            </a:prstGeom>
            <a:noFill/>
          </p:spPr>
          <p:txBody>
            <a:bodyPr wrap="none" rtlCol="0">
              <a:spAutoFit/>
            </a:bodyPr>
            <a:lstStyle/>
            <a:p>
              <a:r>
                <a:rPr lang="en-US" sz="900" dirty="0">
                  <a:solidFill>
                    <a:schemeClr val="bg1"/>
                  </a:solidFill>
                  <a:latin typeface="Roboto" panose="02000000000000000000" pitchFamily="2" charset="0"/>
                  <a:ea typeface="Roboto" panose="02000000000000000000" pitchFamily="2" charset="0"/>
                </a:rPr>
                <a:t>Your text here</a:t>
              </a:r>
            </a:p>
          </p:txBody>
        </p:sp>
        <p:sp>
          <p:nvSpPr>
            <p:cNvPr id="11" name="TextBox 10">
              <a:extLst>
                <a:ext uri="{FF2B5EF4-FFF2-40B4-BE49-F238E27FC236}">
                  <a16:creationId xmlns:a16="http://schemas.microsoft.com/office/drawing/2014/main" id="{1A154691-C47D-1DB3-EE09-1EB0873267AF}"/>
                </a:ext>
              </a:extLst>
            </p:cNvPr>
            <p:cNvSpPr txBox="1"/>
            <p:nvPr/>
          </p:nvSpPr>
          <p:spPr>
            <a:xfrm>
              <a:off x="5772839" y="5600506"/>
              <a:ext cx="1507456" cy="363609"/>
            </a:xfrm>
            <a:prstGeom prst="rect">
              <a:avLst/>
            </a:prstGeom>
            <a:noFill/>
          </p:spPr>
          <p:txBody>
            <a:bodyPr wrap="none" rtlCol="0">
              <a:spAutoFit/>
            </a:bodyPr>
            <a:lstStyle/>
            <a:p>
              <a:r>
                <a:rPr lang="en-US" sz="900" dirty="0">
                  <a:solidFill>
                    <a:schemeClr val="bg1"/>
                  </a:solidFill>
                  <a:latin typeface="Roboto" panose="02000000000000000000" pitchFamily="2" charset="0"/>
                  <a:ea typeface="Roboto" panose="02000000000000000000" pitchFamily="2" charset="0"/>
                </a:rPr>
                <a:t>Your text here</a:t>
              </a:r>
            </a:p>
          </p:txBody>
        </p:sp>
        <p:sp>
          <p:nvSpPr>
            <p:cNvPr id="12" name="TextBox 11">
              <a:extLst>
                <a:ext uri="{FF2B5EF4-FFF2-40B4-BE49-F238E27FC236}">
                  <a16:creationId xmlns:a16="http://schemas.microsoft.com/office/drawing/2014/main" id="{879C9784-E4B8-5725-73FD-7B45EE84BA3D}"/>
                </a:ext>
              </a:extLst>
            </p:cNvPr>
            <p:cNvSpPr txBox="1"/>
            <p:nvPr/>
          </p:nvSpPr>
          <p:spPr>
            <a:xfrm>
              <a:off x="5772839" y="6087173"/>
              <a:ext cx="1507456" cy="363609"/>
            </a:xfrm>
            <a:prstGeom prst="rect">
              <a:avLst/>
            </a:prstGeom>
            <a:noFill/>
          </p:spPr>
          <p:txBody>
            <a:bodyPr wrap="none" rtlCol="0">
              <a:spAutoFit/>
            </a:bodyPr>
            <a:lstStyle/>
            <a:p>
              <a:r>
                <a:rPr lang="en-US" sz="900" dirty="0">
                  <a:solidFill>
                    <a:schemeClr val="bg1"/>
                  </a:solidFill>
                  <a:latin typeface="Roboto" panose="02000000000000000000" pitchFamily="2" charset="0"/>
                  <a:ea typeface="Roboto" panose="02000000000000000000" pitchFamily="2" charset="0"/>
                </a:rPr>
                <a:t>Your text here</a:t>
              </a:r>
            </a:p>
          </p:txBody>
        </p:sp>
        <p:sp>
          <p:nvSpPr>
            <p:cNvPr id="13" name="TextBox 12">
              <a:extLst>
                <a:ext uri="{FF2B5EF4-FFF2-40B4-BE49-F238E27FC236}">
                  <a16:creationId xmlns:a16="http://schemas.microsoft.com/office/drawing/2014/main" id="{FF899741-A1A4-D3AF-44F6-4B40E62FAB3B}"/>
                </a:ext>
              </a:extLst>
            </p:cNvPr>
            <p:cNvSpPr txBox="1"/>
            <p:nvPr/>
          </p:nvSpPr>
          <p:spPr>
            <a:xfrm>
              <a:off x="5772839" y="6605797"/>
              <a:ext cx="1507456" cy="363609"/>
            </a:xfrm>
            <a:prstGeom prst="rect">
              <a:avLst/>
            </a:prstGeom>
            <a:noFill/>
          </p:spPr>
          <p:txBody>
            <a:bodyPr wrap="none" rtlCol="0">
              <a:spAutoFit/>
            </a:bodyPr>
            <a:lstStyle/>
            <a:p>
              <a:r>
                <a:rPr lang="en-US" sz="900" dirty="0">
                  <a:solidFill>
                    <a:schemeClr val="bg1"/>
                  </a:solidFill>
                  <a:latin typeface="Roboto" panose="02000000000000000000" pitchFamily="2" charset="0"/>
                  <a:ea typeface="Roboto" panose="02000000000000000000" pitchFamily="2" charset="0"/>
                </a:rPr>
                <a:t>Your text here</a:t>
              </a:r>
            </a:p>
          </p:txBody>
        </p:sp>
        <p:sp>
          <p:nvSpPr>
            <p:cNvPr id="14" name="TextBox 13">
              <a:extLst>
                <a:ext uri="{FF2B5EF4-FFF2-40B4-BE49-F238E27FC236}">
                  <a16:creationId xmlns:a16="http://schemas.microsoft.com/office/drawing/2014/main" id="{E1EF6603-B542-1075-C590-194756936DC2}"/>
                </a:ext>
              </a:extLst>
            </p:cNvPr>
            <p:cNvSpPr txBox="1"/>
            <p:nvPr/>
          </p:nvSpPr>
          <p:spPr>
            <a:xfrm>
              <a:off x="5772839" y="7107063"/>
              <a:ext cx="1507456" cy="363609"/>
            </a:xfrm>
            <a:prstGeom prst="rect">
              <a:avLst/>
            </a:prstGeom>
            <a:noFill/>
          </p:spPr>
          <p:txBody>
            <a:bodyPr wrap="none" rtlCol="0">
              <a:spAutoFit/>
            </a:bodyPr>
            <a:lstStyle/>
            <a:p>
              <a:r>
                <a:rPr lang="en-US" sz="900" dirty="0">
                  <a:solidFill>
                    <a:schemeClr val="bg1"/>
                  </a:solidFill>
                  <a:latin typeface="Roboto" panose="02000000000000000000" pitchFamily="2" charset="0"/>
                  <a:ea typeface="Roboto" panose="02000000000000000000" pitchFamily="2" charset="0"/>
                </a:rPr>
                <a:t>Your text here</a:t>
              </a:r>
            </a:p>
          </p:txBody>
        </p:sp>
        <p:sp>
          <p:nvSpPr>
            <p:cNvPr id="15" name="TextBox 14">
              <a:extLst>
                <a:ext uri="{FF2B5EF4-FFF2-40B4-BE49-F238E27FC236}">
                  <a16:creationId xmlns:a16="http://schemas.microsoft.com/office/drawing/2014/main" id="{0CB48186-C7AE-BEAA-18C5-A6682BBCD5FC}"/>
                </a:ext>
              </a:extLst>
            </p:cNvPr>
            <p:cNvSpPr txBox="1"/>
            <p:nvPr/>
          </p:nvSpPr>
          <p:spPr>
            <a:xfrm>
              <a:off x="5772839" y="7590977"/>
              <a:ext cx="1507456" cy="363609"/>
            </a:xfrm>
            <a:prstGeom prst="rect">
              <a:avLst/>
            </a:prstGeom>
            <a:noFill/>
          </p:spPr>
          <p:txBody>
            <a:bodyPr wrap="none" rtlCol="0">
              <a:spAutoFit/>
            </a:bodyPr>
            <a:lstStyle/>
            <a:p>
              <a:r>
                <a:rPr lang="en-US" sz="900" dirty="0">
                  <a:solidFill>
                    <a:schemeClr val="bg1"/>
                  </a:solidFill>
                  <a:latin typeface="Roboto" panose="02000000000000000000" pitchFamily="2" charset="0"/>
                  <a:ea typeface="Roboto" panose="02000000000000000000" pitchFamily="2" charset="0"/>
                </a:rPr>
                <a:t>Your text here</a:t>
              </a:r>
            </a:p>
          </p:txBody>
        </p:sp>
        <p:sp>
          <p:nvSpPr>
            <p:cNvPr id="16" name="TextBox 15">
              <a:extLst>
                <a:ext uri="{FF2B5EF4-FFF2-40B4-BE49-F238E27FC236}">
                  <a16:creationId xmlns:a16="http://schemas.microsoft.com/office/drawing/2014/main" id="{9F30B2B7-1700-70CC-D53E-487B752A7BB3}"/>
                </a:ext>
              </a:extLst>
            </p:cNvPr>
            <p:cNvSpPr txBox="1"/>
            <p:nvPr/>
          </p:nvSpPr>
          <p:spPr>
            <a:xfrm>
              <a:off x="5772839" y="8092245"/>
              <a:ext cx="1507456" cy="363609"/>
            </a:xfrm>
            <a:prstGeom prst="rect">
              <a:avLst/>
            </a:prstGeom>
            <a:noFill/>
          </p:spPr>
          <p:txBody>
            <a:bodyPr wrap="none" rtlCol="0">
              <a:spAutoFit/>
            </a:bodyPr>
            <a:lstStyle/>
            <a:p>
              <a:r>
                <a:rPr lang="en-US" sz="900" dirty="0">
                  <a:solidFill>
                    <a:schemeClr val="bg1"/>
                  </a:solidFill>
                  <a:latin typeface="Roboto" panose="02000000000000000000" pitchFamily="2" charset="0"/>
                  <a:ea typeface="Roboto" panose="02000000000000000000" pitchFamily="2" charset="0"/>
                </a:rPr>
                <a:t>Your text here</a:t>
              </a:r>
            </a:p>
          </p:txBody>
        </p:sp>
      </p:grpSp>
      <p:sp>
        <p:nvSpPr>
          <p:cNvPr id="18" name="Rectangle 17">
            <a:extLst>
              <a:ext uri="{FF2B5EF4-FFF2-40B4-BE49-F238E27FC236}">
                <a16:creationId xmlns:a16="http://schemas.microsoft.com/office/drawing/2014/main" id="{DD1B4899-8DA3-26F3-A693-5DBA317C3873}"/>
              </a:ext>
              <a:ext uri="{C183D7F6-B498-43B3-948B-1728B52AA6E4}">
                <adec:decorative xmlns:adec="http://schemas.microsoft.com/office/drawing/2017/decorative" val="1"/>
              </a:ext>
            </a:extLst>
          </p:cNvPr>
          <p:cNvSpPr/>
          <p:nvPr/>
        </p:nvSpPr>
        <p:spPr>
          <a:xfrm>
            <a:off x="0" y="-11017"/>
            <a:ext cx="7772400" cy="107965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712FB0AC-30C9-D8E7-8F80-99EBF665FB74}"/>
              </a:ext>
            </a:extLst>
          </p:cNvPr>
          <p:cNvSpPr txBox="1">
            <a:spLocks/>
          </p:cNvSpPr>
          <p:nvPr/>
        </p:nvSpPr>
        <p:spPr>
          <a:xfrm>
            <a:off x="534353" y="535520"/>
            <a:ext cx="6703695" cy="544134"/>
          </a:xfrm>
          <a:prstGeom prst="rect">
            <a:avLst/>
          </a:prstGeom>
        </p:spPr>
        <p:txBody>
          <a:bodyPr vert="horz" lIns="91440" tIns="45720" rIns="91440" bIns="45720" rtlCol="0" anchor="ctr">
            <a:normAutofit fontScale="92500" lnSpcReduction="100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dirty="0">
                <a:solidFill>
                  <a:schemeClr val="bg1"/>
                </a:solidFill>
                <a:latin typeface="Roboto" panose="02000000000000000000" pitchFamily="2" charset="0"/>
                <a:ea typeface="Roboto" panose="02000000000000000000" pitchFamily="2" charset="0"/>
              </a:rPr>
              <a:t>Customize the flyer</a:t>
            </a:r>
          </a:p>
        </p:txBody>
      </p:sp>
      <p:sp>
        <p:nvSpPr>
          <p:cNvPr id="21" name="Google Shape;414;p57">
            <a:extLst>
              <a:ext uri="{FF2B5EF4-FFF2-40B4-BE49-F238E27FC236}">
                <a16:creationId xmlns:a16="http://schemas.microsoft.com/office/drawing/2014/main" id="{A27964E3-A12B-E847-CD57-452452CAE894}"/>
              </a:ext>
            </a:extLst>
          </p:cNvPr>
          <p:cNvSpPr txBox="1">
            <a:spLocks/>
          </p:cNvSpPr>
          <p:nvPr/>
        </p:nvSpPr>
        <p:spPr>
          <a:xfrm>
            <a:off x="350088" y="974106"/>
            <a:ext cx="7488440" cy="2610118"/>
          </a:xfrm>
          <a:prstGeom prst="rect">
            <a:avLst/>
          </a:prstGeom>
          <a:noFill/>
          <a:ln>
            <a:noFill/>
          </a:ln>
        </p:spPr>
        <p:txBody>
          <a:bodyPr spcFirstLastPara="1" vert="horz" wrap="square" lIns="135455" tIns="135455" rIns="135455" bIns="135455" rtlCol="0" anchor="t" anchorCtr="0">
            <a:no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6989" indent="0">
              <a:spcBef>
                <a:spcPts val="1482"/>
              </a:spcBef>
              <a:buClr>
                <a:srgbClr val="000000"/>
              </a:buClr>
              <a:buSzPts val="1400"/>
              <a:buNone/>
            </a:pPr>
            <a:r>
              <a:rPr lang="en-US" sz="18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Copy the graphic on the next two slides to a new slide.</a:t>
            </a:r>
          </a:p>
          <a:p>
            <a:pPr marL="206989" indent="0">
              <a:spcBef>
                <a:spcPts val="1482"/>
              </a:spcBef>
              <a:buClr>
                <a:srgbClr val="000000"/>
              </a:buClr>
              <a:buSzPts val="1400"/>
              <a:buNone/>
            </a:pPr>
            <a:r>
              <a:rPr lang="en-US" sz="18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Add your photo to the slide.</a:t>
            </a:r>
          </a:p>
          <a:p>
            <a:pPr marL="206989" indent="0">
              <a:spcBef>
                <a:spcPts val="1482"/>
              </a:spcBef>
              <a:buClr>
                <a:srgbClr val="000000"/>
              </a:buClr>
              <a:buSzPts val="1400"/>
              <a:buNone/>
            </a:pPr>
            <a:r>
              <a:rPr lang="en-US" sz="18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Resize to fit into the open white space.</a:t>
            </a:r>
          </a:p>
          <a:p>
            <a:pPr marL="206989" indent="0">
              <a:spcBef>
                <a:spcPts val="1482"/>
              </a:spcBef>
              <a:buClr>
                <a:srgbClr val="000000"/>
              </a:buClr>
              <a:buSzPts val="1400"/>
              <a:buNone/>
            </a:pPr>
            <a:r>
              <a:rPr lang="en-US" sz="18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Select your photo, right click and choose “Send to Back”.</a:t>
            </a:r>
          </a:p>
          <a:p>
            <a:pPr marL="206989" indent="0">
              <a:spcBef>
                <a:spcPts val="1482"/>
              </a:spcBef>
              <a:buClr>
                <a:srgbClr val="000000"/>
              </a:buClr>
              <a:buSzPts val="1400"/>
              <a:buNone/>
            </a:pPr>
            <a:r>
              <a:rPr lang="en-US" sz="18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Export the slide as a .jpg or .</a:t>
            </a:r>
            <a:r>
              <a:rPr lang="en-US" sz="1800" dirty="0" err="1">
                <a:solidFill>
                  <a:srgbClr val="000000"/>
                </a:solidFill>
                <a:latin typeface="Roboto" panose="02000000000000000000" pitchFamily="2" charset="0"/>
                <a:ea typeface="Roboto" panose="02000000000000000000" pitchFamily="2" charset="0"/>
                <a:cs typeface="Arial" panose="020B0604020202020204" pitchFamily="34" charset="0"/>
                <a:sym typeface="Arial"/>
              </a:rPr>
              <a:t>png</a:t>
            </a:r>
            <a:r>
              <a:rPr lang="en-US" sz="18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 to use for printing.</a:t>
            </a:r>
          </a:p>
        </p:txBody>
      </p:sp>
    </p:spTree>
    <p:extLst>
      <p:ext uri="{BB962C8B-B14F-4D97-AF65-F5344CB8AC3E}">
        <p14:creationId xmlns:p14="http://schemas.microsoft.com/office/powerpoint/2010/main" val="311398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tomized recruitment flyer graphic.">
            <a:extLst>
              <a:ext uri="{FF2B5EF4-FFF2-40B4-BE49-F238E27FC236}">
                <a16:creationId xmlns:a16="http://schemas.microsoft.com/office/drawing/2014/main" id="{D176BEC9-3820-86D9-0316-CE0B3A7CC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02" y="228997"/>
            <a:ext cx="7314595" cy="9600406"/>
          </a:xfrm>
          <a:prstGeom prst="rect">
            <a:avLst/>
          </a:prstGeom>
        </p:spPr>
      </p:pic>
      <p:sp>
        <p:nvSpPr>
          <p:cNvPr id="6" name="TextBox 5">
            <a:extLst>
              <a:ext uri="{FF2B5EF4-FFF2-40B4-BE49-F238E27FC236}">
                <a16:creationId xmlns:a16="http://schemas.microsoft.com/office/drawing/2014/main" id="{27C9699C-9E45-202D-8E38-D060A2130569}"/>
              </a:ext>
            </a:extLst>
          </p:cNvPr>
          <p:cNvSpPr txBox="1"/>
          <p:nvPr/>
        </p:nvSpPr>
        <p:spPr>
          <a:xfrm>
            <a:off x="2525890" y="228997"/>
            <a:ext cx="2720617" cy="584775"/>
          </a:xfrm>
          <a:prstGeom prst="rect">
            <a:avLst/>
          </a:prstGeom>
          <a:noFill/>
        </p:spPr>
        <p:txBody>
          <a:bodyPr wrap="none" rtlCol="0">
            <a:spAutoFit/>
          </a:bodyPr>
          <a:lstStyle/>
          <a:p>
            <a:r>
              <a:rPr lang="en-US" sz="3200" dirty="0">
                <a:latin typeface="Roboto" panose="02000000000000000000" pitchFamily="2" charset="0"/>
                <a:ea typeface="Roboto" panose="02000000000000000000" pitchFamily="2" charset="0"/>
              </a:rPr>
              <a:t>Your title here</a:t>
            </a:r>
          </a:p>
        </p:txBody>
      </p:sp>
      <p:sp>
        <p:nvSpPr>
          <p:cNvPr id="7" name="TextBox 6">
            <a:extLst>
              <a:ext uri="{FF2B5EF4-FFF2-40B4-BE49-F238E27FC236}">
                <a16:creationId xmlns:a16="http://schemas.microsoft.com/office/drawing/2014/main" id="{323F1068-7EFE-989F-0B98-2974F6D2A2C6}"/>
              </a:ext>
            </a:extLst>
          </p:cNvPr>
          <p:cNvSpPr txBox="1"/>
          <p:nvPr/>
        </p:nvSpPr>
        <p:spPr>
          <a:xfrm>
            <a:off x="374573" y="8659852"/>
            <a:ext cx="3767769" cy="1169551"/>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Wildland firefighters work in a variety of disciplines to include hand, veteran and hotshot crews, airtanker base operations, dispatch, </a:t>
            </a:r>
            <a:r>
              <a:rPr lang="en-US" sz="1400" dirty="0" err="1">
                <a:latin typeface="Roboto" panose="02000000000000000000" pitchFamily="2" charset="0"/>
                <a:ea typeface="Roboto" panose="02000000000000000000" pitchFamily="2" charset="0"/>
              </a:rPr>
              <a:t>smokejumping</a:t>
            </a:r>
            <a:r>
              <a:rPr lang="en-US" sz="1400" dirty="0">
                <a:latin typeface="Roboto" panose="02000000000000000000" pitchFamily="2" charset="0"/>
                <a:ea typeface="Roboto" panose="02000000000000000000" pitchFamily="2" charset="0"/>
              </a:rPr>
              <a:t>, fuels management, prevention, and multiple support functions.</a:t>
            </a:r>
          </a:p>
        </p:txBody>
      </p:sp>
      <p:sp>
        <p:nvSpPr>
          <p:cNvPr id="8" name="TextBox 7">
            <a:extLst>
              <a:ext uri="{FF2B5EF4-FFF2-40B4-BE49-F238E27FC236}">
                <a16:creationId xmlns:a16="http://schemas.microsoft.com/office/drawing/2014/main" id="{3BF5DAD0-5672-67D9-49DE-26F53286B0E6}"/>
              </a:ext>
            </a:extLst>
          </p:cNvPr>
          <p:cNvSpPr txBox="1"/>
          <p:nvPr/>
        </p:nvSpPr>
        <p:spPr>
          <a:xfrm>
            <a:off x="4450815" y="8879515"/>
            <a:ext cx="1217000" cy="376129"/>
          </a:xfrm>
          <a:prstGeom prst="rect">
            <a:avLst/>
          </a:prstGeom>
          <a:noFill/>
        </p:spPr>
        <p:txBody>
          <a:bodyPr wrap="none" rtlCol="0">
            <a:spAutoFit/>
          </a:bodyPr>
          <a:lstStyle/>
          <a:p>
            <a:pPr algn="ctr"/>
            <a:r>
              <a:rPr lang="en-US" sz="922" dirty="0">
                <a:latin typeface="Roboto" panose="02000000000000000000" pitchFamily="2" charset="0"/>
                <a:ea typeface="Roboto" panose="02000000000000000000" pitchFamily="2" charset="0"/>
              </a:rPr>
              <a:t>Your email</a:t>
            </a:r>
          </a:p>
          <a:p>
            <a:pPr algn="ctr"/>
            <a:r>
              <a:rPr lang="en-US" sz="922" dirty="0">
                <a:latin typeface="Roboto" panose="02000000000000000000" pitchFamily="2" charset="0"/>
                <a:ea typeface="Roboto" panose="02000000000000000000" pitchFamily="2" charset="0"/>
              </a:rPr>
              <a:t>Your phone number</a:t>
            </a:r>
          </a:p>
        </p:txBody>
      </p:sp>
      <p:sp>
        <p:nvSpPr>
          <p:cNvPr id="9" name="TextBox 8">
            <a:extLst>
              <a:ext uri="{FF2B5EF4-FFF2-40B4-BE49-F238E27FC236}">
                <a16:creationId xmlns:a16="http://schemas.microsoft.com/office/drawing/2014/main" id="{833E4C50-9B7A-CE20-6516-212DD01A4FA0}"/>
              </a:ext>
            </a:extLst>
          </p:cNvPr>
          <p:cNvSpPr txBox="1"/>
          <p:nvPr/>
        </p:nvSpPr>
        <p:spPr>
          <a:xfrm>
            <a:off x="5772839" y="4660134"/>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0" name="TextBox 9">
            <a:extLst>
              <a:ext uri="{FF2B5EF4-FFF2-40B4-BE49-F238E27FC236}">
                <a16:creationId xmlns:a16="http://schemas.microsoft.com/office/drawing/2014/main" id="{ED15810F-7996-BD6C-7BE4-8B8971469A57}"/>
              </a:ext>
            </a:extLst>
          </p:cNvPr>
          <p:cNvSpPr txBox="1"/>
          <p:nvPr/>
        </p:nvSpPr>
        <p:spPr>
          <a:xfrm>
            <a:off x="5772839" y="5156411"/>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1" name="TextBox 10">
            <a:extLst>
              <a:ext uri="{FF2B5EF4-FFF2-40B4-BE49-F238E27FC236}">
                <a16:creationId xmlns:a16="http://schemas.microsoft.com/office/drawing/2014/main" id="{1A154691-C47D-1DB3-EE09-1EB0873267AF}"/>
              </a:ext>
            </a:extLst>
          </p:cNvPr>
          <p:cNvSpPr txBox="1"/>
          <p:nvPr/>
        </p:nvSpPr>
        <p:spPr>
          <a:xfrm>
            <a:off x="5772839" y="5652569"/>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2" name="TextBox 11">
            <a:extLst>
              <a:ext uri="{FF2B5EF4-FFF2-40B4-BE49-F238E27FC236}">
                <a16:creationId xmlns:a16="http://schemas.microsoft.com/office/drawing/2014/main" id="{879C9784-E4B8-5725-73FD-7B45EE84BA3D}"/>
              </a:ext>
            </a:extLst>
          </p:cNvPr>
          <p:cNvSpPr txBox="1"/>
          <p:nvPr/>
        </p:nvSpPr>
        <p:spPr>
          <a:xfrm>
            <a:off x="5772839" y="6156590"/>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3" name="TextBox 12">
            <a:extLst>
              <a:ext uri="{FF2B5EF4-FFF2-40B4-BE49-F238E27FC236}">
                <a16:creationId xmlns:a16="http://schemas.microsoft.com/office/drawing/2014/main" id="{FF899741-A1A4-D3AF-44F6-4B40E62FAB3B}"/>
              </a:ext>
            </a:extLst>
          </p:cNvPr>
          <p:cNvSpPr txBox="1"/>
          <p:nvPr/>
        </p:nvSpPr>
        <p:spPr>
          <a:xfrm>
            <a:off x="5772839" y="6657858"/>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4" name="TextBox 13">
            <a:extLst>
              <a:ext uri="{FF2B5EF4-FFF2-40B4-BE49-F238E27FC236}">
                <a16:creationId xmlns:a16="http://schemas.microsoft.com/office/drawing/2014/main" id="{E1EF6603-B542-1075-C590-194756936DC2}"/>
              </a:ext>
            </a:extLst>
          </p:cNvPr>
          <p:cNvSpPr txBox="1"/>
          <p:nvPr/>
        </p:nvSpPr>
        <p:spPr>
          <a:xfrm>
            <a:off x="5772839" y="7159126"/>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5" name="TextBox 14">
            <a:extLst>
              <a:ext uri="{FF2B5EF4-FFF2-40B4-BE49-F238E27FC236}">
                <a16:creationId xmlns:a16="http://schemas.microsoft.com/office/drawing/2014/main" id="{0CB48186-C7AE-BEAA-18C5-A6682BBCD5FC}"/>
              </a:ext>
            </a:extLst>
          </p:cNvPr>
          <p:cNvSpPr txBox="1"/>
          <p:nvPr/>
        </p:nvSpPr>
        <p:spPr>
          <a:xfrm>
            <a:off x="5772839" y="7660394"/>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6" name="TextBox 15">
            <a:extLst>
              <a:ext uri="{FF2B5EF4-FFF2-40B4-BE49-F238E27FC236}">
                <a16:creationId xmlns:a16="http://schemas.microsoft.com/office/drawing/2014/main" id="{9F30B2B7-1700-70CC-D53E-487B752A7BB3}"/>
              </a:ext>
            </a:extLst>
          </p:cNvPr>
          <p:cNvSpPr txBox="1"/>
          <p:nvPr/>
        </p:nvSpPr>
        <p:spPr>
          <a:xfrm>
            <a:off x="5772839" y="8161662"/>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Tree>
    <p:extLst>
      <p:ext uri="{BB962C8B-B14F-4D97-AF65-F5344CB8AC3E}">
        <p14:creationId xmlns:p14="http://schemas.microsoft.com/office/powerpoint/2010/main" val="354073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LM Fire recruitment graphic for customization.">
            <a:extLst>
              <a:ext uri="{FF2B5EF4-FFF2-40B4-BE49-F238E27FC236}">
                <a16:creationId xmlns:a16="http://schemas.microsoft.com/office/drawing/2014/main" id="{B34F1D62-03F6-B8DE-D69B-D5B88D946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02" y="228997"/>
            <a:ext cx="7314595" cy="9600406"/>
          </a:xfrm>
          <a:prstGeom prst="rect">
            <a:avLst/>
          </a:prstGeom>
        </p:spPr>
      </p:pic>
      <p:sp>
        <p:nvSpPr>
          <p:cNvPr id="6" name="TextBox 5">
            <a:extLst>
              <a:ext uri="{FF2B5EF4-FFF2-40B4-BE49-F238E27FC236}">
                <a16:creationId xmlns:a16="http://schemas.microsoft.com/office/drawing/2014/main" id="{182E0F0E-A927-9463-2363-A447C14552D8}"/>
              </a:ext>
            </a:extLst>
          </p:cNvPr>
          <p:cNvSpPr txBox="1"/>
          <p:nvPr/>
        </p:nvSpPr>
        <p:spPr>
          <a:xfrm>
            <a:off x="2525890" y="228997"/>
            <a:ext cx="2720617" cy="584775"/>
          </a:xfrm>
          <a:prstGeom prst="rect">
            <a:avLst/>
          </a:prstGeom>
          <a:noFill/>
        </p:spPr>
        <p:txBody>
          <a:bodyPr wrap="none" rtlCol="0">
            <a:spAutoFit/>
          </a:bodyPr>
          <a:lstStyle/>
          <a:p>
            <a:r>
              <a:rPr lang="en-US" sz="3200" dirty="0">
                <a:latin typeface="Roboto" panose="02000000000000000000" pitchFamily="2" charset="0"/>
                <a:ea typeface="Roboto" panose="02000000000000000000" pitchFamily="2" charset="0"/>
              </a:rPr>
              <a:t>Your title here</a:t>
            </a:r>
          </a:p>
        </p:txBody>
      </p:sp>
      <p:sp>
        <p:nvSpPr>
          <p:cNvPr id="7" name="TextBox 6">
            <a:extLst>
              <a:ext uri="{FF2B5EF4-FFF2-40B4-BE49-F238E27FC236}">
                <a16:creationId xmlns:a16="http://schemas.microsoft.com/office/drawing/2014/main" id="{76DBF06C-755B-31D1-CD6C-6719AA743C57}"/>
              </a:ext>
            </a:extLst>
          </p:cNvPr>
          <p:cNvSpPr txBox="1"/>
          <p:nvPr/>
        </p:nvSpPr>
        <p:spPr>
          <a:xfrm>
            <a:off x="374573" y="8659852"/>
            <a:ext cx="3767769" cy="1169551"/>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Wildland firefighters work in a variety of disciplines to include hand, veteran and hotshot crews, airtanker base operations, dispatch, </a:t>
            </a:r>
            <a:r>
              <a:rPr lang="en-US" sz="1400" dirty="0" err="1">
                <a:latin typeface="Roboto" panose="02000000000000000000" pitchFamily="2" charset="0"/>
                <a:ea typeface="Roboto" panose="02000000000000000000" pitchFamily="2" charset="0"/>
              </a:rPr>
              <a:t>smokejumping</a:t>
            </a:r>
            <a:r>
              <a:rPr lang="en-US" sz="1400" dirty="0">
                <a:latin typeface="Roboto" panose="02000000000000000000" pitchFamily="2" charset="0"/>
                <a:ea typeface="Roboto" panose="02000000000000000000" pitchFamily="2" charset="0"/>
              </a:rPr>
              <a:t>, fuels management, prevention, and multiple support functions.</a:t>
            </a:r>
          </a:p>
        </p:txBody>
      </p:sp>
      <p:sp>
        <p:nvSpPr>
          <p:cNvPr id="8" name="TextBox 7">
            <a:extLst>
              <a:ext uri="{FF2B5EF4-FFF2-40B4-BE49-F238E27FC236}">
                <a16:creationId xmlns:a16="http://schemas.microsoft.com/office/drawing/2014/main" id="{52F7F4E9-362A-2A3B-7016-940D1298F5E1}"/>
              </a:ext>
            </a:extLst>
          </p:cNvPr>
          <p:cNvSpPr txBox="1"/>
          <p:nvPr/>
        </p:nvSpPr>
        <p:spPr>
          <a:xfrm>
            <a:off x="4450815" y="8879515"/>
            <a:ext cx="1217000" cy="376129"/>
          </a:xfrm>
          <a:prstGeom prst="rect">
            <a:avLst/>
          </a:prstGeom>
          <a:noFill/>
        </p:spPr>
        <p:txBody>
          <a:bodyPr wrap="none" rtlCol="0">
            <a:spAutoFit/>
          </a:bodyPr>
          <a:lstStyle/>
          <a:p>
            <a:pPr algn="ctr"/>
            <a:r>
              <a:rPr lang="en-US" sz="922" dirty="0">
                <a:latin typeface="Roboto" panose="02000000000000000000" pitchFamily="2" charset="0"/>
                <a:ea typeface="Roboto" panose="02000000000000000000" pitchFamily="2" charset="0"/>
              </a:rPr>
              <a:t>Your email</a:t>
            </a:r>
          </a:p>
          <a:p>
            <a:pPr algn="ctr"/>
            <a:r>
              <a:rPr lang="en-US" sz="922" dirty="0">
                <a:latin typeface="Roboto" panose="02000000000000000000" pitchFamily="2" charset="0"/>
                <a:ea typeface="Roboto" panose="02000000000000000000" pitchFamily="2" charset="0"/>
              </a:rPr>
              <a:t>Your phone number</a:t>
            </a:r>
          </a:p>
        </p:txBody>
      </p:sp>
      <p:sp>
        <p:nvSpPr>
          <p:cNvPr id="9" name="TextBox 8">
            <a:extLst>
              <a:ext uri="{FF2B5EF4-FFF2-40B4-BE49-F238E27FC236}">
                <a16:creationId xmlns:a16="http://schemas.microsoft.com/office/drawing/2014/main" id="{5076BF57-6726-389A-ED08-B48800680E78}"/>
              </a:ext>
            </a:extLst>
          </p:cNvPr>
          <p:cNvSpPr txBox="1"/>
          <p:nvPr/>
        </p:nvSpPr>
        <p:spPr>
          <a:xfrm>
            <a:off x="5772839" y="4660134"/>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0" name="TextBox 9">
            <a:extLst>
              <a:ext uri="{FF2B5EF4-FFF2-40B4-BE49-F238E27FC236}">
                <a16:creationId xmlns:a16="http://schemas.microsoft.com/office/drawing/2014/main" id="{86ABC87D-1CD1-1425-A787-A49138131DDE}"/>
              </a:ext>
            </a:extLst>
          </p:cNvPr>
          <p:cNvSpPr txBox="1"/>
          <p:nvPr/>
        </p:nvSpPr>
        <p:spPr>
          <a:xfrm>
            <a:off x="5772839" y="5156411"/>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1" name="TextBox 10">
            <a:extLst>
              <a:ext uri="{FF2B5EF4-FFF2-40B4-BE49-F238E27FC236}">
                <a16:creationId xmlns:a16="http://schemas.microsoft.com/office/drawing/2014/main" id="{FBE47C2C-CCEB-8056-6A7A-ABA6DB5B414D}"/>
              </a:ext>
            </a:extLst>
          </p:cNvPr>
          <p:cNvSpPr txBox="1"/>
          <p:nvPr/>
        </p:nvSpPr>
        <p:spPr>
          <a:xfrm>
            <a:off x="5772839" y="5652569"/>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2" name="TextBox 11">
            <a:extLst>
              <a:ext uri="{FF2B5EF4-FFF2-40B4-BE49-F238E27FC236}">
                <a16:creationId xmlns:a16="http://schemas.microsoft.com/office/drawing/2014/main" id="{79CD4B36-B96E-603E-3E7A-D17D6D6C0FFA}"/>
              </a:ext>
            </a:extLst>
          </p:cNvPr>
          <p:cNvSpPr txBox="1"/>
          <p:nvPr/>
        </p:nvSpPr>
        <p:spPr>
          <a:xfrm>
            <a:off x="5772839" y="6156590"/>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3" name="TextBox 12">
            <a:extLst>
              <a:ext uri="{FF2B5EF4-FFF2-40B4-BE49-F238E27FC236}">
                <a16:creationId xmlns:a16="http://schemas.microsoft.com/office/drawing/2014/main" id="{6D4AD946-480E-EADF-F96F-894ABAD9F00F}"/>
              </a:ext>
            </a:extLst>
          </p:cNvPr>
          <p:cNvSpPr txBox="1"/>
          <p:nvPr/>
        </p:nvSpPr>
        <p:spPr>
          <a:xfrm>
            <a:off x="5772839" y="6657858"/>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4" name="TextBox 13">
            <a:extLst>
              <a:ext uri="{FF2B5EF4-FFF2-40B4-BE49-F238E27FC236}">
                <a16:creationId xmlns:a16="http://schemas.microsoft.com/office/drawing/2014/main" id="{7584B972-367A-8590-D02C-2E75EF44E34F}"/>
              </a:ext>
            </a:extLst>
          </p:cNvPr>
          <p:cNvSpPr txBox="1"/>
          <p:nvPr/>
        </p:nvSpPr>
        <p:spPr>
          <a:xfrm>
            <a:off x="5772839" y="7159126"/>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5" name="TextBox 14">
            <a:extLst>
              <a:ext uri="{FF2B5EF4-FFF2-40B4-BE49-F238E27FC236}">
                <a16:creationId xmlns:a16="http://schemas.microsoft.com/office/drawing/2014/main" id="{1846970C-FA36-A769-0F57-9F94E29805FD}"/>
              </a:ext>
            </a:extLst>
          </p:cNvPr>
          <p:cNvSpPr txBox="1"/>
          <p:nvPr/>
        </p:nvSpPr>
        <p:spPr>
          <a:xfrm>
            <a:off x="5772839" y="7660394"/>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
        <p:nvSpPr>
          <p:cNvPr id="16" name="TextBox 15">
            <a:extLst>
              <a:ext uri="{FF2B5EF4-FFF2-40B4-BE49-F238E27FC236}">
                <a16:creationId xmlns:a16="http://schemas.microsoft.com/office/drawing/2014/main" id="{3AF74088-1086-2BCC-D5D3-35FF7DCD7E95}"/>
              </a:ext>
            </a:extLst>
          </p:cNvPr>
          <p:cNvSpPr txBox="1"/>
          <p:nvPr/>
        </p:nvSpPr>
        <p:spPr>
          <a:xfrm>
            <a:off x="5772839" y="8161662"/>
            <a:ext cx="1159292" cy="276999"/>
          </a:xfrm>
          <a:prstGeom prst="rect">
            <a:avLst/>
          </a:prstGeom>
          <a:noFill/>
        </p:spPr>
        <p:txBody>
          <a:bodyPr wrap="none" rtlCol="0">
            <a:spAutoFit/>
          </a:bodyPr>
          <a:lstStyle/>
          <a:p>
            <a:r>
              <a:rPr lang="en-US" sz="1200" dirty="0">
                <a:solidFill>
                  <a:schemeClr val="bg1"/>
                </a:solidFill>
                <a:latin typeface="Roboto" panose="02000000000000000000" pitchFamily="2" charset="0"/>
                <a:ea typeface="Roboto" panose="02000000000000000000" pitchFamily="2" charset="0"/>
              </a:rPr>
              <a:t>Your text here</a:t>
            </a:r>
          </a:p>
        </p:txBody>
      </p:sp>
    </p:spTree>
    <p:extLst>
      <p:ext uri="{BB962C8B-B14F-4D97-AF65-F5344CB8AC3E}">
        <p14:creationId xmlns:p14="http://schemas.microsoft.com/office/powerpoint/2010/main" val="268260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3AE4A1-5415-6729-62BC-362D5F614E3E}"/>
              </a:ext>
            </a:extLst>
          </p:cNvPr>
          <p:cNvSpPr txBox="1"/>
          <p:nvPr/>
        </p:nvSpPr>
        <p:spPr>
          <a:xfrm>
            <a:off x="495299" y="3122762"/>
            <a:ext cx="6935577" cy="3877985"/>
          </a:xfrm>
          <a:prstGeom prst="rect">
            <a:avLst/>
          </a:prstGeom>
          <a:noFill/>
        </p:spPr>
        <p:txBody>
          <a:bodyPr wrap="square">
            <a:spAutoFit/>
          </a:bodyPr>
          <a:lstStyle/>
          <a:p>
            <a:r>
              <a:rPr lang="en-US" sz="2000" dirty="0">
                <a:latin typeface="Roboto" panose="02000000000000000000" pitchFamily="2" charset="0"/>
                <a:ea typeface="Roboto" panose="02000000000000000000" pitchFamily="2" charset="0"/>
              </a:rPr>
              <a:t>Please contact the BLM Fire external affairs staff at the National Interagency Fire Center for more information.</a:t>
            </a:r>
          </a:p>
          <a:p>
            <a:endParaRPr lang="en-US" sz="1600" dirty="0">
              <a:latin typeface="Roboto" panose="02000000000000000000" pitchFamily="2" charset="0"/>
              <a:ea typeface="Roboto" panose="02000000000000000000" pitchFamily="2" charset="0"/>
            </a:endParaRPr>
          </a:p>
          <a:p>
            <a:r>
              <a:rPr lang="en-US" sz="1600" dirty="0">
                <a:latin typeface="Roboto" panose="02000000000000000000" pitchFamily="2" charset="0"/>
                <a:ea typeface="Roboto" panose="02000000000000000000" pitchFamily="2" charset="0"/>
              </a:rPr>
              <a:t>Phone: 208-387-5050</a:t>
            </a:r>
            <a:endParaRPr lang="en-US" sz="2400" dirty="0">
              <a:latin typeface="Roboto" panose="02000000000000000000" pitchFamily="2" charset="0"/>
              <a:ea typeface="Roboto" panose="02000000000000000000" pitchFamily="2" charset="0"/>
            </a:endParaRPr>
          </a:p>
          <a:p>
            <a:endParaRPr lang="en-US" sz="2400" dirty="0">
              <a:latin typeface="Roboto" panose="02000000000000000000" pitchFamily="2" charset="0"/>
              <a:ea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rPr>
              <a:t>Other helpful links: </a:t>
            </a:r>
            <a:br>
              <a:rPr lang="en-US" sz="2400" dirty="0">
                <a:latin typeface="Roboto" panose="02000000000000000000" pitchFamily="2" charset="0"/>
                <a:ea typeface="Roboto" panose="02000000000000000000" pitchFamily="2" charset="0"/>
              </a:rPr>
            </a:br>
            <a:br>
              <a:rPr lang="en-US" sz="2400"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BLM Fire Recruitment Toolkit</a:t>
            </a:r>
            <a:br>
              <a:rPr lang="en-US" sz="24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hlinkClick r:id="rId2"/>
              </a:rPr>
              <a:t>https://www.nifc.gov/about-us/our-partners/blm/blm-fire-recruitment-toolkit</a:t>
            </a:r>
            <a:r>
              <a:rPr lang="en-US" sz="1600" dirty="0">
                <a:latin typeface="Roboto" panose="02000000000000000000" pitchFamily="2" charset="0"/>
                <a:ea typeface="Roboto" panose="02000000000000000000" pitchFamily="2" charset="0"/>
              </a:rPr>
              <a:t> </a:t>
            </a:r>
          </a:p>
          <a:p>
            <a:pPr marL="0" indent="0">
              <a:buNone/>
            </a:pPr>
            <a:endParaRPr lang="en-US" dirty="0">
              <a:latin typeface="Roboto" panose="02000000000000000000" pitchFamily="2" charset="0"/>
              <a:ea typeface="Roboto" panose="02000000000000000000" pitchFamily="2" charset="0"/>
            </a:endParaRPr>
          </a:p>
          <a:p>
            <a:pPr marL="0" indent="0">
              <a:buNone/>
            </a:pPr>
            <a:r>
              <a:rPr lang="en-US" dirty="0">
                <a:latin typeface="Roboto" panose="02000000000000000000" pitchFamily="2" charset="0"/>
                <a:ea typeface="Roboto" panose="02000000000000000000" pitchFamily="2" charset="0"/>
              </a:rPr>
              <a:t>BLM Fire Jobs Portal </a:t>
            </a:r>
            <a:br>
              <a:rPr lang="en-US"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hlinkClick r:id="rId3"/>
              </a:rPr>
              <a:t>https://www.nifc.gov/careers/blm-fire-job</a:t>
            </a:r>
            <a:r>
              <a:rPr lang="en-US" sz="1600" dirty="0">
                <a:latin typeface="Roboto" panose="02000000000000000000" pitchFamily="2" charset="0"/>
                <a:ea typeface="Roboto" panose="02000000000000000000" pitchFamily="2" charset="0"/>
              </a:rPr>
              <a:t> </a:t>
            </a:r>
          </a:p>
        </p:txBody>
      </p:sp>
      <p:sp>
        <p:nvSpPr>
          <p:cNvPr id="6" name="Rectangle 5">
            <a:extLst>
              <a:ext uri="{FF2B5EF4-FFF2-40B4-BE49-F238E27FC236}">
                <a16:creationId xmlns:a16="http://schemas.microsoft.com/office/drawing/2014/main" id="{D7E9B8FC-939C-1CBC-47E0-1D9BEA303447}"/>
              </a:ext>
              <a:ext uri="{C183D7F6-B498-43B3-948B-1728B52AA6E4}">
                <adec:decorative xmlns:adec="http://schemas.microsoft.com/office/drawing/2017/decorative" val="1"/>
              </a:ext>
            </a:extLst>
          </p:cNvPr>
          <p:cNvSpPr/>
          <p:nvPr/>
        </p:nvSpPr>
        <p:spPr>
          <a:xfrm>
            <a:off x="0" y="0"/>
            <a:ext cx="7772400" cy="2479678"/>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F43B111-06F0-92B6-0BB8-B8A1B9916133}"/>
              </a:ext>
            </a:extLst>
          </p:cNvPr>
          <p:cNvSpPr>
            <a:spLocks noGrp="1"/>
          </p:cNvSpPr>
          <p:nvPr>
            <p:ph type="title"/>
          </p:nvPr>
        </p:nvSpPr>
        <p:spPr>
          <a:xfrm>
            <a:off x="534353" y="535519"/>
            <a:ext cx="6703695" cy="1944159"/>
          </a:xfrm>
        </p:spPr>
        <p:txBody>
          <a:bodyPr/>
          <a:lstStyle/>
          <a:p>
            <a:r>
              <a:rPr lang="en-US" dirty="0">
                <a:solidFill>
                  <a:schemeClr val="bg1"/>
                </a:solidFill>
                <a:latin typeface="Roboto" panose="02000000000000000000" pitchFamily="2" charset="0"/>
                <a:ea typeface="Roboto" panose="02000000000000000000" pitchFamily="2" charset="0"/>
              </a:rPr>
              <a:t>Questions?</a:t>
            </a:r>
          </a:p>
        </p:txBody>
      </p:sp>
      <p:pic>
        <p:nvPicPr>
          <p:cNvPr id="8" name="Picture 7">
            <a:extLst>
              <a:ext uri="{FF2B5EF4-FFF2-40B4-BE49-F238E27FC236}">
                <a16:creationId xmlns:a16="http://schemas.microsoft.com/office/drawing/2014/main" id="{C61ECE8F-1F67-CB65-077C-D1B9684F9461}"/>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5695720" y="637014"/>
            <a:ext cx="1735157" cy="1645040"/>
          </a:xfrm>
          <a:prstGeom prst="rect">
            <a:avLst/>
          </a:prstGeom>
        </p:spPr>
      </p:pic>
    </p:spTree>
    <p:extLst>
      <p:ext uri="{BB962C8B-B14F-4D97-AF65-F5344CB8AC3E}">
        <p14:creationId xmlns:p14="http://schemas.microsoft.com/office/powerpoint/2010/main" val="3845549966"/>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307</TotalTime>
  <Words>533</Words>
  <Application>Microsoft Office PowerPoint</Application>
  <PresentationFormat>Custom</PresentationFormat>
  <Paragraphs>57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Calibri</vt:lpstr>
      <vt:lpstr>Calibri Light</vt:lpstr>
      <vt:lpstr>Roboto</vt:lpstr>
      <vt:lpstr>Office Theme</vt:lpstr>
      <vt:lpstr>PowerPoint Presentation</vt:lpstr>
      <vt:lpstr>Tell the BLM Fire story</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Ascherfeld, Sheri L</dc:creator>
  <cp:lastModifiedBy>Ascherfeld, Sheri L</cp:lastModifiedBy>
  <cp:revision>5</cp:revision>
  <dcterms:created xsi:type="dcterms:W3CDTF">2023-11-16T15:55:48Z</dcterms:created>
  <dcterms:modified xsi:type="dcterms:W3CDTF">2023-11-16T21:03:40Z</dcterms:modified>
</cp:coreProperties>
</file>