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
  </p:notesMasterIdLst>
  <p:sldIdLst>
    <p:sldId id="257" r:id="rId2"/>
    <p:sldId id="258" r:id="rId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CC"/>
    <a:srgbClr val="993366"/>
    <a:srgbClr val="990099"/>
    <a:srgbClr val="33CCFF"/>
    <a:srgbClr val="3333FF"/>
    <a:srgbClr val="0000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3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endParaRPr lang="en-US" altLang="en-US"/>
          </a:p>
        </p:txBody>
      </p:sp>
      <p:sp>
        <p:nvSpPr>
          <p:cNvPr id="4099"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endParaRPr lang="en-US" altLang="en-US"/>
          </a:p>
        </p:txBody>
      </p:sp>
      <p:sp>
        <p:nvSpPr>
          <p:cNvPr id="4100"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2"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endParaRPr lang="en-US" altLang="en-US"/>
          </a:p>
        </p:txBody>
      </p:sp>
      <p:sp>
        <p:nvSpPr>
          <p:cNvPr id="4103"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charset="0"/>
              </a:defRPr>
            </a:lvl1pPr>
          </a:lstStyle>
          <a:p>
            <a:fld id="{D03FACA8-6A7A-4E44-A508-58EF442BAFB5}" type="slidenum">
              <a:rPr lang="en-US" altLang="en-US"/>
              <a:pPr/>
              <a:t>‹#›</a:t>
            </a:fld>
            <a:endParaRPr lang="en-US" altLang="en-US"/>
          </a:p>
        </p:txBody>
      </p:sp>
    </p:spTree>
    <p:extLst>
      <p:ext uri="{BB962C8B-B14F-4D97-AF65-F5344CB8AC3E}">
        <p14:creationId xmlns:p14="http://schemas.microsoft.com/office/powerpoint/2010/main" val="2529068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30927C-1225-4105-93D6-56F13036FAD4}" type="slidenum">
              <a:rPr lang="en-US" altLang="en-US"/>
              <a:pPr/>
              <a:t>1</a:t>
            </a:fld>
            <a:endParaRPr lang="en-US" altLang="en-US"/>
          </a:p>
        </p:txBody>
      </p:sp>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p:txBody>
          <a:bodyPr/>
          <a:lstStyle/>
          <a:p>
            <a:endParaRPr lang="en-US" altLang="en-US"/>
          </a:p>
        </p:txBody>
      </p:sp>
      <p:sp>
        <p:nvSpPr>
          <p:cNvPr id="5124"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Arial" charset="0"/>
              </a:defRPr>
            </a:lvl1pPr>
            <a:lvl2pPr marL="38652450" indent="-38187313" defTabSz="931863">
              <a:defRPr>
                <a:solidFill>
                  <a:schemeClr val="tx1"/>
                </a:solidFill>
                <a:latin typeface="Arial" charset="0"/>
              </a:defRPr>
            </a:lvl2pPr>
            <a:lvl3pPr>
              <a:defRPr>
                <a:solidFill>
                  <a:schemeClr val="tx1"/>
                </a:solidFill>
                <a:latin typeface="Arial" charset="0"/>
              </a:defRPr>
            </a:lvl3pPr>
            <a:lvl4pPr marL="51173063" indent="-49776063" defTabSz="931863">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r" eaLnBrk="1" hangingPunct="1"/>
            <a:fld id="{3B5F78AC-82DD-403D-AD14-83833A88E36D}" type="slidenum">
              <a:rPr lang="en-US" altLang="en-US" sz="1200">
                <a:ea typeface="ＭＳ Ｐゴシック" pitchFamily="-65" charset="-128"/>
              </a:rPr>
              <a:pPr algn="r" eaLnBrk="1" hangingPunct="1"/>
              <a:t>1</a:t>
            </a:fld>
            <a:endParaRPr lang="en-US" altLang="en-US" sz="120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0825" cy="6850063"/>
            <a:chOff x="0" y="0"/>
            <a:chExt cx="5758" cy="4315"/>
          </a:xfrm>
        </p:grpSpPr>
        <p:grpSp>
          <p:nvGrpSpPr>
            <p:cNvPr id="8195" name="Group 3"/>
            <p:cNvGrpSpPr>
              <a:grpSpLocks/>
            </p:cNvGrpSpPr>
            <p:nvPr userDrawn="1"/>
          </p:nvGrpSpPr>
          <p:grpSpPr bwMode="auto">
            <a:xfrm>
              <a:off x="1728" y="2230"/>
              <a:ext cx="4027" cy="2085"/>
              <a:chOff x="1728" y="2230"/>
              <a:chExt cx="4027" cy="2085"/>
            </a:xfrm>
          </p:grpSpPr>
          <p:sp>
            <p:nvSpPr>
              <p:cNvPr id="8196"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7"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8"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9"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0"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201"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2"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smtClean="0"/>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8205"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en-US"/>
          </a:p>
        </p:txBody>
      </p:sp>
      <p:sp>
        <p:nvSpPr>
          <p:cNvPr id="8206"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en-US"/>
          </a:p>
        </p:txBody>
      </p:sp>
      <p:sp>
        <p:nvSpPr>
          <p:cNvPr id="8207" name="Rectangle 15"/>
          <p:cNvSpPr>
            <a:spLocks noGrp="1" noChangeArrowheads="1"/>
          </p:cNvSpPr>
          <p:nvPr>
            <p:ph type="sldNum" sz="quarter" idx="4"/>
          </p:nvPr>
        </p:nvSpPr>
        <p:spPr>
          <a:xfrm>
            <a:off x="6553200" y="6254750"/>
            <a:ext cx="2133600" cy="476250"/>
          </a:xfrm>
        </p:spPr>
        <p:txBody>
          <a:bodyPr/>
          <a:lstStyle>
            <a:lvl1pPr>
              <a:defRPr/>
            </a:lvl1pPr>
          </a:lstStyle>
          <a:p>
            <a:fld id="{1752B8FC-92F1-4A8E-8BD0-D32EF2AEAE8F}"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58A2B754-AA99-4CB6-B36A-C565A2AF49AC}"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67313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36EEACB0-7D6D-4B8F-9A33-60F0E001A8AF}"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946821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E5AFF551-9099-4238-A5FD-0C961C8B4F29}"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14662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F1B30B03-9C5E-4176-890C-98AAD527ECB9}"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28008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DB39E7E6-E2CA-4661-BA59-6DA30B1C54B5}"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937185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Slide Number Placeholder 7"/>
          <p:cNvSpPr>
            <a:spLocks noGrp="1"/>
          </p:cNvSpPr>
          <p:nvPr>
            <p:ph type="sldNum" sz="quarter" idx="11"/>
          </p:nvPr>
        </p:nvSpPr>
        <p:spPr/>
        <p:txBody>
          <a:bodyPr/>
          <a:lstStyle>
            <a:lvl1pPr>
              <a:defRPr/>
            </a:lvl1pPr>
          </a:lstStyle>
          <a:p>
            <a:fld id="{525988AE-17AB-4166-94B8-12CF95FBBA54}" type="slidenum">
              <a:rPr lang="en-US" altLang="en-US"/>
              <a:pPr/>
              <a:t>‹#›</a:t>
            </a:fld>
            <a:endParaRPr lang="en-US" altLang="en-US"/>
          </a:p>
        </p:txBody>
      </p:sp>
      <p:sp>
        <p:nvSpPr>
          <p:cNvPr id="9" name="Footer Placeholder 8"/>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10678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Slide Number Placeholder 3"/>
          <p:cNvSpPr>
            <a:spLocks noGrp="1"/>
          </p:cNvSpPr>
          <p:nvPr>
            <p:ph type="sldNum" sz="quarter" idx="11"/>
          </p:nvPr>
        </p:nvSpPr>
        <p:spPr/>
        <p:txBody>
          <a:bodyPr/>
          <a:lstStyle>
            <a:lvl1pPr>
              <a:defRPr/>
            </a:lvl1pPr>
          </a:lstStyle>
          <a:p>
            <a:fld id="{6FFF78D9-C8DF-4064-868A-52B35AF8DCE3}" type="slidenum">
              <a:rPr lang="en-US" altLang="en-US"/>
              <a:pPr/>
              <a:t>‹#›</a:t>
            </a:fld>
            <a:endParaRPr lang="en-US" altLang="en-US"/>
          </a:p>
        </p:txBody>
      </p:sp>
      <p:sp>
        <p:nvSpPr>
          <p:cNvPr id="5" name="Footer Placeholder 4"/>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76996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Slide Number Placeholder 2"/>
          <p:cNvSpPr>
            <a:spLocks noGrp="1"/>
          </p:cNvSpPr>
          <p:nvPr>
            <p:ph type="sldNum" sz="quarter" idx="11"/>
          </p:nvPr>
        </p:nvSpPr>
        <p:spPr/>
        <p:txBody>
          <a:bodyPr/>
          <a:lstStyle>
            <a:lvl1pPr>
              <a:defRPr/>
            </a:lvl1pPr>
          </a:lstStyle>
          <a:p>
            <a:fld id="{34452B6F-648C-4107-A9EF-7607F9001285}" type="slidenum">
              <a:rPr lang="en-US" altLang="en-US"/>
              <a:pPr/>
              <a:t>‹#›</a:t>
            </a:fld>
            <a:endParaRPr lang="en-US" altLang="en-US"/>
          </a:p>
        </p:txBody>
      </p:sp>
      <p:sp>
        <p:nvSpPr>
          <p:cNvPr id="4" name="Footer Placeholder 3"/>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63382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41C8FFE7-EA22-4ADF-A88F-575D650D7546}"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207947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1ADBE4B8-F3F8-404D-B903-DCE2B08ED17C}"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185604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7171"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A8837C61-1869-470D-8281-8EA48AFB5993}" type="slidenum">
              <a:rPr lang="en-US" altLang="en-US"/>
              <a:pPr/>
              <a:t>‹#›</a:t>
            </a:fld>
            <a:endParaRPr lang="en-US" altLang="en-US"/>
          </a:p>
        </p:txBody>
      </p:sp>
      <p:grpSp>
        <p:nvGrpSpPr>
          <p:cNvPr id="7172" name="Group 4"/>
          <p:cNvGrpSpPr>
            <a:grpSpLocks/>
          </p:cNvGrpSpPr>
          <p:nvPr/>
        </p:nvGrpSpPr>
        <p:grpSpPr bwMode="auto">
          <a:xfrm>
            <a:off x="0" y="0"/>
            <a:ext cx="9140825" cy="6850063"/>
            <a:chOff x="0" y="0"/>
            <a:chExt cx="5758" cy="4315"/>
          </a:xfrm>
        </p:grpSpPr>
        <p:grpSp>
          <p:nvGrpSpPr>
            <p:cNvPr id="7173" name="Group 5"/>
            <p:cNvGrpSpPr>
              <a:grpSpLocks/>
            </p:cNvGrpSpPr>
            <p:nvPr userDrawn="1"/>
          </p:nvGrpSpPr>
          <p:grpSpPr bwMode="auto">
            <a:xfrm>
              <a:off x="1728" y="2230"/>
              <a:ext cx="4027" cy="2085"/>
              <a:chOff x="1728" y="2230"/>
              <a:chExt cx="4027" cy="2085"/>
            </a:xfrm>
          </p:grpSpPr>
          <p:sp>
            <p:nvSpPr>
              <p:cNvPr id="7174"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75"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76"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77"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78"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179"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80"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181"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82"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ltLang="en-US"/>
          </a:p>
        </p:txBody>
      </p:sp>
      <p:sp>
        <p:nvSpPr>
          <p:cNvPr id="7183"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Oval 62"/>
          <p:cNvSpPr>
            <a:spLocks noChangeArrowheads="1"/>
          </p:cNvSpPr>
          <p:nvPr/>
        </p:nvSpPr>
        <p:spPr bwMode="auto">
          <a:xfrm>
            <a:off x="0" y="5486400"/>
            <a:ext cx="9144000" cy="1066800"/>
          </a:xfrm>
          <a:prstGeom prst="ellipse">
            <a:avLst/>
          </a:prstGeom>
          <a:solidFill>
            <a:srgbClr val="663300"/>
          </a:solidFill>
          <a:ln w="9525">
            <a:solidFill>
              <a:srgbClr val="663300"/>
            </a:solidFill>
            <a:round/>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eaLnBrk="1" hangingPunct="1"/>
            <a:endParaRPr lang="en-US" altLang="en-US">
              <a:solidFill>
                <a:srgbClr val="000000"/>
              </a:solidFill>
              <a:ea typeface="ＭＳ Ｐゴシック" pitchFamily="-65" charset="-128"/>
            </a:endParaRPr>
          </a:p>
          <a:p>
            <a:pPr algn="ctr" eaLnBrk="1" hangingPunct="1"/>
            <a:endParaRPr lang="en-US" altLang="en-US">
              <a:ea typeface="ＭＳ Ｐゴシック" pitchFamily="-65" charset="-128"/>
            </a:endParaRPr>
          </a:p>
        </p:txBody>
      </p:sp>
      <p:grpSp>
        <p:nvGrpSpPr>
          <p:cNvPr id="3124" name="Group 52"/>
          <p:cNvGrpSpPr>
            <a:grpSpLocks/>
          </p:cNvGrpSpPr>
          <p:nvPr/>
        </p:nvGrpSpPr>
        <p:grpSpPr bwMode="auto">
          <a:xfrm>
            <a:off x="0" y="3886200"/>
            <a:ext cx="8972550" cy="2709863"/>
            <a:chOff x="0" y="2448"/>
            <a:chExt cx="5652" cy="1707"/>
          </a:xfrm>
        </p:grpSpPr>
        <p:sp>
          <p:nvSpPr>
            <p:cNvPr id="3076" name="WordArt 63"/>
            <p:cNvSpPr>
              <a:spLocks noChangeArrowheads="1" noChangeShapeType="1" noTextEdit="1"/>
            </p:cNvSpPr>
            <p:nvPr/>
          </p:nvSpPr>
          <p:spPr bwMode="auto">
            <a:xfrm>
              <a:off x="960" y="3627"/>
              <a:ext cx="3792" cy="528"/>
            </a:xfrm>
            <a:prstGeom prst="rect">
              <a:avLst/>
            </a:prstGeom>
          </p:spPr>
          <p:txBody>
            <a:bodyPr wrap="none" fromWordArt="1">
              <a:prstTxWarp prst="textCanDown">
                <a:avLst>
                  <a:gd name="adj" fmla="val 33333"/>
                </a:avLst>
              </a:prstTxWarp>
            </a:bodyPr>
            <a:lstStyle/>
            <a:p>
              <a:pPr algn="ctr"/>
              <a:r>
                <a:rPr lang="en-US" sz="2000" kern="10">
                  <a:ln w="9525">
                    <a:solidFill>
                      <a:srgbClr val="FFFF00"/>
                    </a:solidFill>
                    <a:round/>
                    <a:headEnd/>
                    <a:tailEnd/>
                  </a:ln>
                  <a:solidFill>
                    <a:srgbClr val="FFFF00"/>
                  </a:solidFill>
                  <a:latin typeface="Times New Roman"/>
                  <a:cs typeface="Times New Roman"/>
                </a:rPr>
                <a:t>Respectful Interaction – Trust, Honesty, And Self respect</a:t>
              </a:r>
            </a:p>
            <a:p>
              <a:pPr algn="ctr"/>
              <a:endParaRPr lang="en-US" sz="2000" kern="10">
                <a:ln w="9525">
                  <a:solidFill>
                    <a:srgbClr val="FFFF00"/>
                  </a:solidFill>
                  <a:round/>
                  <a:headEnd/>
                  <a:tailEnd/>
                </a:ln>
                <a:solidFill>
                  <a:srgbClr val="FFFF00"/>
                </a:solidFill>
                <a:latin typeface="Times New Roman"/>
                <a:cs typeface="Times New Roman"/>
              </a:endParaRPr>
            </a:p>
          </p:txBody>
        </p:sp>
        <p:sp>
          <p:nvSpPr>
            <p:cNvPr id="3077" name="Oval 69"/>
            <p:cNvSpPr>
              <a:spLocks noChangeArrowheads="1"/>
            </p:cNvSpPr>
            <p:nvPr/>
          </p:nvSpPr>
          <p:spPr bwMode="auto">
            <a:xfrm>
              <a:off x="336" y="3630"/>
              <a:ext cx="288" cy="336"/>
            </a:xfrm>
            <a:prstGeom prst="ellipse">
              <a:avLst/>
            </a:prstGeom>
            <a:solidFill>
              <a:srgbClr val="000000"/>
            </a:solidFill>
            <a:ln w="38100">
              <a:solidFill>
                <a:srgbClr val="33CCFF"/>
              </a:solidFill>
              <a:round/>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eaLnBrk="1" hangingPunct="1"/>
              <a:r>
                <a:rPr lang="en-US" altLang="en-US" b="1">
                  <a:ea typeface="ＭＳ Ｐゴシック" pitchFamily="-65" charset="-128"/>
                </a:rPr>
                <a:t>1</a:t>
              </a:r>
            </a:p>
          </p:txBody>
        </p:sp>
        <p:grpSp>
          <p:nvGrpSpPr>
            <p:cNvPr id="3123" name="Group 51"/>
            <p:cNvGrpSpPr>
              <a:grpSpLocks/>
            </p:cNvGrpSpPr>
            <p:nvPr/>
          </p:nvGrpSpPr>
          <p:grpSpPr bwMode="auto">
            <a:xfrm>
              <a:off x="0" y="2448"/>
              <a:ext cx="5652" cy="864"/>
              <a:chOff x="0" y="2448"/>
              <a:chExt cx="5652" cy="864"/>
            </a:xfrm>
          </p:grpSpPr>
          <p:sp>
            <p:nvSpPr>
              <p:cNvPr id="3084" name="AutoShape 75"/>
              <p:cNvSpPr>
                <a:spLocks noChangeArrowheads="1"/>
              </p:cNvSpPr>
              <p:nvPr/>
            </p:nvSpPr>
            <p:spPr bwMode="auto">
              <a:xfrm rot="10800000">
                <a:off x="3360" y="2592"/>
                <a:ext cx="1248" cy="144"/>
              </a:xfrm>
              <a:prstGeom prst="rightArrow">
                <a:avLst>
                  <a:gd name="adj1" fmla="val 50000"/>
                  <a:gd name="adj2" fmla="val 216667"/>
                </a:avLst>
              </a:prstGeom>
              <a:solidFill>
                <a:srgbClr val="33CCFF"/>
              </a:solidFill>
              <a:ln w="9525">
                <a:solidFill>
                  <a:srgbClr val="33CCFF"/>
                </a:solidFill>
                <a:miter lim="800000"/>
                <a:headEnd/>
                <a:tailEnd/>
              </a:ln>
            </p:spPr>
            <p:txBody>
              <a:bodyPr rot="10800000"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eaLnBrk="1" hangingPunct="1"/>
                <a:endParaRPr lang="en-US" altLang="en-US">
                  <a:solidFill>
                    <a:schemeClr val="accent1"/>
                  </a:solidFill>
                  <a:ea typeface="ＭＳ Ｐゴシック" pitchFamily="-65" charset="-128"/>
                </a:endParaRPr>
              </a:p>
            </p:txBody>
          </p:sp>
          <p:grpSp>
            <p:nvGrpSpPr>
              <p:cNvPr id="3122" name="Group 50"/>
              <p:cNvGrpSpPr>
                <a:grpSpLocks/>
              </p:cNvGrpSpPr>
              <p:nvPr/>
            </p:nvGrpSpPr>
            <p:grpSpPr bwMode="auto">
              <a:xfrm>
                <a:off x="0" y="2448"/>
                <a:ext cx="5652" cy="864"/>
                <a:chOff x="0" y="2448"/>
                <a:chExt cx="5652" cy="864"/>
              </a:xfrm>
            </p:grpSpPr>
            <p:sp>
              <p:nvSpPr>
                <p:cNvPr id="3082" name="AutoShape 77"/>
                <p:cNvSpPr>
                  <a:spLocks noChangeArrowheads="1"/>
                </p:cNvSpPr>
                <p:nvPr/>
              </p:nvSpPr>
              <p:spPr bwMode="auto">
                <a:xfrm rot="10800000">
                  <a:off x="3984" y="3168"/>
                  <a:ext cx="576" cy="144"/>
                </a:xfrm>
                <a:prstGeom prst="rightArrow">
                  <a:avLst>
                    <a:gd name="adj1" fmla="val 50000"/>
                    <a:gd name="adj2" fmla="val 100000"/>
                  </a:avLst>
                </a:prstGeom>
                <a:solidFill>
                  <a:srgbClr val="33CCFF"/>
                </a:solidFill>
                <a:ln w="9525">
                  <a:solidFill>
                    <a:srgbClr val="33CCFF"/>
                  </a:solidFill>
                  <a:miter lim="800000"/>
                  <a:headEnd/>
                  <a:tailEnd/>
                </a:ln>
              </p:spPr>
              <p:txBody>
                <a:bodyPr rot="10800000"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endParaRPr lang="en-US" altLang="en-US">
                    <a:ea typeface="ＭＳ Ｐゴシック" pitchFamily="-65" charset="-128"/>
                  </a:endParaRPr>
                </a:p>
              </p:txBody>
            </p:sp>
            <p:sp>
              <p:nvSpPr>
                <p:cNvPr id="3086" name="AutoShape 74"/>
                <p:cNvSpPr>
                  <a:spLocks noChangeArrowheads="1"/>
                </p:cNvSpPr>
                <p:nvPr/>
              </p:nvSpPr>
              <p:spPr bwMode="auto">
                <a:xfrm>
                  <a:off x="1152" y="3168"/>
                  <a:ext cx="1344" cy="144"/>
                </a:xfrm>
                <a:prstGeom prst="rightArrow">
                  <a:avLst>
                    <a:gd name="adj1" fmla="val 50000"/>
                    <a:gd name="adj2" fmla="val 233333"/>
                  </a:avLst>
                </a:prstGeom>
                <a:solidFill>
                  <a:srgbClr val="33CCFF"/>
                </a:solidFill>
                <a:ln w="9525">
                  <a:solidFill>
                    <a:srgbClr val="33CCFF"/>
                  </a:solidFill>
                  <a:miter lim="800000"/>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eaLnBrk="1" hangingPunct="1"/>
                  <a:endParaRPr lang="en-US" altLang="en-US">
                    <a:solidFill>
                      <a:schemeClr val="accent1"/>
                    </a:solidFill>
                    <a:ea typeface="ＭＳ Ｐゴシック" pitchFamily="-65" charset="-128"/>
                  </a:endParaRPr>
                </a:p>
              </p:txBody>
            </p:sp>
            <p:sp>
              <p:nvSpPr>
                <p:cNvPr id="17466" name="Text Box 58"/>
                <p:cNvSpPr txBox="1">
                  <a:spLocks noChangeArrowheads="1"/>
                </p:cNvSpPr>
                <p:nvPr/>
              </p:nvSpPr>
              <p:spPr bwMode="auto">
                <a:xfrm>
                  <a:off x="0" y="2448"/>
                  <a:ext cx="1268" cy="231"/>
                </a:xfrm>
                <a:prstGeom prst="rect">
                  <a:avLst/>
                </a:prstGeom>
                <a:noFill/>
                <a:ln w="9525">
                  <a:noFill/>
                  <a:miter lim="800000"/>
                  <a:headEnd/>
                  <a:tailEnd/>
                </a:ln>
                <a:effectLst/>
              </p:spPr>
              <p:txBody>
                <a:bodyPr wrap="none">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r>
                    <a:rPr lang="en-US" altLang="en-US">
                      <a:effectLst>
                        <a:outerShdw blurRad="38100" dist="38100" dir="2700000" algn="tl">
                          <a:srgbClr val="000000"/>
                        </a:outerShdw>
                      </a:effectLst>
                      <a:ea typeface="ＭＳ Ｐゴシック" pitchFamily="-65" charset="-128"/>
                    </a:rPr>
                    <a:t>Respect feedback</a:t>
                  </a:r>
                </a:p>
              </p:txBody>
            </p:sp>
            <p:sp>
              <p:nvSpPr>
                <p:cNvPr id="17467" name="Rectangle 59"/>
                <p:cNvSpPr>
                  <a:spLocks noChangeArrowheads="1"/>
                </p:cNvSpPr>
                <p:nvPr/>
              </p:nvSpPr>
              <p:spPr bwMode="auto">
                <a:xfrm>
                  <a:off x="0" y="2928"/>
                  <a:ext cx="1948" cy="231"/>
                </a:xfrm>
                <a:prstGeom prst="rect">
                  <a:avLst/>
                </a:prstGeom>
                <a:noFill/>
                <a:ln w="9525">
                  <a:noFill/>
                  <a:miter lim="800000"/>
                  <a:headEnd/>
                  <a:tailEnd/>
                </a:ln>
                <a:effectLst/>
              </p:spPr>
              <p:txBody>
                <a:bodyPr wrap="none">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r>
                    <a:rPr lang="en-US" altLang="en-US">
                      <a:effectLst>
                        <a:outerShdw blurRad="38100" dist="38100" dir="2700000" algn="tl">
                          <a:srgbClr val="000000"/>
                        </a:outerShdw>
                      </a:effectLst>
                      <a:ea typeface="ＭＳ Ｐゴシック" pitchFamily="-65" charset="-128"/>
                    </a:rPr>
                    <a:t>Be willing to share concerns</a:t>
                  </a:r>
                  <a:r>
                    <a:rPr lang="en-US" altLang="en-US">
                      <a:ea typeface="ＭＳ Ｐゴシック" pitchFamily="-65" charset="-128"/>
                    </a:rPr>
                    <a:t> </a:t>
                  </a:r>
                </a:p>
              </p:txBody>
            </p:sp>
            <p:sp>
              <p:nvSpPr>
                <p:cNvPr id="17468" name="Rectangle 60"/>
                <p:cNvSpPr>
                  <a:spLocks noChangeArrowheads="1"/>
                </p:cNvSpPr>
                <p:nvPr/>
              </p:nvSpPr>
              <p:spPr bwMode="auto">
                <a:xfrm>
                  <a:off x="4224" y="2496"/>
                  <a:ext cx="1428" cy="231"/>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r" eaLnBrk="1" hangingPunct="1"/>
                  <a:r>
                    <a:rPr lang="en-US" altLang="en-US">
                      <a:effectLst>
                        <a:outerShdw blurRad="38100" dist="38100" dir="2700000" algn="tl">
                          <a:srgbClr val="000000"/>
                        </a:outerShdw>
                      </a:effectLst>
                      <a:ea typeface="ＭＳ Ｐゴシック" pitchFamily="-65" charset="-128"/>
                    </a:rPr>
                    <a:t>  Be a student</a:t>
                  </a:r>
                </a:p>
              </p:txBody>
            </p:sp>
            <p:sp>
              <p:nvSpPr>
                <p:cNvPr id="3112" name="Rectangle 61"/>
                <p:cNvSpPr>
                  <a:spLocks noChangeArrowheads="1"/>
                </p:cNvSpPr>
                <p:nvPr/>
              </p:nvSpPr>
              <p:spPr bwMode="auto">
                <a:xfrm>
                  <a:off x="3888" y="2784"/>
                  <a:ext cx="176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r" eaLnBrk="1" hangingPunct="1"/>
                  <a:r>
                    <a:rPr lang="en-US" altLang="en-US">
                      <a:ea typeface="ＭＳ Ｐゴシック" pitchFamily="-65" charset="-128"/>
                    </a:rPr>
                    <a:t>  Rules don’t and can’t cover every situation</a:t>
                  </a:r>
                </a:p>
              </p:txBody>
            </p:sp>
            <p:sp>
              <p:nvSpPr>
                <p:cNvPr id="3114" name="AutoShape 73"/>
                <p:cNvSpPr>
                  <a:spLocks noChangeArrowheads="1"/>
                </p:cNvSpPr>
                <p:nvPr/>
              </p:nvSpPr>
              <p:spPr bwMode="auto">
                <a:xfrm>
                  <a:off x="1200" y="2640"/>
                  <a:ext cx="672" cy="144"/>
                </a:xfrm>
                <a:prstGeom prst="rightArrow">
                  <a:avLst>
                    <a:gd name="adj1" fmla="val 50000"/>
                    <a:gd name="adj2" fmla="val 116667"/>
                  </a:avLst>
                </a:prstGeom>
                <a:solidFill>
                  <a:srgbClr val="33CCFF"/>
                </a:solidFill>
                <a:ln w="9525">
                  <a:solidFill>
                    <a:srgbClr val="33CCFF"/>
                  </a:solidFill>
                  <a:miter lim="800000"/>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endParaRPr lang="en-US" altLang="en-US">
                    <a:ea typeface="ＭＳ Ｐゴシック" pitchFamily="-65" charset="-128"/>
                  </a:endParaRPr>
                </a:p>
              </p:txBody>
            </p:sp>
          </p:grpSp>
        </p:grpSp>
      </p:grpSp>
      <p:sp>
        <p:nvSpPr>
          <p:cNvPr id="3080" name="Oval 71"/>
          <p:cNvSpPr>
            <a:spLocks noChangeArrowheads="1"/>
          </p:cNvSpPr>
          <p:nvPr/>
        </p:nvSpPr>
        <p:spPr bwMode="auto">
          <a:xfrm>
            <a:off x="533400" y="3352800"/>
            <a:ext cx="457200" cy="533400"/>
          </a:xfrm>
          <a:prstGeom prst="ellipse">
            <a:avLst/>
          </a:prstGeom>
          <a:solidFill>
            <a:srgbClr val="000000"/>
          </a:solidFill>
          <a:ln w="38100">
            <a:solidFill>
              <a:srgbClr val="33CCFF"/>
            </a:solidFill>
            <a:round/>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eaLnBrk="1" hangingPunct="1"/>
            <a:r>
              <a:rPr lang="en-US" altLang="en-US" b="1">
                <a:ea typeface="ＭＳ Ｐゴシック" pitchFamily="-65" charset="-128"/>
              </a:rPr>
              <a:t>2</a:t>
            </a:r>
          </a:p>
        </p:txBody>
      </p:sp>
      <p:grpSp>
        <p:nvGrpSpPr>
          <p:cNvPr id="3121" name="Group 49"/>
          <p:cNvGrpSpPr>
            <a:grpSpLocks/>
          </p:cNvGrpSpPr>
          <p:nvPr/>
        </p:nvGrpSpPr>
        <p:grpSpPr bwMode="auto">
          <a:xfrm>
            <a:off x="1524000" y="3429000"/>
            <a:ext cx="6096000" cy="2362200"/>
            <a:chOff x="960" y="2160"/>
            <a:chExt cx="3840" cy="1488"/>
          </a:xfrm>
        </p:grpSpPr>
        <p:grpSp>
          <p:nvGrpSpPr>
            <p:cNvPr id="3089" name="Group 39"/>
            <p:cNvGrpSpPr>
              <a:grpSpLocks/>
            </p:cNvGrpSpPr>
            <p:nvPr/>
          </p:nvGrpSpPr>
          <p:grpSpPr bwMode="auto">
            <a:xfrm>
              <a:off x="1728" y="2448"/>
              <a:ext cx="576" cy="1200"/>
              <a:chOff x="576" y="1104"/>
              <a:chExt cx="576" cy="1296"/>
            </a:xfrm>
          </p:grpSpPr>
          <p:pic>
            <p:nvPicPr>
              <p:cNvPr id="3090" name="Picture 25" descr="MCj010446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 y="1104"/>
                <a:ext cx="576"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1" name="Rectangle 38"/>
              <p:cNvSpPr>
                <a:spLocks noChangeArrowheads="1"/>
              </p:cNvSpPr>
              <p:nvPr/>
            </p:nvSpPr>
            <p:spPr bwMode="auto">
              <a:xfrm>
                <a:off x="756" y="1150"/>
                <a:ext cx="212" cy="1200"/>
              </a:xfrm>
              <a:prstGeom prst="rect">
                <a:avLst/>
              </a:prstGeom>
              <a:solidFill>
                <a:srgbClr val="00CC00"/>
              </a:solidFill>
              <a:ln w="9525">
                <a:solidFill>
                  <a:srgbClr val="00CC00"/>
                </a:solidFill>
                <a:miter lim="800000"/>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endParaRPr lang="en-US" altLang="en-US">
                  <a:ea typeface="ＭＳ Ｐゴシック" pitchFamily="-65" charset="-128"/>
                </a:endParaRPr>
              </a:p>
            </p:txBody>
          </p:sp>
        </p:grpSp>
        <p:grpSp>
          <p:nvGrpSpPr>
            <p:cNvPr id="3093" name="Group 40"/>
            <p:cNvGrpSpPr>
              <a:grpSpLocks/>
            </p:cNvGrpSpPr>
            <p:nvPr/>
          </p:nvGrpSpPr>
          <p:grpSpPr bwMode="auto">
            <a:xfrm>
              <a:off x="2352" y="2448"/>
              <a:ext cx="576" cy="1200"/>
              <a:chOff x="576" y="1104"/>
              <a:chExt cx="576" cy="1296"/>
            </a:xfrm>
          </p:grpSpPr>
          <p:pic>
            <p:nvPicPr>
              <p:cNvPr id="3094" name="Picture 41" descr="MCj010446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 y="1104"/>
                <a:ext cx="576"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5" name="Rectangle 42"/>
              <p:cNvSpPr>
                <a:spLocks noChangeArrowheads="1"/>
              </p:cNvSpPr>
              <p:nvPr/>
            </p:nvSpPr>
            <p:spPr bwMode="auto">
              <a:xfrm>
                <a:off x="756" y="1150"/>
                <a:ext cx="212" cy="1200"/>
              </a:xfrm>
              <a:prstGeom prst="rect">
                <a:avLst/>
              </a:prstGeom>
              <a:solidFill>
                <a:srgbClr val="00CC00"/>
              </a:solidFill>
              <a:ln w="9525">
                <a:solidFill>
                  <a:srgbClr val="00CC00"/>
                </a:solidFill>
                <a:miter lim="800000"/>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endParaRPr lang="en-US" altLang="en-US">
                  <a:ea typeface="ＭＳ Ｐゴシック" pitchFamily="-65" charset="-128"/>
                </a:endParaRPr>
              </a:p>
            </p:txBody>
          </p:sp>
        </p:grpSp>
        <p:grpSp>
          <p:nvGrpSpPr>
            <p:cNvPr id="3096" name="Group 43"/>
            <p:cNvGrpSpPr>
              <a:grpSpLocks/>
            </p:cNvGrpSpPr>
            <p:nvPr/>
          </p:nvGrpSpPr>
          <p:grpSpPr bwMode="auto">
            <a:xfrm>
              <a:off x="2944" y="2448"/>
              <a:ext cx="576" cy="1200"/>
              <a:chOff x="576" y="1104"/>
              <a:chExt cx="576" cy="1296"/>
            </a:xfrm>
          </p:grpSpPr>
          <p:pic>
            <p:nvPicPr>
              <p:cNvPr id="3097" name="Picture 44" descr="MCj010446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 y="1104"/>
                <a:ext cx="576"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8" name="Rectangle 45"/>
              <p:cNvSpPr>
                <a:spLocks noChangeArrowheads="1"/>
              </p:cNvSpPr>
              <p:nvPr/>
            </p:nvSpPr>
            <p:spPr bwMode="auto">
              <a:xfrm>
                <a:off x="756" y="1150"/>
                <a:ext cx="212" cy="1200"/>
              </a:xfrm>
              <a:prstGeom prst="rect">
                <a:avLst/>
              </a:prstGeom>
              <a:solidFill>
                <a:srgbClr val="00CC00"/>
              </a:solidFill>
              <a:ln w="9525">
                <a:solidFill>
                  <a:srgbClr val="00CC00"/>
                </a:solidFill>
                <a:miter lim="800000"/>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endParaRPr lang="en-US" altLang="en-US">
                  <a:ea typeface="ＭＳ Ｐゴシック" pitchFamily="-65" charset="-128"/>
                </a:endParaRPr>
              </a:p>
            </p:txBody>
          </p:sp>
        </p:grpSp>
        <p:grpSp>
          <p:nvGrpSpPr>
            <p:cNvPr id="3099" name="Group 46"/>
            <p:cNvGrpSpPr>
              <a:grpSpLocks/>
            </p:cNvGrpSpPr>
            <p:nvPr/>
          </p:nvGrpSpPr>
          <p:grpSpPr bwMode="auto">
            <a:xfrm>
              <a:off x="3532" y="2448"/>
              <a:ext cx="576" cy="1200"/>
              <a:chOff x="576" y="1104"/>
              <a:chExt cx="576" cy="1296"/>
            </a:xfrm>
          </p:grpSpPr>
          <p:pic>
            <p:nvPicPr>
              <p:cNvPr id="3100" name="Picture 47" descr="MCj010446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 y="1104"/>
                <a:ext cx="576"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1" name="Rectangle 48"/>
              <p:cNvSpPr>
                <a:spLocks noChangeArrowheads="1"/>
              </p:cNvSpPr>
              <p:nvPr/>
            </p:nvSpPr>
            <p:spPr bwMode="auto">
              <a:xfrm>
                <a:off x="756" y="1150"/>
                <a:ext cx="212" cy="1200"/>
              </a:xfrm>
              <a:prstGeom prst="rect">
                <a:avLst/>
              </a:prstGeom>
              <a:solidFill>
                <a:srgbClr val="00CC00"/>
              </a:solidFill>
              <a:ln w="9525">
                <a:solidFill>
                  <a:srgbClr val="00CC00"/>
                </a:solidFill>
                <a:miter lim="800000"/>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endParaRPr lang="en-US" altLang="en-US">
                  <a:ea typeface="ＭＳ Ｐゴシック" pitchFamily="-65" charset="-128"/>
                </a:endParaRPr>
              </a:p>
            </p:txBody>
          </p:sp>
        </p:grpSp>
        <p:sp>
          <p:nvSpPr>
            <p:cNvPr id="3104" name="Text Box 21"/>
            <p:cNvSpPr txBox="1">
              <a:spLocks noChangeArrowheads="1"/>
            </p:cNvSpPr>
            <p:nvPr/>
          </p:nvSpPr>
          <p:spPr bwMode="auto">
            <a:xfrm rot="-5400000">
              <a:off x="1733" y="2843"/>
              <a:ext cx="5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r>
                <a:rPr lang="en-US" altLang="en-US" sz="2400">
                  <a:solidFill>
                    <a:srgbClr val="000000"/>
                  </a:solidFill>
                  <a:ea typeface="ＭＳ Ｐゴシック" pitchFamily="-65" charset="-128"/>
                </a:rPr>
                <a:t> </a:t>
              </a:r>
              <a:r>
                <a:rPr lang="en-US" altLang="en-US" sz="2400" b="1">
                  <a:solidFill>
                    <a:srgbClr val="FFFF00"/>
                  </a:solidFill>
                  <a:ea typeface="ＭＳ Ｐゴシック" pitchFamily="-65" charset="-128"/>
                </a:rPr>
                <a:t>Just</a:t>
              </a:r>
            </a:p>
          </p:txBody>
        </p:sp>
        <p:sp>
          <p:nvSpPr>
            <p:cNvPr id="3105" name="Text Box 22"/>
            <p:cNvSpPr txBox="1">
              <a:spLocks noChangeArrowheads="1"/>
            </p:cNvSpPr>
            <p:nvPr/>
          </p:nvSpPr>
          <p:spPr bwMode="auto">
            <a:xfrm rot="-5400000">
              <a:off x="2110" y="2799"/>
              <a:ext cx="102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r>
                <a:rPr lang="en-US" altLang="en-US" sz="2400" b="1">
                  <a:solidFill>
                    <a:srgbClr val="FFFF00"/>
                  </a:solidFill>
                  <a:ea typeface="ＭＳ Ｐゴシック" pitchFamily="-65" charset="-128"/>
                </a:rPr>
                <a:t>Reporting</a:t>
              </a:r>
            </a:p>
          </p:txBody>
        </p:sp>
        <p:sp>
          <p:nvSpPr>
            <p:cNvPr id="3106" name="Text Box 23"/>
            <p:cNvSpPr txBox="1">
              <a:spLocks noChangeArrowheads="1"/>
            </p:cNvSpPr>
            <p:nvPr/>
          </p:nvSpPr>
          <p:spPr bwMode="auto">
            <a:xfrm rot="-5400000">
              <a:off x="2753" y="2782"/>
              <a:ext cx="92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r>
                <a:rPr lang="en-US" altLang="en-US" sz="2400" b="1">
                  <a:solidFill>
                    <a:srgbClr val="FFFF00"/>
                  </a:solidFill>
                  <a:ea typeface="ＭＳ Ｐゴシック" pitchFamily="-65" charset="-128"/>
                </a:rPr>
                <a:t>Learning</a:t>
              </a:r>
            </a:p>
          </p:txBody>
        </p:sp>
        <p:sp>
          <p:nvSpPr>
            <p:cNvPr id="3107" name="Text Box 24"/>
            <p:cNvSpPr txBox="1">
              <a:spLocks noChangeArrowheads="1"/>
            </p:cNvSpPr>
            <p:nvPr/>
          </p:nvSpPr>
          <p:spPr bwMode="auto">
            <a:xfrm rot="-5400000">
              <a:off x="3425" y="2744"/>
              <a:ext cx="83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r>
                <a:rPr lang="en-US" altLang="en-US" sz="2400" b="1">
                  <a:solidFill>
                    <a:srgbClr val="FFFF00"/>
                  </a:solidFill>
                  <a:ea typeface="ＭＳ Ｐゴシック" pitchFamily="-65" charset="-128"/>
                </a:rPr>
                <a:t>Flexible</a:t>
              </a:r>
            </a:p>
          </p:txBody>
        </p:sp>
        <p:sp>
          <p:nvSpPr>
            <p:cNvPr id="3108" name="Rectangle 50"/>
            <p:cNvSpPr>
              <a:spLocks noChangeArrowheads="1"/>
            </p:cNvSpPr>
            <p:nvPr/>
          </p:nvSpPr>
          <p:spPr bwMode="auto">
            <a:xfrm>
              <a:off x="1200" y="2208"/>
              <a:ext cx="3408" cy="221"/>
            </a:xfrm>
            <a:prstGeom prst="rect">
              <a:avLst/>
            </a:prstGeom>
            <a:solidFill>
              <a:srgbClr val="00CC00"/>
            </a:solidFill>
            <a:ln w="9525">
              <a:solidFill>
                <a:srgbClr val="00CC00"/>
              </a:solidFill>
              <a:miter lim="800000"/>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endParaRPr lang="en-US" altLang="en-US">
                <a:ea typeface="ＭＳ Ｐゴシック" pitchFamily="-65" charset="-128"/>
              </a:endParaRPr>
            </a:p>
          </p:txBody>
        </p:sp>
        <p:sp>
          <p:nvSpPr>
            <p:cNvPr id="3113" name="Text Box 52"/>
            <p:cNvSpPr txBox="1">
              <a:spLocks noChangeArrowheads="1"/>
            </p:cNvSpPr>
            <p:nvPr/>
          </p:nvSpPr>
          <p:spPr bwMode="auto">
            <a:xfrm>
              <a:off x="960" y="2160"/>
              <a:ext cx="38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eaLnBrk="1" hangingPunct="1"/>
              <a:r>
                <a:rPr lang="en-US" altLang="en-US" sz="2400" b="1">
                  <a:solidFill>
                    <a:srgbClr val="FFFF00"/>
                  </a:solidFill>
                  <a:ea typeface="ＭＳ Ｐゴシック" pitchFamily="-65" charset="-128"/>
                </a:rPr>
                <a:t>Safety Culture</a:t>
              </a:r>
            </a:p>
          </p:txBody>
        </p:sp>
      </p:grpSp>
      <p:sp>
        <p:nvSpPr>
          <p:cNvPr id="3078" name="Rectangle 4"/>
          <p:cNvSpPr>
            <a:spLocks noGrp="1" noChangeArrowheads="1"/>
          </p:cNvSpPr>
          <p:nvPr>
            <p:ph type="title" idx="4294967295"/>
          </p:nvPr>
        </p:nvSpPr>
        <p:spPr>
          <a:xfrm>
            <a:off x="228600" y="228600"/>
            <a:ext cx="8458200" cy="712788"/>
          </a:xfrm>
        </p:spPr>
        <p:txBody>
          <a:bodyPr/>
          <a:lstStyle/>
          <a:p>
            <a:r>
              <a:rPr lang="en-US" altLang="en-US" sz="2400"/>
              <a:t>Three Components of  A Safe And Productive Unit</a:t>
            </a:r>
          </a:p>
        </p:txBody>
      </p:sp>
      <p:pic>
        <p:nvPicPr>
          <p:cNvPr id="3115" name="Picture 78" descr="Fire makes run 8-13_01_14_resize2"/>
          <p:cNvPicPr>
            <a:picLocks noChangeAspect="1" noChangeArrowheads="1"/>
          </p:cNvPicPr>
          <p:nvPr/>
        </p:nvPicPr>
        <p:blipFill>
          <a:blip r:embed="rId4" cstate="print">
            <a:lum contrast="12000"/>
            <a:extLst>
              <a:ext uri="{28A0092B-C50C-407E-A947-70E740481C1C}">
                <a14:useLocalDpi xmlns:a14="http://schemas.microsoft.com/office/drawing/2010/main" val="0"/>
              </a:ext>
            </a:extLst>
          </a:blip>
          <a:srcRect/>
          <a:stretch>
            <a:fillRect/>
          </a:stretch>
        </p:blipFill>
        <p:spPr bwMode="auto">
          <a:xfrm>
            <a:off x="6324600" y="1066800"/>
            <a:ext cx="2438400"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92"/>
          <p:cNvGrpSpPr>
            <a:grpSpLocks/>
          </p:cNvGrpSpPr>
          <p:nvPr/>
        </p:nvGrpSpPr>
        <p:grpSpPr bwMode="auto">
          <a:xfrm>
            <a:off x="533400" y="1219200"/>
            <a:ext cx="7421563" cy="2246313"/>
            <a:chOff x="336" y="768"/>
            <a:chExt cx="4675" cy="1415"/>
          </a:xfrm>
        </p:grpSpPr>
        <p:sp>
          <p:nvSpPr>
            <p:cNvPr id="3117" name="Rectangle 53"/>
            <p:cNvSpPr>
              <a:spLocks noChangeArrowheads="1"/>
            </p:cNvSpPr>
            <p:nvPr/>
          </p:nvSpPr>
          <p:spPr bwMode="auto">
            <a:xfrm>
              <a:off x="1104" y="1008"/>
              <a:ext cx="3744" cy="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6400" indent="-406400">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spcBef>
                  <a:spcPct val="35000"/>
                </a:spcBef>
                <a:buFont typeface="Wingdings" pitchFamily="2" charset="2"/>
                <a:buChar char="Ø"/>
              </a:pPr>
              <a:r>
                <a:rPr lang="en-US" altLang="en-US" b="1">
                  <a:ea typeface="ＭＳ Ｐゴシック" pitchFamily="-65" charset="-128"/>
                </a:rPr>
                <a:t>Track small failures</a:t>
              </a:r>
            </a:p>
            <a:p>
              <a:pPr eaLnBrk="1" hangingPunct="1">
                <a:spcBef>
                  <a:spcPct val="35000"/>
                </a:spcBef>
                <a:buFont typeface="Wingdings" pitchFamily="2" charset="2"/>
                <a:buChar char="Ø"/>
              </a:pPr>
              <a:r>
                <a:rPr lang="en-US" altLang="en-US" b="1">
                  <a:ea typeface="ＭＳ Ｐゴシック" pitchFamily="-65" charset="-128"/>
                </a:rPr>
                <a:t>Resist oversimplification</a:t>
              </a:r>
              <a:r>
                <a:rPr lang="en-US" altLang="en-US">
                  <a:ea typeface="ＭＳ Ｐゴシック" pitchFamily="-65" charset="-128"/>
                </a:rPr>
                <a:t> </a:t>
              </a:r>
            </a:p>
            <a:p>
              <a:pPr eaLnBrk="1" hangingPunct="1">
                <a:spcBef>
                  <a:spcPct val="35000"/>
                </a:spcBef>
                <a:buFont typeface="Wingdings" pitchFamily="2" charset="2"/>
                <a:buChar char="Ø"/>
              </a:pPr>
              <a:r>
                <a:rPr lang="en-US" altLang="en-US" b="1">
                  <a:ea typeface="ＭＳ Ｐゴシック" pitchFamily="-65" charset="-128"/>
                </a:rPr>
                <a:t>Sensitive to operations</a:t>
              </a:r>
              <a:endParaRPr lang="en-US" altLang="en-US">
                <a:ea typeface="ＭＳ Ｐゴシック" pitchFamily="-65" charset="-128"/>
              </a:endParaRPr>
            </a:p>
            <a:p>
              <a:pPr eaLnBrk="1" hangingPunct="1">
                <a:spcBef>
                  <a:spcPct val="35000"/>
                </a:spcBef>
                <a:buFont typeface="Wingdings" pitchFamily="2" charset="2"/>
                <a:buChar char="Ø"/>
              </a:pPr>
              <a:r>
                <a:rPr lang="en-US" altLang="en-US" b="1">
                  <a:ea typeface="ＭＳ Ｐゴシック" pitchFamily="-65" charset="-128"/>
                </a:rPr>
                <a:t>Maintain capabilities for resilience</a:t>
              </a:r>
              <a:endParaRPr lang="en-US" altLang="en-US">
                <a:ea typeface="ＭＳ Ｐゴシック" pitchFamily="-65" charset="-128"/>
              </a:endParaRPr>
            </a:p>
            <a:p>
              <a:pPr eaLnBrk="1" hangingPunct="1">
                <a:spcBef>
                  <a:spcPct val="35000"/>
                </a:spcBef>
                <a:buFont typeface="Wingdings" pitchFamily="2" charset="2"/>
                <a:buChar char="Ø"/>
              </a:pPr>
              <a:r>
                <a:rPr lang="en-US" altLang="en-US" b="1">
                  <a:ea typeface="ＭＳ Ｐゴシック" pitchFamily="-65" charset="-128"/>
                </a:rPr>
                <a:t>Take advantage of shifting locations of expertise</a:t>
              </a:r>
              <a:endParaRPr lang="en-US" altLang="en-US">
                <a:ea typeface="ＭＳ Ｐゴシック" pitchFamily="-65" charset="-128"/>
              </a:endParaRPr>
            </a:p>
          </p:txBody>
        </p:sp>
        <p:sp>
          <p:nvSpPr>
            <p:cNvPr id="3118" name="Text Box 68"/>
            <p:cNvSpPr txBox="1">
              <a:spLocks noChangeArrowheads="1"/>
            </p:cNvSpPr>
            <p:nvPr/>
          </p:nvSpPr>
          <p:spPr bwMode="auto">
            <a:xfrm>
              <a:off x="624" y="768"/>
              <a:ext cx="14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eaLnBrk="1" hangingPunct="1"/>
              <a:r>
                <a:rPr lang="en-US" altLang="en-US" sz="2400">
                  <a:ea typeface="ＭＳ Ｐゴシック" pitchFamily="-65" charset="-128"/>
                </a:rPr>
                <a:t>HRO Principles:</a:t>
              </a:r>
            </a:p>
          </p:txBody>
        </p:sp>
        <p:sp>
          <p:nvSpPr>
            <p:cNvPr id="3119" name="Oval 72"/>
            <p:cNvSpPr>
              <a:spLocks noChangeArrowheads="1"/>
            </p:cNvSpPr>
            <p:nvPr/>
          </p:nvSpPr>
          <p:spPr bwMode="auto">
            <a:xfrm>
              <a:off x="336" y="768"/>
              <a:ext cx="288" cy="336"/>
            </a:xfrm>
            <a:prstGeom prst="ellipse">
              <a:avLst/>
            </a:prstGeom>
            <a:solidFill>
              <a:srgbClr val="000000"/>
            </a:solidFill>
            <a:ln w="38100">
              <a:solidFill>
                <a:srgbClr val="33CCFF"/>
              </a:solidFill>
              <a:round/>
              <a:headEnd/>
              <a:tailEnd/>
            </a:ln>
          </p:spPr>
          <p:txBody>
            <a:bodyPr wrap="none" anchor="ctr"/>
            <a:lstStyle>
              <a:lvl1pPr>
                <a:defRPr>
                  <a:solidFill>
                    <a:schemeClr val="tx1"/>
                  </a:solidFill>
                  <a:latin typeface="Arial" charset="0"/>
                </a:defRPr>
              </a:lvl1pPr>
              <a:lvl2pPr marL="37931725" indent="-3747452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ctr" eaLnBrk="1" hangingPunct="1"/>
              <a:r>
                <a:rPr lang="en-US" altLang="en-US" b="1">
                  <a:ea typeface="ＭＳ Ｐゴシック" pitchFamily="-65" charset="-128"/>
                </a:rPr>
                <a:t>3</a:t>
              </a:r>
            </a:p>
          </p:txBody>
        </p:sp>
        <p:sp>
          <p:nvSpPr>
            <p:cNvPr id="3120" name="WordArt 79"/>
            <p:cNvSpPr>
              <a:spLocks noChangeArrowheads="1" noChangeShapeType="1" noTextEdit="1"/>
            </p:cNvSpPr>
            <p:nvPr/>
          </p:nvSpPr>
          <p:spPr bwMode="auto">
            <a:xfrm>
              <a:off x="4453" y="1624"/>
              <a:ext cx="558" cy="126"/>
            </a:xfrm>
            <a:prstGeom prst="rect">
              <a:avLst/>
            </a:prstGeom>
          </p:spPr>
          <p:txBody>
            <a:bodyPr wrap="none" fromWordArt="1">
              <a:prstTxWarp prst="textCanDown">
                <a:avLst>
                  <a:gd name="adj" fmla="val 33333"/>
                </a:avLst>
              </a:prstTxWarp>
            </a:bodyPr>
            <a:lstStyle/>
            <a:p>
              <a:pPr algn="ctr"/>
              <a:r>
                <a:rPr lang="en-US" sz="800" kern="10">
                  <a:ln w="9525">
                    <a:solidFill>
                      <a:srgbClr val="FFFF00"/>
                    </a:solidFill>
                    <a:round/>
                    <a:headEnd/>
                    <a:tailEnd/>
                  </a:ln>
                  <a:solidFill>
                    <a:srgbClr val="FFFF00"/>
                  </a:solidFill>
                  <a:latin typeface="Times New Roman"/>
                  <a:cs typeface="Times New Roman"/>
                </a:rPr>
                <a:t>Photo by Tom Iraci</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2000" fill="hold"/>
                                        <p:tgtEl>
                                          <p:spTgt spid="16"/>
                                        </p:tgtEl>
                                        <p:attrNameLst>
                                          <p:attrName>ppt_x</p:attrName>
                                        </p:attrNameLst>
                                      </p:cBhvr>
                                      <p:tavLst>
                                        <p:tav tm="0">
                                          <p:val>
                                            <p:strVal val="1+#ppt_w/2"/>
                                          </p:val>
                                        </p:tav>
                                        <p:tav tm="100000">
                                          <p:val>
                                            <p:strVal val="#ppt_x"/>
                                          </p:val>
                                        </p:tav>
                                      </p:tavLst>
                                    </p:anim>
                                    <p:anim calcmode="lin" valueType="num">
                                      <p:cBhvr additive="base">
                                        <p:cTn id="8" dur="2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457200" y="228600"/>
            <a:ext cx="8229600" cy="563563"/>
          </a:xfrm>
        </p:spPr>
        <p:txBody>
          <a:bodyPr/>
          <a:lstStyle/>
          <a:p>
            <a:r>
              <a:rPr lang="en-US" altLang="en-US" sz="2400"/>
              <a:t>Cultures And  Principles Of A Safe And Productive Unit</a:t>
            </a:r>
          </a:p>
        </p:txBody>
      </p:sp>
      <p:sp>
        <p:nvSpPr>
          <p:cNvPr id="9219" name="Text Box 3"/>
          <p:cNvSpPr txBox="1">
            <a:spLocks noChangeArrowheads="1"/>
          </p:cNvSpPr>
          <p:nvPr/>
        </p:nvSpPr>
        <p:spPr bwMode="auto">
          <a:xfrm>
            <a:off x="4724400" y="914400"/>
            <a:ext cx="4419600" cy="553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2100" indent="-2921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eaLnBrk="1" hangingPunct="1"/>
            <a:r>
              <a:rPr lang="en-US" altLang="en-US" sz="1600" b="1">
                <a:solidFill>
                  <a:srgbClr val="FFFF00"/>
                </a:solidFill>
              </a:rPr>
              <a:t>Tracking Small Failures.</a:t>
            </a:r>
          </a:p>
          <a:p>
            <a:pPr eaLnBrk="1" hangingPunct="1"/>
            <a:r>
              <a:rPr lang="en-US" altLang="en-US" sz="1400"/>
              <a:t>	HROs are preoccupied with all failures, especially small ones. Small things that go wrong are often early warning signals of deepening trouble and give insight into the health of the whole system.</a:t>
            </a:r>
          </a:p>
          <a:p>
            <a:pPr eaLnBrk="1" hangingPunct="1">
              <a:lnSpc>
                <a:spcPct val="140000"/>
              </a:lnSpc>
            </a:pPr>
            <a:r>
              <a:rPr lang="en-US" altLang="en-US" sz="1600" b="1">
                <a:solidFill>
                  <a:srgbClr val="FFFF00"/>
                </a:solidFill>
              </a:rPr>
              <a:t>A Reluctance to Simplify.</a:t>
            </a:r>
          </a:p>
          <a:p>
            <a:pPr eaLnBrk="1" hangingPunct="1"/>
            <a:r>
              <a:rPr lang="en-US" altLang="en-US" sz="1400"/>
              <a:t>	HROs restrain their temptation to simplify through diverse checks and balances, adversarial reviews, and the cultivation of multiple perspectives.</a:t>
            </a:r>
          </a:p>
          <a:p>
            <a:pPr eaLnBrk="1" hangingPunct="1">
              <a:lnSpc>
                <a:spcPct val="140000"/>
              </a:lnSpc>
            </a:pPr>
            <a:r>
              <a:rPr lang="en-US" altLang="en-US" sz="1600" b="1">
                <a:solidFill>
                  <a:srgbClr val="FFFF00"/>
                </a:solidFill>
              </a:rPr>
              <a:t>A Sensitivity to Operations.</a:t>
            </a:r>
          </a:p>
          <a:p>
            <a:pPr eaLnBrk="1" hangingPunct="1"/>
            <a:r>
              <a:rPr lang="en-US" altLang="en-US" sz="1400"/>
              <a:t>	HROs make strong responses to weak signals (indications that something might be amiss). Everyone values organizing to maintain situational awareness.</a:t>
            </a:r>
          </a:p>
          <a:p>
            <a:pPr eaLnBrk="1" hangingPunct="1">
              <a:lnSpc>
                <a:spcPct val="140000"/>
              </a:lnSpc>
            </a:pPr>
            <a:r>
              <a:rPr lang="en-US" altLang="en-US" sz="1600" b="1">
                <a:solidFill>
                  <a:srgbClr val="FFFF00"/>
                </a:solidFill>
              </a:rPr>
              <a:t>A Commitment to Resilience.</a:t>
            </a:r>
          </a:p>
          <a:p>
            <a:pPr eaLnBrk="1" hangingPunct="1"/>
            <a:r>
              <a:rPr lang="en-US" altLang="en-US" sz="1400"/>
              <a:t>	HROs pay close attention to their capability to improvise and act—without knowing in advance what will happen.</a:t>
            </a:r>
          </a:p>
          <a:p>
            <a:pPr eaLnBrk="1" hangingPunct="1">
              <a:lnSpc>
                <a:spcPct val="140000"/>
              </a:lnSpc>
            </a:pPr>
            <a:r>
              <a:rPr lang="en-US" altLang="en-US" sz="1600" b="1">
                <a:solidFill>
                  <a:srgbClr val="FFFF00"/>
                </a:solidFill>
              </a:rPr>
              <a:t>A Deference to Expertise.</a:t>
            </a:r>
          </a:p>
          <a:p>
            <a:pPr eaLnBrk="1" hangingPunct="1"/>
            <a:r>
              <a:rPr lang="en-US" altLang="en-US" sz="1400"/>
              <a:t>	HROs shift decisions away from formal authority toward expertise and experience. Decision making migrates to experts at all levels of the hierarchy. </a:t>
            </a:r>
          </a:p>
        </p:txBody>
      </p:sp>
      <p:sp>
        <p:nvSpPr>
          <p:cNvPr id="9220" name="Text Box 4"/>
          <p:cNvSpPr txBox="1">
            <a:spLocks noChangeArrowheads="1"/>
          </p:cNvSpPr>
          <p:nvPr/>
        </p:nvSpPr>
        <p:spPr bwMode="auto">
          <a:xfrm>
            <a:off x="228600" y="914400"/>
            <a:ext cx="47244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177800">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eaLnBrk="1" hangingPunct="1"/>
            <a:r>
              <a:rPr lang="en-US" altLang="en-US" sz="1600" b="1">
                <a:solidFill>
                  <a:srgbClr val="FFFF00"/>
                </a:solidFill>
              </a:rPr>
              <a:t>Just Culture</a:t>
            </a:r>
          </a:p>
          <a:p>
            <a:pPr lvl="1">
              <a:buFont typeface="Wingdings" pitchFamily="2" charset="2"/>
              <a:buChar char="ü"/>
            </a:pPr>
            <a:r>
              <a:rPr lang="en-US" altLang="en-US" sz="1400"/>
              <a:t>An organization is defined by how it handles blame and  punishment</a:t>
            </a:r>
            <a:endParaRPr lang="en-US" altLang="en-US">
              <a:latin typeface="Garamond" pitchFamily="18" charset="0"/>
            </a:endParaRPr>
          </a:p>
          <a:p>
            <a:pPr>
              <a:buFont typeface="Wingdings" pitchFamily="2" charset="2"/>
              <a:buChar char="ü"/>
            </a:pPr>
            <a:r>
              <a:rPr lang="en-US" altLang="en-US" sz="1400"/>
              <a:t>Recognizes that individuals must be held accountable for reckless behavior, but also recognizes that management should be held accountable for implementing a reliable operating system and managing human reliability</a:t>
            </a:r>
            <a:endParaRPr lang="en-US" altLang="en-US">
              <a:latin typeface="Garamond" pitchFamily="18" charset="0"/>
            </a:endParaRPr>
          </a:p>
          <a:p>
            <a:pPr>
              <a:buFont typeface="Wingdings" pitchFamily="2" charset="2"/>
              <a:buNone/>
            </a:pPr>
            <a:endParaRPr lang="en-US" altLang="en-US" sz="1400"/>
          </a:p>
          <a:p>
            <a:pPr eaLnBrk="1" hangingPunct="1">
              <a:lnSpc>
                <a:spcPct val="90000"/>
              </a:lnSpc>
              <a:spcBef>
                <a:spcPct val="20000"/>
              </a:spcBef>
              <a:buFont typeface="Wingdings" pitchFamily="2" charset="2"/>
              <a:buNone/>
            </a:pPr>
            <a:r>
              <a:rPr lang="en-US" altLang="en-US" sz="1600" b="1">
                <a:solidFill>
                  <a:srgbClr val="FFFF00"/>
                </a:solidFill>
              </a:rPr>
              <a:t>Reporting Culture</a:t>
            </a:r>
          </a:p>
          <a:p>
            <a:pPr eaLnBrk="1" hangingPunct="1">
              <a:lnSpc>
                <a:spcPct val="90000"/>
              </a:lnSpc>
              <a:spcBef>
                <a:spcPct val="20000"/>
              </a:spcBef>
              <a:buFont typeface="Wingdings" pitchFamily="2" charset="2"/>
              <a:buChar char="ü"/>
            </a:pPr>
            <a:r>
              <a:rPr lang="en-US" altLang="en-US" sz="1400"/>
              <a:t>Are things happening that I did not plan/expect?</a:t>
            </a:r>
          </a:p>
          <a:p>
            <a:pPr eaLnBrk="1" hangingPunct="1">
              <a:lnSpc>
                <a:spcPct val="90000"/>
              </a:lnSpc>
              <a:spcBef>
                <a:spcPct val="20000"/>
              </a:spcBef>
              <a:buFont typeface="Wingdings" pitchFamily="2" charset="2"/>
              <a:buChar char="ü"/>
            </a:pPr>
            <a:r>
              <a:rPr lang="en-US" altLang="en-US" sz="1400"/>
              <a:t>Have I let someone know?</a:t>
            </a:r>
          </a:p>
          <a:p>
            <a:pPr eaLnBrk="1" hangingPunct="1">
              <a:lnSpc>
                <a:spcPct val="90000"/>
              </a:lnSpc>
              <a:spcBef>
                <a:spcPct val="20000"/>
              </a:spcBef>
              <a:buFont typeface="Wingdings" pitchFamily="2" charset="2"/>
              <a:buChar char="ü"/>
            </a:pPr>
            <a:r>
              <a:rPr lang="en-US" altLang="en-US" sz="1400"/>
              <a:t>Did I learn something that others should know about?</a:t>
            </a:r>
          </a:p>
          <a:p>
            <a:pPr>
              <a:buFont typeface="Wingdings" pitchFamily="2" charset="2"/>
              <a:buChar char="ü"/>
            </a:pPr>
            <a:endParaRPr lang="en-US" altLang="en-US" sz="1400"/>
          </a:p>
          <a:p>
            <a:pPr>
              <a:buFont typeface="Wingdings" pitchFamily="2" charset="2"/>
              <a:buNone/>
            </a:pPr>
            <a:r>
              <a:rPr lang="en-US" altLang="en-US" sz="1600" b="1">
                <a:solidFill>
                  <a:srgbClr val="FFFF00"/>
                </a:solidFill>
              </a:rPr>
              <a:t>Learning Culture</a:t>
            </a:r>
          </a:p>
          <a:p>
            <a:pPr>
              <a:buFont typeface="Wingdings" pitchFamily="2" charset="2"/>
              <a:buChar char="ü"/>
            </a:pPr>
            <a:r>
              <a:rPr lang="en-US" altLang="en-US" sz="1400"/>
              <a:t>Learning is continuous; are we students?</a:t>
            </a:r>
          </a:p>
          <a:p>
            <a:pPr>
              <a:buFont typeface="Wingdings" pitchFamily="2" charset="2"/>
              <a:buChar char="ü"/>
            </a:pPr>
            <a:r>
              <a:rPr lang="en-US" altLang="en-US" sz="1400"/>
              <a:t>Do we challenged our assumptions and expectations?</a:t>
            </a:r>
          </a:p>
          <a:p>
            <a:pPr>
              <a:buFont typeface="Wingdings" pitchFamily="2" charset="2"/>
              <a:buNone/>
            </a:pPr>
            <a:endParaRPr lang="en-US" altLang="en-US" sz="1400"/>
          </a:p>
          <a:p>
            <a:pPr>
              <a:buFont typeface="Wingdings" pitchFamily="2" charset="2"/>
              <a:buNone/>
            </a:pPr>
            <a:r>
              <a:rPr lang="en-US" altLang="en-US" sz="1600" b="1">
                <a:solidFill>
                  <a:srgbClr val="FFFF00"/>
                </a:solidFill>
              </a:rPr>
              <a:t>Flexible Culture</a:t>
            </a:r>
          </a:p>
          <a:p>
            <a:pPr lvl="1">
              <a:buFont typeface="Wingdings" pitchFamily="2" charset="2"/>
              <a:buChar char="ü"/>
            </a:pPr>
            <a:r>
              <a:rPr lang="en-US" altLang="en-US" sz="1400"/>
              <a:t>Adapts to changing demands</a:t>
            </a:r>
          </a:p>
          <a:p>
            <a:pPr lvl="1">
              <a:buFont typeface="Wingdings" pitchFamily="2" charset="2"/>
              <a:buChar char="ü"/>
            </a:pPr>
            <a:r>
              <a:rPr lang="en-US" altLang="en-US" sz="1400"/>
              <a:t>Information flows more freely when hierarchies are               flattened and rank defers to technical expertise</a:t>
            </a:r>
          </a:p>
          <a:p>
            <a:pPr lvl="1">
              <a:buFont typeface="Wingdings" pitchFamily="2" charset="2"/>
              <a:buChar char="ü"/>
            </a:pPr>
            <a:r>
              <a:rPr lang="en-US" altLang="en-US" sz="1400"/>
              <a:t>Flexibility and decentralization go hand in hand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0">
      <a:dk1>
        <a:srgbClr val="000514"/>
      </a:dk1>
      <a:lt1>
        <a:srgbClr val="FFFFFF"/>
      </a:lt1>
      <a:dk2>
        <a:srgbClr val="003399"/>
      </a:dk2>
      <a:lt2>
        <a:srgbClr val="E5E5FF"/>
      </a:lt2>
      <a:accent1>
        <a:srgbClr val="00FFFF"/>
      </a:accent1>
      <a:accent2>
        <a:srgbClr val="A886E0"/>
      </a:accent2>
      <a:accent3>
        <a:srgbClr val="AAADCA"/>
      </a:accent3>
      <a:accent4>
        <a:srgbClr val="DADADA"/>
      </a:accent4>
      <a:accent5>
        <a:srgbClr val="AAFFFF"/>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
      <a:clrScheme name="Stream 10">
        <a:dk1>
          <a:srgbClr val="000514"/>
        </a:dk1>
        <a:lt1>
          <a:srgbClr val="FFFFFF"/>
        </a:lt1>
        <a:dk2>
          <a:srgbClr val="003399"/>
        </a:dk2>
        <a:lt2>
          <a:srgbClr val="E5E5FF"/>
        </a:lt2>
        <a:accent1>
          <a:srgbClr val="00FFFF"/>
        </a:accent1>
        <a:accent2>
          <a:srgbClr val="A886E0"/>
        </a:accent2>
        <a:accent3>
          <a:srgbClr val="AAADCA"/>
        </a:accent3>
        <a:accent4>
          <a:srgbClr val="DADADA"/>
        </a:accent4>
        <a:accent5>
          <a:srgbClr val="AAFFFF"/>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84E9C64CB6B147B71CF58466C5AAD3" ma:contentTypeVersion="14" ma:contentTypeDescription="Create a new document." ma:contentTypeScope="" ma:versionID="ef87c607c813595b7250f0045c80a454">
  <xsd:schema xmlns:xsd="http://www.w3.org/2001/XMLSchema" xmlns:xs="http://www.w3.org/2001/XMLSchema" xmlns:p="http://schemas.microsoft.com/office/2006/metadata/properties" xmlns:ns2="9cfaae7c-72d7-4574-bee5-da0a2b533dde" xmlns:ns3="f1719a4e-b5b9-4c32-8e90-eba2871f0a28" targetNamespace="http://schemas.microsoft.com/office/2006/metadata/properties" ma:root="true" ma:fieldsID="a5db0f22424ee38da1c205dc8fc801ae" ns2:_="" ns3:_="">
    <xsd:import namespace="9cfaae7c-72d7-4574-bee5-da0a2b533dde"/>
    <xsd:import namespace="f1719a4e-b5b9-4c32-8e90-eba2871f0a2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Priority" minOccurs="0"/>
                <xsd:element ref="ns3:im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faae7c-72d7-4574-bee5-da0a2b533d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719a4e-b5b9-4c32-8e90-eba2871f0a2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Priority" ma:index="20" nillable="true" ma:displayName="Priority" ma:format="Dropdown" ma:internalName="Priority">
      <xsd:simpleType>
        <xsd:restriction base="dms:Text">
          <xsd:maxLength value="255"/>
        </xsd:restriction>
      </xsd:simpleType>
    </xsd:element>
    <xsd:element name="image" ma:index="21"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mage xmlns="f1719a4e-b5b9-4c32-8e90-eba2871f0a28">
      <Url xsi:nil="true"/>
      <Description xsi:nil="true"/>
    </image>
    <Priority xmlns="f1719a4e-b5b9-4c32-8e90-eba2871f0a28" xsi:nil="true"/>
  </documentManagement>
</p:properties>
</file>

<file path=customXml/itemProps1.xml><?xml version="1.0" encoding="utf-8"?>
<ds:datastoreItem xmlns:ds="http://schemas.openxmlformats.org/officeDocument/2006/customXml" ds:itemID="{48253830-56B1-48F2-8608-0AA86B953912}"/>
</file>

<file path=customXml/itemProps2.xml><?xml version="1.0" encoding="utf-8"?>
<ds:datastoreItem xmlns:ds="http://schemas.openxmlformats.org/officeDocument/2006/customXml" ds:itemID="{D2595B1F-B54E-4202-89E7-D1E21B45100B}"/>
</file>

<file path=customXml/itemProps3.xml><?xml version="1.0" encoding="utf-8"?>
<ds:datastoreItem xmlns:ds="http://schemas.openxmlformats.org/officeDocument/2006/customXml" ds:itemID="{FFABE0A9-C7D9-4DC3-90C1-7DBFC245D51C}"/>
</file>

<file path=docProps/app.xml><?xml version="1.0" encoding="utf-8"?>
<Properties xmlns="http://schemas.openxmlformats.org/officeDocument/2006/extended-properties" xmlns:vt="http://schemas.openxmlformats.org/officeDocument/2006/docPropsVTypes">
  <Template>Stream</Template>
  <TotalTime>142</TotalTime>
  <Words>203</Words>
  <Application>Microsoft Office PowerPoint</Application>
  <PresentationFormat>On-screen Show (4:3)</PresentationFormat>
  <Paragraphs>51</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Garamond</vt:lpstr>
      <vt:lpstr>Times New Roman</vt:lpstr>
      <vt:lpstr>Wingdings</vt:lpstr>
      <vt:lpstr>ＭＳ Ｐゴシック</vt:lpstr>
      <vt:lpstr>Stream</vt:lpstr>
      <vt:lpstr>Three Components of  A Safe And Productive Unit</vt:lpstr>
      <vt:lpstr>Cultures And  Principles Of A Safe And Productive Unit</vt:lpstr>
    </vt:vector>
  </TitlesOfParts>
  <Company>Bureau of Land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sgales</dc:creator>
  <cp:lastModifiedBy>McDonald, Pamela J</cp:lastModifiedBy>
  <cp:revision>17</cp:revision>
  <dcterms:created xsi:type="dcterms:W3CDTF">2010-02-24T15:50:27Z</dcterms:created>
  <dcterms:modified xsi:type="dcterms:W3CDTF">2016-10-27T18:14:29Z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0x0101000E84E9C64CB6B147B71CF58466C5AAD3</vt:lpwstr>
  </property>
</Properties>
</file>