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82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8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0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4" r:id="rId1"/>
  </p:sldMasterIdLst>
  <p:notesMasterIdLst>
    <p:notesMasterId r:id="rId87"/>
  </p:notesMasterIdLst>
  <p:handoutMasterIdLst>
    <p:handoutMasterId r:id="rId88"/>
  </p:handoutMasterIdLst>
  <p:sldIdLst>
    <p:sldId id="319" r:id="rId2"/>
    <p:sldId id="257" r:id="rId3"/>
    <p:sldId id="258" r:id="rId4"/>
    <p:sldId id="387" r:id="rId5"/>
    <p:sldId id="259" r:id="rId6"/>
    <p:sldId id="388" r:id="rId7"/>
    <p:sldId id="261" r:id="rId8"/>
    <p:sldId id="262" r:id="rId9"/>
    <p:sldId id="263" r:id="rId10"/>
    <p:sldId id="264" r:id="rId11"/>
    <p:sldId id="337" r:id="rId12"/>
    <p:sldId id="290" r:id="rId13"/>
    <p:sldId id="291" r:id="rId14"/>
    <p:sldId id="292" r:id="rId15"/>
    <p:sldId id="389" r:id="rId16"/>
    <p:sldId id="324" r:id="rId17"/>
    <p:sldId id="386" r:id="rId18"/>
    <p:sldId id="338" r:id="rId19"/>
    <p:sldId id="339" r:id="rId20"/>
    <p:sldId id="340" r:id="rId21"/>
    <p:sldId id="381" r:id="rId22"/>
    <p:sldId id="336" r:id="rId23"/>
    <p:sldId id="341" r:id="rId24"/>
    <p:sldId id="342" r:id="rId25"/>
    <p:sldId id="343" r:id="rId26"/>
    <p:sldId id="390" r:id="rId27"/>
    <p:sldId id="293" r:id="rId28"/>
    <p:sldId id="294" r:id="rId29"/>
    <p:sldId id="295" r:id="rId30"/>
    <p:sldId id="308" r:id="rId31"/>
    <p:sldId id="296" r:id="rId32"/>
    <p:sldId id="297" r:id="rId33"/>
    <p:sldId id="309" r:id="rId34"/>
    <p:sldId id="298" r:id="rId35"/>
    <p:sldId id="377" r:id="rId36"/>
    <p:sldId id="345" r:id="rId37"/>
    <p:sldId id="300" r:id="rId38"/>
    <p:sldId id="301" r:id="rId39"/>
    <p:sldId id="302" r:id="rId40"/>
    <p:sldId id="391" r:id="rId41"/>
    <p:sldId id="346" r:id="rId42"/>
    <p:sldId id="348" r:id="rId43"/>
    <p:sldId id="349" r:id="rId44"/>
    <p:sldId id="352" r:id="rId45"/>
    <p:sldId id="350" r:id="rId46"/>
    <p:sldId id="351" r:id="rId47"/>
    <p:sldId id="353" r:id="rId48"/>
    <p:sldId id="375" r:id="rId49"/>
    <p:sldId id="286" r:id="rId50"/>
    <p:sldId id="355" r:id="rId51"/>
    <p:sldId id="356" r:id="rId52"/>
    <p:sldId id="369" r:id="rId53"/>
    <p:sldId id="372" r:id="rId54"/>
    <p:sldId id="400" r:id="rId55"/>
    <p:sldId id="402" r:id="rId56"/>
    <p:sldId id="401" r:id="rId57"/>
    <p:sldId id="392" r:id="rId58"/>
    <p:sldId id="283" r:id="rId59"/>
    <p:sldId id="393" r:id="rId60"/>
    <p:sldId id="285" r:id="rId61"/>
    <p:sldId id="394" r:id="rId62"/>
    <p:sldId id="357" r:id="rId63"/>
    <p:sldId id="358" r:id="rId64"/>
    <p:sldId id="395" r:id="rId65"/>
    <p:sldId id="360" r:id="rId66"/>
    <p:sldId id="396" r:id="rId67"/>
    <p:sldId id="288" r:id="rId68"/>
    <p:sldId id="289" r:id="rId69"/>
    <p:sldId id="310" r:id="rId70"/>
    <p:sldId id="397" r:id="rId71"/>
    <p:sldId id="361" r:id="rId72"/>
    <p:sldId id="362" r:id="rId73"/>
    <p:sldId id="363" r:id="rId74"/>
    <p:sldId id="364" r:id="rId75"/>
    <p:sldId id="365" r:id="rId76"/>
    <p:sldId id="382" r:id="rId77"/>
    <p:sldId id="398" r:id="rId78"/>
    <p:sldId id="314" r:id="rId79"/>
    <p:sldId id="316" r:id="rId80"/>
    <p:sldId id="315" r:id="rId81"/>
    <p:sldId id="322" r:id="rId82"/>
    <p:sldId id="399" r:id="rId83"/>
    <p:sldId id="383" r:id="rId84"/>
    <p:sldId id="403" r:id="rId85"/>
    <p:sldId id="404" r:id="rId86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7" autoAdjust="0"/>
    <p:restoredTop sz="94590" autoAdjust="0"/>
  </p:normalViewPr>
  <p:slideViewPr>
    <p:cSldViewPr>
      <p:cViewPr>
        <p:scale>
          <a:sx n="102" d="100"/>
          <a:sy n="102" d="100"/>
        </p:scale>
        <p:origin x="-2484" y="-402"/>
      </p:cViewPr>
      <p:guideLst>
        <p:guide orient="horz" pos="2160"/>
        <p:guide orient="horz" pos="1008"/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0"/>
    </p:cViewPr>
  </p:sorterViewPr>
  <p:notesViewPr>
    <p:cSldViewPr>
      <p:cViewPr varScale="1">
        <p:scale>
          <a:sx n="89" d="100"/>
          <a:sy n="89" d="100"/>
        </p:scale>
        <p:origin x="-3702" y="-114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95" Type="http://schemas.openxmlformats.org/officeDocument/2006/relationships/customXml" Target="../customXml/item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438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438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6889807F-D804-426D-80BA-80B0CD2B8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438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7550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300538"/>
            <a:ext cx="566102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438" y="859790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0F198CAE-8077-4CDC-9931-D583C85B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98CAE-8077-4CDC-9931-D583C85B774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0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 vert="horz" lIns="91440" tIns="45720" rIns="91440" bIns="45720" rtlCol="0" anchor="ctr"/>
          <a:lstStyle>
            <a:lvl1pPr>
              <a:defRPr lang="en-US" sz="1200" smtClean="0">
                <a:latin typeface="+mn-lt"/>
              </a:defRPr>
            </a:lvl1pPr>
          </a:lstStyle>
          <a:p>
            <a:pPr eaLnBrk="0" hangingPunct="0"/>
            <a:fld id="{51022070-6FAA-4673-90F1-91FCB0AEA1A0}" type="slidenum">
              <a:rPr lang="en-US" smtClean="0"/>
              <a:pPr eaLnBrk="0" hangingPunct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pPr algn="r" eaLnBrk="0" hangingPunct="0"/>
            <a:fld id="{C0165181-99B4-48E5-90B9-4CC12C85EB0D}" type="slidenum">
              <a:rPr lang="en-US" smtClean="0"/>
              <a:pPr algn="r" eaLnBrk="0" hangingPunct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F9109C-FD06-4362-A6D7-9B266C71B2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0A889-530C-4C19-BB2B-88F6B3ED3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25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786188"/>
            <a:ext cx="4038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A802C-5B0D-4904-B548-62D2B11AE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2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2272-506B-448C-8032-8BF706AA8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4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449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1087438" indent="-284163">
              <a:buClr>
                <a:schemeClr val="tx1"/>
              </a:buClr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z="1200" smtClean="0">
                <a:latin typeface="+mn-lt"/>
                <a:cs typeface="Adobe Arabic" pitchFamily="18" charset="-78"/>
              </a:defRPr>
            </a:lvl1pPr>
          </a:lstStyle>
          <a:p>
            <a:pPr eaLnBrk="0" hangingPunct="0"/>
            <a:fld id="{50F9D860-819B-4AFE-82D5-C540578699B6}" type="slidenum">
              <a:rPr lang="en-US" smtClean="0"/>
              <a:pPr eaLnBrk="0" hangingPunct="0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39914"/>
            <a:ext cx="8686800" cy="707886"/>
          </a:xfrm>
        </p:spPr>
        <p:txBody>
          <a:bodyPr anchor="b">
            <a:normAutofit/>
          </a:bodyPr>
          <a:lstStyle>
            <a:lvl1pPr algn="l">
              <a:defRPr lang="en-US" sz="3600" b="1" i="0" kern="1200" cap="none" spc="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 vert="horz" lIns="91440" tIns="45720" rIns="91440" bIns="45720" rtlCol="0" anchor="ctr"/>
          <a:lstStyle>
            <a:lvl1pPr>
              <a:defRPr lang="en-US" sz="1200" smtClean="0">
                <a:latin typeface="+mn-lt"/>
              </a:defRPr>
            </a:lvl1pPr>
          </a:lstStyle>
          <a:p>
            <a:pPr eaLnBrk="0" hangingPunct="0"/>
            <a:fld id="{75DB01C4-E41B-44DC-910E-CFA2122A7691}" type="slidenum">
              <a:rPr lang="en-US" smtClean="0"/>
              <a:pPr eaLnBrk="0" hangingPunct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4038600" cy="4114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1147763" indent="-233363"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447800"/>
            <a:ext cx="4038600" cy="4114800"/>
          </a:xfrm>
        </p:spPr>
        <p:txBody>
          <a:bodyPr>
            <a:normAutofit/>
          </a:bodyPr>
          <a:lstStyle>
            <a:lvl1pPr>
              <a:buClrTx/>
              <a:defRPr sz="2800">
                <a:solidFill>
                  <a:schemeClr val="tx1"/>
                </a:solidFill>
              </a:defRPr>
            </a:lvl1pPr>
            <a:lvl2pPr marL="742950" indent="-285750">
              <a:buClrTx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 marL="1147763" indent="-233363">
              <a:buFont typeface="Times New Roman" panose="02020603050405020304" pitchFamily="18" charset="0"/>
              <a:buChar char="-"/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pPr algn="r" eaLnBrk="0" hangingPunct="0"/>
            <a:fld id="{DFE4E159-507E-4305-AC5A-703D8780053C}" type="slidenum">
              <a:rPr lang="en-US" smtClean="0"/>
              <a:pPr algn="r" eaLnBrk="0" hangingPunct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14400"/>
          </a:xfrm>
        </p:spPr>
        <p:txBody>
          <a:bodyPr anchor="b">
            <a:normAutofit/>
          </a:bodyPr>
          <a:lstStyle>
            <a:lvl1pPr algn="l">
              <a:defRPr lang="en-US" sz="3600" b="1" i="0" kern="1200" cap="none" spc="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pPr algn="r" eaLnBrk="0" hangingPunct="0"/>
            <a:fld id="{274DFFEC-3E3F-4A71-935C-134F3CE80306}" type="slidenum">
              <a:rPr lang="en-US" smtClean="0"/>
              <a:pPr algn="r" eaLnBrk="0" hangingPunct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pPr algn="r" eaLnBrk="0" hangingPunct="0"/>
            <a:fld id="{30630DF7-D2DF-4ECD-8A71-ADC099CC36EC}" type="slidenum">
              <a:rPr lang="en-US" smtClean="0"/>
              <a:pPr algn="r" eaLnBrk="0" hangingPunct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14400"/>
          </a:xfrm>
        </p:spPr>
        <p:txBody>
          <a:bodyPr anchor="b">
            <a:noAutofit/>
          </a:bodyPr>
          <a:lstStyle>
            <a:lvl1pPr algn="l">
              <a:defRPr lang="en-US" sz="3600" b="1" i="0" kern="1200" cap="none" spc="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pPr algn="r" eaLnBrk="0" hangingPunct="0"/>
            <a:fld id="{48980A1C-F44C-4838-A9EA-DBC4C6487C02}" type="slidenum">
              <a:rPr lang="en-US" smtClean="0"/>
              <a:pPr algn="r" eaLnBrk="0" hangingPunct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pPr algn="r" eaLnBrk="0" hangingPunct="0"/>
            <a:fld id="{E84C40E2-64DE-43EE-865E-F1C3C4034988}" type="slidenum">
              <a:rPr lang="en-US" smtClean="0"/>
              <a:pPr algn="r" eaLnBrk="0" hangingPunct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14400"/>
          </a:xfrm>
        </p:spPr>
        <p:txBody>
          <a:bodyPr anchor="b">
            <a:noAutofit/>
          </a:bodyPr>
          <a:lstStyle>
            <a:lvl1pPr algn="l">
              <a:defRPr lang="en-US" sz="3600" b="1" i="0" kern="1200" cap="none" spc="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pPr algn="r" eaLnBrk="0" hangingPunct="0"/>
            <a:fld id="{5ADB9E55-0AA3-4D91-84D6-05F47F5BF866}" type="slidenum">
              <a:rPr lang="en-US" smtClean="0"/>
              <a:pPr algn="r" eaLnBrk="0" hangingPunct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3810000" cy="4114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A2628563-4F80-472B-B938-5A49FC6D6C7B}" type="datetime1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200" baseline="0" smtClean="0">
                <a:latin typeface="+mn-lt"/>
              </a:defRPr>
            </a:lvl1pPr>
          </a:lstStyle>
          <a:p>
            <a:pPr algn="r" eaLnBrk="0" hangingPunct="0"/>
            <a:fld id="{BDDF8E58-EBB7-4C7E-AB85-748F85186DE0}" type="slidenum">
              <a:rPr lang="en-US" smtClean="0"/>
              <a:pPr algn="r" eaLnBrk="0" hangingPunct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152400"/>
            <a:ext cx="6781800" cy="106997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5400" dirty="0" smtClean="0"/>
              <a:t>FIRE VEHICLE</a:t>
            </a:r>
            <a:endParaRPr lang="en-US" sz="3200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6781800" cy="762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DRIVER ORIENTATION (</a:t>
            </a:r>
            <a:r>
              <a:rPr lang="en-US" b="1" dirty="0" smtClean="0">
                <a:solidFill>
                  <a:schemeClr val="tx1"/>
                </a:solidFill>
              </a:rPr>
              <a:t>BL-300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026" name="Picture 2" descr="Compositie picture of the following vehicles in white and BLM yellow: helitack support, command vehicle, light engine, crew carrier, and heay engine" title="BL-300 cover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359" y="1631302"/>
            <a:ext cx="5522913" cy="4144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 smtClean="0"/>
              <a:t>Ensure all personnel are accounted for and their locations are known.</a:t>
            </a:r>
          </a:p>
          <a:p>
            <a:r>
              <a:rPr lang="en-US" altLang="en-US" dirty="0" smtClean="0"/>
              <a:t>Communicate your intentions to all personnel before moving the vehicle.</a:t>
            </a:r>
          </a:p>
        </p:txBody>
      </p:sp>
      <p:pic>
        <p:nvPicPr>
          <p:cNvPr id="6" name="Content Placeholder 5" descr="Personnel accounted for" title="Personnel accounted for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600200"/>
            <a:ext cx="3454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60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9C463C-BCA8-4537-B5A7-1F6CE0AEC66B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“P” – Personnel accounted for?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5029200"/>
            <a:ext cx="6934199" cy="11557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DRIVER WALK-AROUND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 sz="1200">
                <a:latin typeface="+mn-lt"/>
              </a:rPr>
              <a:pPr eaLnBrk="0" hangingPunct="0"/>
              <a:t>11</a:t>
            </a:fld>
            <a:endParaRPr lang="en-US" altLang="en-US" sz="1200">
              <a:latin typeface="+mn-lt"/>
            </a:endParaRPr>
          </a:p>
        </p:txBody>
      </p:sp>
      <p:pic>
        <p:nvPicPr>
          <p:cNvPr id="2" name="Picture 1" descr="The walk-around begins as you approach the vehicle then continues in a clockwise or counter clockwise fashion." title="Driver walk-arou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199" y="381000"/>
            <a:ext cx="5364037" cy="4370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Driver is responsible to complete a 360° visual inspection of the vehicle and surrounding area every time the vehicle is moved.</a:t>
            </a:r>
          </a:p>
          <a:p>
            <a:r>
              <a:rPr lang="en-US" altLang="en-US" dirty="0" smtClean="0"/>
              <a:t>The walk-around begins as you approach the vehicle then continues in a clockwise or counter clockwise fashion. 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BF6FCC-46C6-4177-9261-C12B882B369B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Driver Walk-Around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are you looking for before moving the vehicle?</a:t>
            </a:r>
          </a:p>
          <a:p>
            <a:pPr lvl="1"/>
            <a:r>
              <a:rPr lang="en-US" altLang="en-US" dirty="0" smtClean="0"/>
              <a:t>Rocks in the way of tires</a:t>
            </a:r>
          </a:p>
          <a:p>
            <a:pPr lvl="1"/>
            <a:r>
              <a:rPr lang="en-US" altLang="en-US" dirty="0" smtClean="0"/>
              <a:t>Debris or rocks stuck in duals or elsewhere</a:t>
            </a:r>
          </a:p>
          <a:p>
            <a:pPr lvl="1"/>
            <a:r>
              <a:rPr lang="en-US" altLang="en-US" dirty="0" smtClean="0"/>
              <a:t>Holes, berms, ditches, etc.</a:t>
            </a:r>
          </a:p>
          <a:p>
            <a:pPr lvl="1"/>
            <a:r>
              <a:rPr lang="en-US" altLang="en-US" dirty="0" smtClean="0"/>
              <a:t>Large stumps or downed trees</a:t>
            </a:r>
          </a:p>
          <a:p>
            <a:pPr lvl="1"/>
            <a:r>
              <a:rPr lang="en-US" altLang="en-US" dirty="0" smtClean="0"/>
              <a:t>Chock blocks secured and in place</a:t>
            </a:r>
          </a:p>
          <a:p>
            <a:pPr lvl="1"/>
            <a:r>
              <a:rPr lang="en-US" altLang="en-US" dirty="0" smtClean="0"/>
              <a:t>Gear or equipment around or under vehicle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A378A0-2083-4652-B670-E058293CB632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Walk-Around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are you looking for before moving the vehicle? </a:t>
            </a:r>
            <a:r>
              <a:rPr lang="en-US" altLang="en-US" sz="2000" dirty="0" smtClean="0"/>
              <a:t>(continued)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Vehicles parked near the vehicle</a:t>
            </a:r>
          </a:p>
          <a:p>
            <a:pPr lvl="1"/>
            <a:r>
              <a:rPr lang="en-US" altLang="en-US" dirty="0" smtClean="0"/>
              <a:t>Personnel relaxing or sleeping around vehicle</a:t>
            </a:r>
          </a:p>
          <a:p>
            <a:pPr lvl="1"/>
            <a:r>
              <a:rPr lang="en-US" altLang="en-US" dirty="0" smtClean="0"/>
              <a:t>Body damage that occurred while away from the vehicle</a:t>
            </a:r>
          </a:p>
          <a:p>
            <a:pPr lvl="1"/>
            <a:r>
              <a:rPr lang="en-US" altLang="en-US" dirty="0" smtClean="0"/>
              <a:t>Cabinet doors closed</a:t>
            </a:r>
          </a:p>
          <a:p>
            <a:pPr lvl="1"/>
            <a:r>
              <a:rPr lang="en-US" altLang="en-US" dirty="0" smtClean="0"/>
              <a:t>Side and overhead clearance in and near the path your vehicle will travel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A62B8C-5E1F-4231-B14F-84BCF6A2D329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Walk-Around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4114800"/>
            <a:ext cx="6934199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PRE-TRIP INSPECTION/PREVENTATIVE MAINTENANCE CHECK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 sz="1200">
                <a:latin typeface="+mn-lt"/>
              </a:rPr>
              <a:pPr eaLnBrk="0" hangingPunct="0"/>
              <a:t>15</a:t>
            </a:fld>
            <a:endParaRPr lang="en-US" altLang="en-US" sz="1200">
              <a:latin typeface="+mn-lt"/>
            </a:endParaRPr>
          </a:p>
        </p:txBody>
      </p:sp>
      <p:pic>
        <p:nvPicPr>
          <p:cNvPr id="2051" name="Picture 3" descr="Individual performing a pre-trip inspection/preventative maintenance check" title=" Pre-trip inspection/preventative maintenance chec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4990032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Should </a:t>
            </a:r>
            <a:r>
              <a:rPr lang="en-US" altLang="en-US" dirty="0"/>
              <a:t>not be confused with </a:t>
            </a:r>
            <a:r>
              <a:rPr lang="en-US" altLang="en-US" dirty="0" smtClean="0"/>
              <a:t>the driver </a:t>
            </a:r>
            <a:r>
              <a:rPr lang="en-US" altLang="en-US" dirty="0"/>
              <a:t>walk-around</a:t>
            </a:r>
          </a:p>
          <a:p>
            <a:r>
              <a:rPr lang="en-US" altLang="en-US" dirty="0" smtClean="0"/>
              <a:t>Performed daily to determine the vehicle’s readiness by finding problems that might cause breakdowns or accidents</a:t>
            </a:r>
          </a:p>
          <a:p>
            <a:r>
              <a:rPr lang="en-US" altLang="en-US" dirty="0" smtClean="0"/>
              <a:t>Documented in the Fire Equipment Maintenance Procedure and Record (FEMPR)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DD92F1-C57B-4651-89E7-8359D760583B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Pre-trip Inspection/Preventative Maintenance Check</a:t>
            </a:r>
          </a:p>
        </p:txBody>
      </p:sp>
      <p:pic>
        <p:nvPicPr>
          <p:cNvPr id="2050" name="Picture 2" descr="644 Fire Equipment Maintenance and Procedure Record" title="Fire Equipment Maintenance and Procedure Record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733800" cy="484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4114800"/>
            <a:ext cx="6934199" cy="1981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WORKING NEAR A </a:t>
            </a:r>
            <a:br>
              <a:rPr lang="en-US" sz="4800" b="1" dirty="0" smtClean="0"/>
            </a:br>
            <a:r>
              <a:rPr lang="en-US" sz="4800" b="1" dirty="0" smtClean="0"/>
              <a:t>MOVING VEHICLE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 sz="1200">
                <a:latin typeface="+mn-lt"/>
              </a:rPr>
              <a:pPr eaLnBrk="0" hangingPunct="0"/>
              <a:t>17</a:t>
            </a:fld>
            <a:endParaRPr lang="en-US" altLang="en-US" sz="1200">
              <a:latin typeface="+mn-lt"/>
            </a:endParaRPr>
          </a:p>
        </p:txBody>
      </p:sp>
      <p:pic>
        <p:nvPicPr>
          <p:cNvPr id="31747" name="Picture 4" descr="Using the face of a clock as reference: Red zones - front (11 to 1:30) and back (5:30 to 6:30); yellow zones - front driver's side (11 to 11:30), passenger right front (1:15 to 2:30) and rear quarter (3 to 5), and driver rear quarter (7 - 8); green zones - driver left (7 to 11) and passenger immediate right (2:45 to 3)" title="Vehicle Danger Z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733" y="304800"/>
            <a:ext cx="417593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When working in close proximity of a moving vehicle, there is an increased risk for an  accident to occur. </a:t>
            </a:r>
          </a:p>
          <a:p>
            <a:r>
              <a:rPr lang="en-US" altLang="en-US" dirty="0" smtClean="0"/>
              <a:t>Given the design and size of our vehicles and the environment we work in, operator danger zones (blind spots) exist. 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6E7D5C-A0A0-4204-8430-3C3DA9C0FBF8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 Danger Zones</a:t>
            </a:r>
          </a:p>
        </p:txBody>
      </p:sp>
      <p:pic>
        <p:nvPicPr>
          <p:cNvPr id="2050" name="Picture 2" descr="Crewmembers performing fire suppression" title="Vehicle danger zone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038600" cy="2693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and Yellow Danger Zones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E6675418-96AD-4338-819B-BB8D636AD880}" type="slidenum">
              <a:rPr lang="en-US" altLang="en-US">
                <a:cs typeface="Adobe Arabic" pitchFamily="18" charset="-78"/>
              </a:rPr>
              <a:pPr eaLnBrk="0" hangingPunct="0"/>
              <a:t>19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33796" name="Rectangle 12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Whenever possible operate in the green areas. </a:t>
            </a:r>
          </a:p>
          <a:p>
            <a:pPr lvl="1"/>
            <a:r>
              <a:rPr lang="en-US" altLang="en-US" dirty="0" smtClean="0"/>
              <a:t>Usually offer visual contact with the operator.</a:t>
            </a:r>
          </a:p>
          <a:p>
            <a:r>
              <a:rPr lang="en-US" altLang="en-US" dirty="0" smtClean="0"/>
              <a:t>Yellow areas are limited visibility and mirror use areas.</a:t>
            </a:r>
          </a:p>
          <a:p>
            <a:pPr lvl="1"/>
            <a:r>
              <a:rPr lang="en-US" altLang="en-US" dirty="0" smtClean="0"/>
              <a:t>Notify the driver when you are in these areas.  </a:t>
            </a:r>
          </a:p>
        </p:txBody>
      </p:sp>
      <p:pic>
        <p:nvPicPr>
          <p:cNvPr id="33797" name="Picture 10" descr="Using the face of a clock as reference: yellow zones - front driver's side (11 to 11:30), passenger right front (1:15 to 2:30) and rear quarter (3 to 5), and driver rear quarter (7 - 8); green zones - driver left (7 to 11) and passenger immediate right (2:45 to 3)" title="Green and Yellow Danger Zones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069080" cy="37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Understand BLM policies and regulations related to driving government engine.</a:t>
            </a:r>
            <a:endParaRPr lang="en-US" altLang="en-US" dirty="0" smtClean="0">
              <a:sym typeface="Symbol" pitchFamily="18" charset="2"/>
            </a:endParaRPr>
          </a:p>
          <a:p>
            <a:r>
              <a:rPr lang="en-US" altLang="en-US" dirty="0" smtClean="0"/>
              <a:t>Perform a driver walk-around inspection and engine start-up.</a:t>
            </a:r>
          </a:p>
          <a:p>
            <a:r>
              <a:rPr lang="en-US" altLang="en-US" dirty="0" smtClean="0"/>
              <a:t>Perform a vehicle pre-trip inspection.</a:t>
            </a:r>
          </a:p>
          <a:p>
            <a:r>
              <a:rPr lang="en-US" altLang="en-US" dirty="0" smtClean="0"/>
              <a:t>Describe and demonstrate the S.T.O.P. procedure. </a:t>
            </a:r>
          </a:p>
          <a:p>
            <a:r>
              <a:rPr lang="en-US" altLang="en-US" dirty="0" smtClean="0"/>
              <a:t>Correctly start and move a parked vehicle to another location.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DB9B73-056D-4185-8D9C-3437DDD09072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Danger Zones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/>
      </p:sp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25D9A284-7F4C-4758-A8E1-0CF556AB06A2}" type="slidenum">
              <a:rPr lang="en-US" altLang="en-US">
                <a:cs typeface="Adobe Arabic" pitchFamily="18" charset="-78"/>
              </a:rPr>
              <a:pPr eaLnBrk="0" hangingPunct="0"/>
              <a:t>20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 smtClean="0"/>
              <a:t>Never work in red zones when vehicle is moving.</a:t>
            </a:r>
          </a:p>
          <a:p>
            <a:r>
              <a:rPr lang="en-US" altLang="en-US" dirty="0" smtClean="0"/>
              <a:t>Notify operator prior to entering red zones.</a:t>
            </a:r>
          </a:p>
          <a:p>
            <a:r>
              <a:rPr lang="en-US" altLang="en-US" dirty="0" smtClean="0"/>
              <a:t>Stay out of the red zone where the driver has no visual.</a:t>
            </a:r>
          </a:p>
        </p:txBody>
      </p:sp>
      <p:pic>
        <p:nvPicPr>
          <p:cNvPr id="34821" name="Picture 10" descr="Using the face of a clock as reference: Red zones - front (11 to 1:30) and back (5:30 to 6:30)" title="Red Danger Z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1752600"/>
            <a:ext cx="4065205" cy="37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Danger </a:t>
            </a:r>
            <a:r>
              <a:rPr lang="en-US" dirty="0"/>
              <a:t>Zones</a:t>
            </a:r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sp>
        <p:nvSpPr>
          <p:cNvPr id="358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D1EE4F1D-F072-490A-B773-4A5B4482BE0D}" type="slidenum">
              <a:rPr lang="en-US" altLang="en-US">
                <a:cs typeface="Adobe Arabic" pitchFamily="18" charset="-78"/>
              </a:rPr>
              <a:pPr eaLnBrk="0" hangingPunct="0"/>
              <a:t>21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altLang="en-US" dirty="0" smtClean="0"/>
              <a:t>The red area in front of the vehicle extends 10 feet out from the front bumper. </a:t>
            </a:r>
          </a:p>
          <a:p>
            <a:r>
              <a:rPr lang="en-US" altLang="en-US" dirty="0" smtClean="0"/>
              <a:t>You must have visual contact with the driver when working in front of the vehicle beyond the 10-foot range. </a:t>
            </a:r>
          </a:p>
        </p:txBody>
      </p:sp>
      <p:pic>
        <p:nvPicPr>
          <p:cNvPr id="35845" name="Picture 4" descr="Using the face of a clock as reference: Red zones - front (11 to 1:30) and back (5:30 to 6:30)" title="Red Danger 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06852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460375" y="1530221"/>
            <a:ext cx="4038600" cy="41148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There are always blind spots around the vehicle.</a:t>
            </a:r>
          </a:p>
          <a:p>
            <a:r>
              <a:rPr lang="en-US" dirty="0"/>
              <a:t>Always use a spotter to compensate for danger zones (blind spots) located in the driver’s field of vision. </a:t>
            </a:r>
            <a:endParaRPr lang="en-US" dirty="0" smtClean="0"/>
          </a:p>
          <a:p>
            <a:pPr lvl="1"/>
            <a:r>
              <a:rPr lang="en-US" altLang="en-US" dirty="0" smtClean="0"/>
              <a:t>If alone, get out and do a visual yourself.</a:t>
            </a:r>
          </a:p>
          <a:p>
            <a:endParaRPr lang="en-US" altLang="en-US" dirty="0" smtClean="0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2A8AEAB-265D-4721-9D00-64061B2E95C0}" type="slidenum">
              <a:rPr lang="en-US" altLang="en-US">
                <a:cs typeface="Adobe Arabic" pitchFamily="18" charset="-78"/>
              </a:rPr>
              <a:pPr eaLnBrk="0" hangingPunct="0"/>
              <a:t>22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Spotters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6324600" y="16002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" name="AutoShape 2" descr="Displaying IMG_3662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Crew carrier" title="Using Spotter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890" y="1567543"/>
            <a:ext cx="4191000" cy="3144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Backing up </a:t>
            </a:r>
          </a:p>
          <a:p>
            <a:r>
              <a:rPr lang="en-US" altLang="en-US" dirty="0" smtClean="0"/>
              <a:t>Performing off-road operations</a:t>
            </a:r>
          </a:p>
          <a:p>
            <a:r>
              <a:rPr lang="en-US" altLang="en-US" dirty="0" smtClean="0"/>
              <a:t>Hazardous conditions exist </a:t>
            </a:r>
          </a:p>
          <a:p>
            <a:r>
              <a:rPr lang="en-US" altLang="en-US" dirty="0" smtClean="0"/>
              <a:t>Low vehicle clearances exist </a:t>
            </a:r>
          </a:p>
          <a:p>
            <a:r>
              <a:rPr lang="en-US" altLang="en-US" dirty="0" smtClean="0"/>
              <a:t>Narrow/confined driving spaces exist 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16E467F2-C25D-4AB1-83FD-BEC013AB8E84}" type="slidenum">
              <a:rPr lang="en-US" altLang="en-US"/>
              <a:pPr eaLnBrk="0" hangingPunct="0"/>
              <a:t>23</a:t>
            </a:fld>
            <a:endParaRPr lang="en-US" alt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 spotters when…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Spotter should have a clear line of sight to the driver. The spotter’s position should be located as follows: </a:t>
            </a:r>
          </a:p>
          <a:p>
            <a:pPr lvl="1"/>
            <a:r>
              <a:rPr lang="en-US" altLang="en-US" dirty="0" smtClean="0"/>
              <a:t>Forward movement: Outside the forward red zone on the driver side windshield </a:t>
            </a:r>
          </a:p>
          <a:p>
            <a:pPr lvl="1"/>
            <a:r>
              <a:rPr lang="en-US" altLang="en-US" dirty="0" smtClean="0"/>
              <a:t>Backing movement: Outside the rear red zone on the driver side mirror</a:t>
            </a:r>
          </a:p>
          <a:p>
            <a:r>
              <a:rPr lang="en-US" altLang="en-US" dirty="0" smtClean="0"/>
              <a:t>Spotter and driver should understand a common set of hand signals.</a:t>
            </a:r>
          </a:p>
          <a:p>
            <a:pPr lvl="1"/>
            <a:endParaRPr lang="en-US" altLang="en-US" dirty="0" smtClean="0"/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1BE83DBC-DF83-44A2-A60B-513545CEF443}" type="slidenum">
              <a:rPr lang="en-US" altLang="en-US"/>
              <a:pPr eaLnBrk="0" hangingPunct="0"/>
              <a:t>24</a:t>
            </a:fld>
            <a:endParaRPr lang="en-US" alt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Spotter Techniques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Spotter and driver need to communicate on the planned action.</a:t>
            </a:r>
          </a:p>
          <a:p>
            <a:pPr lvl="1"/>
            <a:r>
              <a:rPr lang="en-US" altLang="en-US" dirty="0" smtClean="0"/>
              <a:t>Where to park</a:t>
            </a:r>
          </a:p>
          <a:p>
            <a:pPr lvl="1"/>
            <a:r>
              <a:rPr lang="en-US" altLang="en-US" dirty="0" smtClean="0"/>
              <a:t>Distance from the shoulder</a:t>
            </a:r>
          </a:p>
          <a:p>
            <a:pPr lvl="1"/>
            <a:r>
              <a:rPr lang="en-US" altLang="en-US" dirty="0" smtClean="0"/>
              <a:t>Areas of travel</a:t>
            </a:r>
          </a:p>
          <a:p>
            <a:r>
              <a:rPr lang="en-US" altLang="en-US" dirty="0" smtClean="0"/>
              <a:t>Spotter distance from vehicle varies; however, visual contact between spotter and driver </a:t>
            </a:r>
            <a:r>
              <a:rPr lang="en-US" altLang="en-US" u="sng" dirty="0" smtClean="0"/>
              <a:t>shall not</a:t>
            </a:r>
            <a:r>
              <a:rPr lang="en-US" altLang="en-US" dirty="0" smtClean="0"/>
              <a:t> be compromised. </a:t>
            </a:r>
          </a:p>
          <a:p>
            <a:pPr lvl="1"/>
            <a:r>
              <a:rPr lang="en-US" altLang="en-US" dirty="0" smtClean="0"/>
              <a:t>If driver loses sight of the spotter, the driver should stop immediately and determine the spotter’s location.</a:t>
            </a: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07CB0C72-8B48-4B40-9570-1F54AECEEED8}" type="slidenum">
              <a:rPr lang="en-US" altLang="en-US"/>
              <a:pPr eaLnBrk="0" hangingPunct="0"/>
              <a:t>25</a:t>
            </a:fld>
            <a:endParaRPr lang="en-US" altLang="en-US"/>
          </a:p>
        </p:txBody>
      </p:sp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Spotter Techniques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4114800"/>
            <a:ext cx="6934199" cy="1981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SITUATIONAL AWARENESS (SA)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>
                <a:cs typeface="Adobe Arabic" pitchFamily="18" charset="-78"/>
              </a:rPr>
              <a:pPr eaLnBrk="0" hangingPunct="0"/>
              <a:t>26</a:t>
            </a:fld>
            <a:endParaRPr lang="en-US" altLang="en-US">
              <a:cs typeface="Adobe Arabic" pitchFamily="18" charset="-78"/>
            </a:endParaRPr>
          </a:p>
        </p:txBody>
      </p:sp>
      <p:pic>
        <p:nvPicPr>
          <p:cNvPr id="10242" name="Picture 2" descr="Vehicle climbing hill" title="Situational Awarenes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4839478" cy="36296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7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SA is your perception of what is happening or has happened around the vehicle you are driving.</a:t>
            </a:r>
          </a:p>
          <a:p>
            <a:pPr lvl="1"/>
            <a:r>
              <a:rPr lang="en-US" altLang="en-US" dirty="0" smtClean="0"/>
              <a:t>Lack of good situational awareness is the leading cause of vehicle-related accidents.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5B49272C-CBA2-4FBF-BE26-FD8193EFCCC3}" type="slidenum">
              <a:rPr lang="en-US" altLang="en-US"/>
              <a:pPr eaLnBrk="0" hangingPunct="0"/>
              <a:t>27</a:t>
            </a:fld>
            <a:endParaRPr lang="en-US" alt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Situational Awareness (SA)</a:t>
            </a:r>
          </a:p>
        </p:txBody>
      </p:sp>
      <p:pic>
        <p:nvPicPr>
          <p:cNvPr id="39941" name="Picture 4" descr="Tatra performing fire suppression" title="Situational Awareness"/>
          <p:cNvPicPr>
            <a:picLocks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2392" y="3505200"/>
            <a:ext cx="3430164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5" descr="Spotter guiding vehicles through narrow passage" title="Spotter guiding vehicles through narrow pass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01758" y="3505200"/>
            <a:ext cx="3426358" cy="2286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4038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Know the location of your crewmembers/personnel at </a:t>
            </a:r>
            <a:r>
              <a:rPr lang="en-US" altLang="en-US" u="sng" dirty="0" smtClean="0"/>
              <a:t>all</a:t>
            </a:r>
            <a:r>
              <a:rPr lang="en-US" altLang="en-US" dirty="0" smtClean="0"/>
              <a:t> times.</a:t>
            </a:r>
          </a:p>
          <a:p>
            <a:r>
              <a:rPr lang="en-US" altLang="en-US" dirty="0" smtClean="0"/>
              <a:t>Never move a vehicle without ensuring all personnel are clear of the area.</a:t>
            </a:r>
          </a:p>
          <a:p>
            <a:r>
              <a:rPr lang="en-US" altLang="en-US" dirty="0" smtClean="0"/>
              <a:t>Communicate with personnel on vehicle maneuvers before moving.</a:t>
            </a:r>
          </a:p>
          <a:p>
            <a:r>
              <a:rPr lang="en-US" altLang="en-US" dirty="0" smtClean="0"/>
              <a:t>Honk your horn before moving the vehicle. </a:t>
            </a:r>
          </a:p>
        </p:txBody>
      </p:sp>
      <p:sp>
        <p:nvSpPr>
          <p:cNvPr id="4096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A769BCD5-42EE-4DF6-B691-C55D85EA9A89}" type="slidenum">
              <a:rPr lang="en-US" altLang="en-US">
                <a:cs typeface="Adobe Arabic" pitchFamily="18" charset="-78"/>
              </a:rPr>
              <a:pPr eaLnBrk="0" hangingPunct="0"/>
              <a:t>28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Situational Awareness Crew Safety</a:t>
            </a:r>
            <a:endParaRPr lang="en-US" dirty="0" smtClean="0"/>
          </a:p>
        </p:txBody>
      </p:sp>
      <p:pic>
        <p:nvPicPr>
          <p:cNvPr id="40965" name="Picture 4" descr="Crew eating near vehicles" title="Crew Saf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39400" y="1624642"/>
            <a:ext cx="4031411" cy="3023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Situational Awareness Crew Safety</a:t>
            </a:r>
            <a:endParaRPr lang="en-US" dirty="0" smtClean="0"/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260015AB-466B-44D0-9920-74771BA35DBD}" type="slidenum">
              <a:rPr lang="en-US" altLang="en-US">
                <a:cs typeface="Adobe Arabic" pitchFamily="18" charset="-78"/>
              </a:rPr>
              <a:pPr eaLnBrk="0" hangingPunct="0"/>
              <a:t>29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Understand vehicle danger zones.</a:t>
            </a:r>
          </a:p>
          <a:p>
            <a:pPr lvl="1"/>
            <a:r>
              <a:rPr lang="en-US" altLang="en-US" dirty="0" smtClean="0"/>
              <a:t>Keep personnel where the driver can see and communicate with them (green zones)</a:t>
            </a:r>
          </a:p>
          <a:p>
            <a:pPr lvl="1"/>
            <a:r>
              <a:rPr lang="en-US" altLang="en-US" dirty="0" smtClean="0"/>
              <a:t>Driver visibility is limited. (yellow zones)</a:t>
            </a:r>
          </a:p>
          <a:p>
            <a:pPr lvl="1"/>
            <a:r>
              <a:rPr lang="en-US" altLang="en-US" dirty="0" smtClean="0"/>
              <a:t>Stay out of the blind spots and away from the tires (red zone and black areas)</a:t>
            </a:r>
          </a:p>
        </p:txBody>
      </p:sp>
      <p:pic>
        <p:nvPicPr>
          <p:cNvPr id="41989" name="Picture 8" descr="Using the face of a clock as reference: Red zones - front (11 to 1:30) and back (5:30 to 6:30); yellow zones - front driver's side (11 to 11:30), passenger right front (1:15 to 2:30) and rear quarter (3 to 5), and driver rear quarter (7 - 8); green zones - driver left (7 to 11) and passenger immediate right (2:45 to 3)" title="Crew Safety and Vehicle Danger Zones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755648"/>
            <a:ext cx="4027755" cy="37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 an established course, demonstrate vehicle handling and maneuvering capabilities, including but not limited to, positioning, parking, and braking.</a:t>
            </a:r>
            <a:endParaRPr lang="en-US" altLang="en-US" dirty="0" smtClean="0">
              <a:sym typeface="Symbol" pitchFamily="18" charset="2"/>
            </a:endParaRPr>
          </a:p>
          <a:p>
            <a:r>
              <a:rPr lang="en-US" altLang="en-US" dirty="0" smtClean="0"/>
              <a:t>Demonstrate how to properly use spotters.</a:t>
            </a:r>
            <a:endParaRPr lang="en-US" altLang="en-US" dirty="0" smtClean="0">
              <a:sym typeface="Symbol" pitchFamily="18" charset="2"/>
            </a:endParaRPr>
          </a:p>
          <a:p>
            <a:r>
              <a:rPr lang="en-US" altLang="en-US" dirty="0" smtClean="0"/>
              <a:t>Describe and demonstrate effective spotting techniques.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D65D86-8BA5-4C73-9BFE-1B25500DB5E8}" type="slidenum">
              <a:rPr lang="en-US" altLang="en-US" smtClean="0">
                <a:latin typeface="+mn-lt"/>
              </a:rPr>
              <a:pPr/>
              <a:t>3</a:t>
            </a:fld>
            <a:endParaRPr lang="en-US" altLang="en-US" smtClean="0">
              <a:latin typeface="+mn-lt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6A002E41-79DA-4680-9E0F-7509BAB53820}" type="slidenum">
              <a:rPr lang="en-US" altLang="en-US">
                <a:cs typeface="Adobe Arabic" pitchFamily="18" charset="-78"/>
              </a:rPr>
              <a:pPr eaLnBrk="0" hangingPunct="0"/>
              <a:t>30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Situational Awareness</a:t>
            </a:r>
          </a:p>
        </p:txBody>
      </p:sp>
      <p:sp>
        <p:nvSpPr>
          <p:cNvPr id="4301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7467600" cy="1130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dirty="0" smtClean="0">
                <a:solidFill>
                  <a:schemeClr val="tx1"/>
                </a:solidFill>
              </a:rPr>
              <a:t>Identify any concerns you see in these pictures.</a:t>
            </a:r>
          </a:p>
        </p:txBody>
      </p:sp>
      <p:pic>
        <p:nvPicPr>
          <p:cNvPr id="3074" name="Picture 2" descr="Fire suppression" title="Situational Awarenes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08535"/>
            <a:ext cx="3886200" cy="2592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6" name="Picture 2" descr="Potential safety concerns near vehicle" title="Situational Awarenes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1033" y="2203704"/>
            <a:ext cx="3886200" cy="2596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 descr="Back-up alarm" title="Safety Equipment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49" y="1600200"/>
            <a:ext cx="3528301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036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r>
              <a:rPr lang="en-US" altLang="en-US" dirty="0" smtClean="0"/>
              <a:t>Make sure safety equipment is being used correctly.</a:t>
            </a:r>
          </a:p>
          <a:p>
            <a:pPr lvl="1"/>
            <a:r>
              <a:rPr lang="en-US" altLang="en-US" dirty="0" smtClean="0"/>
              <a:t>Seat belts</a:t>
            </a:r>
          </a:p>
          <a:p>
            <a:pPr lvl="1"/>
            <a:r>
              <a:rPr lang="en-US" altLang="en-US" dirty="0" smtClean="0"/>
              <a:t>Driver’s seat</a:t>
            </a:r>
          </a:p>
          <a:p>
            <a:pPr lvl="1"/>
            <a:r>
              <a:rPr lang="en-US" altLang="en-US" dirty="0" smtClean="0"/>
              <a:t>Mirrors</a:t>
            </a:r>
          </a:p>
          <a:p>
            <a:pPr lvl="1"/>
            <a:r>
              <a:rPr lang="en-US" altLang="en-US" dirty="0" smtClean="0"/>
              <a:t>Back-up alarm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79407FB1-4293-43F2-93C7-780EDC119F03}" type="slidenum">
              <a:rPr lang="en-US" altLang="en-US">
                <a:cs typeface="Adobe Arabic" pitchFamily="18" charset="-78"/>
              </a:rPr>
              <a:pPr eaLnBrk="0" hangingPunct="0"/>
              <a:t>31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Safety Equipment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4114800" y="1447800"/>
            <a:ext cx="4572000" cy="4144963"/>
          </a:xfrm>
        </p:spPr>
        <p:txBody>
          <a:bodyPr/>
          <a:lstStyle/>
          <a:p>
            <a:r>
              <a:rPr lang="en-US" altLang="en-US" dirty="0" smtClean="0"/>
              <a:t>Pay attention to your immediate surroundings.</a:t>
            </a:r>
          </a:p>
          <a:p>
            <a:pPr lvl="1"/>
            <a:r>
              <a:rPr lang="en-US" altLang="en-US" dirty="0" smtClean="0"/>
              <a:t>Road conditions and type </a:t>
            </a:r>
          </a:p>
          <a:p>
            <a:pPr lvl="1"/>
            <a:r>
              <a:rPr lang="en-US" altLang="en-US" dirty="0" smtClean="0"/>
              <a:t>Road shoulders </a:t>
            </a:r>
          </a:p>
          <a:p>
            <a:pPr lvl="1"/>
            <a:r>
              <a:rPr lang="en-US" altLang="en-US" dirty="0" smtClean="0"/>
              <a:t>Clearances</a:t>
            </a:r>
          </a:p>
          <a:p>
            <a:pPr lvl="1"/>
            <a:r>
              <a:rPr lang="en-US" altLang="en-US" dirty="0" smtClean="0"/>
              <a:t>Ground cover and type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9A593373-1EDD-4BD3-A0B2-DE972B2EE523}" type="slidenum">
              <a:rPr lang="en-US" altLang="en-US"/>
              <a:pPr eaLnBrk="0" hangingPunct="0"/>
              <a:t>32</a:t>
            </a:fld>
            <a:endParaRPr lang="en-US" altLang="en-US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 Attention to the Surroundings</a:t>
            </a:r>
          </a:p>
        </p:txBody>
      </p:sp>
      <p:pic>
        <p:nvPicPr>
          <p:cNvPr id="45062" name="Picture 5" descr="Roadway with unknown hazards and unknown object in the lower right corner of picture" title="Pay Attention to the Surrounding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002882" cy="4621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4419600" y="5083167"/>
            <a:ext cx="4648200" cy="11303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Wingdings" pitchFamily="2" charset="2"/>
              <a:buNone/>
            </a:pPr>
            <a:r>
              <a:rPr lang="en-US" altLang="en-US" sz="2400" i="1" dirty="0" smtClean="0">
                <a:solidFill>
                  <a:schemeClr val="tx1"/>
                </a:solidFill>
              </a:rPr>
              <a:t>What is going on in this picture?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5" descr="Engine rollover off embankment" title="Engine Rollover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279" y="2362200"/>
            <a:ext cx="4038600" cy="264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5" name="Picture 9" descr="Engine rollover" title="Engine rollover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955" y="1828800"/>
            <a:ext cx="26730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08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37FE9D23-25A5-4838-8A5A-4C1D230F8A68}" type="slidenum">
              <a:rPr lang="en-US" altLang="en-US">
                <a:cs typeface="Adobe Arabic" pitchFamily="18" charset="-78"/>
              </a:rPr>
              <a:pPr eaLnBrk="0" hangingPunct="0"/>
              <a:t>33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46086" name="Oval 10"/>
          <p:cNvSpPr>
            <a:spLocks noChangeArrowheads="1"/>
          </p:cNvSpPr>
          <p:nvPr/>
        </p:nvSpPr>
        <p:spPr bwMode="auto">
          <a:xfrm>
            <a:off x="1752600" y="4191000"/>
            <a:ext cx="1905000" cy="19050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6087" name="Line 11"/>
          <p:cNvSpPr>
            <a:spLocks noChangeShapeType="1"/>
          </p:cNvSpPr>
          <p:nvPr/>
        </p:nvSpPr>
        <p:spPr bwMode="auto">
          <a:xfrm flipH="1">
            <a:off x="3505200" y="3962400"/>
            <a:ext cx="22098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962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could have been done to mitigate this hazard?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4152441" cy="4144963"/>
          </a:xfrm>
        </p:spPr>
        <p:txBody>
          <a:bodyPr/>
          <a:lstStyle/>
          <a:p>
            <a:r>
              <a:rPr lang="en-US" altLang="en-US" dirty="0" smtClean="0"/>
              <a:t>Pay attention to your general surroundings.</a:t>
            </a:r>
          </a:p>
          <a:p>
            <a:pPr lvl="1"/>
            <a:r>
              <a:rPr lang="en-US" altLang="en-US" dirty="0" smtClean="0"/>
              <a:t>Rock piles/rock outcroppings</a:t>
            </a:r>
          </a:p>
          <a:p>
            <a:pPr lvl="1"/>
            <a:r>
              <a:rPr lang="en-US" altLang="en-US" dirty="0" smtClean="0"/>
              <a:t>Ravines/cliffs</a:t>
            </a:r>
          </a:p>
          <a:p>
            <a:pPr lvl="1"/>
            <a:r>
              <a:rPr lang="en-US" altLang="en-US" dirty="0" smtClean="0"/>
              <a:t>Damaged roads and/or bridges</a:t>
            </a:r>
          </a:p>
          <a:p>
            <a:pPr lvl="1"/>
            <a:endParaRPr lang="en-US" altLang="en-US" dirty="0" smtClean="0"/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3DAC7A06-9A17-4AAE-A467-D0915AD42A8C}" type="slidenum">
              <a:rPr lang="en-US" altLang="en-US"/>
              <a:pPr eaLnBrk="0" hangingPunct="0"/>
              <a:t>34</a:t>
            </a:fld>
            <a:endParaRPr lang="en-US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Surroundings</a:t>
            </a:r>
          </a:p>
        </p:txBody>
      </p:sp>
      <p:pic>
        <p:nvPicPr>
          <p:cNvPr id="2" name="Picture 1" descr="Washed out road" title="General Surrounding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600200"/>
            <a:ext cx="4239091" cy="3179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3428441-335E-480D-85A8-88FC9D95DCB1}" type="slidenum">
              <a:rPr lang="en-US" altLang="en-US">
                <a:cs typeface="Adobe Arabic" pitchFamily="18" charset="-78"/>
              </a:rPr>
              <a:pPr eaLnBrk="0" hangingPunct="0"/>
              <a:t>35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1058862"/>
            <a:ext cx="8686800" cy="9144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Would you drive your vehicle </a:t>
            </a:r>
            <a:br>
              <a:rPr lang="en-US" dirty="0" smtClean="0"/>
            </a:br>
            <a:r>
              <a:rPr lang="en-US" dirty="0" smtClean="0"/>
              <a:t>over this bridge?</a:t>
            </a:r>
          </a:p>
        </p:txBody>
      </p:sp>
      <p:pic>
        <p:nvPicPr>
          <p:cNvPr id="5122" name="Picture 2" descr="Unpassable bridge" title="Unpassable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7606632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8" descr="Vehicles parked on the side of the road" title="Vehicle placement at the fireline"/>
          <p:cNvPicPr>
            <a:picLocks noGrp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255" y="4215179"/>
            <a:ext cx="3337627" cy="19570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15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0917C675-5650-47F9-B0E0-16B51C26EA65}" type="slidenum">
              <a:rPr lang="en-US" altLang="en-US"/>
              <a:pPr eaLnBrk="0" hangingPunct="0"/>
              <a:t>36</a:t>
            </a:fld>
            <a:endParaRPr lang="en-US" altLang="en-US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739914"/>
            <a:ext cx="8686800" cy="707886"/>
          </a:xfrm>
        </p:spPr>
        <p:txBody>
          <a:bodyPr/>
          <a:lstStyle/>
          <a:p>
            <a:pPr algn="ctr"/>
            <a:r>
              <a:rPr lang="en-US" dirty="0"/>
              <a:t>V</a:t>
            </a:r>
            <a:r>
              <a:rPr lang="en-US" dirty="0" smtClean="0"/>
              <a:t>ehicle Placement at the Fireline</a:t>
            </a:r>
          </a:p>
        </p:txBody>
      </p:sp>
      <p:pic>
        <p:nvPicPr>
          <p:cNvPr id="49158" name="Picture 11" descr="Vehicles on the fireline" title="Vehicle placement at the firelin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331" y="4231433"/>
            <a:ext cx="3145469" cy="1940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Tractor trailer making road impassable" title="Vehicle placement at the firel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869" y="1828800"/>
            <a:ext cx="3200400" cy="2009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ehicle on the fireline" title="Vehicle placement at the fireli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331" y="1828800"/>
            <a:ext cx="3069269" cy="2061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8"/>
          <p:cNvSpPr>
            <a:spLocks noGrp="1" noChangeArrowheads="1"/>
          </p:cNvSpPr>
          <p:nvPr>
            <p:ph sz="quarter" idx="13"/>
          </p:nvPr>
        </p:nvSpPr>
        <p:spPr>
          <a:xfrm>
            <a:off x="4724400" y="1447800"/>
            <a:ext cx="4038600" cy="4114800"/>
          </a:xfrm>
        </p:spPr>
        <p:txBody>
          <a:bodyPr/>
          <a:lstStyle/>
          <a:p>
            <a:r>
              <a:rPr lang="en-US" altLang="en-US" dirty="0" smtClean="0"/>
              <a:t>Never drive a vehicle into a place where egress is difficult.</a:t>
            </a:r>
          </a:p>
          <a:p>
            <a:r>
              <a:rPr lang="en-US" altLang="en-US" dirty="0" smtClean="0"/>
              <a:t>Parked vehicles need to face towards an exit (escape route).</a:t>
            </a:r>
          </a:p>
          <a:p>
            <a:r>
              <a:rPr lang="en-US" altLang="en-US" dirty="0" smtClean="0"/>
              <a:t>Do </a:t>
            </a:r>
            <a:r>
              <a:rPr lang="en-US" altLang="en-US" u="sng" dirty="0" smtClean="0"/>
              <a:t>not</a:t>
            </a:r>
            <a:r>
              <a:rPr lang="en-US" altLang="en-US" dirty="0" smtClean="0"/>
              <a:t> block traffic or other fire vehicles.</a:t>
            </a:r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4FFBA4A8-A89A-4EA0-B6F5-7451D31194B1}" type="slidenum">
              <a:rPr lang="en-US" altLang="en-US">
                <a:cs typeface="Adobe Arabic" pitchFamily="18" charset="-78"/>
              </a:rPr>
              <a:pPr eaLnBrk="0" hangingPunct="0"/>
              <a:t>37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Ingress and Egress</a:t>
            </a:r>
          </a:p>
        </p:txBody>
      </p:sp>
      <p:pic>
        <p:nvPicPr>
          <p:cNvPr id="2052" name="Picture 4" descr="Vehicle parked on side of road" title="Ingress and egres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70716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3886200" cy="4953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Leave keys in unattended fire vehicles during fire operations.</a:t>
            </a:r>
          </a:p>
          <a:p>
            <a:r>
              <a:rPr lang="en-US" altLang="en-US" dirty="0" smtClean="0"/>
              <a:t>Roll up windows.</a:t>
            </a:r>
          </a:p>
          <a:p>
            <a:r>
              <a:rPr lang="en-US" altLang="en-US" dirty="0" smtClean="0"/>
              <a:t>When possible, park the vehicle in the black.</a:t>
            </a:r>
          </a:p>
          <a:p>
            <a:pPr lvl="1"/>
            <a:r>
              <a:rPr lang="en-US" altLang="en-US" dirty="0" smtClean="0"/>
              <a:t>Watch for hot spots under tires.</a:t>
            </a:r>
          </a:p>
          <a:p>
            <a:pPr lvl="1"/>
            <a:r>
              <a:rPr lang="en-US" altLang="en-US" dirty="0" smtClean="0"/>
              <a:t>Watch for venting fuel for vehicle fuel tanks.</a:t>
            </a:r>
          </a:p>
        </p:txBody>
      </p:sp>
      <p:sp>
        <p:nvSpPr>
          <p:cNvPr id="5120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DC63BBBE-3AA8-4999-9673-6AFF22FD06F9}" type="slidenum">
              <a:rPr lang="en-US" altLang="en-US"/>
              <a:pPr eaLnBrk="0" hangingPunct="0"/>
              <a:t>38</a:t>
            </a:fld>
            <a:endParaRPr lang="en-US" altLang="en-US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Ingress and Egress (continued)</a:t>
            </a:r>
          </a:p>
        </p:txBody>
      </p:sp>
      <p:pic>
        <p:nvPicPr>
          <p:cNvPr id="51205" name="Picture 4" descr="Vehicles parked in the black" title="Ingress and E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4835" y="1752600"/>
            <a:ext cx="4045330" cy="2724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Be aware of fireline hazards (snags, rolling debris, etc.) when parking the vehicle. </a:t>
            </a:r>
          </a:p>
          <a:p>
            <a:r>
              <a:rPr lang="en-US" altLang="en-US" dirty="0" smtClean="0"/>
              <a:t>Parking on a hill:</a:t>
            </a:r>
          </a:p>
          <a:p>
            <a:pPr lvl="1"/>
            <a:r>
              <a:rPr lang="en-US" altLang="en-US" dirty="0" smtClean="0"/>
              <a:t>Turn the wheels uphill or into the inside/embankment</a:t>
            </a:r>
          </a:p>
          <a:p>
            <a:pPr lvl="1"/>
            <a:r>
              <a:rPr lang="en-US" altLang="en-US" dirty="0" smtClean="0"/>
              <a:t>Firmly set the emergency brake or parking brake.</a:t>
            </a:r>
          </a:p>
          <a:p>
            <a:pPr lvl="1"/>
            <a:r>
              <a:rPr lang="en-US" altLang="en-US" dirty="0" smtClean="0"/>
              <a:t>Put shifter in “Park” (if automatic transmission) or in a forward gear (if manual transmission); do not leave in neutral.</a:t>
            </a:r>
          </a:p>
          <a:p>
            <a:pPr lvl="1"/>
            <a:r>
              <a:rPr lang="en-US" altLang="en-US" dirty="0" smtClean="0"/>
              <a:t>Turn off engine.</a:t>
            </a:r>
          </a:p>
          <a:p>
            <a:pPr lvl="1"/>
            <a:r>
              <a:rPr lang="en-US" altLang="en-US" dirty="0" smtClean="0"/>
              <a:t>Chock the wheels.</a:t>
            </a:r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713EB867-A6D3-4ACE-92AF-060D33B3A34F}" type="slidenum">
              <a:rPr lang="en-US" altLang="en-US"/>
              <a:pPr eaLnBrk="0" hangingPunct="0"/>
              <a:t>39</a:t>
            </a:fld>
            <a:endParaRPr lang="en-US" altLang="en-US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Fireline Hazards and Parking on a Hill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4864100"/>
            <a:ext cx="6934199" cy="11557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BUREAU POLICIES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 sz="1200">
                <a:latin typeface="+mn-lt"/>
              </a:rPr>
              <a:pPr eaLnBrk="0" hangingPunct="0"/>
              <a:t>4</a:t>
            </a:fld>
            <a:endParaRPr lang="en-US" altLang="en-US" sz="1200">
              <a:latin typeface="+mn-lt"/>
            </a:endParaRPr>
          </a:p>
        </p:txBody>
      </p:sp>
      <p:pic>
        <p:nvPicPr>
          <p:cNvPr id="31747" name="Picture 4" descr="BLM logo" title="BLM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29830" y="1828800"/>
            <a:ext cx="3379738" cy="295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4800600"/>
            <a:ext cx="6934199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STARTING THE VEHICLE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>
                <a:cs typeface="Adobe Arabic" pitchFamily="18" charset="-78"/>
              </a:rPr>
              <a:pPr eaLnBrk="0" hangingPunct="0"/>
              <a:t>40</a:t>
            </a:fld>
            <a:endParaRPr lang="en-US" altLang="en-US">
              <a:cs typeface="Adobe Arabic" pitchFamily="18" charset="-78"/>
            </a:endParaRPr>
          </a:p>
        </p:txBody>
      </p:sp>
      <p:pic>
        <p:nvPicPr>
          <p:cNvPr id="1026" name="Picture 2" descr="Keys in the ignition" title="Starting the Vehicl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2907856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If equipped, </a:t>
            </a:r>
            <a:r>
              <a:rPr lang="en-US" altLang="en-US" dirty="0"/>
              <a:t>t</a:t>
            </a:r>
            <a:r>
              <a:rPr lang="en-US" altLang="en-US" dirty="0" smtClean="0"/>
              <a:t>he battery ON/OFF switch is located inside the driver side door next to the driver’s seat.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A3A37132-E87E-4EF5-8382-83387E513E97}" type="slidenum">
              <a:rPr lang="en-US" altLang="en-US">
                <a:cs typeface="Adobe Arabic" pitchFamily="18" charset="-78"/>
              </a:rPr>
              <a:pPr eaLnBrk="0" hangingPunct="0"/>
              <a:t>41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ON/OFF Switch</a:t>
            </a:r>
          </a:p>
        </p:txBody>
      </p:sp>
      <p:pic>
        <p:nvPicPr>
          <p:cNvPr id="1029" name="Picture 5" descr="Battery on/off switch" title="Battery on/off switch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612" y="1676400"/>
            <a:ext cx="3851988" cy="30007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Driver’s seat</a:t>
            </a:r>
          </a:p>
          <a:p>
            <a:r>
              <a:rPr lang="en-US" altLang="en-US" dirty="0" smtClean="0"/>
              <a:t>Mirrors </a:t>
            </a:r>
          </a:p>
        </p:txBody>
      </p:sp>
      <p:sp>
        <p:nvSpPr>
          <p:cNvPr id="5632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F98A73E5-5AE2-4FD3-B7E6-5372091A7B48}" type="slidenum">
              <a:rPr lang="en-US" altLang="en-US">
                <a:cs typeface="Adobe Arabic" pitchFamily="18" charset="-78"/>
              </a:rPr>
              <a:pPr eaLnBrk="0" hangingPunct="0"/>
              <a:t>42</a:t>
            </a:fld>
            <a:endParaRPr lang="en-US" altLang="en-US" dirty="0">
              <a:cs typeface="Adobe Arabic" pitchFamily="18" charset="-78"/>
            </a:endParaRP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</a:t>
            </a:r>
            <a:r>
              <a:rPr lang="en-US" dirty="0" smtClean="0"/>
              <a:t> Adjustments </a:t>
            </a:r>
          </a:p>
        </p:txBody>
      </p:sp>
      <p:pic>
        <p:nvPicPr>
          <p:cNvPr id="56325" name="Picture 5" descr="FL Seat" title="Driver Adjust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923392"/>
            <a:ext cx="3977228" cy="298810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7" descr="Mirror adjustments" title="Driver Adjust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2923392"/>
            <a:ext cx="3120086" cy="29865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4" descr="Power control console" title="Power control console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2080" y="1676400"/>
            <a:ext cx="3017520" cy="2168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348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r>
              <a:rPr lang="en-US" altLang="en-US" dirty="0" smtClean="0"/>
              <a:t>Some vehicle models have a power control console that contains the power switches to operate the following features:</a:t>
            </a:r>
          </a:p>
        </p:txBody>
      </p:sp>
      <p:sp>
        <p:nvSpPr>
          <p:cNvPr id="5734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1A5786C6-A6D9-4171-8A79-C401DA84CFE2}" type="slidenum">
              <a:rPr lang="en-US" altLang="en-US">
                <a:cs typeface="Adobe Arabic" pitchFamily="18" charset="-78"/>
              </a:rPr>
              <a:pPr eaLnBrk="0" hangingPunct="0"/>
              <a:t>43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Control Console </a:t>
            </a:r>
            <a:endParaRPr lang="en-US" dirty="0" smtClean="0"/>
          </a:p>
        </p:txBody>
      </p:sp>
      <p:pic>
        <p:nvPicPr>
          <p:cNvPr id="57350" name="Picture 5" descr="Power control console" title="Power control consol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2080" y="4114800"/>
            <a:ext cx="3017520" cy="21671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4" descr="Switch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771" y="2418158"/>
            <a:ext cx="4038600" cy="2929407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72" name="Rectangle 3"/>
          <p:cNvSpPr>
            <a:spLocks noGrp="1" noChangeArrowheads="1"/>
          </p:cNvSpPr>
          <p:nvPr>
            <p:ph sz="quarter" idx="14"/>
          </p:nvPr>
        </p:nvSpPr>
        <p:spPr>
          <a:xfrm>
            <a:off x="290512" y="1447800"/>
            <a:ext cx="8167687" cy="9939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These switches activate the emergency lights.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6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pPr eaLnBrk="0" hangingPunct="0"/>
            <a:fld id="{611C2250-9804-4327-9BC4-E4A0AA3AFCD0}" type="slidenum">
              <a:rPr lang="en-US" altLang="en-US">
                <a:cs typeface="Adobe Arabic" pitchFamily="18" charset="-78"/>
              </a:rPr>
              <a:pPr eaLnBrk="0" hangingPunct="0"/>
              <a:t>44</a:t>
            </a:fld>
            <a:endParaRPr lang="en-US" altLang="en-US" dirty="0">
              <a:cs typeface="Adobe Arabic" pitchFamily="18" charset="-78"/>
            </a:endParaRP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mtClean="0"/>
              <a:t>Emergency Lighting Switches </a:t>
            </a:r>
          </a:p>
        </p:txBody>
      </p:sp>
      <p:pic>
        <p:nvPicPr>
          <p:cNvPr id="58375" name="Picture 6" descr="Lts Front Emerg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292073"/>
            <a:ext cx="2926080" cy="1919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Line 8"/>
          <p:cNvSpPr>
            <a:spLocks noChangeShapeType="1"/>
          </p:cNvSpPr>
          <p:nvPr/>
        </p:nvSpPr>
        <p:spPr bwMode="auto">
          <a:xfrm flipH="1">
            <a:off x="2487930" y="4724400"/>
            <a:ext cx="2465070" cy="37213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19" name="Picture 3" descr="Light bar" title="Emergency Lighting"/>
          <p:cNvPicPr>
            <a:picLocks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2057400"/>
            <a:ext cx="2926080" cy="192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6" name="Line 7"/>
          <p:cNvSpPr>
            <a:spLocks noChangeShapeType="1"/>
          </p:cNvSpPr>
          <p:nvPr/>
        </p:nvSpPr>
        <p:spPr bwMode="auto">
          <a:xfrm>
            <a:off x="3200400" y="2743200"/>
            <a:ext cx="33528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4" descr="Body Master Switch" title="Body Master Switch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76400"/>
            <a:ext cx="4038600" cy="323574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6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body master switch provides power to the fire package.</a:t>
            </a:r>
          </a:p>
          <a:p>
            <a:pPr lvl="1" eaLnBrk="1" hangingPunct="1"/>
            <a:r>
              <a:rPr lang="en-US" altLang="en-US" dirty="0" smtClean="0"/>
              <a:t>This switch must be on to operate the lights, pump, or hose reels.</a:t>
            </a:r>
          </a:p>
        </p:txBody>
      </p:sp>
      <p:sp>
        <p:nvSpPr>
          <p:cNvPr id="59394" name="Slide Number Placeholder 5"/>
          <p:cNvSpPr>
            <a:spLocks noGrp="1"/>
          </p:cNvSpPr>
          <p:nvPr>
            <p:ph type="sldNum" sz="quarter" idx="16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pPr eaLnBrk="0" hangingPunct="0"/>
            <a:fld id="{DB720676-53FE-46D1-A10B-4D786C3495EE}" type="slidenum">
              <a:rPr lang="en-US" altLang="en-US">
                <a:cs typeface="Adobe Arabic" pitchFamily="18" charset="-78"/>
              </a:rPr>
              <a:pPr eaLnBrk="0" hangingPunct="0"/>
              <a:t>45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Body Master Switch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sz="quarter" idx="14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If equipped, the pump master switch provides power to the pump panel.</a:t>
            </a:r>
          </a:p>
          <a:p>
            <a:pPr lvl="1" eaLnBrk="1" hangingPunct="1"/>
            <a:r>
              <a:rPr lang="en-US" altLang="en-US" dirty="0" smtClean="0"/>
              <a:t>This switch must be on to operate the pump.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AC924FDC-9DB2-4271-88A3-54D13FC1FA4D}" type="slidenum">
              <a:rPr lang="en-US" altLang="en-US">
                <a:cs typeface="Adobe Arabic" pitchFamily="18" charset="-78"/>
              </a:rPr>
              <a:pPr eaLnBrk="0" hangingPunct="0"/>
              <a:t>46</a:t>
            </a:fld>
            <a:endParaRPr lang="en-US" altLang="en-US" dirty="0">
              <a:cs typeface="Adobe Arabic" pitchFamily="18" charset="-78"/>
            </a:endParaRP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Pump Master Switch </a:t>
            </a:r>
          </a:p>
        </p:txBody>
      </p:sp>
      <p:pic>
        <p:nvPicPr>
          <p:cNvPr id="3075" name="Picture 3" descr="\\ilmfcop6sa01\users$\thayes\My Documents\Engine Committee\BL-300-RT-301\P10102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2286000" cy="44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4" descr="Radio master switch&#10;" title="Radio Master Switch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323574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44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If equipped, the radio master switch provides power to the radio.</a:t>
            </a:r>
          </a:p>
          <a:p>
            <a:pPr lvl="1" eaLnBrk="1" hangingPunct="1"/>
            <a:r>
              <a:rPr lang="en-US" altLang="en-US" dirty="0" smtClean="0"/>
              <a:t>This switch must be on to operate the radio.</a:t>
            </a:r>
          </a:p>
        </p:txBody>
      </p:sp>
      <p:sp>
        <p:nvSpPr>
          <p:cNvPr id="61442" name="Slide Number Placeholder 5"/>
          <p:cNvSpPr>
            <a:spLocks noGrp="1"/>
          </p:cNvSpPr>
          <p:nvPr>
            <p:ph type="sldNum" sz="quarter" idx="16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pPr eaLnBrk="0" hangingPunct="0"/>
            <a:fld id="{407A7C36-2A6C-41F0-AFEA-70C2F9D8912D}" type="slidenum">
              <a:rPr lang="en-US" altLang="en-US">
                <a:cs typeface="Adobe Arabic" pitchFamily="18" charset="-78"/>
              </a:rPr>
              <a:pPr eaLnBrk="0" hangingPunct="0"/>
              <a:t>47</a:t>
            </a:fld>
            <a:endParaRPr lang="en-US" altLang="en-US" dirty="0">
              <a:cs typeface="Adobe Arabic" pitchFamily="18" charset="-78"/>
            </a:endParaRP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Radio Master Switch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4648200" cy="4114800"/>
          </a:xfrm>
        </p:spPr>
        <p:txBody>
          <a:bodyPr/>
          <a:lstStyle/>
          <a:p>
            <a:r>
              <a:rPr lang="en-US" altLang="en-US" dirty="0" smtClean="0"/>
              <a:t>Vehicles equipped with an automatic transmission must be in the “Park” (“P”) position or “Neutral” (“N”) position to start.*</a:t>
            </a:r>
          </a:p>
          <a:p>
            <a:pPr marL="0" indent="0">
              <a:buNone/>
            </a:pPr>
            <a:r>
              <a:rPr lang="en-US" altLang="en-US" sz="1800" dirty="0" smtClean="0"/>
              <a:t>* Varies by transmission manufacturer/model </a:t>
            </a:r>
          </a:p>
        </p:txBody>
      </p:sp>
      <p:sp>
        <p:nvSpPr>
          <p:cNvPr id="6246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F959D0-4663-4DDD-B3FB-EA13EA9119C6}" type="slidenum">
              <a:rPr lang="en-US" altLang="en-US" smtClean="0">
                <a:latin typeface="+mn-lt"/>
              </a:rPr>
              <a:pPr/>
              <a:t>48</a:t>
            </a:fld>
            <a:endParaRPr lang="en-US" altLang="en-US" dirty="0" smtClean="0">
              <a:latin typeface="+mn-lt"/>
            </a:endParaRP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Transmissions</a:t>
            </a:r>
          </a:p>
        </p:txBody>
      </p:sp>
      <p:pic>
        <p:nvPicPr>
          <p:cNvPr id="62469" name="Picture 7" descr="Automatic transmission" title="Auto matic Transm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19362" y="1606550"/>
            <a:ext cx="2786438" cy="407303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clutch must be depressed to start vehicles equipped with manual transmissions. </a:t>
            </a:r>
          </a:p>
          <a:p>
            <a:pPr lvl="2"/>
            <a:endParaRPr lang="en-US" altLang="en-US" dirty="0" smtClean="0"/>
          </a:p>
        </p:txBody>
      </p:sp>
      <p:sp>
        <p:nvSpPr>
          <p:cNvPr id="6349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CCD93C53-FA04-418B-9E46-12B746937FA6}" type="slidenum">
              <a:rPr lang="en-US" altLang="en-US"/>
              <a:pPr eaLnBrk="0" hangingPunct="0"/>
              <a:t>49</a:t>
            </a:fld>
            <a:endParaRPr lang="en-US" alt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Manual Transmissions</a:t>
            </a:r>
          </a:p>
        </p:txBody>
      </p:sp>
      <p:pic>
        <p:nvPicPr>
          <p:cNvPr id="4" name="Picture 3" descr="Shifter" title="Manual Transmission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07" t="3761" r="3876" b="5042"/>
          <a:stretch/>
        </p:blipFill>
        <p:spPr>
          <a:xfrm>
            <a:off x="4724400" y="2687216"/>
            <a:ext cx="3536303" cy="2929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oot depressing clutch" title="Manual Transmission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5" t="4107" r="4035" b="5380"/>
          <a:stretch/>
        </p:blipFill>
        <p:spPr>
          <a:xfrm>
            <a:off x="746448" y="2687216"/>
            <a:ext cx="3666931" cy="29298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Drug-free Workplace</a:t>
            </a:r>
          </a:p>
          <a:p>
            <a:r>
              <a:rPr lang="en-US" altLang="en-US" dirty="0" smtClean="0"/>
              <a:t>Vehicle Operation</a:t>
            </a:r>
          </a:p>
          <a:p>
            <a:pPr lvl="1"/>
            <a:r>
              <a:rPr lang="en-US" altLang="en-US" dirty="0" smtClean="0"/>
              <a:t>Seat belts</a:t>
            </a:r>
          </a:p>
          <a:p>
            <a:pPr lvl="1"/>
            <a:r>
              <a:rPr lang="en-US" altLang="en-US" dirty="0" smtClean="0"/>
              <a:t>Speed limits</a:t>
            </a:r>
          </a:p>
          <a:p>
            <a:pPr lvl="1"/>
            <a:r>
              <a:rPr lang="en-US" altLang="en-US" dirty="0" smtClean="0"/>
              <a:t>Driver’s license</a:t>
            </a:r>
          </a:p>
          <a:p>
            <a:pPr lvl="2"/>
            <a:r>
              <a:rPr lang="en-US" altLang="en-US" dirty="0" smtClean="0"/>
              <a:t>Current state driver’s license</a:t>
            </a:r>
          </a:p>
          <a:p>
            <a:pPr lvl="2"/>
            <a:r>
              <a:rPr lang="en-US" altLang="en-US" dirty="0" smtClean="0"/>
              <a:t>Commercial driver’s license (CDL) instruction permit</a:t>
            </a:r>
          </a:p>
          <a:p>
            <a:pPr lvl="2"/>
            <a:r>
              <a:rPr lang="en-US" altLang="en-US" dirty="0" smtClean="0"/>
              <a:t>Commercial driver’s license (CDL)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A7DB88-2A4B-4416-866E-CFDBA4CEF9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Bureau Policies </a:t>
            </a:r>
          </a:p>
        </p:txBody>
      </p:sp>
      <p:pic>
        <p:nvPicPr>
          <p:cNvPr id="2" name="Picture 1" descr="Drug-free workplace" title="Drug-free workpla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143000"/>
            <a:ext cx="3810000" cy="27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Ignition</a:t>
            </a:r>
          </a:p>
          <a:p>
            <a:pPr lvl="1"/>
            <a:r>
              <a:rPr lang="en-US" altLang="en-US" dirty="0" smtClean="0"/>
              <a:t>Start the engine by turning the ignition key. </a:t>
            </a:r>
          </a:p>
          <a:p>
            <a:pPr lvl="2"/>
            <a:r>
              <a:rPr lang="en-US" altLang="en-US" dirty="0" smtClean="0"/>
              <a:t>Allow glow plugs to warm up</a:t>
            </a:r>
          </a:p>
          <a:p>
            <a:pPr lvl="2"/>
            <a:r>
              <a:rPr lang="en-US" altLang="en-US" dirty="0" smtClean="0"/>
              <a:t>Ensure water and glow plug indicator lights go off.</a:t>
            </a:r>
          </a:p>
          <a:p>
            <a:r>
              <a:rPr lang="en-US" altLang="en-US" dirty="0" smtClean="0"/>
              <a:t>Alarms and Buzzers</a:t>
            </a:r>
          </a:p>
          <a:p>
            <a:pPr lvl="1"/>
            <a:r>
              <a:rPr lang="en-US" altLang="en-US" dirty="0" smtClean="0"/>
              <a:t>All alarms and buzzers should sound or come on. </a:t>
            </a:r>
          </a:p>
          <a:p>
            <a:pPr lvl="2"/>
            <a:r>
              <a:rPr lang="en-US" altLang="en-US" dirty="0" smtClean="0"/>
              <a:t>Wait for alarms and buzzers to go off before releasing the parking brake.</a:t>
            </a:r>
          </a:p>
        </p:txBody>
      </p:sp>
      <p:sp>
        <p:nvSpPr>
          <p:cNvPr id="645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AC20B9CE-7CE9-41A4-A8BC-ABE5E69A3316}" type="slidenum">
              <a:rPr lang="en-US" altLang="en-US"/>
              <a:pPr eaLnBrk="0" hangingPunct="0"/>
              <a:t>50</a:t>
            </a:fld>
            <a:endParaRPr lang="en-US" alt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Vehicle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Gauges</a:t>
            </a:r>
          </a:p>
          <a:p>
            <a:pPr lvl="1"/>
            <a:r>
              <a:rPr lang="en-US" altLang="en-US" dirty="0" smtClean="0"/>
              <a:t>All gauges should display within normal operating ranges. </a:t>
            </a:r>
          </a:p>
          <a:p>
            <a:r>
              <a:rPr lang="en-US" altLang="en-US" dirty="0" smtClean="0"/>
              <a:t>Parking Brake</a:t>
            </a:r>
          </a:p>
          <a:p>
            <a:pPr lvl="1"/>
            <a:r>
              <a:rPr lang="en-US" altLang="en-US" dirty="0" smtClean="0"/>
              <a:t>Release the parking brake. </a:t>
            </a:r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F7875176-8965-46FB-9D37-A3ADD880546A}" type="slidenum">
              <a:rPr lang="en-US" altLang="en-US"/>
              <a:pPr eaLnBrk="0" hangingPunct="0"/>
              <a:t>51</a:t>
            </a:fld>
            <a:endParaRPr lang="en-US" altLang="en-US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the Motor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Rectangle 11"/>
          <p:cNvSpPr>
            <a:spLocks noGrp="1" noChangeArrowheads="1"/>
          </p:cNvSpPr>
          <p:nvPr>
            <p:ph idx="1"/>
          </p:nvPr>
        </p:nvSpPr>
        <p:spPr>
          <a:noFill/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Drivers will need to release the parking brake by firmly pushing in the parking brake control.</a:t>
            </a:r>
          </a:p>
          <a:p>
            <a:pPr lvl="1"/>
            <a:r>
              <a:rPr lang="en-US" altLang="en-US" dirty="0" smtClean="0"/>
              <a:t>This diamond-shaped, yellow, push-pull control knob </a:t>
            </a:r>
            <a:br>
              <a:rPr lang="en-US" altLang="en-US" dirty="0" smtClean="0"/>
            </a:br>
            <a:r>
              <a:rPr lang="en-US" altLang="en-US" dirty="0" smtClean="0"/>
              <a:t>is located on the vehicle dashboard and within </a:t>
            </a:r>
            <a:br>
              <a:rPr lang="en-US" altLang="en-US" dirty="0" smtClean="0"/>
            </a:br>
            <a:r>
              <a:rPr lang="en-US" altLang="en-US" dirty="0" smtClean="0"/>
              <a:t>the driver’s reach.</a:t>
            </a:r>
          </a:p>
        </p:txBody>
      </p:sp>
      <p:sp>
        <p:nvSpPr>
          <p:cNvPr id="66562" name="Slide Number Placeholder 5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pPr eaLnBrk="0" hangingPunct="0"/>
            <a:fld id="{B0B581C6-1ED6-4CCE-BE64-BB9C8C2D5A49}" type="slidenum">
              <a:rPr lang="en-US" altLang="en-US"/>
              <a:pPr eaLnBrk="0" hangingPunct="0"/>
              <a:t>52</a:t>
            </a:fld>
            <a:endParaRPr lang="en-US" altLang="en-US"/>
          </a:p>
        </p:txBody>
      </p:sp>
      <p:sp>
        <p:nvSpPr>
          <p:cNvPr id="20685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Air Brake System</a:t>
            </a:r>
          </a:p>
        </p:txBody>
      </p:sp>
      <p:pic>
        <p:nvPicPr>
          <p:cNvPr id="66563" name="Picture 4" descr="Yellow parking brake knob" title="Air Brake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138" y="3464169"/>
            <a:ext cx="3952875" cy="29511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Drivers will need to release the parking break by firmly pushing in or pulling out the parking brake control. </a:t>
            </a:r>
          </a:p>
          <a:p>
            <a:pPr lvl="1"/>
            <a:r>
              <a:rPr lang="en-US" altLang="en-US" dirty="0" smtClean="0"/>
              <a:t>This may be a foot pedal or in-dash lever. </a:t>
            </a:r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7498F09A-F28C-4C46-9015-34895E5FB698}" type="slidenum">
              <a:rPr lang="en-US" altLang="en-US"/>
              <a:pPr eaLnBrk="0" hangingPunct="0"/>
              <a:t>53</a:t>
            </a:fld>
            <a:endParaRPr lang="en-US" altLang="en-US"/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Parking Brake System</a:t>
            </a:r>
          </a:p>
        </p:txBody>
      </p:sp>
      <p:pic>
        <p:nvPicPr>
          <p:cNvPr id="4099" name="Picture 3" descr="Foot pedal parking brake" title="Parking Brake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451722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the DPF Works </a:t>
            </a:r>
          </a:p>
          <a:p>
            <a:pPr lvl="1"/>
            <a:r>
              <a:rPr lang="en-US" dirty="0" smtClean="0"/>
              <a:t>Physically traps and periodically removes particulate </a:t>
            </a:r>
            <a:r>
              <a:rPr lang="en-US" dirty="0"/>
              <a:t>matter from the engine’s </a:t>
            </a:r>
            <a:r>
              <a:rPr lang="en-US" dirty="0" smtClean="0"/>
              <a:t>exhaust through the “</a:t>
            </a:r>
            <a:r>
              <a:rPr lang="en-US" dirty="0"/>
              <a:t>filter </a:t>
            </a:r>
            <a:r>
              <a:rPr lang="en-US" dirty="0" smtClean="0"/>
              <a:t>regeneration” process. </a:t>
            </a:r>
            <a:endParaRPr lang="en-US" dirty="0"/>
          </a:p>
        </p:txBody>
      </p:sp>
      <p:pic>
        <p:nvPicPr>
          <p:cNvPr id="6" name="Content Placeholder 5" descr="Diesel particulate filter" title="Diesel Particulate Filter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510342"/>
            <a:ext cx="4038600" cy="398971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eaLnBrk="0" hangingPunct="0"/>
            <a:fld id="{50F9D860-819B-4AFE-82D5-C540578699B6}" type="slidenum">
              <a:rPr lang="en-US" smtClean="0"/>
              <a:pPr eaLnBrk="0" hangingPunct="0"/>
              <a:t>54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Particulate Filter (DPF)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738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Occurs </a:t>
            </a:r>
            <a:r>
              <a:rPr lang="en-US" dirty="0"/>
              <a:t>when exhaust gas temperatures are high enough to initiate combustion of the accumulated particulate matter in the DPF, without added fuel, heat or driver action.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driver may see a light in the information center typically yellow or green and solid.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 eaLnBrk="0" hangingPunct="0"/>
            <a:fld id="{DFE4E159-507E-4305-AC5A-703D8780053C}" type="slidenum">
              <a:rPr lang="en-US" smtClean="0"/>
              <a:pPr algn="r" eaLnBrk="0" hangingPunct="0"/>
              <a:t>55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Regeneration - Passive</a:t>
            </a:r>
            <a:endParaRPr lang="en-US" dirty="0"/>
          </a:p>
        </p:txBody>
      </p:sp>
      <p:pic>
        <p:nvPicPr>
          <p:cNvPr id="8" name="Content Placeholder 7" descr="Yellow passive filter regeneration light" title="Filter Regeneration - Passive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623204"/>
            <a:ext cx="4038600" cy="2327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4267200" y="3200400"/>
            <a:ext cx="1752600" cy="236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63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Wingdings" pitchFamily="2" charset="2"/>
              <a:buChar char="§"/>
            </a:pPr>
            <a:r>
              <a:rPr lang="en-US" dirty="0"/>
              <a:t>Active regeneration may require driver action and/or other sources of fuel or heat to raise the DPF temperature sufficiently to combust accumulated particulate matter.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0" hangingPunct="0"/>
            <a:fld id="{DFE4E159-507E-4305-AC5A-703D8780053C}" type="slidenum">
              <a:rPr lang="en-US" smtClean="0"/>
              <a:pPr algn="r" eaLnBrk="0" hangingPunct="0"/>
              <a:t>56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Regeneration – Active</a:t>
            </a:r>
            <a:endParaRPr lang="en-US" dirty="0"/>
          </a:p>
        </p:txBody>
      </p:sp>
      <p:sp>
        <p:nvSpPr>
          <p:cNvPr id="7" name="Bevel 6" descr="Be aware that filter regeneration may occur during inopportune times. Vehicle operators are responsible for familiarizing themselves with the vehicle owner’s manual to help mitigate the potential for unanticipated regeneration.&#10;" title="Active Filter Regeneration"/>
          <p:cNvSpPr/>
          <p:nvPr/>
        </p:nvSpPr>
        <p:spPr>
          <a:xfrm>
            <a:off x="1066800" y="2895600"/>
            <a:ext cx="7239000" cy="3200400"/>
          </a:xfrm>
          <a:prstGeom prst="beve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 aware that filter regeneration may occur during inopportune times. </a:t>
            </a:r>
            <a:r>
              <a:rPr lang="en-US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Vehicle operators </a:t>
            </a:r>
            <a:r>
              <a:rPr lang="en-US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responsible for familiarizing themselves with the vehicle owner’s manual to help mitigate the potential for unanticipated regeneration.</a:t>
            </a:r>
          </a:p>
        </p:txBody>
      </p:sp>
    </p:spTree>
    <p:extLst>
      <p:ext uri="{BB962C8B-B14F-4D97-AF65-F5344CB8AC3E}">
        <p14:creationId xmlns:p14="http://schemas.microsoft.com/office/powerpoint/2010/main" val="218049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1" y="4343400"/>
            <a:ext cx="6934199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STEERING WHEEL HAND POSITIONS AND </a:t>
            </a:r>
            <a:br>
              <a:rPr lang="en-US" sz="4800" b="1" dirty="0" smtClean="0"/>
            </a:br>
            <a:r>
              <a:rPr lang="en-US" sz="4800" b="1" dirty="0" smtClean="0"/>
              <a:t>TURNING TECHNIQUE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>
                <a:cs typeface="Adobe Arabic" pitchFamily="18" charset="-78"/>
              </a:rPr>
              <a:pPr eaLnBrk="0" hangingPunct="0"/>
              <a:t>57</a:t>
            </a:fld>
            <a:endParaRPr lang="en-US" altLang="en-US">
              <a:cs typeface="Adobe Arabic" pitchFamily="18" charset="-78"/>
            </a:endParaRPr>
          </a:p>
        </p:txBody>
      </p:sp>
      <p:pic>
        <p:nvPicPr>
          <p:cNvPr id="4098" name="Picture 2" descr="9 o'clock and 3 o'clock hand position on steering wheel." title="Hand Positi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5132463" cy="38403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Place hands at the </a:t>
            </a:r>
            <a:r>
              <a:rPr lang="en-US" altLang="en-US" dirty="0"/>
              <a:t>9</a:t>
            </a:r>
            <a:r>
              <a:rPr lang="en-US" altLang="en-US" dirty="0" smtClean="0"/>
              <a:t>- and </a:t>
            </a:r>
            <a:r>
              <a:rPr lang="en-US" altLang="en-US" dirty="0"/>
              <a:t>3</a:t>
            </a:r>
            <a:r>
              <a:rPr lang="en-US" altLang="en-US" dirty="0" smtClean="0"/>
              <a:t>-o’clock positions.</a:t>
            </a:r>
          </a:p>
          <a:p>
            <a:r>
              <a:rPr lang="en-US" altLang="en-US" dirty="0" smtClean="0"/>
              <a:t>Thumbs on the outside of the wheel.</a:t>
            </a:r>
          </a:p>
          <a:p>
            <a:r>
              <a:rPr lang="en-US" altLang="en-US" dirty="0" smtClean="0"/>
              <a:t>Maintain the proper hand position for all driving conditions. </a:t>
            </a:r>
          </a:p>
          <a:p>
            <a:r>
              <a:rPr lang="en-US" altLang="en-US" dirty="0" smtClean="0"/>
              <a:t>Use the shuffle hand technique when turning.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86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9072803B-58DC-4E54-8919-8EDDE9086A19}" type="slidenum">
              <a:rPr lang="en-US" altLang="en-US">
                <a:cs typeface="Adobe Arabic" pitchFamily="18" charset="-78"/>
              </a:rPr>
              <a:pPr eaLnBrk="0" hangingPunct="0"/>
              <a:t>58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Position and Turning Technique</a:t>
            </a:r>
          </a:p>
        </p:txBody>
      </p:sp>
      <p:pic>
        <p:nvPicPr>
          <p:cNvPr id="5122" name="Picture 2" descr="9 o'clock and 3 o'clock hand position on steering wheel." title="9 o'clock and 3 o'clock hand position on steering wheel.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362200"/>
            <a:ext cx="3668195" cy="2744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1" y="4038600"/>
            <a:ext cx="6934199" cy="2286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SHIFTING MANUAL TRANSMISSIONS</a:t>
            </a:r>
            <a:br>
              <a:rPr lang="en-US" sz="4800" b="1" dirty="0" smtClean="0"/>
            </a:br>
            <a:endParaRPr lang="en-US" sz="4800" b="1" dirty="0" smtClean="0"/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 sz="1200">
                <a:latin typeface="+mn-lt"/>
              </a:rPr>
              <a:pPr eaLnBrk="0" hangingPunct="0"/>
              <a:t>59</a:t>
            </a:fld>
            <a:endParaRPr lang="en-US" altLang="en-US" sz="1200">
              <a:latin typeface="+mn-lt"/>
            </a:endParaRPr>
          </a:p>
        </p:txBody>
      </p:sp>
      <p:pic>
        <p:nvPicPr>
          <p:cNvPr id="6" name="Picture 5" descr="Hand on gear shifter" title="Shifting manual transmiss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900" y="228600"/>
            <a:ext cx="4572000" cy="3855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9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752600" y="4114800"/>
            <a:ext cx="6934199" cy="11557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The S.T.O.P. Procedure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 sz="1200">
                <a:latin typeface="+mn-lt"/>
              </a:rPr>
              <a:pPr eaLnBrk="0" hangingPunct="0"/>
              <a:t>6</a:t>
            </a:fld>
            <a:endParaRPr lang="en-US" altLang="en-US" sz="1200">
              <a:latin typeface="+mn-lt"/>
            </a:endParaRPr>
          </a:p>
        </p:txBody>
      </p:sp>
      <p:pic>
        <p:nvPicPr>
          <p:cNvPr id="5" name="Picture 5" descr="Before you operate this vehicle: S - Seatbelts on? T - Tools and equipment stowed? O - Operator and crew have situational awareness? P - Personnel accounted for?" title="S.T.O.P. sti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399" y="914400"/>
            <a:ext cx="6324600" cy="2597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4038600" cy="4648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Depress the clutch. </a:t>
            </a:r>
          </a:p>
          <a:p>
            <a:r>
              <a:rPr lang="en-US" altLang="en-US" dirty="0" smtClean="0"/>
              <a:t>Select the proper gear.</a:t>
            </a:r>
          </a:p>
          <a:p>
            <a:r>
              <a:rPr lang="en-US" altLang="en-US" dirty="0"/>
              <a:t>Let </a:t>
            </a:r>
            <a:r>
              <a:rPr lang="en-US" altLang="en-US" dirty="0" smtClean="0"/>
              <a:t>the clutch </a:t>
            </a:r>
            <a:r>
              <a:rPr lang="en-US" altLang="en-US" dirty="0"/>
              <a:t>out slowly as you </a:t>
            </a:r>
            <a:r>
              <a:rPr lang="en-US" altLang="en-US" dirty="0" smtClean="0"/>
              <a:t>slowly depress </a:t>
            </a:r>
            <a:r>
              <a:rPr lang="en-US" altLang="en-US" dirty="0"/>
              <a:t>accelerator. </a:t>
            </a:r>
          </a:p>
        </p:txBody>
      </p:sp>
      <p:sp>
        <p:nvSpPr>
          <p:cNvPr id="6963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14A3FF68-B8A5-43E1-B66D-75E1B3851810}" type="slidenum">
              <a:rPr lang="en-US" altLang="en-US">
                <a:cs typeface="Adobe Arabic" pitchFamily="18" charset="-78"/>
              </a:rPr>
              <a:pPr eaLnBrk="0" hangingPunct="0"/>
              <a:t>60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Putting the Vehicle in Motion</a:t>
            </a:r>
          </a:p>
        </p:txBody>
      </p:sp>
      <p:pic>
        <p:nvPicPr>
          <p:cNvPr id="1026" name="Picture 2" descr="fire vehicle in the desert" title="Putting vehicle in moti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38600" cy="3029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4038600" cy="4648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Bring the tachometer to between 2,500 and 3,000 RPM. </a:t>
            </a:r>
          </a:p>
          <a:p>
            <a:r>
              <a:rPr lang="en-US" altLang="en-US" dirty="0" smtClean="0"/>
              <a:t>Depress the clutch.</a:t>
            </a:r>
          </a:p>
          <a:p>
            <a:r>
              <a:rPr lang="en-US" altLang="en-US" dirty="0" smtClean="0"/>
              <a:t>Shift to a higher gear. </a:t>
            </a:r>
          </a:p>
          <a:p>
            <a:r>
              <a:rPr lang="en-US" altLang="en-US" dirty="0"/>
              <a:t>Let </a:t>
            </a:r>
            <a:r>
              <a:rPr lang="en-US" altLang="en-US" dirty="0" smtClean="0"/>
              <a:t>the clutch </a:t>
            </a:r>
            <a:r>
              <a:rPr lang="en-US" altLang="en-US" dirty="0"/>
              <a:t>out slowly as you slowly depress accelerator. </a:t>
            </a:r>
          </a:p>
        </p:txBody>
      </p:sp>
      <p:sp>
        <p:nvSpPr>
          <p:cNvPr id="6963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14A3FF68-B8A5-43E1-B66D-75E1B3851810}" type="slidenum">
              <a:rPr lang="en-US" altLang="en-US">
                <a:cs typeface="Adobe Arabic" pitchFamily="18" charset="-78"/>
              </a:rPr>
              <a:pPr eaLnBrk="0" hangingPunct="0"/>
              <a:t>61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 Shifting</a:t>
            </a:r>
          </a:p>
        </p:txBody>
      </p:sp>
      <p:pic>
        <p:nvPicPr>
          <p:cNvPr id="7171" name="Picture 3" descr="fire vehicle in the desert" title="Up shifti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247758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60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3487615" cy="4144963"/>
          </a:xfrm>
        </p:spPr>
        <p:txBody>
          <a:bodyPr/>
          <a:lstStyle/>
          <a:p>
            <a:r>
              <a:rPr lang="en-US" altLang="en-US" dirty="0" smtClean="0"/>
              <a:t>Bring the tachometer to 1,500 RPM (avoid lugging the engine). </a:t>
            </a:r>
          </a:p>
          <a:p>
            <a:r>
              <a:rPr lang="en-US" altLang="en-US" dirty="0" smtClean="0"/>
              <a:t>Depress the clutch. </a:t>
            </a:r>
          </a:p>
          <a:p>
            <a:r>
              <a:rPr lang="en-US" altLang="en-US" dirty="0" smtClean="0"/>
              <a:t>Shift to a lower gear.</a:t>
            </a:r>
          </a:p>
          <a:p>
            <a:r>
              <a:rPr lang="en-US" altLang="en-US" dirty="0"/>
              <a:t>Let </a:t>
            </a:r>
            <a:r>
              <a:rPr lang="en-US" altLang="en-US" dirty="0" smtClean="0"/>
              <a:t>the clutch </a:t>
            </a:r>
            <a:r>
              <a:rPr lang="en-US" altLang="en-US" dirty="0"/>
              <a:t>out slowly as you slowly depress accelerator. </a:t>
            </a:r>
          </a:p>
          <a:p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7065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FBEBEC47-86DD-4E89-9B9C-751916962235}" type="slidenum">
              <a:rPr lang="en-US" altLang="en-US"/>
              <a:pPr eaLnBrk="0" hangingPunct="0"/>
              <a:t>62</a:t>
            </a:fld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 Shifting</a:t>
            </a:r>
          </a:p>
        </p:txBody>
      </p:sp>
      <p:pic>
        <p:nvPicPr>
          <p:cNvPr id="70661" name="Picture 4" descr="Vehicle on dirt road" title="Down Shif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676775" cy="3105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Set the parking brake.  </a:t>
            </a:r>
          </a:p>
          <a:p>
            <a:r>
              <a:rPr lang="en-US" altLang="en-US" dirty="0" smtClean="0"/>
              <a:t>Put right foot on brake; left foot on clutch. </a:t>
            </a:r>
          </a:p>
          <a:p>
            <a:r>
              <a:rPr lang="en-US" altLang="en-US" dirty="0" smtClean="0"/>
              <a:t>Shift into first gear.</a:t>
            </a:r>
          </a:p>
          <a:p>
            <a:r>
              <a:rPr lang="en-US" altLang="en-US" dirty="0" smtClean="0"/>
              <a:t>Let clutch out slowly as you slowly depress accelerator. </a:t>
            </a:r>
          </a:p>
          <a:p>
            <a:r>
              <a:rPr lang="en-US" altLang="en-US" dirty="0" smtClean="0"/>
              <a:t>Feel a pull forward; then release the parking brake. </a:t>
            </a:r>
          </a:p>
          <a:p>
            <a:r>
              <a:rPr lang="en-US" altLang="en-US" dirty="0" smtClean="0"/>
              <a:t>Maintain RPM through the climb.  </a:t>
            </a:r>
          </a:p>
        </p:txBody>
      </p:sp>
      <p:sp>
        <p:nvSpPr>
          <p:cNvPr id="71682" name="Slide Number Placeholder 5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pPr eaLnBrk="0" hangingPunct="0"/>
            <a:fld id="{6832AD51-D44F-416B-B91E-0144EB654317}" type="slidenum">
              <a:rPr lang="en-US" altLang="en-US"/>
              <a:pPr eaLnBrk="0" hangingPunct="0"/>
              <a:t>63</a:t>
            </a:fld>
            <a:endParaRPr lang="en-US" alt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Putting vehicle in motion on a hill or slope: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1" y="4495800"/>
            <a:ext cx="6934199" cy="1828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AUTOMATIC TRANSMISSIONS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 sz="1200">
                <a:latin typeface="+mn-lt"/>
              </a:rPr>
              <a:pPr eaLnBrk="0" hangingPunct="0"/>
              <a:t>64</a:t>
            </a:fld>
            <a:endParaRPr lang="en-US" altLang="en-US" sz="1200">
              <a:latin typeface="+mn-lt"/>
            </a:endParaRPr>
          </a:p>
        </p:txBody>
      </p:sp>
      <p:pic>
        <p:nvPicPr>
          <p:cNvPr id="6" name="Picture 5" descr="Shifter" title="Automatic Transmission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00" y="1219200"/>
            <a:ext cx="2637352" cy="2949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Brakes" title="Automatic Transmission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219200"/>
            <a:ext cx="3652555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With a foot on the brake pedal and the transmission in park/neutral, turn the ignition key to start the engine.</a:t>
            </a:r>
          </a:p>
          <a:p>
            <a:pPr eaLnBrk="1" hangingPunct="1"/>
            <a:r>
              <a:rPr lang="en-US" altLang="en-US" dirty="0" smtClean="0"/>
              <a:t>Select the proper gear for travel.</a:t>
            </a:r>
          </a:p>
          <a:p>
            <a:pPr eaLnBrk="1" hangingPunct="1"/>
            <a:r>
              <a:rPr lang="en-US" altLang="en-US" dirty="0" smtClean="0"/>
              <a:t>To put the vehicle in motion, release the brake pedal and drive in proper gear. </a:t>
            </a:r>
          </a:p>
          <a:p>
            <a:r>
              <a:rPr lang="en-US" altLang="en-US" dirty="0" smtClean="0"/>
              <a:t>If transmission shifts constantly, go to a lower gear selection.</a:t>
            </a:r>
          </a:p>
        </p:txBody>
      </p:sp>
      <p:sp>
        <p:nvSpPr>
          <p:cNvPr id="72706" name="Slide Number Placeholder 5"/>
          <p:cNvSpPr>
            <a:spLocks noGrp="1"/>
          </p:cNvSpPr>
          <p:nvPr>
            <p:ph type="sldNum" sz="quarter" idx="11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pPr eaLnBrk="0" hangingPunct="0"/>
            <a:fld id="{361B310B-3CC9-4F26-A58E-FAA3623D6F6F}" type="slidenum">
              <a:rPr lang="en-US" altLang="en-US"/>
              <a:pPr eaLnBrk="0" hangingPunct="0"/>
              <a:t>65</a:t>
            </a:fld>
            <a:endParaRPr lang="en-US" altLang="en-US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Starting and Shifting Automatic Transmissions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1" y="4953000"/>
            <a:ext cx="6934199" cy="13716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AIR BRAKE USE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 sz="1200">
                <a:latin typeface="+mn-lt"/>
              </a:rPr>
              <a:pPr eaLnBrk="0" hangingPunct="0"/>
              <a:t>66</a:t>
            </a:fld>
            <a:endParaRPr lang="en-US" altLang="en-US" sz="1200">
              <a:latin typeface="+mn-lt"/>
            </a:endParaRPr>
          </a:p>
        </p:txBody>
      </p:sp>
      <p:pic>
        <p:nvPicPr>
          <p:cNvPr id="3" name="Picture 2" descr="Yellow air brake knob" title="Air Brake Us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540" y="685800"/>
            <a:ext cx="4236720" cy="3730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97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Vehicle going downhill" title="Normal Stop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3033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3732" name="Rectangle 3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Apply the brakes firmly at first and gradually release as speed is reduced. </a:t>
            </a:r>
          </a:p>
          <a:p>
            <a:r>
              <a:rPr lang="en-US" altLang="en-US" dirty="0" smtClean="0"/>
              <a:t>Do not “fan” the brakes.</a:t>
            </a:r>
          </a:p>
          <a:p>
            <a:pPr lvl="1"/>
            <a:r>
              <a:rPr lang="en-US" altLang="en-US" dirty="0" smtClean="0"/>
              <a:t>“Fan”—repeated rapid application and releasing of the air brakes during a stop. </a:t>
            </a:r>
          </a:p>
          <a:p>
            <a:pPr lvl="1"/>
            <a:r>
              <a:rPr lang="en-US" altLang="en-US" dirty="0" smtClean="0"/>
              <a:t>Results in poor brake performance, lowering the reservoir and air line pressures. </a:t>
            </a:r>
          </a:p>
          <a:p>
            <a:pPr lvl="1"/>
            <a:endParaRPr lang="en-US" altLang="en-US" dirty="0" smtClean="0"/>
          </a:p>
        </p:txBody>
      </p:sp>
      <p:sp>
        <p:nvSpPr>
          <p:cNvPr id="7373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551D763-F77B-4DA5-8C55-D12D07F7C9D7}" type="slidenum">
              <a:rPr lang="en-US" altLang="en-US" smtClean="0"/>
              <a:pPr/>
              <a:t>67</a:t>
            </a:fld>
            <a:endParaRPr lang="en-US" alt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Stops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smtClean="0"/>
              <a:t>Use the proper gear reduction to maintain the vehicle at a safe speed.  </a:t>
            </a:r>
          </a:p>
          <a:p>
            <a:r>
              <a:rPr lang="en-US" altLang="en-US" smtClean="0"/>
              <a:t>Brake application can be made intermittently to keep vehicle well under control.</a:t>
            </a:r>
            <a:endParaRPr lang="en-US" alt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475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414A16-5988-44A6-9F27-37EB70583BE2}" type="slidenum">
              <a:rPr lang="en-US" altLang="en-US" smtClean="0"/>
              <a:pPr/>
              <a:t>68</a:t>
            </a:fld>
            <a:endParaRPr lang="en-US" alt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Downhill Runs</a:t>
            </a:r>
          </a:p>
        </p:txBody>
      </p:sp>
      <p:pic>
        <p:nvPicPr>
          <p:cNvPr id="74757" name="Picture 7" descr="Unimog going downhill" title="Downhill R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08138"/>
            <a:ext cx="4260850" cy="3040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6" descr="Vehicle rollover" title="General Braking and Stopping Issu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24000"/>
            <a:ext cx="4038600" cy="2912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5780" name="Rectangle 8"/>
          <p:cNvSpPr>
            <a:spLocks noGrp="1" noChangeArrowheads="1"/>
          </p:cNvSpPr>
          <p:nvPr>
            <p:ph sz="quarter" idx="14"/>
          </p:nvPr>
        </p:nvSpPr>
        <p:spPr>
          <a:xfrm>
            <a:off x="4648200" y="1447800"/>
            <a:ext cx="4038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Allow for extra stopping distance when driving a vehicle with extra passengers or a heavy load.</a:t>
            </a:r>
          </a:p>
          <a:p>
            <a:r>
              <a:rPr lang="en-US" altLang="en-US" dirty="0" smtClean="0"/>
              <a:t>Be aware that water in the tank can slosh around even in a baffled tank. </a:t>
            </a:r>
          </a:p>
          <a:p>
            <a:r>
              <a:rPr lang="en-US" altLang="en-US" dirty="0" smtClean="0"/>
              <a:t>There is more skidding when braking on gravel roads than on paved roads.</a:t>
            </a:r>
          </a:p>
          <a:p>
            <a:r>
              <a:rPr lang="en-US" altLang="en-US" dirty="0" smtClean="0"/>
              <a:t>Apply gentle but firm pressure on the brake pedal. </a:t>
            </a:r>
          </a:p>
        </p:txBody>
      </p:sp>
      <p:sp>
        <p:nvSpPr>
          <p:cNvPr id="7577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EE7EB5-493D-417F-A86B-BAE7DC507FD9}" type="slidenum">
              <a:rPr lang="en-US" altLang="en-US" smtClean="0"/>
              <a:pPr/>
              <a:t>69</a:t>
            </a:fld>
            <a:endParaRPr lang="en-US" alt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Braking and Stopping Issues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 smtClean="0"/>
              <a:t>Seat belts must be available and used in </a:t>
            </a:r>
            <a:r>
              <a:rPr lang="en-US" altLang="en-US" dirty="0"/>
              <a:t>B</a:t>
            </a:r>
            <a:r>
              <a:rPr lang="en-US" altLang="en-US" dirty="0" smtClean="0"/>
              <a:t>ureau motor vehicles. </a:t>
            </a:r>
          </a:p>
          <a:p>
            <a:r>
              <a:rPr lang="en-US" altLang="en-US" dirty="0" smtClean="0"/>
              <a:t>The driver is responsible for asking passengers if they are wearing their seat belts and ensuring that they are worn at all times.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EBF8CF-DC30-4970-99D2-26468CF2B54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“S” – Seat belts on?</a:t>
            </a:r>
          </a:p>
        </p:txBody>
      </p:sp>
      <p:pic>
        <p:nvPicPr>
          <p:cNvPr id="5" name="Picture 4" descr="Bucklet Up" title="Buckle U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160020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1" y="5029200"/>
            <a:ext cx="6705599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TERRAIN CONCERNS FOR OFF-ROAD VEHICLE DRIVING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 sz="1200">
                <a:latin typeface="+mn-lt"/>
              </a:rPr>
              <a:pPr eaLnBrk="0" hangingPunct="0"/>
              <a:t>70</a:t>
            </a:fld>
            <a:endParaRPr lang="en-US" altLang="en-US" sz="1200">
              <a:latin typeface="+mn-lt"/>
            </a:endParaRPr>
          </a:p>
        </p:txBody>
      </p:sp>
      <p:pic>
        <p:nvPicPr>
          <p:cNvPr id="4" name="Picture 3" descr="Fire vehicles during fire suppression" title="Terrain Concerns for Off-Road Vehicle Driv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096" y="762000"/>
            <a:ext cx="5321808" cy="3992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797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9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 smtClean="0"/>
              <a:t>Make sure the 4-wheel drive hubs/transfer case are engaged before entering the area. </a:t>
            </a:r>
          </a:p>
          <a:p>
            <a:r>
              <a:rPr lang="en-US" altLang="en-US" dirty="0" smtClean="0"/>
              <a:t>Maintain momentum. </a:t>
            </a:r>
          </a:p>
          <a:p>
            <a:r>
              <a:rPr lang="en-US" altLang="en-US" dirty="0" smtClean="0"/>
              <a:t>Keep front tires straight. </a:t>
            </a:r>
          </a:p>
          <a:p>
            <a:r>
              <a:rPr lang="en-US" altLang="en-US" dirty="0" smtClean="0"/>
              <a:t>Maintain a smooth, steady speed. </a:t>
            </a:r>
          </a:p>
        </p:txBody>
      </p:sp>
      <p:sp>
        <p:nvSpPr>
          <p:cNvPr id="7680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C8A6F91-079F-4CEB-A823-8E6BE7985594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197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Mud and Sand Areas</a:t>
            </a:r>
          </a:p>
        </p:txBody>
      </p:sp>
      <p:pic>
        <p:nvPicPr>
          <p:cNvPr id="6146" name="Picture 2" descr="Vehicles driving in mud and sand areas" title="Mud and Sand Ar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544" y="1600200"/>
            <a:ext cx="4107656" cy="2738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Be aware of load shifting (weight transfer). </a:t>
            </a:r>
          </a:p>
          <a:p>
            <a:pPr lvl="1"/>
            <a:r>
              <a:rPr lang="en-US" altLang="en-US" dirty="0" smtClean="0"/>
              <a:t>Full versus partial tank of water</a:t>
            </a:r>
          </a:p>
          <a:p>
            <a:r>
              <a:rPr lang="en-US" altLang="en-US" dirty="0" smtClean="0"/>
              <a:t>Be aware of how load structuring affects your center of gravity. </a:t>
            </a:r>
          </a:p>
          <a:p>
            <a:pPr lvl="1"/>
            <a:r>
              <a:rPr lang="en-US" altLang="en-US" dirty="0" smtClean="0"/>
              <a:t>Coolers </a:t>
            </a:r>
          </a:p>
          <a:p>
            <a:pPr lvl="1"/>
            <a:r>
              <a:rPr lang="en-US" altLang="en-US" dirty="0" smtClean="0"/>
              <a:t>Packs </a:t>
            </a:r>
          </a:p>
          <a:p>
            <a:pPr lvl="1"/>
            <a:r>
              <a:rPr lang="en-US" altLang="en-US" dirty="0" smtClean="0"/>
              <a:t>Hose  </a:t>
            </a:r>
          </a:p>
        </p:txBody>
      </p:sp>
      <p:sp>
        <p:nvSpPr>
          <p:cNvPr id="7782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B221AAE-B255-45F6-9D21-6971862C6E29}" type="slidenum">
              <a:rPr lang="en-US" altLang="en-US" smtClean="0"/>
              <a:pPr/>
              <a:t>72</a:t>
            </a:fld>
            <a:endParaRPr lang="en-US" altLang="en-US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Hills</a:t>
            </a:r>
          </a:p>
        </p:txBody>
      </p:sp>
      <p:pic>
        <p:nvPicPr>
          <p:cNvPr id="4098" name="Picture 2" descr="\\ilmfcop6sa01\users$\thayes\My Documents\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1100" y="1553280"/>
            <a:ext cx="3619500" cy="439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 smtClean="0"/>
              <a:t>Be aware of soil types the vehicle is traveling over and their effects on sliding or rollovers.</a:t>
            </a:r>
          </a:p>
          <a:p>
            <a:pPr lvl="1"/>
            <a:r>
              <a:rPr lang="en-US" altLang="en-US" dirty="0" smtClean="0"/>
              <a:t>Loose and sandy</a:t>
            </a:r>
          </a:p>
          <a:p>
            <a:pPr lvl="1"/>
            <a:r>
              <a:rPr lang="en-US" altLang="en-US" dirty="0" smtClean="0"/>
              <a:t>Hard pan </a:t>
            </a:r>
          </a:p>
          <a:p>
            <a:pPr lvl="1"/>
            <a:r>
              <a:rPr lang="en-US" altLang="en-US" dirty="0" smtClean="0"/>
              <a:t>Rocky or gravelly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164BC4-436E-4D8A-A256-D1A1D13FD7DF}" type="slidenum">
              <a:rPr lang="en-US" altLang="en-US" smtClean="0"/>
              <a:pPr/>
              <a:t>73</a:t>
            </a:fld>
            <a:endParaRPr lang="en-US" altLang="en-US"/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Hills </a:t>
            </a:r>
            <a:r>
              <a:rPr lang="en-US" sz="2400" dirty="0" smtClean="0"/>
              <a:t>(continued)</a:t>
            </a:r>
            <a:endParaRPr lang="en-US" dirty="0" smtClean="0"/>
          </a:p>
        </p:txBody>
      </p:sp>
      <p:pic>
        <p:nvPicPr>
          <p:cNvPr id="78853" name="Picture 5" descr="Fire vehicle climbing a hill" title="Side H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75" y="1447800"/>
            <a:ext cx="4184650" cy="3295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Select the proper gear before climbing a hill. </a:t>
            </a:r>
          </a:p>
          <a:p>
            <a:pPr lvl="1"/>
            <a:r>
              <a:rPr lang="en-US" altLang="en-US" dirty="0" smtClean="0"/>
              <a:t>Do </a:t>
            </a:r>
            <a:r>
              <a:rPr lang="en-US" altLang="en-US" u="sng" dirty="0" smtClean="0"/>
              <a:t>not</a:t>
            </a:r>
            <a:r>
              <a:rPr lang="en-US" altLang="en-US" dirty="0" smtClean="0"/>
              <a:t> force shifting while on a hill; you could miss a gear and stall.</a:t>
            </a:r>
          </a:p>
          <a:p>
            <a:r>
              <a:rPr lang="en-US" altLang="en-US" dirty="0" smtClean="0"/>
              <a:t>Down shift on the crest of a hill before descending. </a:t>
            </a:r>
          </a:p>
          <a:p>
            <a:pPr lvl="1"/>
            <a:r>
              <a:rPr lang="en-US" altLang="en-US" dirty="0" smtClean="0"/>
              <a:t>This prevents free wheeling and missing a gear.   </a:t>
            </a:r>
          </a:p>
        </p:txBody>
      </p:sp>
      <p:sp>
        <p:nvSpPr>
          <p:cNvPr id="7987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9A0FB7E-201E-4603-A5DB-27201545E85F}" type="slidenum">
              <a:rPr lang="en-US" altLang="en-US" smtClean="0"/>
              <a:pPr/>
              <a:t>74</a:t>
            </a:fld>
            <a:endParaRPr lang="en-US" alt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Hills</a:t>
            </a:r>
          </a:p>
        </p:txBody>
      </p:sp>
      <p:pic>
        <p:nvPicPr>
          <p:cNvPr id="1027" name="Picture 3" descr="668 vehicle driving up hill" title="Hill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3839357" cy="3823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When going over or coming out of road shoulders or dozer berms, address the following:</a:t>
            </a:r>
          </a:p>
          <a:p>
            <a:pPr lvl="1"/>
            <a:r>
              <a:rPr lang="en-US" altLang="en-US" dirty="0" smtClean="0"/>
              <a:t>Vehicle’s center of gravity</a:t>
            </a:r>
          </a:p>
          <a:p>
            <a:pPr lvl="1"/>
            <a:r>
              <a:rPr lang="en-US" altLang="en-US" dirty="0" smtClean="0"/>
              <a:t>Break-over angles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E19B1B3-1C40-4A89-BD88-A9438A37E463}" type="slidenum">
              <a:rPr lang="en-US" altLang="en-US" smtClean="0"/>
              <a:pPr/>
              <a:t>75</a:t>
            </a:fld>
            <a:endParaRPr lang="en-US" altLang="en-US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Shoulders or Dozer Berms </a:t>
            </a:r>
          </a:p>
        </p:txBody>
      </p:sp>
      <p:pic>
        <p:nvPicPr>
          <p:cNvPr id="80901" name="Picture 5" descr="Vehicle on dozer berm" title="Road Shoulders or Dozer Be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67200" cy="3160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Content Placeholder 4" descr="Vehicle failing to ford the water" title="Water Fordin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3382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23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 smtClean="0"/>
              <a:t>Maximum water depth should </a:t>
            </a:r>
            <a:r>
              <a:rPr lang="en-US" altLang="en-US" u="sng" dirty="0" smtClean="0"/>
              <a:t>not</a:t>
            </a:r>
            <a:r>
              <a:rPr lang="en-US" altLang="en-US" dirty="0" smtClean="0"/>
              <a:t> exceed vehicle center-point or wheel hub.</a:t>
            </a:r>
          </a:p>
          <a:p>
            <a:r>
              <a:rPr lang="en-US" altLang="en-US" dirty="0" smtClean="0"/>
              <a:t>Scout out water crossings.</a:t>
            </a:r>
          </a:p>
          <a:p>
            <a:pPr lvl="1"/>
            <a:r>
              <a:rPr lang="en-US" altLang="en-US" dirty="0" smtClean="0"/>
              <a:t>Water depth</a:t>
            </a:r>
          </a:p>
          <a:p>
            <a:pPr lvl="1"/>
            <a:r>
              <a:rPr lang="en-US" altLang="en-US" dirty="0" smtClean="0"/>
              <a:t>Stream bed condition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A13D67-ABD4-41EC-84FE-BBB507F6A00F}" type="slidenum">
              <a:rPr lang="en-US" altLang="en-US" smtClean="0"/>
              <a:pPr/>
              <a:t>76</a:t>
            </a:fld>
            <a:endParaRPr lang="en-US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Fording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0" y="5105400"/>
            <a:ext cx="6934199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OUTSIDE EXERCISES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 sz="1200">
                <a:latin typeface="+mn-lt"/>
              </a:rPr>
              <a:pPr eaLnBrk="0" hangingPunct="0"/>
              <a:t>77</a:t>
            </a:fld>
            <a:endParaRPr lang="en-US" altLang="en-US" sz="1200">
              <a:latin typeface="+mn-lt"/>
            </a:endParaRPr>
          </a:p>
        </p:txBody>
      </p:sp>
      <p:pic>
        <p:nvPicPr>
          <p:cNvPr id="2" name="Picture 1" descr="Vehicle on cone course" title="Outside Exercis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499" y="609599"/>
            <a:ext cx="5638800" cy="42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6" descr="Engine operator performing on cone course" title="Outside Exercis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600200"/>
            <a:ext cx="4038600" cy="2815643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6020" name="Rectangle 8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Provides students the opportunity to practice in a controlled environment the principles learned during classroom instruction.</a:t>
            </a:r>
          </a:p>
        </p:txBody>
      </p:sp>
      <p:sp>
        <p:nvSpPr>
          <p:cNvPr id="86018" name="Slide Number Placeholder 5"/>
          <p:cNvSpPr>
            <a:spLocks noGrp="1"/>
          </p:cNvSpPr>
          <p:nvPr>
            <p:ph type="sldNum" sz="quarter" idx="16"/>
          </p:nvPr>
        </p:nvSpPr>
        <p:spPr>
          <a:extLst/>
        </p:spPr>
        <p:txBody>
          <a:bodyPr vert="horz" lIns="91440" tIns="45720" rIns="91440" bIns="45720" rtlCol="0" anchor="ctr"/>
          <a:lstStyle/>
          <a:p>
            <a:pPr eaLnBrk="0" hangingPunct="0"/>
            <a:fld id="{5CB75F61-BAC6-4846-9D46-AC3380DBF96D}" type="slidenum">
              <a:rPr lang="en-US" altLang="en-US">
                <a:cs typeface="Adobe Arabic" pitchFamily="18" charset="-78"/>
              </a:rPr>
              <a:pPr eaLnBrk="0" hangingPunct="0"/>
              <a:t>78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Outside Exercises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4038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Perform a driver walk-around.</a:t>
            </a:r>
          </a:p>
          <a:p>
            <a:r>
              <a:rPr lang="en-US" altLang="en-US" dirty="0" smtClean="0"/>
              <a:t>Demonstrate driver situational awareness.</a:t>
            </a:r>
          </a:p>
          <a:p>
            <a:r>
              <a:rPr lang="en-US" altLang="en-US" dirty="0" smtClean="0"/>
              <a:t>Demonstrate the S.T.O.P. procedure.</a:t>
            </a:r>
          </a:p>
          <a:p>
            <a:r>
              <a:rPr lang="en-US" altLang="en-US" dirty="0" smtClean="0"/>
              <a:t>Perform an engine start-up.</a:t>
            </a:r>
          </a:p>
          <a:p>
            <a:r>
              <a:rPr lang="en-US" altLang="en-US" dirty="0" smtClean="0"/>
              <a:t>Drive a vehicle in both an urban setting and off-road environment.</a:t>
            </a:r>
          </a:p>
          <a:p>
            <a:r>
              <a:rPr lang="en-US" altLang="en-US" dirty="0" smtClean="0"/>
              <a:t>Use spotters where appropriate.</a:t>
            </a:r>
          </a:p>
          <a:p>
            <a:r>
              <a:rPr lang="en-US" altLang="en-US" dirty="0" smtClean="0"/>
              <a:t>Be evaluated by an instructor.</a:t>
            </a:r>
          </a:p>
        </p:txBody>
      </p:sp>
      <p:sp>
        <p:nvSpPr>
          <p:cNvPr id="8704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1BD8C773-070E-4F84-B2EE-7354765C55C9}" type="slidenum">
              <a:rPr lang="en-US" altLang="en-US">
                <a:cs typeface="Adobe Arabic" pitchFamily="18" charset="-78"/>
              </a:rPr>
              <a:pPr eaLnBrk="0" hangingPunct="0"/>
              <a:t>79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the outside exercises, you will…</a:t>
            </a:r>
          </a:p>
        </p:txBody>
      </p:sp>
      <p:pic>
        <p:nvPicPr>
          <p:cNvPr id="87045" name="Picture 5" descr="Various fire vehicles" title="Outside Exerci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775" y="1611923"/>
            <a:ext cx="395605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 smtClean="0"/>
              <a:t>Ensure all tools and equipment is secured in cabinets or approved storage areas before moving the vehicle.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2B4554E-B821-466F-A42A-5020F168404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“T” – Tools and equipment stowed?</a:t>
            </a:r>
          </a:p>
        </p:txBody>
      </p:sp>
      <p:pic>
        <p:nvPicPr>
          <p:cNvPr id="2" name="Picture 1" descr="Crewmember stowing equipment" title="Tools and equipment stow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566" y="1600200"/>
            <a:ext cx="39624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6" descr="Vehicle on cone course" title="Outside Exercis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600200"/>
            <a:ext cx="4038600" cy="28156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8069" name="Rectangle 4"/>
          <p:cNvSpPr>
            <a:spLocks noGrp="1" noChangeArrowheads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en-US" dirty="0" smtClean="0"/>
              <a:t>The outside exercises are not pass/fail, but an orientation opportunity to operate and learn on the fire vehicle you will be assigned to this season.</a:t>
            </a:r>
          </a:p>
        </p:txBody>
      </p:sp>
      <p:sp>
        <p:nvSpPr>
          <p:cNvPr id="88066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49F95C67-4D97-4F65-8D67-CB85ED11C578}" type="slidenum">
              <a:rPr lang="en-US" altLang="en-US">
                <a:cs typeface="Adobe Arabic" pitchFamily="18" charset="-78"/>
              </a:rPr>
              <a:pPr eaLnBrk="0" hangingPunct="0"/>
              <a:t>80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Outside Exercises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635C5225-ED2A-48EC-9645-381C86081847}" type="slidenum">
              <a:rPr lang="en-US" altLang="en-US">
                <a:cs typeface="Adobe Arabic" pitchFamily="18" charset="-78"/>
              </a:rPr>
              <a:pPr eaLnBrk="0" hangingPunct="0"/>
              <a:t>81</a:t>
            </a:fld>
            <a:endParaRPr lang="en-US" altLang="en-US">
              <a:cs typeface="Adobe Arabic" pitchFamily="18" charset="-78"/>
            </a:endParaRPr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914400"/>
          </a:xfrm>
        </p:spPr>
        <p:txBody>
          <a:bodyPr/>
          <a:lstStyle/>
          <a:p>
            <a:pPr algn="ctr"/>
            <a:r>
              <a:rPr lang="en-US" dirty="0" smtClean="0"/>
              <a:t>Student Evaluation</a:t>
            </a:r>
          </a:p>
        </p:txBody>
      </p:sp>
      <p:pic>
        <p:nvPicPr>
          <p:cNvPr id="2" name="Picture 1" descr="Student evaluation form" title="Student evaluation form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20" t="6364" r="10000" b="8334"/>
          <a:stretch/>
        </p:blipFill>
        <p:spPr>
          <a:xfrm>
            <a:off x="2698173" y="1437173"/>
            <a:ext cx="3758045" cy="5122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ChangeArrowheads="1"/>
          </p:cNvSpPr>
          <p:nvPr>
            <p:ph type="title"/>
          </p:nvPr>
        </p:nvSpPr>
        <p:spPr>
          <a:xfrm>
            <a:off x="1828801" y="4648200"/>
            <a:ext cx="6934199" cy="1295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CONCLUSION</a:t>
            </a:r>
          </a:p>
        </p:txBody>
      </p:sp>
      <p:sp>
        <p:nvSpPr>
          <p:cNvPr id="3174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BD9E63B1-843F-45BC-B32E-89B78BE0B5E5}" type="slidenum">
              <a:rPr lang="en-US" altLang="en-US" sz="1200">
                <a:latin typeface="+mn-lt"/>
              </a:rPr>
              <a:pPr eaLnBrk="0" hangingPunct="0"/>
              <a:t>82</a:t>
            </a:fld>
            <a:endParaRPr lang="en-US" altLang="en-US" sz="1200">
              <a:latin typeface="+mn-lt"/>
            </a:endParaRPr>
          </a:p>
        </p:txBody>
      </p:sp>
      <p:pic>
        <p:nvPicPr>
          <p:cNvPr id="2" name="Picture 1" descr="Vehicle in dust" title="Vehicle in dus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457200"/>
            <a:ext cx="5080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19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Never move </a:t>
            </a:r>
            <a:r>
              <a:rPr lang="en-US" altLang="en-US" dirty="0" smtClean="0"/>
              <a:t>a vehicle </a:t>
            </a:r>
            <a:r>
              <a:rPr lang="en-US" altLang="en-US" dirty="0"/>
              <a:t>without ensuring that personnel are clear!</a:t>
            </a:r>
          </a:p>
          <a:p>
            <a:pPr lvl="1"/>
            <a:r>
              <a:rPr lang="en-US" altLang="en-US" dirty="0"/>
              <a:t>Use spotters where appropriate.</a:t>
            </a:r>
          </a:p>
          <a:p>
            <a:pPr lvl="1"/>
            <a:r>
              <a:rPr lang="en-US" altLang="en-US" dirty="0"/>
              <a:t>Honk the horn prior to moving </a:t>
            </a:r>
            <a:r>
              <a:rPr lang="en-US" altLang="en-US" dirty="0" smtClean="0"/>
              <a:t>a vehicle.</a:t>
            </a:r>
            <a:endParaRPr lang="en-US" altLang="en-US" dirty="0"/>
          </a:p>
          <a:p>
            <a:pPr lvl="1"/>
            <a:r>
              <a:rPr lang="en-US" altLang="en-US" dirty="0"/>
              <a:t>Buckle up</a:t>
            </a:r>
            <a:r>
              <a:rPr lang="en-US" altLang="en-US" dirty="0" smtClean="0"/>
              <a:t>!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 vert="horz" lIns="91440" tIns="45720" rIns="91440" bIns="45720" rtlCol="0" anchor="ctr"/>
          <a:lstStyle/>
          <a:p>
            <a:pPr eaLnBrk="0" hangingPunct="0"/>
            <a:fld id="{50F9D860-819B-4AFE-82D5-C540578699B6}" type="slidenum">
              <a:rPr lang="en-US"/>
              <a:pPr eaLnBrk="0" hangingPunct="0"/>
              <a:t>83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pic>
        <p:nvPicPr>
          <p:cNvPr id="5" name="Picture 6" descr="Before you operate this vehicle: S - Seatbelts on? T - Tools and equipment stowed? O - Operator and crew have situational awareness? P - Personnel accounted for?" title="S.T.O.P. sti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3581400"/>
            <a:ext cx="5327904" cy="23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Understand BLM policies and regulations related to driving government engine.</a:t>
            </a:r>
            <a:endParaRPr lang="en-US" altLang="en-US" dirty="0" smtClean="0">
              <a:sym typeface="Symbol" pitchFamily="18" charset="2"/>
            </a:endParaRPr>
          </a:p>
          <a:p>
            <a:r>
              <a:rPr lang="en-US" altLang="en-US" dirty="0" smtClean="0"/>
              <a:t>Perform a driver walk-around inspection and engine start-up.</a:t>
            </a:r>
          </a:p>
          <a:p>
            <a:r>
              <a:rPr lang="en-US" altLang="en-US" dirty="0" smtClean="0"/>
              <a:t>Perform a vehicle pre-trip inspection.</a:t>
            </a:r>
          </a:p>
          <a:p>
            <a:r>
              <a:rPr lang="en-US" altLang="en-US" dirty="0" smtClean="0"/>
              <a:t>Describe and demonstrate the S.T.O.P. procedure. </a:t>
            </a:r>
          </a:p>
          <a:p>
            <a:r>
              <a:rPr lang="en-US" altLang="en-US" dirty="0" smtClean="0"/>
              <a:t>Correctly start and move a parked vehicle to another location.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DB9B73-056D-4185-8D9C-3437DDD09072}" type="slidenum">
              <a:rPr lang="en-US" altLang="en-US" smtClean="0"/>
              <a:pPr/>
              <a:t>84</a:t>
            </a:fld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308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 an established course, demonstrate vehicle handling and maneuvering capabilities, including but not limited to, positioning, parking, and braking.</a:t>
            </a:r>
            <a:endParaRPr lang="en-US" altLang="en-US" dirty="0" smtClean="0">
              <a:sym typeface="Symbol" pitchFamily="18" charset="2"/>
            </a:endParaRPr>
          </a:p>
          <a:p>
            <a:r>
              <a:rPr lang="en-US" altLang="en-US" dirty="0" smtClean="0"/>
              <a:t>Demonstrate how to properly use spotters.</a:t>
            </a:r>
            <a:endParaRPr lang="en-US" altLang="en-US" dirty="0" smtClean="0">
              <a:sym typeface="Symbol" pitchFamily="18" charset="2"/>
            </a:endParaRPr>
          </a:p>
          <a:p>
            <a:r>
              <a:rPr lang="en-US" altLang="en-US" dirty="0" smtClean="0"/>
              <a:t>Describe and demonstrate effective spotting techniques.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D65D86-8BA5-4C73-9BFE-1B25500DB5E8}" type="slidenum">
              <a:rPr lang="en-US" altLang="en-US" smtClean="0">
                <a:latin typeface="+mn-lt"/>
              </a:rPr>
              <a:pPr/>
              <a:t>85</a:t>
            </a:fld>
            <a:endParaRPr lang="en-US" altLang="en-US" smtClean="0">
              <a:latin typeface="+mn-lt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9846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3733800" cy="4144963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Determine if the vehicle is clear of hazards.</a:t>
            </a:r>
          </a:p>
          <a:p>
            <a:r>
              <a:rPr lang="en-US" altLang="en-US" dirty="0" smtClean="0"/>
              <a:t>Never back up without checking behind the vehicle.</a:t>
            </a:r>
          </a:p>
          <a:p>
            <a:r>
              <a:rPr lang="en-US" altLang="en-US" dirty="0" smtClean="0"/>
              <a:t>Utilize spotters (vehicle occupants) whenever possible.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FF7306-E3A5-4540-9848-761F61FE22D3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“O” – Operator (driver) and crew have situational awareness?</a:t>
            </a:r>
          </a:p>
        </p:txBody>
      </p:sp>
      <p:pic>
        <p:nvPicPr>
          <p:cNvPr id="5" name="Picture 4" descr="Operator doing walk-around" title="Operator and crew have situational awarene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600200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4" ma:contentTypeDescription="Create a new document." ma:contentTypeScope="" ma:versionID="ef87c607c813595b7250f0045c80a454">
  <xsd:schema xmlns:xsd="http://www.w3.org/2001/XMLSchema" xmlns:xs="http://www.w3.org/2001/XMLSchema" xmlns:p="http://schemas.microsoft.com/office/2006/metadata/properties" xmlns:ns2="9cfaae7c-72d7-4574-bee5-da0a2b533dde" xmlns:ns3="f1719a4e-b5b9-4c32-8e90-eba2871f0a28" targetNamespace="http://schemas.microsoft.com/office/2006/metadata/properties" ma:root="true" ma:fieldsID="a5db0f22424ee38da1c205dc8fc801ae" ns2:_="" ns3:_="">
    <xsd:import namespace="9cfaae7c-72d7-4574-bee5-da0a2b533dde"/>
    <xsd:import namespace="f1719a4e-b5b9-4c32-8e90-eba2871f0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Priority" minOccurs="0"/>
                <xsd:element ref="ns3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Priority" ma:index="20" nillable="true" ma:displayName="Priority" ma:format="Dropdown" ma:internalName="Priority">
      <xsd:simpleType>
        <xsd:restriction base="dms:Text">
          <xsd:maxLength value="255"/>
        </xsd:restriction>
      </xsd:simpleType>
    </xsd:element>
    <xsd:element name="image" ma:index="21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f1719a4e-b5b9-4c32-8e90-eba2871f0a28">
      <Url xsi:nil="true"/>
      <Description xsi:nil="true"/>
    </image>
    <Priority xmlns="f1719a4e-b5b9-4c32-8e90-eba2871f0a28" xsi:nil="true"/>
  </documentManagement>
</p:properties>
</file>

<file path=customXml/itemProps1.xml><?xml version="1.0" encoding="utf-8"?>
<ds:datastoreItem xmlns:ds="http://schemas.openxmlformats.org/officeDocument/2006/customXml" ds:itemID="{E0DDEC14-81A3-4230-B840-FF4226C298D0}"/>
</file>

<file path=customXml/itemProps2.xml><?xml version="1.0" encoding="utf-8"?>
<ds:datastoreItem xmlns:ds="http://schemas.openxmlformats.org/officeDocument/2006/customXml" ds:itemID="{F27C932C-7B6D-4388-A0DD-E6607EB18BA3}"/>
</file>

<file path=customXml/itemProps3.xml><?xml version="1.0" encoding="utf-8"?>
<ds:datastoreItem xmlns:ds="http://schemas.openxmlformats.org/officeDocument/2006/customXml" ds:itemID="{317C383C-08DE-4951-A9A7-267E7C582842}"/>
</file>

<file path=docProps/app.xml><?xml version="1.0" encoding="utf-8"?>
<Properties xmlns="http://schemas.openxmlformats.org/officeDocument/2006/extended-properties" xmlns:vt="http://schemas.openxmlformats.org/officeDocument/2006/docPropsVTypes">
  <TotalTime>11614</TotalTime>
  <Words>2606</Words>
  <Application>Microsoft Office PowerPoint</Application>
  <PresentationFormat>On-screen Show (4:3)</PresentationFormat>
  <Paragraphs>399</Paragraphs>
  <Slides>85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Macro</vt:lpstr>
      <vt:lpstr>FIRE VEHICLE</vt:lpstr>
      <vt:lpstr>Objectives</vt:lpstr>
      <vt:lpstr>Objectives</vt:lpstr>
      <vt:lpstr>BUREAU POLICIES</vt:lpstr>
      <vt:lpstr>Bureau Policies </vt:lpstr>
      <vt:lpstr>The S.T.O.P. Procedure</vt:lpstr>
      <vt:lpstr>“S” – Seat belts on?</vt:lpstr>
      <vt:lpstr>“T” – Tools and equipment stowed?</vt:lpstr>
      <vt:lpstr>“O” – Operator (driver) and crew have situational awareness?</vt:lpstr>
      <vt:lpstr>“P” – Personnel accounted for?</vt:lpstr>
      <vt:lpstr>DRIVER WALK-AROUND</vt:lpstr>
      <vt:lpstr>Driver Walk-Around</vt:lpstr>
      <vt:lpstr>Driver Walk-Around</vt:lpstr>
      <vt:lpstr>Driver Walk-Around</vt:lpstr>
      <vt:lpstr>PRE-TRIP INSPECTION/PREVENTATIVE MAINTENANCE CHECK</vt:lpstr>
      <vt:lpstr>Pre-trip Inspection/Preventative Maintenance Check</vt:lpstr>
      <vt:lpstr>WORKING NEAR A  MOVING VEHICLE</vt:lpstr>
      <vt:lpstr>Vehicle Danger Zones</vt:lpstr>
      <vt:lpstr>Green and Yellow Danger Zones</vt:lpstr>
      <vt:lpstr>Red Danger Zones</vt:lpstr>
      <vt:lpstr>Red Danger Zones</vt:lpstr>
      <vt:lpstr>Using Spotters</vt:lpstr>
      <vt:lpstr>Use spotters when…</vt:lpstr>
      <vt:lpstr>Spotter Techniques</vt:lpstr>
      <vt:lpstr>Spotter Techniques</vt:lpstr>
      <vt:lpstr>SITUATIONAL AWARENESS (SA)</vt:lpstr>
      <vt:lpstr>Situational Awareness (SA)</vt:lpstr>
      <vt:lpstr>Situational Awareness Crew Safety</vt:lpstr>
      <vt:lpstr>Situational Awareness Crew Safety</vt:lpstr>
      <vt:lpstr>Situational Awareness</vt:lpstr>
      <vt:lpstr>Safety Equipment</vt:lpstr>
      <vt:lpstr>Pay Attention to the Surroundings</vt:lpstr>
      <vt:lpstr>What could have been done to mitigate this hazard?</vt:lpstr>
      <vt:lpstr>General Surroundings</vt:lpstr>
      <vt:lpstr>Would you drive your vehicle  over this bridge?</vt:lpstr>
      <vt:lpstr>Vehicle Placement at the Fireline</vt:lpstr>
      <vt:lpstr>Ingress and Egress</vt:lpstr>
      <vt:lpstr>Ingress and Egress (continued)</vt:lpstr>
      <vt:lpstr>Fireline Hazards and Parking on a Hill</vt:lpstr>
      <vt:lpstr>STARTING THE VEHICLE</vt:lpstr>
      <vt:lpstr>Battery ON/OFF Switch</vt:lpstr>
      <vt:lpstr>Driver Adjustments </vt:lpstr>
      <vt:lpstr>Power Control Console </vt:lpstr>
      <vt:lpstr>Emergency Lighting Switches </vt:lpstr>
      <vt:lpstr>Body Master Switch</vt:lpstr>
      <vt:lpstr>Pump Master Switch </vt:lpstr>
      <vt:lpstr>Radio Master Switch</vt:lpstr>
      <vt:lpstr>Automatic Transmissions</vt:lpstr>
      <vt:lpstr>Manual Transmissions</vt:lpstr>
      <vt:lpstr>Starting the Vehicle</vt:lpstr>
      <vt:lpstr>Starting the Motor</vt:lpstr>
      <vt:lpstr>Air Brake System</vt:lpstr>
      <vt:lpstr>Parking Brake System</vt:lpstr>
      <vt:lpstr>Diesel Particulate Filter (DPF) Operations</vt:lpstr>
      <vt:lpstr>Filter Regeneration - Passive</vt:lpstr>
      <vt:lpstr>Filter Regeneration – Active</vt:lpstr>
      <vt:lpstr>STEERING WHEEL HAND POSITIONS AND  TURNING TECHNIQUE</vt:lpstr>
      <vt:lpstr>Hand Position and Turning Technique</vt:lpstr>
      <vt:lpstr>SHIFTING MANUAL TRANSMISSIONS </vt:lpstr>
      <vt:lpstr>Putting the Vehicle in Motion</vt:lpstr>
      <vt:lpstr>Up Shifting</vt:lpstr>
      <vt:lpstr>Down Shifting</vt:lpstr>
      <vt:lpstr>Putting vehicle in motion on a hill or slope:</vt:lpstr>
      <vt:lpstr>AUTOMATIC TRANSMISSIONS</vt:lpstr>
      <vt:lpstr>Starting and Shifting Automatic Transmissions</vt:lpstr>
      <vt:lpstr>AIR BRAKE USE</vt:lpstr>
      <vt:lpstr>Normal Stops</vt:lpstr>
      <vt:lpstr>Downhill Runs</vt:lpstr>
      <vt:lpstr>General Braking and Stopping Issues</vt:lpstr>
      <vt:lpstr>TERRAIN CONCERNS FOR OFF-ROAD VEHICLE DRIVING</vt:lpstr>
      <vt:lpstr>Mud and Sand Areas</vt:lpstr>
      <vt:lpstr>Side Hills</vt:lpstr>
      <vt:lpstr>Side Hills (continued)</vt:lpstr>
      <vt:lpstr>Hills</vt:lpstr>
      <vt:lpstr>Road Shoulders or Dozer Berms </vt:lpstr>
      <vt:lpstr>Water Fording</vt:lpstr>
      <vt:lpstr>OUTSIDE EXERCISES</vt:lpstr>
      <vt:lpstr>Outside Exercises</vt:lpstr>
      <vt:lpstr>During the outside exercises, you will…</vt:lpstr>
      <vt:lpstr>Outside Exercises</vt:lpstr>
      <vt:lpstr>Student Evaluation</vt:lpstr>
      <vt:lpstr>CONCLUSION</vt:lpstr>
      <vt:lpstr>Final Thoughts</vt:lpstr>
      <vt:lpstr>Objectives</vt:lpstr>
      <vt:lpstr>Objectives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ealexand</dc:creator>
  <cp:lastModifiedBy>McDonald, Pamela J</cp:lastModifiedBy>
  <cp:revision>239</cp:revision>
  <dcterms:created xsi:type="dcterms:W3CDTF">2007-02-26T18:15:00Z</dcterms:created>
  <dcterms:modified xsi:type="dcterms:W3CDTF">2014-01-31T21:44:48Z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0x0101000E84E9C64CB6B147B71CF58466C5AAD3</vt:lpwstr>
  </property>
</Properties>
</file>