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21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3" r:id="rId1"/>
  </p:sldMasterIdLst>
  <p:notesMasterIdLst>
    <p:notesMasterId r:id="rId23"/>
  </p:notesMasterIdLst>
  <p:handoutMasterIdLst>
    <p:handoutMasterId r:id="rId24"/>
  </p:handoutMasterIdLst>
  <p:sldIdLst>
    <p:sldId id="448" r:id="rId2"/>
    <p:sldId id="449" r:id="rId3"/>
    <p:sldId id="450" r:id="rId4"/>
    <p:sldId id="451" r:id="rId5"/>
    <p:sldId id="452" r:id="rId6"/>
    <p:sldId id="453" r:id="rId7"/>
    <p:sldId id="445" r:id="rId8"/>
    <p:sldId id="470" r:id="rId9"/>
    <p:sldId id="471" r:id="rId10"/>
    <p:sldId id="457" r:id="rId11"/>
    <p:sldId id="458" r:id="rId12"/>
    <p:sldId id="459" r:id="rId13"/>
    <p:sldId id="460" r:id="rId14"/>
    <p:sldId id="461" r:id="rId15"/>
    <p:sldId id="462" r:id="rId16"/>
    <p:sldId id="463" r:id="rId17"/>
    <p:sldId id="464" r:id="rId18"/>
    <p:sldId id="465" r:id="rId19"/>
    <p:sldId id="468" r:id="rId20"/>
    <p:sldId id="472" r:id="rId21"/>
    <p:sldId id="473" r:id="rId22"/>
  </p:sldIdLst>
  <p:sldSz cx="9144000" cy="6858000" type="screen4x3"/>
  <p:notesSz cx="7077075" cy="9051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616" userDrawn="1">
          <p15:clr>
            <a:srgbClr val="A4A3A4"/>
          </p15:clr>
        </p15:guide>
        <p15:guide id="3" orient="horz" pos="864" userDrawn="1">
          <p15:clr>
            <a:srgbClr val="A4A3A4"/>
          </p15:clr>
        </p15:guide>
        <p15:guide id="4" pos="2880" userDrawn="1">
          <p15:clr>
            <a:srgbClr val="A4A3A4"/>
          </p15:clr>
        </p15:guide>
        <p15:guide id="5" pos="52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0">
          <p15:clr>
            <a:srgbClr val="A4A3A4"/>
          </p15:clr>
        </p15:guide>
        <p15:guide id="2" pos="223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Donald, Pamela J" initials="MPJ" lastIdx="1" clrIdx="0">
    <p:extLst>
      <p:ext uri="{19B8F6BF-5375-455C-9EA6-DF929625EA0E}">
        <p15:presenceInfo xmlns:p15="http://schemas.microsoft.com/office/powerpoint/2012/main" userId="S-1-5-21-261334516-432891326-3434007665-159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36143"/>
    <a:srgbClr val="537953"/>
    <a:srgbClr val="FFFF66"/>
    <a:srgbClr val="0000FF"/>
    <a:srgbClr val="0066FF"/>
    <a:srgbClr val="507450"/>
    <a:srgbClr val="65D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94" autoAdjust="0"/>
    <p:restoredTop sz="92353" autoAdjust="0"/>
  </p:normalViewPr>
  <p:slideViewPr>
    <p:cSldViewPr>
      <p:cViewPr varScale="1">
        <p:scale>
          <a:sx n="119" d="100"/>
          <a:sy n="119" d="100"/>
        </p:scale>
        <p:origin x="1458" y="120"/>
      </p:cViewPr>
      <p:guideLst>
        <p:guide orient="horz" pos="2160"/>
        <p:guide pos="5616"/>
        <p:guide orient="horz" pos="864"/>
        <p:guide pos="2880"/>
        <p:guide pos="5280"/>
      </p:guideLst>
    </p:cSldViewPr>
  </p:slideViewPr>
  <p:outlineViewPr>
    <p:cViewPr>
      <p:scale>
        <a:sx n="33" d="100"/>
        <a:sy n="33" d="100"/>
      </p:scale>
      <p:origin x="0" y="2120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3792"/>
    </p:cViewPr>
  </p:sorterViewPr>
  <p:notesViewPr>
    <p:cSldViewPr>
      <p:cViewPr>
        <p:scale>
          <a:sx n="75" d="100"/>
          <a:sy n="75" d="100"/>
        </p:scale>
        <p:origin x="2322" y="636"/>
      </p:cViewPr>
      <p:guideLst>
        <p:guide orient="horz" pos="2850"/>
        <p:guide pos="22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l" defTabSz="93345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0025" y="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99488"/>
            <a:ext cx="306705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l" defTabSz="93345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0025" y="8599488"/>
            <a:ext cx="306705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pPr>
              <a:defRPr/>
            </a:pPr>
            <a:fld id="{6FD5EA9A-6A40-4684-9011-C65E0468F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l" defTabSz="93345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025" y="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4763" y="677863"/>
            <a:ext cx="4527550" cy="3395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300538"/>
            <a:ext cx="5191125" cy="407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99488"/>
            <a:ext cx="306705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l" defTabSz="93345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025" y="8599488"/>
            <a:ext cx="306705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3" tIns="46666" rIns="93333" bIns="46666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pPr>
              <a:defRPr/>
            </a:pPr>
            <a:fld id="{6E1F2C9B-9E4E-4D6F-A809-7D8ABBB4E9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5AA680-E36E-4B67-807D-641A4B0F8E51}" type="slidenum">
              <a:rPr lang="en-US"/>
              <a:pPr/>
              <a:t>1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6350" y="677863"/>
            <a:ext cx="4527550" cy="3395662"/>
          </a:xfrm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9" y="4298951"/>
            <a:ext cx="5194300" cy="40751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26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EA8690-1D3F-4869-9FFE-CFBBD3D8713E}" type="slidenum">
              <a:rPr lang="en-US"/>
              <a:pPr/>
              <a:t>6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6350" y="677863"/>
            <a:ext cx="4527550" cy="3395662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9" y="4298951"/>
            <a:ext cx="5194300" cy="40751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42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C07475-0C88-4F3B-819B-AFC52CB23F1D}" type="slidenum">
              <a:rPr lang="en-US"/>
              <a:pPr/>
              <a:t>14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6350" y="677863"/>
            <a:ext cx="4527550" cy="3395662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9" y="4298951"/>
            <a:ext cx="5194300" cy="40751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68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F2EAF9-5F40-40CE-9694-C963FD80A9B3}" type="slidenum">
              <a:rPr lang="en-US"/>
              <a:pPr/>
              <a:t>16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6350" y="677863"/>
            <a:ext cx="4527550" cy="3395662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9" y="4298951"/>
            <a:ext cx="5194300" cy="40751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465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73B54-D2AA-4F4F-B998-26CFEBCC545C}" type="slidenum">
              <a:rPr lang="en-US"/>
              <a:pPr/>
              <a:t>17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6350" y="677863"/>
            <a:ext cx="4527550" cy="3395662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9" y="4298951"/>
            <a:ext cx="5194300" cy="40751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28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B0CB92-8B97-4529-8DF0-85207BDF8A56}" type="slidenum">
              <a:rPr lang="en-US"/>
              <a:pPr/>
              <a:t>19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6350" y="677863"/>
            <a:ext cx="4527550" cy="3395662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389" y="4298951"/>
            <a:ext cx="5194300" cy="40751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73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91881"/>
            <a:ext cx="7772400" cy="80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wrap="square" anchor="t" anchorCtr="0">
            <a:normAutofit/>
          </a:bodyPr>
          <a:lstStyle>
            <a:lvl1pPr algn="l">
              <a:lnSpc>
                <a:spcPct val="10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7579614" cy="1069848"/>
          </a:xfrm>
        </p:spPr>
        <p:txBody>
          <a:bodyPr>
            <a:noAutofit/>
          </a:bodyPr>
          <a:lstStyle>
            <a:lvl1pPr marL="0" indent="0" algn="l">
              <a:buNone/>
              <a:defRPr sz="4000" b="0" i="1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" name="Group 9" descr="Gray box with red line at top and bottom"/>
          <p:cNvGrpSpPr>
            <a:grpSpLocks noChangeAspect="1"/>
          </p:cNvGrpSpPr>
          <p:nvPr userDrawn="1"/>
        </p:nvGrpSpPr>
        <p:grpSpPr>
          <a:xfrm>
            <a:off x="8522208" y="6258560"/>
            <a:ext cx="393192" cy="39319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0" name="Rectangle 19"/>
          <p:cNvSpPr/>
          <p:nvPr userDrawn="1"/>
        </p:nvSpPr>
        <p:spPr>
          <a:xfrm>
            <a:off x="8554176" y="6324351"/>
            <a:ext cx="32925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B66D5D78-5492-4501-9F0C-B64D119CB390}" type="slidenum">
              <a:rPr kumimoji="0" lang="en-US" altLang="en-US" sz="1100" b="1" i="0" u="none" strike="noStrike" kern="1200" cap="none" spc="-7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769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284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776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7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4B-</a:t>
            </a:r>
            <a:fld id="{DCA764BA-4FF7-44AC-B092-3A07FE14C2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6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4C-</a:t>
            </a:r>
            <a:fld id="{BB1B6457-0AE4-4F46-8C5A-6367C8A626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87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Title Placeholder 1"/>
          <p:cNvSpPr>
            <a:spLocks noGrp="1"/>
          </p:cNvSpPr>
          <p:nvPr>
            <p:ph type="title"/>
          </p:nvPr>
        </p:nvSpPr>
        <p:spPr>
          <a:xfrm>
            <a:off x="685800" y="193590"/>
            <a:ext cx="7772400" cy="9144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4" name="Content Placeholder 2" descr="red line"/>
          <p:cNvSpPr>
            <a:spLocks noGrp="1"/>
          </p:cNvSpPr>
          <p:nvPr>
            <p:ph sz="half" idx="1"/>
          </p:nvPr>
        </p:nvSpPr>
        <p:spPr>
          <a:xfrm>
            <a:off x="685546" y="1295400"/>
            <a:ext cx="7772654" cy="5342510"/>
          </a:xfrm>
        </p:spPr>
        <p:txBody>
          <a:bodyPr>
            <a:normAutofit/>
          </a:bodyPr>
          <a:lstStyle>
            <a:lvl1pPr marL="365760" indent="-365760">
              <a:defRPr sz="2800"/>
            </a:lvl1pPr>
            <a:lvl2pPr marL="731520" indent="-365760">
              <a:buFont typeface="Courier New" panose="02070309020205020404" pitchFamily="49" charset="0"/>
              <a:buChar char="o"/>
              <a:defRPr sz="2400"/>
            </a:lvl2pPr>
            <a:lvl3pPr marL="1097280" indent="-365760">
              <a:buFont typeface="Rockwell" panose="02060603020205020403" pitchFamily="18" charset="0"/>
              <a:buChar char="–"/>
              <a:defRPr sz="2000"/>
            </a:lvl3pPr>
            <a:lvl4pPr marL="1463040" indent="-365760">
              <a:buFont typeface="Arial" panose="020B0604020202020204" pitchFamily="34" charset="0"/>
              <a:buChar char="•"/>
              <a:defRPr sz="2000"/>
            </a:lvl4pPr>
            <a:lvl5pPr marL="1828800" indent="-365760">
              <a:buFont typeface="Rockwell" panose="02060603020205020403" pitchFamily="18" charset="0"/>
              <a:buChar char="◊"/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7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wrap="square"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8526780" y="6255258"/>
            <a:ext cx="393192" cy="393192"/>
            <a:chOff x="8532189" y="5068824"/>
            <a:chExt cx="393192" cy="393192"/>
          </a:xfrm>
        </p:grpSpPr>
        <p:sp>
          <p:nvSpPr>
            <p:cNvPr id="19" name="Oval 18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20" name="Oval 19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</p:spTree>
    <p:extLst>
      <p:ext uri="{BB962C8B-B14F-4D97-AF65-F5344CB8AC3E}">
        <p14:creationId xmlns:p14="http://schemas.microsoft.com/office/powerpoint/2010/main" val="1065680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5648"/>
            <a:ext cx="7772400" cy="914400"/>
          </a:xfrm>
        </p:spPr>
        <p:txBody>
          <a:bodyPr wrap="square">
            <a:no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546" y="1286890"/>
            <a:ext cx="3657600" cy="5418710"/>
          </a:xfrm>
        </p:spPr>
        <p:txBody>
          <a:bodyPr>
            <a:normAutofit/>
          </a:bodyPr>
          <a:lstStyle>
            <a:lvl1pPr marL="365760" indent="-365760">
              <a:defRPr sz="2800"/>
            </a:lvl1pPr>
            <a:lvl2pPr marL="731520" indent="-365760">
              <a:buFont typeface="Courier New" panose="02070309020205020404" pitchFamily="49" charset="0"/>
              <a:buChar char="o"/>
              <a:defRPr sz="2400"/>
            </a:lvl2pPr>
            <a:lvl3pPr marL="1097280" indent="-365760">
              <a:buFont typeface="Rockwell" panose="02060603020205020403" pitchFamily="18" charset="0"/>
              <a:buChar char="–"/>
              <a:defRPr sz="2000"/>
            </a:lvl3pPr>
            <a:lvl4pPr marL="1463040" indent="-365760">
              <a:buFont typeface="Arial" panose="020B0604020202020204" pitchFamily="34" charset="0"/>
              <a:buChar char="•"/>
              <a:defRPr sz="2000"/>
            </a:lvl4pPr>
            <a:lvl5pPr marL="1828800" indent="-365760">
              <a:buFont typeface="Rockwell" panose="02060603020205020403" pitchFamily="18" charset="0"/>
              <a:buChar char="◊"/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800600" y="1286890"/>
            <a:ext cx="3657600" cy="5418710"/>
          </a:xfrm>
        </p:spPr>
        <p:txBody>
          <a:bodyPr>
            <a:normAutofit/>
          </a:bodyPr>
          <a:lstStyle>
            <a:lvl1pPr marL="365760" indent="-365760">
              <a:defRPr sz="2800"/>
            </a:lvl1pPr>
            <a:lvl2pPr marL="731520" indent="-365760">
              <a:buFont typeface="Courier New" panose="02070309020205020404" pitchFamily="49" charset="0"/>
              <a:buChar char="o"/>
              <a:defRPr sz="2400"/>
            </a:lvl2pPr>
            <a:lvl3pPr marL="1097280" indent="-365760">
              <a:buFont typeface="Rockwell" panose="02060603020205020403" pitchFamily="18" charset="0"/>
              <a:buChar char="–"/>
              <a:defRPr sz="2000"/>
            </a:lvl3pPr>
            <a:lvl4pPr marL="1463040" indent="-365760">
              <a:buFont typeface="Arial" panose="020B0604020202020204" pitchFamily="34" charset="0"/>
              <a:buChar char="•"/>
              <a:defRPr sz="2000"/>
            </a:lvl4pPr>
            <a:lvl5pPr marL="1828800" indent="-365760">
              <a:buFont typeface="Rockwell" panose="02060603020205020403" pitchFamily="18" charset="0"/>
              <a:buChar char="◊"/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857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85800" y="195648"/>
            <a:ext cx="7772400" cy="914400"/>
          </a:xfrm>
        </p:spPr>
        <p:txBody>
          <a:bodyPr wrap="square">
            <a:noAutofit/>
          </a:bodyPr>
          <a:lstStyle>
            <a:lvl1pPr>
              <a:defRPr sz="40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95400"/>
            <a:ext cx="3657600" cy="764440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95197"/>
            <a:ext cx="3657600" cy="4580510"/>
          </a:xfrm>
        </p:spPr>
        <p:txBody>
          <a:bodyPr/>
          <a:lstStyle>
            <a:lvl1pPr marL="365760" indent="-365760">
              <a:defRPr sz="2400"/>
            </a:lvl1pPr>
            <a:lvl2pPr marL="731520" indent="-365760">
              <a:buFont typeface="Courier New" panose="02070309020205020404" pitchFamily="49" charset="0"/>
              <a:buChar char="o"/>
              <a:defRPr sz="2000"/>
            </a:lvl2pPr>
            <a:lvl3pPr marL="1096963" indent="-365125">
              <a:buFont typeface="Rockwell" panose="02060603020205020403" pitchFamily="18" charset="0"/>
              <a:buChar char="–"/>
              <a:defRPr sz="1800"/>
            </a:lvl3pPr>
            <a:lvl4pPr marL="1463040" indent="-365760">
              <a:buFont typeface="Arial" panose="020B0604020202020204" pitchFamily="34" charset="0"/>
              <a:buChar char="•"/>
              <a:defRPr sz="1800"/>
            </a:lvl4pPr>
            <a:lvl5pPr marL="1828800" indent="-365760">
              <a:buFont typeface="Rockwell" panose="02060603020205020403" pitchFamily="18" charset="0"/>
              <a:buChar char="◊"/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1295400"/>
            <a:ext cx="3657600" cy="764440"/>
          </a:xfrm>
        </p:spPr>
        <p:txBody>
          <a:bodyPr anchor="ctr">
            <a:noAutofit/>
          </a:bodyPr>
          <a:lstStyle>
            <a:lvl1pPr marL="0" indent="0">
              <a:buNone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Content Placeholder 3"/>
          <p:cNvSpPr>
            <a:spLocks noGrp="1"/>
          </p:cNvSpPr>
          <p:nvPr>
            <p:ph sz="half" idx="12"/>
          </p:nvPr>
        </p:nvSpPr>
        <p:spPr>
          <a:xfrm>
            <a:off x="4820793" y="2095197"/>
            <a:ext cx="3657600" cy="4580510"/>
          </a:xfrm>
        </p:spPr>
        <p:txBody>
          <a:bodyPr/>
          <a:lstStyle>
            <a:lvl1pPr marL="365760" indent="-365760">
              <a:defRPr sz="2400"/>
            </a:lvl1pPr>
            <a:lvl2pPr marL="731520" indent="-365760">
              <a:buFont typeface="Courier New" panose="02070309020205020404" pitchFamily="49" charset="0"/>
              <a:buChar char="o"/>
              <a:defRPr sz="2000"/>
            </a:lvl2pPr>
            <a:lvl3pPr marL="1096963" indent="-365125">
              <a:buFont typeface="Rockwell" panose="02060603020205020403" pitchFamily="18" charset="0"/>
              <a:buChar char="–"/>
              <a:defRPr sz="1800"/>
            </a:lvl3pPr>
            <a:lvl4pPr marL="1463040" indent="-365760">
              <a:buFont typeface="Arial" panose="020B0604020202020204" pitchFamily="34" charset="0"/>
              <a:buChar char="•"/>
              <a:defRPr sz="1800"/>
            </a:lvl4pPr>
            <a:lvl5pPr marL="1828800" indent="-365760">
              <a:buFont typeface="Rockwell" panose="02060603020205020403" pitchFamily="18" charset="0"/>
              <a:buChar char="◊"/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526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wrap="square"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73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28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wrap="square" anchor="t" anchorCtr="0">
            <a:normAutofit/>
          </a:bodyPr>
          <a:lstStyle>
            <a:lvl1pPr>
              <a:defRPr sz="28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tent Placeholder 3"/>
          <p:cNvSpPr>
            <a:spLocks noGrp="1"/>
          </p:cNvSpPr>
          <p:nvPr>
            <p:ph sz="half" idx="12"/>
          </p:nvPr>
        </p:nvSpPr>
        <p:spPr>
          <a:xfrm>
            <a:off x="764616" y="685800"/>
            <a:ext cx="5026584" cy="5962650"/>
          </a:xfrm>
        </p:spPr>
        <p:txBody>
          <a:bodyPr/>
          <a:lstStyle>
            <a:lvl1pPr marL="365760" indent="-365760">
              <a:defRPr sz="2000"/>
            </a:lvl1pPr>
            <a:lvl2pPr marL="731520" indent="-365760">
              <a:buFont typeface="Courier New" panose="02070309020205020404" pitchFamily="49" charset="0"/>
              <a:buChar char="o"/>
              <a:defRPr sz="1800"/>
            </a:lvl2pPr>
            <a:lvl3pPr marL="1096963" indent="-365125">
              <a:buFont typeface="Rockwell" panose="02060603020205020403" pitchFamily="18" charset="0"/>
              <a:buChar char="–"/>
              <a:defRPr sz="1600"/>
            </a:lvl3pPr>
            <a:lvl4pPr marL="1463040" indent="-365760">
              <a:buFont typeface="Arial" panose="020B0604020202020204" pitchFamily="34" charset="0"/>
              <a:buChar char="•"/>
              <a:defRPr sz="1600"/>
            </a:lvl4pPr>
            <a:lvl5pPr marL="1828800" indent="-365760">
              <a:buFont typeface="Rockwell" panose="02060603020205020403" pitchFamily="18" charset="0"/>
              <a:buChar char="◊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735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3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0"/>
            <a:ext cx="7772400" cy="54292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93590"/>
            <a:ext cx="7772400" cy="9144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Group 11" descr="red circle inside red ring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7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cxnSp>
        <p:nvCxnSpPr>
          <p:cNvPr id="10" name="Straight Connector 9" descr="red line"/>
          <p:cNvCxnSpPr/>
          <p:nvPr userDrawn="1"/>
        </p:nvCxnSpPr>
        <p:spPr>
          <a:xfrm>
            <a:off x="675132" y="1219200"/>
            <a:ext cx="7772400" cy="0"/>
          </a:xfrm>
          <a:prstGeom prst="line">
            <a:avLst/>
          </a:prstGeom>
          <a:ln w="762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8554632" y="6321049"/>
            <a:ext cx="32925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B66D5D78-5492-4501-9F0C-B64D119CB390}" type="slidenum">
              <a:rPr kumimoji="0" lang="en-US" altLang="en-US" sz="1100" b="1" i="0" u="none" strike="noStrike" kern="1200" cap="none" spc="-7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512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25" r:id="rId2"/>
    <p:sldLayoutId id="2147484126" r:id="rId3"/>
    <p:sldLayoutId id="2147484127" r:id="rId4"/>
    <p:sldLayoutId id="2147484128" r:id="rId5"/>
    <p:sldLayoutId id="2147484129" r:id="rId6"/>
    <p:sldLayoutId id="2147484130" r:id="rId7"/>
    <p:sldLayoutId id="2147484131" r:id="rId8"/>
    <p:sldLayoutId id="2147484132" r:id="rId9"/>
    <p:sldLayoutId id="2147484133" r:id="rId10"/>
    <p:sldLayoutId id="2147484134" r:id="rId11"/>
    <p:sldLayoutId id="2147483973" r:id="rId12"/>
    <p:sldLayoutId id="2147484135" r:id="rId13"/>
    <p:sldLayoutId id="2147484136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 cap="all" baseline="0">
          <a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lnSpc>
          <a:spcPct val="10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365760" algn="l" defTabSz="914400" rtl="0" eaLnBrk="1" latinLnBrk="0" hangingPunct="1">
        <a:lnSpc>
          <a:spcPct val="10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Rockwell" panose="02060603020205020403" pitchFamily="18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40" indent="-365760" algn="l" defTabSz="914400" rtl="0" eaLnBrk="1" latinLnBrk="0" hangingPunct="1">
        <a:lnSpc>
          <a:spcPct val="10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365760" algn="l" defTabSz="914400" rtl="0" eaLnBrk="1" latinLnBrk="0" hangingPunct="1">
        <a:lnSpc>
          <a:spcPct val="10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Rockwell" panose="02060603020205020403" pitchFamily="18" charset="0"/>
        <a:buChar char="◊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ENGINE OPERATOR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Unit O</a:t>
            </a:r>
          </a:p>
          <a:p>
            <a:r>
              <a:rPr lang="en-US" smtClean="0"/>
              <a:t>Course Introduction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7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Course Purpose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Provide </a:t>
            </a:r>
            <a:r>
              <a:rPr lang="en-US" dirty="0"/>
              <a:t>students with the knowledge and skills necessary to operate and maintain a wildland fire engine during presuppression, suppression, and post-fire </a:t>
            </a:r>
            <a:r>
              <a:rPr lang="en-US" dirty="0" smtClean="0"/>
              <a:t>operations.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89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Instructor Roles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 roles include:</a:t>
            </a:r>
          </a:p>
          <a:p>
            <a:pPr lvl="1"/>
            <a:r>
              <a:rPr lang="en-US" dirty="0" smtClean="0"/>
              <a:t>Presenting information</a:t>
            </a:r>
            <a:endParaRPr lang="en-US" dirty="0"/>
          </a:p>
          <a:p>
            <a:pPr lvl="1"/>
            <a:r>
              <a:rPr lang="en-US" dirty="0" smtClean="0"/>
              <a:t>Facilitating exercises</a:t>
            </a:r>
            <a:endParaRPr lang="en-US" dirty="0"/>
          </a:p>
          <a:p>
            <a:pPr lvl="1"/>
            <a:r>
              <a:rPr lang="en-US" dirty="0" smtClean="0"/>
              <a:t>Asking questions</a:t>
            </a:r>
            <a:endParaRPr lang="en-US" dirty="0"/>
          </a:p>
          <a:p>
            <a:pPr lvl="1"/>
            <a:r>
              <a:rPr lang="en-US" dirty="0" smtClean="0"/>
              <a:t>Presenting solutions</a:t>
            </a:r>
            <a:endParaRPr lang="en-US" dirty="0"/>
          </a:p>
          <a:p>
            <a:pPr lvl="1"/>
            <a:r>
              <a:rPr lang="en-US" dirty="0" smtClean="0"/>
              <a:t>Answering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STL/Instructor Cadre Roles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Strike team leader roles include:</a:t>
            </a:r>
          </a:p>
          <a:p>
            <a:pPr lvl="1"/>
            <a:r>
              <a:rPr lang="en-US" dirty="0" smtClean="0"/>
              <a:t>Coaching </a:t>
            </a:r>
            <a:r>
              <a:rPr lang="en-US" dirty="0"/>
              <a:t>and </a:t>
            </a:r>
            <a:r>
              <a:rPr lang="en-US" dirty="0" smtClean="0"/>
              <a:t>mentoring </a:t>
            </a:r>
            <a:r>
              <a:rPr lang="en-US" dirty="0"/>
              <a:t>students during </a:t>
            </a:r>
            <a:r>
              <a:rPr lang="en-US" dirty="0" smtClean="0"/>
              <a:t>exercises</a:t>
            </a:r>
            <a:endParaRPr lang="en-US" dirty="0"/>
          </a:p>
          <a:p>
            <a:pPr lvl="1"/>
            <a:r>
              <a:rPr lang="en-US" dirty="0" smtClean="0"/>
              <a:t>Performing </a:t>
            </a:r>
            <a:r>
              <a:rPr lang="en-US" dirty="0"/>
              <a:t>student evaluations throughout the </a:t>
            </a:r>
            <a:r>
              <a:rPr lang="en-US" dirty="0" smtClean="0"/>
              <a:t>course</a:t>
            </a:r>
            <a:endParaRPr lang="en-US" dirty="0"/>
          </a:p>
          <a:p>
            <a:pPr lvl="1"/>
            <a:r>
              <a:rPr lang="en-US" dirty="0" smtClean="0"/>
              <a:t>Answering questions</a:t>
            </a:r>
            <a:endParaRPr lang="en-US" dirty="0"/>
          </a:p>
          <a:p>
            <a:pPr lvl="1"/>
            <a:r>
              <a:rPr lang="en-US" dirty="0" smtClean="0"/>
              <a:t>Facilitating exercises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58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Student Roles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 roles include:</a:t>
            </a:r>
          </a:p>
          <a:p>
            <a:pPr lvl="1"/>
            <a:r>
              <a:rPr lang="en-US" dirty="0" smtClean="0"/>
              <a:t>Actively participating </a:t>
            </a:r>
            <a:r>
              <a:rPr lang="en-US" dirty="0"/>
              <a:t>in class discussions and </a:t>
            </a:r>
            <a:r>
              <a:rPr lang="en-US" dirty="0" smtClean="0"/>
              <a:t>completing </a:t>
            </a:r>
            <a:r>
              <a:rPr lang="en-US" dirty="0"/>
              <a:t>all exercises and </a:t>
            </a:r>
            <a:r>
              <a:rPr lang="en-US" dirty="0" smtClean="0"/>
              <a:t>assignments</a:t>
            </a:r>
            <a:endParaRPr lang="en-US" dirty="0"/>
          </a:p>
          <a:p>
            <a:pPr lvl="1"/>
            <a:r>
              <a:rPr lang="en-US" dirty="0" smtClean="0"/>
              <a:t>Asking questions</a:t>
            </a:r>
            <a:endParaRPr lang="en-US" dirty="0"/>
          </a:p>
          <a:p>
            <a:pPr lvl="1"/>
            <a:r>
              <a:rPr lang="en-US" dirty="0" smtClean="0"/>
              <a:t>Helping </a:t>
            </a:r>
            <a:r>
              <a:rPr lang="en-US" dirty="0"/>
              <a:t>one another to </a:t>
            </a:r>
            <a:r>
              <a:rPr lang="en-US" dirty="0" smtClean="0"/>
              <a:t>succeed</a:t>
            </a:r>
            <a:endParaRPr lang="en-US" dirty="0"/>
          </a:p>
          <a:p>
            <a:pPr lvl="1"/>
            <a:r>
              <a:rPr lang="en-US" dirty="0" smtClean="0"/>
              <a:t>Networking </a:t>
            </a:r>
            <a:r>
              <a:rPr lang="en-US" dirty="0"/>
              <a:t>with other </a:t>
            </a:r>
            <a:r>
              <a:rPr lang="en-US" dirty="0" smtClean="0"/>
              <a:t>ENOPs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</a:t>
            </a:r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ENOP Student Workbook</a:t>
            </a:r>
          </a:p>
          <a:p>
            <a:r>
              <a:rPr lang="en-US" i="1" dirty="0" smtClean="0"/>
              <a:t>ENOP Vehicle Inspection Job Aid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82398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Field Exercise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34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Field Exercise Goals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Gain knowledge and test engine skills during actual on-the-ground situations as an </a:t>
            </a:r>
            <a:r>
              <a:rPr lang="en-US" dirty="0" smtClean="0"/>
              <a:t>ENOP.</a:t>
            </a:r>
            <a:endParaRPr lang="en-US" dirty="0"/>
          </a:p>
          <a:p>
            <a:r>
              <a:rPr lang="en-US" dirty="0"/>
              <a:t>Network with instructors and other ENOPs to gain knowledge and test engine skills in a controlled </a:t>
            </a:r>
            <a:r>
              <a:rPr lang="en-US" dirty="0" smtClean="0"/>
              <a:t>environment.</a:t>
            </a:r>
            <a:endParaRPr lang="en-US" dirty="0"/>
          </a:p>
          <a:p>
            <a:r>
              <a:rPr lang="en-US" dirty="0"/>
              <a:t>Participate as a member of a strike </a:t>
            </a:r>
            <a:r>
              <a:rPr lang="en-US" dirty="0" smtClean="0"/>
              <a:t>team.</a:t>
            </a:r>
            <a:endParaRPr lang="en-US" dirty="0"/>
          </a:p>
          <a:p>
            <a:endParaRPr lang="en-US" dirty="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685800" y="3505200"/>
            <a:ext cx="7924800" cy="176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Font typeface="Wingdings" pitchFamily="2" charset="2"/>
              <a:buChar char="ü"/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88181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Field Exercise Logistics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Exercise length</a:t>
            </a:r>
          </a:p>
          <a:p>
            <a:r>
              <a:rPr lang="en-US" dirty="0"/>
              <a:t>Course hours</a:t>
            </a:r>
          </a:p>
          <a:p>
            <a:r>
              <a:rPr lang="en-US" dirty="0"/>
              <a:t>Transportation</a:t>
            </a:r>
          </a:p>
          <a:p>
            <a:r>
              <a:rPr lang="en-US" dirty="0"/>
              <a:t>Clothing requirements</a:t>
            </a:r>
          </a:p>
          <a:p>
            <a:r>
              <a:rPr lang="en-US" dirty="0"/>
              <a:t>Meals</a:t>
            </a:r>
          </a:p>
          <a:p>
            <a:r>
              <a:rPr lang="en-US" dirty="0"/>
              <a:t>Crew configuration</a:t>
            </a:r>
          </a:p>
          <a:p>
            <a:r>
              <a:rPr lang="en-US" dirty="0"/>
              <a:t>Strike </a:t>
            </a:r>
            <a:r>
              <a:rPr lang="en-US" dirty="0" smtClean="0"/>
              <a:t>Team Leader </a:t>
            </a:r>
            <a:r>
              <a:rPr lang="en-US" dirty="0"/>
              <a:t>(Coach/Mentor)</a:t>
            </a:r>
          </a:p>
        </p:txBody>
      </p:sp>
    </p:spTree>
    <p:extLst>
      <p:ext uri="{BB962C8B-B14F-4D97-AF65-F5344CB8AC3E}">
        <p14:creationId xmlns:p14="http://schemas.microsoft.com/office/powerpoint/2010/main" val="125190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Performance </a:t>
            </a:r>
            <a:br>
              <a:rPr lang="en-US"/>
            </a:br>
            <a:r>
              <a:rPr lang="en-US"/>
              <a:t>and </a:t>
            </a:r>
            <a:br>
              <a:rPr lang="en-US"/>
            </a:br>
            <a:r>
              <a:rPr lang="en-US"/>
              <a:t>Evaluation</a:t>
            </a:r>
          </a:p>
        </p:txBody>
      </p:sp>
    </p:spTree>
    <p:extLst>
      <p:ext uri="{BB962C8B-B14F-4D97-AF65-F5344CB8AC3E}">
        <p14:creationId xmlns:p14="http://schemas.microsoft.com/office/powerpoint/2010/main" val="120720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Evaluation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ENOP student success is measured through </a:t>
            </a:r>
            <a:endParaRPr lang="en-US" dirty="0" smtClean="0"/>
          </a:p>
          <a:p>
            <a:r>
              <a:rPr lang="en-US" dirty="0"/>
              <a:t>Q</a:t>
            </a:r>
            <a:r>
              <a:rPr lang="en-US" dirty="0" smtClean="0"/>
              <a:t>uizzes </a:t>
            </a:r>
          </a:p>
          <a:p>
            <a:r>
              <a:rPr lang="en-US" dirty="0" smtClean="0"/>
              <a:t>“ENOP </a:t>
            </a:r>
            <a:r>
              <a:rPr lang="en-US" dirty="0" smtClean="0"/>
              <a:t>Training Evaluation </a:t>
            </a:r>
            <a:r>
              <a:rPr lang="en-US" dirty="0" smtClean="0"/>
              <a:t>Form”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359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Name</a:t>
            </a:r>
          </a:p>
          <a:p>
            <a:pPr>
              <a:lnSpc>
                <a:spcPct val="90000"/>
              </a:lnSpc>
            </a:pPr>
            <a:r>
              <a:rPr lang="en-US" dirty="0"/>
              <a:t>Home unit</a:t>
            </a:r>
          </a:p>
          <a:p>
            <a:pPr>
              <a:lnSpc>
                <a:spcPct val="90000"/>
              </a:lnSpc>
            </a:pPr>
            <a:r>
              <a:rPr lang="en-US" dirty="0"/>
              <a:t>Job title</a:t>
            </a:r>
          </a:p>
          <a:p>
            <a:pPr>
              <a:lnSpc>
                <a:spcPct val="90000"/>
              </a:lnSpc>
            </a:pPr>
            <a:r>
              <a:rPr lang="en-US" dirty="0"/>
              <a:t>Highest qualification (</a:t>
            </a:r>
            <a:r>
              <a:rPr lang="en-US" dirty="0" smtClean="0"/>
              <a:t>Single Resource Boss, </a:t>
            </a:r>
            <a:r>
              <a:rPr lang="en-US" dirty="0"/>
              <a:t>ICT3, ICT4, FFT1, or FFT2)</a:t>
            </a:r>
          </a:p>
          <a:p>
            <a:pPr>
              <a:lnSpc>
                <a:spcPct val="90000"/>
              </a:lnSpc>
            </a:pPr>
            <a:r>
              <a:rPr lang="en-US" dirty="0"/>
              <a:t>Typical engine crew configuration </a:t>
            </a:r>
            <a:r>
              <a:rPr lang="en-US" dirty="0" smtClean="0"/>
              <a:t>for </a:t>
            </a:r>
            <a:r>
              <a:rPr lang="en-US" dirty="0"/>
              <a:t>your </a:t>
            </a:r>
            <a:r>
              <a:rPr lang="en-US" dirty="0" smtClean="0"/>
              <a:t>home unit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Do you have an initiated ENOP Position </a:t>
            </a:r>
            <a:br>
              <a:rPr lang="en-US" dirty="0"/>
            </a:br>
            <a:r>
              <a:rPr lang="en-US" dirty="0"/>
              <a:t>Task Book?</a:t>
            </a:r>
          </a:p>
        </p:txBody>
      </p:sp>
    </p:spTree>
    <p:extLst>
      <p:ext uri="{BB962C8B-B14F-4D97-AF65-F5344CB8AC3E}">
        <p14:creationId xmlns:p14="http://schemas.microsoft.com/office/powerpoint/2010/main" val="359059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ENOP Certificate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Students </a:t>
            </a:r>
            <a:r>
              <a:rPr lang="en-US" dirty="0"/>
              <a:t>who pass all quizzes and the evaluation will receive their course certificate at the end of the training. </a:t>
            </a:r>
            <a:endParaRPr lang="en-US" dirty="0" smtClean="0"/>
          </a:p>
          <a:p>
            <a:r>
              <a:rPr lang="en-US" dirty="0" smtClean="0"/>
              <a:t>Students </a:t>
            </a:r>
            <a:r>
              <a:rPr lang="en-US" dirty="0"/>
              <a:t>who experience deficiency in specific areas will receive immediate feedback from their instructor(s); their course certificate and evaluations will be returned to the home unit for remediation. </a:t>
            </a:r>
          </a:p>
        </p:txBody>
      </p:sp>
    </p:spTree>
    <p:extLst>
      <p:ext uri="{BB962C8B-B14F-4D97-AF65-F5344CB8AC3E}">
        <p14:creationId xmlns:p14="http://schemas.microsoft.com/office/powerpoint/2010/main" val="353920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Becoming </a:t>
            </a:r>
            <a:r>
              <a:rPr lang="en-US" dirty="0" err="1" smtClean="0"/>
              <a:t>enop</a:t>
            </a:r>
            <a:r>
              <a:rPr lang="en-US" dirty="0" smtClean="0"/>
              <a:t> </a:t>
            </a:r>
            <a:r>
              <a:rPr lang="en-US" smtClean="0"/>
              <a:t>qualified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Individuals desiring certification as an </a:t>
            </a:r>
            <a:r>
              <a:rPr lang="en-US" dirty="0" smtClean="0"/>
              <a:t>ENOP </a:t>
            </a:r>
            <a:r>
              <a:rPr lang="en-US" dirty="0"/>
              <a:t>are required to complete the tasks found in the </a:t>
            </a:r>
            <a:r>
              <a:rPr lang="en-US" i="1" dirty="0"/>
              <a:t>ENOP Position Task Book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Completion </a:t>
            </a:r>
            <a:r>
              <a:rPr lang="en-US" dirty="0"/>
              <a:t>of the </a:t>
            </a:r>
            <a:r>
              <a:rPr lang="en-US" dirty="0" smtClean="0"/>
              <a:t>position task </a:t>
            </a:r>
            <a:r>
              <a:rPr lang="en-US" dirty="0"/>
              <a:t>book is a function of the home unit. </a:t>
            </a:r>
            <a:endParaRPr lang="en-US" dirty="0" smtClean="0"/>
          </a:p>
          <a:p>
            <a:r>
              <a:rPr lang="en-US" b="1" dirty="0" smtClean="0"/>
              <a:t>No </a:t>
            </a:r>
            <a:r>
              <a:rPr lang="en-US" b="1" dirty="0"/>
              <a:t>tasks will be signed off while attending the ENOP course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47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Logistics &amp; </a:t>
            </a:r>
            <a:br>
              <a:rPr lang="en-US" sz="4000" dirty="0"/>
            </a:br>
            <a:r>
              <a:rPr lang="en-US" sz="4000" dirty="0"/>
              <a:t>Administrative Concerns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Logistics</a:t>
            </a:r>
          </a:p>
          <a:p>
            <a:pPr lvl="1">
              <a:lnSpc>
                <a:spcPct val="90000"/>
              </a:lnSpc>
            </a:pPr>
            <a:r>
              <a:rPr lang="en-US"/>
              <a:t>Exits and safety concerns</a:t>
            </a:r>
          </a:p>
          <a:p>
            <a:pPr lvl="1">
              <a:lnSpc>
                <a:spcPct val="90000"/>
              </a:lnSpc>
            </a:pPr>
            <a:r>
              <a:rPr lang="en-US"/>
              <a:t>Lodging and transportation concerns</a:t>
            </a:r>
          </a:p>
          <a:p>
            <a:pPr lvl="1">
              <a:lnSpc>
                <a:spcPct val="90000"/>
              </a:lnSpc>
            </a:pPr>
            <a:r>
              <a:rPr lang="en-US"/>
              <a:t>Breaks (restrooms, vending machines, drinking fountains, smoking areas, punctuality, etc.)</a:t>
            </a:r>
          </a:p>
          <a:p>
            <a:pPr lvl="1">
              <a:lnSpc>
                <a:spcPct val="90000"/>
              </a:lnSpc>
            </a:pPr>
            <a:r>
              <a:rPr lang="en-US"/>
              <a:t>Message locations and telephones</a:t>
            </a:r>
          </a:p>
          <a:p>
            <a:pPr>
              <a:lnSpc>
                <a:spcPct val="90000"/>
              </a:lnSpc>
            </a:pPr>
            <a:r>
              <a:rPr lang="en-US"/>
              <a:t>Administrative Concerns</a:t>
            </a:r>
          </a:p>
          <a:p>
            <a:pPr lvl="1">
              <a:lnSpc>
                <a:spcPct val="90000"/>
              </a:lnSpc>
            </a:pPr>
            <a:r>
              <a:rPr lang="en-US"/>
              <a:t>Class roster</a:t>
            </a:r>
          </a:p>
          <a:p>
            <a:pPr lvl="1">
              <a:lnSpc>
                <a:spcPct val="90000"/>
              </a:lnSpc>
            </a:pPr>
            <a:r>
              <a:rPr lang="en-US"/>
              <a:t>Course agenda</a:t>
            </a:r>
          </a:p>
          <a:p>
            <a:pPr lvl="1">
              <a:lnSpc>
                <a:spcPct val="90000"/>
              </a:lnSpc>
            </a:pPr>
            <a:r>
              <a:rPr lang="en-US"/>
              <a:t>Student Workbook</a:t>
            </a:r>
          </a:p>
        </p:txBody>
      </p:sp>
    </p:spTree>
    <p:extLst>
      <p:ext uri="{BB962C8B-B14F-4D97-AF65-F5344CB8AC3E}">
        <p14:creationId xmlns:p14="http://schemas.microsoft.com/office/powerpoint/2010/main" val="134436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Course Overview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6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Expectations </a:t>
            </a:r>
            <a:r>
              <a:rPr lang="en-US" dirty="0"/>
              <a:t>Exercise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Break into pre-established groups.</a:t>
            </a:r>
          </a:p>
          <a:p>
            <a:r>
              <a:rPr lang="en-US" dirty="0"/>
              <a:t>Select a group spokesperson.</a:t>
            </a:r>
          </a:p>
          <a:p>
            <a:r>
              <a:rPr lang="en-US" dirty="0"/>
              <a:t>List expectations on your flipchart.</a:t>
            </a:r>
          </a:p>
          <a:p>
            <a:r>
              <a:rPr lang="en-US" dirty="0"/>
              <a:t>Share group expectations with the class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" name="Picture 1" descr="man pushing a gea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3557826"/>
            <a:ext cx="3056021" cy="305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09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Instructor Expectations </a:t>
            </a:r>
            <a:br>
              <a:rPr lang="en-US" sz="4000" dirty="0"/>
            </a:br>
            <a:r>
              <a:rPr lang="en-US" sz="4000" dirty="0"/>
              <a:t>of Students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Completion of pre-course work, exercises and </a:t>
            </a:r>
            <a:r>
              <a:rPr lang="en-US" dirty="0" smtClean="0"/>
              <a:t>assignments</a:t>
            </a:r>
            <a:endParaRPr lang="en-US" dirty="0"/>
          </a:p>
          <a:p>
            <a:r>
              <a:rPr lang="en-US" dirty="0"/>
              <a:t>Mutual cooperation within </a:t>
            </a:r>
            <a:r>
              <a:rPr lang="en-US" dirty="0" smtClean="0"/>
              <a:t>groups</a:t>
            </a:r>
            <a:endParaRPr lang="en-US" dirty="0"/>
          </a:p>
          <a:p>
            <a:r>
              <a:rPr lang="en-US" dirty="0"/>
              <a:t>Open-mindedness to processes and </a:t>
            </a:r>
            <a:r>
              <a:rPr lang="en-US" dirty="0" smtClean="0"/>
              <a:t>accomplishments</a:t>
            </a:r>
            <a:endParaRPr lang="en-US" dirty="0"/>
          </a:p>
          <a:p>
            <a:r>
              <a:rPr lang="en-US" dirty="0"/>
              <a:t>Respect for classroom procedures and </a:t>
            </a:r>
            <a:r>
              <a:rPr lang="en-US" dirty="0" smtClean="0"/>
              <a:t>timelines</a:t>
            </a:r>
            <a:endParaRPr lang="en-US" dirty="0"/>
          </a:p>
          <a:p>
            <a:r>
              <a:rPr lang="en-US" dirty="0"/>
              <a:t>On-the-job application of skills learned or </a:t>
            </a:r>
            <a:br>
              <a:rPr lang="en-US" dirty="0"/>
            </a:br>
            <a:r>
              <a:rPr lang="en-US" dirty="0"/>
              <a:t>refined during the </a:t>
            </a:r>
            <a:r>
              <a:rPr lang="en-US" dirty="0" smtClean="0"/>
              <a:t>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52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Course Objectives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subTitle" idx="1"/>
          </p:nvPr>
        </p:nvSpPr>
        <p:spPr>
          <a:xfrm>
            <a:off x="685546" y="1295400"/>
            <a:ext cx="7323138" cy="5342510"/>
          </a:xfr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Given Type 3, 4, and/or Type 6 engines, agency policy documents, </a:t>
            </a:r>
            <a:r>
              <a:rPr lang="en-US" i="1" dirty="0"/>
              <a:t>ENOP Position Task Book</a:t>
            </a:r>
            <a:r>
              <a:rPr lang="en-US" dirty="0"/>
              <a:t>,</a:t>
            </a:r>
            <a:r>
              <a:rPr lang="en-US" i="1" dirty="0"/>
              <a:t>  Fire Engine Maintenance Procedure and Record </a:t>
            </a:r>
            <a:r>
              <a:rPr lang="en-US" dirty="0"/>
              <a:t>(FEMPR), fire management operations, project site conditions, and safety standards</a:t>
            </a:r>
            <a:r>
              <a:rPr lang="en-US" dirty="0" smtClean="0"/>
              <a:t>:</a:t>
            </a:r>
          </a:p>
          <a:p>
            <a:pPr lvl="0">
              <a:buClr>
                <a:srgbClr val="D34817">
                  <a:lumMod val="75000"/>
                </a:srgbClr>
              </a:buClr>
            </a:pPr>
            <a:r>
              <a:rPr lang="en-US" dirty="0">
                <a:solidFill>
                  <a:prstClr val="black"/>
                </a:solidFill>
              </a:rPr>
              <a:t>Perform the correct vehicle and pump maintenance procedures on a wildland fire engine.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149" name="Picture 228" descr="Target icon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8684" y="754251"/>
            <a:ext cx="914400" cy="9144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9604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Course Objectives</a:t>
            </a:r>
            <a:endParaRPr lang="en-US" alt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type="subTitle" idx="1"/>
          </p:nvPr>
        </p:nvSpPr>
        <p:spPr>
          <a:xfrm>
            <a:off x="685546" y="1295400"/>
            <a:ext cx="7323138" cy="5342510"/>
          </a:xfr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normAutofit/>
          </a:bodyPr>
          <a:lstStyle/>
          <a:p>
            <a:r>
              <a:rPr lang="en-US" dirty="0" smtClean="0"/>
              <a:t>Document </a:t>
            </a:r>
            <a:r>
              <a:rPr lang="en-US" dirty="0"/>
              <a:t>vehicle and pump maintenance and repair issues correctly in the FEMPR.</a:t>
            </a:r>
          </a:p>
          <a:p>
            <a:r>
              <a:rPr lang="en-US" dirty="0"/>
              <a:t>Identify tasks to be considered by ENOPs  during </a:t>
            </a:r>
            <a:r>
              <a:rPr lang="en-US" dirty="0" err="1"/>
              <a:t>presuppression</a:t>
            </a:r>
            <a:r>
              <a:rPr lang="en-US" dirty="0"/>
              <a:t>, suppression, and </a:t>
            </a:r>
            <a:br>
              <a:rPr lang="en-US" dirty="0"/>
            </a:br>
            <a:r>
              <a:rPr lang="en-US" dirty="0"/>
              <a:t>post-fire operations.</a:t>
            </a:r>
          </a:p>
          <a:p>
            <a:r>
              <a:rPr lang="en-US" dirty="0"/>
              <a:t>Describe pump theory and demonstrate pump operation.</a:t>
            </a:r>
          </a:p>
        </p:txBody>
      </p:sp>
      <p:pic>
        <p:nvPicPr>
          <p:cNvPr id="6149" name="Picture 228" descr="Target icon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8684" y="754251"/>
            <a:ext cx="914400" cy="9144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59820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Course Objectives</a:t>
            </a:r>
            <a:endParaRPr lang="en-US" alt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type="subTitle" idx="1"/>
          </p:nvPr>
        </p:nvSpPr>
        <p:spPr>
          <a:xfrm>
            <a:off x="685546" y="1295400"/>
            <a:ext cx="7323138" cy="5342510"/>
          </a:xfr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normAutofit/>
          </a:bodyPr>
          <a:lstStyle/>
          <a:p>
            <a:r>
              <a:rPr lang="en-US"/>
              <a:t>Discuss the various tactical operations in </a:t>
            </a:r>
            <a:br>
              <a:rPr lang="en-US"/>
            </a:br>
            <a:r>
              <a:rPr lang="en-US"/>
              <a:t>which engines will be involved.</a:t>
            </a:r>
          </a:p>
          <a:p>
            <a:r>
              <a:rPr lang="en-US"/>
              <a:t>Troubleshoot various mechanical problems encountered on engines.</a:t>
            </a:r>
          </a:p>
          <a:p>
            <a:r>
              <a:rPr lang="en-US"/>
              <a:t>Conduct ongoing risk assessments to identify hazardous situations and identify corrective actions to mitigate risk.</a:t>
            </a:r>
          </a:p>
          <a:p>
            <a:r>
              <a:rPr lang="en-US"/>
              <a:t>Identify equipment limitations and capabilities.</a:t>
            </a:r>
            <a:endParaRPr lang="en-US" dirty="0"/>
          </a:p>
        </p:txBody>
      </p:sp>
      <p:pic>
        <p:nvPicPr>
          <p:cNvPr id="6149" name="Picture 228" descr="Target icon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8684" y="754251"/>
            <a:ext cx="914400" cy="9144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67188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D6652020581F4AAFEC247DDFD43C06" ma:contentTypeVersion="2" ma:contentTypeDescription="Create a new document." ma:contentTypeScope="" ma:versionID="5a328d6fc7b0f8b4010254549e87812a">
  <xsd:schema xmlns:xsd="http://www.w3.org/2001/XMLSchema" xmlns:xs="http://www.w3.org/2001/XMLSchema" xmlns:p="http://schemas.microsoft.com/office/2006/metadata/properties" xmlns:ns2="6dc33cb6-6e53-400e-a50b-7d10ab5b0f80" targetNamespace="http://schemas.microsoft.com/office/2006/metadata/properties" ma:root="true" ma:fieldsID="63d12a00ee4cf5b63b0850246bd16b37" ns2:_="">
    <xsd:import namespace="6dc33cb6-6e53-400e-a50b-7d10ab5b0f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33cb6-6e53-400e-a50b-7d10ab5b0f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EAC0AF-DD66-413B-BDAB-130765C62587}"/>
</file>

<file path=customXml/itemProps2.xml><?xml version="1.0" encoding="utf-8"?>
<ds:datastoreItem xmlns:ds="http://schemas.openxmlformats.org/officeDocument/2006/customXml" ds:itemID="{2950F72D-AD44-47B7-A8A4-A27519CBECB7}"/>
</file>

<file path=customXml/itemProps3.xml><?xml version="1.0" encoding="utf-8"?>
<ds:datastoreItem xmlns:ds="http://schemas.openxmlformats.org/officeDocument/2006/customXml" ds:itemID="{B2A4F2ED-21DF-4361-9AA5-FA28CCD37AC3}"/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18178</TotalTime>
  <Words>530</Words>
  <Application>Microsoft Office PowerPoint</Application>
  <PresentationFormat>On-screen Show (4:3)</PresentationFormat>
  <Paragraphs>99</Paragraphs>
  <Slides>21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Courier New</vt:lpstr>
      <vt:lpstr>Rockwell</vt:lpstr>
      <vt:lpstr>Rockwell Condensed</vt:lpstr>
      <vt:lpstr>Times New Roman</vt:lpstr>
      <vt:lpstr>Wingdings</vt:lpstr>
      <vt:lpstr>Wood Type</vt:lpstr>
      <vt:lpstr>ENGINE OPERATOR</vt:lpstr>
      <vt:lpstr>Introductions</vt:lpstr>
      <vt:lpstr>Logistics &amp;  Administrative Concerns</vt:lpstr>
      <vt:lpstr>Course Overview</vt:lpstr>
      <vt:lpstr>Student Expectations Exercise</vt:lpstr>
      <vt:lpstr>Instructor Expectations  of Students</vt:lpstr>
      <vt:lpstr>Course Objectives</vt:lpstr>
      <vt:lpstr>Course Objectives</vt:lpstr>
      <vt:lpstr>Course Objectives</vt:lpstr>
      <vt:lpstr>Course Purpose</vt:lpstr>
      <vt:lpstr>Instructor Roles</vt:lpstr>
      <vt:lpstr>STL/Instructor Cadre Roles</vt:lpstr>
      <vt:lpstr>Student Roles</vt:lpstr>
      <vt:lpstr>Course Materials</vt:lpstr>
      <vt:lpstr>Field Exercise</vt:lpstr>
      <vt:lpstr>Field Exercise Goals</vt:lpstr>
      <vt:lpstr>Field Exercise Logistics</vt:lpstr>
      <vt:lpstr>Performance  and  Evaluation</vt:lpstr>
      <vt:lpstr>Student Evaluation</vt:lpstr>
      <vt:lpstr>The ENOP Certificate</vt:lpstr>
      <vt:lpstr>Becoming enop qualified</vt:lpstr>
    </vt:vector>
  </TitlesOfParts>
  <Company>GBC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CR15A Dell</dc:creator>
  <cp:lastModifiedBy>McDonald, Pamela J</cp:lastModifiedBy>
  <cp:revision>1245</cp:revision>
  <dcterms:created xsi:type="dcterms:W3CDTF">2001-03-22T19:20:22Z</dcterms:created>
  <dcterms:modified xsi:type="dcterms:W3CDTF">2019-02-19T17:42:03Z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0x01010059D6652020581F4AAFEC247DDFD43C06</vt:lpwstr>
  </property>
</Properties>
</file>