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4"/>
  </p:sldMasterIdLst>
  <p:notesMasterIdLst>
    <p:notesMasterId r:id="rId77"/>
  </p:notesMasterIdLst>
  <p:handoutMasterIdLst>
    <p:handoutMasterId r:id="rId78"/>
  </p:handoutMasterIdLst>
  <p:sldIdLst>
    <p:sldId id="356" r:id="rId5"/>
    <p:sldId id="357" r:id="rId6"/>
    <p:sldId id="359" r:id="rId7"/>
    <p:sldId id="364" r:id="rId8"/>
    <p:sldId id="417" r:id="rId9"/>
    <p:sldId id="366" r:id="rId10"/>
    <p:sldId id="367" r:id="rId11"/>
    <p:sldId id="369" r:id="rId12"/>
    <p:sldId id="370" r:id="rId13"/>
    <p:sldId id="371" r:id="rId14"/>
    <p:sldId id="373" r:id="rId15"/>
    <p:sldId id="377" r:id="rId16"/>
    <p:sldId id="381" r:id="rId17"/>
    <p:sldId id="382" r:id="rId18"/>
    <p:sldId id="383" r:id="rId19"/>
    <p:sldId id="378" r:id="rId20"/>
    <p:sldId id="384" r:id="rId21"/>
    <p:sldId id="418" r:id="rId22"/>
    <p:sldId id="385" r:id="rId23"/>
    <p:sldId id="387" r:id="rId24"/>
    <p:sldId id="386" r:id="rId25"/>
    <p:sldId id="431" r:id="rId26"/>
    <p:sldId id="388" r:id="rId27"/>
    <p:sldId id="438" r:id="rId28"/>
    <p:sldId id="482" r:id="rId29"/>
    <p:sldId id="478" r:id="rId30"/>
    <p:sldId id="391" r:id="rId31"/>
    <p:sldId id="389" r:id="rId32"/>
    <p:sldId id="480" r:id="rId33"/>
    <p:sldId id="419" r:id="rId34"/>
    <p:sldId id="392" r:id="rId35"/>
    <p:sldId id="393" r:id="rId36"/>
    <p:sldId id="394" r:id="rId37"/>
    <p:sldId id="395" r:id="rId38"/>
    <p:sldId id="396" r:id="rId39"/>
    <p:sldId id="397" r:id="rId40"/>
    <p:sldId id="398" r:id="rId41"/>
    <p:sldId id="399" r:id="rId42"/>
    <p:sldId id="400" r:id="rId43"/>
    <p:sldId id="401" r:id="rId44"/>
    <p:sldId id="420" r:id="rId45"/>
    <p:sldId id="402" r:id="rId46"/>
    <p:sldId id="403" r:id="rId47"/>
    <p:sldId id="404" r:id="rId48"/>
    <p:sldId id="447" r:id="rId49"/>
    <p:sldId id="446" r:id="rId50"/>
    <p:sldId id="432" r:id="rId51"/>
    <p:sldId id="444" r:id="rId52"/>
    <p:sldId id="445" r:id="rId53"/>
    <p:sldId id="442" r:id="rId54"/>
    <p:sldId id="454" r:id="rId55"/>
    <p:sldId id="484" r:id="rId56"/>
    <p:sldId id="421" r:id="rId57"/>
    <p:sldId id="433" r:id="rId58"/>
    <p:sldId id="406" r:id="rId59"/>
    <p:sldId id="408" r:id="rId60"/>
    <p:sldId id="409" r:id="rId61"/>
    <p:sldId id="410" r:id="rId62"/>
    <p:sldId id="424" r:id="rId63"/>
    <p:sldId id="411" r:id="rId64"/>
    <p:sldId id="425" r:id="rId65"/>
    <p:sldId id="426" r:id="rId66"/>
    <p:sldId id="479" r:id="rId67"/>
    <p:sldId id="427" r:id="rId68"/>
    <p:sldId id="428" r:id="rId69"/>
    <p:sldId id="452" r:id="rId70"/>
    <p:sldId id="429" r:id="rId71"/>
    <p:sldId id="453" r:id="rId72"/>
    <p:sldId id="481" r:id="rId73"/>
    <p:sldId id="430" r:id="rId74"/>
    <p:sldId id="413" r:id="rId75"/>
    <p:sldId id="483" r:id="rId76"/>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Donald, Pamela J" initials="MPJ" lastIdx="1" clrIdx="0">
    <p:extLst>
      <p:ext uri="{19B8F6BF-5375-455C-9EA6-DF929625EA0E}">
        <p15:presenceInfo xmlns:p15="http://schemas.microsoft.com/office/powerpoint/2012/main" userId="S-1-5-21-261334516-432891326-3434007665-159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C3944D-95E5-4F21-9B2B-F18792F59F48}" v="26" dt="2023-02-03T20:31:44.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microsoft.com/office/2016/11/relationships/changesInfo" Target="changesInfos/changesInfo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61" Type="http://schemas.openxmlformats.org/officeDocument/2006/relationships/slide" Target="slides/slide57.xml"/><Relationship Id="rId8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Donald, Pamela J" userId="c95fd413-ead2-4805-b58e-88879ebdda03" providerId="ADAL" clId="{55C3944D-95E5-4F21-9B2B-F18792F59F48}"/>
    <pc:docChg chg="modSld">
      <pc:chgData name="McDonald, Pamela J" userId="c95fd413-ead2-4805-b58e-88879ebdda03" providerId="ADAL" clId="{55C3944D-95E5-4F21-9B2B-F18792F59F48}" dt="2023-02-03T20:31:44.930" v="21" actId="20577"/>
      <pc:docMkLst>
        <pc:docMk/>
      </pc:docMkLst>
      <pc:sldChg chg="addSp modSp mod">
        <pc:chgData name="McDonald, Pamela J" userId="c95fd413-ead2-4805-b58e-88879ebdda03" providerId="ADAL" clId="{55C3944D-95E5-4F21-9B2B-F18792F59F48}" dt="2023-02-03T20:31:44.930" v="21" actId="20577"/>
        <pc:sldMkLst>
          <pc:docMk/>
          <pc:sldMk cId="0" sldId="356"/>
        </pc:sldMkLst>
        <pc:spChg chg="add mod">
          <ac:chgData name="McDonald, Pamela J" userId="c95fd413-ead2-4805-b58e-88879ebdda03" providerId="ADAL" clId="{55C3944D-95E5-4F21-9B2B-F18792F59F48}" dt="2023-02-03T20:31:44.930" v="21" actId="20577"/>
          <ac:spMkLst>
            <pc:docMk/>
            <pc:sldMk cId="0" sldId="356"/>
            <ac:spMk id="4" creationId="{A7AF8059-F22A-D28F-7F79-AC3EA788B1F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Vehicle manufacturers can test the fuel for cetane rating and void the fuel system warranty if found to meet manufacturer specifications.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7</a:t>
            </a:fld>
            <a:endParaRPr lang="en-US" altLang="en-US"/>
          </a:p>
        </p:txBody>
      </p:sp>
    </p:spTree>
    <p:extLst>
      <p:ext uri="{BB962C8B-B14F-4D97-AF65-F5344CB8AC3E}">
        <p14:creationId xmlns:p14="http://schemas.microsoft.com/office/powerpoint/2010/main" val="56244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16</a:t>
            </a:fld>
            <a:endParaRPr lang="en-US" altLang="en-US"/>
          </a:p>
        </p:txBody>
      </p:sp>
    </p:spTree>
    <p:extLst>
      <p:ext uri="{BB962C8B-B14F-4D97-AF65-F5344CB8AC3E}">
        <p14:creationId xmlns:p14="http://schemas.microsoft.com/office/powerpoint/2010/main" val="2299960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18</a:t>
            </a:fld>
            <a:endParaRPr lang="en-US" altLang="en-US"/>
          </a:p>
        </p:txBody>
      </p:sp>
    </p:spTree>
    <p:extLst>
      <p:ext uri="{BB962C8B-B14F-4D97-AF65-F5344CB8AC3E}">
        <p14:creationId xmlns:p14="http://schemas.microsoft.com/office/powerpoint/2010/main" val="3716596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19</a:t>
            </a:fld>
            <a:endParaRPr lang="en-US" altLang="en-US"/>
          </a:p>
        </p:txBody>
      </p:sp>
    </p:spTree>
    <p:extLst>
      <p:ext uri="{BB962C8B-B14F-4D97-AF65-F5344CB8AC3E}">
        <p14:creationId xmlns:p14="http://schemas.microsoft.com/office/powerpoint/2010/main" val="348510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20</a:t>
            </a:fld>
            <a:endParaRPr lang="en-US" altLang="en-US"/>
          </a:p>
        </p:txBody>
      </p:sp>
    </p:spTree>
    <p:extLst>
      <p:ext uri="{BB962C8B-B14F-4D97-AF65-F5344CB8AC3E}">
        <p14:creationId xmlns:p14="http://schemas.microsoft.com/office/powerpoint/2010/main" val="496511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Drain the water fuel separator weekly. Use a clean/dry water bottle to catch what is drained. Let the fuel/water set for a fuel minutes to verify if there is water in the fuel. Some vehicle manufacturers have installed sensors to alert the operator if there is water in the fuel. Sensors go bad, so weekly inspections are one way to keep the fire engine operational.</a:t>
            </a:r>
          </a:p>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22</a:t>
            </a:fld>
            <a:endParaRPr lang="en-US" altLang="en-US"/>
          </a:p>
        </p:txBody>
      </p:sp>
    </p:spTree>
    <p:extLst>
      <p:ext uri="{BB962C8B-B14F-4D97-AF65-F5344CB8AC3E}">
        <p14:creationId xmlns:p14="http://schemas.microsoft.com/office/powerpoint/2010/main" val="927092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Newer vehicles may not be equipped with a hand primer. Check in the owner’s manual for repriming procedures.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23</a:t>
            </a:fld>
            <a:endParaRPr lang="en-US" altLang="en-US"/>
          </a:p>
        </p:txBody>
      </p:sp>
    </p:spTree>
    <p:extLst>
      <p:ext uri="{BB962C8B-B14F-4D97-AF65-F5344CB8AC3E}">
        <p14:creationId xmlns:p14="http://schemas.microsoft.com/office/powerpoint/2010/main" val="3849144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DOI/BLM diesel pump motors have started to change over to a Tier 4 emission system. In the past, these motors provided low-maintenance operation. Tier 4 emission system require continual attention and maintenance.</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26</a:t>
            </a:fld>
            <a:endParaRPr lang="en-US" altLang="en-US"/>
          </a:p>
        </p:txBody>
      </p:sp>
    </p:spTree>
    <p:extLst>
      <p:ext uri="{BB962C8B-B14F-4D97-AF65-F5344CB8AC3E}">
        <p14:creationId xmlns:p14="http://schemas.microsoft.com/office/powerpoint/2010/main" val="2173616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ECM and other modules may be located on the motor or firewall or in the passenger compartment.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28</a:t>
            </a:fld>
            <a:endParaRPr lang="en-US" altLang="en-US"/>
          </a:p>
        </p:txBody>
      </p:sp>
    </p:spTree>
    <p:extLst>
      <p:ext uri="{BB962C8B-B14F-4D97-AF65-F5344CB8AC3E}">
        <p14:creationId xmlns:p14="http://schemas.microsoft.com/office/powerpoint/2010/main" val="797888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removing air filters watch for dirt intrusion into the motor. If you see a dirt/dust trail in the intake hose/tube behind the air filter, your filters are compromised and need to be replaced. </a:t>
            </a:r>
          </a:p>
          <a:p>
            <a:endParaRPr lang="en-US"/>
          </a:p>
          <a:p>
            <a:r>
              <a:rPr lang="en-US"/>
              <a:t>Use a rag to block the intake tube when tapping out the filter. If you can, move downwind from the truck to tap out the filter.</a:t>
            </a:r>
          </a:p>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37</a:t>
            </a:fld>
            <a:endParaRPr lang="en-US" altLang="en-US"/>
          </a:p>
        </p:txBody>
      </p:sp>
    </p:spTree>
    <p:extLst>
      <p:ext uri="{BB962C8B-B14F-4D97-AF65-F5344CB8AC3E}">
        <p14:creationId xmlns:p14="http://schemas.microsoft.com/office/powerpoint/2010/main" val="2359671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emissions systems can help keep the exhaust looking clean. If you are using more fuel or more DEF than normal, check with a service center technician to assess the problem. Track the trends.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39</a:t>
            </a:fld>
            <a:endParaRPr lang="en-US" altLang="en-US"/>
          </a:p>
        </p:txBody>
      </p:sp>
    </p:spTree>
    <p:extLst>
      <p:ext uri="{BB962C8B-B14F-4D97-AF65-F5344CB8AC3E}">
        <p14:creationId xmlns:p14="http://schemas.microsoft.com/office/powerpoint/2010/main" val="225740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no difference in the chemical make up of on- and off-road fuel. Off-road diesel is dyed to show it is untaxed. Minimal amounts of off-road diesel will discolor the filters, so have the filters changed after running the truck almost empty a few times.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8</a:t>
            </a:fld>
            <a:endParaRPr lang="en-US" altLang="en-US"/>
          </a:p>
        </p:txBody>
      </p:sp>
    </p:spTree>
    <p:extLst>
      <p:ext uri="{BB962C8B-B14F-4D97-AF65-F5344CB8AC3E}">
        <p14:creationId xmlns:p14="http://schemas.microsoft.com/office/powerpoint/2010/main" val="34005076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loose belt can prevent proper cooling as much or more than a plugged radiator.</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42</a:t>
            </a:fld>
            <a:endParaRPr lang="en-US" altLang="en-US"/>
          </a:p>
        </p:txBody>
      </p:sp>
    </p:spTree>
    <p:extLst>
      <p:ext uri="{BB962C8B-B14F-4D97-AF65-F5344CB8AC3E}">
        <p14:creationId xmlns:p14="http://schemas.microsoft.com/office/powerpoint/2010/main" val="10181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a:effectLst/>
                <a:latin typeface="Times New Roman" panose="02020603050405020304" pitchFamily="18" charset="0"/>
                <a:ea typeface="Times New Roman" panose="02020603050405020304" pitchFamily="18" charset="0"/>
              </a:rPr>
              <a:t>As with an air/fuel filter, the DPF must be serviced/replaced as the vehicle is used. Utmost care should be given to this expensive component for the emission system to function properly.</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44</a:t>
            </a:fld>
            <a:endParaRPr lang="en-US" altLang="en-US"/>
          </a:p>
        </p:txBody>
      </p:sp>
    </p:spTree>
    <p:extLst>
      <p:ext uri="{BB962C8B-B14F-4D97-AF65-F5344CB8AC3E}">
        <p14:creationId xmlns:p14="http://schemas.microsoft.com/office/powerpoint/2010/main" val="23350696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46</a:t>
            </a:fld>
            <a:endParaRPr lang="en-US" altLang="en-US"/>
          </a:p>
        </p:txBody>
      </p:sp>
    </p:spTree>
    <p:extLst>
      <p:ext uri="{BB962C8B-B14F-4D97-AF65-F5344CB8AC3E}">
        <p14:creationId xmlns:p14="http://schemas.microsoft.com/office/powerpoint/2010/main" val="3375371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50</a:t>
            </a:fld>
            <a:endParaRPr lang="en-US" altLang="en-US"/>
          </a:p>
        </p:txBody>
      </p:sp>
    </p:spTree>
    <p:extLst>
      <p:ext uri="{BB962C8B-B14F-4D97-AF65-F5344CB8AC3E}">
        <p14:creationId xmlns:p14="http://schemas.microsoft.com/office/powerpoint/2010/main" val="2887233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effectLst/>
                <a:latin typeface="Times New Roman" panose="02020603050405020304" pitchFamily="18" charset="0"/>
                <a:ea typeface="Times New Roman" panose="02020603050405020304" pitchFamily="18" charset="0"/>
              </a:rPr>
              <a:t>Store DEF in a climate-controlled location until used. Rotate out bad or degraded DEF to prevent more frequent regeneration, damaged DEF components, and a plugged DPF system.</a:t>
            </a:r>
            <a:endParaRPr lang="en-US" sz="1200" b="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51</a:t>
            </a:fld>
            <a:endParaRPr lang="en-US" altLang="en-US"/>
          </a:p>
        </p:txBody>
      </p:sp>
    </p:spTree>
    <p:extLst>
      <p:ext uri="{BB962C8B-B14F-4D97-AF65-F5344CB8AC3E}">
        <p14:creationId xmlns:p14="http://schemas.microsoft.com/office/powerpoint/2010/main" val="1355631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Vehicle manufacturers might have certain interlocks on how components like transmissions, transfer cases and front axle operate. Check the owner’s manual for proper steps to engage these and other systems.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55</a:t>
            </a:fld>
            <a:endParaRPr lang="en-US" altLang="en-US"/>
          </a:p>
        </p:txBody>
      </p:sp>
    </p:spTree>
    <p:extLst>
      <p:ext uri="{BB962C8B-B14F-4D97-AF65-F5344CB8AC3E}">
        <p14:creationId xmlns:p14="http://schemas.microsoft.com/office/powerpoint/2010/main" val="1669594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SzPts val="1200"/>
              <a:buFont typeface="Symbol" panose="05050102010706020507" pitchFamily="18" charset="2"/>
              <a:buNone/>
            </a:pPr>
            <a:r>
              <a:rPr lang="en-US"/>
              <a:t>The transfer case should not be operated in four-wheel drive on dry pavement. Locked hubs can cause severe damage to the vehicle if driven at speed on roadways. </a:t>
            </a:r>
          </a:p>
          <a:p>
            <a:pPr marL="0" marR="0" lvl="0" indent="0">
              <a:spcBef>
                <a:spcPts val="0"/>
              </a:spcBef>
              <a:spcAft>
                <a:spcPts val="0"/>
              </a:spcAft>
              <a:buSzPts val="1200"/>
              <a:buFont typeface="Symbol" panose="05050102010706020507" pitchFamily="18" charset="2"/>
              <a:buNone/>
            </a:pPr>
            <a:endParaRPr lang="en-US"/>
          </a:p>
          <a:p>
            <a:pPr marL="0" marR="0" lvl="0" indent="0">
              <a:spcBef>
                <a:spcPts val="0"/>
              </a:spcBef>
              <a:spcAft>
                <a:spcPts val="0"/>
              </a:spcAft>
              <a:buSzPts val="1200"/>
              <a:buFont typeface="Symbol" panose="05050102010706020507" pitchFamily="18" charset="2"/>
              <a:buNone/>
            </a:pPr>
            <a:r>
              <a:rPr lang="en-US"/>
              <a:t>Look for locked hubs during your walkarounds and post-fire inspections.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56</a:t>
            </a:fld>
            <a:endParaRPr lang="en-US" altLang="en-US"/>
          </a:p>
        </p:txBody>
      </p:sp>
    </p:spTree>
    <p:extLst>
      <p:ext uri="{BB962C8B-B14F-4D97-AF65-F5344CB8AC3E}">
        <p14:creationId xmlns:p14="http://schemas.microsoft.com/office/powerpoint/2010/main" val="25616898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spcBef>
                <a:spcPts val="0"/>
              </a:spcBef>
              <a:spcAft>
                <a:spcPts val="0"/>
              </a:spcAft>
            </a:pPr>
            <a:r>
              <a:rPr lang="en-US"/>
              <a:t>Do not use supplemental braking systems on slick road surfaces.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58</a:t>
            </a:fld>
            <a:endParaRPr lang="en-US" altLang="en-US"/>
          </a:p>
        </p:txBody>
      </p:sp>
    </p:spTree>
    <p:extLst>
      <p:ext uri="{BB962C8B-B14F-4D97-AF65-F5344CB8AC3E}">
        <p14:creationId xmlns:p14="http://schemas.microsoft.com/office/powerpoint/2010/main" val="4235660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the same filter that was plugged and after it was cleaned.</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66</a:t>
            </a:fld>
            <a:endParaRPr lang="en-US" altLang="en-US"/>
          </a:p>
        </p:txBody>
      </p:sp>
    </p:spTree>
    <p:extLst>
      <p:ext uri="{BB962C8B-B14F-4D97-AF65-F5344CB8AC3E}">
        <p14:creationId xmlns:p14="http://schemas.microsoft.com/office/powerpoint/2010/main" val="3315504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your vehicle is losing coolant and no coolant is on the ground, a leak in the EGR cooler or head gasket may be causing a plugged DPF or other emission problem. Have a service center technician test for leaks. Track trends.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68</a:t>
            </a:fld>
            <a:endParaRPr lang="en-US" altLang="en-US"/>
          </a:p>
        </p:txBody>
      </p:sp>
    </p:spTree>
    <p:extLst>
      <p:ext uri="{BB962C8B-B14F-4D97-AF65-F5344CB8AC3E}">
        <p14:creationId xmlns:p14="http://schemas.microsoft.com/office/powerpoint/2010/main" val="26390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9</a:t>
            </a:fld>
            <a:endParaRPr lang="en-US" altLang="en-US"/>
          </a:p>
        </p:txBody>
      </p:sp>
    </p:spTree>
    <p:extLst>
      <p:ext uri="{BB962C8B-B14F-4D97-AF65-F5344CB8AC3E}">
        <p14:creationId xmlns:p14="http://schemas.microsoft.com/office/powerpoint/2010/main" val="12036617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Vehicles that have excessive blow-by will plug the DPF faster and need more regenerations. Replacement motors take a long time to get approved and replaced. Downed engines affect fire operations and employee income. A sharp tool cuts better, and a fire engine is your tool.</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69</a:t>
            </a:fld>
            <a:endParaRPr lang="en-US" altLang="en-US"/>
          </a:p>
        </p:txBody>
      </p:sp>
    </p:spTree>
    <p:extLst>
      <p:ext uri="{BB962C8B-B14F-4D97-AF65-F5344CB8AC3E}">
        <p14:creationId xmlns:p14="http://schemas.microsoft.com/office/powerpoint/2010/main" val="3823407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spcBef>
                <a:spcPts val="0"/>
              </a:spcBef>
              <a:spcAft>
                <a:spcPts val="0"/>
              </a:spcAft>
              <a:buSzPts val="1200"/>
              <a:buFont typeface="Arial" panose="020B0604020202020204" pitchFamily="34" charset="0"/>
              <a:buChar char="•"/>
            </a:pPr>
            <a:r>
              <a:rPr lang="en-US"/>
              <a:t>Running your engine at a higher idle when parked promotes better cooling and oil movement in the engine, increases the output of the AC system, and charges the battery system.</a:t>
            </a:r>
          </a:p>
          <a:p>
            <a:pPr marL="171450" indent="-171450">
              <a:buFont typeface="Arial" panose="020B0604020202020204" pitchFamily="34" charset="0"/>
              <a:buChar char="•"/>
            </a:pPr>
            <a:r>
              <a:rPr lang="en-US"/>
              <a:t>Low idle/cooling the exhaust will aid in prolonging turbo life and preventing damage to the turbo and the DPF system.</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71</a:t>
            </a:fld>
            <a:endParaRPr lang="en-US" altLang="en-US"/>
          </a:p>
        </p:txBody>
      </p:sp>
    </p:spTree>
    <p:extLst>
      <p:ext uri="{BB962C8B-B14F-4D97-AF65-F5344CB8AC3E}">
        <p14:creationId xmlns:p14="http://schemas.microsoft.com/office/powerpoint/2010/main" val="25020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Gelled fuel can cause the high-pressure fuel pump and injectors to run dry, potentially causing damage to the fuel system.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10</a:t>
            </a:fld>
            <a:endParaRPr lang="en-US" altLang="en-US"/>
          </a:p>
        </p:txBody>
      </p:sp>
    </p:spTree>
    <p:extLst>
      <p:ext uri="{BB962C8B-B14F-4D97-AF65-F5344CB8AC3E}">
        <p14:creationId xmlns:p14="http://schemas.microsoft.com/office/powerpoint/2010/main" val="206109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OEM fuel conditioners to prevent gelling of the fuel during the off season.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11</a:t>
            </a:fld>
            <a:endParaRPr lang="en-US" altLang="en-US"/>
          </a:p>
        </p:txBody>
      </p:sp>
    </p:spTree>
    <p:extLst>
      <p:ext uri="{BB962C8B-B14F-4D97-AF65-F5344CB8AC3E}">
        <p14:creationId xmlns:p14="http://schemas.microsoft.com/office/powerpoint/2010/main" val="2987391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Diesel fuel stored in galvanized containers will cause the plating to deteriorate. These particles will then travel the fuel system and plug filters and damage the fuel system.</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12</a:t>
            </a:fld>
            <a:endParaRPr lang="en-US" altLang="en-US"/>
          </a:p>
        </p:txBody>
      </p:sp>
    </p:spTree>
    <p:extLst>
      <p:ext uri="{BB962C8B-B14F-4D97-AF65-F5344CB8AC3E}">
        <p14:creationId xmlns:p14="http://schemas.microsoft.com/office/powerpoint/2010/main" val="1858479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13</a:t>
            </a:fld>
            <a:endParaRPr lang="en-US" altLang="en-US"/>
          </a:p>
        </p:txBody>
      </p:sp>
    </p:spTree>
    <p:extLst>
      <p:ext uri="{BB962C8B-B14F-4D97-AF65-F5344CB8AC3E}">
        <p14:creationId xmlns:p14="http://schemas.microsoft.com/office/powerpoint/2010/main" val="261372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verdana" panose="020B0604030504040204" pitchFamily="34" charset="0"/>
              </a:rPr>
              <a:t>Most automakers approve blends up to B5. Some approve blends up to B20. Check your owner’s manual or with your automaker to determine the right blend for your vehicle. Using the wrong blend could damage your engine and/or void the manufacturer's warranty.</a:t>
            </a:r>
          </a:p>
          <a:p>
            <a:endParaRPr lang="en-US" b="0" i="0">
              <a:solidFill>
                <a:srgbClr val="333333"/>
              </a:solidFill>
              <a:effectLst/>
              <a:latin typeface="verdana" panose="020B0604030504040204" pitchFamily="34" charset="0"/>
            </a:endParaRPr>
          </a:p>
          <a:p>
            <a:r>
              <a:rPr lang="en-US"/>
              <a:t>Ford states in their owners' manuals that using biofuel over 20% will void the warranty. </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14</a:t>
            </a:fld>
            <a:endParaRPr lang="en-US" altLang="en-US"/>
          </a:p>
        </p:txBody>
      </p:sp>
    </p:spTree>
    <p:extLst>
      <p:ext uri="{BB962C8B-B14F-4D97-AF65-F5344CB8AC3E}">
        <p14:creationId xmlns:p14="http://schemas.microsoft.com/office/powerpoint/2010/main" val="251750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biofuels first came out for use, older vehicles using petroleum fuel (dirty fuel) experienced clogged filters and damaged fuel systems.</a:t>
            </a:r>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15</a:t>
            </a:fld>
            <a:endParaRPr lang="en-US" altLang="en-US"/>
          </a:p>
        </p:txBody>
      </p:sp>
    </p:spTree>
    <p:extLst>
      <p:ext uri="{BB962C8B-B14F-4D97-AF65-F5344CB8AC3E}">
        <p14:creationId xmlns:p14="http://schemas.microsoft.com/office/powerpoint/2010/main" val="304795906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with red lines above and below"/>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p:cNvGrpSpPr>
            <a:grpSpLocks noChangeAspect="1"/>
          </p:cNvGrpSpPr>
          <p:nvPr userDrawn="1"/>
        </p:nvGrpSpPr>
        <p:grpSpPr>
          <a:xfrm>
            <a:off x="8522208" y="6258560"/>
            <a:ext cx="393192" cy="39319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a:p>
        </p:txBody>
      </p:sp>
    </p:spTree>
    <p:extLst>
      <p:ext uri="{BB962C8B-B14F-4D97-AF65-F5344CB8AC3E}">
        <p14:creationId xmlns:p14="http://schemas.microsoft.com/office/powerpoint/2010/main" val="18517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a:t>Click to edit Master title style</a:t>
            </a:r>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27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a:t>Click to edit Master title style</a:t>
            </a:r>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685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a:t>Click to edit Master title style</a:t>
            </a:r>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95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a:t>Click to edit Master title style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73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3" name="Text Placeholder 2"/>
          <p:cNvSpPr>
            <a:spLocks noGrp="1"/>
          </p:cNvSpPr>
          <p:nvPr>
            <p:ph type="body" idx="1"/>
          </p:nvPr>
        </p:nvSpPr>
        <p:spPr>
          <a:xfrm>
            <a:off x="685800" y="1219200"/>
            <a:ext cx="7772400" cy="542925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a:t>Click to edit Master title style</a:t>
            </a:r>
          </a:p>
        </p:txBody>
      </p:sp>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circle inside red ring"/>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Lst>
  <p:hf hdr="0" ftr="0" dt="0"/>
  <p:txStyles>
    <p:titleStyle>
      <a:lvl1pPr algn="l" defTabSz="914400" rtl="0" eaLnBrk="1" latinLnBrk="0" hangingPunct="1">
        <a:lnSpc>
          <a:spcPct val="100000"/>
        </a:lnSpc>
        <a:spcBef>
          <a:spcPct val="0"/>
        </a:spcBef>
        <a:buNone/>
        <a:defRPr sz="4000" b="1"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NqDhGPT508g"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image" Target="../media/image66.jpeg"/></Relationships>
</file>

<file path=ppt/slides/_rels/slide6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Fire Engine </a:t>
            </a:r>
            <a:br>
              <a:rPr lang="en-US"/>
            </a:br>
            <a:r>
              <a:rPr lang="en-US"/>
              <a:t>Maintenance</a:t>
            </a:r>
          </a:p>
        </p:txBody>
      </p:sp>
      <p:sp>
        <p:nvSpPr>
          <p:cNvPr id="3" name="Subtitle 2"/>
          <p:cNvSpPr>
            <a:spLocks noGrp="1"/>
          </p:cNvSpPr>
          <p:nvPr>
            <p:ph type="subTitle" idx="1"/>
          </p:nvPr>
        </p:nvSpPr>
        <p:spPr/>
        <p:txBody>
          <a:bodyPr/>
          <a:lstStyle/>
          <a:p>
            <a:r>
              <a:rPr lang="en-US"/>
              <a:t>Unit 1A – Diesel Engine Operation and Maintenance</a:t>
            </a:r>
          </a:p>
        </p:txBody>
      </p:sp>
      <p:pic>
        <p:nvPicPr>
          <p:cNvPr id="5" name="Picture 4" descr="firefighter inspecting engine"/>
          <p:cNvPicPr>
            <a:picLocks noChangeAspect="1"/>
          </p:cNvPicPr>
          <p:nvPr/>
        </p:nvPicPr>
        <p:blipFill>
          <a:blip r:embed="rId2"/>
          <a:stretch>
            <a:fillRect/>
          </a:stretch>
        </p:blipFill>
        <p:spPr>
          <a:xfrm>
            <a:off x="5105400" y="1788661"/>
            <a:ext cx="2968625" cy="2225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A7AF8059-F22A-D28F-7F79-AC3EA788B1FB}"/>
              </a:ext>
            </a:extLst>
          </p:cNvPr>
          <p:cNvSpPr txBox="1"/>
          <p:nvPr/>
        </p:nvSpPr>
        <p:spPr>
          <a:xfrm>
            <a:off x="802386" y="6248400"/>
            <a:ext cx="2453429" cy="369332"/>
          </a:xfrm>
          <a:prstGeom prst="rect">
            <a:avLst/>
          </a:prstGeom>
          <a:noFill/>
        </p:spPr>
        <p:txBody>
          <a:bodyPr wrap="none" rtlCol="0">
            <a:spAutoFit/>
          </a:bodyPr>
          <a:lstStyle/>
          <a:p>
            <a:r>
              <a:rPr lang="en-US"/>
              <a:t>Version: January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Cold Weather</a:t>
            </a:r>
          </a:p>
        </p:txBody>
      </p:sp>
      <p:sp>
        <p:nvSpPr>
          <p:cNvPr id="15363" name="Content Placeholder 2"/>
          <p:cNvSpPr>
            <a:spLocks noGrp="1"/>
          </p:cNvSpPr>
          <p:nvPr>
            <p:ph sz="half" idx="1"/>
          </p:nvPr>
        </p:nvSpPr>
        <p:spPr/>
        <p:txBody>
          <a:bodyPr/>
          <a:lstStyle/>
          <a:p>
            <a:r>
              <a:rPr lang="en-US" altLang="en-US"/>
              <a:t>Diesel fuel is a hydrocarbon made up of paraffin (wax).</a:t>
            </a:r>
          </a:p>
          <a:p>
            <a:r>
              <a:rPr lang="en-US" altLang="en-US"/>
              <a:t>Cold weather can result in:</a:t>
            </a:r>
          </a:p>
          <a:p>
            <a:pPr lvl="1"/>
            <a:r>
              <a:rPr lang="en-US" altLang="en-US"/>
              <a:t>Hard starting</a:t>
            </a:r>
          </a:p>
          <a:p>
            <a:pPr lvl="1"/>
            <a:r>
              <a:rPr lang="en-US" altLang="en-US"/>
              <a:t>Gelled fuel</a:t>
            </a:r>
          </a:p>
          <a:p>
            <a:pPr lvl="2"/>
            <a:r>
              <a:rPr lang="en-US" altLang="en-US"/>
              <a:t>Fuel system damage</a:t>
            </a:r>
          </a:p>
        </p:txBody>
      </p:sp>
      <p:sp>
        <p:nvSpPr>
          <p:cNvPr id="4" name="Picture Placeholder 3"/>
          <p:cNvSpPr>
            <a:spLocks noGrp="1"/>
          </p:cNvSpPr>
          <p:nvPr>
            <p:ph type="pic" sz="quarter" idx="4294967295"/>
          </p:nvPr>
        </p:nvSpPr>
        <p:spPr>
          <a:xfrm>
            <a:off x="4571746" y="1216152"/>
            <a:ext cx="3911346" cy="5419575"/>
          </a:xfrm>
        </p:spPr>
      </p:sp>
      <p:pic>
        <p:nvPicPr>
          <p:cNvPr id="5" name="Picture 10" descr="gelled fuel filter"/>
          <p:cNvPicPr>
            <a:picLocks noChangeAspect="1" noChangeArrowheads="1"/>
          </p:cNvPicPr>
          <p:nvPr/>
        </p:nvPicPr>
        <p:blipFill>
          <a:blip r:embed="rId3"/>
          <a:stretch>
            <a:fillRect/>
          </a:stretch>
        </p:blipFill>
        <p:spPr bwMode="auto">
          <a:xfrm>
            <a:off x="4724400" y="1390650"/>
            <a:ext cx="3422650" cy="2876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r>
              <a:rPr lang="en-US" altLang="en-US"/>
              <a:t>Preventing Gelling</a:t>
            </a:r>
          </a:p>
        </p:txBody>
      </p:sp>
      <p:sp>
        <p:nvSpPr>
          <p:cNvPr id="16387" name="Content Placeholder 2"/>
          <p:cNvSpPr>
            <a:spLocks noGrp="1"/>
          </p:cNvSpPr>
          <p:nvPr>
            <p:ph sz="half" idx="1"/>
          </p:nvPr>
        </p:nvSpPr>
        <p:spPr/>
        <p:txBody>
          <a:bodyPr>
            <a:normAutofit/>
          </a:bodyPr>
          <a:lstStyle/>
          <a:p>
            <a:r>
              <a:rPr lang="en-US" altLang="en-US"/>
              <a:t>Buy winter grade fuel.</a:t>
            </a:r>
          </a:p>
          <a:p>
            <a:r>
              <a:rPr lang="en-US" altLang="en-US"/>
              <a:t>Add a fuel conditioner.</a:t>
            </a:r>
          </a:p>
          <a:p>
            <a:r>
              <a:rPr lang="en-US" altLang="en-US"/>
              <a:t>Employ fuel heaters.</a:t>
            </a:r>
          </a:p>
          <a:p>
            <a:r>
              <a:rPr lang="en-US" altLang="en-US"/>
              <a:t>Keep your fuel tank full.</a:t>
            </a:r>
          </a:p>
        </p:txBody>
      </p:sp>
      <p:sp>
        <p:nvSpPr>
          <p:cNvPr id="4" name="Picture Placeholder 3"/>
          <p:cNvSpPr>
            <a:spLocks noGrp="1"/>
          </p:cNvSpPr>
          <p:nvPr>
            <p:ph type="pic" sz="quarter" idx="4294967295"/>
          </p:nvPr>
        </p:nvSpPr>
        <p:spPr>
          <a:xfrm>
            <a:off x="4571746" y="1216152"/>
            <a:ext cx="3911346" cy="5419575"/>
          </a:xfrm>
        </p:spPr>
      </p:sp>
      <p:pic>
        <p:nvPicPr>
          <p:cNvPr id="33793" name="Picture 1" descr="thermoteter"/>
          <p:cNvPicPr>
            <a:picLocks noChangeAspect="1" noChangeArrowheads="1"/>
          </p:cNvPicPr>
          <p:nvPr/>
        </p:nvPicPr>
        <p:blipFill>
          <a:blip r:embed="rId3"/>
          <a:srcRect/>
          <a:stretch>
            <a:fillRect/>
          </a:stretch>
        </p:blipFill>
        <p:spPr bwMode="auto">
          <a:xfrm>
            <a:off x="4571746" y="1371600"/>
            <a:ext cx="3810254" cy="4764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Fuel Handling Practices</a:t>
            </a:r>
          </a:p>
        </p:txBody>
      </p:sp>
      <p:sp>
        <p:nvSpPr>
          <p:cNvPr id="17411" name="Content Placeholder 2"/>
          <p:cNvSpPr>
            <a:spLocks noGrp="1"/>
          </p:cNvSpPr>
          <p:nvPr>
            <p:ph idx="1"/>
          </p:nvPr>
        </p:nvSpPr>
        <p:spPr/>
        <p:txBody>
          <a:bodyPr/>
          <a:lstStyle/>
          <a:p>
            <a:r>
              <a:rPr lang="en-US" altLang="en-US"/>
              <a:t>Keep your fuel tank full of clean fuel.</a:t>
            </a:r>
          </a:p>
          <a:p>
            <a:r>
              <a:rPr lang="en-US" altLang="en-US" b="1" u="sng"/>
              <a:t>Never</a:t>
            </a:r>
            <a:r>
              <a:rPr lang="en-US" altLang="en-US"/>
              <a:t> store diesel fuel in galvanized containers.</a:t>
            </a:r>
          </a:p>
        </p:txBody>
      </p:sp>
      <p:pic>
        <p:nvPicPr>
          <p:cNvPr id="5" name="Picture 4" descr="gas can"/>
          <p:cNvPicPr>
            <a:picLocks noChangeAspect="1" noChangeArrowheads="1"/>
          </p:cNvPicPr>
          <p:nvPr/>
        </p:nvPicPr>
        <p:blipFill>
          <a:blip r:embed="rId3"/>
          <a:stretch>
            <a:fillRect/>
          </a:stretch>
        </p:blipFill>
        <p:spPr bwMode="auto">
          <a:xfrm>
            <a:off x="5410200" y="2971800"/>
            <a:ext cx="2898775" cy="27987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txBox="1">
            <a:spLocks/>
          </p:cNvSpPr>
          <p:nvPr/>
        </p:nvSpPr>
        <p:spPr>
          <a:xfrm>
            <a:off x="685800" y="2971800"/>
            <a:ext cx="4582668" cy="3666110"/>
          </a:xfrm>
          <a:prstGeom prst="rect">
            <a:avLst/>
          </a:prstGeom>
        </p:spPr>
        <p:txBody>
          <a:bodyPr vert="horz" lIns="91440" tIns="45720" rIns="91440" bIns="45720" rtlCol="0">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3200" kern="1200">
                <a:solidFill>
                  <a:schemeClr val="tx1"/>
                </a:solidFill>
                <a:latin typeface="+mn-lt"/>
                <a:ea typeface="+mn-ea"/>
                <a:cs typeface="+mn-cs"/>
              </a:defRPr>
            </a:lvl1pPr>
            <a:lvl2pPr marL="731520" indent="-365125"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8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4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4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4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a:lnSpc>
                <a:spcPct val="90000"/>
              </a:lnSpc>
            </a:pPr>
            <a:r>
              <a:rPr lang="en-US" altLang="en-US" b="1" u="sng"/>
              <a:t>Never</a:t>
            </a:r>
            <a:r>
              <a:rPr lang="en-US" altLang="en-US"/>
              <a:t> pour the diesel fuel out of your old fuel filter into the new filter.</a:t>
            </a:r>
          </a:p>
          <a:p>
            <a:pPr>
              <a:lnSpc>
                <a:spcPct val="90000"/>
              </a:lnSpc>
            </a:pPr>
            <a:r>
              <a:rPr lang="en-US" altLang="en-US"/>
              <a:t>Keep water out of the fuel system.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Biodiesel Fuel</a:t>
            </a:r>
          </a:p>
        </p:txBody>
      </p:sp>
      <p:sp>
        <p:nvSpPr>
          <p:cNvPr id="18435" name="Content Placeholder 2"/>
          <p:cNvSpPr>
            <a:spLocks noGrp="1"/>
          </p:cNvSpPr>
          <p:nvPr>
            <p:ph sz="half" idx="1"/>
          </p:nvPr>
        </p:nvSpPr>
        <p:spPr/>
        <p:txBody>
          <a:bodyPr/>
          <a:lstStyle/>
          <a:p>
            <a:r>
              <a:rPr lang="en-US" altLang="en-US"/>
              <a:t>Alternative or additive</a:t>
            </a:r>
          </a:p>
          <a:p>
            <a:r>
              <a:rPr lang="en-US" altLang="en-US"/>
              <a:t>Made from biological ingredients instead of petroleum (or crude oil)</a:t>
            </a:r>
          </a:p>
          <a:p>
            <a:r>
              <a:rPr lang="en-US" altLang="en-US"/>
              <a:t>Acts as a fuel system cleaner</a:t>
            </a:r>
          </a:p>
        </p:txBody>
      </p:sp>
      <p:sp>
        <p:nvSpPr>
          <p:cNvPr id="4" name="Picture Placeholder 3"/>
          <p:cNvSpPr>
            <a:spLocks noGrp="1"/>
          </p:cNvSpPr>
          <p:nvPr>
            <p:ph type="pic" sz="quarter" idx="4294967295"/>
          </p:nvPr>
        </p:nvSpPr>
        <p:spPr>
          <a:xfrm>
            <a:off x="4571746" y="1216152"/>
            <a:ext cx="3911346" cy="5419575"/>
          </a:xfrm>
        </p:spPr>
      </p:sp>
      <p:pic>
        <p:nvPicPr>
          <p:cNvPr id="6" name="Picture 5" descr="elements of boidiesel fuel"/>
          <p:cNvPicPr>
            <a:picLocks noChangeAspect="1"/>
          </p:cNvPicPr>
          <p:nvPr/>
        </p:nvPicPr>
        <p:blipFill>
          <a:blip r:embed="rId3"/>
          <a:stretch>
            <a:fillRect/>
          </a:stretch>
        </p:blipFill>
        <p:spPr>
          <a:xfrm>
            <a:off x="4724400" y="1295400"/>
            <a:ext cx="3431858"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Using Biodiesel Fuel</a:t>
            </a:r>
          </a:p>
        </p:txBody>
      </p:sp>
      <p:sp>
        <p:nvSpPr>
          <p:cNvPr id="19459" name="Content Placeholder 2"/>
          <p:cNvSpPr>
            <a:spLocks noGrp="1"/>
          </p:cNvSpPr>
          <p:nvPr>
            <p:ph idx="1"/>
          </p:nvPr>
        </p:nvSpPr>
        <p:spPr/>
        <p:txBody>
          <a:bodyPr/>
          <a:lstStyle/>
          <a:p>
            <a:r>
              <a:rPr lang="en-US" altLang="en-US"/>
              <a:t>Biodiesel is a blended fuel.</a:t>
            </a:r>
          </a:p>
          <a:p>
            <a:pPr lvl="1"/>
            <a:r>
              <a:rPr lang="en-US" altLang="en-US"/>
              <a:t>B20 is 20% biodiesel and 80% diesel</a:t>
            </a:r>
          </a:p>
          <a:p>
            <a:r>
              <a:rPr lang="en-US" altLang="en-US"/>
              <a:t>B20 and B40 are the most common blends.</a:t>
            </a:r>
          </a:p>
          <a:p>
            <a:r>
              <a:rPr lang="en-US" altLang="en-US"/>
              <a:t>Use of blended fuel with a rating higher than B20 may damage the engine and/or void the manufacturer’s warranty. Refer to your vehicle owner’s manual for the recommended rating.</a:t>
            </a:r>
          </a:p>
        </p:txBody>
      </p:sp>
      <p:pic>
        <p:nvPicPr>
          <p:cNvPr id="9" name="Picture 8" descr="Exclamation mark" title="Exclamation mark"/>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239000" y="3928555"/>
            <a:ext cx="1085850" cy="914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ln/>
        </p:spPr>
        <p:txBody>
          <a:bodyPr>
            <a:normAutofit/>
          </a:bodyPr>
          <a:lstStyle/>
          <a:p>
            <a:r>
              <a:rPr altLang="en-US"/>
              <a:t>Biodiesel Fuel Concerns</a:t>
            </a:r>
          </a:p>
        </p:txBody>
      </p:sp>
      <p:sp>
        <p:nvSpPr>
          <p:cNvPr id="20483" name="Content Placeholder 2"/>
          <p:cNvSpPr>
            <a:spLocks noGrp="1"/>
          </p:cNvSpPr>
          <p:nvPr>
            <p:ph sz="half" idx="1"/>
          </p:nvPr>
        </p:nvSpPr>
        <p:spPr/>
        <p:txBody>
          <a:bodyPr>
            <a:normAutofit/>
          </a:bodyPr>
          <a:lstStyle/>
          <a:p>
            <a:pPr eaLnBrk="1" hangingPunct="1"/>
            <a:r>
              <a:rPr lang="en-US" altLang="en-US"/>
              <a:t>Known to clog fuel filters of older diesel engines</a:t>
            </a:r>
          </a:p>
          <a:p>
            <a:pPr eaLnBrk="1" hangingPunct="1"/>
            <a:r>
              <a:rPr lang="en-US" altLang="en-US"/>
              <a:t>Add fuel conditioners for winter storage.</a:t>
            </a:r>
          </a:p>
        </p:txBody>
      </p:sp>
      <p:sp>
        <p:nvSpPr>
          <p:cNvPr id="2" name="Picture Placeholder 1"/>
          <p:cNvSpPr>
            <a:spLocks noGrp="1"/>
          </p:cNvSpPr>
          <p:nvPr>
            <p:ph type="pic" sz="quarter" idx="4294967295"/>
          </p:nvPr>
        </p:nvSpPr>
        <p:spPr>
          <a:xfrm>
            <a:off x="4571746" y="1216152"/>
            <a:ext cx="3911346" cy="5419575"/>
          </a:xfrm>
        </p:spPr>
      </p:sp>
      <p:pic>
        <p:nvPicPr>
          <p:cNvPr id="7" name="Picture 6" descr="BLM fire engines in the snow"/>
          <p:cNvPicPr>
            <a:picLocks noChangeAspect="1"/>
          </p:cNvPicPr>
          <p:nvPr/>
        </p:nvPicPr>
        <p:blipFill>
          <a:blip r:embed="rId3"/>
          <a:stretch>
            <a:fillRect/>
          </a:stretch>
        </p:blipFill>
        <p:spPr>
          <a:xfrm>
            <a:off x="4598637" y="1371600"/>
            <a:ext cx="3860302"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Diesel Fuel Systems</a:t>
            </a:r>
          </a:p>
        </p:txBody>
      </p:sp>
      <p:pic>
        <p:nvPicPr>
          <p:cNvPr id="5" name="Picture 16" descr="diesel fuel system"/>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11353" y="2590800"/>
            <a:ext cx="6521293" cy="40529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a:t>Fuel Tank</a:t>
            </a:r>
          </a:p>
        </p:txBody>
      </p:sp>
      <p:sp>
        <p:nvSpPr>
          <p:cNvPr id="22531" name="Content Placeholder 2"/>
          <p:cNvSpPr>
            <a:spLocks noGrp="1"/>
          </p:cNvSpPr>
          <p:nvPr>
            <p:ph sz="half" idx="1"/>
          </p:nvPr>
        </p:nvSpPr>
        <p:spPr/>
        <p:txBody>
          <a:bodyPr>
            <a:normAutofit/>
          </a:bodyPr>
          <a:lstStyle/>
          <a:p>
            <a:r>
              <a:rPr lang="en-US" altLang="en-US"/>
              <a:t>Use correct, clean fuel.</a:t>
            </a:r>
          </a:p>
          <a:p>
            <a:r>
              <a:rPr lang="en-US" altLang="en-US"/>
              <a:t>Keep tank full.</a:t>
            </a:r>
          </a:p>
          <a:p>
            <a:r>
              <a:rPr lang="en-US" altLang="en-US"/>
              <a:t>Keep fuel cap and surrounding area free of debris.</a:t>
            </a:r>
          </a:p>
          <a:p>
            <a:r>
              <a:rPr lang="en-US" altLang="en-US"/>
              <a:t>Check for restricted fuel tank vent line.</a:t>
            </a:r>
          </a:p>
        </p:txBody>
      </p:sp>
      <p:sp>
        <p:nvSpPr>
          <p:cNvPr id="4" name="Content Placeholder 3"/>
          <p:cNvSpPr>
            <a:spLocks noGrp="1"/>
          </p:cNvSpPr>
          <p:nvPr>
            <p:ph sz="half" idx="12"/>
          </p:nvPr>
        </p:nvSpPr>
        <p:spPr/>
        <p:txBody>
          <a:bodyPr/>
          <a:lstStyle/>
          <a:p>
            <a:endParaRPr lang="en-US"/>
          </a:p>
        </p:txBody>
      </p:sp>
      <p:pic>
        <p:nvPicPr>
          <p:cNvPr id="5" name="Picture 4" descr="fuel tank"/>
          <p:cNvPicPr>
            <a:picLocks noChangeAspect="1"/>
          </p:cNvPicPr>
          <p:nvPr/>
        </p:nvPicPr>
        <p:blipFill>
          <a:blip r:embed="rId2">
            <a:lum bright="20000" contrast="20000"/>
          </a:blip>
          <a:stretch>
            <a:fillRect/>
          </a:stretch>
        </p:blipFill>
        <p:spPr>
          <a:xfrm>
            <a:off x="4368800" y="1447800"/>
            <a:ext cx="44704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534" name="Line 11" descr="red arrow"/>
          <p:cNvSpPr>
            <a:spLocks noChangeShapeType="1"/>
          </p:cNvSpPr>
          <p:nvPr/>
        </p:nvSpPr>
        <p:spPr bwMode="auto">
          <a:xfrm flipV="1">
            <a:off x="3429000" y="2971800"/>
            <a:ext cx="2362200" cy="1524000"/>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a:t>High- and Low-Pressure Lines</a:t>
            </a:r>
          </a:p>
        </p:txBody>
      </p:sp>
      <p:sp>
        <p:nvSpPr>
          <p:cNvPr id="2" name="Text Placeholder 1"/>
          <p:cNvSpPr>
            <a:spLocks noGrp="1"/>
          </p:cNvSpPr>
          <p:nvPr>
            <p:ph type="body" idx="1"/>
          </p:nvPr>
        </p:nvSpPr>
        <p:spPr/>
        <p:txBody>
          <a:bodyPr/>
          <a:lstStyle/>
          <a:p>
            <a:r>
              <a:rPr lang="en-US" altLang="en-US"/>
              <a:t>Low-Pressure Fuel System</a:t>
            </a:r>
          </a:p>
        </p:txBody>
      </p:sp>
      <p:sp>
        <p:nvSpPr>
          <p:cNvPr id="3" name="Content Placeholder 2"/>
          <p:cNvSpPr>
            <a:spLocks noGrp="1"/>
          </p:cNvSpPr>
          <p:nvPr>
            <p:ph sz="half" idx="2"/>
          </p:nvPr>
        </p:nvSpPr>
        <p:spPr/>
        <p:txBody>
          <a:bodyPr/>
          <a:lstStyle/>
          <a:p>
            <a:r>
              <a:rPr lang="en-US" altLang="en-US"/>
              <a:t>Carries fuel from the tank to the filters and then to the fuel injection pump. </a:t>
            </a:r>
          </a:p>
          <a:p>
            <a:r>
              <a:rPr lang="en-US" altLang="en-US"/>
              <a:t>Carries back to the tank the fuel that is used for lubricating and cooling the injectors, the injector pump, and for bleeding the filters.</a:t>
            </a:r>
          </a:p>
          <a:p>
            <a:endParaRPr lang="en-US"/>
          </a:p>
        </p:txBody>
      </p:sp>
      <p:sp>
        <p:nvSpPr>
          <p:cNvPr id="4" name="Text Placeholder 3"/>
          <p:cNvSpPr>
            <a:spLocks noGrp="1"/>
          </p:cNvSpPr>
          <p:nvPr>
            <p:ph type="body" sz="quarter" idx="3"/>
          </p:nvPr>
        </p:nvSpPr>
        <p:spPr/>
        <p:txBody>
          <a:bodyPr/>
          <a:lstStyle/>
          <a:p>
            <a:r>
              <a:rPr lang="en-US" altLang="en-US"/>
              <a:t>High-Pressure Fuel System</a:t>
            </a:r>
          </a:p>
        </p:txBody>
      </p:sp>
      <p:sp>
        <p:nvSpPr>
          <p:cNvPr id="5" name="Content Placeholder 4"/>
          <p:cNvSpPr>
            <a:spLocks noGrp="1"/>
          </p:cNvSpPr>
          <p:nvPr>
            <p:ph sz="half" idx="12"/>
          </p:nvPr>
        </p:nvSpPr>
        <p:spPr/>
        <p:txBody>
          <a:bodyPr/>
          <a:lstStyle/>
          <a:p>
            <a:r>
              <a:rPr lang="en-US" altLang="en-US"/>
              <a:t>Carries fuel from the high-pressure injection pump to the injectors and recirculation back to the injection pump or just stays in the rail until used in the motor. </a:t>
            </a:r>
          </a:p>
        </p:txBody>
      </p:sp>
      <p:sp>
        <p:nvSpPr>
          <p:cNvPr id="6" name="Isosceles Triangle 5" descr="red triangle indicating 60000 to 90000 PSI "/>
          <p:cNvSpPr/>
          <p:nvPr/>
        </p:nvSpPr>
        <p:spPr>
          <a:xfrm>
            <a:off x="6096000" y="5176136"/>
            <a:ext cx="2133600" cy="1453264"/>
          </a:xfrm>
          <a:prstGeom prst="triangl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1600" b="1"/>
              <a:t>60,000 to 90,000 PSI!</a:t>
            </a:r>
            <a:endParaRPr lang="en-US" sz="1600"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a:t>Primary Filter/Water Separator</a:t>
            </a:r>
          </a:p>
        </p:txBody>
      </p:sp>
      <p:sp>
        <p:nvSpPr>
          <p:cNvPr id="24579" name="Content Placeholder 2"/>
          <p:cNvSpPr>
            <a:spLocks noGrp="1"/>
          </p:cNvSpPr>
          <p:nvPr>
            <p:ph idx="1"/>
          </p:nvPr>
        </p:nvSpPr>
        <p:spPr/>
        <p:txBody>
          <a:bodyPr/>
          <a:lstStyle/>
          <a:p>
            <a:r>
              <a:rPr lang="en-US"/>
              <a:t>Collect waters and dirt particles which cause the engine to run poorly or damage the injection equipment.</a:t>
            </a:r>
          </a:p>
          <a:p>
            <a:endParaRPr lang="en-US" altLang="en-US"/>
          </a:p>
        </p:txBody>
      </p:sp>
      <p:grpSp>
        <p:nvGrpSpPr>
          <p:cNvPr id="24581" name="Group 13"/>
          <p:cNvGrpSpPr>
            <a:grpSpLocks/>
          </p:cNvGrpSpPr>
          <p:nvPr/>
        </p:nvGrpSpPr>
        <p:grpSpPr bwMode="auto">
          <a:xfrm>
            <a:off x="552387" y="2819400"/>
            <a:ext cx="4172013" cy="3292475"/>
            <a:chOff x="539054" y="2938198"/>
            <a:chExt cx="4032946" cy="3018102"/>
          </a:xfrm>
        </p:grpSpPr>
        <p:pic>
          <p:nvPicPr>
            <p:cNvPr id="6" name="Picture 8" descr="primary filter/water separator"/>
            <p:cNvPicPr>
              <a:picLocks noChangeAspect="1" noChangeArrowheads="1"/>
            </p:cNvPicPr>
            <p:nvPr/>
          </p:nvPicPr>
          <p:blipFill>
            <a:blip r:embed="rId3"/>
            <a:srcRect/>
            <a:stretch>
              <a:fillRect/>
            </a:stretch>
          </p:blipFill>
          <p:spPr bwMode="auto">
            <a:xfrm>
              <a:off x="956522" y="2938198"/>
              <a:ext cx="3615478" cy="3018102"/>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7" name="Oval 6" descr="red circle"/>
            <p:cNvSpPr/>
            <p:nvPr/>
          </p:nvSpPr>
          <p:spPr>
            <a:xfrm>
              <a:off x="1357048" y="3456252"/>
              <a:ext cx="1407212" cy="1452298"/>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8" name="Line 11" descr="red arrow"/>
            <p:cNvSpPr>
              <a:spLocks noChangeShapeType="1"/>
            </p:cNvSpPr>
            <p:nvPr/>
          </p:nvSpPr>
          <p:spPr bwMode="auto">
            <a:xfrm>
              <a:off x="539054" y="2938199"/>
              <a:ext cx="919136" cy="824811"/>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4582" name="Group 12"/>
          <p:cNvGrpSpPr>
            <a:grpSpLocks/>
          </p:cNvGrpSpPr>
          <p:nvPr/>
        </p:nvGrpSpPr>
        <p:grpSpPr bwMode="auto">
          <a:xfrm>
            <a:off x="5138738" y="2819400"/>
            <a:ext cx="3090862" cy="3292473"/>
            <a:chOff x="5587766" y="1802160"/>
            <a:chExt cx="2190588" cy="2085425"/>
          </a:xfrm>
        </p:grpSpPr>
        <p:pic>
          <p:nvPicPr>
            <p:cNvPr id="5" name="Picture 6" descr="primary filter/water separator"/>
            <p:cNvPicPr>
              <a:picLocks noChangeAspect="1" noChangeArrowheads="1"/>
            </p:cNvPicPr>
            <p:nvPr/>
          </p:nvPicPr>
          <p:blipFill>
            <a:blip r:embed="rId4"/>
            <a:stretch>
              <a:fillRect/>
            </a:stretch>
          </p:blipFill>
          <p:spPr bwMode="auto">
            <a:xfrm>
              <a:off x="5990555" y="1904721"/>
              <a:ext cx="1787799" cy="1982864"/>
            </a:xfrm>
            <a:prstGeom prst="rect">
              <a:avLst/>
            </a:prstGeom>
            <a:noFill/>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8" name="Oval 7" descr="red circle"/>
            <p:cNvSpPr/>
            <p:nvPr/>
          </p:nvSpPr>
          <p:spPr>
            <a:xfrm>
              <a:off x="6098566" y="2150065"/>
              <a:ext cx="1567277" cy="135140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585" name="Line 11" descr="red arrow"/>
            <p:cNvSpPr>
              <a:spLocks noChangeShapeType="1"/>
            </p:cNvSpPr>
            <p:nvPr/>
          </p:nvSpPr>
          <p:spPr bwMode="auto">
            <a:xfrm>
              <a:off x="5587766" y="1802160"/>
              <a:ext cx="784160" cy="515007"/>
            </a:xfrm>
            <a:prstGeom prst="line">
              <a:avLst/>
            </a:prstGeom>
            <a:noFill/>
            <a:ln w="508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p>
        </p:txBody>
      </p:sp>
      <p:sp>
        <p:nvSpPr>
          <p:cNvPr id="6147" name="Content Placeholder 2"/>
          <p:cNvSpPr>
            <a:spLocks noGrp="1"/>
          </p:cNvSpPr>
          <p:nvPr>
            <p:ph type="subTitle" idx="1"/>
          </p:nvPr>
        </p:nvSpPr>
        <p:spPr/>
        <p:txBody>
          <a:bodyPr>
            <a:normAutofit/>
          </a:bodyPr>
          <a:lstStyle/>
          <a:p>
            <a:r>
              <a:rPr lang="en-US" altLang="en-US"/>
              <a:t>Describe…</a:t>
            </a:r>
          </a:p>
          <a:p>
            <a:pPr lvl="1"/>
            <a:r>
              <a:rPr lang="en-US" altLang="en-US"/>
              <a:t>Differences between diesel fuel and gasoline</a:t>
            </a:r>
          </a:p>
          <a:p>
            <a:pPr lvl="1"/>
            <a:r>
              <a:rPr lang="en-US" altLang="en-US"/>
              <a:t>Major components of a diesel fuel system</a:t>
            </a:r>
          </a:p>
          <a:p>
            <a:pPr lvl="1"/>
            <a:r>
              <a:rPr lang="en-US" altLang="en-US"/>
              <a:t>Correct operating procedures/parameters of starting a diesel engine</a:t>
            </a:r>
          </a:p>
          <a:p>
            <a:pPr lvl="1"/>
            <a:r>
              <a:rPr lang="en-US" altLang="en-US"/>
              <a:t>Basic powertrain components of a fire apparatus and each component’s operating characteristics</a:t>
            </a:r>
          </a:p>
          <a:p>
            <a:r>
              <a:rPr lang="en-US" altLang="en-US"/>
              <a:t>Discuss…</a:t>
            </a:r>
          </a:p>
          <a:p>
            <a:pPr lvl="1"/>
            <a:r>
              <a:rPr lang="en-US" altLang="en-US"/>
              <a:t>Diesel particulate filter and its function in the regeneration process</a:t>
            </a:r>
          </a:p>
          <a:p>
            <a:endParaRPr lang="en-US" altLang="en-US"/>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594042" y="754251"/>
            <a:ext cx="914400" cy="914400"/>
          </a:xfrm>
          <a:prstGeom prst="rect">
            <a:avLst/>
          </a:prstGeom>
          <a:solidFill>
            <a:schemeClr val="bg1"/>
          </a:solid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Water in Fuel (WIF) Light</a:t>
            </a:r>
          </a:p>
        </p:txBody>
      </p:sp>
      <p:sp>
        <p:nvSpPr>
          <p:cNvPr id="9" name="Content Placeholder 8"/>
          <p:cNvSpPr>
            <a:spLocks noGrp="1"/>
          </p:cNvSpPr>
          <p:nvPr>
            <p:ph sz="half" idx="1"/>
          </p:nvPr>
        </p:nvSpPr>
        <p:spPr/>
        <p:txBody>
          <a:bodyPr/>
          <a:lstStyle/>
          <a:p>
            <a:r>
              <a:rPr lang="en-US" altLang="en-US"/>
              <a:t>A sensor detects the presence of water in the fuel.</a:t>
            </a:r>
          </a:p>
          <a:p>
            <a:endParaRPr lang="en-US"/>
          </a:p>
          <a:p>
            <a:endParaRPr lang="en-US"/>
          </a:p>
        </p:txBody>
      </p:sp>
      <p:sp>
        <p:nvSpPr>
          <p:cNvPr id="8" name="Content Placeholder 7"/>
          <p:cNvSpPr>
            <a:spLocks noGrp="1"/>
          </p:cNvSpPr>
          <p:nvPr>
            <p:ph sz="half" idx="12"/>
          </p:nvPr>
        </p:nvSpPr>
        <p:spPr/>
        <p:txBody>
          <a:bodyPr/>
          <a:lstStyle/>
          <a:p>
            <a:r>
              <a:rPr lang="en-US" altLang="en-US"/>
              <a:t>If the WIF light comes on, </a:t>
            </a:r>
            <a:r>
              <a:rPr lang="en-US" altLang="en-US" b="1" u="sng"/>
              <a:t>stop</a:t>
            </a:r>
            <a:r>
              <a:rPr lang="en-US" altLang="en-US"/>
              <a:t> and drain the primary filter immediately.</a:t>
            </a:r>
          </a:p>
          <a:p>
            <a:endParaRPr lang="en-US"/>
          </a:p>
        </p:txBody>
      </p:sp>
      <p:pic>
        <p:nvPicPr>
          <p:cNvPr id="5" name="Picture 6" descr="person draining primary filter"/>
          <p:cNvPicPr>
            <a:picLocks noChangeAspect="1" noChangeArrowheads="1"/>
          </p:cNvPicPr>
          <p:nvPr/>
        </p:nvPicPr>
        <p:blipFill>
          <a:blip r:embed="rId3"/>
          <a:stretch>
            <a:fillRect/>
          </a:stretch>
        </p:blipFill>
        <p:spPr bwMode="auto">
          <a:xfrm>
            <a:off x="5257800" y="3651749"/>
            <a:ext cx="3074988" cy="24442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25606" name="Group 7"/>
          <p:cNvGrpSpPr>
            <a:grpSpLocks/>
          </p:cNvGrpSpPr>
          <p:nvPr/>
        </p:nvGrpSpPr>
        <p:grpSpPr bwMode="auto">
          <a:xfrm>
            <a:off x="849022" y="3124200"/>
            <a:ext cx="2762541" cy="2971800"/>
            <a:chOff x="990621" y="2819400"/>
            <a:chExt cx="2702742" cy="2819400"/>
          </a:xfrm>
        </p:grpSpPr>
        <p:pic>
          <p:nvPicPr>
            <p:cNvPr id="6" name="Picture 9" descr="water in fuel light"/>
            <p:cNvPicPr>
              <a:picLocks noChangeAspect="1" noChangeArrowheads="1"/>
            </p:cNvPicPr>
            <p:nvPr/>
          </p:nvPicPr>
          <p:blipFill>
            <a:blip r:embed="rId4"/>
            <a:stretch>
              <a:fillRect/>
            </a:stretch>
          </p:blipFill>
          <p:spPr bwMode="auto">
            <a:xfrm>
              <a:off x="1284921" y="2819400"/>
              <a:ext cx="2408442"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608" name="AutoShape 10" descr="red arrow"/>
            <p:cNvSpPr>
              <a:spLocks noChangeArrowheads="1"/>
            </p:cNvSpPr>
            <p:nvPr/>
          </p:nvSpPr>
          <p:spPr bwMode="auto">
            <a:xfrm rot="6729728">
              <a:off x="1382674" y="4487000"/>
              <a:ext cx="251021" cy="1035127"/>
            </a:xfrm>
            <a:prstGeom prst="upArrow">
              <a:avLst>
                <a:gd name="adj1" fmla="val 50000"/>
                <a:gd name="adj2" fmla="val 50248"/>
              </a:avLst>
            </a:prstGeom>
            <a:solidFill>
              <a:srgbClr val="FF0000"/>
            </a:solidFill>
            <a:ln w="9525">
              <a:solidFill>
                <a:schemeClr val="tx1"/>
              </a:solidFill>
              <a:miter lim="800000"/>
              <a:headEnd/>
              <a:tailEnd/>
            </a:ln>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Secondary Fuel Filter</a:t>
            </a:r>
          </a:p>
        </p:txBody>
      </p:sp>
      <p:sp>
        <p:nvSpPr>
          <p:cNvPr id="26627" name="Content Placeholder 2"/>
          <p:cNvSpPr>
            <a:spLocks noGrp="1"/>
          </p:cNvSpPr>
          <p:nvPr>
            <p:ph idx="1"/>
          </p:nvPr>
        </p:nvSpPr>
        <p:spPr/>
        <p:txBody>
          <a:bodyPr/>
          <a:lstStyle/>
          <a:p>
            <a:r>
              <a:rPr lang="en-US" altLang="en-US"/>
              <a:t>The secondary fuel filter removes smaller particles before fuel goes to the injectors.</a:t>
            </a:r>
          </a:p>
          <a:p>
            <a:endParaRPr lang="en-US" altLang="en-US"/>
          </a:p>
        </p:txBody>
      </p:sp>
      <p:grpSp>
        <p:nvGrpSpPr>
          <p:cNvPr id="26629" name="Group 6"/>
          <p:cNvGrpSpPr>
            <a:grpSpLocks/>
          </p:cNvGrpSpPr>
          <p:nvPr/>
        </p:nvGrpSpPr>
        <p:grpSpPr bwMode="auto">
          <a:xfrm>
            <a:off x="1905000" y="2362200"/>
            <a:ext cx="5307980" cy="3886200"/>
            <a:chOff x="2337387" y="2514600"/>
            <a:chExt cx="4114800" cy="3333404"/>
          </a:xfrm>
        </p:grpSpPr>
        <p:pic>
          <p:nvPicPr>
            <p:cNvPr id="5" name="Picture 6" descr="arrow pointing to secondary fuel filter (other components shown)"/>
            <p:cNvPicPr>
              <a:picLocks noChangeAspect="1" noChangeArrowheads="1"/>
            </p:cNvPicPr>
            <p:nvPr/>
          </p:nvPicPr>
          <p:blipFill>
            <a:blip r:embed="rId2"/>
            <a:stretch>
              <a:fillRect/>
            </a:stretch>
          </p:blipFill>
          <p:spPr bwMode="auto">
            <a:xfrm>
              <a:off x="2337387" y="2514600"/>
              <a:ext cx="4114800" cy="33334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6631" name="AutoShape 18" descr="red arrow"/>
            <p:cNvSpPr>
              <a:spLocks noChangeArrowheads="1"/>
            </p:cNvSpPr>
            <p:nvPr/>
          </p:nvSpPr>
          <p:spPr bwMode="auto">
            <a:xfrm>
              <a:off x="4114800" y="5105401"/>
              <a:ext cx="976313" cy="228600"/>
            </a:xfrm>
            <a:prstGeom prst="rightArrow">
              <a:avLst>
                <a:gd name="adj1" fmla="val 50000"/>
                <a:gd name="adj2" fmla="val 50242"/>
              </a:avLst>
            </a:prstGeom>
            <a:solidFill>
              <a:srgbClr val="FF0000"/>
            </a:solidFill>
            <a:ln w="9525">
              <a:solidFill>
                <a:schemeClr val="tx1"/>
              </a:solidFill>
              <a:miter lim="800000"/>
              <a:headEnd/>
              <a:tailEnd/>
            </a:ln>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ln/>
        </p:spPr>
        <p:txBody>
          <a:bodyPr>
            <a:normAutofit/>
          </a:bodyPr>
          <a:lstStyle/>
          <a:p>
            <a:r>
              <a:rPr altLang="en-US"/>
              <a:t>Filter Maintenance</a:t>
            </a:r>
          </a:p>
        </p:txBody>
      </p:sp>
      <p:sp>
        <p:nvSpPr>
          <p:cNvPr id="27651" name="Content Placeholder 2"/>
          <p:cNvSpPr>
            <a:spLocks noGrp="1"/>
          </p:cNvSpPr>
          <p:nvPr>
            <p:ph sz="half" idx="1"/>
          </p:nvPr>
        </p:nvSpPr>
        <p:spPr/>
        <p:txBody>
          <a:bodyPr>
            <a:normAutofit/>
          </a:bodyPr>
          <a:lstStyle/>
          <a:p>
            <a:pPr eaLnBrk="1" hangingPunct="1"/>
            <a:r>
              <a:rPr lang="en-US" altLang="en-US"/>
              <a:t>At a minimum, drain the water separator once a week.</a:t>
            </a:r>
          </a:p>
          <a:p>
            <a:pPr eaLnBrk="1" hangingPunct="1"/>
            <a:r>
              <a:rPr lang="en-US" altLang="en-US"/>
              <a:t>Replace the primary and secondary filter when the engine oil is changed.</a:t>
            </a:r>
          </a:p>
        </p:txBody>
      </p:sp>
      <p:sp>
        <p:nvSpPr>
          <p:cNvPr id="2" name="Content Placeholder 1"/>
          <p:cNvSpPr>
            <a:spLocks noGrp="1"/>
          </p:cNvSpPr>
          <p:nvPr>
            <p:ph sz="half" idx="12"/>
          </p:nvPr>
        </p:nvSpPr>
        <p:spPr/>
        <p:txBody>
          <a:bodyPr/>
          <a:lstStyle/>
          <a:p>
            <a:endParaRPr lang="en-US"/>
          </a:p>
        </p:txBody>
      </p:sp>
      <p:grpSp>
        <p:nvGrpSpPr>
          <p:cNvPr id="3" name="Group 2"/>
          <p:cNvGrpSpPr/>
          <p:nvPr/>
        </p:nvGrpSpPr>
        <p:grpSpPr>
          <a:xfrm>
            <a:off x="4800600" y="1371600"/>
            <a:ext cx="3057526" cy="3222625"/>
            <a:chOff x="3273425" y="2903538"/>
            <a:chExt cx="3057526" cy="3222625"/>
          </a:xfrm>
        </p:grpSpPr>
        <p:pic>
          <p:nvPicPr>
            <p:cNvPr id="6" name="Picture 9" descr="secondary filter"/>
            <p:cNvPicPr>
              <a:picLocks noChangeAspect="1" noChangeArrowheads="1"/>
            </p:cNvPicPr>
            <p:nvPr/>
          </p:nvPicPr>
          <p:blipFill>
            <a:blip r:embed="rId3"/>
            <a:stretch>
              <a:fillRect/>
            </a:stretch>
          </p:blipFill>
          <p:spPr bwMode="auto">
            <a:xfrm>
              <a:off x="3273425" y="2903538"/>
              <a:ext cx="2597150" cy="322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7654" name="AutoShape 18" descr="red arrow"/>
            <p:cNvSpPr>
              <a:spLocks noChangeArrowheads="1"/>
            </p:cNvSpPr>
            <p:nvPr/>
          </p:nvSpPr>
          <p:spPr bwMode="auto">
            <a:xfrm rot="10800000">
              <a:off x="5102226" y="5334000"/>
              <a:ext cx="1228725" cy="271463"/>
            </a:xfrm>
            <a:prstGeom prst="rightArrow">
              <a:avLst>
                <a:gd name="adj1" fmla="val 50000"/>
                <a:gd name="adj2" fmla="val 50271"/>
              </a:avLst>
            </a:prstGeom>
            <a:solidFill>
              <a:srgbClr val="FF0000"/>
            </a:solidFill>
            <a:ln w="9525">
              <a:solidFill>
                <a:schemeClr val="tx1"/>
              </a:solidFill>
              <a:miter lim="800000"/>
              <a:headEnd/>
              <a:tailEnd/>
            </a:ln>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Hand Primer Pump</a:t>
            </a:r>
          </a:p>
        </p:txBody>
      </p:sp>
      <p:sp>
        <p:nvSpPr>
          <p:cNvPr id="28675" name="Content Placeholder 2"/>
          <p:cNvSpPr>
            <a:spLocks noGrp="1"/>
          </p:cNvSpPr>
          <p:nvPr>
            <p:ph sz="half" idx="1"/>
          </p:nvPr>
        </p:nvSpPr>
        <p:spPr/>
        <p:txBody>
          <a:bodyPr/>
          <a:lstStyle/>
          <a:p>
            <a:r>
              <a:rPr lang="en-US" altLang="en-US"/>
              <a:t>Used to bleed the fuel system.</a:t>
            </a:r>
          </a:p>
          <a:p>
            <a:endParaRPr lang="en-US" altLang="en-US"/>
          </a:p>
        </p:txBody>
      </p:sp>
      <p:sp>
        <p:nvSpPr>
          <p:cNvPr id="3" name="Content Placeholder 2"/>
          <p:cNvSpPr>
            <a:spLocks noGrp="1"/>
          </p:cNvSpPr>
          <p:nvPr>
            <p:ph sz="half" idx="12"/>
          </p:nvPr>
        </p:nvSpPr>
        <p:spPr/>
        <p:txBody>
          <a:bodyPr/>
          <a:lstStyle/>
          <a:p>
            <a:r>
              <a:rPr lang="en-US" altLang="en-US"/>
              <a:t>Bleeder must be opened to allow air to escape.</a:t>
            </a:r>
          </a:p>
          <a:p>
            <a:endParaRPr lang="en-US"/>
          </a:p>
        </p:txBody>
      </p:sp>
      <p:grpSp>
        <p:nvGrpSpPr>
          <p:cNvPr id="8" name="Group 7"/>
          <p:cNvGrpSpPr/>
          <p:nvPr/>
        </p:nvGrpSpPr>
        <p:grpSpPr>
          <a:xfrm>
            <a:off x="1290756" y="2819400"/>
            <a:ext cx="7167444" cy="3048000"/>
            <a:chOff x="1143000" y="3314626"/>
            <a:chExt cx="7167444" cy="3048000"/>
          </a:xfrm>
        </p:grpSpPr>
        <p:grpSp>
          <p:nvGrpSpPr>
            <p:cNvPr id="4" name="Group 3"/>
            <p:cNvGrpSpPr/>
            <p:nvPr/>
          </p:nvGrpSpPr>
          <p:grpSpPr>
            <a:xfrm>
              <a:off x="1143000" y="3314626"/>
              <a:ext cx="7167444" cy="2990925"/>
              <a:chOff x="1143000" y="3314626"/>
              <a:chExt cx="7167444" cy="2990925"/>
            </a:xfrm>
          </p:grpSpPr>
          <p:pic>
            <p:nvPicPr>
              <p:cNvPr id="5" name="Picture 15" descr="primer pump with bleeder"/>
              <p:cNvPicPr>
                <a:picLocks noChangeAspect="1" noChangeArrowheads="1"/>
              </p:cNvPicPr>
              <p:nvPr/>
            </p:nvPicPr>
            <p:blipFill>
              <a:blip r:embed="rId3"/>
              <a:stretch>
                <a:fillRect/>
              </a:stretch>
            </p:blipFill>
            <p:spPr bwMode="auto">
              <a:xfrm>
                <a:off x="5020187" y="3314626"/>
                <a:ext cx="3290257"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Oval 6" descr="red circle"/>
              <p:cNvSpPr/>
              <p:nvPr/>
            </p:nvSpPr>
            <p:spPr>
              <a:xfrm>
                <a:off x="6386475" y="3711190"/>
                <a:ext cx="609600"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679" name="Line 11" descr="red arrow"/>
              <p:cNvSpPr>
                <a:spLocks noChangeShapeType="1"/>
              </p:cNvSpPr>
              <p:nvPr/>
            </p:nvSpPr>
            <p:spPr bwMode="auto">
              <a:xfrm flipH="1" flipV="1">
                <a:off x="6843929" y="4396990"/>
                <a:ext cx="747020" cy="1542794"/>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1" descr="person pointing to the primer pump"/>
              <p:cNvPicPr>
                <a:picLocks noChangeAspect="1" noChangeArrowheads="1"/>
              </p:cNvPicPr>
              <p:nvPr/>
            </p:nvPicPr>
            <p:blipFill>
              <a:blip r:embed="rId4"/>
              <a:stretch>
                <a:fillRect/>
              </a:stretch>
            </p:blipFill>
            <p:spPr bwMode="auto">
              <a:xfrm>
                <a:off x="1143000" y="3333749"/>
                <a:ext cx="3287027"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7169931" y="5967413"/>
                <a:ext cx="990600" cy="338138"/>
              </a:xfrm>
              <a:prstGeom prst="rect">
                <a:avLst/>
              </a:prstGeom>
              <a:noFill/>
              <a:ln>
                <a:noFill/>
              </a:ln>
            </p:spPr>
            <p:txBody>
              <a:bodyPr>
                <a:spAutoFit/>
              </a:bodyPr>
              <a:lstStyle/>
              <a:p>
                <a:pPr algn="ctr" eaLnBrk="1" hangingPunct="1">
                  <a:defRPr/>
                </a:pPr>
                <a:r>
                  <a:rPr lang="en-US" sz="1600">
                    <a:latin typeface="+mn-lt"/>
                  </a:rPr>
                  <a:t>Pump</a:t>
                </a:r>
              </a:p>
            </p:txBody>
          </p:sp>
          <p:sp>
            <p:nvSpPr>
              <p:cNvPr id="16" name="Oval 15"/>
              <p:cNvSpPr/>
              <p:nvPr/>
            </p:nvSpPr>
            <p:spPr>
              <a:xfrm>
                <a:off x="5175929" y="5966866"/>
                <a:ext cx="152400" cy="152400"/>
              </a:xfrm>
              <a:prstGeom prst="ellips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28681" name="Group 14"/>
            <p:cNvGrpSpPr>
              <a:grpSpLocks/>
            </p:cNvGrpSpPr>
            <p:nvPr/>
          </p:nvGrpSpPr>
          <p:grpSpPr bwMode="auto">
            <a:xfrm>
              <a:off x="2503199" y="4305226"/>
              <a:ext cx="3970585" cy="2057400"/>
              <a:chOff x="3030924" y="3048000"/>
              <a:chExt cx="3970923" cy="2057400"/>
            </a:xfrm>
          </p:grpSpPr>
          <p:sp>
            <p:nvSpPr>
              <p:cNvPr id="9" name="Oval 8" descr="red circle"/>
              <p:cNvSpPr/>
              <p:nvPr/>
            </p:nvSpPr>
            <p:spPr>
              <a:xfrm>
                <a:off x="3030924" y="3048000"/>
                <a:ext cx="533445"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685" name="Line 11" descr="red arrow"/>
              <p:cNvSpPr>
                <a:spLocks noChangeShapeType="1"/>
              </p:cNvSpPr>
              <p:nvPr/>
            </p:nvSpPr>
            <p:spPr bwMode="auto">
              <a:xfrm flipV="1">
                <a:off x="5791199" y="3314774"/>
                <a:ext cx="1123326" cy="1485825"/>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686" name="Line 11" descr="red arrow"/>
              <p:cNvSpPr>
                <a:spLocks noChangeShapeType="1"/>
              </p:cNvSpPr>
              <p:nvPr/>
            </p:nvSpPr>
            <p:spPr bwMode="auto">
              <a:xfrm flipH="1" flipV="1">
                <a:off x="3564369" y="3505200"/>
                <a:ext cx="2229370" cy="129539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Box 11"/>
              <p:cNvSpPr txBox="1"/>
              <p:nvPr/>
            </p:nvSpPr>
            <p:spPr>
              <a:xfrm>
                <a:off x="5755555" y="4767263"/>
                <a:ext cx="1246292" cy="338137"/>
              </a:xfrm>
              <a:prstGeom prst="rect">
                <a:avLst/>
              </a:prstGeom>
              <a:noFill/>
              <a:ln>
                <a:noFill/>
              </a:ln>
            </p:spPr>
            <p:txBody>
              <a:bodyPr wrap="square">
                <a:spAutoFit/>
              </a:bodyPr>
              <a:lstStyle/>
              <a:p>
                <a:pPr algn="ctr" eaLnBrk="1" hangingPunct="1">
                  <a:defRPr/>
                </a:pPr>
                <a:r>
                  <a:rPr lang="en-US" sz="1600">
                    <a:latin typeface="+mn-lt"/>
                  </a:rPr>
                  <a:t>Bleeders</a:t>
                </a: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a:t>Injection Pump</a:t>
            </a:r>
          </a:p>
        </p:txBody>
      </p:sp>
      <p:sp>
        <p:nvSpPr>
          <p:cNvPr id="29699" name="Content Placeholder 2"/>
          <p:cNvSpPr>
            <a:spLocks noGrp="1"/>
          </p:cNvSpPr>
          <p:nvPr>
            <p:ph idx="1"/>
          </p:nvPr>
        </p:nvSpPr>
        <p:spPr/>
        <p:txBody>
          <a:bodyPr/>
          <a:lstStyle/>
          <a:p>
            <a:r>
              <a:rPr lang="en-US" altLang="en-US"/>
              <a:t>Delivers high-pressure fuel to the injectors.</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t="1925" b="1925"/>
          <a:stretch/>
        </p:blipFill>
        <p:spPr bwMode="auto">
          <a:xfrm>
            <a:off x="1524000" y="2286000"/>
            <a:ext cx="6350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t>Injectors</a:t>
            </a:r>
          </a:p>
        </p:txBody>
      </p:sp>
      <p:sp>
        <p:nvSpPr>
          <p:cNvPr id="30723" name="Content Placeholder 2"/>
          <p:cNvSpPr>
            <a:spLocks noGrp="1"/>
          </p:cNvSpPr>
          <p:nvPr>
            <p:ph sz="half" idx="1"/>
          </p:nvPr>
        </p:nvSpPr>
        <p:spPr/>
        <p:txBody>
          <a:bodyPr>
            <a:normAutofit/>
          </a:bodyPr>
          <a:lstStyle/>
          <a:p>
            <a:r>
              <a:rPr lang="en-US" altLang="en-US"/>
              <a:t>Made up of the nozzle assembly, pressure spring and spindle, nozzle holder (injector body), and a cover.</a:t>
            </a:r>
          </a:p>
        </p:txBody>
      </p:sp>
      <p:sp>
        <p:nvSpPr>
          <p:cNvPr id="5" name="Content Placeholder 4"/>
          <p:cNvSpPr>
            <a:spLocks noGrp="1"/>
          </p:cNvSpPr>
          <p:nvPr>
            <p:ph sz="half" idx="12"/>
          </p:nvPr>
        </p:nvSpPr>
        <p:spPr/>
        <p:txBody>
          <a:bodyPr>
            <a:normAutofit/>
          </a:bodyPr>
          <a:lstStyle/>
          <a:p>
            <a:r>
              <a:rPr lang="en-US" altLang="en-US"/>
              <a:t>Pressurizes fuel into an atomized spray that is injected into the combustion chamber.</a:t>
            </a:r>
          </a:p>
        </p:txBody>
      </p:sp>
      <p:pic>
        <p:nvPicPr>
          <p:cNvPr id="30725" name="Picture 1" descr="injecto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4999" b="25000"/>
          <a:stretch>
            <a:fillRect/>
          </a:stretch>
        </p:blipFill>
        <p:spPr bwMode="auto">
          <a:xfrm rot="581829">
            <a:off x="2445670" y="4125629"/>
            <a:ext cx="5191685" cy="233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t>High-Pressure Common Rail Fuel System</a:t>
            </a:r>
          </a:p>
        </p:txBody>
      </p:sp>
      <p:sp>
        <p:nvSpPr>
          <p:cNvPr id="31747" name="Content Placeholder 2"/>
          <p:cNvSpPr>
            <a:spLocks noGrp="1"/>
          </p:cNvSpPr>
          <p:nvPr>
            <p:ph sz="half" idx="1"/>
          </p:nvPr>
        </p:nvSpPr>
        <p:spPr/>
        <p:txBody>
          <a:bodyPr>
            <a:normAutofit fontScale="92500" lnSpcReduction="20000"/>
          </a:bodyPr>
          <a:lstStyle/>
          <a:p>
            <a:pPr lvl="0"/>
            <a:r>
              <a:rPr lang="en-US"/>
              <a:t>The high-pressure rail binds the pump and injectors together and supplies compressed fuel to the injector.</a:t>
            </a:r>
          </a:p>
          <a:p>
            <a:pPr lvl="1"/>
            <a:r>
              <a:rPr lang="en-US" altLang="en-US"/>
              <a:t>Allows for a smoother running engines, better fuel economy, and reduced emissions.</a:t>
            </a:r>
          </a:p>
          <a:p>
            <a:pPr lvl="1"/>
            <a:r>
              <a:rPr lang="en-US"/>
              <a:t>Water at this pressure can cause severe damage to the injection pump and injectors.</a:t>
            </a:r>
          </a:p>
          <a:p>
            <a:endParaRPr lang="en-US" altLang="en-US"/>
          </a:p>
        </p:txBody>
      </p:sp>
      <p:sp>
        <p:nvSpPr>
          <p:cNvPr id="2" name="Content Placeholder 1"/>
          <p:cNvSpPr>
            <a:spLocks noGrp="1"/>
          </p:cNvSpPr>
          <p:nvPr>
            <p:ph sz="half" idx="12"/>
          </p:nvPr>
        </p:nvSpPr>
        <p:spPr>
          <a:xfrm>
            <a:off x="4800600" y="1286890"/>
            <a:ext cx="3810000" cy="5418710"/>
          </a:xfrm>
        </p:spPr>
        <p:txBody>
          <a:bodyPr>
            <a:normAutofit/>
          </a:bodyPr>
          <a:lstStyle/>
          <a:p>
            <a:pPr lvl="0"/>
            <a:r>
              <a:rPr lang="en-US" sz="2700"/>
              <a:t>Drain the water/fuel separator weekly or as needed. </a:t>
            </a:r>
          </a:p>
          <a:p>
            <a:pPr lvl="1"/>
            <a:r>
              <a:rPr lang="en-US" sz="2700"/>
              <a:t>If you have compromised fuel, more service may be required.</a:t>
            </a:r>
            <a:br>
              <a:rPr lang="en-US" altLang="en-US" sz="2700"/>
            </a:br>
            <a:endParaRPr lang="en-US" sz="2700"/>
          </a:p>
        </p:txBody>
      </p:sp>
      <p:sp>
        <p:nvSpPr>
          <p:cNvPr id="5" name="Isosceles Triangle 4" descr="red triangle indicating 60000 to 90000 PSI"/>
          <p:cNvSpPr/>
          <p:nvPr/>
        </p:nvSpPr>
        <p:spPr>
          <a:xfrm>
            <a:off x="5486400" y="4572000"/>
            <a:ext cx="2514600" cy="1752600"/>
          </a:xfrm>
          <a:prstGeom prst="triangle">
            <a:avLst/>
          </a:prstGeom>
          <a:solidFill>
            <a:schemeClr val="accent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t>60,000 to 90,000 PSI!</a:t>
            </a:r>
            <a:endParaRPr 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a:t>Glow Plugs and Heating Grids</a:t>
            </a:r>
          </a:p>
        </p:txBody>
      </p:sp>
      <p:sp>
        <p:nvSpPr>
          <p:cNvPr id="32771" name="Content Placeholder 2"/>
          <p:cNvSpPr>
            <a:spLocks noGrp="1"/>
          </p:cNvSpPr>
          <p:nvPr>
            <p:ph sz="half" idx="1"/>
          </p:nvPr>
        </p:nvSpPr>
        <p:spPr>
          <a:xfrm>
            <a:off x="4800600" y="1286890"/>
            <a:ext cx="3657600" cy="5418710"/>
          </a:xfrm>
        </p:spPr>
        <p:txBody>
          <a:bodyPr>
            <a:normAutofit/>
          </a:bodyPr>
          <a:lstStyle/>
          <a:p>
            <a:r>
              <a:rPr lang="en-US" altLang="en-US"/>
              <a:t>Assist with heating the combustion chamber</a:t>
            </a:r>
          </a:p>
          <a:p>
            <a:r>
              <a:rPr lang="en-US" altLang="en-US"/>
              <a:t>1,500° F</a:t>
            </a:r>
          </a:p>
          <a:p>
            <a:r>
              <a:rPr lang="en-US" altLang="en-US"/>
              <a:t>May continue to operate after the engine has started</a:t>
            </a:r>
          </a:p>
          <a:p>
            <a:r>
              <a:rPr lang="en-US" altLang="en-US"/>
              <a:t>High electrical load</a:t>
            </a:r>
          </a:p>
          <a:p>
            <a:endParaRPr lang="en-US" altLang="en-US"/>
          </a:p>
          <a:p>
            <a:endParaRPr lang="en-US" altLang="en-US"/>
          </a:p>
          <a:p>
            <a:endParaRPr lang="en-US" altLang="en-US"/>
          </a:p>
        </p:txBody>
      </p:sp>
      <p:sp>
        <p:nvSpPr>
          <p:cNvPr id="7" name="Content Placeholder 6"/>
          <p:cNvSpPr>
            <a:spLocks noGrp="1"/>
          </p:cNvSpPr>
          <p:nvPr>
            <p:ph sz="half" idx="12"/>
          </p:nvPr>
        </p:nvSpPr>
        <p:spPr>
          <a:xfrm>
            <a:off x="685800" y="1286890"/>
            <a:ext cx="3657600" cy="5418710"/>
          </a:xfrm>
        </p:spPr>
        <p:txBody>
          <a:bodyPr/>
          <a:lstStyle/>
          <a:p>
            <a:endParaRPr lang="en-US"/>
          </a:p>
        </p:txBody>
      </p:sp>
      <p:pic>
        <p:nvPicPr>
          <p:cNvPr id="5" name="Picture 2052" descr="glow plug"/>
          <p:cNvPicPr>
            <a:picLocks noChangeAspect="1" noChangeArrowheads="1" noCrop="1"/>
          </p:cNvPicPr>
          <p:nvPr/>
        </p:nvPicPr>
        <p:blipFill>
          <a:blip r:embed="rId2"/>
          <a:stretch>
            <a:fillRect/>
          </a:stretch>
        </p:blipFill>
        <p:spPr bwMode="auto">
          <a:xfrm>
            <a:off x="609600" y="1371600"/>
            <a:ext cx="1489792" cy="32918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053" descr="heating grids"/>
          <p:cNvPicPr>
            <a:picLocks noChangeAspect="1" noChangeArrowheads="1"/>
          </p:cNvPicPr>
          <p:nvPr/>
        </p:nvPicPr>
        <p:blipFill>
          <a:blip r:embed="rId3"/>
          <a:srcRect/>
          <a:stretch>
            <a:fillRect/>
          </a:stretch>
        </p:blipFill>
        <p:spPr bwMode="auto">
          <a:xfrm>
            <a:off x="2286000" y="1368741"/>
            <a:ext cx="2468067" cy="3291840"/>
          </a:xfrm>
          <a:prstGeom prst="rect">
            <a:avLst/>
          </a:prstGeom>
          <a:noFill/>
          <a:ln w="38100" cap="sq">
            <a:solidFill>
              <a:srgbClr val="000000"/>
            </a:solidFill>
            <a:miter lim="800000"/>
            <a:headEnd/>
            <a:tailEn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a:t>Electronic Control Module (ECM)</a:t>
            </a:r>
          </a:p>
        </p:txBody>
      </p:sp>
      <p:pic>
        <p:nvPicPr>
          <p:cNvPr id="5" name="Content Placeholder 4" descr="BLM Fire Pictures Local 002"/>
          <p:cNvPicPr>
            <a:picLocks noGrp="1" noChangeAspect="1" noChangeArrowheads="1"/>
          </p:cNvPicPr>
          <p:nvPr>
            <p:ph sz="half" idx="1"/>
          </p:nvPr>
        </p:nvPicPr>
        <p:blipFill>
          <a:blip r:embed="rId3"/>
          <a:stretch>
            <a:fillRect/>
          </a:stretch>
        </p:blipFill>
        <p:spPr>
          <a:xfrm>
            <a:off x="2057400" y="3144519"/>
            <a:ext cx="4533900" cy="3402239"/>
          </a:xfrm>
          <a:prstGeom prst="rect">
            <a:avLst/>
          </a:prstGeom>
          <a:ln w="38100">
            <a:solidFill>
              <a:schemeClr val="tx1"/>
            </a:solidFill>
          </a:ln>
          <a:effectLst>
            <a:outerShdw blurRad="292100" dist="139700" dir="2700000" algn="tl" rotWithShape="0">
              <a:srgbClr val="333333">
                <a:alpha val="65000"/>
              </a:srgbClr>
            </a:outerShdw>
          </a:effectLst>
        </p:spPr>
      </p:pic>
      <p:sp>
        <p:nvSpPr>
          <p:cNvPr id="4" name="Content Placeholder 3"/>
          <p:cNvSpPr>
            <a:spLocks noGrp="1"/>
          </p:cNvSpPr>
          <p:nvPr>
            <p:ph sz="half" idx="4294967295"/>
          </p:nvPr>
        </p:nvSpPr>
        <p:spPr>
          <a:xfrm>
            <a:off x="685800" y="1287463"/>
            <a:ext cx="7696200" cy="1912937"/>
          </a:xfrm>
        </p:spPr>
        <p:txBody>
          <a:bodyPr>
            <a:normAutofit/>
          </a:bodyPr>
          <a:lstStyle/>
          <a:p>
            <a:r>
              <a:rPr lang="en-US"/>
              <a:t>The ECM is the brain for all engine controls—the fuel injectors, turbocharger, transmission, and even some of the cab air conditioning components.</a:t>
            </a:r>
          </a:p>
        </p:txBody>
      </p:sp>
      <p:sp>
        <p:nvSpPr>
          <p:cNvPr id="33797" name="Oval 6"/>
          <p:cNvSpPr>
            <a:spLocks noChangeArrowheads="1"/>
          </p:cNvSpPr>
          <p:nvPr/>
        </p:nvSpPr>
        <p:spPr bwMode="auto">
          <a:xfrm>
            <a:off x="2914650" y="3702639"/>
            <a:ext cx="3048000" cy="2286000"/>
          </a:xfrm>
          <a:prstGeom prst="ellipse">
            <a:avLst/>
          </a:prstGeom>
          <a:noFill/>
          <a:ln w="539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a:t>Electronic Control Module</a:t>
            </a:r>
          </a:p>
        </p:txBody>
      </p:sp>
      <p:sp>
        <p:nvSpPr>
          <p:cNvPr id="34819" name="Content Placeholder 2"/>
          <p:cNvSpPr>
            <a:spLocks noGrp="1"/>
          </p:cNvSpPr>
          <p:nvPr>
            <p:ph sz="half" idx="1"/>
          </p:nvPr>
        </p:nvSpPr>
        <p:spPr/>
        <p:txBody>
          <a:bodyPr>
            <a:normAutofit/>
          </a:bodyPr>
          <a:lstStyle/>
          <a:p>
            <a:pPr lvl="0"/>
            <a:r>
              <a:rPr lang="en-US" sz="2800"/>
              <a:t>May also control external options:</a:t>
            </a:r>
          </a:p>
          <a:p>
            <a:pPr lvl="1"/>
            <a:r>
              <a:rPr lang="en-US" sz="2400"/>
              <a:t>Cruise control</a:t>
            </a:r>
          </a:p>
          <a:p>
            <a:pPr lvl="1"/>
            <a:r>
              <a:rPr lang="en-US" sz="2400"/>
              <a:t>Power take-off (PTO) controls</a:t>
            </a:r>
          </a:p>
          <a:p>
            <a:pPr lvl="1"/>
            <a:r>
              <a:rPr lang="en-US" sz="2400"/>
              <a:t>Instrument panel engine indicators</a:t>
            </a:r>
          </a:p>
        </p:txBody>
      </p:sp>
      <p:sp>
        <p:nvSpPr>
          <p:cNvPr id="9" name="Content Placeholder 8"/>
          <p:cNvSpPr>
            <a:spLocks noGrp="1"/>
          </p:cNvSpPr>
          <p:nvPr>
            <p:ph sz="half" idx="12"/>
          </p:nvPr>
        </p:nvSpPr>
        <p:spPr/>
        <p:txBody>
          <a:bodyPr/>
          <a:lstStyle/>
          <a:p>
            <a:endParaRPr lang="en-US"/>
          </a:p>
        </p:txBody>
      </p:sp>
      <p:pic>
        <p:nvPicPr>
          <p:cNvPr id="34821" name="Picture 1" descr="electronic control module"/>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371600"/>
            <a:ext cx="4114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822706" y="4267200"/>
            <a:ext cx="7620254" cy="1524000"/>
          </a:xfrm>
          <a:prstGeom prst="rect">
            <a:avLst/>
          </a:prstGeom>
        </p:spPr>
        <p:txBody>
          <a:bodyPr vert="horz" lIns="91440" tIns="45720" rIns="91440" bIns="45720" rtlCol="0">
            <a:normAutofit fontScale="85000" lnSpcReduction="10000"/>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32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8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4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4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4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sz="3300"/>
              <a:t>Care</a:t>
            </a:r>
            <a:r>
              <a:rPr lang="en-US" altLang="en-US"/>
              <a:t> is needed when cleaning the engine compartment to prevent water from getting to the electrical compartment and the ECM.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r>
              <a:rPr lang="de-DE" altLang="en-US"/>
              <a:t>Diesel Vs. Gasoline</a:t>
            </a:r>
          </a:p>
        </p:txBody>
      </p:sp>
      <p:sp>
        <p:nvSpPr>
          <p:cNvPr id="7171" name="Rectangle 1028"/>
          <p:cNvSpPr>
            <a:spLocks noGrp="1" noChangeArrowheads="1"/>
          </p:cNvSpPr>
          <p:nvPr>
            <p:ph sz="half" idx="1"/>
          </p:nvPr>
        </p:nvSpPr>
        <p:spPr>
          <a:xfrm>
            <a:off x="685546" y="1219200"/>
            <a:ext cx="4038854" cy="5418710"/>
          </a:xfrm>
        </p:spPr>
        <p:txBody>
          <a:bodyPr>
            <a:normAutofit/>
          </a:bodyPr>
          <a:lstStyle/>
          <a:p>
            <a:r>
              <a:rPr lang="en-US" altLang="en-US"/>
              <a:t>Built stronger</a:t>
            </a:r>
          </a:p>
          <a:p>
            <a:r>
              <a:rPr lang="en-US" altLang="en-US"/>
              <a:t>More fuel efficient</a:t>
            </a:r>
          </a:p>
          <a:p>
            <a:r>
              <a:rPr lang="en-US" altLang="en-US"/>
              <a:t>Produce torque at a lower RPM</a:t>
            </a:r>
          </a:p>
          <a:p>
            <a:r>
              <a:rPr lang="en-US" altLang="en-US"/>
              <a:t>Use compression ignition</a:t>
            </a:r>
          </a:p>
          <a:p>
            <a:r>
              <a:rPr lang="en-US" altLang="en-US"/>
              <a:t>Weigh more</a:t>
            </a:r>
          </a:p>
        </p:txBody>
      </p:sp>
      <p:pic>
        <p:nvPicPr>
          <p:cNvPr id="7231" name="Picture Placeholder 7230" descr="engine blocks"/>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tretch>
            <a:fillRect/>
          </a:stretch>
        </p:blipFill>
        <p:spPr>
          <a:xfrm>
            <a:off x="4724400" y="1295400"/>
            <a:ext cx="3828288" cy="299869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Diesel Engine Components</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t>Turbocharger Basics</a:t>
            </a:r>
          </a:p>
        </p:txBody>
      </p:sp>
      <p:sp>
        <p:nvSpPr>
          <p:cNvPr id="36867" name="Content Placeholder 2"/>
          <p:cNvSpPr>
            <a:spLocks noGrp="1"/>
          </p:cNvSpPr>
          <p:nvPr>
            <p:ph idx="1"/>
          </p:nvPr>
        </p:nvSpPr>
        <p:spPr/>
        <p:txBody>
          <a:bodyPr/>
          <a:lstStyle/>
          <a:p>
            <a:r>
              <a:rPr lang="en-US" altLang="en-US"/>
              <a:t>Devices that force more air into the engine to create more horsepower.</a:t>
            </a:r>
          </a:p>
          <a:p>
            <a:pPr lvl="1"/>
            <a:r>
              <a:rPr lang="en-US" altLang="en-US"/>
              <a:t>Basically, a bolt-on horsepower increaser device with no mechanical connection to the engine.</a:t>
            </a:r>
          </a:p>
        </p:txBody>
      </p:sp>
      <p:pic>
        <p:nvPicPr>
          <p:cNvPr id="36869" name="Picture 1" descr="turbocharge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1277" t="1" r="12766" b="-471"/>
          <a:stretch/>
        </p:blipFill>
        <p:spPr bwMode="auto">
          <a:xfrm>
            <a:off x="3657600" y="3074469"/>
            <a:ext cx="3581400" cy="358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a:t>Turbocharger Basics</a:t>
            </a:r>
          </a:p>
        </p:txBody>
      </p:sp>
      <p:pic>
        <p:nvPicPr>
          <p:cNvPr id="19" name="Picture 18" descr="schematic of turbocharger oper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20534"/>
            <a:ext cx="7848600" cy="4310188"/>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a:t>Turbocharger Basics</a:t>
            </a:r>
          </a:p>
        </p:txBody>
      </p:sp>
      <p:pic>
        <p:nvPicPr>
          <p:cNvPr id="2" name="Picture 1" descr="schematic of turbocharger parts: compressor housing, turbine housing, exhaust gas outlet, turbine wheel, exhaust gas inlet, compressor air discharge, compressor wheel"/>
          <p:cNvPicPr>
            <a:picLocks noChangeAspect="1"/>
          </p:cNvPicPr>
          <p:nvPr/>
        </p:nvPicPr>
        <p:blipFill rotWithShape="1">
          <a:blip r:embed="rId2">
            <a:extLst>
              <a:ext uri="{28A0092B-C50C-407E-A947-70E740481C1C}">
                <a14:useLocalDpi xmlns:a14="http://schemas.microsoft.com/office/drawing/2010/main" val="0"/>
              </a:ext>
            </a:extLst>
          </a:blip>
          <a:srcRect r="1772"/>
          <a:stretch/>
        </p:blipFill>
        <p:spPr>
          <a:xfrm>
            <a:off x="838200" y="1295400"/>
            <a:ext cx="7467600" cy="508722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a:t>Turbocharger Considerations</a:t>
            </a:r>
          </a:p>
        </p:txBody>
      </p:sp>
      <p:pic>
        <p:nvPicPr>
          <p:cNvPr id="5" name="Picture 7" descr="DD 60 Turbo"/>
          <p:cNvPicPr>
            <a:picLocks noGrp="1" noChangeAspect="1" noChangeArrowheads="1"/>
          </p:cNvPicPr>
          <p:nvPr>
            <p:ph idx="1"/>
          </p:nvPr>
        </p:nvPicPr>
        <p:blipFill>
          <a:blip r:embed="rId2"/>
          <a:stretch>
            <a:fillRect/>
          </a:stretch>
        </p:blipFill>
        <p:spPr>
          <a:xfrm>
            <a:off x="704850" y="1447800"/>
            <a:ext cx="325755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9" descr="turbocharger"/>
          <p:cNvPicPr>
            <a:picLocks noChangeAspect="1" noChangeArrowheads="1"/>
          </p:cNvPicPr>
          <p:nvPr/>
        </p:nvPicPr>
        <p:blipFill>
          <a:blip r:embed="rId3"/>
          <a:srcRect/>
          <a:stretch>
            <a:fillRect/>
          </a:stretch>
        </p:blipFill>
        <p:spPr bwMode="auto">
          <a:xfrm>
            <a:off x="4114800" y="1447800"/>
            <a:ext cx="4272119"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Turbocharger Considerations</a:t>
            </a:r>
          </a:p>
        </p:txBody>
      </p:sp>
      <p:sp>
        <p:nvSpPr>
          <p:cNvPr id="40963" name="Content Placeholder 2"/>
          <p:cNvSpPr>
            <a:spLocks noGrp="1"/>
          </p:cNvSpPr>
          <p:nvPr>
            <p:ph idx="1"/>
          </p:nvPr>
        </p:nvSpPr>
        <p:spPr/>
        <p:txBody>
          <a:bodyPr>
            <a:normAutofit/>
          </a:bodyPr>
          <a:lstStyle/>
          <a:p>
            <a:r>
              <a:rPr lang="en-US" altLang="en-US"/>
              <a:t>Lubricated and cooled by oil from the engine. </a:t>
            </a:r>
          </a:p>
          <a:p>
            <a:r>
              <a:rPr lang="en-US" altLang="en-US"/>
              <a:t>Operate under severe conditions: </a:t>
            </a:r>
          </a:p>
          <a:p>
            <a:pPr lvl="1"/>
            <a:r>
              <a:rPr lang="en-US" altLang="en-US"/>
              <a:t>Temperatures above 1,300° F</a:t>
            </a:r>
          </a:p>
          <a:p>
            <a:pPr lvl="1"/>
            <a:r>
              <a:rPr lang="en-US" altLang="en-US"/>
              <a:t>Turbine and compressor speeds &gt; 90,000 RPM.</a:t>
            </a:r>
          </a:p>
          <a:p>
            <a:r>
              <a:rPr lang="en-US" altLang="en-US" b="1" u="sng"/>
              <a:t>Never</a:t>
            </a:r>
            <a:r>
              <a:rPr lang="en-US" altLang="en-US"/>
              <a:t> rev up the engine and then shut it off. </a:t>
            </a:r>
          </a:p>
          <a:p>
            <a:r>
              <a:rPr lang="en-US" altLang="en-US"/>
              <a:t>Always let the engine idle down for at least 3-5 minutes when it is hot or has been in heavy use.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a:t>Aftercooler</a:t>
            </a:r>
          </a:p>
        </p:txBody>
      </p:sp>
      <p:sp>
        <p:nvSpPr>
          <p:cNvPr id="41987" name="Content Placeholder 2"/>
          <p:cNvSpPr>
            <a:spLocks noGrp="1"/>
          </p:cNvSpPr>
          <p:nvPr>
            <p:ph sz="half" idx="1"/>
          </p:nvPr>
        </p:nvSpPr>
        <p:spPr>
          <a:xfrm>
            <a:off x="685546" y="1286890"/>
            <a:ext cx="3810254" cy="5418710"/>
          </a:xfrm>
        </p:spPr>
        <p:txBody>
          <a:bodyPr>
            <a:normAutofit/>
          </a:bodyPr>
          <a:lstStyle/>
          <a:p>
            <a:r>
              <a:rPr lang="en-US" altLang="en-US"/>
              <a:t>Cools air generated by the turbocharger. </a:t>
            </a:r>
          </a:p>
          <a:p>
            <a:r>
              <a:rPr lang="en-US" altLang="en-US"/>
              <a:t>Helps reduce emissions.</a:t>
            </a:r>
          </a:p>
          <a:p>
            <a:r>
              <a:rPr lang="en-US" altLang="en-US"/>
              <a:t>Can plug up easily.</a:t>
            </a:r>
          </a:p>
          <a:p>
            <a:r>
              <a:rPr lang="en-US" altLang="en-US"/>
              <a:t>Periodically check aftercooler duct clamps. </a:t>
            </a:r>
          </a:p>
        </p:txBody>
      </p:sp>
      <p:sp>
        <p:nvSpPr>
          <p:cNvPr id="4" name="Content Placeholder 3"/>
          <p:cNvSpPr>
            <a:spLocks noGrp="1"/>
          </p:cNvSpPr>
          <p:nvPr>
            <p:ph sz="half" idx="12"/>
          </p:nvPr>
        </p:nvSpPr>
        <p:spPr/>
        <p:txBody>
          <a:bodyPr/>
          <a:lstStyle/>
          <a:p>
            <a:endParaRPr lang="en-US"/>
          </a:p>
        </p:txBody>
      </p:sp>
      <p:pic>
        <p:nvPicPr>
          <p:cNvPr id="5" name="Picture 4" descr="aftercooler"/>
          <p:cNvPicPr>
            <a:picLocks noChangeAspect="1" noChangeArrowheads="1"/>
          </p:cNvPicPr>
          <p:nvPr/>
        </p:nvPicPr>
        <p:blipFill>
          <a:blip r:embed="rId2"/>
          <a:srcRect/>
          <a:stretch>
            <a:fillRect/>
          </a:stretch>
        </p:blipFill>
        <p:spPr bwMode="auto">
          <a:xfrm>
            <a:off x="4714875" y="1371600"/>
            <a:ext cx="3743325" cy="4219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Air Cleaner/Filter</a:t>
            </a:r>
          </a:p>
        </p:txBody>
      </p:sp>
      <p:sp>
        <p:nvSpPr>
          <p:cNvPr id="43011" name="Content Placeholder 2"/>
          <p:cNvSpPr>
            <a:spLocks noGrp="1"/>
          </p:cNvSpPr>
          <p:nvPr>
            <p:ph sz="half" idx="1"/>
          </p:nvPr>
        </p:nvSpPr>
        <p:spPr/>
        <p:txBody>
          <a:bodyPr>
            <a:normAutofit fontScale="92500" lnSpcReduction="10000"/>
          </a:bodyPr>
          <a:lstStyle/>
          <a:p>
            <a:r>
              <a:rPr lang="en-US" altLang="en-US"/>
              <a:t>Physically inspect the filter daily.</a:t>
            </a:r>
          </a:p>
          <a:p>
            <a:r>
              <a:rPr lang="en-US" altLang="en-US"/>
              <a:t>Lightly </a:t>
            </a:r>
            <a:r>
              <a:rPr lang="en-US" altLang="en-US" b="1" u="sng"/>
              <a:t>tap out</a:t>
            </a:r>
            <a:r>
              <a:rPr lang="en-US" altLang="en-US"/>
              <a:t> dirty filters.</a:t>
            </a:r>
          </a:p>
          <a:p>
            <a:r>
              <a:rPr lang="en-US" altLang="en-US"/>
              <a:t>Replace damaged air cleaner elements.</a:t>
            </a:r>
          </a:p>
          <a:p>
            <a:pPr lvl="1"/>
            <a:r>
              <a:rPr lang="en-US" altLang="en-US" b="1" u="sng"/>
              <a:t>Do not </a:t>
            </a:r>
            <a:r>
              <a:rPr lang="en-US" altLang="en-US"/>
              <a:t>drive an engine with a damaged air cleaner element.</a:t>
            </a:r>
          </a:p>
          <a:p>
            <a:r>
              <a:rPr lang="en-US" altLang="en-US"/>
              <a:t>Check intake piping for dirt/dusting.</a:t>
            </a:r>
          </a:p>
        </p:txBody>
      </p:sp>
      <p:sp>
        <p:nvSpPr>
          <p:cNvPr id="10" name="Content Placeholder 9"/>
          <p:cNvSpPr>
            <a:spLocks noGrp="1"/>
          </p:cNvSpPr>
          <p:nvPr>
            <p:ph sz="half" idx="12"/>
          </p:nvPr>
        </p:nvSpPr>
        <p:spPr/>
        <p:txBody>
          <a:bodyPr/>
          <a:lstStyle/>
          <a:p>
            <a:endParaRPr lang="en-US"/>
          </a:p>
        </p:txBody>
      </p:sp>
      <p:pic>
        <p:nvPicPr>
          <p:cNvPr id="5" name="Picture 6" descr="air cleaner/filter"/>
          <p:cNvPicPr>
            <a:picLocks noChangeAspect="1" noChangeArrowheads="1"/>
          </p:cNvPicPr>
          <p:nvPr/>
        </p:nvPicPr>
        <p:blipFill>
          <a:blip r:embed="rId3"/>
          <a:stretch>
            <a:fillRect/>
          </a:stretch>
        </p:blipFill>
        <p:spPr bwMode="auto">
          <a:xfrm>
            <a:off x="4394198" y="1447800"/>
            <a:ext cx="4064001"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Air Cleaner Restriction Gauge</a:t>
            </a:r>
          </a:p>
        </p:txBody>
      </p:sp>
      <p:sp>
        <p:nvSpPr>
          <p:cNvPr id="44035" name="Content Placeholder 2"/>
          <p:cNvSpPr>
            <a:spLocks noGrp="1"/>
          </p:cNvSpPr>
          <p:nvPr>
            <p:ph idx="1"/>
          </p:nvPr>
        </p:nvSpPr>
        <p:spPr/>
        <p:txBody>
          <a:bodyPr/>
          <a:lstStyle/>
          <a:p>
            <a:r>
              <a:rPr lang="en-US" altLang="en-US"/>
              <a:t>Tells the operator when your air cleaner is dirty.</a:t>
            </a:r>
          </a:p>
          <a:p>
            <a:r>
              <a:rPr lang="en-US" altLang="en-US"/>
              <a:t>Do </a:t>
            </a:r>
            <a:r>
              <a:rPr lang="en-US" altLang="en-US" b="1" u="sng"/>
              <a:t>not</a:t>
            </a:r>
            <a:r>
              <a:rPr lang="en-US" altLang="en-US"/>
              <a:t> trust the gauge completely; you might have an intake leak.</a:t>
            </a:r>
          </a:p>
        </p:txBody>
      </p:sp>
      <p:sp>
        <p:nvSpPr>
          <p:cNvPr id="9" name="Oval 8"/>
          <p:cNvSpPr/>
          <p:nvPr/>
        </p:nvSpPr>
        <p:spPr>
          <a:xfrm rot="20881083">
            <a:off x="7588250" y="4527550"/>
            <a:ext cx="444500" cy="4762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3" name="Group 2"/>
          <p:cNvGrpSpPr/>
          <p:nvPr/>
        </p:nvGrpSpPr>
        <p:grpSpPr>
          <a:xfrm>
            <a:off x="1167815" y="3652198"/>
            <a:ext cx="7290385" cy="2291402"/>
            <a:chOff x="1186279" y="3271198"/>
            <a:chExt cx="7373726" cy="2468880"/>
          </a:xfrm>
        </p:grpSpPr>
        <p:pic>
          <p:nvPicPr>
            <p:cNvPr id="6" name="Picture 6" descr="dashboard with arrow pointing to air cleaner restriction gauge"/>
            <p:cNvPicPr>
              <a:picLocks noChangeAspect="1" noChangeArrowheads="1"/>
            </p:cNvPicPr>
            <p:nvPr/>
          </p:nvPicPr>
          <p:blipFill>
            <a:blip r:embed="rId2"/>
            <a:srcRect/>
            <a:stretch>
              <a:fillRect/>
            </a:stretch>
          </p:blipFill>
          <p:spPr bwMode="auto">
            <a:xfrm>
              <a:off x="4984666" y="3271198"/>
              <a:ext cx="3575339"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ir cleaner restriction gauges"/>
            <p:cNvPicPr>
              <a:picLocks noChangeAspect="1"/>
            </p:cNvPicPr>
            <p:nvPr/>
          </p:nvPicPr>
          <p:blipFill>
            <a:blip r:embed="rId3"/>
            <a:stretch>
              <a:fillRect/>
            </a:stretch>
          </p:blipFill>
          <p:spPr>
            <a:xfrm>
              <a:off x="1186279" y="3271198"/>
              <a:ext cx="3697905" cy="24688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4040" name="Line 11" descr="red arrow"/>
            <p:cNvSpPr>
              <a:spLocks noChangeShapeType="1"/>
            </p:cNvSpPr>
            <p:nvPr/>
          </p:nvSpPr>
          <p:spPr bwMode="auto">
            <a:xfrm rot="20881083">
              <a:off x="4086941" y="3950305"/>
              <a:ext cx="3450519" cy="1146517"/>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Reasons for Black Smoke</a:t>
            </a:r>
          </a:p>
        </p:txBody>
      </p:sp>
      <p:sp>
        <p:nvSpPr>
          <p:cNvPr id="45059" name="Content Placeholder 2"/>
          <p:cNvSpPr>
            <a:spLocks noGrp="1"/>
          </p:cNvSpPr>
          <p:nvPr>
            <p:ph sz="half" idx="1"/>
          </p:nvPr>
        </p:nvSpPr>
        <p:spPr>
          <a:xfrm>
            <a:off x="685546" y="1286890"/>
            <a:ext cx="3962654" cy="5418710"/>
          </a:xfrm>
        </p:spPr>
        <p:txBody>
          <a:bodyPr>
            <a:normAutofit/>
          </a:bodyPr>
          <a:lstStyle/>
          <a:p>
            <a:r>
              <a:rPr lang="en-US" altLang="en-US"/>
              <a:t>Going up a steep grade</a:t>
            </a:r>
          </a:p>
          <a:p>
            <a:r>
              <a:rPr lang="en-US" altLang="en-US"/>
              <a:t>Operating at higher altitudes</a:t>
            </a:r>
          </a:p>
          <a:p>
            <a:r>
              <a:rPr lang="en-US" altLang="en-US"/>
              <a:t>Pulling a heavy load </a:t>
            </a:r>
          </a:p>
          <a:p>
            <a:r>
              <a:rPr lang="en-US" altLang="en-US"/>
              <a:t>Heavy acceleration</a:t>
            </a:r>
          </a:p>
          <a:p>
            <a:r>
              <a:rPr lang="en-US" altLang="en-US"/>
              <a:t>Plugged air cleaner </a:t>
            </a:r>
          </a:p>
          <a:p>
            <a:endParaRPr lang="en-US" altLang="en-US"/>
          </a:p>
        </p:txBody>
      </p:sp>
      <p:sp>
        <p:nvSpPr>
          <p:cNvPr id="2" name="Content Placeholder 1"/>
          <p:cNvSpPr>
            <a:spLocks noGrp="1"/>
          </p:cNvSpPr>
          <p:nvPr>
            <p:ph sz="half" idx="12"/>
          </p:nvPr>
        </p:nvSpPr>
        <p:spPr/>
        <p:txBody>
          <a:bodyPr/>
          <a:lstStyle/>
          <a:p>
            <a:endParaRPr lang="en-US"/>
          </a:p>
        </p:txBody>
      </p:sp>
      <p:pic>
        <p:nvPicPr>
          <p:cNvPr id="5" name="Picture 9" descr="Dave's Monster Ram at a pull emitting excessive smoke"/>
          <p:cNvPicPr>
            <a:picLocks noChangeAspect="1" noChangeArrowheads="1"/>
          </p:cNvPicPr>
          <p:nvPr/>
        </p:nvPicPr>
        <p:blipFill>
          <a:blip r:embed="rId3"/>
          <a:srcRect/>
          <a:stretch>
            <a:fillRect/>
          </a:stretch>
        </p:blipFill>
        <p:spPr bwMode="auto">
          <a:xfrm>
            <a:off x="4766214" y="1447800"/>
            <a:ext cx="3691986"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5062" name="Line 11" descr="red arrow"/>
          <p:cNvSpPr>
            <a:spLocks noChangeShapeType="1"/>
          </p:cNvSpPr>
          <p:nvPr/>
        </p:nvSpPr>
        <p:spPr bwMode="auto">
          <a:xfrm rot="-718917" flipV="1">
            <a:off x="4173489" y="2495752"/>
            <a:ext cx="2168622" cy="140929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Torque and Horsepower</a:t>
            </a:r>
          </a:p>
        </p:txBody>
      </p:sp>
      <p:sp>
        <p:nvSpPr>
          <p:cNvPr id="4" name="Text Placeholder 3"/>
          <p:cNvSpPr>
            <a:spLocks noGrp="1"/>
          </p:cNvSpPr>
          <p:nvPr>
            <p:ph type="body" idx="1"/>
          </p:nvPr>
        </p:nvSpPr>
        <p:spPr/>
        <p:txBody>
          <a:bodyPr/>
          <a:lstStyle/>
          <a:p>
            <a:r>
              <a:rPr lang="en-US"/>
              <a:t>Torque</a:t>
            </a:r>
          </a:p>
        </p:txBody>
      </p:sp>
      <p:sp>
        <p:nvSpPr>
          <p:cNvPr id="7" name="Text Placeholder 6"/>
          <p:cNvSpPr>
            <a:spLocks noGrp="1"/>
          </p:cNvSpPr>
          <p:nvPr>
            <p:ph type="body" sz="quarter" idx="3"/>
          </p:nvPr>
        </p:nvSpPr>
        <p:spPr/>
        <p:txBody>
          <a:bodyPr/>
          <a:lstStyle/>
          <a:p>
            <a:r>
              <a:rPr lang="en-US"/>
              <a:t>Horsepower</a:t>
            </a:r>
          </a:p>
        </p:txBody>
      </p:sp>
      <p:sp>
        <p:nvSpPr>
          <p:cNvPr id="5" name="Content Placeholder 4"/>
          <p:cNvSpPr>
            <a:spLocks noGrp="1"/>
          </p:cNvSpPr>
          <p:nvPr>
            <p:ph sz="half" idx="12"/>
          </p:nvPr>
        </p:nvSpPr>
        <p:spPr/>
        <p:txBody>
          <a:bodyPr/>
          <a:lstStyle/>
          <a:p>
            <a:r>
              <a:rPr lang="en-US"/>
              <a:t>How fast work gets done</a:t>
            </a:r>
          </a:p>
          <a:p>
            <a:pPr marL="0" indent="0" algn="ctr">
              <a:buNone/>
            </a:pPr>
            <a:r>
              <a:rPr lang="en-US" b="1" i="1"/>
              <a:t>Torque ÷ Time</a:t>
            </a:r>
          </a:p>
        </p:txBody>
      </p:sp>
      <p:sp>
        <p:nvSpPr>
          <p:cNvPr id="8" name="Content Placeholder 7"/>
          <p:cNvSpPr>
            <a:spLocks noGrp="1"/>
          </p:cNvSpPr>
          <p:nvPr>
            <p:ph sz="half" idx="2"/>
          </p:nvPr>
        </p:nvSpPr>
        <p:spPr/>
        <p:txBody>
          <a:bodyPr/>
          <a:lstStyle/>
          <a:p>
            <a:r>
              <a:rPr lang="en-US"/>
              <a:t>How much work can get done</a:t>
            </a:r>
          </a:p>
          <a:p>
            <a:pPr marL="365760" lvl="1" indent="0" algn="ctr">
              <a:buNone/>
            </a:pPr>
            <a:r>
              <a:rPr lang="en-US" b="1" i="1"/>
              <a:t>Force x Distance</a:t>
            </a:r>
          </a:p>
        </p:txBody>
      </p:sp>
      <p:pic>
        <p:nvPicPr>
          <p:cNvPr id="9" name="Picture 8" descr="engine"/>
          <p:cNvPicPr>
            <a:picLocks noChangeAspect="1"/>
          </p:cNvPicPr>
          <p:nvPr/>
        </p:nvPicPr>
        <p:blipFill rotWithShape="1">
          <a:blip r:embed="rId2">
            <a:extLst>
              <a:ext uri="{28A0092B-C50C-407E-A947-70E740481C1C}">
                <a14:useLocalDpi xmlns:a14="http://schemas.microsoft.com/office/drawing/2010/main" val="0"/>
              </a:ext>
            </a:extLst>
          </a:blip>
          <a:srcRect l="12001" t="12792" r="9891" b="18690"/>
          <a:stretch/>
        </p:blipFill>
        <p:spPr>
          <a:xfrm>
            <a:off x="3048000" y="3276600"/>
            <a:ext cx="3200401" cy="3200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a:t>Cooling System</a:t>
            </a:r>
          </a:p>
        </p:txBody>
      </p:sp>
      <p:pic>
        <p:nvPicPr>
          <p:cNvPr id="5" name="Picture 4" descr="cooling system"/>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86840"/>
            <a:ext cx="7315200" cy="4937760"/>
          </a:xfrm>
          <a:prstGeom prst="rect">
            <a:avLst/>
          </a:prstGeom>
          <a:ln w="3810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a:t>Radiator</a:t>
            </a:r>
          </a:p>
        </p:txBody>
      </p:sp>
      <p:sp>
        <p:nvSpPr>
          <p:cNvPr id="47107" name="Content Placeholder 2"/>
          <p:cNvSpPr>
            <a:spLocks noGrp="1"/>
          </p:cNvSpPr>
          <p:nvPr>
            <p:ph idx="1"/>
          </p:nvPr>
        </p:nvSpPr>
        <p:spPr/>
        <p:txBody>
          <a:bodyPr/>
          <a:lstStyle/>
          <a:p>
            <a:r>
              <a:rPr lang="en-US" altLang="en-US"/>
              <a:t>Designed to transfer heat away from the engine keeping the engine cool.</a:t>
            </a:r>
          </a:p>
          <a:p>
            <a:r>
              <a:rPr lang="en-US" altLang="en-US"/>
              <a:t>Make sure the radiator is free of debris.</a:t>
            </a:r>
          </a:p>
        </p:txBody>
      </p:sp>
      <p:grpSp>
        <p:nvGrpSpPr>
          <p:cNvPr id="2" name="Group 1" descr="red arrow pointing to the radiator in the cooling system"/>
          <p:cNvGrpSpPr/>
          <p:nvPr/>
        </p:nvGrpSpPr>
        <p:grpSpPr>
          <a:xfrm>
            <a:off x="1219200" y="2895600"/>
            <a:ext cx="7010400" cy="3581400"/>
            <a:chOff x="3576586" y="3581400"/>
            <a:chExt cx="4870946" cy="287027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576586" y="3581400"/>
              <a:ext cx="4251787" cy="28702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7111" name="Line 11" descr="red arrow"/>
            <p:cNvSpPr>
              <a:spLocks noChangeShapeType="1"/>
            </p:cNvSpPr>
            <p:nvPr/>
          </p:nvSpPr>
          <p:spPr bwMode="auto">
            <a:xfrm rot="20881083" flipH="1" flipV="1">
              <a:off x="7367760" y="4790468"/>
              <a:ext cx="1079772" cy="427951"/>
            </a:xfrm>
            <a:prstGeom prst="line">
              <a:avLst/>
            </a:prstGeom>
            <a:noFill/>
            <a:ln w="1016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altLang="en-US"/>
              <a:t>Fan</a:t>
            </a:r>
          </a:p>
        </p:txBody>
      </p:sp>
      <p:sp>
        <p:nvSpPr>
          <p:cNvPr id="48131" name="Content Placeholder 2"/>
          <p:cNvSpPr>
            <a:spLocks noGrp="1"/>
          </p:cNvSpPr>
          <p:nvPr>
            <p:ph sz="half" idx="1"/>
          </p:nvPr>
        </p:nvSpPr>
        <p:spPr/>
        <p:txBody>
          <a:bodyPr/>
          <a:lstStyle/>
          <a:p>
            <a:r>
              <a:rPr lang="en-US" altLang="en-US"/>
              <a:t>Pulls air through the radiator, intercooler, transmission cooler, and air conditioning condenser.</a:t>
            </a:r>
          </a:p>
          <a:p>
            <a:r>
              <a:rPr lang="en-US" altLang="en-US"/>
              <a:t>Make sure fan is operating correctly.</a:t>
            </a:r>
          </a:p>
          <a:p>
            <a:endParaRPr lang="en-US" altLang="en-US"/>
          </a:p>
        </p:txBody>
      </p:sp>
      <p:sp>
        <p:nvSpPr>
          <p:cNvPr id="5" name="Picture Placeholder 4"/>
          <p:cNvSpPr>
            <a:spLocks noGrp="1"/>
          </p:cNvSpPr>
          <p:nvPr>
            <p:ph type="pic" sz="quarter" idx="4294967295"/>
          </p:nvPr>
        </p:nvSpPr>
        <p:spPr>
          <a:xfrm>
            <a:off x="4571746" y="1216152"/>
            <a:ext cx="3911346" cy="5419575"/>
          </a:xfrm>
        </p:spPr>
      </p:sp>
      <p:grpSp>
        <p:nvGrpSpPr>
          <p:cNvPr id="48133" name="Group 17" descr="radiator and fan - air movement"/>
          <p:cNvGrpSpPr>
            <a:grpSpLocks/>
          </p:cNvGrpSpPr>
          <p:nvPr/>
        </p:nvGrpSpPr>
        <p:grpSpPr bwMode="auto">
          <a:xfrm>
            <a:off x="4546854" y="1371600"/>
            <a:ext cx="3911346" cy="3733800"/>
            <a:chOff x="685800" y="1524000"/>
            <a:chExt cx="3733800" cy="3060192"/>
          </a:xfrm>
        </p:grpSpPr>
        <p:pic>
          <p:nvPicPr>
            <p:cNvPr id="9" name="Picture 8" descr="fan2.jpg"/>
            <p:cNvPicPr>
              <a:picLocks noChangeAspect="1"/>
            </p:cNvPicPr>
            <p:nvPr/>
          </p:nvPicPr>
          <p:blipFill>
            <a:blip r:embed="rId3"/>
            <a:srcRect/>
            <a:stretch>
              <a:fillRect/>
            </a:stretch>
          </p:blipFill>
          <p:spPr>
            <a:xfrm>
              <a:off x="685800" y="1524000"/>
              <a:ext cx="3669814" cy="3060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 name="TextBox 80"/>
            <p:cNvSpPr txBox="1"/>
            <p:nvPr/>
          </p:nvSpPr>
          <p:spPr>
            <a:xfrm>
              <a:off x="3276626" y="2690699"/>
              <a:ext cx="1142974" cy="592912"/>
            </a:xfrm>
            <a:prstGeom prst="rect">
              <a:avLst/>
            </a:prstGeom>
            <a:noFill/>
          </p:spPr>
          <p:txBody>
            <a:bodyPr>
              <a:spAutoFit/>
            </a:bodyPr>
            <a:lstStyle/>
            <a:p>
              <a:pPr algn="ctr" eaLnBrk="1" hangingPunct="1">
                <a:defRPr/>
              </a:pPr>
              <a:r>
                <a:rPr lang="en-US" sz="1400">
                  <a:latin typeface="+mn-lt"/>
                </a:rPr>
                <a:t>Outside </a:t>
              </a:r>
              <a:br>
                <a:rPr lang="en-US" sz="1400">
                  <a:latin typeface="+mn-lt"/>
                </a:rPr>
              </a:br>
              <a:r>
                <a:rPr lang="en-US" sz="1400">
                  <a:latin typeface="+mn-lt"/>
                </a:rPr>
                <a:t>air pulled in </a:t>
              </a:r>
              <a:br>
                <a:rPr lang="en-US" sz="1400">
                  <a:latin typeface="+mn-lt"/>
                </a:rPr>
              </a:br>
              <a:r>
                <a:rPr lang="en-US" sz="1400">
                  <a:latin typeface="+mn-lt"/>
                </a:rPr>
                <a:t>by fan </a:t>
              </a:r>
            </a:p>
          </p:txBody>
        </p:sp>
        <p:sp>
          <p:nvSpPr>
            <p:cNvPr id="14" name="Left Arrow 13"/>
            <p:cNvSpPr/>
            <p:nvPr/>
          </p:nvSpPr>
          <p:spPr>
            <a:xfrm>
              <a:off x="2666872" y="3810219"/>
              <a:ext cx="731453" cy="228239"/>
            </a:xfrm>
            <a:prstGeom prst="leftArrow">
              <a:avLst/>
            </a:prstGeom>
            <a:solidFill>
              <a:srgbClr val="0066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sp>
          <p:nvSpPr>
            <p:cNvPr id="15" name="Left Arrow 14"/>
            <p:cNvSpPr/>
            <p:nvPr/>
          </p:nvSpPr>
          <p:spPr>
            <a:xfrm>
              <a:off x="2666872" y="3200731"/>
              <a:ext cx="731453" cy="228239"/>
            </a:xfrm>
            <a:prstGeom prst="leftArrow">
              <a:avLst/>
            </a:prstGeom>
            <a:solidFill>
              <a:srgbClr val="0066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sp>
          <p:nvSpPr>
            <p:cNvPr id="16" name="Left Arrow 15"/>
            <p:cNvSpPr/>
            <p:nvPr/>
          </p:nvSpPr>
          <p:spPr>
            <a:xfrm>
              <a:off x="2666872" y="2591242"/>
              <a:ext cx="731453" cy="228239"/>
            </a:xfrm>
            <a:prstGeom prst="leftArrow">
              <a:avLst/>
            </a:prstGeom>
            <a:solidFill>
              <a:srgbClr val="0066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sp>
          <p:nvSpPr>
            <p:cNvPr id="17" name="Left Arrow 16"/>
            <p:cNvSpPr/>
            <p:nvPr/>
          </p:nvSpPr>
          <p:spPr>
            <a:xfrm>
              <a:off x="2666872" y="2056983"/>
              <a:ext cx="731453" cy="229514"/>
            </a:xfrm>
            <a:prstGeom prst="leftArrow">
              <a:avLst/>
            </a:prstGeom>
            <a:solidFill>
              <a:srgbClr val="0066FF"/>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a:t>Exhaust System</a:t>
            </a:r>
          </a:p>
        </p:txBody>
      </p:sp>
      <p:pic>
        <p:nvPicPr>
          <p:cNvPr id="20" name="Picture 19" descr="schematic of the exhaust system: connection to the turbochager out manifold, by-pass junction, long sampling section, diesel oxidation catalyst, short sampling section, diesel particulate filter (DPF), post-DPF sampling section"/>
          <p:cNvPicPr>
            <a:picLocks noChangeAspect="1"/>
          </p:cNvPicPr>
          <p:nvPr/>
        </p:nvPicPr>
        <p:blipFill>
          <a:blip r:embed="rId2"/>
          <a:stretch>
            <a:fillRect/>
          </a:stretch>
        </p:blipFill>
        <p:spPr>
          <a:xfrm>
            <a:off x="1281113" y="1600200"/>
            <a:ext cx="6581775" cy="4119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rmAutofit/>
          </a:bodyPr>
          <a:lstStyle/>
          <a:p>
            <a:r>
              <a:rPr lang="en-US" altLang="en-US"/>
              <a:t>Diesel Particulate Filter (DPF)</a:t>
            </a:r>
          </a:p>
        </p:txBody>
      </p:sp>
      <p:grpSp>
        <p:nvGrpSpPr>
          <p:cNvPr id="5" name="Group 4" descr="diesel particulate filter (DPF) and operation"/>
          <p:cNvGrpSpPr/>
          <p:nvPr/>
        </p:nvGrpSpPr>
        <p:grpSpPr>
          <a:xfrm>
            <a:off x="2002631" y="1600200"/>
            <a:ext cx="5138738" cy="4953000"/>
            <a:chOff x="2085975" y="1295400"/>
            <a:chExt cx="5138738" cy="4953000"/>
          </a:xfrm>
        </p:grpSpPr>
        <p:pic>
          <p:nvPicPr>
            <p:cNvPr id="6" name="Picture 5" descr="emissions_filter2.tif"/>
            <p:cNvPicPr>
              <a:picLocks noChangeAspect="1"/>
            </p:cNvPicPr>
            <p:nvPr/>
          </p:nvPicPr>
          <p:blipFill>
            <a:blip r:embed="rId3"/>
            <a:stretch>
              <a:fillRect/>
            </a:stretch>
          </p:blipFill>
          <p:spPr bwMode="auto">
            <a:xfrm>
              <a:off x="2085975" y="1295400"/>
              <a:ext cx="5029200" cy="495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bwMode="auto">
            <a:xfrm>
              <a:off x="6000750" y="1619250"/>
              <a:ext cx="1223963" cy="247650"/>
            </a:xfrm>
            <a:prstGeom prst="rect">
              <a:avLst/>
            </a:prstGeom>
            <a:noFill/>
          </p:spPr>
          <p:txBody>
            <a:bodyPr>
              <a:spAutoFit/>
            </a:bodyPr>
            <a:lstStyle/>
            <a:p>
              <a:pPr algn="ctr" eaLnBrk="1" hangingPunct="1">
                <a:defRPr/>
              </a:pPr>
              <a:r>
                <a:rPr lang="en-US" sz="1000" b="1">
                  <a:latin typeface="+mn-lt"/>
                </a:rPr>
                <a:t>Exhaust Gas In</a:t>
              </a:r>
            </a:p>
          </p:txBody>
        </p:sp>
        <p:sp>
          <p:nvSpPr>
            <p:cNvPr id="8" name="TextBox 7"/>
            <p:cNvSpPr txBox="1"/>
            <p:nvPr/>
          </p:nvSpPr>
          <p:spPr bwMode="auto">
            <a:xfrm>
              <a:off x="5480050" y="2286000"/>
              <a:ext cx="796925" cy="246063"/>
            </a:xfrm>
            <a:prstGeom prst="rect">
              <a:avLst/>
            </a:prstGeom>
            <a:noFill/>
          </p:spPr>
          <p:txBody>
            <a:bodyPr>
              <a:spAutoFit/>
            </a:bodyPr>
            <a:lstStyle/>
            <a:p>
              <a:pPr algn="ctr" eaLnBrk="1" hangingPunct="1">
                <a:defRPr/>
              </a:pPr>
              <a:r>
                <a:rPr lang="en-US" sz="1000" b="1">
                  <a:latin typeface="+mn-lt"/>
                </a:rPr>
                <a:t>Filter</a:t>
              </a:r>
            </a:p>
          </p:txBody>
        </p:sp>
        <p:sp>
          <p:nvSpPr>
            <p:cNvPr id="9" name="TextBox 8"/>
            <p:cNvSpPr txBox="1">
              <a:spLocks noChangeArrowheads="1"/>
            </p:cNvSpPr>
            <p:nvPr/>
          </p:nvSpPr>
          <p:spPr bwMode="auto">
            <a:xfrm>
              <a:off x="5632450" y="5610225"/>
              <a:ext cx="796925" cy="400050"/>
            </a:xfrm>
            <a:prstGeom prst="rect">
              <a:avLst/>
            </a:prstGeom>
            <a:noFill/>
            <a:ln w="9525">
              <a:noFill/>
              <a:miter lim="800000"/>
              <a:headEnd/>
              <a:tailEnd/>
            </a:ln>
          </p:spPr>
          <p:txBody>
            <a:bodyPr>
              <a:spAutoFit/>
            </a:bodyPr>
            <a:lstStyle/>
            <a:p>
              <a:pPr algn="ctr" eaLnBrk="1" hangingPunct="1">
                <a:defRPr/>
              </a:pPr>
              <a:r>
                <a:rPr lang="en-US" sz="1000" b="1">
                  <a:latin typeface="+mn-lt"/>
                </a:rPr>
                <a:t>Wall Flow Filter</a:t>
              </a:r>
            </a:p>
          </p:txBody>
        </p:sp>
        <p:cxnSp>
          <p:nvCxnSpPr>
            <p:cNvPr id="50184" name="Straight Arrow Connector 10"/>
            <p:cNvCxnSpPr>
              <a:cxnSpLocks noChangeShapeType="1"/>
            </p:cNvCxnSpPr>
            <p:nvPr/>
          </p:nvCxnSpPr>
          <p:spPr bwMode="auto">
            <a:xfrm rot="10800000">
              <a:off x="5103813" y="5407025"/>
              <a:ext cx="550862" cy="274638"/>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0185" name="Straight Arrow Connector 11"/>
            <p:cNvCxnSpPr>
              <a:cxnSpLocks noChangeShapeType="1"/>
            </p:cNvCxnSpPr>
            <p:nvPr/>
          </p:nvCxnSpPr>
          <p:spPr bwMode="auto">
            <a:xfrm rot="10800000">
              <a:off x="5103813" y="4859338"/>
              <a:ext cx="919162" cy="34290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2" name="TextBox 8"/>
            <p:cNvSpPr txBox="1">
              <a:spLocks noChangeArrowheads="1"/>
            </p:cNvSpPr>
            <p:nvPr/>
          </p:nvSpPr>
          <p:spPr bwMode="auto">
            <a:xfrm>
              <a:off x="5900738" y="5064125"/>
              <a:ext cx="985837" cy="400050"/>
            </a:xfrm>
            <a:prstGeom prst="rect">
              <a:avLst/>
            </a:prstGeom>
            <a:noFill/>
            <a:ln w="9525">
              <a:noFill/>
              <a:miter lim="800000"/>
              <a:headEnd/>
              <a:tailEnd/>
            </a:ln>
          </p:spPr>
          <p:txBody>
            <a:bodyPr>
              <a:spAutoFit/>
            </a:bodyPr>
            <a:lstStyle/>
            <a:p>
              <a:pPr algn="ctr" eaLnBrk="1" hangingPunct="1">
                <a:defRPr/>
              </a:pPr>
              <a:r>
                <a:rPr lang="en-US" sz="1000" b="1">
                  <a:latin typeface="+mn-lt"/>
                </a:rPr>
                <a:t>Trapped Particulates</a:t>
              </a:r>
            </a:p>
          </p:txBody>
        </p:sp>
        <p:cxnSp>
          <p:nvCxnSpPr>
            <p:cNvPr id="50187" name="Straight Arrow Connector 14"/>
            <p:cNvCxnSpPr>
              <a:cxnSpLocks noChangeShapeType="1"/>
            </p:cNvCxnSpPr>
            <p:nvPr/>
          </p:nvCxnSpPr>
          <p:spPr bwMode="auto">
            <a:xfrm rot="10800000" flipV="1">
              <a:off x="5226050" y="4310063"/>
              <a:ext cx="858838" cy="68262"/>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4" name="TextBox 8"/>
            <p:cNvSpPr txBox="1">
              <a:spLocks noChangeArrowheads="1"/>
            </p:cNvSpPr>
            <p:nvPr/>
          </p:nvSpPr>
          <p:spPr bwMode="auto">
            <a:xfrm>
              <a:off x="5962650" y="4173538"/>
              <a:ext cx="1000125" cy="400050"/>
            </a:xfrm>
            <a:prstGeom prst="rect">
              <a:avLst/>
            </a:prstGeom>
            <a:noFill/>
            <a:ln w="9525">
              <a:noFill/>
              <a:miter lim="800000"/>
              <a:headEnd/>
              <a:tailEnd/>
            </a:ln>
          </p:spPr>
          <p:txBody>
            <a:bodyPr>
              <a:spAutoFit/>
            </a:bodyPr>
            <a:lstStyle/>
            <a:p>
              <a:pPr algn="ctr" eaLnBrk="1" hangingPunct="1">
                <a:defRPr/>
              </a:pPr>
              <a:r>
                <a:rPr lang="en-US" sz="1000" b="1">
                  <a:latin typeface="+mn-lt"/>
                </a:rPr>
                <a:t>Filtered Exhaust Gas</a:t>
              </a:r>
            </a:p>
          </p:txBody>
        </p:sp>
        <p:cxnSp>
          <p:nvCxnSpPr>
            <p:cNvPr id="50189" name="Straight Arrow Connector 17"/>
            <p:cNvCxnSpPr>
              <a:cxnSpLocks noChangeShapeType="1"/>
              <a:stCxn id="16" idx="3"/>
            </p:cNvCxnSpPr>
            <p:nvPr/>
          </p:nvCxnSpPr>
          <p:spPr bwMode="auto">
            <a:xfrm flipV="1">
              <a:off x="3508375" y="5133975"/>
              <a:ext cx="796925" cy="33655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16" name="TextBox 8"/>
            <p:cNvSpPr txBox="1">
              <a:spLocks noChangeArrowheads="1"/>
            </p:cNvSpPr>
            <p:nvPr/>
          </p:nvSpPr>
          <p:spPr bwMode="auto">
            <a:xfrm>
              <a:off x="2711450" y="5270500"/>
              <a:ext cx="798513" cy="400050"/>
            </a:xfrm>
            <a:prstGeom prst="rect">
              <a:avLst/>
            </a:prstGeom>
            <a:noFill/>
            <a:ln w="9525">
              <a:noFill/>
              <a:miter lim="800000"/>
              <a:headEnd/>
              <a:tailEnd/>
            </a:ln>
          </p:spPr>
          <p:txBody>
            <a:bodyPr>
              <a:spAutoFit/>
            </a:bodyPr>
            <a:lstStyle/>
            <a:p>
              <a:pPr algn="ctr" eaLnBrk="1" hangingPunct="1">
                <a:defRPr/>
              </a:pPr>
              <a:r>
                <a:rPr lang="en-US" sz="1000" b="1">
                  <a:latin typeface="+mn-lt"/>
                </a:rPr>
                <a:t>Filter Sections</a:t>
              </a:r>
            </a:p>
          </p:txBody>
        </p:sp>
        <p:cxnSp>
          <p:nvCxnSpPr>
            <p:cNvPr id="50191" name="Straight Arrow Connector 16"/>
            <p:cNvCxnSpPr>
              <a:cxnSpLocks noChangeShapeType="1"/>
            </p:cNvCxnSpPr>
            <p:nvPr/>
          </p:nvCxnSpPr>
          <p:spPr bwMode="auto">
            <a:xfrm>
              <a:off x="3386138" y="4173538"/>
              <a:ext cx="674687" cy="547687"/>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 name="TextBox 8"/>
            <p:cNvSpPr txBox="1">
              <a:spLocks noChangeArrowheads="1"/>
            </p:cNvSpPr>
            <p:nvPr/>
          </p:nvSpPr>
          <p:spPr bwMode="auto">
            <a:xfrm>
              <a:off x="2466975" y="3810000"/>
              <a:ext cx="1025525" cy="400050"/>
            </a:xfrm>
            <a:prstGeom prst="rect">
              <a:avLst/>
            </a:prstGeom>
            <a:noFill/>
            <a:ln w="9525">
              <a:noFill/>
              <a:miter lim="800000"/>
              <a:headEnd/>
              <a:tailEnd/>
            </a:ln>
          </p:spPr>
          <p:txBody>
            <a:bodyPr>
              <a:spAutoFit/>
            </a:bodyPr>
            <a:lstStyle/>
            <a:p>
              <a:pPr algn="ctr" eaLnBrk="1" hangingPunct="1">
                <a:defRPr/>
              </a:pPr>
              <a:r>
                <a:rPr lang="en-US" sz="1000" b="1">
                  <a:latin typeface="+mn-lt"/>
                </a:rPr>
                <a:t>Non-filtered Exhaust Gas</a:t>
              </a:r>
            </a:p>
          </p:txBody>
        </p:sp>
        <p:cxnSp>
          <p:nvCxnSpPr>
            <p:cNvPr id="50193" name="Straight Arrow Connector 27"/>
            <p:cNvCxnSpPr>
              <a:cxnSpLocks noChangeShapeType="1"/>
            </p:cNvCxnSpPr>
            <p:nvPr/>
          </p:nvCxnSpPr>
          <p:spPr bwMode="auto">
            <a:xfrm flipH="1">
              <a:off x="3109913" y="1743075"/>
              <a:ext cx="471487" cy="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sp>
          <p:nvSpPr>
            <p:cNvPr id="20" name="TextBox 19"/>
            <p:cNvSpPr txBox="1"/>
            <p:nvPr/>
          </p:nvSpPr>
          <p:spPr bwMode="auto">
            <a:xfrm>
              <a:off x="2141538" y="1543050"/>
              <a:ext cx="1138237" cy="400050"/>
            </a:xfrm>
            <a:prstGeom prst="rect">
              <a:avLst/>
            </a:prstGeom>
            <a:noFill/>
          </p:spPr>
          <p:txBody>
            <a:bodyPr>
              <a:spAutoFit/>
            </a:bodyPr>
            <a:lstStyle/>
            <a:p>
              <a:pPr algn="ctr" eaLnBrk="1" hangingPunct="1">
                <a:defRPr/>
              </a:pPr>
              <a:r>
                <a:rPr lang="en-US" sz="1000" b="1">
                  <a:latin typeface="+mn-lt"/>
                </a:rPr>
                <a:t>Exhaust Gas Out</a:t>
              </a:r>
            </a:p>
          </p:txBody>
        </p:sp>
        <p:cxnSp>
          <p:nvCxnSpPr>
            <p:cNvPr id="50195" name="Straight Arrow Connector 35"/>
            <p:cNvCxnSpPr>
              <a:cxnSpLocks noChangeShapeType="1"/>
            </p:cNvCxnSpPr>
            <p:nvPr/>
          </p:nvCxnSpPr>
          <p:spPr bwMode="auto">
            <a:xfrm flipH="1">
              <a:off x="5487988" y="1743075"/>
              <a:ext cx="534987" cy="0"/>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cxnSp>
          <p:nvCxnSpPr>
            <p:cNvPr id="50196" name="Straight Arrow Connector 36"/>
            <p:cNvCxnSpPr>
              <a:cxnSpLocks noChangeShapeType="1"/>
            </p:cNvCxnSpPr>
            <p:nvPr/>
          </p:nvCxnSpPr>
          <p:spPr bwMode="auto">
            <a:xfrm rot="10800000" flipV="1">
              <a:off x="4735513" y="2457450"/>
              <a:ext cx="858837" cy="411163"/>
            </a:xfrm>
            <a:prstGeom prst="straightConnector1">
              <a:avLst/>
            </a:prstGeom>
            <a:noFill/>
            <a:ln w="38100" algn="ctr">
              <a:solidFill>
                <a:srgbClr val="C00000"/>
              </a:solidFill>
              <a:round/>
              <a:headEnd/>
              <a:tailEnd type="arrow" w="med" len="med"/>
            </a:ln>
            <a:extLst>
              <a:ext uri="{909E8E84-426E-40DD-AFC4-6F175D3DCCD1}">
                <a14:hiddenFill xmlns:a14="http://schemas.microsoft.com/office/drawing/2010/main">
                  <a:noFill/>
                </a14:hiddenFill>
              </a:ext>
            </a:extLst>
          </p:spPr>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Regeneration</a:t>
            </a:r>
          </a:p>
        </p:txBody>
      </p:sp>
      <p:sp>
        <p:nvSpPr>
          <p:cNvPr id="51203" name="Content Placeholder 2"/>
          <p:cNvSpPr>
            <a:spLocks noGrp="1"/>
          </p:cNvSpPr>
          <p:nvPr>
            <p:ph idx="1"/>
          </p:nvPr>
        </p:nvSpPr>
        <p:spPr/>
        <p:txBody>
          <a:bodyPr/>
          <a:lstStyle/>
          <a:p>
            <a:r>
              <a:rPr lang="en-US" altLang="en-US"/>
              <a:t>The process of cleaning the DPF.</a:t>
            </a:r>
          </a:p>
          <a:p>
            <a:r>
              <a:rPr lang="en-US" altLang="en-US"/>
              <a:t>Vehicle manufacturers have different regeneration processes. </a:t>
            </a:r>
          </a:p>
          <a:p>
            <a:pPr lvl="1"/>
            <a:r>
              <a:rPr lang="en-US" altLang="en-US">
                <a:solidFill>
                  <a:srgbClr val="FF0000"/>
                </a:solidFill>
              </a:rPr>
              <a:t>Read and understand the information in the vehicle owner’s manual.</a:t>
            </a:r>
          </a:p>
        </p:txBody>
      </p:sp>
      <p:sp>
        <p:nvSpPr>
          <p:cNvPr id="4" name="Content Placeholder 2" descr="gray box with red outline: The follwoing slides are general information and do not pertain to a specific manufacturer."/>
          <p:cNvSpPr>
            <a:spLocks noGrp="1"/>
          </p:cNvSpPr>
          <p:nvPr>
            <p:ph idx="4294967295"/>
          </p:nvPr>
        </p:nvSpPr>
        <p:spPr>
          <a:xfrm>
            <a:off x="904748" y="4114800"/>
            <a:ext cx="7334250" cy="914400"/>
          </a:xfrm>
          <a:solidFill>
            <a:schemeClr val="accent3">
              <a:lumMod val="40000"/>
              <a:lumOff val="60000"/>
            </a:schemeClr>
          </a:solidFill>
          <a:ln w="38100">
            <a:solidFill>
              <a:schemeClr val="accent2"/>
            </a:solidFill>
          </a:ln>
        </p:spPr>
        <p:style>
          <a:lnRef idx="2">
            <a:schemeClr val="accent1"/>
          </a:lnRef>
          <a:fillRef idx="1">
            <a:schemeClr val="lt1"/>
          </a:fillRef>
          <a:effectRef idx="0">
            <a:schemeClr val="accent1"/>
          </a:effectRef>
          <a:fontRef idx="minor">
            <a:schemeClr val="dk1"/>
          </a:fontRef>
        </p:style>
        <p:txBody>
          <a:bodyPr/>
          <a:lstStyle/>
          <a:p>
            <a:pPr marL="365760" lvl="1" indent="0">
              <a:spcBef>
                <a:spcPts val="0"/>
              </a:spcBef>
              <a:spcAft>
                <a:spcPts val="0"/>
              </a:spcAft>
              <a:buNone/>
            </a:pPr>
            <a:r>
              <a:rPr lang="en-US" altLang="en-US" i="1">
                <a:solidFill>
                  <a:srgbClr val="000000"/>
                </a:solidFill>
              </a:rPr>
              <a:t>The following slides are general information and do </a:t>
            </a:r>
            <a:r>
              <a:rPr lang="en-US" altLang="en-US" i="1" u="sng">
                <a:solidFill>
                  <a:srgbClr val="000000"/>
                </a:solidFill>
              </a:rPr>
              <a:t>not</a:t>
            </a:r>
            <a:r>
              <a:rPr lang="en-US" altLang="en-US" i="1">
                <a:solidFill>
                  <a:srgbClr val="000000"/>
                </a:solidFill>
              </a:rPr>
              <a:t> pertain to a specific manufacturer.</a:t>
            </a:r>
            <a:endParaRPr lang="en-US" altLang="en-US" i="1"/>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Regeneration</a:t>
            </a:r>
          </a:p>
        </p:txBody>
      </p:sp>
      <p:sp>
        <p:nvSpPr>
          <p:cNvPr id="54275" name="Content Placeholder 5"/>
          <p:cNvSpPr>
            <a:spLocks noGrp="1"/>
          </p:cNvSpPr>
          <p:nvPr>
            <p:ph idx="1"/>
          </p:nvPr>
        </p:nvSpPr>
        <p:spPr/>
        <p:txBody>
          <a:bodyPr/>
          <a:lstStyle/>
          <a:p>
            <a:r>
              <a:rPr lang="en-US" altLang="en-US"/>
              <a:t>The yellow regeneration indicator light on the dash tells the operator that some process of regeneration needs to be done (passive, active, or manual).</a:t>
            </a:r>
          </a:p>
        </p:txBody>
      </p:sp>
      <p:grpSp>
        <p:nvGrpSpPr>
          <p:cNvPr id="54277" name="Group 9" descr="dashboard with yellow regneration indicator light illuminated"/>
          <p:cNvGrpSpPr>
            <a:grpSpLocks/>
          </p:cNvGrpSpPr>
          <p:nvPr/>
        </p:nvGrpSpPr>
        <p:grpSpPr bwMode="auto">
          <a:xfrm>
            <a:off x="1490313" y="3149013"/>
            <a:ext cx="6142038" cy="3048000"/>
            <a:chOff x="1341120" y="2362200"/>
            <a:chExt cx="6477000" cy="3733800"/>
          </a:xfrm>
        </p:grpSpPr>
        <p:pic>
          <p:nvPicPr>
            <p:cNvPr id="54278" name="Picture 6" descr="panel1.png"/>
            <p:cNvPicPr>
              <a:picLocks/>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341120" y="2362200"/>
              <a:ext cx="6477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AutoShape 18"/>
            <p:cNvSpPr>
              <a:spLocks noChangeArrowheads="1"/>
            </p:cNvSpPr>
            <p:nvPr/>
          </p:nvSpPr>
          <p:spPr bwMode="auto">
            <a:xfrm>
              <a:off x="2133600" y="4572000"/>
              <a:ext cx="1283671" cy="287413"/>
            </a:xfrm>
            <a:prstGeom prst="rightArrow">
              <a:avLst>
                <a:gd name="adj1" fmla="val 50000"/>
                <a:gd name="adj2" fmla="val 50246"/>
              </a:avLst>
            </a:prstGeom>
            <a:solidFill>
              <a:srgbClr val="FF0000"/>
            </a:solidFill>
            <a:ln w="9525">
              <a:solidFill>
                <a:schemeClr val="tx1"/>
              </a:solidFill>
              <a:miter lim="800000"/>
              <a:headEnd/>
              <a:tailEnd/>
            </a:ln>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Regeneration</a:t>
            </a:r>
          </a:p>
        </p:txBody>
      </p:sp>
      <p:sp>
        <p:nvSpPr>
          <p:cNvPr id="55299" name="Content Placeholder 2"/>
          <p:cNvSpPr>
            <a:spLocks noGrp="1"/>
          </p:cNvSpPr>
          <p:nvPr>
            <p:ph idx="1"/>
          </p:nvPr>
        </p:nvSpPr>
        <p:spPr/>
        <p:txBody>
          <a:bodyPr/>
          <a:lstStyle/>
          <a:p>
            <a:r>
              <a:rPr lang="en-US" altLang="en-US"/>
              <a:t>Generally done automatically by passive and active systems without driver involvement. </a:t>
            </a:r>
          </a:p>
          <a:p>
            <a:pPr lvl="1"/>
            <a:r>
              <a:rPr lang="en-US" altLang="en-US"/>
              <a:t>Passive systems use only the exhaust gas stream to burn out the soot.</a:t>
            </a:r>
          </a:p>
          <a:p>
            <a:pPr lvl="1"/>
            <a:r>
              <a:rPr lang="en-US" altLang="en-US"/>
              <a:t>Active systems use a fuel burner that heats the filter to soot combustion temperatures.</a:t>
            </a:r>
          </a:p>
          <a:p>
            <a:r>
              <a:rPr lang="en-US" altLang="en-US"/>
              <a:t>Can also be done manually by the driver through a process known as “parked regeneration” or manual stationary regeneration.”</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a:t>Regeneration</a:t>
            </a:r>
          </a:p>
        </p:txBody>
      </p:sp>
      <p:sp>
        <p:nvSpPr>
          <p:cNvPr id="56323" name="Content Placeholder 5"/>
          <p:cNvSpPr>
            <a:spLocks noGrp="1"/>
          </p:cNvSpPr>
          <p:nvPr>
            <p:ph idx="1"/>
          </p:nvPr>
        </p:nvSpPr>
        <p:spPr/>
        <p:txBody>
          <a:bodyPr/>
          <a:lstStyle/>
          <a:p>
            <a:r>
              <a:rPr lang="en-US" altLang="en-US"/>
              <a:t>A flashing yellow regeneration indicator light on the dash console tells the driver that he/she should perform a parked regeneration.</a:t>
            </a:r>
          </a:p>
        </p:txBody>
      </p:sp>
      <p:grpSp>
        <p:nvGrpSpPr>
          <p:cNvPr id="56325" name="Group 12" descr="dashboard with yellow regneration indicator light illuminated"/>
          <p:cNvGrpSpPr>
            <a:grpSpLocks/>
          </p:cNvGrpSpPr>
          <p:nvPr/>
        </p:nvGrpSpPr>
        <p:grpSpPr bwMode="auto">
          <a:xfrm>
            <a:off x="1818132" y="3276600"/>
            <a:ext cx="5486400" cy="3200400"/>
            <a:chOff x="1524000" y="3276600"/>
            <a:chExt cx="6096000" cy="3429000"/>
          </a:xfrm>
        </p:grpSpPr>
        <p:pic>
          <p:nvPicPr>
            <p:cNvPr id="56326" name="Picture 8" descr="panel3.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2766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Box 7"/>
            <p:cNvSpPr txBox="1">
              <a:spLocks noChangeArrowheads="1"/>
            </p:cNvSpPr>
            <p:nvPr/>
          </p:nvSpPr>
          <p:spPr bwMode="auto">
            <a:xfrm rot="19763230">
              <a:off x="2375832" y="5611565"/>
              <a:ext cx="9380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1600" b="1">
                  <a:solidFill>
                    <a:srgbClr val="FFFF66"/>
                  </a:solidFill>
                  <a:latin typeface="Times New Roman" panose="02020603050405020304" pitchFamily="18" charset="0"/>
                </a:rPr>
                <a:t>Flashing</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ltLang="en-US"/>
              <a:t>Regeneration</a:t>
            </a:r>
          </a:p>
        </p:txBody>
      </p:sp>
      <p:sp>
        <p:nvSpPr>
          <p:cNvPr id="57347" name="Content Placeholder 5"/>
          <p:cNvSpPr>
            <a:spLocks noGrp="1"/>
          </p:cNvSpPr>
          <p:nvPr>
            <p:ph idx="1"/>
          </p:nvPr>
        </p:nvSpPr>
        <p:spPr/>
        <p:txBody>
          <a:bodyPr/>
          <a:lstStyle/>
          <a:p>
            <a:r>
              <a:rPr lang="en-US" altLang="en-US"/>
              <a:t>If the yellow regeneration indicator light is flashing and a yellow triangle light appears on the dash console, the driver must perform a parked regeneration. </a:t>
            </a:r>
          </a:p>
        </p:txBody>
      </p:sp>
      <p:grpSp>
        <p:nvGrpSpPr>
          <p:cNvPr id="57349" name="Group 12" descr="dashboard with yellow regneration indicator light illuminated and yellow triangle "/>
          <p:cNvGrpSpPr>
            <a:grpSpLocks/>
          </p:cNvGrpSpPr>
          <p:nvPr/>
        </p:nvGrpSpPr>
        <p:grpSpPr bwMode="auto">
          <a:xfrm>
            <a:off x="1818132" y="3276600"/>
            <a:ext cx="5486400" cy="3200400"/>
            <a:chOff x="1222987" y="2819400"/>
            <a:chExt cx="6876245" cy="4114800"/>
          </a:xfrm>
        </p:grpSpPr>
        <p:pic>
          <p:nvPicPr>
            <p:cNvPr id="57350" name="Picture 6" descr="panel4 cop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2987" y="2819400"/>
              <a:ext cx="687624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1" name="TextBox 7"/>
            <p:cNvSpPr txBox="1">
              <a:spLocks noChangeArrowheads="1"/>
            </p:cNvSpPr>
            <p:nvPr/>
          </p:nvSpPr>
          <p:spPr bwMode="auto">
            <a:xfrm rot="20662814">
              <a:off x="2412097" y="5542230"/>
              <a:ext cx="11240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altLang="en-US" sz="2000" b="1">
                  <a:solidFill>
                    <a:srgbClr val="FFFF66"/>
                  </a:solidFill>
                  <a:latin typeface="Times New Roman" panose="02020603050405020304" pitchFamily="18" charset="0"/>
                </a:rPr>
                <a:t>Flashing</a:t>
              </a:r>
            </a:p>
          </p:txBody>
        </p:sp>
        <p:sp>
          <p:nvSpPr>
            <p:cNvPr id="57352" name="AutoShape 18"/>
            <p:cNvSpPr>
              <a:spLocks noChangeArrowheads="1"/>
            </p:cNvSpPr>
            <p:nvPr/>
          </p:nvSpPr>
          <p:spPr bwMode="auto">
            <a:xfrm>
              <a:off x="2514600" y="3200400"/>
              <a:ext cx="1283671" cy="287413"/>
            </a:xfrm>
            <a:prstGeom prst="rightArrow">
              <a:avLst>
                <a:gd name="adj1" fmla="val 50000"/>
                <a:gd name="adj2" fmla="val 50246"/>
              </a:avLst>
            </a:prstGeom>
            <a:solidFill>
              <a:srgbClr val="FF0000"/>
            </a:solidFill>
            <a:ln w="9525">
              <a:solidFill>
                <a:schemeClr val="tx1"/>
              </a:solidFill>
              <a:miter lim="800000"/>
              <a:headEnd/>
              <a:tailEnd/>
            </a:ln>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chor="ctr" anchorCtr="0"/>
          <a:lstStyle/>
          <a:p>
            <a:r>
              <a:rPr lang="en-US"/>
              <a:t>Diesel Fuel</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tLang="en-US"/>
              <a:t>Regeneration</a:t>
            </a:r>
          </a:p>
        </p:txBody>
      </p:sp>
      <p:sp>
        <p:nvSpPr>
          <p:cNvPr id="58371" name="Content Placeholder 9"/>
          <p:cNvSpPr>
            <a:spLocks noGrp="1"/>
          </p:cNvSpPr>
          <p:nvPr>
            <p:ph idx="1"/>
          </p:nvPr>
        </p:nvSpPr>
        <p:spPr/>
        <p:txBody>
          <a:bodyPr/>
          <a:lstStyle/>
          <a:p>
            <a:r>
              <a:rPr lang="en-US" altLang="en-US"/>
              <a:t>If the red regeneration indicator light comes on, stop the truck immediately in a safe area. To avoid severe engine damage, turn off the engine and call a mechanic. </a:t>
            </a:r>
          </a:p>
          <a:p>
            <a:endParaRPr lang="en-US" altLang="en-US"/>
          </a:p>
        </p:txBody>
      </p:sp>
      <p:grpSp>
        <p:nvGrpSpPr>
          <p:cNvPr id="2" name="Group 1" descr="dashboard with yellow regneration indicator light illuminated with red regneration light illuminated"/>
          <p:cNvGrpSpPr/>
          <p:nvPr/>
        </p:nvGrpSpPr>
        <p:grpSpPr>
          <a:xfrm>
            <a:off x="1860524" y="3276600"/>
            <a:ext cx="5486400" cy="3200400"/>
            <a:chOff x="2819400" y="3276600"/>
            <a:chExt cx="5401613" cy="3232737"/>
          </a:xfrm>
        </p:grpSpPr>
        <p:pic>
          <p:nvPicPr>
            <p:cNvPr id="58373" name="Picture 6" descr="panel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276600"/>
              <a:ext cx="5401613" cy="323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AutoShape 18"/>
            <p:cNvSpPr>
              <a:spLocks noChangeArrowheads="1"/>
            </p:cNvSpPr>
            <p:nvPr/>
          </p:nvSpPr>
          <p:spPr bwMode="auto">
            <a:xfrm>
              <a:off x="3810000" y="3538506"/>
              <a:ext cx="1284287" cy="287337"/>
            </a:xfrm>
            <a:prstGeom prst="rightArrow">
              <a:avLst>
                <a:gd name="adj1" fmla="val 50000"/>
                <a:gd name="adj2" fmla="val 50283"/>
              </a:avLst>
            </a:prstGeom>
            <a:solidFill>
              <a:srgbClr val="FF0000"/>
            </a:solidFill>
            <a:ln w="9525">
              <a:solidFill>
                <a:schemeClr val="tx1"/>
              </a:solidFill>
              <a:miter lim="800000"/>
              <a:headEnd/>
              <a:tailEnd/>
            </a:ln>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altLang="en-US"/>
              <a:t>Diesel Exhaust Fluid</a:t>
            </a:r>
          </a:p>
        </p:txBody>
      </p:sp>
      <p:sp>
        <p:nvSpPr>
          <p:cNvPr id="52227" name="Content Placeholder 2"/>
          <p:cNvSpPr>
            <a:spLocks noGrp="1"/>
          </p:cNvSpPr>
          <p:nvPr>
            <p:ph sz="half" idx="1"/>
          </p:nvPr>
        </p:nvSpPr>
        <p:spPr>
          <a:xfrm>
            <a:off x="685546" y="1295400"/>
            <a:ext cx="7772654" cy="2057400"/>
          </a:xfrm>
        </p:spPr>
        <p:txBody>
          <a:bodyPr>
            <a:normAutofit/>
          </a:bodyPr>
          <a:lstStyle/>
          <a:p>
            <a:r>
              <a:rPr lang="en-US" altLang="en-US"/>
              <a:t>Has a shelf life, can freeze, or degrade.</a:t>
            </a:r>
          </a:p>
          <a:p>
            <a:r>
              <a:rPr lang="en-US" altLang="en-US"/>
              <a:t>Running out of DEF will de-rate power, produce limited speeds, and may shut down the motor.</a:t>
            </a:r>
          </a:p>
        </p:txBody>
      </p:sp>
      <p:pic>
        <p:nvPicPr>
          <p:cNvPr id="52229" name="Picture 2" descr="diesel exhaust diagra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4309" y="3276601"/>
            <a:ext cx="4835904"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685546" y="3276600"/>
            <a:ext cx="2739041" cy="2286000"/>
          </a:xfrm>
          <a:prstGeom prst="rect">
            <a:avLst/>
          </a:prstGeom>
        </p:spPr>
        <p:txBody>
          <a:bodyPr vert="horz" lIns="91440" tIns="45720" rIns="91440" bIns="45720" rtlCol="0">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altLang="en-US"/>
              <a:t>Avoid system damage; use the correct DEF.</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3F098-AE30-A1F8-8A27-87C21ABB5A62}"/>
              </a:ext>
            </a:extLst>
          </p:cNvPr>
          <p:cNvSpPr>
            <a:spLocks noGrp="1"/>
          </p:cNvSpPr>
          <p:nvPr>
            <p:ph type="title"/>
          </p:nvPr>
        </p:nvSpPr>
        <p:spPr/>
        <p:txBody>
          <a:bodyPr/>
          <a:lstStyle/>
          <a:p>
            <a:r>
              <a:rPr lang="en-US"/>
              <a:t>DPF – How it works video</a:t>
            </a:r>
          </a:p>
        </p:txBody>
      </p:sp>
      <p:sp>
        <p:nvSpPr>
          <p:cNvPr id="3" name="Content Placeholder 2">
            <a:extLst>
              <a:ext uri="{FF2B5EF4-FFF2-40B4-BE49-F238E27FC236}">
                <a16:creationId xmlns:a16="http://schemas.microsoft.com/office/drawing/2014/main" id="{812FD4E3-E1BF-E894-FAD3-E0EAD631E0AC}"/>
              </a:ext>
            </a:extLst>
          </p:cNvPr>
          <p:cNvSpPr>
            <a:spLocks noGrp="1"/>
          </p:cNvSpPr>
          <p:nvPr>
            <p:ph sz="half" idx="1"/>
          </p:nvPr>
        </p:nvSpPr>
        <p:spPr/>
        <p:txBody>
          <a:bodyPr/>
          <a:lstStyle/>
          <a:p>
            <a:r>
              <a:rPr lang="en-US">
                <a:hlinkClick r:id="rId2"/>
              </a:rPr>
              <a:t>Diesel Particulate Filter Operation - YouTube</a:t>
            </a:r>
            <a:endParaRPr lang="en-US"/>
          </a:p>
        </p:txBody>
      </p:sp>
    </p:spTree>
    <p:extLst>
      <p:ext uri="{BB962C8B-B14F-4D97-AF65-F5344CB8AC3E}">
        <p14:creationId xmlns:p14="http://schemas.microsoft.com/office/powerpoint/2010/main" val="15145351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Diesel Engine Power Train Components</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ln/>
        </p:spPr>
        <p:txBody>
          <a:bodyPr>
            <a:normAutofit/>
          </a:bodyPr>
          <a:lstStyle/>
          <a:p>
            <a:r>
              <a:rPr altLang="en-US"/>
              <a:t>Automatic Transmission</a:t>
            </a:r>
          </a:p>
        </p:txBody>
      </p:sp>
      <p:sp>
        <p:nvSpPr>
          <p:cNvPr id="60419" name="Content Placeholder 2"/>
          <p:cNvSpPr>
            <a:spLocks noGrp="1"/>
          </p:cNvSpPr>
          <p:nvPr>
            <p:ph sz="half" idx="1"/>
          </p:nvPr>
        </p:nvSpPr>
        <p:spPr>
          <a:xfrm>
            <a:off x="685546" y="1219200"/>
            <a:ext cx="3962654" cy="5418710"/>
          </a:xfrm>
        </p:spPr>
        <p:txBody>
          <a:bodyPr>
            <a:normAutofit/>
          </a:bodyPr>
          <a:lstStyle/>
          <a:p>
            <a:pPr eaLnBrk="1" hangingPunct="1"/>
            <a:r>
              <a:rPr lang="en-US" altLang="en-US"/>
              <a:t>Uses an internal clutch to shift between gears. </a:t>
            </a:r>
          </a:p>
          <a:p>
            <a:pPr eaLnBrk="1" hangingPunct="1"/>
            <a:r>
              <a:rPr lang="en-US" altLang="en-US"/>
              <a:t>Employs a torque converter which allows the vehicle to stop without disengaging the transmission. </a:t>
            </a:r>
          </a:p>
          <a:p>
            <a:pPr eaLnBrk="1" hangingPunct="1">
              <a:buFontTx/>
              <a:buNone/>
            </a:pPr>
            <a:endParaRPr lang="en-US" altLang="en-US"/>
          </a:p>
        </p:txBody>
      </p:sp>
      <p:sp>
        <p:nvSpPr>
          <p:cNvPr id="2" name="Content Placeholder 1"/>
          <p:cNvSpPr>
            <a:spLocks noGrp="1"/>
          </p:cNvSpPr>
          <p:nvPr>
            <p:ph sz="half" idx="12"/>
          </p:nvPr>
        </p:nvSpPr>
        <p:spPr/>
        <p:txBody>
          <a:bodyPr/>
          <a:lstStyle/>
          <a:p>
            <a:endParaRPr lang="en-US"/>
          </a:p>
        </p:txBody>
      </p:sp>
      <p:pic>
        <p:nvPicPr>
          <p:cNvPr id="60421" name="Picture 5" descr="automatic gear sh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371600"/>
            <a:ext cx="3200400" cy="4267200"/>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normAutofit/>
          </a:bodyPr>
          <a:lstStyle/>
          <a:p>
            <a:r>
              <a:rPr lang="en-US" altLang="en-US"/>
              <a:t>Precautions</a:t>
            </a:r>
          </a:p>
        </p:txBody>
      </p:sp>
      <p:sp>
        <p:nvSpPr>
          <p:cNvPr id="61443" name="Content Placeholder 2"/>
          <p:cNvSpPr>
            <a:spLocks noGrp="1"/>
          </p:cNvSpPr>
          <p:nvPr>
            <p:ph sz="half" idx="1"/>
          </p:nvPr>
        </p:nvSpPr>
        <p:spPr>
          <a:xfrm>
            <a:off x="685546" y="1286890"/>
            <a:ext cx="3657600" cy="3208910"/>
          </a:xfrm>
        </p:spPr>
        <p:txBody>
          <a:bodyPr>
            <a:normAutofit fontScale="92500" lnSpcReduction="20000"/>
          </a:bodyPr>
          <a:lstStyle/>
          <a:p>
            <a:r>
              <a:rPr lang="en-US" altLang="en-US"/>
              <a:t>Do </a:t>
            </a:r>
            <a:r>
              <a:rPr lang="en-US" altLang="en-US" b="1" u="sng"/>
              <a:t>not</a:t>
            </a:r>
            <a:r>
              <a:rPr lang="en-US" altLang="en-US"/>
              <a:t> leave the transmission engaged when the vehicle is stopped for long periods of time. </a:t>
            </a:r>
          </a:p>
          <a:p>
            <a:r>
              <a:rPr lang="en-US" altLang="en-US"/>
              <a:t>Do </a:t>
            </a:r>
            <a:r>
              <a:rPr lang="en-US" altLang="en-US" b="1" u="sng"/>
              <a:t>not</a:t>
            </a:r>
            <a:r>
              <a:rPr lang="en-US" altLang="en-US"/>
              <a:t> hold vehicle on hill with transmission.</a:t>
            </a:r>
          </a:p>
        </p:txBody>
      </p:sp>
      <p:pic>
        <p:nvPicPr>
          <p:cNvPr id="5" name="Picture 6" descr="transmission line"/>
          <p:cNvPicPr>
            <a:picLocks noChangeAspect="1" noChangeArrowheads="1"/>
          </p:cNvPicPr>
          <p:nvPr/>
        </p:nvPicPr>
        <p:blipFill>
          <a:blip r:embed="rId3"/>
          <a:stretch>
            <a:fillRect/>
          </a:stretch>
        </p:blipFill>
        <p:spPr bwMode="auto">
          <a:xfrm>
            <a:off x="4572000" y="1375311"/>
            <a:ext cx="3839559" cy="2879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2"/>
          <p:cNvSpPr>
            <a:spLocks noGrp="1"/>
          </p:cNvSpPr>
          <p:nvPr>
            <p:ph sz="half" idx="12"/>
          </p:nvPr>
        </p:nvSpPr>
        <p:spPr>
          <a:xfrm>
            <a:off x="685546" y="4419600"/>
            <a:ext cx="7620000" cy="1524000"/>
          </a:xfrm>
        </p:spPr>
        <p:txBody>
          <a:bodyPr>
            <a:normAutofit/>
          </a:bodyPr>
          <a:lstStyle/>
          <a:p>
            <a:r>
              <a:rPr lang="en-US" altLang="en-US" sz="2600"/>
              <a:t>Use the proper gear for the type of driving.</a:t>
            </a:r>
          </a:p>
          <a:p>
            <a:r>
              <a:rPr lang="en-US" altLang="en-US" sz="2600"/>
              <a:t>Come to complete stop when shifting directions.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ln/>
        </p:spPr>
        <p:txBody>
          <a:bodyPr>
            <a:normAutofit/>
          </a:bodyPr>
          <a:lstStyle/>
          <a:p>
            <a:r>
              <a:rPr altLang="en-US"/>
              <a:t>Transfer Case</a:t>
            </a:r>
          </a:p>
        </p:txBody>
      </p:sp>
      <p:sp>
        <p:nvSpPr>
          <p:cNvPr id="3" name="Content Placeholder 2"/>
          <p:cNvSpPr>
            <a:spLocks noGrp="1"/>
          </p:cNvSpPr>
          <p:nvPr>
            <p:ph sz="half" idx="1"/>
          </p:nvPr>
        </p:nvSpPr>
        <p:spPr>
          <a:xfrm>
            <a:off x="685546" y="1219200"/>
            <a:ext cx="7772654" cy="1143000"/>
          </a:xfrm>
        </p:spPr>
        <p:txBody>
          <a:bodyPr>
            <a:normAutofit/>
          </a:bodyPr>
          <a:lstStyle/>
          <a:p>
            <a:pPr>
              <a:defRPr/>
            </a:pPr>
            <a:r>
              <a:rPr lang="en-US"/>
              <a:t>Connects the front differential to the rear differential.</a:t>
            </a:r>
          </a:p>
        </p:txBody>
      </p:sp>
      <p:sp>
        <p:nvSpPr>
          <p:cNvPr id="2" name="Content Placeholder 1"/>
          <p:cNvSpPr>
            <a:spLocks noGrp="1"/>
          </p:cNvSpPr>
          <p:nvPr>
            <p:ph sz="half" idx="12"/>
          </p:nvPr>
        </p:nvSpPr>
        <p:spPr>
          <a:xfrm>
            <a:off x="685546" y="2362200"/>
            <a:ext cx="3657600" cy="3853248"/>
          </a:xfrm>
        </p:spPr>
        <p:txBody>
          <a:bodyPr>
            <a:normAutofit/>
          </a:bodyPr>
          <a:lstStyle/>
          <a:p>
            <a:pPr lvl="1">
              <a:defRPr/>
            </a:pPr>
            <a:r>
              <a:rPr lang="en-US"/>
              <a:t>High range vs. low range</a:t>
            </a:r>
          </a:p>
          <a:p>
            <a:pPr lvl="2">
              <a:defRPr/>
            </a:pPr>
            <a:r>
              <a:rPr lang="en-US"/>
              <a:t>Transmission in neutral to switch between</a:t>
            </a:r>
          </a:p>
          <a:p>
            <a:pPr lvl="1">
              <a:defRPr/>
            </a:pPr>
            <a:r>
              <a:rPr lang="en-US"/>
              <a:t>Know your hubs.</a:t>
            </a:r>
          </a:p>
          <a:p>
            <a:pPr lvl="1">
              <a:defRPr/>
            </a:pPr>
            <a:r>
              <a:rPr lang="en-US"/>
              <a:t>Do </a:t>
            </a:r>
            <a:r>
              <a:rPr lang="en-US" b="1" u="sng"/>
              <a:t>not/use</a:t>
            </a:r>
            <a:r>
              <a:rPr lang="en-US"/>
              <a:t> engage on dry pavement.</a:t>
            </a:r>
          </a:p>
        </p:txBody>
      </p:sp>
      <p:pic>
        <p:nvPicPr>
          <p:cNvPr id="5" name="Picture 6" descr="transfer case"/>
          <p:cNvPicPr>
            <a:picLocks noChangeAspect="1" noChangeArrowheads="1"/>
          </p:cNvPicPr>
          <p:nvPr/>
        </p:nvPicPr>
        <p:blipFill>
          <a:blip r:embed="rId3"/>
          <a:stretch>
            <a:fillRect/>
          </a:stretch>
        </p:blipFill>
        <p:spPr bwMode="auto">
          <a:xfrm>
            <a:off x="4495800" y="2438400"/>
            <a:ext cx="3784600" cy="2838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ln/>
        </p:spPr>
        <p:txBody>
          <a:bodyPr>
            <a:normAutofit/>
          </a:bodyPr>
          <a:lstStyle/>
          <a:p>
            <a:r>
              <a:rPr altLang="en-US"/>
              <a:t>Retarder</a:t>
            </a:r>
            <a:r>
              <a:rPr lang="en-US" altLang="en-US"/>
              <a:t> or engine brake</a:t>
            </a:r>
            <a:endParaRPr altLang="en-US"/>
          </a:p>
        </p:txBody>
      </p:sp>
      <p:sp>
        <p:nvSpPr>
          <p:cNvPr id="2" name="Content Placeholder 1"/>
          <p:cNvSpPr>
            <a:spLocks noGrp="1"/>
          </p:cNvSpPr>
          <p:nvPr>
            <p:ph sz="half" idx="12"/>
          </p:nvPr>
        </p:nvSpPr>
        <p:spPr/>
        <p:txBody>
          <a:bodyPr/>
          <a:lstStyle/>
          <a:p>
            <a:r>
              <a:rPr lang="en-US" altLang="en-US"/>
              <a:t>Supplements the vehicle braking system through the transmission.</a:t>
            </a:r>
          </a:p>
          <a:p>
            <a:endParaRPr lang="en-US"/>
          </a:p>
        </p:txBody>
      </p:sp>
      <p:grpSp>
        <p:nvGrpSpPr>
          <p:cNvPr id="63493" name="Group 6"/>
          <p:cNvGrpSpPr>
            <a:grpSpLocks/>
          </p:cNvGrpSpPr>
          <p:nvPr/>
        </p:nvGrpSpPr>
        <p:grpSpPr bwMode="auto">
          <a:xfrm>
            <a:off x="4114800" y="3234047"/>
            <a:ext cx="4191000" cy="3143250"/>
            <a:chOff x="381000" y="1371600"/>
            <a:chExt cx="4191000" cy="3143250"/>
          </a:xfrm>
        </p:grpSpPr>
        <p:pic>
          <p:nvPicPr>
            <p:cNvPr id="5" name="Picture 6" descr="retarder and surrounding components"/>
            <p:cNvPicPr>
              <a:picLocks noChangeAspect="1" noChangeArrowheads="1"/>
            </p:cNvPicPr>
            <p:nvPr/>
          </p:nvPicPr>
          <p:blipFill>
            <a:blip r:embed="rId2"/>
            <a:stretch>
              <a:fillRect/>
            </a:stretch>
          </p:blipFill>
          <p:spPr bwMode="auto">
            <a:xfrm>
              <a:off x="381000" y="1371600"/>
              <a:ext cx="4191000" cy="3143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3496" name="Rectangle 10" descr="red box"/>
            <p:cNvSpPr>
              <a:spLocks noChangeArrowheads="1"/>
            </p:cNvSpPr>
            <p:nvPr/>
          </p:nvSpPr>
          <p:spPr bwMode="auto">
            <a:xfrm>
              <a:off x="838200" y="1371600"/>
              <a:ext cx="1371600" cy="3124200"/>
            </a:xfrm>
            <a:prstGeom prst="rect">
              <a:avLst/>
            </a:prstGeom>
            <a:noFill/>
            <a:ln w="476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800"/>
                </a:spcBef>
                <a:buChar char="•"/>
                <a:defRPr sz="2400">
                  <a:solidFill>
                    <a:schemeClr val="tx1"/>
                  </a:solidFill>
                  <a:latin typeface="Arial" panose="020B0604020202020204" pitchFamily="34" charset="0"/>
                </a:defRPr>
              </a:lvl1pPr>
              <a:lvl2pPr marL="742950" indent="-285750">
                <a:spcBef>
                  <a:spcPts val="1800"/>
                </a:spcBef>
                <a:buChar char="–"/>
                <a:defRPr sz="2000">
                  <a:solidFill>
                    <a:schemeClr val="tx1"/>
                  </a:solidFill>
                  <a:latin typeface="Arial" panose="020B0604020202020204" pitchFamily="34" charset="0"/>
                </a:defRPr>
              </a:lvl2pPr>
              <a:lvl3pPr marL="1143000" indent="-228600">
                <a:spcBef>
                  <a:spcPts val="1800"/>
                </a:spcBef>
                <a:buChar char="•"/>
                <a:defRPr>
                  <a:solidFill>
                    <a:schemeClr val="tx1"/>
                  </a:solidFill>
                  <a:latin typeface="Arial" panose="020B0604020202020204" pitchFamily="34" charset="0"/>
                </a:defRPr>
              </a:lvl3pPr>
              <a:lvl4pPr marL="1600200" indent="-228600">
                <a:spcBef>
                  <a:spcPts val="1800"/>
                </a:spcBef>
                <a:buChar char="–"/>
                <a:defRPr sz="1600">
                  <a:solidFill>
                    <a:schemeClr val="tx1"/>
                  </a:solidFill>
                  <a:latin typeface="Arial" panose="020B0604020202020204" pitchFamily="34" charset="0"/>
                </a:defRPr>
              </a:lvl4pPr>
              <a:lvl5pPr marL="2057400" indent="-228600">
                <a:spcBef>
                  <a:spcPts val="1800"/>
                </a:spcBef>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endParaRPr lang="en-US" altLang="en-US" sz="2000">
                <a:latin typeface="Times New Roman" panose="02020603050405020304" pitchFamily="18" charset="0"/>
              </a:endParaRPr>
            </a:p>
          </p:txBody>
        </p:sp>
      </p:grpSp>
      <p:pic>
        <p:nvPicPr>
          <p:cNvPr id="63494" name="Picture 1" descr="retarder part schematic"/>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5800" y="1449787"/>
            <a:ext cx="2971800" cy="38528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a:t>Dynamic Engine Brakes</a:t>
            </a:r>
          </a:p>
        </p:txBody>
      </p:sp>
      <p:sp>
        <p:nvSpPr>
          <p:cNvPr id="64515" name="Content Placeholder 2"/>
          <p:cNvSpPr>
            <a:spLocks noGrp="1"/>
          </p:cNvSpPr>
          <p:nvPr>
            <p:ph sz="half" idx="1"/>
          </p:nvPr>
        </p:nvSpPr>
        <p:spPr/>
        <p:txBody>
          <a:bodyPr>
            <a:normAutofit/>
          </a:bodyPr>
          <a:lstStyle/>
          <a:p>
            <a:r>
              <a:rPr lang="en-US" altLang="en-US" sz="2400"/>
              <a:t>Exhaust Brake </a:t>
            </a:r>
          </a:p>
          <a:p>
            <a:r>
              <a:rPr lang="en-US" altLang="en-US" sz="2400"/>
              <a:t>Supplements the vehicle braking system through the exhaust.</a:t>
            </a:r>
          </a:p>
        </p:txBody>
      </p:sp>
      <p:sp>
        <p:nvSpPr>
          <p:cNvPr id="2" name="Content Placeholder 1">
            <a:extLst>
              <a:ext uri="{FF2B5EF4-FFF2-40B4-BE49-F238E27FC236}">
                <a16:creationId xmlns:a16="http://schemas.microsoft.com/office/drawing/2014/main" id="{5E892310-6BF8-4504-AD29-BA302F9F6550}"/>
              </a:ext>
            </a:extLst>
          </p:cNvPr>
          <p:cNvSpPr>
            <a:spLocks noGrp="1"/>
          </p:cNvSpPr>
          <p:nvPr>
            <p:ph sz="half" idx="12"/>
          </p:nvPr>
        </p:nvSpPr>
        <p:spPr/>
        <p:txBody>
          <a:bodyPr>
            <a:normAutofit/>
          </a:bodyPr>
          <a:lstStyle/>
          <a:p>
            <a:r>
              <a:rPr lang="en-US" sz="2400"/>
              <a:t>Mechanical Engine Brake (Jake Brake)</a:t>
            </a:r>
          </a:p>
          <a:p>
            <a:r>
              <a:rPr lang="en-US" sz="2400"/>
              <a:t>Supplements vehicle braking holding the valves closed on the motor</a:t>
            </a:r>
          </a:p>
        </p:txBody>
      </p:sp>
      <p:pic>
        <p:nvPicPr>
          <p:cNvPr id="5" name="Picture 9" descr="dynamic engine brakes"/>
          <p:cNvPicPr>
            <a:picLocks noChangeAspect="1" noChangeArrowheads="1"/>
          </p:cNvPicPr>
          <p:nvPr/>
        </p:nvPicPr>
        <p:blipFill>
          <a:blip r:embed="rId3"/>
          <a:stretch>
            <a:fillRect/>
          </a:stretch>
        </p:blipFill>
        <p:spPr bwMode="auto">
          <a:xfrm>
            <a:off x="762000" y="3886200"/>
            <a:ext cx="3386156" cy="25391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a:extLst>
              <a:ext uri="{FF2B5EF4-FFF2-40B4-BE49-F238E27FC236}">
                <a16:creationId xmlns:a16="http://schemas.microsoft.com/office/drawing/2014/main" id="{2F998D27-0567-47C2-BBB5-BB7A2733EA7A}"/>
              </a:ext>
            </a:extLst>
          </p:cNvPr>
          <p:cNvPicPr>
            <a:picLocks noChangeAspect="1"/>
          </p:cNvPicPr>
          <p:nvPr/>
        </p:nvPicPr>
        <p:blipFill>
          <a:blip r:embed="rId4"/>
          <a:stretch>
            <a:fillRect/>
          </a:stretch>
        </p:blipFill>
        <p:spPr>
          <a:xfrm>
            <a:off x="4582412" y="3886199"/>
            <a:ext cx="3875788" cy="2539117"/>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Causes of Low Power</a:t>
            </a:r>
          </a:p>
        </p:txBody>
      </p:sp>
      <p:sp>
        <p:nvSpPr>
          <p:cNvPr id="4" name="Subtitle 3"/>
          <p:cNvSpPr>
            <a:spLocks noGrp="1"/>
          </p:cNvSpPr>
          <p:nvPr>
            <p:ph type="subTitle"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Diesel Fuel Vs. Gasoline</a:t>
            </a:r>
          </a:p>
        </p:txBody>
      </p:sp>
      <p:sp>
        <p:nvSpPr>
          <p:cNvPr id="10243" name="Content Placeholder 2"/>
          <p:cNvSpPr>
            <a:spLocks noGrp="1"/>
          </p:cNvSpPr>
          <p:nvPr>
            <p:ph sz="half" idx="1"/>
          </p:nvPr>
        </p:nvSpPr>
        <p:spPr/>
        <p:txBody>
          <a:bodyPr>
            <a:normAutofit/>
          </a:bodyPr>
          <a:lstStyle/>
          <a:p>
            <a:r>
              <a:rPr lang="en-US" altLang="en-US"/>
              <a:t>Diesel fuel:</a:t>
            </a:r>
          </a:p>
          <a:p>
            <a:pPr lvl="1"/>
            <a:r>
              <a:rPr lang="en-US" altLang="en-US"/>
              <a:t>Is heavier and oilier </a:t>
            </a:r>
          </a:p>
          <a:p>
            <a:pPr lvl="1"/>
            <a:r>
              <a:rPr lang="en-US" altLang="en-US"/>
              <a:t>Evaporates much more slowly </a:t>
            </a:r>
          </a:p>
          <a:p>
            <a:pPr lvl="1"/>
            <a:r>
              <a:rPr lang="en-US" altLang="en-US"/>
              <a:t>Burns for a longer duration </a:t>
            </a:r>
          </a:p>
          <a:p>
            <a:pPr lvl="1"/>
            <a:r>
              <a:rPr lang="en-US" altLang="en-US"/>
              <a:t>Has a higher energy content</a:t>
            </a:r>
            <a:endParaRPr lang="en-US"/>
          </a:p>
        </p:txBody>
      </p:sp>
      <p:sp>
        <p:nvSpPr>
          <p:cNvPr id="11" name="Picture Placeholder 10"/>
          <p:cNvSpPr>
            <a:spLocks noGrp="1"/>
          </p:cNvSpPr>
          <p:nvPr>
            <p:ph type="pic" sz="quarter" idx="4294967295"/>
          </p:nvPr>
        </p:nvSpPr>
        <p:spPr>
          <a:xfrm>
            <a:off x="4571746" y="1216152"/>
            <a:ext cx="3911346" cy="5419575"/>
          </a:xfrm>
        </p:spPr>
      </p:sp>
      <p:pic>
        <p:nvPicPr>
          <p:cNvPr id="5" name="Picture 7" descr="gas pump"/>
          <p:cNvPicPr>
            <a:picLocks noChangeAspect="1" noChangeArrowheads="1"/>
          </p:cNvPicPr>
          <p:nvPr/>
        </p:nvPicPr>
        <p:blipFill>
          <a:blip r:embed="rId2"/>
          <a:srcRect/>
          <a:stretch>
            <a:fillRect/>
          </a:stretch>
        </p:blipFill>
        <p:spPr bwMode="auto">
          <a:xfrm>
            <a:off x="4698619" y="1295400"/>
            <a:ext cx="3657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a:t>Throttle Linkage</a:t>
            </a:r>
          </a:p>
        </p:txBody>
      </p:sp>
      <p:sp>
        <p:nvSpPr>
          <p:cNvPr id="66563" name="Content Placeholder 29"/>
          <p:cNvSpPr>
            <a:spLocks noGrp="1"/>
          </p:cNvSpPr>
          <p:nvPr>
            <p:ph sz="half" idx="1"/>
          </p:nvPr>
        </p:nvSpPr>
        <p:spPr/>
        <p:txBody>
          <a:bodyPr/>
          <a:lstStyle/>
          <a:p>
            <a:endParaRPr lang="en-US" altLang="en-US"/>
          </a:p>
        </p:txBody>
      </p:sp>
      <p:sp>
        <p:nvSpPr>
          <p:cNvPr id="4" name="Content Placeholder 3"/>
          <p:cNvSpPr>
            <a:spLocks noGrp="1"/>
          </p:cNvSpPr>
          <p:nvPr>
            <p:ph sz="half" idx="12"/>
          </p:nvPr>
        </p:nvSpPr>
        <p:spPr/>
        <p:txBody>
          <a:bodyPr/>
          <a:lstStyle/>
          <a:p>
            <a:r>
              <a:rPr lang="en-US" altLang="en-US"/>
              <a:t>Look for:</a:t>
            </a:r>
          </a:p>
          <a:p>
            <a:pPr lvl="1"/>
            <a:r>
              <a:rPr lang="en-US" altLang="en-US"/>
              <a:t>Dirt under the throttle pedal</a:t>
            </a:r>
          </a:p>
          <a:p>
            <a:pPr lvl="1"/>
            <a:r>
              <a:rPr lang="en-US" altLang="en-US"/>
              <a:t>A frayed throttle cable</a:t>
            </a:r>
          </a:p>
          <a:p>
            <a:pPr lvl="1"/>
            <a:r>
              <a:rPr lang="en-US" altLang="en-US"/>
              <a:t>A miss-adjusted throttle position sensor</a:t>
            </a:r>
          </a:p>
          <a:p>
            <a:endParaRPr lang="en-US"/>
          </a:p>
        </p:txBody>
      </p:sp>
      <p:pic>
        <p:nvPicPr>
          <p:cNvPr id="8" name="Picture 5" descr="throttle linkage"/>
          <p:cNvPicPr>
            <a:picLocks noChangeAspect="1" noChangeArrowheads="1"/>
          </p:cNvPicPr>
          <p:nvPr/>
        </p:nvPicPr>
        <p:blipFill>
          <a:blip r:embed="rId2"/>
          <a:srcRect/>
          <a:stretch>
            <a:fillRect/>
          </a:stretch>
        </p:blipFill>
        <p:spPr bwMode="auto">
          <a:xfrm>
            <a:off x="741555" y="1447800"/>
            <a:ext cx="3830318" cy="2971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a:t>Plugged Air Cleaner</a:t>
            </a:r>
          </a:p>
        </p:txBody>
      </p:sp>
      <p:sp>
        <p:nvSpPr>
          <p:cNvPr id="80899" name="Content Placeholder 24"/>
          <p:cNvSpPr>
            <a:spLocks noGrp="1"/>
          </p:cNvSpPr>
          <p:nvPr>
            <p:ph sz="half" idx="1"/>
          </p:nvPr>
        </p:nvSpPr>
        <p:spPr/>
        <p:txBody>
          <a:bodyPr/>
          <a:lstStyle/>
          <a:p>
            <a:r>
              <a:rPr lang="en-US"/>
              <a:t>Check and tap out the air cleaner.</a:t>
            </a:r>
          </a:p>
          <a:p>
            <a:pPr lvl="1"/>
            <a:r>
              <a:rPr lang="en-US"/>
              <a:t>Never blow out an air filter.</a:t>
            </a:r>
          </a:p>
          <a:p>
            <a:r>
              <a:rPr lang="en-US"/>
              <a:t>Replace as needed.</a:t>
            </a:r>
          </a:p>
        </p:txBody>
      </p:sp>
      <p:sp>
        <p:nvSpPr>
          <p:cNvPr id="4" name="Content Placeholder 3"/>
          <p:cNvSpPr>
            <a:spLocks noGrp="1"/>
          </p:cNvSpPr>
          <p:nvPr>
            <p:ph sz="half" idx="12"/>
          </p:nvPr>
        </p:nvSpPr>
        <p:spPr/>
        <p:txBody>
          <a:bodyPr/>
          <a:lstStyle/>
          <a:p>
            <a:endParaRPr lang="en-US"/>
          </a:p>
        </p:txBody>
      </p:sp>
      <p:pic>
        <p:nvPicPr>
          <p:cNvPr id="7" name="Picture 4" descr="air filter"/>
          <p:cNvPicPr>
            <a:picLocks noChangeAspect="1" noChangeArrowheads="1"/>
          </p:cNvPicPr>
          <p:nvPr/>
        </p:nvPicPr>
        <p:blipFill>
          <a:blip r:embed="rId2"/>
          <a:srcRect/>
          <a:stretch>
            <a:fillRect/>
          </a:stretch>
        </p:blipFill>
        <p:spPr bwMode="auto">
          <a:xfrm>
            <a:off x="4570708" y="1447800"/>
            <a:ext cx="3829434"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a:t>Turbo Outlet Clamps</a:t>
            </a:r>
          </a:p>
        </p:txBody>
      </p:sp>
      <p:sp>
        <p:nvSpPr>
          <p:cNvPr id="68611" name="Content Placeholder 24"/>
          <p:cNvSpPr>
            <a:spLocks noGrp="1"/>
          </p:cNvSpPr>
          <p:nvPr>
            <p:ph sz="half" idx="1"/>
          </p:nvPr>
        </p:nvSpPr>
        <p:spPr/>
        <p:txBody>
          <a:bodyPr/>
          <a:lstStyle/>
          <a:p>
            <a:endParaRPr lang="en-US" altLang="en-US"/>
          </a:p>
        </p:txBody>
      </p:sp>
      <p:sp>
        <p:nvSpPr>
          <p:cNvPr id="6" name="Content Placeholder 5"/>
          <p:cNvSpPr>
            <a:spLocks noGrp="1"/>
          </p:cNvSpPr>
          <p:nvPr>
            <p:ph sz="half" idx="12"/>
          </p:nvPr>
        </p:nvSpPr>
        <p:spPr/>
        <p:txBody>
          <a:bodyPr/>
          <a:lstStyle/>
          <a:p>
            <a:r>
              <a:rPr lang="en-US" altLang="en-US"/>
              <a:t>Loose turbo outlet clamps will make a whistling sound.</a:t>
            </a:r>
          </a:p>
          <a:p>
            <a:endParaRPr lang="en-US"/>
          </a:p>
        </p:txBody>
      </p:sp>
      <p:pic>
        <p:nvPicPr>
          <p:cNvPr id="37" name="Picture 36" descr="turbocharger outlet clamps"/>
          <p:cNvPicPr>
            <a:picLocks/>
          </p:cNvPicPr>
          <p:nvPr/>
        </p:nvPicPr>
        <p:blipFill>
          <a:blip r:embed="rId2"/>
          <a:stretch>
            <a:fillRect/>
          </a:stretch>
        </p:blipFill>
        <p:spPr>
          <a:xfrm>
            <a:off x="675133" y="1447800"/>
            <a:ext cx="3896867"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a:t>Split air charge boot</a:t>
            </a:r>
          </a:p>
        </p:txBody>
      </p:sp>
      <p:pic>
        <p:nvPicPr>
          <p:cNvPr id="69636" name="Picture 2" descr="split air charge boo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5418"/>
          <a:stretch>
            <a:fillRect/>
          </a:stretch>
        </p:blipFill>
        <p:spPr>
          <a:xfrm>
            <a:off x="1238250" y="1601523"/>
            <a:ext cx="6667500" cy="47296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a:t>Poor Fuel Quality</a:t>
            </a:r>
          </a:p>
        </p:txBody>
      </p:sp>
      <p:sp>
        <p:nvSpPr>
          <p:cNvPr id="70659" name="Content Placeholder 24"/>
          <p:cNvSpPr>
            <a:spLocks noGrp="1"/>
          </p:cNvSpPr>
          <p:nvPr>
            <p:ph idx="1"/>
          </p:nvPr>
        </p:nvSpPr>
        <p:spPr/>
        <p:txBody>
          <a:bodyPr/>
          <a:lstStyle/>
          <a:p>
            <a:r>
              <a:rPr lang="en-US" altLang="en-US"/>
              <a:t>Add diesel additives or drain the fuel tank and add a quality fuel.</a:t>
            </a:r>
          </a:p>
        </p:txBody>
      </p:sp>
      <p:pic>
        <p:nvPicPr>
          <p:cNvPr id="26" name="Picture 25" descr="dirty fuel in a jar"/>
          <p:cNvPicPr>
            <a:picLocks noChangeAspect="1"/>
          </p:cNvPicPr>
          <p:nvPr/>
        </p:nvPicPr>
        <p:blipFill>
          <a:blip r:embed="rId2"/>
          <a:stretch>
            <a:fillRect/>
          </a:stretch>
        </p:blipFill>
        <p:spPr>
          <a:xfrm>
            <a:off x="2571750" y="2514600"/>
            <a:ext cx="3970338"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a:t>Dirty Fuel Filter</a:t>
            </a:r>
          </a:p>
        </p:txBody>
      </p:sp>
      <p:sp>
        <p:nvSpPr>
          <p:cNvPr id="71683" name="Content Placeholder 24"/>
          <p:cNvSpPr>
            <a:spLocks noGrp="1"/>
          </p:cNvSpPr>
          <p:nvPr>
            <p:ph idx="1"/>
          </p:nvPr>
        </p:nvSpPr>
        <p:spPr/>
        <p:txBody>
          <a:bodyPr/>
          <a:lstStyle/>
          <a:p>
            <a:r>
              <a:rPr lang="en-US" altLang="en-US"/>
              <a:t>Replace the fuel filter.</a:t>
            </a:r>
          </a:p>
        </p:txBody>
      </p:sp>
      <p:pic>
        <p:nvPicPr>
          <p:cNvPr id="9" name="Picture 6" descr="person pointing to fuel filter (with surrounding components)"/>
          <p:cNvPicPr>
            <a:picLocks noChangeAspect="1" noChangeArrowheads="1"/>
          </p:cNvPicPr>
          <p:nvPr/>
        </p:nvPicPr>
        <p:blipFill>
          <a:blip r:embed="rId2"/>
          <a:srcRect/>
          <a:stretch>
            <a:fillRect/>
          </a:stretch>
        </p:blipFill>
        <p:spPr bwMode="auto">
          <a:xfrm>
            <a:off x="1219200" y="1905000"/>
            <a:ext cx="5105400" cy="39608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a:t>Plugged DPF</a:t>
            </a:r>
          </a:p>
        </p:txBody>
      </p:sp>
      <p:sp>
        <p:nvSpPr>
          <p:cNvPr id="3" name="Content Placeholder 2"/>
          <p:cNvSpPr>
            <a:spLocks noGrp="1"/>
          </p:cNvSpPr>
          <p:nvPr>
            <p:ph type="body" idx="1"/>
          </p:nvPr>
        </p:nvSpPr>
        <p:spPr/>
        <p:txBody>
          <a:bodyPr/>
          <a:lstStyle/>
          <a:p>
            <a:r>
              <a:rPr lang="en-US"/>
              <a:t>Clean DPF</a:t>
            </a:r>
          </a:p>
        </p:txBody>
      </p:sp>
      <p:sp>
        <p:nvSpPr>
          <p:cNvPr id="12" name="Content Placeholder 11"/>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a:t>Plugged DPF</a:t>
            </a:r>
          </a:p>
        </p:txBody>
      </p:sp>
      <p:sp>
        <p:nvSpPr>
          <p:cNvPr id="13" name="Content Placeholder 12"/>
          <p:cNvSpPr>
            <a:spLocks noGrp="1"/>
          </p:cNvSpPr>
          <p:nvPr>
            <p:ph sz="half" idx="12"/>
          </p:nvPr>
        </p:nvSpPr>
        <p:spPr/>
        <p:txBody>
          <a:bodyPr/>
          <a:lstStyle/>
          <a:p>
            <a:endParaRPr lang="en-US"/>
          </a:p>
        </p:txBody>
      </p:sp>
      <p:pic>
        <p:nvPicPr>
          <p:cNvPr id="72709" name="Picture 2" descr="clean DPF"/>
          <p:cNvPicPr>
            <a:picLocks noChangeAspect="1" noChangeArrowheads="1"/>
          </p:cNvPicPr>
          <p:nvPr/>
        </p:nvPicPr>
        <p:blipFill>
          <a:blip r:embed="rId3">
            <a:extLst>
              <a:ext uri="{28A0092B-C50C-407E-A947-70E740481C1C}">
                <a14:useLocalDpi xmlns:a14="http://schemas.microsoft.com/office/drawing/2010/main" val="0"/>
              </a:ext>
            </a:extLst>
          </a:blip>
          <a:srcRect l="24707" t="46397" r="12352" b="4610"/>
          <a:stretch>
            <a:fillRect/>
          </a:stretch>
        </p:blipFill>
        <p:spPr bwMode="auto">
          <a:xfrm>
            <a:off x="665608" y="1995487"/>
            <a:ext cx="3657600" cy="3795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2710" name="Picture 3" descr="plugged DPF"/>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845584" y="2022783"/>
            <a:ext cx="3632809" cy="3738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a:t>Plugged DPF</a:t>
            </a:r>
          </a:p>
        </p:txBody>
      </p:sp>
      <p:sp>
        <p:nvSpPr>
          <p:cNvPr id="73731" name="Content Placeholder 2"/>
          <p:cNvSpPr>
            <a:spLocks noGrp="1"/>
          </p:cNvSpPr>
          <p:nvPr>
            <p:ph idx="1"/>
          </p:nvPr>
        </p:nvSpPr>
        <p:spPr/>
        <p:txBody>
          <a:bodyPr/>
          <a:lstStyle/>
          <a:p>
            <a:r>
              <a:rPr lang="en-US" altLang="en-US"/>
              <a:t>Have your engine checked out by a qualified technician since the engine may need major repairs.</a:t>
            </a:r>
          </a:p>
        </p:txBody>
      </p:sp>
      <p:pic>
        <p:nvPicPr>
          <p:cNvPr id="73733" name="Picture 5" descr="diesel particulate filter (DF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5908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altLang="en-US"/>
              <a:t>Antifreeze and DPF</a:t>
            </a:r>
          </a:p>
        </p:txBody>
      </p:sp>
      <p:pic>
        <p:nvPicPr>
          <p:cNvPr id="74756" name="Picture 2" descr="DPF plugged with anti-freeze"/>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524000" y="1480344"/>
            <a:ext cx="6096000" cy="4972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75133" y="336341"/>
            <a:ext cx="7772400" cy="830997"/>
          </a:xfrm>
          <a:ln/>
        </p:spPr>
        <p:txBody>
          <a:bodyPr>
            <a:normAutofit/>
          </a:bodyPr>
          <a:lstStyle/>
          <a:p>
            <a:r>
              <a:rPr altLang="en-US"/>
              <a:t>Engine Blow-By</a:t>
            </a:r>
          </a:p>
        </p:txBody>
      </p:sp>
      <p:sp>
        <p:nvSpPr>
          <p:cNvPr id="3" name="Content Placeholder 2"/>
          <p:cNvSpPr>
            <a:spLocks noGrp="1"/>
          </p:cNvSpPr>
          <p:nvPr>
            <p:ph idx="4294967295"/>
          </p:nvPr>
        </p:nvSpPr>
        <p:spPr>
          <a:xfrm>
            <a:off x="675132" y="1219200"/>
            <a:ext cx="7772400" cy="4925951"/>
          </a:xfrm>
        </p:spPr>
        <p:txBody>
          <a:bodyPr>
            <a:normAutofit/>
          </a:bodyPr>
          <a:lstStyle/>
          <a:p>
            <a:pPr>
              <a:defRPr/>
            </a:pPr>
            <a:r>
              <a:rPr lang="en-US"/>
              <a:t>Dust and dirt is the biggest cause of motor damage.</a:t>
            </a:r>
          </a:p>
          <a:p>
            <a:pPr lvl="1">
              <a:defRPr/>
            </a:pPr>
            <a:r>
              <a:rPr lang="en-US"/>
              <a:t>Will damage rings and cylinders and blow seals and gaskets.</a:t>
            </a:r>
          </a:p>
          <a:p>
            <a:pPr lvl="1">
              <a:defRPr/>
            </a:pPr>
            <a:r>
              <a:rPr lang="en-US"/>
              <a:t>Causes loss of power.</a:t>
            </a:r>
          </a:p>
          <a:p>
            <a:pPr lvl="1">
              <a:defRPr/>
            </a:pPr>
            <a:r>
              <a:rPr lang="en-US"/>
              <a:t>Dilutes engine oil.</a:t>
            </a:r>
          </a:p>
          <a:p>
            <a:pPr>
              <a:defRPr/>
            </a:pPr>
            <a:r>
              <a:rPr lang="en-US"/>
              <a:t>Have a qualified technician check your engine; the engine may need major repairs or overhaul.</a:t>
            </a:r>
          </a:p>
          <a:p>
            <a:pPr marL="457200" lvl="1" indent="0">
              <a:buFontTx/>
              <a:buNone/>
              <a:defRPr/>
            </a:pPr>
            <a:endParaRPr lang="en-US"/>
          </a:p>
          <a:p>
            <a:pP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Octane vs. </a:t>
            </a:r>
            <a:r>
              <a:rPr lang="en-US" altLang="en-US" err="1"/>
              <a:t>Cetane</a:t>
            </a:r>
            <a:r>
              <a:rPr lang="en-US" altLang="en-US"/>
              <a:t> Number</a:t>
            </a:r>
          </a:p>
        </p:txBody>
      </p:sp>
      <p:sp>
        <p:nvSpPr>
          <p:cNvPr id="7" name="Text Placeholder 6"/>
          <p:cNvSpPr>
            <a:spLocks noGrp="1"/>
          </p:cNvSpPr>
          <p:nvPr>
            <p:ph type="body" idx="1"/>
          </p:nvPr>
        </p:nvSpPr>
        <p:spPr/>
        <p:txBody>
          <a:bodyPr/>
          <a:lstStyle/>
          <a:p>
            <a:r>
              <a:rPr lang="en-US"/>
              <a:t>Octane Number</a:t>
            </a:r>
            <a:br>
              <a:rPr lang="en-US"/>
            </a:br>
            <a:r>
              <a:rPr lang="en-US" sz="2000"/>
              <a:t>(Fuel grade of the gasoline)</a:t>
            </a:r>
          </a:p>
        </p:txBody>
      </p:sp>
      <p:sp>
        <p:nvSpPr>
          <p:cNvPr id="8" name="Content Placeholder 7"/>
          <p:cNvSpPr>
            <a:spLocks noGrp="1"/>
          </p:cNvSpPr>
          <p:nvPr>
            <p:ph sz="half" idx="2"/>
          </p:nvPr>
        </p:nvSpPr>
        <p:spPr/>
        <p:txBody>
          <a:bodyPr/>
          <a:lstStyle/>
          <a:p>
            <a:r>
              <a:rPr lang="en-US" altLang="en-US"/>
              <a:t>Measurement of a fuel’s ability to resist self-ignition when subjected to heat and pressure</a:t>
            </a:r>
          </a:p>
          <a:p>
            <a:pPr lvl="1"/>
            <a:r>
              <a:rPr lang="en-US" altLang="en-US"/>
              <a:t>The higher the octane number, the more control there is over the fuel’s ignition point.</a:t>
            </a:r>
          </a:p>
          <a:p>
            <a:pPr lvl="1"/>
            <a:r>
              <a:rPr lang="en-US" altLang="en-US"/>
              <a:t>Fuel should not start burning before the spark plug fires. </a:t>
            </a:r>
          </a:p>
        </p:txBody>
      </p:sp>
      <p:sp>
        <p:nvSpPr>
          <p:cNvPr id="9" name="Text Placeholder 8"/>
          <p:cNvSpPr>
            <a:spLocks noGrp="1"/>
          </p:cNvSpPr>
          <p:nvPr>
            <p:ph type="body" sz="quarter" idx="3"/>
          </p:nvPr>
        </p:nvSpPr>
        <p:spPr/>
        <p:txBody>
          <a:bodyPr/>
          <a:lstStyle/>
          <a:p>
            <a:r>
              <a:rPr lang="en-US" err="1"/>
              <a:t>Cetane</a:t>
            </a:r>
            <a:r>
              <a:rPr lang="en-US"/>
              <a:t> Number</a:t>
            </a:r>
            <a:br>
              <a:rPr lang="en-US"/>
            </a:br>
            <a:endParaRPr lang="en-US" sz="2000"/>
          </a:p>
        </p:txBody>
      </p:sp>
      <p:sp>
        <p:nvSpPr>
          <p:cNvPr id="10" name="Content Placeholder 9"/>
          <p:cNvSpPr>
            <a:spLocks noGrp="1"/>
          </p:cNvSpPr>
          <p:nvPr>
            <p:ph sz="half" idx="12"/>
          </p:nvPr>
        </p:nvSpPr>
        <p:spPr/>
        <p:txBody>
          <a:bodyPr/>
          <a:lstStyle/>
          <a:p>
            <a:r>
              <a:rPr lang="en-US" altLang="en-US"/>
              <a:t>Describes diesel fuel’s ignition characteristic</a:t>
            </a:r>
          </a:p>
          <a:p>
            <a:pPr lvl="1"/>
            <a:r>
              <a:rPr lang="en-US" altLang="en-US"/>
              <a:t>The higher the </a:t>
            </a:r>
            <a:r>
              <a:rPr lang="en-US" altLang="en-US" err="1"/>
              <a:t>cetane</a:t>
            </a:r>
            <a:r>
              <a:rPr lang="en-US" altLang="en-US"/>
              <a:t> number, the easier the fuel is to ignite.</a:t>
            </a:r>
          </a:p>
          <a:p>
            <a:pPr lvl="1"/>
            <a:r>
              <a:rPr lang="en-US" altLang="en-US"/>
              <a:t>A </a:t>
            </a:r>
            <a:r>
              <a:rPr lang="en-US" altLang="en-US" err="1"/>
              <a:t>cetane</a:t>
            </a:r>
            <a:r>
              <a:rPr lang="en-US" altLang="en-US"/>
              <a:t> number of 40 is common for most diesel engines.</a:t>
            </a:r>
          </a:p>
          <a:p>
            <a:pPr lvl="1"/>
            <a:r>
              <a:rPr lang="en-US" altLang="en-US"/>
              <a:t>C</a:t>
            </a:r>
            <a:r>
              <a:rPr lang="en-US"/>
              <a:t>ertain manufacturer warranties stipulate the use of 50 </a:t>
            </a:r>
            <a:r>
              <a:rPr lang="en-US" err="1"/>
              <a:t>cetane</a:t>
            </a:r>
            <a:r>
              <a:rPr lang="en-US"/>
              <a:t>-rated fuel.</a:t>
            </a:r>
          </a:p>
        </p:txBody>
      </p:sp>
      <p:pic>
        <p:nvPicPr>
          <p:cNvPr id="13" name="Picture 12" descr="Exclamation mark" title="Exclamation mark"/>
          <p:cNvPicPr/>
          <p:nvPr/>
        </p:nvPicPr>
        <p:blipFill>
          <a:blip r:embed="rId3" cstate="print">
            <a:extLst>
              <a:ext uri="{28A0092B-C50C-407E-A947-70E740481C1C}">
                <a14:useLocalDpi xmlns:a14="http://schemas.microsoft.com/office/drawing/2010/main"/>
              </a:ext>
            </a:extLst>
          </a:blip>
          <a:stretch>
            <a:fillRect/>
          </a:stretch>
        </p:blipFill>
        <p:spPr>
          <a:xfrm>
            <a:off x="8376698" y="5562600"/>
            <a:ext cx="542925" cy="45720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Engine Start Up and Shut Down</a:t>
            </a: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a:t>Basic Procedures</a:t>
            </a:r>
          </a:p>
        </p:txBody>
      </p:sp>
      <p:sp>
        <p:nvSpPr>
          <p:cNvPr id="77827" name="Content Placeholder 2"/>
          <p:cNvSpPr>
            <a:spLocks noGrp="1"/>
          </p:cNvSpPr>
          <p:nvPr>
            <p:ph idx="1"/>
          </p:nvPr>
        </p:nvSpPr>
        <p:spPr/>
        <p:txBody>
          <a:bodyPr>
            <a:normAutofit lnSpcReduction="10000"/>
          </a:bodyPr>
          <a:lstStyle/>
          <a:p>
            <a:r>
              <a:rPr lang="en-US" altLang="en-US"/>
              <a:t>If possible, start your engine and let idle for 2 to 3 minutes before moving.</a:t>
            </a:r>
          </a:p>
          <a:p>
            <a:r>
              <a:rPr lang="en-US" altLang="en-US"/>
              <a:t>Slowly throttle the engine until the coolant is up to operating temperature.</a:t>
            </a:r>
          </a:p>
          <a:p>
            <a:r>
              <a:rPr lang="en-US" altLang="en-US"/>
              <a:t>Never idle your engine for more than 5 minutes (low idle).</a:t>
            </a:r>
          </a:p>
          <a:p>
            <a:r>
              <a:rPr lang="en-US" altLang="en-US"/>
              <a:t>Shut down after 5 minutes if engine has been run hard or when exhaust temperature is below 300° F.</a:t>
            </a:r>
          </a:p>
          <a:p>
            <a:r>
              <a:rPr lang="en-US" altLang="en-US"/>
              <a:t>If your engine must idle, set throttle between 1,000 and  1,200 RPMs (high idle).</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a:t>Objectives</a:t>
            </a:r>
          </a:p>
        </p:txBody>
      </p:sp>
      <p:sp>
        <p:nvSpPr>
          <p:cNvPr id="6147" name="Content Placeholder 2"/>
          <p:cNvSpPr>
            <a:spLocks noGrp="1"/>
          </p:cNvSpPr>
          <p:nvPr>
            <p:ph type="subTitle" idx="1"/>
          </p:nvPr>
        </p:nvSpPr>
        <p:spPr/>
        <p:txBody>
          <a:bodyPr>
            <a:normAutofit/>
          </a:bodyPr>
          <a:lstStyle/>
          <a:p>
            <a:r>
              <a:rPr lang="en-US" altLang="en-US"/>
              <a:t>Describe…</a:t>
            </a:r>
          </a:p>
          <a:p>
            <a:pPr lvl="1"/>
            <a:r>
              <a:rPr lang="en-US" altLang="en-US"/>
              <a:t>Differences between diesel fuel and gasoline</a:t>
            </a:r>
          </a:p>
          <a:p>
            <a:pPr lvl="1"/>
            <a:r>
              <a:rPr lang="en-US" altLang="en-US"/>
              <a:t>Major components of a diesel fuel system</a:t>
            </a:r>
          </a:p>
          <a:p>
            <a:pPr lvl="1"/>
            <a:r>
              <a:rPr lang="en-US" altLang="en-US"/>
              <a:t>Correct operating procedures/parameters of starting a diesel engine</a:t>
            </a:r>
          </a:p>
          <a:p>
            <a:pPr lvl="1"/>
            <a:r>
              <a:rPr lang="en-US" altLang="en-US"/>
              <a:t>Basic powertrain components of a fire apparatus and each component’s operating characteristics</a:t>
            </a:r>
          </a:p>
          <a:p>
            <a:r>
              <a:rPr lang="en-US" altLang="en-US"/>
              <a:t>Discuss…</a:t>
            </a:r>
          </a:p>
          <a:p>
            <a:pPr lvl="1"/>
            <a:r>
              <a:rPr lang="en-US" altLang="en-US"/>
              <a:t>Diesel particulate filter and its function in the regeneration process</a:t>
            </a:r>
          </a:p>
          <a:p>
            <a:endParaRPr lang="en-US" altLang="en-US"/>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594042" y="754251"/>
            <a:ext cx="914400" cy="914400"/>
          </a:xfrm>
          <a:prstGeom prst="rect">
            <a:avLst/>
          </a:prstGeom>
          <a:solidFill>
            <a:schemeClr val="bg1"/>
          </a:solidFill>
        </p:spPr>
      </p:pic>
    </p:spTree>
    <p:extLst>
      <p:ext uri="{BB962C8B-B14F-4D97-AF65-F5344CB8AC3E}">
        <p14:creationId xmlns:p14="http://schemas.microsoft.com/office/powerpoint/2010/main" val="378467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a:t>Diesel Fuel Differences</a:t>
            </a:r>
          </a:p>
        </p:txBody>
      </p:sp>
      <p:sp>
        <p:nvSpPr>
          <p:cNvPr id="13315" name="Content Placeholder 2"/>
          <p:cNvSpPr>
            <a:spLocks noGrp="1"/>
          </p:cNvSpPr>
          <p:nvPr>
            <p:ph type="body" idx="1"/>
          </p:nvPr>
        </p:nvSpPr>
        <p:spPr/>
        <p:txBody>
          <a:bodyPr>
            <a:normAutofit/>
          </a:bodyPr>
          <a:lstStyle/>
          <a:p>
            <a:r>
              <a:rPr lang="en-US" altLang="en-US"/>
              <a:t>On-Road Diesel</a:t>
            </a:r>
          </a:p>
        </p:txBody>
      </p:sp>
      <p:sp>
        <p:nvSpPr>
          <p:cNvPr id="2" name="Content Placeholder 1"/>
          <p:cNvSpPr>
            <a:spLocks noGrp="1"/>
          </p:cNvSpPr>
          <p:nvPr>
            <p:ph sz="half" idx="2"/>
          </p:nvPr>
        </p:nvSpPr>
        <p:spPr/>
        <p:txBody>
          <a:bodyPr/>
          <a:lstStyle/>
          <a:p>
            <a:r>
              <a:rPr lang="en-US" altLang="en-US"/>
              <a:t>Used  in vehicles that travel on federal, state, and local highways and roads</a:t>
            </a:r>
          </a:p>
          <a:p>
            <a:r>
              <a:rPr lang="en-US" altLang="en-US"/>
              <a:t>Road maintenance tax</a:t>
            </a:r>
          </a:p>
          <a:p>
            <a:r>
              <a:rPr lang="en-US" altLang="en-US" b="1"/>
              <a:t>Yellowish to clear in color</a:t>
            </a:r>
          </a:p>
          <a:p>
            <a:endParaRPr lang="en-US"/>
          </a:p>
        </p:txBody>
      </p:sp>
      <p:sp>
        <p:nvSpPr>
          <p:cNvPr id="3" name="Text Placeholder 2"/>
          <p:cNvSpPr>
            <a:spLocks noGrp="1"/>
          </p:cNvSpPr>
          <p:nvPr>
            <p:ph type="body" sz="quarter" idx="3"/>
          </p:nvPr>
        </p:nvSpPr>
        <p:spPr/>
        <p:txBody>
          <a:bodyPr/>
          <a:lstStyle/>
          <a:p>
            <a:r>
              <a:rPr lang="en-US"/>
              <a:t>Off-Road Diesel</a:t>
            </a:r>
          </a:p>
        </p:txBody>
      </p:sp>
      <p:sp>
        <p:nvSpPr>
          <p:cNvPr id="4" name="Content Placeholder 3"/>
          <p:cNvSpPr>
            <a:spLocks noGrp="1"/>
          </p:cNvSpPr>
          <p:nvPr>
            <p:ph sz="half" idx="12"/>
          </p:nvPr>
        </p:nvSpPr>
        <p:spPr/>
        <p:txBody>
          <a:bodyPr/>
          <a:lstStyle/>
          <a:p>
            <a:r>
              <a:rPr lang="en-US" altLang="en-US"/>
              <a:t>Strictly used by vehicles traveling off-road </a:t>
            </a:r>
          </a:p>
          <a:p>
            <a:r>
              <a:rPr lang="en-US" altLang="en-US"/>
              <a:t>Not subject to road taxes</a:t>
            </a:r>
          </a:p>
          <a:p>
            <a:r>
              <a:rPr lang="en-US" altLang="en-US" b="1"/>
              <a:t>Reddish in color (red fuel or dyed)</a:t>
            </a:r>
          </a:p>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a:t>No. 2 and No. 1 Diesel Fuels</a:t>
            </a:r>
          </a:p>
        </p:txBody>
      </p:sp>
      <p:sp>
        <p:nvSpPr>
          <p:cNvPr id="14339" name="Content Placeholder 2"/>
          <p:cNvSpPr>
            <a:spLocks noGrp="1"/>
          </p:cNvSpPr>
          <p:nvPr>
            <p:ph type="body" idx="1"/>
          </p:nvPr>
        </p:nvSpPr>
        <p:spPr/>
        <p:txBody>
          <a:bodyPr/>
          <a:lstStyle/>
          <a:p>
            <a:r>
              <a:rPr lang="en-US" altLang="en-US"/>
              <a:t>Number 2 Diesel</a:t>
            </a:r>
            <a:br>
              <a:rPr lang="en-US" altLang="en-US"/>
            </a:br>
            <a:r>
              <a:rPr lang="en-US" altLang="en-US" sz="2000"/>
              <a:t>(No. 2) </a:t>
            </a:r>
          </a:p>
        </p:txBody>
      </p:sp>
      <p:sp>
        <p:nvSpPr>
          <p:cNvPr id="2" name="Content Placeholder 1"/>
          <p:cNvSpPr>
            <a:spLocks noGrp="1"/>
          </p:cNvSpPr>
          <p:nvPr>
            <p:ph sz="half" idx="2"/>
          </p:nvPr>
        </p:nvSpPr>
        <p:spPr/>
        <p:txBody>
          <a:bodyPr/>
          <a:lstStyle/>
          <a:p>
            <a:r>
              <a:rPr lang="en-US" altLang="en-US"/>
              <a:t>Most widely used grade of diesel fuel</a:t>
            </a:r>
          </a:p>
          <a:p>
            <a:r>
              <a:rPr lang="en-US" altLang="en-US"/>
              <a:t>Provides improved power and better mileage than No. 1 diesel (heat energy)</a:t>
            </a:r>
          </a:p>
          <a:p>
            <a:endParaRPr lang="en-US"/>
          </a:p>
        </p:txBody>
      </p:sp>
      <p:sp>
        <p:nvSpPr>
          <p:cNvPr id="3" name="Text Placeholder 2"/>
          <p:cNvSpPr>
            <a:spLocks noGrp="1"/>
          </p:cNvSpPr>
          <p:nvPr>
            <p:ph type="body" sz="quarter" idx="3"/>
          </p:nvPr>
        </p:nvSpPr>
        <p:spPr/>
        <p:txBody>
          <a:bodyPr/>
          <a:lstStyle/>
          <a:p>
            <a:r>
              <a:rPr lang="en-US" altLang="en-US"/>
              <a:t>Number 1 Diesel</a:t>
            </a:r>
            <a:br>
              <a:rPr lang="en-US" altLang="en-US"/>
            </a:br>
            <a:r>
              <a:rPr lang="en-US" altLang="en-US" sz="2000"/>
              <a:t>(No. 1)</a:t>
            </a:r>
          </a:p>
        </p:txBody>
      </p:sp>
      <p:sp>
        <p:nvSpPr>
          <p:cNvPr id="4" name="Content Placeholder 3"/>
          <p:cNvSpPr>
            <a:spLocks noGrp="1"/>
          </p:cNvSpPr>
          <p:nvPr>
            <p:ph sz="half" idx="12"/>
          </p:nvPr>
        </p:nvSpPr>
        <p:spPr/>
        <p:txBody>
          <a:bodyPr/>
          <a:lstStyle/>
          <a:p>
            <a:r>
              <a:rPr lang="en-US" altLang="en-US"/>
              <a:t>Most widely used fuel in very cold environments</a:t>
            </a:r>
          </a:p>
          <a:p>
            <a:r>
              <a:rPr lang="en-US" altLang="en-US"/>
              <a:t>Considered a non-gelling fuel</a:t>
            </a:r>
          </a:p>
          <a:p>
            <a:endParaRPr lang="en-US"/>
          </a:p>
        </p:txBody>
      </p:sp>
      <p:sp>
        <p:nvSpPr>
          <p:cNvPr id="7" name="Content Placeholder 2"/>
          <p:cNvSpPr txBox="1">
            <a:spLocks/>
          </p:cNvSpPr>
          <p:nvPr/>
        </p:nvSpPr>
        <p:spPr>
          <a:xfrm>
            <a:off x="728647" y="4800600"/>
            <a:ext cx="7772400" cy="175260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1200"/>
              </a:spcBef>
              <a:buClr>
                <a:schemeClr val="accent1">
                  <a:lumMod val="75000"/>
                </a:schemeClr>
              </a:buClr>
              <a:buSzPct val="85000"/>
              <a:buFont typeface="Wingdings" pitchFamily="2" charset="2"/>
              <a:buNone/>
              <a:defRPr sz="2800" b="1" kern="1200">
                <a:solidFill>
                  <a:schemeClr val="accent1">
                    <a:lumMod val="75000"/>
                  </a:schemeClr>
                </a:solidFill>
                <a:latin typeface="+mn-lt"/>
                <a:ea typeface="+mn-ea"/>
                <a:cs typeface="+mn-cs"/>
              </a:defRPr>
            </a:lvl1pPr>
            <a:lvl2pPr marL="457200" indent="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600" b="1" kern="1200">
                <a:solidFill>
                  <a:schemeClr val="tx1"/>
                </a:solidFill>
                <a:latin typeface="+mn-lt"/>
                <a:ea typeface="+mn-ea"/>
                <a:cs typeface="+mn-cs"/>
              </a:defRPr>
            </a:lvl9pPr>
          </a:lstStyle>
          <a:p>
            <a:r>
              <a:rPr lang="en-US" altLang="en-US"/>
              <a:t>Winter Grade</a:t>
            </a:r>
          </a:p>
          <a:p>
            <a:pPr lvl="1"/>
            <a:r>
              <a:rPr lang="en-US" altLang="en-US" sz="2400" b="0"/>
              <a:t>In most areas where the weather can become cold, distributors will blend No. 1 and No. 2 diesel together for a winterized fuel. </a:t>
            </a:r>
          </a:p>
          <a:p>
            <a:endParaRPr lang="en-US"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3c1fc1-9cec-4f7b-9b8a-10ce2778e10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C8981F6845CD48BD04B779D5CFD046" ma:contentTypeVersion="10" ma:contentTypeDescription="Create a new document." ma:contentTypeScope="" ma:versionID="da5d6cdbf3e1df21f60a21bf2e5b6060">
  <xsd:schema xmlns:xsd="http://www.w3.org/2001/XMLSchema" xmlns:xs="http://www.w3.org/2001/XMLSchema" xmlns:p="http://schemas.microsoft.com/office/2006/metadata/properties" xmlns:ns2="9f3c1fc1-9cec-4f7b-9b8a-10ce2778e10c" xmlns:ns3="0542ec55-2198-41a0-b50a-732413b4cec0" targetNamespace="http://schemas.microsoft.com/office/2006/metadata/properties" ma:root="true" ma:fieldsID="5596674bca07c62a4b187a0599fcf6dc" ns2:_="" ns3:_="">
    <xsd:import namespace="9f3c1fc1-9cec-4f7b-9b8a-10ce2778e10c"/>
    <xsd:import namespace="0542ec55-2198-41a0-b50a-732413b4ce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c1fc1-9cec-4f7b-9b8a-10ce2778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ec55-2198-41a0-b50a-732413b4ce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7B627E-15EE-453A-B6FC-DE570120D105}">
  <ds:schemaRefs>
    <ds:schemaRef ds:uri="http://schemas.microsoft.com/sharepoint/v3/contenttype/forms"/>
  </ds:schemaRefs>
</ds:datastoreItem>
</file>

<file path=customXml/itemProps2.xml><?xml version="1.0" encoding="utf-8"?>
<ds:datastoreItem xmlns:ds="http://schemas.openxmlformats.org/officeDocument/2006/customXml" ds:itemID="{0CAD9542-9198-436C-A799-2839D23B6B21}">
  <ds:schemaRefs>
    <ds:schemaRef ds:uri="9f3c1fc1-9cec-4f7b-9b8a-10ce2778e10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375CF0-4AA8-4DAF-8E6F-0F4E1EA7342E}"/>
</file>

<file path=docProps/app.xml><?xml version="1.0" encoding="utf-8"?>
<Properties xmlns="http://schemas.openxmlformats.org/officeDocument/2006/extended-properties" xmlns:vt="http://schemas.openxmlformats.org/officeDocument/2006/docPropsVTypes">
  <Template>TM03090434[[fn=Wood Type]]</Template>
  <Application>Microsoft Office PowerPoint</Application>
  <PresentationFormat>On-screen Show (4:3)</PresentationFormat>
  <Slides>72</Slides>
  <Notes>31</Notes>
  <HiddenSlides>0</HiddenSlide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Wood Type</vt:lpstr>
      <vt:lpstr>Fire Engine  Maintenance</vt:lpstr>
      <vt:lpstr>Objectives</vt:lpstr>
      <vt:lpstr>Diesel Vs. Gasoline</vt:lpstr>
      <vt:lpstr>Torque and Horsepower</vt:lpstr>
      <vt:lpstr>Diesel Fuel</vt:lpstr>
      <vt:lpstr>Diesel Fuel Vs. Gasoline</vt:lpstr>
      <vt:lpstr>Octane vs. Cetane Number</vt:lpstr>
      <vt:lpstr>Diesel Fuel Differences</vt:lpstr>
      <vt:lpstr>No. 2 and No. 1 Diesel Fuels</vt:lpstr>
      <vt:lpstr>Cold Weather</vt:lpstr>
      <vt:lpstr>Preventing Gelling</vt:lpstr>
      <vt:lpstr>Fuel Handling Practices</vt:lpstr>
      <vt:lpstr>Biodiesel Fuel</vt:lpstr>
      <vt:lpstr>Using Biodiesel Fuel</vt:lpstr>
      <vt:lpstr>Biodiesel Fuel Concerns</vt:lpstr>
      <vt:lpstr>Diesel Fuel Systems</vt:lpstr>
      <vt:lpstr>Fuel Tank</vt:lpstr>
      <vt:lpstr>High- and Low-Pressure Lines</vt:lpstr>
      <vt:lpstr>Primary Filter/Water Separator</vt:lpstr>
      <vt:lpstr>Water in Fuel (WIF) Light</vt:lpstr>
      <vt:lpstr>Secondary Fuel Filter</vt:lpstr>
      <vt:lpstr>Filter Maintenance</vt:lpstr>
      <vt:lpstr>Hand Primer Pump</vt:lpstr>
      <vt:lpstr>Injection Pump</vt:lpstr>
      <vt:lpstr>Injectors</vt:lpstr>
      <vt:lpstr>High-Pressure Common Rail Fuel System</vt:lpstr>
      <vt:lpstr>Glow Plugs and Heating Grids</vt:lpstr>
      <vt:lpstr>Electronic Control Module (ECM)</vt:lpstr>
      <vt:lpstr>Electronic Control Module</vt:lpstr>
      <vt:lpstr>Diesel Engine Components</vt:lpstr>
      <vt:lpstr>Turbocharger Basics</vt:lpstr>
      <vt:lpstr>Turbocharger Basics</vt:lpstr>
      <vt:lpstr>Turbocharger Basics</vt:lpstr>
      <vt:lpstr>Turbocharger Considerations</vt:lpstr>
      <vt:lpstr>Turbocharger Considerations</vt:lpstr>
      <vt:lpstr>Aftercooler</vt:lpstr>
      <vt:lpstr>Air Cleaner/Filter</vt:lpstr>
      <vt:lpstr>Air Cleaner Restriction Gauge</vt:lpstr>
      <vt:lpstr>Reasons for Black Smoke</vt:lpstr>
      <vt:lpstr>Cooling System</vt:lpstr>
      <vt:lpstr>Radiator</vt:lpstr>
      <vt:lpstr>Fan</vt:lpstr>
      <vt:lpstr>Exhaust System</vt:lpstr>
      <vt:lpstr>Diesel Particulate Filter (DPF)</vt:lpstr>
      <vt:lpstr>Regeneration</vt:lpstr>
      <vt:lpstr>Regeneration</vt:lpstr>
      <vt:lpstr>Regeneration</vt:lpstr>
      <vt:lpstr>Regeneration</vt:lpstr>
      <vt:lpstr>Regeneration</vt:lpstr>
      <vt:lpstr>Regeneration</vt:lpstr>
      <vt:lpstr>Diesel Exhaust Fluid</vt:lpstr>
      <vt:lpstr>DPF – How it works video</vt:lpstr>
      <vt:lpstr>Diesel Engine Power Train Components</vt:lpstr>
      <vt:lpstr>Automatic Transmission</vt:lpstr>
      <vt:lpstr>Precautions</vt:lpstr>
      <vt:lpstr>Transfer Case</vt:lpstr>
      <vt:lpstr>Retarder or engine brake</vt:lpstr>
      <vt:lpstr>Dynamic Engine Brakes</vt:lpstr>
      <vt:lpstr>Causes of Low Power</vt:lpstr>
      <vt:lpstr>Throttle Linkage</vt:lpstr>
      <vt:lpstr>Plugged Air Cleaner</vt:lpstr>
      <vt:lpstr>Turbo Outlet Clamps</vt:lpstr>
      <vt:lpstr>Split air charge boot</vt:lpstr>
      <vt:lpstr>Poor Fuel Quality</vt:lpstr>
      <vt:lpstr>Dirty Fuel Filter</vt:lpstr>
      <vt:lpstr>Plugged DPF</vt:lpstr>
      <vt:lpstr>Plugged DPF</vt:lpstr>
      <vt:lpstr>Antifreeze and DPF</vt:lpstr>
      <vt:lpstr>Engine Blow-By</vt:lpstr>
      <vt:lpstr>Engine Start Up and Shut Down</vt:lpstr>
      <vt:lpstr>Basic Procedures</vt:lpstr>
      <vt:lpstr>Objectives</vt:lpstr>
    </vt:vector>
  </TitlesOfParts>
  <Company>GBC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CR15A Dell</dc:creator>
  <cp:revision>1</cp:revision>
  <dcterms:created xsi:type="dcterms:W3CDTF">2001-03-22T19:20:22Z</dcterms:created>
  <dcterms:modified xsi:type="dcterms:W3CDTF">2023-02-03T20:31:53Z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0x010100AAC8981F6845CD48BD04B779D5CFD046</vt:lpwstr>
  </property>
</Properties>
</file>