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s/slide66.xml" ContentType="application/vnd.openxmlformats-officedocument.presentationml.slide+xml"/>
  <Override PartName="/ppt/slides/slide38.xml" ContentType="application/vnd.openxmlformats-officedocument.presentationml.slide+xml"/>
  <Override PartName="/ppt/slides/slide37.xml" ContentType="application/vnd.openxmlformats-officedocument.presentationml.slide+xml"/>
  <Override PartName="/ppt/slides/slide36.xml" ContentType="application/vnd.openxmlformats-officedocument.presentationml.slide+xml"/>
  <Override PartName="/ppt/slides/slide35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34.xml" ContentType="application/vnd.openxmlformats-officedocument.presentationml.slide+xml"/>
  <Override PartName="/ppt/slides/slide33.xml" ContentType="application/vnd.openxmlformats-officedocument.presentationml.slide+xml"/>
  <Override PartName="/ppt/slides/slide3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63.xml" ContentType="application/vnd.openxmlformats-officedocument.presentationml.slide+xml"/>
  <Override PartName="/ppt/slides/slide62.xml" ContentType="application/vnd.openxmlformats-officedocument.presentationml.slide+xml"/>
  <Override PartName="/ppt/slides/slide61.xml" ContentType="application/vnd.openxmlformats-officedocument.presentationml.slide+xml"/>
  <Override PartName="/ppt/slides/slide60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71.xml" ContentType="application/vnd.openxmlformats-officedocument.presentationml.slide+xml"/>
  <Override PartName="/ppt/slides/slide70.xml" ContentType="application/vnd.openxmlformats-officedocument.presentationml.slide+xml"/>
  <Override PartName="/ppt/slides/slide69.xml" ContentType="application/vnd.openxmlformats-officedocument.presentationml.slide+xml"/>
  <Override PartName="/ppt/slides/slide68.xml" ContentType="application/vnd.openxmlformats-officedocument.presentationml.slide+xml"/>
  <Override PartName="/ppt/slides/slide59.xml" ContentType="application/vnd.openxmlformats-officedocument.presentationml.slide+xml"/>
  <Override PartName="/ppt/slides/slide58.xml" ContentType="application/vnd.openxmlformats-officedocument.presentationml.slide+xml"/>
  <Override PartName="/ppt/slides/slide5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22.xml" ContentType="application/vnd.openxmlformats-officedocument.presentationml.slide+xml"/>
  <Override PartName="/ppt/slides/slide21.xml" ContentType="application/vnd.openxmlformats-officedocument.presentationml.slide+xml"/>
  <Override PartName="/ppt/slides/slide20.xml" ContentType="application/vnd.openxmlformats-officedocument.presentationml.slide+xml"/>
  <Override PartName="/ppt/slides/slide8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1.xml" ContentType="application/vnd.openxmlformats-officedocument.presentationml.slide+xml"/>
  <Override PartName="/ppt/slides/slide9.xml" ContentType="application/vnd.openxmlformats-officedocument.presentationml.slide+xml"/>
  <Override PartName="/ppt/slides/slide67.xml" ContentType="application/vnd.openxmlformats-officedocument.presentationml.slide+xml"/>
  <Override PartName="/ppt/slides/slide11.xml" ContentType="application/vnd.openxmlformats-officedocument.presentationml.slide+xml"/>
  <Override PartName="/ppt/slides/slide19.xml" ContentType="application/vnd.openxmlformats-officedocument.presentationml.slide+xml"/>
  <Override PartName="/ppt/slides/slide18.xml" ContentType="application/vnd.openxmlformats-officedocument.presentationml.slide+xml"/>
  <Override PartName="/ppt/slides/slide17.xml" ContentType="application/vnd.openxmlformats-officedocument.presentationml.slide+xml"/>
  <Override PartName="/ppt/slides/slide16.xml" ContentType="application/vnd.openxmlformats-officedocument.presentationml.slide+xml"/>
  <Override PartName="/ppt/slides/slide10.xml" ContentType="application/vnd.openxmlformats-officedocument.presentationml.slide+xml"/>
  <Override PartName="/ppt/slides/slide14.xml" ContentType="application/vnd.openxmlformats-officedocument.presentationml.slide+xml"/>
  <Override PartName="/ppt/slides/slide12.xml" ContentType="application/vnd.openxmlformats-officedocument.presentationml.slide+xml"/>
  <Override PartName="/ppt/slides/slide15.xml" ContentType="application/vnd.openxmlformats-officedocument.presentationml.slide+xml"/>
  <Override PartName="/ppt/slides/slide13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2.xml" ContentType="application/vnd.openxmlformats-officedocument.presentationml.slideLayout+xml"/>
  <Override PartName="/ppt/commentAuthors.xml" ContentType="application/vnd.openxmlformats-officedocument.presentationml.commentAuthors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handoutMasters/handoutMaster1.xml" ContentType="application/vnd.openxmlformats-officedocument.presentationml.handoutMaster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123" r:id="rId1"/>
  </p:sldMasterIdLst>
  <p:notesMasterIdLst>
    <p:notesMasterId r:id="rId73"/>
  </p:notesMasterIdLst>
  <p:handoutMasterIdLst>
    <p:handoutMasterId r:id="rId74"/>
  </p:handoutMasterIdLst>
  <p:sldIdLst>
    <p:sldId id="356" r:id="rId2"/>
    <p:sldId id="357" r:id="rId3"/>
    <p:sldId id="359" r:id="rId4"/>
    <p:sldId id="364" r:id="rId5"/>
    <p:sldId id="417" r:id="rId6"/>
    <p:sldId id="366" r:id="rId7"/>
    <p:sldId id="367" r:id="rId8"/>
    <p:sldId id="369" r:id="rId9"/>
    <p:sldId id="370" r:id="rId10"/>
    <p:sldId id="371" r:id="rId11"/>
    <p:sldId id="373" r:id="rId12"/>
    <p:sldId id="377" r:id="rId13"/>
    <p:sldId id="381" r:id="rId14"/>
    <p:sldId id="382" r:id="rId15"/>
    <p:sldId id="383" r:id="rId16"/>
    <p:sldId id="378" r:id="rId17"/>
    <p:sldId id="384" r:id="rId18"/>
    <p:sldId id="418" r:id="rId19"/>
    <p:sldId id="385" r:id="rId20"/>
    <p:sldId id="387" r:id="rId21"/>
    <p:sldId id="386" r:id="rId22"/>
    <p:sldId id="431" r:id="rId23"/>
    <p:sldId id="388" r:id="rId24"/>
    <p:sldId id="438" r:id="rId25"/>
    <p:sldId id="482" r:id="rId26"/>
    <p:sldId id="478" r:id="rId27"/>
    <p:sldId id="391" r:id="rId28"/>
    <p:sldId id="389" r:id="rId29"/>
    <p:sldId id="480" r:id="rId30"/>
    <p:sldId id="419" r:id="rId31"/>
    <p:sldId id="392" r:id="rId32"/>
    <p:sldId id="393" r:id="rId33"/>
    <p:sldId id="394" r:id="rId34"/>
    <p:sldId id="395" r:id="rId35"/>
    <p:sldId id="396" r:id="rId36"/>
    <p:sldId id="397" r:id="rId37"/>
    <p:sldId id="398" r:id="rId38"/>
    <p:sldId id="399" r:id="rId39"/>
    <p:sldId id="400" r:id="rId40"/>
    <p:sldId id="401" r:id="rId41"/>
    <p:sldId id="420" r:id="rId42"/>
    <p:sldId id="402" r:id="rId43"/>
    <p:sldId id="403" r:id="rId44"/>
    <p:sldId id="404" r:id="rId45"/>
    <p:sldId id="447" r:id="rId46"/>
    <p:sldId id="446" r:id="rId47"/>
    <p:sldId id="432" r:id="rId48"/>
    <p:sldId id="444" r:id="rId49"/>
    <p:sldId id="445" r:id="rId50"/>
    <p:sldId id="442" r:id="rId51"/>
    <p:sldId id="454" r:id="rId52"/>
    <p:sldId id="421" r:id="rId53"/>
    <p:sldId id="433" r:id="rId54"/>
    <p:sldId id="406" r:id="rId55"/>
    <p:sldId id="408" r:id="rId56"/>
    <p:sldId id="409" r:id="rId57"/>
    <p:sldId id="410" r:id="rId58"/>
    <p:sldId id="424" r:id="rId59"/>
    <p:sldId id="411" r:id="rId60"/>
    <p:sldId id="425" r:id="rId61"/>
    <p:sldId id="426" r:id="rId62"/>
    <p:sldId id="479" r:id="rId63"/>
    <p:sldId id="427" r:id="rId64"/>
    <p:sldId id="428" r:id="rId65"/>
    <p:sldId id="452" r:id="rId66"/>
    <p:sldId id="429" r:id="rId67"/>
    <p:sldId id="453" r:id="rId68"/>
    <p:sldId id="481" r:id="rId69"/>
    <p:sldId id="430" r:id="rId70"/>
    <p:sldId id="413" r:id="rId71"/>
    <p:sldId id="483" r:id="rId72"/>
  </p:sldIdLst>
  <p:sldSz cx="9144000" cy="6858000" type="screen4x3"/>
  <p:notesSz cx="7077075" cy="905192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50">
          <p15:clr>
            <a:srgbClr val="A4A3A4"/>
          </p15:clr>
        </p15:guide>
        <p15:guide id="2" pos="223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cDonald, Pamela J" initials="MPJ" lastIdx="1" clrIdx="0">
    <p:extLst>
      <p:ext uri="{19B8F6BF-5375-455C-9EA6-DF929625EA0E}">
        <p15:presenceInfo xmlns:p15="http://schemas.microsoft.com/office/powerpoint/2012/main" userId="S-1-5-21-261334516-432891326-3434007665-15939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436143"/>
    <a:srgbClr val="537953"/>
    <a:srgbClr val="FFFF66"/>
    <a:srgbClr val="0000FF"/>
    <a:srgbClr val="0066FF"/>
    <a:srgbClr val="507450"/>
    <a:srgbClr val="65D7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794" autoAdjust="0"/>
    <p:restoredTop sz="92353" autoAdjust="0"/>
  </p:normalViewPr>
  <p:slideViewPr>
    <p:cSldViewPr>
      <p:cViewPr varScale="1">
        <p:scale>
          <a:sx n="119" d="100"/>
          <a:sy n="119" d="100"/>
        </p:scale>
        <p:origin x="1458" y="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1204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66" d="100"/>
        <a:sy n="66" d="100"/>
      </p:scale>
      <p:origin x="0" y="3792"/>
    </p:cViewPr>
  </p:sorterViewPr>
  <p:notesViewPr>
    <p:cSldViewPr>
      <p:cViewPr>
        <p:scale>
          <a:sx n="75" d="100"/>
          <a:sy n="75" d="100"/>
        </p:scale>
        <p:origin x="2322" y="636"/>
      </p:cViewPr>
      <p:guideLst>
        <p:guide orient="horz" pos="2850"/>
        <p:guide pos="223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handoutMaster" Target="handoutMasters/handoutMaster1.xml"/><Relationship Id="rId79" Type="http://schemas.openxmlformats.org/officeDocument/2006/relationships/tableStyles" Target="tableStyle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customXml" Target="../customXml/item3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customXml" Target="../customXml/item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notesMaster" Target="notesMasters/notesMaster1.xml"/><Relationship Id="rId78" Type="http://schemas.openxmlformats.org/officeDocument/2006/relationships/theme" Target="theme/theme1.xml"/><Relationship Id="rId81" Type="http://schemas.openxmlformats.org/officeDocument/2006/relationships/customXml" Target="../customXml/item2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presProps" Target="pres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67050" cy="452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333" tIns="46666" rIns="93333" bIns="46666" numCol="1" anchor="t" anchorCtr="0" compatLnSpc="1">
            <a:prstTxWarp prst="textNoShape">
              <a:avLst/>
            </a:prstTxWarp>
          </a:bodyPr>
          <a:lstStyle>
            <a:lvl1pPr algn="l" defTabSz="933450" eaLnBrk="1" hangingPunct="1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601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10025" y="0"/>
            <a:ext cx="3067050" cy="452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333" tIns="46666" rIns="93333" bIns="46666" numCol="1" anchor="t" anchorCtr="0" compatLnSpc="1">
            <a:prstTxWarp prst="textNoShape">
              <a:avLst/>
            </a:prstTxWarp>
          </a:bodyPr>
          <a:lstStyle>
            <a:lvl1pPr algn="r" defTabSz="933450" eaLnBrk="1" hangingPunct="1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602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599488"/>
            <a:ext cx="3067050" cy="452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333" tIns="46666" rIns="93333" bIns="46666" numCol="1" anchor="b" anchorCtr="0" compatLnSpc="1">
            <a:prstTxWarp prst="textNoShape">
              <a:avLst/>
            </a:prstTxWarp>
          </a:bodyPr>
          <a:lstStyle>
            <a:lvl1pPr algn="l" defTabSz="933450" eaLnBrk="1" hangingPunct="1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602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10025" y="8599488"/>
            <a:ext cx="3067050" cy="452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333" tIns="46666" rIns="93333" bIns="46666" numCol="1" anchor="b" anchorCtr="0" compatLnSpc="1">
            <a:prstTxWarp prst="textNoShape">
              <a:avLst/>
            </a:prstTxWarp>
          </a:bodyPr>
          <a:lstStyle>
            <a:lvl1pPr algn="r" defTabSz="933450" eaLnBrk="1" hangingPunct="1">
              <a:defRPr sz="1200"/>
            </a:lvl1pPr>
          </a:lstStyle>
          <a:p>
            <a:pPr>
              <a:defRPr/>
            </a:pPr>
            <a:fld id="{6FD5EA9A-6A40-4684-9011-C65E0468FA9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67050" cy="452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333" tIns="46666" rIns="93333" bIns="46666" numCol="1" anchor="t" anchorCtr="0" compatLnSpc="1">
            <a:prstTxWarp prst="textNoShape">
              <a:avLst/>
            </a:prstTxWarp>
          </a:bodyPr>
          <a:lstStyle>
            <a:lvl1pPr algn="l" defTabSz="933450" eaLnBrk="1" hangingPunct="1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861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10025" y="0"/>
            <a:ext cx="3067050" cy="452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333" tIns="46666" rIns="93333" bIns="46666" numCol="1" anchor="t" anchorCtr="0" compatLnSpc="1">
            <a:prstTxWarp prst="textNoShape">
              <a:avLst/>
            </a:prstTxWarp>
          </a:bodyPr>
          <a:lstStyle>
            <a:lvl1pPr algn="r" defTabSz="933450" eaLnBrk="1" hangingPunct="1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74763" y="677863"/>
            <a:ext cx="4527550" cy="339566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861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42975" y="4300538"/>
            <a:ext cx="5191125" cy="4073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333" tIns="46666" rIns="93333" bIns="4666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861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599488"/>
            <a:ext cx="3067050" cy="452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333" tIns="46666" rIns="93333" bIns="46666" numCol="1" anchor="b" anchorCtr="0" compatLnSpc="1">
            <a:prstTxWarp prst="textNoShape">
              <a:avLst/>
            </a:prstTxWarp>
          </a:bodyPr>
          <a:lstStyle>
            <a:lvl1pPr algn="l" defTabSz="933450" eaLnBrk="1" hangingPunct="1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861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10025" y="8599488"/>
            <a:ext cx="3067050" cy="452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333" tIns="46666" rIns="93333" bIns="46666" numCol="1" anchor="b" anchorCtr="0" compatLnSpc="1">
            <a:prstTxWarp prst="textNoShape">
              <a:avLst/>
            </a:prstTxWarp>
          </a:bodyPr>
          <a:lstStyle>
            <a:lvl1pPr algn="r" defTabSz="933450" eaLnBrk="1" hangingPunct="1">
              <a:defRPr sz="1200"/>
            </a:lvl1pPr>
          </a:lstStyle>
          <a:p>
            <a:pPr>
              <a:defRPr/>
            </a:pPr>
            <a:fld id="{6E1F2C9B-9E4E-4D6F-A809-7D8ABBB4E98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85800" y="1346947"/>
            <a:ext cx="7772400" cy="8068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685800" y="4282763"/>
            <a:ext cx="7772400" cy="80683"/>
          </a:xfrm>
          <a:prstGeom prst="rect">
            <a:avLst/>
          </a:prstGeom>
          <a:blipFill dpi="0" rotWithShape="1">
            <a:blip r:embed="rId2">
              <a:alphaModFix amt="80000"/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 descr="gray box with red lines above and below"/>
          <p:cNvSpPr/>
          <p:nvPr/>
        </p:nvSpPr>
        <p:spPr>
          <a:xfrm>
            <a:off x="685800" y="1484779"/>
            <a:ext cx="7772400" cy="2743200"/>
          </a:xfrm>
          <a:prstGeom prst="rect">
            <a:avLst/>
          </a:prstGeom>
          <a:blipFill dpi="0" rotWithShape="1">
            <a:blip r:embed="rId2">
              <a:alphaModFix amt="8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88670" y="1432223"/>
            <a:ext cx="7593330" cy="3035808"/>
          </a:xfrm>
        </p:spPr>
        <p:txBody>
          <a:bodyPr wrap="square" anchor="t" anchorCtr="0">
            <a:normAutofit/>
          </a:bodyPr>
          <a:lstStyle>
            <a:lvl1pPr algn="l">
              <a:lnSpc>
                <a:spcPct val="100000"/>
              </a:lnSpc>
              <a:defRPr sz="6400" b="0" cap="all" baseline="0">
                <a:blipFill dpi="0" rotWithShape="1">
                  <a:blip r:embed="rId4"/>
                  <a:srcRect/>
                  <a:tile tx="6350" ty="-127000" sx="65000" sy="64000" flip="none" algn="tl"/>
                </a:blip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02386" y="4389120"/>
            <a:ext cx="7579614" cy="1069848"/>
          </a:xfrm>
        </p:spPr>
        <p:txBody>
          <a:bodyPr>
            <a:noAutofit/>
          </a:bodyPr>
          <a:lstStyle>
            <a:lvl1pPr marL="0" indent="0" algn="l">
              <a:buNone/>
              <a:defRPr sz="4000" b="0" i="1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12805" y="6272785"/>
            <a:ext cx="4745736" cy="365125"/>
          </a:xfrm>
        </p:spPr>
        <p:txBody>
          <a:bodyPr/>
          <a:lstStyle/>
          <a:p>
            <a:pPr>
              <a:defRPr/>
            </a:pPr>
            <a:endParaRPr lang="en-US"/>
          </a:p>
        </p:txBody>
      </p:sp>
      <p:grpSp>
        <p:nvGrpSpPr>
          <p:cNvPr id="10" name="Group 9"/>
          <p:cNvGrpSpPr>
            <a:grpSpLocks noChangeAspect="1"/>
          </p:cNvGrpSpPr>
          <p:nvPr userDrawn="1"/>
        </p:nvGrpSpPr>
        <p:grpSpPr>
          <a:xfrm>
            <a:off x="8522208" y="6258560"/>
            <a:ext cx="393192" cy="393192"/>
            <a:chOff x="9685338" y="4460675"/>
            <a:chExt cx="1080904" cy="1080902"/>
          </a:xfrm>
        </p:grpSpPr>
        <p:sp>
          <p:nvSpPr>
            <p:cNvPr id="11" name="Oval 10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2" name="Oval 11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20" name="Rectangle 19"/>
          <p:cNvSpPr/>
          <p:nvPr userDrawn="1"/>
        </p:nvSpPr>
        <p:spPr>
          <a:xfrm>
            <a:off x="8554176" y="6324351"/>
            <a:ext cx="329257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fld id="{B66D5D78-5492-4501-9F0C-B64D119CB390}" type="slidenum">
              <a:rPr kumimoji="0" lang="en-US" altLang="en-US" sz="1100" b="1" i="0" u="none" strike="noStrike" kern="1200" cap="none" spc="-7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algn="ctr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17696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92843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533400"/>
            <a:ext cx="1914525" cy="5638800"/>
          </a:xfrm>
        </p:spPr>
        <p:txBody>
          <a:bodyPr vert="eaVert"/>
          <a:lstStyle>
            <a:lvl1pPr>
              <a:defRPr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00100" y="533400"/>
            <a:ext cx="5629275" cy="5638800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57760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73755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Date Placeholder 3"/>
          <p:cNvSpPr>
            <a:spLocks noGrp="1"/>
          </p:cNvSpPr>
          <p:nvPr>
            <p:ph type="dt" sz="half" idx="2"/>
          </p:nvPr>
        </p:nvSpPr>
        <p:spPr>
          <a:xfrm>
            <a:off x="5992368" y="6272785"/>
            <a:ext cx="245516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272785"/>
            <a:ext cx="474573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8" name="Title Placeholder 1"/>
          <p:cNvSpPr>
            <a:spLocks noGrp="1"/>
          </p:cNvSpPr>
          <p:nvPr>
            <p:ph type="title"/>
          </p:nvPr>
        </p:nvSpPr>
        <p:spPr>
          <a:xfrm>
            <a:off x="685800" y="193590"/>
            <a:ext cx="7772400" cy="91440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Autofit/>
          </a:bodyPr>
          <a:lstStyle>
            <a:lvl1pPr>
              <a:defRPr sz="40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24" name="Content Placeholder 2"/>
          <p:cNvSpPr>
            <a:spLocks noGrp="1"/>
          </p:cNvSpPr>
          <p:nvPr>
            <p:ph sz="half" idx="1"/>
          </p:nvPr>
        </p:nvSpPr>
        <p:spPr>
          <a:xfrm>
            <a:off x="685546" y="1295400"/>
            <a:ext cx="7772654" cy="5342510"/>
          </a:xfrm>
        </p:spPr>
        <p:txBody>
          <a:bodyPr>
            <a:normAutofit/>
          </a:bodyPr>
          <a:lstStyle>
            <a:lvl1pPr marL="365760" indent="-365760">
              <a:defRPr sz="2800"/>
            </a:lvl1pPr>
            <a:lvl2pPr marL="731520" indent="-365760">
              <a:buFont typeface="Courier New" panose="02070309020205020404" pitchFamily="49" charset="0"/>
              <a:buChar char="o"/>
              <a:defRPr sz="2400"/>
            </a:lvl2pPr>
            <a:lvl3pPr marL="1097280" indent="-365760">
              <a:buFont typeface="Rockwell" panose="02060603020205020403" pitchFamily="18" charset="0"/>
              <a:buChar char="–"/>
              <a:defRPr sz="2000"/>
            </a:lvl3pPr>
            <a:lvl4pPr marL="1463040" indent="-365760">
              <a:buFont typeface="Arial" panose="020B0604020202020204" pitchFamily="34" charset="0"/>
              <a:buChar char="•"/>
              <a:defRPr sz="2000"/>
            </a:lvl4pPr>
            <a:lvl5pPr marL="1828800" indent="-365760">
              <a:buFont typeface="Rockwell" panose="02060603020205020403" pitchFamily="18" charset="0"/>
              <a:buChar char="◊"/>
              <a:defRPr sz="20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27479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917989"/>
            <a:ext cx="9144000" cy="1940010"/>
          </a:xfrm>
          <a:prstGeom prst="rect">
            <a:avLst/>
          </a:prstGeom>
          <a:blipFill dpi="0" rotWithShape="1">
            <a:blip r:embed="rId2">
              <a:alphaModFix amt="8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25346" y="1225296"/>
            <a:ext cx="6960870" cy="3520440"/>
          </a:xfrm>
        </p:spPr>
        <p:txBody>
          <a:bodyPr wrap="square" anchor="ctr">
            <a:normAutofit/>
          </a:bodyPr>
          <a:lstStyle>
            <a:lvl1pPr>
              <a:lnSpc>
                <a:spcPct val="80000"/>
              </a:lnSpc>
              <a:defRPr sz="6400" b="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4330" y="5020056"/>
            <a:ext cx="6789420" cy="1066800"/>
          </a:xfrm>
        </p:spPr>
        <p:txBody>
          <a:bodyPr anchor="t">
            <a:normAutofit/>
          </a:bodyPr>
          <a:lstStyle>
            <a:lvl1pPr marL="0" indent="0">
              <a:buNone/>
              <a:defRPr sz="1800" b="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45251" y="6272785"/>
            <a:ext cx="1983232" cy="365125"/>
          </a:xfrm>
        </p:spPr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636099" y="6272784"/>
            <a:ext cx="4745736" cy="365125"/>
          </a:xfrm>
        </p:spPr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grpSp>
        <p:nvGrpSpPr>
          <p:cNvPr id="18" name="Group 17"/>
          <p:cNvGrpSpPr/>
          <p:nvPr userDrawn="1"/>
        </p:nvGrpSpPr>
        <p:grpSpPr>
          <a:xfrm>
            <a:off x="8526780" y="6255258"/>
            <a:ext cx="393192" cy="393192"/>
            <a:chOff x="8532189" y="5068824"/>
            <a:chExt cx="393192" cy="393192"/>
          </a:xfrm>
        </p:grpSpPr>
        <p:sp>
          <p:nvSpPr>
            <p:cNvPr id="19" name="Oval 18"/>
            <p:cNvSpPr>
              <a:spLocks noChangeAspect="1"/>
            </p:cNvSpPr>
            <p:nvPr/>
          </p:nvSpPr>
          <p:spPr>
            <a:xfrm>
              <a:off x="8532189" y="5068824"/>
              <a:ext cx="393192" cy="39319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20" name="Oval 19"/>
            <p:cNvSpPr>
              <a:spLocks noChangeAspect="1"/>
            </p:cNvSpPr>
            <p:nvPr/>
          </p:nvSpPr>
          <p:spPr>
            <a:xfrm>
              <a:off x="8568766" y="5105400"/>
              <a:ext cx="320039" cy="320040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</p:spTree>
    <p:extLst>
      <p:ext uri="{BB962C8B-B14F-4D97-AF65-F5344CB8AC3E}">
        <p14:creationId xmlns:p14="http://schemas.microsoft.com/office/powerpoint/2010/main" val="10656802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95648"/>
            <a:ext cx="7772400" cy="914400"/>
          </a:xfrm>
        </p:spPr>
        <p:txBody>
          <a:bodyPr wrap="square">
            <a:noAutofit/>
          </a:bodyPr>
          <a:lstStyle>
            <a:lvl1pPr>
              <a:lnSpc>
                <a:spcPct val="100000"/>
              </a:lnSpc>
              <a:defRPr sz="40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546" y="1286890"/>
            <a:ext cx="3657600" cy="5418710"/>
          </a:xfrm>
        </p:spPr>
        <p:txBody>
          <a:bodyPr>
            <a:normAutofit/>
          </a:bodyPr>
          <a:lstStyle>
            <a:lvl1pPr marL="365760" indent="-365760">
              <a:defRPr sz="2800"/>
            </a:lvl1pPr>
            <a:lvl2pPr marL="731520" indent="-365760">
              <a:buFont typeface="Courier New" panose="02070309020205020404" pitchFamily="49" charset="0"/>
              <a:buChar char="o"/>
              <a:defRPr sz="2400"/>
            </a:lvl2pPr>
            <a:lvl3pPr marL="1097280" indent="-365760">
              <a:buFont typeface="Rockwell" panose="02060603020205020403" pitchFamily="18" charset="0"/>
              <a:buChar char="–"/>
              <a:defRPr sz="2000"/>
            </a:lvl3pPr>
            <a:lvl4pPr marL="1463040" indent="-365760">
              <a:buFont typeface="Arial" panose="020B0604020202020204" pitchFamily="34" charset="0"/>
              <a:buChar char="•"/>
              <a:defRPr sz="2000"/>
            </a:lvl4pPr>
            <a:lvl5pPr marL="1828800" indent="-365760">
              <a:buFont typeface="Rockwell" panose="02060603020205020403" pitchFamily="18" charset="0"/>
              <a:buChar char="◊"/>
              <a:defRPr sz="20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Content Placeholder 2"/>
          <p:cNvSpPr>
            <a:spLocks noGrp="1"/>
          </p:cNvSpPr>
          <p:nvPr>
            <p:ph sz="half" idx="12"/>
          </p:nvPr>
        </p:nvSpPr>
        <p:spPr>
          <a:xfrm>
            <a:off x="4800600" y="1286890"/>
            <a:ext cx="3657600" cy="5418710"/>
          </a:xfrm>
        </p:spPr>
        <p:txBody>
          <a:bodyPr>
            <a:normAutofit/>
          </a:bodyPr>
          <a:lstStyle>
            <a:lvl1pPr marL="365760" indent="-365760">
              <a:defRPr sz="2800"/>
            </a:lvl1pPr>
            <a:lvl2pPr marL="731520" indent="-365760">
              <a:buFont typeface="Courier New" panose="02070309020205020404" pitchFamily="49" charset="0"/>
              <a:buChar char="o"/>
              <a:defRPr sz="2400"/>
            </a:lvl2pPr>
            <a:lvl3pPr marL="1097280" indent="-365760">
              <a:buFont typeface="Rockwell" panose="02060603020205020403" pitchFamily="18" charset="0"/>
              <a:buChar char="–"/>
              <a:defRPr sz="2000"/>
            </a:lvl3pPr>
            <a:lvl4pPr marL="1463040" indent="-365760">
              <a:buFont typeface="Arial" panose="020B0604020202020204" pitchFamily="34" charset="0"/>
              <a:buChar char="•"/>
              <a:defRPr sz="2000"/>
            </a:lvl4pPr>
            <a:lvl5pPr marL="1828800" indent="-365760">
              <a:buFont typeface="Rockwell" panose="02060603020205020403" pitchFamily="18" charset="0"/>
              <a:buChar char="◊"/>
              <a:defRPr sz="20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68571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685800" y="195648"/>
            <a:ext cx="7772400" cy="914400"/>
          </a:xfrm>
        </p:spPr>
        <p:txBody>
          <a:bodyPr wrap="square">
            <a:noAutofit/>
          </a:bodyPr>
          <a:lstStyle>
            <a:lvl1pPr>
              <a:defRPr sz="4000">
                <a:latin typeface="+mj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1295400"/>
            <a:ext cx="3657600" cy="764440"/>
          </a:xfrm>
        </p:spPr>
        <p:txBody>
          <a:bodyPr anchor="ctr">
            <a:noAutofit/>
          </a:bodyPr>
          <a:lstStyle>
            <a:lvl1pPr marL="0" indent="0" algn="l">
              <a:buNone/>
              <a:defRPr sz="28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2095197"/>
            <a:ext cx="3657600" cy="4580510"/>
          </a:xfrm>
        </p:spPr>
        <p:txBody>
          <a:bodyPr/>
          <a:lstStyle>
            <a:lvl1pPr marL="365760" indent="-365760">
              <a:defRPr sz="2400"/>
            </a:lvl1pPr>
            <a:lvl2pPr marL="731520" indent="-365760">
              <a:buFont typeface="Courier New" panose="02070309020205020404" pitchFamily="49" charset="0"/>
              <a:buChar char="o"/>
              <a:defRPr sz="2000"/>
            </a:lvl2pPr>
            <a:lvl3pPr marL="1096963" indent="-365125">
              <a:buFont typeface="Rockwell" panose="02060603020205020403" pitchFamily="18" charset="0"/>
              <a:buChar char="–"/>
              <a:defRPr sz="1800"/>
            </a:lvl3pPr>
            <a:lvl4pPr marL="1463040" indent="-365760">
              <a:buFont typeface="Arial" panose="020B0604020202020204" pitchFamily="34" charset="0"/>
              <a:buChar char="•"/>
              <a:defRPr sz="1800"/>
            </a:lvl4pPr>
            <a:lvl5pPr marL="1828800" indent="-365760">
              <a:buFont typeface="Rockwell" panose="02060603020205020403" pitchFamily="18" charset="0"/>
              <a:buChar char="◊"/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20793" y="1295400"/>
            <a:ext cx="3657600" cy="764440"/>
          </a:xfrm>
        </p:spPr>
        <p:txBody>
          <a:bodyPr anchor="ctr">
            <a:noAutofit/>
          </a:bodyPr>
          <a:lstStyle>
            <a:lvl1pPr marL="0" indent="0">
              <a:buNone/>
              <a:defRPr sz="28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Content Placeholder 3"/>
          <p:cNvSpPr>
            <a:spLocks noGrp="1"/>
          </p:cNvSpPr>
          <p:nvPr>
            <p:ph sz="half" idx="12"/>
          </p:nvPr>
        </p:nvSpPr>
        <p:spPr>
          <a:xfrm>
            <a:off x="4820793" y="2095197"/>
            <a:ext cx="3657600" cy="4580510"/>
          </a:xfrm>
        </p:spPr>
        <p:txBody>
          <a:bodyPr/>
          <a:lstStyle>
            <a:lvl1pPr marL="365760" indent="-365760">
              <a:defRPr sz="2400"/>
            </a:lvl1pPr>
            <a:lvl2pPr marL="731520" indent="-365760">
              <a:buFont typeface="Courier New" panose="02070309020205020404" pitchFamily="49" charset="0"/>
              <a:buChar char="o"/>
              <a:defRPr sz="2000"/>
            </a:lvl2pPr>
            <a:lvl3pPr marL="1096963" indent="-365125">
              <a:buFont typeface="Rockwell" panose="02060603020205020403" pitchFamily="18" charset="0"/>
              <a:buChar char="–"/>
              <a:defRPr sz="1800"/>
            </a:lvl3pPr>
            <a:lvl4pPr marL="1463040" indent="-365760">
              <a:buFont typeface="Arial" panose="020B0604020202020204" pitchFamily="34" charset="0"/>
              <a:buChar char="•"/>
              <a:defRPr sz="1800"/>
            </a:lvl4pPr>
            <a:lvl5pPr marL="1828800" indent="-365760">
              <a:buFont typeface="Rockwell" panose="02060603020205020403" pitchFamily="18" charset="0"/>
              <a:buChar char="◊"/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95268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wrap="square">
            <a:noAutofit/>
          </a:bodyPr>
          <a:lstStyle>
            <a:lvl1pPr>
              <a:defRPr sz="40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92738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0283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6227806" y="1"/>
            <a:ext cx="2916194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12230" y="685800"/>
            <a:ext cx="2400300" cy="1737360"/>
          </a:xfrm>
        </p:spPr>
        <p:txBody>
          <a:bodyPr wrap="square" anchor="t" anchorCtr="0">
            <a:normAutofit/>
          </a:bodyPr>
          <a:lstStyle>
            <a:lvl1pPr>
              <a:defRPr sz="2800" b="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12230" y="2423160"/>
            <a:ext cx="24003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35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8522664" y="6255258"/>
            <a:ext cx="393192" cy="393192"/>
            <a:chOff x="8532189" y="5068824"/>
            <a:chExt cx="393192" cy="393192"/>
          </a:xfrm>
        </p:grpSpPr>
        <p:sp>
          <p:nvSpPr>
            <p:cNvPr id="13" name="Oval 12"/>
            <p:cNvSpPr>
              <a:spLocks noChangeAspect="1"/>
            </p:cNvSpPr>
            <p:nvPr/>
          </p:nvSpPr>
          <p:spPr>
            <a:xfrm>
              <a:off x="8532189" y="5068824"/>
              <a:ext cx="393192" cy="39319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4" name="Oval 13"/>
            <p:cNvSpPr>
              <a:spLocks noChangeAspect="1"/>
            </p:cNvSpPr>
            <p:nvPr/>
          </p:nvSpPr>
          <p:spPr>
            <a:xfrm>
              <a:off x="8568766" y="5105400"/>
              <a:ext cx="320039" cy="320040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1" name="Content Placeholder 3"/>
          <p:cNvSpPr>
            <a:spLocks noGrp="1"/>
          </p:cNvSpPr>
          <p:nvPr>
            <p:ph sz="half" idx="12"/>
          </p:nvPr>
        </p:nvSpPr>
        <p:spPr>
          <a:xfrm>
            <a:off x="764616" y="685800"/>
            <a:ext cx="5026584" cy="5962650"/>
          </a:xfrm>
        </p:spPr>
        <p:txBody>
          <a:bodyPr/>
          <a:lstStyle>
            <a:lvl1pPr marL="365760" indent="-365760">
              <a:defRPr sz="2000"/>
            </a:lvl1pPr>
            <a:lvl2pPr marL="731520" indent="-365760">
              <a:buFont typeface="Courier New" panose="02070309020205020404" pitchFamily="49" charset="0"/>
              <a:buChar char="o"/>
              <a:defRPr sz="1800"/>
            </a:lvl2pPr>
            <a:lvl3pPr marL="1096963" indent="-365125">
              <a:buFont typeface="Rockwell" panose="02060603020205020403" pitchFamily="18" charset="0"/>
              <a:buChar char="–"/>
              <a:defRPr sz="1600"/>
            </a:lvl3pPr>
            <a:lvl4pPr marL="1463040" indent="-365760">
              <a:buFont typeface="Arial" panose="020B0604020202020204" pitchFamily="34" charset="0"/>
              <a:buChar char="•"/>
              <a:defRPr sz="1600"/>
            </a:lvl4pPr>
            <a:lvl5pPr marL="1828800" indent="-365760">
              <a:buFont typeface="Rockwell" panose="02060603020205020403" pitchFamily="18" charset="0"/>
              <a:buChar char="◊"/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17352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6227806" y="1"/>
            <a:ext cx="2916194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12230" y="685800"/>
            <a:ext cx="2400300" cy="1737360"/>
          </a:xfrm>
        </p:spPr>
        <p:txBody>
          <a:bodyPr anchor="b">
            <a:normAutofit/>
          </a:bodyPr>
          <a:lstStyle>
            <a:lvl1pPr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6227805" cy="6858000"/>
          </a:xfrm>
          <a:solidFill>
            <a:schemeClr val="tx2">
              <a:lumMod val="20000"/>
              <a:lumOff val="80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12230" y="2423160"/>
            <a:ext cx="24003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35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8522664" y="6255258"/>
            <a:ext cx="393192" cy="393192"/>
            <a:chOff x="8532189" y="5068824"/>
            <a:chExt cx="393192" cy="393192"/>
          </a:xfrm>
        </p:grpSpPr>
        <p:sp>
          <p:nvSpPr>
            <p:cNvPr id="13" name="Oval 12"/>
            <p:cNvSpPr>
              <a:spLocks noChangeAspect="1"/>
            </p:cNvSpPr>
            <p:nvPr/>
          </p:nvSpPr>
          <p:spPr>
            <a:xfrm>
              <a:off x="8532189" y="5068824"/>
              <a:ext cx="393192" cy="39319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4" name="Oval 13"/>
            <p:cNvSpPr>
              <a:spLocks noChangeAspect="1"/>
            </p:cNvSpPr>
            <p:nvPr/>
          </p:nvSpPr>
          <p:spPr>
            <a:xfrm>
              <a:off x="8568766" y="5105400"/>
              <a:ext cx="320039" cy="320040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4137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microsoft.com/office/2007/relationships/hdphoto" Target="../media/hdphoto1.wdp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2368" y="6272785"/>
            <a:ext cx="245516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272785"/>
            <a:ext cx="474573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1219200"/>
            <a:ext cx="7772400" cy="542925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0" y="193590"/>
            <a:ext cx="7772400" cy="91440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grpSp>
        <p:nvGrpSpPr>
          <p:cNvPr id="12" name="Group 11"/>
          <p:cNvGrpSpPr/>
          <p:nvPr/>
        </p:nvGrpSpPr>
        <p:grpSpPr>
          <a:xfrm>
            <a:off x="8522664" y="6255258"/>
            <a:ext cx="393192" cy="393192"/>
            <a:chOff x="8532189" y="5068824"/>
            <a:chExt cx="393192" cy="393192"/>
          </a:xfrm>
        </p:grpSpPr>
        <p:sp>
          <p:nvSpPr>
            <p:cNvPr id="8" name="Oval 7"/>
            <p:cNvSpPr>
              <a:spLocks noChangeAspect="1"/>
            </p:cNvSpPr>
            <p:nvPr/>
          </p:nvSpPr>
          <p:spPr>
            <a:xfrm>
              <a:off x="8532189" y="5068824"/>
              <a:ext cx="393192" cy="393192"/>
            </a:xfrm>
            <a:prstGeom prst="ellipse">
              <a:avLst/>
            </a:prstGeom>
            <a:blipFill dpi="0" rotWithShape="1">
              <a:blip r:embed="rId1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9" name="Oval 8"/>
            <p:cNvSpPr>
              <a:spLocks noChangeAspect="1"/>
            </p:cNvSpPr>
            <p:nvPr/>
          </p:nvSpPr>
          <p:spPr>
            <a:xfrm>
              <a:off x="8568766" y="5105400"/>
              <a:ext cx="320039" cy="320040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cxnSp>
        <p:nvCxnSpPr>
          <p:cNvPr id="10" name="Straight Connector 9" descr="red circle inside red ring"/>
          <p:cNvCxnSpPr/>
          <p:nvPr userDrawn="1"/>
        </p:nvCxnSpPr>
        <p:spPr>
          <a:xfrm>
            <a:off x="675132" y="1219200"/>
            <a:ext cx="7772400" cy="0"/>
          </a:xfrm>
          <a:prstGeom prst="line">
            <a:avLst/>
          </a:prstGeom>
          <a:ln w="76200" cmpd="sng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 userDrawn="1"/>
        </p:nvSpPr>
        <p:spPr>
          <a:xfrm>
            <a:off x="8554632" y="6321049"/>
            <a:ext cx="329257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fld id="{B66D5D78-5492-4501-9F0C-B64D119CB390}" type="slidenum">
              <a:rPr kumimoji="0" lang="en-US" altLang="en-US" sz="1100" b="1" i="0" u="none" strike="noStrike" kern="1200" cap="none" spc="-7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algn="ctr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15127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24" r:id="rId1"/>
    <p:sldLayoutId id="2147484125" r:id="rId2"/>
    <p:sldLayoutId id="2147484126" r:id="rId3"/>
    <p:sldLayoutId id="2147484127" r:id="rId4"/>
    <p:sldLayoutId id="2147484128" r:id="rId5"/>
    <p:sldLayoutId id="2147484129" r:id="rId6"/>
    <p:sldLayoutId id="2147484130" r:id="rId7"/>
    <p:sldLayoutId id="2147484131" r:id="rId8"/>
    <p:sldLayoutId id="2147484132" r:id="rId9"/>
    <p:sldLayoutId id="2147484133" r:id="rId10"/>
    <p:sldLayoutId id="2147484134" r:id="rId11"/>
    <p:sldLayoutId id="2147483973" r:id="rId12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4000" b="1" kern="1200" cap="all" baseline="0">
          <a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6350" ty="-127000" sx="65000" sy="64000" flip="none" algn="tl"/>
          </a:blipFill>
          <a:latin typeface="+mj-lt"/>
          <a:ea typeface="+mj-ea"/>
          <a:cs typeface="+mj-cs"/>
        </a:defRPr>
      </a:lvl1pPr>
    </p:titleStyle>
    <p:bodyStyle>
      <a:lvl1pPr marL="365760" indent="-365760" algn="l" defTabSz="914400" rtl="0" eaLnBrk="1" latinLnBrk="0" hangingPunct="1">
        <a:lnSpc>
          <a:spcPct val="100000"/>
        </a:lnSpc>
        <a:spcBef>
          <a:spcPts val="1200"/>
        </a:spcBef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31520" indent="-365760" algn="l" defTabSz="914400" rtl="0" eaLnBrk="1" latinLnBrk="0" hangingPunct="1">
        <a:lnSpc>
          <a:spcPct val="10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Courier New" panose="02070309020205020404" pitchFamily="49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097280" indent="-365760" algn="l" defTabSz="914400" rtl="0" eaLnBrk="1" latinLnBrk="0" hangingPunct="1">
        <a:lnSpc>
          <a:spcPct val="10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Rockwell" panose="02060603020205020403" pitchFamily="18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463040" indent="-365760" algn="l" defTabSz="914400" rtl="0" eaLnBrk="1" latinLnBrk="0" hangingPunct="1">
        <a:lnSpc>
          <a:spcPct val="10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365760" algn="l" defTabSz="914400" rtl="0" eaLnBrk="1" latinLnBrk="0" hangingPunct="1">
        <a:lnSpc>
          <a:spcPct val="10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Rockwell" panose="02060603020205020403" pitchFamily="18" charset="0"/>
        <a:buChar char="◊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gif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4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6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6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4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4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4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g"/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4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4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4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jpg"/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5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jpeg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jpeg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mtClean="0"/>
              <a:t>Fire Engine </a:t>
            </a:r>
            <a:br>
              <a:rPr lang="en-US" smtClean="0"/>
            </a:br>
            <a:r>
              <a:rPr lang="en-US" smtClean="0"/>
              <a:t>Maintenance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Unit 1A – Diesel Engine Operation and Maintenance</a:t>
            </a:r>
          </a:p>
        </p:txBody>
      </p:sp>
      <p:pic>
        <p:nvPicPr>
          <p:cNvPr id="5" name="Picture 4" descr="firefighter inspecting engin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05400" y="1788661"/>
            <a:ext cx="2968625" cy="222582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Cold Weather</a:t>
            </a:r>
            <a:endParaRPr lang="en-US" altLang="en-US" dirty="0" smtClean="0"/>
          </a:p>
        </p:txBody>
      </p:sp>
      <p:sp>
        <p:nvSpPr>
          <p:cNvPr id="1536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en-US" dirty="0" smtClean="0"/>
              <a:t>Diesel fuel is a hydrocarbon made up of paraffin (wax).</a:t>
            </a:r>
          </a:p>
          <a:p>
            <a:r>
              <a:rPr lang="en-US" altLang="en-US" dirty="0" smtClean="0"/>
              <a:t>Cold weather can result in:</a:t>
            </a:r>
          </a:p>
          <a:p>
            <a:pPr lvl="1"/>
            <a:r>
              <a:rPr lang="en-US" altLang="en-US" dirty="0" smtClean="0"/>
              <a:t>Gelled fuel</a:t>
            </a:r>
          </a:p>
          <a:p>
            <a:pPr lvl="1"/>
            <a:r>
              <a:rPr lang="en-US" altLang="en-US" dirty="0" smtClean="0"/>
              <a:t>Hard starting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4294967295"/>
          </p:nvPr>
        </p:nvSpPr>
        <p:spPr>
          <a:xfrm>
            <a:off x="4571746" y="1216152"/>
            <a:ext cx="3911346" cy="5419575"/>
          </a:xfrm>
        </p:spPr>
      </p:sp>
      <p:pic>
        <p:nvPicPr>
          <p:cNvPr id="5" name="Picture 10" descr="gelled fuel filter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4724400" y="1390650"/>
            <a:ext cx="3422650" cy="287655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en-US" dirty="0" smtClean="0"/>
              <a:t>Preventing Gelling</a:t>
            </a:r>
          </a:p>
        </p:txBody>
      </p:sp>
      <p:sp>
        <p:nvSpPr>
          <p:cNvPr id="16387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altLang="en-US" dirty="0" smtClean="0"/>
              <a:t>Buy winter grade fuel.</a:t>
            </a:r>
          </a:p>
          <a:p>
            <a:r>
              <a:rPr lang="en-US" altLang="en-US" dirty="0" smtClean="0"/>
              <a:t>Add a fuel conditioner.</a:t>
            </a:r>
          </a:p>
          <a:p>
            <a:r>
              <a:rPr lang="en-US" altLang="en-US" dirty="0" smtClean="0"/>
              <a:t>Employ fuel heaters.</a:t>
            </a:r>
          </a:p>
          <a:p>
            <a:r>
              <a:rPr lang="en-US" altLang="en-US" dirty="0" smtClean="0"/>
              <a:t>Keep your fuel tank full.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4294967295"/>
          </p:nvPr>
        </p:nvSpPr>
        <p:spPr>
          <a:xfrm>
            <a:off x="4571746" y="1216152"/>
            <a:ext cx="3911346" cy="5419575"/>
          </a:xfrm>
        </p:spPr>
      </p:sp>
      <p:pic>
        <p:nvPicPr>
          <p:cNvPr id="33793" name="Picture 1" descr="thermoteter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1746" y="1371600"/>
            <a:ext cx="3810254" cy="476480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Fuel Handling Practices</a:t>
            </a:r>
            <a:endParaRPr lang="en-US" altLang="en-US" dirty="0" smtClean="0"/>
          </a:p>
        </p:txBody>
      </p:sp>
      <p:sp>
        <p:nvSpPr>
          <p:cNvPr id="1741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 smtClean="0"/>
              <a:t>Keep your fuel tank full of clean fuel.</a:t>
            </a:r>
          </a:p>
          <a:p>
            <a:r>
              <a:rPr lang="en-US" altLang="en-US" b="1" u="sng" dirty="0" smtClean="0"/>
              <a:t>Never</a:t>
            </a:r>
            <a:r>
              <a:rPr lang="en-US" altLang="en-US" dirty="0" smtClean="0"/>
              <a:t> store diesel fuel in galvanized containers.</a:t>
            </a:r>
          </a:p>
        </p:txBody>
      </p:sp>
      <p:pic>
        <p:nvPicPr>
          <p:cNvPr id="5" name="Picture 4" descr="gas can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5410200" y="2971800"/>
            <a:ext cx="2898775" cy="279876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Content Placeholder 2"/>
          <p:cNvSpPr txBox="1">
            <a:spLocks/>
          </p:cNvSpPr>
          <p:nvPr/>
        </p:nvSpPr>
        <p:spPr>
          <a:xfrm>
            <a:off x="685800" y="2971800"/>
            <a:ext cx="4582668" cy="366611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65760" indent="-36576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31520" indent="-365125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Courier New" panose="02070309020205020404" pitchFamily="49" charset="0"/>
              <a:buChar char="o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97280" indent="-36576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Rockwell" panose="02060603020205020403" pitchFamily="18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63040" indent="-36576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36576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Rockwell" panose="02060603020205020403" pitchFamily="18" charset="0"/>
              <a:buChar char="◊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90000"/>
              </a:lnSpc>
            </a:pPr>
            <a:r>
              <a:rPr lang="en-US" altLang="en-US" b="1" u="sng" dirty="0" smtClean="0"/>
              <a:t>Never</a:t>
            </a:r>
            <a:r>
              <a:rPr lang="en-US" altLang="en-US" dirty="0" smtClean="0"/>
              <a:t> pour the diesel fuel out of your old fuel filter into the new filter.</a:t>
            </a:r>
          </a:p>
          <a:p>
            <a:pPr>
              <a:lnSpc>
                <a:spcPct val="90000"/>
              </a:lnSpc>
            </a:pPr>
            <a:r>
              <a:rPr lang="en-US" altLang="en-US" dirty="0" smtClean="0"/>
              <a:t>Keep water out of the fuel system.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Biodiesel Fuel</a:t>
            </a:r>
          </a:p>
        </p:txBody>
      </p:sp>
      <p:sp>
        <p:nvSpPr>
          <p:cNvPr id="18435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en-US" dirty="0" smtClean="0"/>
              <a:t>Alternative or additive</a:t>
            </a:r>
          </a:p>
          <a:p>
            <a:r>
              <a:rPr lang="en-US" altLang="en-US" dirty="0" smtClean="0"/>
              <a:t>Made from biological ingredients instead of petroleum (or crude oil)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4294967295"/>
          </p:nvPr>
        </p:nvSpPr>
        <p:spPr>
          <a:xfrm>
            <a:off x="4571746" y="1216152"/>
            <a:ext cx="3911346" cy="5419575"/>
          </a:xfrm>
        </p:spPr>
      </p:sp>
      <p:pic>
        <p:nvPicPr>
          <p:cNvPr id="6" name="Picture 5" descr="elements of boidiesel fuel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24400" y="1295400"/>
            <a:ext cx="3431858" cy="27432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Using Biodiesel Fuel</a:t>
            </a:r>
          </a:p>
        </p:txBody>
      </p:sp>
      <p:sp>
        <p:nvSpPr>
          <p:cNvPr id="1945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 smtClean="0"/>
              <a:t>Biodiesel is a blended fuel.</a:t>
            </a:r>
          </a:p>
          <a:p>
            <a:pPr lvl="1"/>
            <a:r>
              <a:rPr lang="en-US" altLang="en-US" dirty="0" smtClean="0"/>
              <a:t>B20 is 20% biodiesel and 80% diesel</a:t>
            </a:r>
          </a:p>
          <a:p>
            <a:r>
              <a:rPr lang="en-US" altLang="en-US" dirty="0" smtClean="0"/>
              <a:t>B20 and B40 are the most common blends.</a:t>
            </a:r>
          </a:p>
          <a:p>
            <a:r>
              <a:rPr lang="en-US" altLang="en-US" dirty="0" smtClean="0"/>
              <a:t>Use of blended fuel with a rating higher than B20 may void some manufacturer’s warranties.</a:t>
            </a:r>
          </a:p>
        </p:txBody>
      </p:sp>
      <p:pic>
        <p:nvPicPr>
          <p:cNvPr id="9" name="Picture 8" descr="Exclamation mark" title="Exclamation mark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39000" y="3928555"/>
            <a:ext cx="1085850" cy="914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>
          <a:ln/>
        </p:spPr>
        <p:txBody>
          <a:bodyPr>
            <a:normAutofit/>
          </a:bodyPr>
          <a:lstStyle/>
          <a:p>
            <a:r>
              <a:rPr altLang="en-US" dirty="0" smtClean="0"/>
              <a:t>Biodiesel Fuel Concerns</a:t>
            </a:r>
          </a:p>
        </p:txBody>
      </p:sp>
      <p:sp>
        <p:nvSpPr>
          <p:cNvPr id="2048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altLang="en-US" dirty="0" smtClean="0"/>
              <a:t>Known to clog fuel filters of older diesel engines</a:t>
            </a:r>
          </a:p>
          <a:p>
            <a:pPr eaLnBrk="1" hangingPunct="1"/>
            <a:r>
              <a:rPr lang="en-US" altLang="en-US" dirty="0" smtClean="0"/>
              <a:t>Add fuel conditioners for winter storage.</a:t>
            </a:r>
          </a:p>
        </p:txBody>
      </p:sp>
      <p:sp>
        <p:nvSpPr>
          <p:cNvPr id="2" name="Picture Placeholder 1"/>
          <p:cNvSpPr>
            <a:spLocks noGrp="1"/>
          </p:cNvSpPr>
          <p:nvPr>
            <p:ph type="pic" sz="quarter" idx="4294967295"/>
          </p:nvPr>
        </p:nvSpPr>
        <p:spPr>
          <a:xfrm>
            <a:off x="4571746" y="1216152"/>
            <a:ext cx="3911346" cy="5419575"/>
          </a:xfrm>
        </p:spPr>
      </p:sp>
      <p:pic>
        <p:nvPicPr>
          <p:cNvPr id="7" name="Picture 6" descr="BLM fire engines in the snow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98637" y="1371600"/>
            <a:ext cx="3860302" cy="28956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mtClean="0"/>
              <a:t>Diesel Fuel Systems</a:t>
            </a:r>
            <a:endParaRPr lang="en-US" dirty="0"/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16" descr="diesel fuel syste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295400" y="2514600"/>
            <a:ext cx="6705600" cy="416750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Fuel Tank</a:t>
            </a:r>
          </a:p>
        </p:txBody>
      </p:sp>
      <p:sp>
        <p:nvSpPr>
          <p:cNvPr id="22531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altLang="en-US" dirty="0" smtClean="0"/>
              <a:t>Use correct, clean fuel.</a:t>
            </a:r>
          </a:p>
          <a:p>
            <a:r>
              <a:rPr lang="en-US" altLang="en-US" dirty="0" smtClean="0"/>
              <a:t>Keep tank full.</a:t>
            </a:r>
          </a:p>
          <a:p>
            <a:r>
              <a:rPr lang="en-US" altLang="en-US" dirty="0" smtClean="0"/>
              <a:t>Keep fuel cap and surrounding area free of debris.</a:t>
            </a:r>
          </a:p>
          <a:p>
            <a:r>
              <a:rPr lang="en-US" altLang="en-US" dirty="0" smtClean="0"/>
              <a:t>Check for restricted fuel tank vent line.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2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Picture 4" descr="fuel tank"/>
          <p:cNvPicPr>
            <a:picLocks noChangeAspect="1"/>
          </p:cNvPicPr>
          <p:nvPr/>
        </p:nvPicPr>
        <p:blipFill>
          <a:blip r:embed="rId2">
            <a:lum bright="20000" contrast="20000"/>
          </a:blip>
          <a:stretch>
            <a:fillRect/>
          </a:stretch>
        </p:blipFill>
        <p:spPr>
          <a:xfrm>
            <a:off x="4368800" y="1447800"/>
            <a:ext cx="4470400" cy="33528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2534" name="Line 11" descr="red arrow"/>
          <p:cNvSpPr>
            <a:spLocks noChangeShapeType="1"/>
          </p:cNvSpPr>
          <p:nvPr/>
        </p:nvSpPr>
        <p:spPr bwMode="auto">
          <a:xfrm flipV="1">
            <a:off x="3429000" y="2971800"/>
            <a:ext cx="2362200" cy="1524000"/>
          </a:xfrm>
          <a:prstGeom prst="line">
            <a:avLst/>
          </a:prstGeom>
          <a:noFill/>
          <a:ln w="508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High- </a:t>
            </a:r>
            <a:r>
              <a:rPr lang="en-US" altLang="en-US" dirty="0" smtClean="0"/>
              <a:t>and </a:t>
            </a:r>
            <a:r>
              <a:rPr lang="en-US" altLang="en-US" dirty="0" smtClean="0"/>
              <a:t>Low-Pressure </a:t>
            </a:r>
            <a:r>
              <a:rPr lang="en-US" altLang="en-US" dirty="0" smtClean="0"/>
              <a:t>Lines</a:t>
            </a:r>
          </a:p>
        </p:txBody>
      </p:sp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dirty="0" smtClean="0"/>
              <a:t>Low-Pressure </a:t>
            </a:r>
            <a:r>
              <a:rPr lang="en-US" altLang="en-US" dirty="0"/>
              <a:t>Fuel </a:t>
            </a:r>
            <a:r>
              <a:rPr lang="en-US" altLang="en-US" dirty="0" smtClean="0"/>
              <a:t>System</a:t>
            </a:r>
            <a:endParaRPr lang="en-US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en-US" dirty="0" smtClean="0"/>
              <a:t>Carries </a:t>
            </a:r>
            <a:r>
              <a:rPr lang="en-US" altLang="en-US" dirty="0"/>
              <a:t>fuel from the tank to the filters and then to the fuel injection pump. </a:t>
            </a:r>
          </a:p>
          <a:p>
            <a:r>
              <a:rPr lang="en-US" altLang="en-US" dirty="0"/>
              <a:t>Carries back to the tank the fuel that is used for lubricating and cooling the injectors, the injector pump, and for bleeding the filters</a:t>
            </a:r>
            <a:r>
              <a:rPr lang="en-US" altLang="en-US" dirty="0" smtClean="0"/>
              <a:t>.</a:t>
            </a:r>
            <a:endParaRPr lang="en-US" altLang="en-US" dirty="0"/>
          </a:p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altLang="en-US" dirty="0" smtClean="0"/>
              <a:t>High-Pressure </a:t>
            </a:r>
            <a:r>
              <a:rPr lang="en-US" altLang="en-US" dirty="0"/>
              <a:t>Fuel System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12"/>
          </p:nvPr>
        </p:nvSpPr>
        <p:spPr/>
        <p:txBody>
          <a:bodyPr/>
          <a:lstStyle/>
          <a:p>
            <a:r>
              <a:rPr lang="en-US" altLang="en-US" dirty="0" smtClean="0"/>
              <a:t>Carries </a:t>
            </a:r>
            <a:r>
              <a:rPr lang="en-US" altLang="en-US" dirty="0"/>
              <a:t>fuel from the high pressure injection pump to the injectors and recirculation back to the injection pump or just stays in the rail until used in the motor. </a:t>
            </a:r>
          </a:p>
        </p:txBody>
      </p:sp>
      <p:sp>
        <p:nvSpPr>
          <p:cNvPr id="6" name="Isosceles Triangle 5" descr="red triangle indicating 60000 to 90000 PSI "/>
          <p:cNvSpPr/>
          <p:nvPr/>
        </p:nvSpPr>
        <p:spPr>
          <a:xfrm>
            <a:off x="6096000" y="5176136"/>
            <a:ext cx="2133600" cy="1453264"/>
          </a:xfrm>
          <a:prstGeom prst="triangle">
            <a:avLst/>
          </a:prstGeom>
          <a:solidFill>
            <a:schemeClr val="accent2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en-US" sz="1600" b="1" dirty="0"/>
              <a:t>60,000 to 90,000 </a:t>
            </a:r>
            <a:r>
              <a:rPr lang="en-US" altLang="en-US" sz="1600" b="1" dirty="0" smtClean="0"/>
              <a:t>PSI!</a:t>
            </a:r>
            <a:endParaRPr lang="en-US" sz="16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Primary Filter/Water Separator</a:t>
            </a:r>
            <a:endParaRPr lang="en-US" altLang="en-US" dirty="0" smtClean="0"/>
          </a:p>
        </p:txBody>
      </p:sp>
      <p:sp>
        <p:nvSpPr>
          <p:cNvPr id="2457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Collect waters and dirt particles which cause the engine to run poorly or damage the injection equipment.</a:t>
            </a:r>
          </a:p>
          <a:p>
            <a:endParaRPr lang="en-US" altLang="en-US" dirty="0" smtClean="0"/>
          </a:p>
        </p:txBody>
      </p:sp>
      <p:grpSp>
        <p:nvGrpSpPr>
          <p:cNvPr id="24581" name="Group 13"/>
          <p:cNvGrpSpPr>
            <a:grpSpLocks/>
          </p:cNvGrpSpPr>
          <p:nvPr/>
        </p:nvGrpSpPr>
        <p:grpSpPr bwMode="auto">
          <a:xfrm>
            <a:off x="552387" y="2819400"/>
            <a:ext cx="4172013" cy="3292475"/>
            <a:chOff x="539054" y="2938198"/>
            <a:chExt cx="4032946" cy="3018102"/>
          </a:xfrm>
        </p:grpSpPr>
        <p:pic>
          <p:nvPicPr>
            <p:cNvPr id="6" name="Picture 8" descr="primary filter/water separator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956522" y="2938198"/>
              <a:ext cx="3615478" cy="3018102"/>
            </a:xfrm>
            <a:prstGeom prst="rect">
              <a:avLst/>
            </a:prstGeom>
            <a:noFill/>
            <a:ln w="38100" cap="sq">
              <a:solidFill>
                <a:srgbClr val="000000"/>
              </a:solidFill>
              <a:prstDash val="solid"/>
              <a:miter lim="800000"/>
              <a:headEnd/>
              <a:tailEnd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sp>
          <p:nvSpPr>
            <p:cNvPr id="7" name="Oval 6" descr="red circle"/>
            <p:cNvSpPr/>
            <p:nvPr/>
          </p:nvSpPr>
          <p:spPr>
            <a:xfrm>
              <a:off x="1357048" y="3456252"/>
              <a:ext cx="1407212" cy="1452298"/>
            </a:xfrm>
            <a:prstGeom prst="ellipse">
              <a:avLst/>
            </a:prstGeom>
            <a:noFill/>
            <a:ln w="508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24588" name="Line 11" descr="red arrow"/>
            <p:cNvSpPr>
              <a:spLocks noChangeShapeType="1"/>
            </p:cNvSpPr>
            <p:nvPr/>
          </p:nvSpPr>
          <p:spPr bwMode="auto">
            <a:xfrm>
              <a:off x="539054" y="2938199"/>
              <a:ext cx="919136" cy="824811"/>
            </a:xfrm>
            <a:prstGeom prst="line">
              <a:avLst/>
            </a:prstGeom>
            <a:noFill/>
            <a:ln w="50800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24582" name="Group 12"/>
          <p:cNvGrpSpPr>
            <a:grpSpLocks/>
          </p:cNvGrpSpPr>
          <p:nvPr/>
        </p:nvGrpSpPr>
        <p:grpSpPr bwMode="auto">
          <a:xfrm>
            <a:off x="5138738" y="2819400"/>
            <a:ext cx="3090862" cy="3292473"/>
            <a:chOff x="5587766" y="1802160"/>
            <a:chExt cx="2190588" cy="2085425"/>
          </a:xfrm>
        </p:grpSpPr>
        <p:pic>
          <p:nvPicPr>
            <p:cNvPr id="5" name="Picture 6" descr="primary filter/water separator"/>
            <p:cNvPicPr>
              <a:picLocks noChangeAspect="1" noChangeArrowheads="1"/>
            </p:cNvPicPr>
            <p:nvPr/>
          </p:nvPicPr>
          <p:blipFill>
            <a:blip r:embed="rId3"/>
            <a:stretch>
              <a:fillRect/>
            </a:stretch>
          </p:blipFill>
          <p:spPr bwMode="auto">
            <a:xfrm>
              <a:off x="5990555" y="1904721"/>
              <a:ext cx="1787799" cy="1982864"/>
            </a:xfrm>
            <a:prstGeom prst="rect">
              <a:avLst/>
            </a:prstGeom>
            <a:noFill/>
            <a:ln w="38100" cap="sq">
              <a:solidFill>
                <a:srgbClr val="000000"/>
              </a:solidFill>
              <a:prstDash val="solid"/>
              <a:miter lim="800000"/>
              <a:headEnd/>
              <a:tailEnd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sp>
          <p:nvSpPr>
            <p:cNvPr id="8" name="Oval 7" descr="red circle"/>
            <p:cNvSpPr/>
            <p:nvPr/>
          </p:nvSpPr>
          <p:spPr>
            <a:xfrm>
              <a:off x="6098566" y="2150065"/>
              <a:ext cx="1567277" cy="1351404"/>
            </a:xfrm>
            <a:prstGeom prst="ellipse">
              <a:avLst/>
            </a:prstGeom>
            <a:noFill/>
            <a:ln w="508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24585" name="Line 11" descr="red arrow"/>
            <p:cNvSpPr>
              <a:spLocks noChangeShapeType="1"/>
            </p:cNvSpPr>
            <p:nvPr/>
          </p:nvSpPr>
          <p:spPr bwMode="auto">
            <a:xfrm>
              <a:off x="5587766" y="1802160"/>
              <a:ext cx="784160" cy="515007"/>
            </a:xfrm>
            <a:prstGeom prst="line">
              <a:avLst/>
            </a:prstGeom>
            <a:noFill/>
            <a:ln w="50800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Objectives</a:t>
            </a:r>
            <a:endParaRPr lang="en-US" altLang="en-US" dirty="0" smtClean="0"/>
          </a:p>
        </p:txBody>
      </p:sp>
      <p:sp>
        <p:nvSpPr>
          <p:cNvPr id="6147" name="Content Placeholder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altLang="en-US" dirty="0" smtClean="0"/>
              <a:t>Describe…</a:t>
            </a:r>
          </a:p>
          <a:p>
            <a:pPr lvl="1"/>
            <a:r>
              <a:rPr lang="en-US" altLang="en-US" dirty="0" smtClean="0"/>
              <a:t>Differences between diesel fuel and gasoline</a:t>
            </a:r>
          </a:p>
          <a:p>
            <a:pPr lvl="1"/>
            <a:r>
              <a:rPr lang="en-US" altLang="en-US" dirty="0" smtClean="0"/>
              <a:t>Major </a:t>
            </a:r>
            <a:r>
              <a:rPr lang="en-US" altLang="en-US" dirty="0" smtClean="0"/>
              <a:t>components of a diesel fuel system</a:t>
            </a:r>
          </a:p>
          <a:p>
            <a:pPr lvl="1"/>
            <a:r>
              <a:rPr lang="en-US" altLang="en-US" dirty="0" smtClean="0"/>
              <a:t>Correct operating procedures/parameters of starting a diesel engine</a:t>
            </a:r>
          </a:p>
          <a:p>
            <a:pPr lvl="1"/>
            <a:r>
              <a:rPr lang="en-US" altLang="en-US" dirty="0" smtClean="0"/>
              <a:t>Basic </a:t>
            </a:r>
            <a:r>
              <a:rPr lang="en-US" altLang="en-US" dirty="0" smtClean="0"/>
              <a:t>powertrain </a:t>
            </a:r>
            <a:r>
              <a:rPr lang="en-US" altLang="en-US" dirty="0" smtClean="0"/>
              <a:t>components of a fire apparatus and each component’s operating characteristics</a:t>
            </a:r>
          </a:p>
          <a:p>
            <a:r>
              <a:rPr lang="en-US" altLang="en-US" dirty="0" smtClean="0"/>
              <a:t>Discuss…</a:t>
            </a:r>
          </a:p>
          <a:p>
            <a:pPr lvl="1"/>
            <a:r>
              <a:rPr lang="en-US" altLang="en-US" dirty="0" smtClean="0"/>
              <a:t>Diesel particulate filter and its function in the regeneration process</a:t>
            </a:r>
          </a:p>
          <a:p>
            <a:endParaRPr lang="en-US" altLang="en-US" dirty="0"/>
          </a:p>
        </p:txBody>
      </p:sp>
      <p:pic>
        <p:nvPicPr>
          <p:cNvPr id="6149" name="Picture 228" descr="Target icon"/>
          <p:cNvPicPr>
            <a:picLocks noChangeAspect="1" noChangeArrowheads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encilSketch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4042" y="754251"/>
            <a:ext cx="914400" cy="914400"/>
          </a:xfrm>
          <a:prstGeom prst="rect">
            <a:avLst/>
          </a:prstGeom>
          <a:solidFill>
            <a:schemeClr val="bg1"/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Water in Fuel (WIF) Light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en-US" dirty="0" smtClean="0"/>
              <a:t>A sensor detects the presence of water in the fuel.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half" idx="12"/>
          </p:nvPr>
        </p:nvSpPr>
        <p:spPr/>
        <p:txBody>
          <a:bodyPr/>
          <a:lstStyle/>
          <a:p>
            <a:r>
              <a:rPr lang="en-US" altLang="en-US" dirty="0" smtClean="0"/>
              <a:t>If the WIF light comes on, </a:t>
            </a:r>
            <a:r>
              <a:rPr lang="en-US" altLang="en-US" b="1" u="sng" dirty="0" smtClean="0"/>
              <a:t>stop</a:t>
            </a:r>
            <a:r>
              <a:rPr lang="en-US" altLang="en-US" dirty="0" smtClean="0"/>
              <a:t> and drain the primary filter immediately.</a:t>
            </a:r>
          </a:p>
          <a:p>
            <a:endParaRPr lang="en-US" dirty="0"/>
          </a:p>
        </p:txBody>
      </p:sp>
      <p:pic>
        <p:nvPicPr>
          <p:cNvPr id="5" name="Picture 6" descr="person draining primary filter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5257800" y="3651749"/>
            <a:ext cx="3074988" cy="244425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grpSp>
        <p:nvGrpSpPr>
          <p:cNvPr id="25606" name="Group 7"/>
          <p:cNvGrpSpPr>
            <a:grpSpLocks/>
          </p:cNvGrpSpPr>
          <p:nvPr/>
        </p:nvGrpSpPr>
        <p:grpSpPr bwMode="auto">
          <a:xfrm>
            <a:off x="849022" y="3124200"/>
            <a:ext cx="2762541" cy="2971800"/>
            <a:chOff x="990621" y="2819400"/>
            <a:chExt cx="2702742" cy="2819400"/>
          </a:xfrm>
        </p:grpSpPr>
        <p:pic>
          <p:nvPicPr>
            <p:cNvPr id="6" name="Picture 9" descr="water in fuel light"/>
            <p:cNvPicPr>
              <a:picLocks noChangeAspect="1" noChangeArrowheads="1"/>
            </p:cNvPicPr>
            <p:nvPr/>
          </p:nvPicPr>
          <p:blipFill>
            <a:blip r:embed="rId3"/>
            <a:stretch>
              <a:fillRect/>
            </a:stretch>
          </p:blipFill>
          <p:spPr bwMode="auto">
            <a:xfrm>
              <a:off x="1284921" y="2819400"/>
              <a:ext cx="2408442" cy="2819400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sp>
          <p:nvSpPr>
            <p:cNvPr id="25608" name="AutoShape 10" descr="red arrow"/>
            <p:cNvSpPr>
              <a:spLocks noChangeArrowheads="1"/>
            </p:cNvSpPr>
            <p:nvPr/>
          </p:nvSpPr>
          <p:spPr bwMode="auto">
            <a:xfrm rot="6729728">
              <a:off x="1382674" y="4487000"/>
              <a:ext cx="251021" cy="1035127"/>
            </a:xfrm>
            <a:prstGeom prst="upArrow">
              <a:avLst>
                <a:gd name="adj1" fmla="val 50000"/>
                <a:gd name="adj2" fmla="val 50248"/>
              </a:avLst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ts val="18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ts val="18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ts val="1800"/>
                </a:spcBef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ts val="1800"/>
                </a:spcBef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ts val="1800"/>
                </a:spcBef>
                <a:buChar char="»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ts val="18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ts val="18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ts val="18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ts val="18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2000">
                <a:latin typeface="Times New Roman" panose="02020603050405020304" pitchFamily="18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Secondary Fuel Filter</a:t>
            </a:r>
          </a:p>
        </p:txBody>
      </p:sp>
      <p:sp>
        <p:nvSpPr>
          <p:cNvPr id="2662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mtClean="0"/>
              <a:t>The secondary fuel filter removes smaller particles before fuel goes to the injectors.</a:t>
            </a:r>
          </a:p>
          <a:p>
            <a:endParaRPr lang="en-US" altLang="en-US" smtClean="0"/>
          </a:p>
        </p:txBody>
      </p:sp>
      <p:grpSp>
        <p:nvGrpSpPr>
          <p:cNvPr id="26629" name="Group 6"/>
          <p:cNvGrpSpPr>
            <a:grpSpLocks/>
          </p:cNvGrpSpPr>
          <p:nvPr/>
        </p:nvGrpSpPr>
        <p:grpSpPr bwMode="auto">
          <a:xfrm>
            <a:off x="1905000" y="2362200"/>
            <a:ext cx="5307980" cy="3886200"/>
            <a:chOff x="2337387" y="2514600"/>
            <a:chExt cx="4114800" cy="3333404"/>
          </a:xfrm>
        </p:grpSpPr>
        <p:pic>
          <p:nvPicPr>
            <p:cNvPr id="5" name="Picture 6" descr="arrow pointing to secondary fuel filter (other components shown)"/>
            <p:cNvPicPr>
              <a:picLocks noChangeAspect="1" noChangeArrowheads="1"/>
            </p:cNvPicPr>
            <p:nvPr/>
          </p:nvPicPr>
          <p:blipFill>
            <a:blip r:embed="rId2"/>
            <a:stretch>
              <a:fillRect/>
            </a:stretch>
          </p:blipFill>
          <p:spPr bwMode="auto">
            <a:xfrm>
              <a:off x="2337387" y="2514600"/>
              <a:ext cx="4114800" cy="3333404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sp>
          <p:nvSpPr>
            <p:cNvPr id="26631" name="AutoShape 18" descr="red arrow"/>
            <p:cNvSpPr>
              <a:spLocks noChangeArrowheads="1"/>
            </p:cNvSpPr>
            <p:nvPr/>
          </p:nvSpPr>
          <p:spPr bwMode="auto">
            <a:xfrm>
              <a:off x="4114800" y="5105401"/>
              <a:ext cx="976313" cy="228600"/>
            </a:xfrm>
            <a:prstGeom prst="rightArrow">
              <a:avLst>
                <a:gd name="adj1" fmla="val 50000"/>
                <a:gd name="adj2" fmla="val 50242"/>
              </a:avLst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ts val="18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ts val="18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ts val="1800"/>
                </a:spcBef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ts val="1800"/>
                </a:spcBef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ts val="1800"/>
                </a:spcBef>
                <a:buChar char="»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ts val="18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ts val="18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ts val="18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ts val="18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2000">
                <a:latin typeface="Times New Roman" panose="02020603050405020304" pitchFamily="18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/>
          <p:cNvSpPr>
            <a:spLocks noGrp="1"/>
          </p:cNvSpPr>
          <p:nvPr>
            <p:ph type="title"/>
          </p:nvPr>
        </p:nvSpPr>
        <p:spPr>
          <a:ln/>
        </p:spPr>
        <p:txBody>
          <a:bodyPr>
            <a:normAutofit/>
          </a:bodyPr>
          <a:lstStyle/>
          <a:p>
            <a:r>
              <a:rPr altLang="en-US" dirty="0" smtClean="0"/>
              <a:t>Filter Maintenance</a:t>
            </a:r>
          </a:p>
        </p:txBody>
      </p:sp>
      <p:sp>
        <p:nvSpPr>
          <p:cNvPr id="27651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altLang="en-US" dirty="0" smtClean="0"/>
              <a:t>At a minimum, drain the water separator once a week.</a:t>
            </a:r>
          </a:p>
          <a:p>
            <a:pPr eaLnBrk="1" hangingPunct="1"/>
            <a:r>
              <a:rPr lang="en-US" altLang="en-US" dirty="0" smtClean="0"/>
              <a:t>Replace the primary and secondary filter when the engine oil is changed.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sz="half" idx="12"/>
          </p:nvPr>
        </p:nvSpPr>
        <p:spPr/>
        <p:txBody>
          <a:bodyPr/>
          <a:lstStyle/>
          <a:p>
            <a:endParaRPr lang="en-US" dirty="0"/>
          </a:p>
        </p:txBody>
      </p:sp>
      <p:grpSp>
        <p:nvGrpSpPr>
          <p:cNvPr id="3" name="Group 2"/>
          <p:cNvGrpSpPr/>
          <p:nvPr/>
        </p:nvGrpSpPr>
        <p:grpSpPr>
          <a:xfrm>
            <a:off x="4876800" y="1371600"/>
            <a:ext cx="3057526" cy="3222625"/>
            <a:chOff x="3273425" y="2903538"/>
            <a:chExt cx="3057526" cy="3222625"/>
          </a:xfrm>
        </p:grpSpPr>
        <p:pic>
          <p:nvPicPr>
            <p:cNvPr id="6" name="Picture 9" descr="secondary filter"/>
            <p:cNvPicPr>
              <a:picLocks noChangeAspect="1" noChangeArrowheads="1"/>
            </p:cNvPicPr>
            <p:nvPr/>
          </p:nvPicPr>
          <p:blipFill>
            <a:blip r:embed="rId2"/>
            <a:stretch>
              <a:fillRect/>
            </a:stretch>
          </p:blipFill>
          <p:spPr bwMode="auto">
            <a:xfrm>
              <a:off x="3273425" y="2903538"/>
              <a:ext cx="2597150" cy="3222625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sp>
          <p:nvSpPr>
            <p:cNvPr id="27654" name="AutoShape 18" descr="red arrow"/>
            <p:cNvSpPr>
              <a:spLocks noChangeArrowheads="1"/>
            </p:cNvSpPr>
            <p:nvPr/>
          </p:nvSpPr>
          <p:spPr bwMode="auto">
            <a:xfrm rot="10800000">
              <a:off x="5102226" y="5334000"/>
              <a:ext cx="1228725" cy="271463"/>
            </a:xfrm>
            <a:prstGeom prst="rightArrow">
              <a:avLst>
                <a:gd name="adj1" fmla="val 50000"/>
                <a:gd name="adj2" fmla="val 50271"/>
              </a:avLst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ts val="18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ts val="18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ts val="1800"/>
                </a:spcBef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ts val="1800"/>
                </a:spcBef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ts val="1800"/>
                </a:spcBef>
                <a:buChar char="»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ts val="18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ts val="18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ts val="18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ts val="18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2000">
                <a:latin typeface="Times New Roman" panose="02020603050405020304" pitchFamily="18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Hand Primer Pump</a:t>
            </a:r>
          </a:p>
        </p:txBody>
      </p:sp>
      <p:sp>
        <p:nvSpPr>
          <p:cNvPr id="28675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en-US" dirty="0" smtClean="0"/>
              <a:t>Used to bleed the fuel system.</a:t>
            </a:r>
          </a:p>
          <a:p>
            <a:endParaRPr lang="en-US" altLang="en-US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2"/>
          </p:nvPr>
        </p:nvSpPr>
        <p:spPr/>
        <p:txBody>
          <a:bodyPr/>
          <a:lstStyle/>
          <a:p>
            <a:r>
              <a:rPr lang="en-US" altLang="en-US" smtClean="0"/>
              <a:t>Bleeder must be opened to allow air to escape.</a:t>
            </a:r>
          </a:p>
          <a:p>
            <a:endParaRPr lang="en-US" dirty="0"/>
          </a:p>
        </p:txBody>
      </p:sp>
      <p:grpSp>
        <p:nvGrpSpPr>
          <p:cNvPr id="8" name="Group 7"/>
          <p:cNvGrpSpPr/>
          <p:nvPr/>
        </p:nvGrpSpPr>
        <p:grpSpPr>
          <a:xfrm>
            <a:off x="1290756" y="2819400"/>
            <a:ext cx="7167444" cy="3048000"/>
            <a:chOff x="1143000" y="3314626"/>
            <a:chExt cx="7167444" cy="3048000"/>
          </a:xfrm>
        </p:grpSpPr>
        <p:grpSp>
          <p:nvGrpSpPr>
            <p:cNvPr id="4" name="Group 3"/>
            <p:cNvGrpSpPr/>
            <p:nvPr/>
          </p:nvGrpSpPr>
          <p:grpSpPr>
            <a:xfrm>
              <a:off x="1143000" y="3314626"/>
              <a:ext cx="7167444" cy="2990925"/>
              <a:chOff x="1143000" y="3314626"/>
              <a:chExt cx="7167444" cy="2990925"/>
            </a:xfrm>
          </p:grpSpPr>
          <p:pic>
            <p:nvPicPr>
              <p:cNvPr id="5" name="Picture 15" descr="primer pump with bleeder"/>
              <p:cNvPicPr>
                <a:picLocks noChangeAspect="1" noChangeArrowheads="1"/>
              </p:cNvPicPr>
              <p:nvPr/>
            </p:nvPicPr>
            <p:blipFill>
              <a:blip r:embed="rId2"/>
              <a:stretch>
                <a:fillRect/>
              </a:stretch>
            </p:blipFill>
            <p:spPr bwMode="auto">
              <a:xfrm>
                <a:off x="5020187" y="3314626"/>
                <a:ext cx="3290257" cy="2468880"/>
              </a:xfrm>
              <a:prstGeom prst="rect">
                <a:avLst/>
              </a:prstGeom>
              <a:ln w="38100" cap="sq">
                <a:solidFill>
                  <a:srgbClr val="000000"/>
                </a:solidFill>
                <a:prstDash val="solid"/>
                <a:miter lim="800000"/>
              </a:ln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</p:spPr>
          </p:pic>
          <p:sp>
            <p:nvSpPr>
              <p:cNvPr id="7" name="Oval 6" descr="red circle"/>
              <p:cNvSpPr/>
              <p:nvPr/>
            </p:nvSpPr>
            <p:spPr>
              <a:xfrm>
                <a:off x="6386475" y="3711190"/>
                <a:ext cx="609600" cy="685800"/>
              </a:xfrm>
              <a:prstGeom prst="ellipse">
                <a:avLst/>
              </a:prstGeom>
              <a:noFill/>
              <a:ln w="3810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en-US"/>
              </a:p>
            </p:txBody>
          </p:sp>
          <p:sp>
            <p:nvSpPr>
              <p:cNvPr id="28679" name="Line 11" descr="red arrow"/>
              <p:cNvSpPr>
                <a:spLocks noChangeShapeType="1"/>
              </p:cNvSpPr>
              <p:nvPr/>
            </p:nvSpPr>
            <p:spPr bwMode="auto">
              <a:xfrm flipH="1" flipV="1">
                <a:off x="6843929" y="4396990"/>
                <a:ext cx="747020" cy="1542794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pic>
            <p:nvPicPr>
              <p:cNvPr id="6" name="Picture 11" descr="person pointing to the primer pump"/>
              <p:cNvPicPr>
                <a:picLocks noChangeAspect="1" noChangeArrowheads="1"/>
              </p:cNvPicPr>
              <p:nvPr/>
            </p:nvPicPr>
            <p:blipFill>
              <a:blip r:embed="rId3"/>
              <a:stretch>
                <a:fillRect/>
              </a:stretch>
            </p:blipFill>
            <p:spPr bwMode="auto">
              <a:xfrm>
                <a:off x="1143000" y="3333749"/>
                <a:ext cx="3287027" cy="2468880"/>
              </a:xfrm>
              <a:prstGeom prst="rect">
                <a:avLst/>
              </a:prstGeom>
              <a:ln w="38100" cap="sq">
                <a:solidFill>
                  <a:srgbClr val="000000"/>
                </a:solidFill>
                <a:prstDash val="solid"/>
                <a:miter lim="800000"/>
              </a:ln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</p:spPr>
          </p:pic>
          <p:sp>
            <p:nvSpPr>
              <p:cNvPr id="13" name="TextBox 12"/>
              <p:cNvSpPr txBox="1"/>
              <p:nvPr/>
            </p:nvSpPr>
            <p:spPr>
              <a:xfrm>
                <a:off x="7169931" y="5967413"/>
                <a:ext cx="990600" cy="33813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>
                <a:spAutoFit/>
              </a:bodyPr>
              <a:lstStyle/>
              <a:p>
                <a:pPr algn="ctr" eaLnBrk="1" hangingPunct="1">
                  <a:defRPr/>
                </a:pPr>
                <a:r>
                  <a:rPr lang="en-US" sz="1600" dirty="0">
                    <a:latin typeface="+mn-lt"/>
                  </a:rPr>
                  <a:t>Pump</a:t>
                </a:r>
              </a:p>
            </p:txBody>
          </p:sp>
          <p:sp>
            <p:nvSpPr>
              <p:cNvPr id="16" name="Oval 15"/>
              <p:cNvSpPr/>
              <p:nvPr/>
            </p:nvSpPr>
            <p:spPr>
              <a:xfrm>
                <a:off x="5175929" y="5966866"/>
                <a:ext cx="152400" cy="152400"/>
              </a:xfrm>
              <a:prstGeom prst="ellipse">
                <a:avLst/>
              </a:prstGeom>
              <a:solidFill>
                <a:srgbClr val="FF0000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en-US"/>
              </a:p>
            </p:txBody>
          </p:sp>
        </p:grpSp>
        <p:grpSp>
          <p:nvGrpSpPr>
            <p:cNvPr id="28681" name="Group 14"/>
            <p:cNvGrpSpPr>
              <a:grpSpLocks/>
            </p:cNvGrpSpPr>
            <p:nvPr/>
          </p:nvGrpSpPr>
          <p:grpSpPr bwMode="auto">
            <a:xfrm>
              <a:off x="2503199" y="4305226"/>
              <a:ext cx="3970585" cy="2057400"/>
              <a:chOff x="3030924" y="3048000"/>
              <a:chExt cx="3970923" cy="2057400"/>
            </a:xfrm>
          </p:grpSpPr>
          <p:sp>
            <p:nvSpPr>
              <p:cNvPr id="9" name="Oval 8" descr="red circle"/>
              <p:cNvSpPr/>
              <p:nvPr/>
            </p:nvSpPr>
            <p:spPr>
              <a:xfrm>
                <a:off x="3030924" y="3048000"/>
                <a:ext cx="533445" cy="533400"/>
              </a:xfrm>
              <a:prstGeom prst="ellipse">
                <a:avLst/>
              </a:prstGeom>
              <a:noFill/>
              <a:ln w="3810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en-US"/>
              </a:p>
            </p:txBody>
          </p:sp>
          <p:sp>
            <p:nvSpPr>
              <p:cNvPr id="28685" name="Line 11" descr="red arrow"/>
              <p:cNvSpPr>
                <a:spLocks noChangeShapeType="1"/>
              </p:cNvSpPr>
              <p:nvPr/>
            </p:nvSpPr>
            <p:spPr bwMode="auto">
              <a:xfrm flipV="1">
                <a:off x="5791199" y="3314774"/>
                <a:ext cx="1123326" cy="1485825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8686" name="Line 11" descr="red arrow"/>
              <p:cNvSpPr>
                <a:spLocks noChangeShapeType="1"/>
              </p:cNvSpPr>
              <p:nvPr/>
            </p:nvSpPr>
            <p:spPr bwMode="auto">
              <a:xfrm flipH="1" flipV="1">
                <a:off x="3564369" y="3505200"/>
                <a:ext cx="2229370" cy="1295398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" name="TextBox 11"/>
              <p:cNvSpPr txBox="1"/>
              <p:nvPr/>
            </p:nvSpPr>
            <p:spPr>
              <a:xfrm>
                <a:off x="5755555" y="4767263"/>
                <a:ext cx="1246292" cy="33813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>
                <a:spAutoFit/>
              </a:bodyPr>
              <a:lstStyle/>
              <a:p>
                <a:pPr algn="ctr" eaLnBrk="1" hangingPunct="1">
                  <a:defRPr/>
                </a:pPr>
                <a:r>
                  <a:rPr lang="en-US" sz="1600" dirty="0">
                    <a:latin typeface="+mn-lt"/>
                  </a:rPr>
                  <a:t>Bleeders</a:t>
                </a:r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Injection Pump</a:t>
            </a:r>
          </a:p>
        </p:txBody>
      </p:sp>
      <p:sp>
        <p:nvSpPr>
          <p:cNvPr id="2969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 smtClean="0"/>
              <a:t>Delivers </a:t>
            </a:r>
            <a:r>
              <a:rPr lang="en-US" altLang="en-US" dirty="0" smtClean="0"/>
              <a:t>high-pressure fuel </a:t>
            </a:r>
            <a:r>
              <a:rPr lang="en-US" altLang="en-US" dirty="0" smtClean="0"/>
              <a:t>to the </a:t>
            </a:r>
            <a:r>
              <a:rPr lang="en-US" altLang="en-US" dirty="0" smtClean="0"/>
              <a:t>injectors.</a:t>
            </a:r>
            <a:endParaRPr lang="en-US" altLang="en-US" dirty="0" smtClean="0"/>
          </a:p>
        </p:txBody>
      </p:sp>
      <p:pic>
        <p:nvPicPr>
          <p:cNvPr id="29701" name="Picture 5" descr="injection pump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37"/>
          <a:stretch>
            <a:fillRect/>
          </a:stretch>
        </p:blipFill>
        <p:spPr bwMode="auto">
          <a:xfrm>
            <a:off x="1524000" y="2286000"/>
            <a:ext cx="6350000" cy="407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Injectors</a:t>
            </a:r>
          </a:p>
        </p:txBody>
      </p:sp>
      <p:sp>
        <p:nvSpPr>
          <p:cNvPr id="3072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altLang="en-US" dirty="0" smtClean="0"/>
              <a:t>Made up of the nozzle assembly, pressure spring and spindle, nozzle holder (injector body), and a cover.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12"/>
          </p:nvPr>
        </p:nvSpPr>
        <p:spPr/>
        <p:txBody>
          <a:bodyPr>
            <a:normAutofit/>
          </a:bodyPr>
          <a:lstStyle/>
          <a:p>
            <a:r>
              <a:rPr lang="en-US" altLang="en-US" dirty="0" smtClean="0"/>
              <a:t>Pressurizes fuel into an atomized </a:t>
            </a:r>
            <a:r>
              <a:rPr lang="en-US" altLang="en-US" dirty="0"/>
              <a:t>spray </a:t>
            </a:r>
            <a:r>
              <a:rPr lang="en-US" altLang="en-US" dirty="0" smtClean="0"/>
              <a:t>that is injected into </a:t>
            </a:r>
            <a:r>
              <a:rPr lang="en-US" altLang="en-US" dirty="0"/>
              <a:t>the combustion chamber</a:t>
            </a:r>
            <a:r>
              <a:rPr lang="en-US" altLang="en-US" dirty="0" smtClean="0"/>
              <a:t>.</a:t>
            </a:r>
            <a:endParaRPr lang="en-US" altLang="en-US" dirty="0"/>
          </a:p>
        </p:txBody>
      </p:sp>
      <p:pic>
        <p:nvPicPr>
          <p:cNvPr id="30725" name="Picture 1" descr="injector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999" b="25000"/>
          <a:stretch>
            <a:fillRect/>
          </a:stretch>
        </p:blipFill>
        <p:spPr bwMode="auto">
          <a:xfrm rot="581829">
            <a:off x="2445670" y="4125629"/>
            <a:ext cx="5191685" cy="23362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High-Pressure Common </a:t>
            </a:r>
            <a:r>
              <a:rPr lang="en-US" altLang="en-US" dirty="0" smtClean="0"/>
              <a:t>Rail </a:t>
            </a:r>
            <a:r>
              <a:rPr lang="en-US" altLang="en-US" dirty="0" smtClean="0"/>
              <a:t>Fuel </a:t>
            </a:r>
            <a:r>
              <a:rPr lang="en-US" altLang="en-US" dirty="0" smtClean="0"/>
              <a:t>System</a:t>
            </a:r>
          </a:p>
        </p:txBody>
      </p:sp>
      <p:sp>
        <p:nvSpPr>
          <p:cNvPr id="31747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pPr lvl="0"/>
            <a:r>
              <a:rPr lang="en-US" dirty="0"/>
              <a:t>The high-pressure rail binds the pump and injectors together and supplies compressed fuel to the injector.</a:t>
            </a:r>
          </a:p>
          <a:p>
            <a:pPr lvl="1"/>
            <a:r>
              <a:rPr lang="en-US" altLang="en-US" dirty="0" smtClean="0"/>
              <a:t>Allows </a:t>
            </a:r>
            <a:r>
              <a:rPr lang="en-US" altLang="en-US" dirty="0" smtClean="0"/>
              <a:t>for a smoother running engines, better fuel economy, and reduced emissions.</a:t>
            </a:r>
          </a:p>
          <a:p>
            <a:pPr lvl="1"/>
            <a:r>
              <a:rPr lang="en-US" dirty="0" smtClean="0"/>
              <a:t>Water at this pressure can cause severe damage to the injection pump and injectors.</a:t>
            </a:r>
          </a:p>
          <a:p>
            <a:endParaRPr lang="en-US" altLang="en-US" dirty="0" smtClean="0"/>
          </a:p>
        </p:txBody>
      </p:sp>
      <p:sp>
        <p:nvSpPr>
          <p:cNvPr id="2" name="Content Placeholder 1"/>
          <p:cNvSpPr>
            <a:spLocks noGrp="1"/>
          </p:cNvSpPr>
          <p:nvPr>
            <p:ph sz="half" idx="12"/>
          </p:nvPr>
        </p:nvSpPr>
        <p:spPr>
          <a:xfrm>
            <a:off x="4800600" y="1286890"/>
            <a:ext cx="3810000" cy="5418710"/>
          </a:xfrm>
        </p:spPr>
        <p:txBody>
          <a:bodyPr>
            <a:normAutofit/>
          </a:bodyPr>
          <a:lstStyle/>
          <a:p>
            <a:pPr lvl="0"/>
            <a:r>
              <a:rPr lang="en-US" sz="2700" dirty="0" smtClean="0"/>
              <a:t>Drain the water/fuel separator weekly or as needed. </a:t>
            </a:r>
          </a:p>
          <a:p>
            <a:pPr lvl="1"/>
            <a:r>
              <a:rPr lang="en-US" sz="2700" dirty="0" smtClean="0"/>
              <a:t>If you have compromised fuel, more service may be required.</a:t>
            </a:r>
            <a:r>
              <a:rPr lang="en-US" altLang="en-US" sz="2700" dirty="0" smtClean="0"/>
              <a:t/>
            </a:r>
            <a:br>
              <a:rPr lang="en-US" altLang="en-US" sz="2700" dirty="0" smtClean="0"/>
            </a:br>
            <a:endParaRPr lang="en-US" sz="2700" dirty="0"/>
          </a:p>
        </p:txBody>
      </p:sp>
      <p:sp>
        <p:nvSpPr>
          <p:cNvPr id="5" name="Isosceles Triangle 4" descr="red triangle indicating 60000 to 90000 PSI"/>
          <p:cNvSpPr/>
          <p:nvPr/>
        </p:nvSpPr>
        <p:spPr>
          <a:xfrm>
            <a:off x="5486400" y="4572000"/>
            <a:ext cx="2514600" cy="1752600"/>
          </a:xfrm>
          <a:prstGeom prst="triangle">
            <a:avLst/>
          </a:prstGeom>
          <a:solidFill>
            <a:schemeClr val="accent2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en-US" b="1" dirty="0"/>
              <a:t>60,000 to 90,000 </a:t>
            </a:r>
            <a:r>
              <a:rPr lang="en-US" altLang="en-US" b="1" dirty="0" smtClean="0"/>
              <a:t>PSI!</a:t>
            </a: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Glow Plugs and Heating Grids</a:t>
            </a:r>
            <a:endParaRPr lang="en-US" altLang="en-US" dirty="0" smtClean="0"/>
          </a:p>
        </p:txBody>
      </p:sp>
      <p:sp>
        <p:nvSpPr>
          <p:cNvPr id="32771" name="Content Placeholder 2"/>
          <p:cNvSpPr>
            <a:spLocks noGrp="1"/>
          </p:cNvSpPr>
          <p:nvPr>
            <p:ph sz="half" idx="1"/>
          </p:nvPr>
        </p:nvSpPr>
        <p:spPr>
          <a:xfrm>
            <a:off x="4800600" y="1286890"/>
            <a:ext cx="3657600" cy="5418710"/>
          </a:xfrm>
        </p:spPr>
        <p:txBody>
          <a:bodyPr>
            <a:normAutofit/>
          </a:bodyPr>
          <a:lstStyle/>
          <a:p>
            <a:r>
              <a:rPr lang="en-US" altLang="en-US" dirty="0" smtClean="0"/>
              <a:t>Assist with heating the combustion chamber</a:t>
            </a:r>
          </a:p>
          <a:p>
            <a:r>
              <a:rPr lang="en-US" altLang="en-US" dirty="0" smtClean="0"/>
              <a:t>1,500° F</a:t>
            </a:r>
          </a:p>
          <a:p>
            <a:r>
              <a:rPr lang="en-US" altLang="en-US" dirty="0" smtClean="0"/>
              <a:t>May continue to operate after the engine has started</a:t>
            </a:r>
          </a:p>
          <a:p>
            <a:r>
              <a:rPr lang="en-US" altLang="en-US" dirty="0" smtClean="0"/>
              <a:t>High electrical load</a:t>
            </a:r>
          </a:p>
          <a:p>
            <a:endParaRPr lang="en-US" altLang="en-US" dirty="0" smtClean="0"/>
          </a:p>
          <a:p>
            <a:endParaRPr lang="en-US" altLang="en-US" dirty="0" smtClean="0"/>
          </a:p>
          <a:p>
            <a:endParaRPr lang="en-US" altLang="en-US" dirty="0" smtClean="0"/>
          </a:p>
        </p:txBody>
      </p:sp>
      <p:sp>
        <p:nvSpPr>
          <p:cNvPr id="7" name="Content Placeholder 6"/>
          <p:cNvSpPr>
            <a:spLocks noGrp="1"/>
          </p:cNvSpPr>
          <p:nvPr>
            <p:ph sz="half" idx="12"/>
          </p:nvPr>
        </p:nvSpPr>
        <p:spPr>
          <a:xfrm>
            <a:off x="685800" y="1286890"/>
            <a:ext cx="3657600" cy="5418710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5" name="Picture 2052" descr="glow plug"/>
          <p:cNvPicPr>
            <a:picLocks noChangeAspect="1" noChangeArrowheads="1" noCrop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609600" y="1371600"/>
            <a:ext cx="1489792" cy="329184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Picture 2053" descr="heating grids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6000" y="1368741"/>
            <a:ext cx="2468067" cy="3291840"/>
          </a:xfrm>
          <a:prstGeom prst="rect">
            <a:avLst/>
          </a:prstGeom>
          <a:noFill/>
          <a:ln w="38100" cap="sq">
            <a:solidFill>
              <a:srgbClr val="000000"/>
            </a:solidFill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42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Electronic Control Module (ECM)</a:t>
            </a:r>
            <a:endParaRPr lang="en-US" altLang="en-US" dirty="0" smtClean="0"/>
          </a:p>
        </p:txBody>
      </p:sp>
      <p:pic>
        <p:nvPicPr>
          <p:cNvPr id="5" name="Content Placeholder 4" descr="BLM Fire Pictures Local 00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2057400" y="3144519"/>
            <a:ext cx="4533900" cy="3402239"/>
          </a:xfrm>
          <a:prstGeom prst="rect">
            <a:avLst/>
          </a:prstGeom>
          <a:ln w="38100"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Content Placeholder 3"/>
          <p:cNvSpPr>
            <a:spLocks noGrp="1"/>
          </p:cNvSpPr>
          <p:nvPr>
            <p:ph sz="half" idx="4294967295"/>
          </p:nvPr>
        </p:nvSpPr>
        <p:spPr>
          <a:xfrm>
            <a:off x="685800" y="1287463"/>
            <a:ext cx="7696200" cy="1912937"/>
          </a:xfrm>
        </p:spPr>
        <p:txBody>
          <a:bodyPr>
            <a:normAutofit/>
          </a:bodyPr>
          <a:lstStyle/>
          <a:p>
            <a:r>
              <a:rPr lang="en-US" dirty="0"/>
              <a:t>The ECM is the brain for all engine controls—the fuel injectors, turbocharger, transmission, and even some of the cab air conditioning components.</a:t>
            </a:r>
          </a:p>
        </p:txBody>
      </p:sp>
      <p:sp>
        <p:nvSpPr>
          <p:cNvPr id="33797" name="Oval 6"/>
          <p:cNvSpPr>
            <a:spLocks noChangeArrowheads="1"/>
          </p:cNvSpPr>
          <p:nvPr/>
        </p:nvSpPr>
        <p:spPr bwMode="auto">
          <a:xfrm>
            <a:off x="2914650" y="3702639"/>
            <a:ext cx="3048000" cy="2286000"/>
          </a:xfrm>
          <a:prstGeom prst="ellipse">
            <a:avLst/>
          </a:prstGeom>
          <a:noFill/>
          <a:ln w="53975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ts val="18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ts val="18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ts val="1800"/>
              </a:spcBef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ts val="1800"/>
              </a:spcBef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ts val="18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ts val="18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ts val="18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ts val="18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ts val="18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200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Electronic Control Module</a:t>
            </a:r>
            <a:endParaRPr lang="en-US" altLang="en-US" dirty="0" smtClean="0"/>
          </a:p>
        </p:txBody>
      </p:sp>
      <p:sp>
        <p:nvSpPr>
          <p:cNvPr id="34819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lvl="0"/>
            <a:r>
              <a:rPr lang="en-US" sz="2800" dirty="0" smtClean="0"/>
              <a:t>May also control external options:</a:t>
            </a:r>
          </a:p>
          <a:p>
            <a:pPr lvl="1"/>
            <a:r>
              <a:rPr lang="en-US" sz="2400" dirty="0" smtClean="0"/>
              <a:t>Cruise control</a:t>
            </a:r>
          </a:p>
          <a:p>
            <a:pPr lvl="1"/>
            <a:r>
              <a:rPr lang="en-US" sz="2400" dirty="0" smtClean="0"/>
              <a:t>Power take-off (PTO) controls</a:t>
            </a:r>
          </a:p>
          <a:p>
            <a:pPr lvl="1"/>
            <a:r>
              <a:rPr lang="en-US" sz="2400" dirty="0" smtClean="0"/>
              <a:t>Instrument panel </a:t>
            </a:r>
            <a:r>
              <a:rPr lang="en-US" sz="2400" dirty="0" smtClean="0"/>
              <a:t>engine indicators</a:t>
            </a:r>
            <a:endParaRPr lang="en-US" sz="2400" dirty="0"/>
          </a:p>
        </p:txBody>
      </p:sp>
      <p:sp>
        <p:nvSpPr>
          <p:cNvPr id="9" name="Content Placeholder 8"/>
          <p:cNvSpPr>
            <a:spLocks noGrp="1"/>
          </p:cNvSpPr>
          <p:nvPr>
            <p:ph sz="half" idx="1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4821" name="Picture 1" descr="electronic control module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1371600"/>
            <a:ext cx="4114800" cy="27432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ontent Placeholder 2"/>
          <p:cNvSpPr txBox="1">
            <a:spLocks/>
          </p:cNvSpPr>
          <p:nvPr/>
        </p:nvSpPr>
        <p:spPr>
          <a:xfrm>
            <a:off x="822706" y="4267200"/>
            <a:ext cx="7620254" cy="1524000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>
            <a:lvl1pPr marL="365760" indent="-36576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31520" indent="-36576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Courier New" panose="02070309020205020404" pitchFamily="49" charset="0"/>
              <a:buChar char="o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97280" indent="-36576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Rockwell" panose="02060603020205020403" pitchFamily="18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63040" indent="-36576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36576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Rockwell" panose="02060603020205020403" pitchFamily="18" charset="0"/>
              <a:buChar char="◊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en-US" sz="3300" dirty="0" smtClean="0"/>
              <a:t>Care</a:t>
            </a:r>
            <a:r>
              <a:rPr lang="en-US" altLang="en-US" dirty="0" smtClean="0"/>
              <a:t> is needed when cleaning the engine compartment to prevent water from getting to the electrical compartment and the ECM.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en-US" smtClean="0"/>
              <a:t>Diesel Vs. Gasoline</a:t>
            </a:r>
            <a:endParaRPr lang="de-DE" altLang="en-US" dirty="0" smtClean="0"/>
          </a:p>
        </p:txBody>
      </p:sp>
      <p:sp>
        <p:nvSpPr>
          <p:cNvPr id="7171" name="Rectangle 1028"/>
          <p:cNvSpPr>
            <a:spLocks noGrp="1" noChangeArrowheads="1"/>
          </p:cNvSpPr>
          <p:nvPr>
            <p:ph sz="half" idx="1"/>
          </p:nvPr>
        </p:nvSpPr>
        <p:spPr>
          <a:xfrm>
            <a:off x="685546" y="1219200"/>
            <a:ext cx="4038854" cy="5418710"/>
          </a:xfrm>
        </p:spPr>
        <p:txBody>
          <a:bodyPr>
            <a:normAutofit/>
          </a:bodyPr>
          <a:lstStyle/>
          <a:p>
            <a:r>
              <a:rPr lang="en-US" altLang="en-US" smtClean="0"/>
              <a:t>Built stronger</a:t>
            </a:r>
          </a:p>
          <a:p>
            <a:r>
              <a:rPr lang="en-US" altLang="en-US" smtClean="0"/>
              <a:t>More fuel efficient</a:t>
            </a:r>
          </a:p>
          <a:p>
            <a:r>
              <a:rPr lang="en-US" altLang="en-US" smtClean="0"/>
              <a:t>Produce torque at a lower RPM</a:t>
            </a:r>
          </a:p>
          <a:p>
            <a:r>
              <a:rPr lang="en-US" altLang="en-US" smtClean="0"/>
              <a:t>Use compression ignition</a:t>
            </a:r>
          </a:p>
          <a:p>
            <a:r>
              <a:rPr lang="en-US" altLang="en-US" smtClean="0"/>
              <a:t>Weigh more</a:t>
            </a:r>
            <a:endParaRPr lang="en-US" altLang="en-US" dirty="0" smtClean="0"/>
          </a:p>
        </p:txBody>
      </p:sp>
      <p:pic>
        <p:nvPicPr>
          <p:cNvPr id="7231" name="Picture Placeholder 7230" descr="engine blocks"/>
          <p:cNvPicPr>
            <a:picLocks noGrp="1" noChangeAspect="1"/>
          </p:cNvPicPr>
          <p:nvPr>
            <p:ph type="pic" sz="quarter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400" y="1295400"/>
            <a:ext cx="3828288" cy="299869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mtClean="0"/>
              <a:t>Diesel Engine Components</a:t>
            </a:r>
            <a:endParaRPr lang="en-US" dirty="0"/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Turbocharger Basics</a:t>
            </a:r>
          </a:p>
        </p:txBody>
      </p:sp>
      <p:sp>
        <p:nvSpPr>
          <p:cNvPr id="3686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 smtClean="0"/>
              <a:t>Devices that force more air into the engine to create more horsepower.</a:t>
            </a:r>
          </a:p>
          <a:p>
            <a:pPr lvl="1"/>
            <a:r>
              <a:rPr lang="en-US" altLang="en-US" dirty="0" smtClean="0"/>
              <a:t>Basically </a:t>
            </a:r>
            <a:r>
              <a:rPr lang="en-US" altLang="en-US" dirty="0"/>
              <a:t>a bolt-on horsepower increaser device with no mechanical connection to the engine</a:t>
            </a:r>
            <a:r>
              <a:rPr lang="en-US" altLang="en-US" dirty="0" smtClean="0"/>
              <a:t>.</a:t>
            </a:r>
            <a:endParaRPr lang="en-US" altLang="en-US" dirty="0"/>
          </a:p>
        </p:txBody>
      </p:sp>
      <p:pic>
        <p:nvPicPr>
          <p:cNvPr id="36869" name="Picture 1" descr="turbocharger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277" t="1" r="12766" b="-471"/>
          <a:stretch/>
        </p:blipFill>
        <p:spPr bwMode="auto">
          <a:xfrm>
            <a:off x="3657600" y="3074469"/>
            <a:ext cx="3581400" cy="35837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Turbocharger Basics</a:t>
            </a:r>
          </a:p>
        </p:txBody>
      </p:sp>
      <p:pic>
        <p:nvPicPr>
          <p:cNvPr id="19" name="Picture 18" descr="schematic of turbocharger operatio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1420534"/>
            <a:ext cx="7848600" cy="431018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Turbocharger Basics</a:t>
            </a:r>
          </a:p>
        </p:txBody>
      </p:sp>
      <p:pic>
        <p:nvPicPr>
          <p:cNvPr id="2" name="Picture 1" descr="schematic of turbocharger parts: compressor housing, turbine housing, exhaust gas outlet, turbine wheel, exhaust gas inlet, compressor air discharge, compressor wheel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72"/>
          <a:stretch/>
        </p:blipFill>
        <p:spPr>
          <a:xfrm>
            <a:off x="838200" y="1295400"/>
            <a:ext cx="7467600" cy="508722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Turbocharger Considerations</a:t>
            </a:r>
          </a:p>
        </p:txBody>
      </p:sp>
      <p:pic>
        <p:nvPicPr>
          <p:cNvPr id="5" name="Picture 7" descr="DD 60 Turbo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04850" y="1447800"/>
            <a:ext cx="3257550" cy="43434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Picture 9" descr="turbocharger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114800" y="1447800"/>
            <a:ext cx="4272119" cy="43434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Turbocharger Considerations</a:t>
            </a:r>
          </a:p>
        </p:txBody>
      </p:sp>
      <p:sp>
        <p:nvSpPr>
          <p:cNvPr id="4096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en-US" dirty="0" smtClean="0"/>
              <a:t>Lubricated and cooled by </a:t>
            </a:r>
            <a:r>
              <a:rPr lang="en-US" altLang="en-US" dirty="0" smtClean="0"/>
              <a:t>oil from the engine. </a:t>
            </a:r>
            <a:endParaRPr lang="en-US" altLang="en-US" dirty="0" smtClean="0"/>
          </a:p>
          <a:p>
            <a:r>
              <a:rPr lang="en-US" altLang="en-US" dirty="0" smtClean="0"/>
              <a:t>Operate under severe conditions: </a:t>
            </a:r>
          </a:p>
          <a:p>
            <a:pPr lvl="1"/>
            <a:r>
              <a:rPr lang="en-US" altLang="en-US" dirty="0"/>
              <a:t>Temperatures above </a:t>
            </a:r>
            <a:r>
              <a:rPr lang="en-US" altLang="en-US" dirty="0" smtClean="0"/>
              <a:t>1,300</a:t>
            </a:r>
            <a:r>
              <a:rPr lang="en-US" altLang="en-US" dirty="0"/>
              <a:t>° F</a:t>
            </a:r>
          </a:p>
          <a:p>
            <a:pPr lvl="1"/>
            <a:r>
              <a:rPr lang="en-US" altLang="en-US" dirty="0" smtClean="0"/>
              <a:t>Turbine and compressor speeds &gt; 90,000 RPM.</a:t>
            </a:r>
          </a:p>
          <a:p>
            <a:r>
              <a:rPr lang="en-US" altLang="en-US" b="1" u="sng" dirty="0" smtClean="0"/>
              <a:t>Never</a:t>
            </a:r>
            <a:r>
              <a:rPr lang="en-US" altLang="en-US" dirty="0" smtClean="0"/>
              <a:t> rev </a:t>
            </a:r>
            <a:r>
              <a:rPr lang="en-US" altLang="en-US" dirty="0" smtClean="0"/>
              <a:t>up the </a:t>
            </a:r>
            <a:r>
              <a:rPr lang="en-US" altLang="en-US" dirty="0" smtClean="0"/>
              <a:t>engine </a:t>
            </a:r>
            <a:r>
              <a:rPr lang="en-US" altLang="en-US" dirty="0" smtClean="0"/>
              <a:t>and </a:t>
            </a:r>
            <a:r>
              <a:rPr lang="en-US" altLang="en-US" dirty="0" smtClean="0"/>
              <a:t>then shut it off. </a:t>
            </a:r>
          </a:p>
          <a:p>
            <a:r>
              <a:rPr lang="en-US" altLang="en-US" dirty="0" smtClean="0"/>
              <a:t>Always let the engine idle down for at least 3-5 minutes when it is hot or has been in heavy.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Aftercooler</a:t>
            </a:r>
          </a:p>
        </p:txBody>
      </p:sp>
      <p:sp>
        <p:nvSpPr>
          <p:cNvPr id="41987" name="Content Placeholder 2"/>
          <p:cNvSpPr>
            <a:spLocks noGrp="1"/>
          </p:cNvSpPr>
          <p:nvPr>
            <p:ph sz="half" idx="1"/>
          </p:nvPr>
        </p:nvSpPr>
        <p:spPr>
          <a:xfrm>
            <a:off x="685546" y="1286890"/>
            <a:ext cx="3810254" cy="5418710"/>
          </a:xfrm>
        </p:spPr>
        <p:txBody>
          <a:bodyPr>
            <a:normAutofit/>
          </a:bodyPr>
          <a:lstStyle/>
          <a:p>
            <a:r>
              <a:rPr lang="en-US" altLang="en-US" dirty="0" smtClean="0"/>
              <a:t>Cools air generated by the turbocharger. </a:t>
            </a:r>
          </a:p>
          <a:p>
            <a:r>
              <a:rPr lang="en-US" altLang="en-US" dirty="0" smtClean="0"/>
              <a:t>Helps reduce emissions.</a:t>
            </a:r>
          </a:p>
          <a:p>
            <a:r>
              <a:rPr lang="en-US" altLang="en-US" dirty="0" smtClean="0"/>
              <a:t>Can plug up easily.</a:t>
            </a:r>
          </a:p>
          <a:p>
            <a:r>
              <a:rPr lang="en-US" altLang="en-US" dirty="0" smtClean="0"/>
              <a:t>Periodically check </a:t>
            </a:r>
            <a:r>
              <a:rPr lang="en-US" altLang="en-US" dirty="0" err="1" smtClean="0"/>
              <a:t>aftercooler</a:t>
            </a:r>
            <a:r>
              <a:rPr lang="en-US" altLang="en-US" dirty="0" smtClean="0"/>
              <a:t> duct clamps. 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2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Picture 4" descr="aftercooler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14875" y="1371600"/>
            <a:ext cx="3743325" cy="421957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Air Cleaner/Filter</a:t>
            </a:r>
            <a:endParaRPr lang="en-US" altLang="en-US" dirty="0" smtClean="0"/>
          </a:p>
        </p:txBody>
      </p:sp>
      <p:sp>
        <p:nvSpPr>
          <p:cNvPr id="43011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altLang="en-US" dirty="0" smtClean="0"/>
              <a:t>Physically inspect the filter daily.</a:t>
            </a:r>
          </a:p>
          <a:p>
            <a:r>
              <a:rPr lang="en-US" altLang="en-US" dirty="0" smtClean="0"/>
              <a:t>Lightly </a:t>
            </a:r>
            <a:r>
              <a:rPr lang="en-US" altLang="en-US" b="1" u="sng" dirty="0" smtClean="0"/>
              <a:t>tap out</a:t>
            </a:r>
            <a:r>
              <a:rPr lang="en-US" altLang="en-US" dirty="0" smtClean="0"/>
              <a:t> dirty filters.</a:t>
            </a:r>
          </a:p>
          <a:p>
            <a:r>
              <a:rPr lang="en-US" altLang="en-US" dirty="0" smtClean="0"/>
              <a:t>Replace damaged air cleaner elements.</a:t>
            </a:r>
          </a:p>
          <a:p>
            <a:pPr lvl="1"/>
            <a:r>
              <a:rPr lang="en-US" altLang="en-US" b="1" u="sng" dirty="0" smtClean="0"/>
              <a:t>Do not </a:t>
            </a:r>
            <a:r>
              <a:rPr lang="en-US" altLang="en-US" dirty="0" smtClean="0"/>
              <a:t>drive an engine with a damaged air cleaner element.</a:t>
            </a:r>
          </a:p>
          <a:p>
            <a:r>
              <a:rPr lang="en-US" altLang="en-US" dirty="0" smtClean="0"/>
              <a:t>Check intake piping for dirt/dusting.</a:t>
            </a:r>
            <a:endParaRPr lang="en-US" altLang="en-US" dirty="0"/>
          </a:p>
        </p:txBody>
      </p:sp>
      <p:sp>
        <p:nvSpPr>
          <p:cNvPr id="10" name="Content Placeholder 9"/>
          <p:cNvSpPr>
            <a:spLocks noGrp="1"/>
          </p:cNvSpPr>
          <p:nvPr>
            <p:ph sz="half" idx="12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Picture 6" descr="air cleaner/filter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4394198" y="1447800"/>
            <a:ext cx="4064001" cy="3048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Air Cleaner Restriction Gauge</a:t>
            </a:r>
            <a:endParaRPr lang="en-US" altLang="en-US" dirty="0" smtClean="0"/>
          </a:p>
        </p:txBody>
      </p:sp>
      <p:sp>
        <p:nvSpPr>
          <p:cNvPr id="4403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 smtClean="0"/>
              <a:t>Tells the operator when your air cleaner is dirty.</a:t>
            </a:r>
          </a:p>
          <a:p>
            <a:r>
              <a:rPr lang="en-US" altLang="en-US" dirty="0" smtClean="0"/>
              <a:t>Do </a:t>
            </a:r>
            <a:r>
              <a:rPr lang="en-US" altLang="en-US" b="1" u="sng" dirty="0" smtClean="0"/>
              <a:t>not</a:t>
            </a:r>
            <a:r>
              <a:rPr lang="en-US" altLang="en-US" dirty="0" smtClean="0"/>
              <a:t> trust the gauge completely; you might have an intake leak.</a:t>
            </a:r>
          </a:p>
        </p:txBody>
      </p:sp>
      <p:sp>
        <p:nvSpPr>
          <p:cNvPr id="9" name="Oval 8"/>
          <p:cNvSpPr/>
          <p:nvPr/>
        </p:nvSpPr>
        <p:spPr>
          <a:xfrm rot="20881083">
            <a:off x="7588250" y="4527550"/>
            <a:ext cx="444500" cy="47625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grpSp>
        <p:nvGrpSpPr>
          <p:cNvPr id="3" name="Group 2"/>
          <p:cNvGrpSpPr/>
          <p:nvPr/>
        </p:nvGrpSpPr>
        <p:grpSpPr>
          <a:xfrm>
            <a:off x="1167815" y="3652198"/>
            <a:ext cx="7290385" cy="2291402"/>
            <a:chOff x="1186279" y="3271198"/>
            <a:chExt cx="7373726" cy="2468880"/>
          </a:xfrm>
        </p:grpSpPr>
        <p:pic>
          <p:nvPicPr>
            <p:cNvPr id="6" name="Picture 6" descr="dashboard with arrow pointing to air cleaner restriction gauge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4984666" y="3271198"/>
              <a:ext cx="3575339" cy="2468880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pic>
          <p:nvPicPr>
            <p:cNvPr id="8" name="Picture 7" descr="air cleaner restriction gauges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186279" y="3271198"/>
              <a:ext cx="3697905" cy="2468880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sp>
          <p:nvSpPr>
            <p:cNvPr id="44040" name="Line 11" descr="red arrow"/>
            <p:cNvSpPr>
              <a:spLocks noChangeShapeType="1"/>
            </p:cNvSpPr>
            <p:nvPr/>
          </p:nvSpPr>
          <p:spPr bwMode="auto">
            <a:xfrm rot="20881083">
              <a:off x="4086941" y="3950305"/>
              <a:ext cx="3450519" cy="1146517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Reasons for Black Smoke</a:t>
            </a:r>
          </a:p>
        </p:txBody>
      </p:sp>
      <p:sp>
        <p:nvSpPr>
          <p:cNvPr id="45059" name="Content Placeholder 2"/>
          <p:cNvSpPr>
            <a:spLocks noGrp="1"/>
          </p:cNvSpPr>
          <p:nvPr>
            <p:ph sz="half" idx="1"/>
          </p:nvPr>
        </p:nvSpPr>
        <p:spPr>
          <a:xfrm>
            <a:off x="685546" y="1286890"/>
            <a:ext cx="3962654" cy="5418710"/>
          </a:xfrm>
        </p:spPr>
        <p:txBody>
          <a:bodyPr>
            <a:normAutofit/>
          </a:bodyPr>
          <a:lstStyle/>
          <a:p>
            <a:r>
              <a:rPr lang="en-US" altLang="en-US" dirty="0" smtClean="0"/>
              <a:t>Going up a steep grade</a:t>
            </a:r>
          </a:p>
          <a:p>
            <a:r>
              <a:rPr lang="en-US" altLang="en-US" dirty="0" smtClean="0"/>
              <a:t>Operating at higher altitudes</a:t>
            </a:r>
          </a:p>
          <a:p>
            <a:r>
              <a:rPr lang="en-US" altLang="en-US" dirty="0" smtClean="0"/>
              <a:t>Pulling a heavy load </a:t>
            </a:r>
          </a:p>
          <a:p>
            <a:r>
              <a:rPr lang="en-US" altLang="en-US" dirty="0" smtClean="0"/>
              <a:t>Heavy acceleration</a:t>
            </a:r>
          </a:p>
          <a:p>
            <a:r>
              <a:rPr lang="en-US" altLang="en-US" dirty="0" smtClean="0"/>
              <a:t>Plugged air cleaner </a:t>
            </a:r>
          </a:p>
          <a:p>
            <a:endParaRPr lang="en-US" altLang="en-US" dirty="0" smtClean="0"/>
          </a:p>
        </p:txBody>
      </p:sp>
      <p:sp>
        <p:nvSpPr>
          <p:cNvPr id="2" name="Content Placeholder 1"/>
          <p:cNvSpPr>
            <a:spLocks noGrp="1"/>
          </p:cNvSpPr>
          <p:nvPr>
            <p:ph sz="half" idx="12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Picture 9" descr="Dave's Monster Ram at a pull emitting excessive smok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66214" y="1447800"/>
            <a:ext cx="3691986" cy="3048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5062" name="Line 11" descr="red arrow"/>
          <p:cNvSpPr>
            <a:spLocks noChangeShapeType="1"/>
          </p:cNvSpPr>
          <p:nvPr/>
        </p:nvSpPr>
        <p:spPr bwMode="auto">
          <a:xfrm rot="-718917" flipV="1">
            <a:off x="4173489" y="2495752"/>
            <a:ext cx="2168622" cy="1409293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Torque and Horsepower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Torque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Horsepower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2"/>
          </p:nvPr>
        </p:nvSpPr>
        <p:spPr/>
        <p:txBody>
          <a:bodyPr/>
          <a:lstStyle/>
          <a:p>
            <a:r>
              <a:rPr lang="en-US" dirty="0" smtClean="0"/>
              <a:t>How fast work gets done</a:t>
            </a:r>
          </a:p>
          <a:p>
            <a:pPr marL="0" indent="0" algn="ctr">
              <a:buNone/>
            </a:pPr>
            <a:r>
              <a:rPr lang="en-US" b="1" i="1" dirty="0"/>
              <a:t>Torque ÷ </a:t>
            </a:r>
            <a:r>
              <a:rPr lang="en-US" b="1" i="1" dirty="0" smtClean="0"/>
              <a:t>Time</a:t>
            </a:r>
            <a:endParaRPr lang="en-US" b="1" i="1" dirty="0"/>
          </a:p>
        </p:txBody>
      </p:sp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How </a:t>
            </a:r>
            <a:r>
              <a:rPr lang="en-US" dirty="0"/>
              <a:t>much work can get </a:t>
            </a:r>
            <a:r>
              <a:rPr lang="en-US" dirty="0" smtClean="0"/>
              <a:t>done</a:t>
            </a:r>
            <a:endParaRPr lang="en-US" dirty="0"/>
          </a:p>
          <a:p>
            <a:pPr marL="365760" lvl="1" indent="0" algn="ctr">
              <a:buNone/>
            </a:pPr>
            <a:r>
              <a:rPr lang="en-US" b="1" i="1" dirty="0"/>
              <a:t>Force x </a:t>
            </a:r>
            <a:r>
              <a:rPr lang="en-US" b="1" i="1" dirty="0" smtClean="0"/>
              <a:t>Distance</a:t>
            </a:r>
            <a:endParaRPr lang="en-US" b="1" i="1" dirty="0"/>
          </a:p>
        </p:txBody>
      </p:sp>
      <p:pic>
        <p:nvPicPr>
          <p:cNvPr id="9" name="Picture 8" descr="engine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01" t="12792" r="9891" b="18690"/>
          <a:stretch/>
        </p:blipFill>
        <p:spPr>
          <a:xfrm>
            <a:off x="3048000" y="3276600"/>
            <a:ext cx="3200401" cy="3200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Cooling System</a:t>
            </a:r>
          </a:p>
        </p:txBody>
      </p:sp>
      <p:pic>
        <p:nvPicPr>
          <p:cNvPr id="5" name="Picture 4" descr="cooling system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1386840"/>
            <a:ext cx="7315200" cy="4937760"/>
          </a:xfrm>
          <a:prstGeom prst="rect">
            <a:avLst/>
          </a:prstGeom>
          <a:ln w="38100"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Radiator</a:t>
            </a:r>
          </a:p>
        </p:txBody>
      </p:sp>
      <p:sp>
        <p:nvSpPr>
          <p:cNvPr id="4710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mtClean="0"/>
              <a:t>Designed to transfer heat away from the engine keeping the engine cool.</a:t>
            </a:r>
          </a:p>
          <a:p>
            <a:r>
              <a:rPr lang="en-US" altLang="en-US" smtClean="0"/>
              <a:t>Make sure the radiator is free of debris.</a:t>
            </a:r>
            <a:endParaRPr lang="en-US" altLang="en-US" dirty="0" smtClean="0"/>
          </a:p>
        </p:txBody>
      </p:sp>
      <p:grpSp>
        <p:nvGrpSpPr>
          <p:cNvPr id="2" name="Group 1" descr="red arrow pointing to the radiator in the cooling system"/>
          <p:cNvGrpSpPr/>
          <p:nvPr/>
        </p:nvGrpSpPr>
        <p:grpSpPr>
          <a:xfrm>
            <a:off x="1219200" y="2895600"/>
            <a:ext cx="7010400" cy="3581400"/>
            <a:chOff x="3576586" y="3581400"/>
            <a:chExt cx="4870946" cy="2870272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3576586" y="3581400"/>
              <a:ext cx="4251787" cy="2870272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sp>
          <p:nvSpPr>
            <p:cNvPr id="47111" name="Line 11" descr="red arrow"/>
            <p:cNvSpPr>
              <a:spLocks noChangeShapeType="1"/>
            </p:cNvSpPr>
            <p:nvPr/>
          </p:nvSpPr>
          <p:spPr bwMode="auto">
            <a:xfrm rot="20881083" flipH="1" flipV="1">
              <a:off x="7367760" y="4790468"/>
              <a:ext cx="1079772" cy="427951"/>
            </a:xfrm>
            <a:prstGeom prst="line">
              <a:avLst/>
            </a:prstGeom>
            <a:noFill/>
            <a:ln w="101600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en-US" smtClean="0"/>
              <a:t>Fan</a:t>
            </a:r>
          </a:p>
        </p:txBody>
      </p:sp>
      <p:sp>
        <p:nvSpPr>
          <p:cNvPr id="48131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en-US" dirty="0" smtClean="0"/>
              <a:t>Pulls air through the radiator, intercooler, transmission cooler, and air conditioning condenser.</a:t>
            </a:r>
          </a:p>
          <a:p>
            <a:r>
              <a:rPr lang="en-US" altLang="en-US" dirty="0" smtClean="0"/>
              <a:t>Make sure fan is operating correctly.</a:t>
            </a:r>
          </a:p>
          <a:p>
            <a:endParaRPr lang="en-US" altLang="en-US" dirty="0" smtClean="0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4294967295"/>
          </p:nvPr>
        </p:nvSpPr>
        <p:spPr>
          <a:xfrm>
            <a:off x="4571746" y="1216152"/>
            <a:ext cx="3911346" cy="5419575"/>
          </a:xfrm>
        </p:spPr>
      </p:sp>
      <p:grpSp>
        <p:nvGrpSpPr>
          <p:cNvPr id="48133" name="Group 17" descr="radiator and fan - air movement"/>
          <p:cNvGrpSpPr>
            <a:grpSpLocks/>
          </p:cNvGrpSpPr>
          <p:nvPr/>
        </p:nvGrpSpPr>
        <p:grpSpPr bwMode="auto">
          <a:xfrm>
            <a:off x="4546854" y="1371600"/>
            <a:ext cx="3911346" cy="3733800"/>
            <a:chOff x="685800" y="1524000"/>
            <a:chExt cx="3733800" cy="3060192"/>
          </a:xfrm>
        </p:grpSpPr>
        <p:pic>
          <p:nvPicPr>
            <p:cNvPr id="9" name="Picture 8" descr="fan2.jpg"/>
            <p:cNvPicPr>
              <a:picLocks noChangeAspect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>
            <a:xfrm>
              <a:off x="685800" y="1524000"/>
              <a:ext cx="3669814" cy="3060192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sp>
          <p:nvSpPr>
            <p:cNvPr id="81" name="TextBox 80"/>
            <p:cNvSpPr txBox="1"/>
            <p:nvPr/>
          </p:nvSpPr>
          <p:spPr>
            <a:xfrm>
              <a:off x="3276626" y="2690699"/>
              <a:ext cx="1142974" cy="592912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 eaLnBrk="1" hangingPunct="1">
                <a:defRPr/>
              </a:pPr>
              <a:r>
                <a:rPr lang="en-US" sz="1400" dirty="0">
                  <a:latin typeface="+mn-lt"/>
                </a:rPr>
                <a:t>Outside </a:t>
              </a:r>
              <a:br>
                <a:rPr lang="en-US" sz="1400" dirty="0">
                  <a:latin typeface="+mn-lt"/>
                </a:rPr>
              </a:br>
              <a:r>
                <a:rPr lang="en-US" sz="1400" dirty="0">
                  <a:latin typeface="+mn-lt"/>
                </a:rPr>
                <a:t>air pulled in </a:t>
              </a:r>
              <a:br>
                <a:rPr lang="en-US" sz="1400" dirty="0">
                  <a:latin typeface="+mn-lt"/>
                </a:rPr>
              </a:br>
              <a:r>
                <a:rPr lang="en-US" sz="1400" dirty="0">
                  <a:latin typeface="+mn-lt"/>
                </a:rPr>
                <a:t>by fan </a:t>
              </a:r>
            </a:p>
          </p:txBody>
        </p:sp>
        <p:sp>
          <p:nvSpPr>
            <p:cNvPr id="14" name="Left Arrow 13"/>
            <p:cNvSpPr/>
            <p:nvPr/>
          </p:nvSpPr>
          <p:spPr>
            <a:xfrm>
              <a:off x="2666872" y="3810219"/>
              <a:ext cx="731453" cy="228239"/>
            </a:xfrm>
            <a:prstGeom prst="leftArrow">
              <a:avLst/>
            </a:prstGeom>
            <a:solidFill>
              <a:srgbClr val="0066FF"/>
            </a:solidFill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15" name="Left Arrow 14"/>
            <p:cNvSpPr/>
            <p:nvPr/>
          </p:nvSpPr>
          <p:spPr>
            <a:xfrm>
              <a:off x="2666872" y="3200731"/>
              <a:ext cx="731453" cy="228239"/>
            </a:xfrm>
            <a:prstGeom prst="leftArrow">
              <a:avLst/>
            </a:prstGeom>
            <a:solidFill>
              <a:srgbClr val="0066FF"/>
            </a:solidFill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16" name="Left Arrow 15"/>
            <p:cNvSpPr/>
            <p:nvPr/>
          </p:nvSpPr>
          <p:spPr>
            <a:xfrm>
              <a:off x="2666872" y="2591242"/>
              <a:ext cx="731453" cy="228239"/>
            </a:xfrm>
            <a:prstGeom prst="leftArrow">
              <a:avLst/>
            </a:prstGeom>
            <a:solidFill>
              <a:srgbClr val="0066FF"/>
            </a:solidFill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17" name="Left Arrow 16"/>
            <p:cNvSpPr/>
            <p:nvPr/>
          </p:nvSpPr>
          <p:spPr>
            <a:xfrm>
              <a:off x="2666872" y="2056983"/>
              <a:ext cx="731453" cy="229514"/>
            </a:xfrm>
            <a:prstGeom prst="leftArrow">
              <a:avLst/>
            </a:prstGeom>
            <a:solidFill>
              <a:srgbClr val="0066FF"/>
            </a:solidFill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Exhaust System</a:t>
            </a:r>
          </a:p>
        </p:txBody>
      </p:sp>
      <p:pic>
        <p:nvPicPr>
          <p:cNvPr id="20" name="Picture 19" descr="schematic of the exhaust system: connection to the turbochager out manifold, by-pass junction, long sampling section, diesel oxidation catalyst, short sampling section, diesel particulate filter (DPF), post-DPF sampling section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1113" y="1600200"/>
            <a:ext cx="6581775" cy="411956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en-US" dirty="0" smtClean="0"/>
              <a:t>Diesel Particulate Filter (DPF)</a:t>
            </a:r>
          </a:p>
        </p:txBody>
      </p:sp>
      <p:grpSp>
        <p:nvGrpSpPr>
          <p:cNvPr id="5" name="Group 4" descr="diesel particulate filter (DPF) and operation"/>
          <p:cNvGrpSpPr/>
          <p:nvPr/>
        </p:nvGrpSpPr>
        <p:grpSpPr>
          <a:xfrm>
            <a:off x="2002631" y="1600200"/>
            <a:ext cx="5138738" cy="4953000"/>
            <a:chOff x="2085975" y="1295400"/>
            <a:chExt cx="5138738" cy="4953000"/>
          </a:xfrm>
        </p:grpSpPr>
        <p:pic>
          <p:nvPicPr>
            <p:cNvPr id="6" name="Picture 5" descr="emissions_filter2.tif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 bwMode="auto">
            <a:xfrm>
              <a:off x="2085975" y="1295400"/>
              <a:ext cx="5029200" cy="4953000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sp>
          <p:nvSpPr>
            <p:cNvPr id="7" name="TextBox 6"/>
            <p:cNvSpPr txBox="1"/>
            <p:nvPr/>
          </p:nvSpPr>
          <p:spPr bwMode="auto">
            <a:xfrm>
              <a:off x="6000750" y="1619250"/>
              <a:ext cx="1223963" cy="247650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 eaLnBrk="1" hangingPunct="1">
                <a:defRPr/>
              </a:pPr>
              <a:r>
                <a:rPr lang="en-US" sz="1000" b="1" dirty="0">
                  <a:latin typeface="+mn-lt"/>
                </a:rPr>
                <a:t>Exhaust Gas In</a:t>
              </a:r>
            </a:p>
          </p:txBody>
        </p:sp>
        <p:sp>
          <p:nvSpPr>
            <p:cNvPr id="8" name="TextBox 7"/>
            <p:cNvSpPr txBox="1"/>
            <p:nvPr/>
          </p:nvSpPr>
          <p:spPr bwMode="auto">
            <a:xfrm>
              <a:off x="5480050" y="2286000"/>
              <a:ext cx="796925" cy="246063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 eaLnBrk="1" hangingPunct="1">
                <a:defRPr/>
              </a:pPr>
              <a:r>
                <a:rPr lang="en-US" sz="1000" b="1" dirty="0">
                  <a:latin typeface="+mn-lt"/>
                </a:rPr>
                <a:t>Filter</a:t>
              </a:r>
            </a:p>
          </p:txBody>
        </p:sp>
        <p:sp>
          <p:nvSpPr>
            <p:cNvPr id="9" name="TextBox 8"/>
            <p:cNvSpPr txBox="1">
              <a:spLocks noChangeArrowheads="1"/>
            </p:cNvSpPr>
            <p:nvPr/>
          </p:nvSpPr>
          <p:spPr bwMode="auto">
            <a:xfrm>
              <a:off x="5632450" y="5610225"/>
              <a:ext cx="796925" cy="4000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1" hangingPunct="1">
                <a:defRPr/>
              </a:pPr>
              <a:r>
                <a:rPr lang="en-US" sz="1000" b="1" dirty="0">
                  <a:latin typeface="+mn-lt"/>
                </a:rPr>
                <a:t>Wall Flow Filter</a:t>
              </a:r>
            </a:p>
          </p:txBody>
        </p:sp>
        <p:cxnSp>
          <p:nvCxnSpPr>
            <p:cNvPr id="50184" name="Straight Arrow Connector 10"/>
            <p:cNvCxnSpPr>
              <a:cxnSpLocks noChangeShapeType="1"/>
            </p:cNvCxnSpPr>
            <p:nvPr/>
          </p:nvCxnSpPr>
          <p:spPr bwMode="auto">
            <a:xfrm rot="10800000">
              <a:off x="5103813" y="5407025"/>
              <a:ext cx="550862" cy="274638"/>
            </a:xfrm>
            <a:prstGeom prst="straightConnector1">
              <a:avLst/>
            </a:prstGeom>
            <a:noFill/>
            <a:ln w="38100" algn="ctr">
              <a:solidFill>
                <a:srgbClr val="C00000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0185" name="Straight Arrow Connector 11"/>
            <p:cNvCxnSpPr>
              <a:cxnSpLocks noChangeShapeType="1"/>
            </p:cNvCxnSpPr>
            <p:nvPr/>
          </p:nvCxnSpPr>
          <p:spPr bwMode="auto">
            <a:xfrm rot="10800000">
              <a:off x="5103813" y="4859338"/>
              <a:ext cx="919162" cy="342900"/>
            </a:xfrm>
            <a:prstGeom prst="straightConnector1">
              <a:avLst/>
            </a:prstGeom>
            <a:noFill/>
            <a:ln w="38100" algn="ctr">
              <a:solidFill>
                <a:srgbClr val="C00000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2" name="TextBox 8"/>
            <p:cNvSpPr txBox="1">
              <a:spLocks noChangeArrowheads="1"/>
            </p:cNvSpPr>
            <p:nvPr/>
          </p:nvSpPr>
          <p:spPr bwMode="auto">
            <a:xfrm>
              <a:off x="5900738" y="5064125"/>
              <a:ext cx="985837" cy="4000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1" hangingPunct="1">
                <a:defRPr/>
              </a:pPr>
              <a:r>
                <a:rPr lang="en-US" sz="1000" b="1" dirty="0">
                  <a:latin typeface="+mn-lt"/>
                </a:rPr>
                <a:t>Trapped Particulates</a:t>
              </a:r>
            </a:p>
          </p:txBody>
        </p:sp>
        <p:cxnSp>
          <p:nvCxnSpPr>
            <p:cNvPr id="50187" name="Straight Arrow Connector 14"/>
            <p:cNvCxnSpPr>
              <a:cxnSpLocks noChangeShapeType="1"/>
            </p:cNvCxnSpPr>
            <p:nvPr/>
          </p:nvCxnSpPr>
          <p:spPr bwMode="auto">
            <a:xfrm rot="10800000" flipV="1">
              <a:off x="5226050" y="4310063"/>
              <a:ext cx="858838" cy="68262"/>
            </a:xfrm>
            <a:prstGeom prst="straightConnector1">
              <a:avLst/>
            </a:prstGeom>
            <a:noFill/>
            <a:ln w="38100" algn="ctr">
              <a:solidFill>
                <a:srgbClr val="C00000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4" name="TextBox 8"/>
            <p:cNvSpPr txBox="1">
              <a:spLocks noChangeArrowheads="1"/>
            </p:cNvSpPr>
            <p:nvPr/>
          </p:nvSpPr>
          <p:spPr bwMode="auto">
            <a:xfrm>
              <a:off x="5962650" y="4173538"/>
              <a:ext cx="1000125" cy="4000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1" hangingPunct="1">
                <a:defRPr/>
              </a:pPr>
              <a:r>
                <a:rPr lang="en-US" sz="1000" b="1" dirty="0">
                  <a:latin typeface="+mn-lt"/>
                </a:rPr>
                <a:t>Filtered Exhaust Gas</a:t>
              </a:r>
            </a:p>
          </p:txBody>
        </p:sp>
        <p:cxnSp>
          <p:nvCxnSpPr>
            <p:cNvPr id="50189" name="Straight Arrow Connector 17"/>
            <p:cNvCxnSpPr>
              <a:cxnSpLocks noChangeShapeType="1"/>
              <a:stCxn id="16" idx="3"/>
            </p:cNvCxnSpPr>
            <p:nvPr/>
          </p:nvCxnSpPr>
          <p:spPr bwMode="auto">
            <a:xfrm flipV="1">
              <a:off x="3508375" y="5133975"/>
              <a:ext cx="796925" cy="336550"/>
            </a:xfrm>
            <a:prstGeom prst="straightConnector1">
              <a:avLst/>
            </a:prstGeom>
            <a:noFill/>
            <a:ln w="38100" algn="ctr">
              <a:solidFill>
                <a:srgbClr val="C00000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6" name="TextBox 8"/>
            <p:cNvSpPr txBox="1">
              <a:spLocks noChangeArrowheads="1"/>
            </p:cNvSpPr>
            <p:nvPr/>
          </p:nvSpPr>
          <p:spPr bwMode="auto">
            <a:xfrm>
              <a:off x="2711450" y="5270500"/>
              <a:ext cx="798513" cy="4000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1" hangingPunct="1">
                <a:defRPr/>
              </a:pPr>
              <a:r>
                <a:rPr lang="en-US" sz="1000" b="1" dirty="0">
                  <a:latin typeface="+mn-lt"/>
                </a:rPr>
                <a:t>Filter Sections</a:t>
              </a:r>
            </a:p>
          </p:txBody>
        </p:sp>
        <p:cxnSp>
          <p:nvCxnSpPr>
            <p:cNvPr id="50191" name="Straight Arrow Connector 16"/>
            <p:cNvCxnSpPr>
              <a:cxnSpLocks noChangeShapeType="1"/>
            </p:cNvCxnSpPr>
            <p:nvPr/>
          </p:nvCxnSpPr>
          <p:spPr bwMode="auto">
            <a:xfrm>
              <a:off x="3386138" y="4173538"/>
              <a:ext cx="674687" cy="547687"/>
            </a:xfrm>
            <a:prstGeom prst="straightConnector1">
              <a:avLst/>
            </a:prstGeom>
            <a:noFill/>
            <a:ln w="38100" algn="ctr">
              <a:solidFill>
                <a:schemeClr val="tx1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8" name="TextBox 8"/>
            <p:cNvSpPr txBox="1">
              <a:spLocks noChangeArrowheads="1"/>
            </p:cNvSpPr>
            <p:nvPr/>
          </p:nvSpPr>
          <p:spPr bwMode="auto">
            <a:xfrm>
              <a:off x="2466975" y="3810000"/>
              <a:ext cx="1025525" cy="4000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1" hangingPunct="1">
                <a:defRPr/>
              </a:pPr>
              <a:r>
                <a:rPr lang="en-US" sz="1000" b="1" dirty="0">
                  <a:latin typeface="+mn-lt"/>
                </a:rPr>
                <a:t>Non-filtered Exhaust Gas</a:t>
              </a:r>
            </a:p>
          </p:txBody>
        </p:sp>
        <p:cxnSp>
          <p:nvCxnSpPr>
            <p:cNvPr id="50193" name="Straight Arrow Connector 27"/>
            <p:cNvCxnSpPr>
              <a:cxnSpLocks noChangeShapeType="1"/>
            </p:cNvCxnSpPr>
            <p:nvPr/>
          </p:nvCxnSpPr>
          <p:spPr bwMode="auto">
            <a:xfrm flipH="1">
              <a:off x="3109913" y="1743075"/>
              <a:ext cx="471487" cy="0"/>
            </a:xfrm>
            <a:prstGeom prst="straightConnector1">
              <a:avLst/>
            </a:prstGeom>
            <a:noFill/>
            <a:ln w="38100" algn="ctr">
              <a:solidFill>
                <a:srgbClr val="C00000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20" name="TextBox 19"/>
            <p:cNvSpPr txBox="1"/>
            <p:nvPr/>
          </p:nvSpPr>
          <p:spPr bwMode="auto">
            <a:xfrm>
              <a:off x="2141538" y="1543050"/>
              <a:ext cx="1138237" cy="400050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 eaLnBrk="1" hangingPunct="1">
                <a:defRPr/>
              </a:pPr>
              <a:r>
                <a:rPr lang="en-US" sz="1000" b="1" dirty="0">
                  <a:latin typeface="+mn-lt"/>
                </a:rPr>
                <a:t>Exhaust Gas Out</a:t>
              </a:r>
            </a:p>
          </p:txBody>
        </p:sp>
        <p:cxnSp>
          <p:nvCxnSpPr>
            <p:cNvPr id="50195" name="Straight Arrow Connector 35"/>
            <p:cNvCxnSpPr>
              <a:cxnSpLocks noChangeShapeType="1"/>
            </p:cNvCxnSpPr>
            <p:nvPr/>
          </p:nvCxnSpPr>
          <p:spPr bwMode="auto">
            <a:xfrm flipH="1">
              <a:off x="5487988" y="1743075"/>
              <a:ext cx="534987" cy="0"/>
            </a:xfrm>
            <a:prstGeom prst="straightConnector1">
              <a:avLst/>
            </a:prstGeom>
            <a:noFill/>
            <a:ln w="38100" algn="ctr">
              <a:solidFill>
                <a:srgbClr val="C00000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0196" name="Straight Arrow Connector 36"/>
            <p:cNvCxnSpPr>
              <a:cxnSpLocks noChangeShapeType="1"/>
            </p:cNvCxnSpPr>
            <p:nvPr/>
          </p:nvCxnSpPr>
          <p:spPr bwMode="auto">
            <a:xfrm rot="10800000" flipV="1">
              <a:off x="4735513" y="2457450"/>
              <a:ext cx="858837" cy="411163"/>
            </a:xfrm>
            <a:prstGeom prst="straightConnector1">
              <a:avLst/>
            </a:prstGeom>
            <a:noFill/>
            <a:ln w="38100" algn="ctr">
              <a:solidFill>
                <a:srgbClr val="C00000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Regeneration</a:t>
            </a:r>
            <a:endParaRPr lang="en-US" altLang="en-US" dirty="0" smtClean="0"/>
          </a:p>
        </p:txBody>
      </p:sp>
      <p:sp>
        <p:nvSpPr>
          <p:cNvPr id="5120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mtClean="0"/>
              <a:t>The process of cleaning the DPF.</a:t>
            </a:r>
          </a:p>
          <a:p>
            <a:r>
              <a:rPr lang="en-US" altLang="en-US" smtClean="0"/>
              <a:t>Vehicle manufacturers have different regeneration processes. </a:t>
            </a:r>
          </a:p>
          <a:p>
            <a:pPr lvl="1"/>
            <a:r>
              <a:rPr lang="en-US" altLang="en-US" smtClean="0"/>
              <a:t>Read and understand the information in the vehicle owner’s manual.</a:t>
            </a:r>
            <a:endParaRPr lang="en-US" altLang="en-US" dirty="0" smtClean="0"/>
          </a:p>
        </p:txBody>
      </p:sp>
      <p:sp>
        <p:nvSpPr>
          <p:cNvPr id="4" name="Content Placeholder 2" descr="gray box with red outline: The follwoing slides are general information and do not pertain to a specific manufacturer."/>
          <p:cNvSpPr>
            <a:spLocks noGrp="1"/>
          </p:cNvSpPr>
          <p:nvPr>
            <p:ph idx="4294967295"/>
          </p:nvPr>
        </p:nvSpPr>
        <p:spPr>
          <a:xfrm>
            <a:off x="904748" y="4114800"/>
            <a:ext cx="7334250" cy="914400"/>
          </a:xfrm>
          <a:solidFill>
            <a:schemeClr val="accent3">
              <a:lumMod val="40000"/>
              <a:lumOff val="60000"/>
            </a:schemeClr>
          </a:solidFill>
          <a:ln w="38100">
            <a:solidFill>
              <a:schemeClr val="accent2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marL="365760" lvl="1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en-US" i="1" dirty="0">
                <a:solidFill>
                  <a:srgbClr val="000000"/>
                </a:solidFill>
              </a:rPr>
              <a:t>The following slides are general information and do </a:t>
            </a:r>
            <a:r>
              <a:rPr lang="en-US" altLang="en-US" i="1" u="sng" dirty="0">
                <a:solidFill>
                  <a:srgbClr val="000000"/>
                </a:solidFill>
              </a:rPr>
              <a:t>not</a:t>
            </a:r>
            <a:r>
              <a:rPr lang="en-US" altLang="en-US" i="1" dirty="0">
                <a:solidFill>
                  <a:srgbClr val="000000"/>
                </a:solidFill>
              </a:rPr>
              <a:t> pertain to </a:t>
            </a:r>
            <a:r>
              <a:rPr lang="en-US" altLang="en-US" i="1" dirty="0" smtClean="0">
                <a:solidFill>
                  <a:srgbClr val="000000"/>
                </a:solidFill>
              </a:rPr>
              <a:t>a specific </a:t>
            </a:r>
            <a:r>
              <a:rPr lang="en-US" altLang="en-US" i="1" dirty="0">
                <a:solidFill>
                  <a:srgbClr val="000000"/>
                </a:solidFill>
              </a:rPr>
              <a:t>manufacturer</a:t>
            </a:r>
            <a:r>
              <a:rPr lang="en-US" altLang="en-US" i="1" dirty="0" smtClean="0">
                <a:solidFill>
                  <a:srgbClr val="000000"/>
                </a:solidFill>
              </a:rPr>
              <a:t>.</a:t>
            </a:r>
            <a:endParaRPr lang="en-US" altLang="en-US" i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Regeneration</a:t>
            </a:r>
          </a:p>
        </p:txBody>
      </p:sp>
      <p:sp>
        <p:nvSpPr>
          <p:cNvPr id="54275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mtClean="0"/>
              <a:t>The yellow regeneration indicator light on the dash tells the operator that some process of regeneration needs to be done (passive, active, or manual).</a:t>
            </a:r>
            <a:endParaRPr lang="en-US" altLang="en-US" dirty="0" smtClean="0"/>
          </a:p>
        </p:txBody>
      </p:sp>
      <p:grpSp>
        <p:nvGrpSpPr>
          <p:cNvPr id="54277" name="Group 9" descr="dashboard with yellow regneration indicator light illuminated"/>
          <p:cNvGrpSpPr>
            <a:grpSpLocks/>
          </p:cNvGrpSpPr>
          <p:nvPr/>
        </p:nvGrpSpPr>
        <p:grpSpPr bwMode="auto">
          <a:xfrm>
            <a:off x="1490313" y="3149013"/>
            <a:ext cx="6142038" cy="3048000"/>
            <a:chOff x="1341120" y="2362200"/>
            <a:chExt cx="6477000" cy="3733800"/>
          </a:xfrm>
        </p:grpSpPr>
        <p:pic>
          <p:nvPicPr>
            <p:cNvPr id="54278" name="Picture 6" descr="panel1.png"/>
            <p:cNvPicPr>
              <a:picLocks/>
            </p:cNvPicPr>
            <p:nvPr/>
          </p:nvPicPr>
          <p:blipFill>
            <a:blip r:embed="rId2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41120" y="2362200"/>
              <a:ext cx="6477000" cy="3733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4279" name="AutoShape 18"/>
            <p:cNvSpPr>
              <a:spLocks noChangeArrowheads="1"/>
            </p:cNvSpPr>
            <p:nvPr/>
          </p:nvSpPr>
          <p:spPr bwMode="auto">
            <a:xfrm>
              <a:off x="2133600" y="4572000"/>
              <a:ext cx="1283671" cy="287413"/>
            </a:xfrm>
            <a:prstGeom prst="rightArrow">
              <a:avLst>
                <a:gd name="adj1" fmla="val 50000"/>
                <a:gd name="adj2" fmla="val 50246"/>
              </a:avLst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ts val="18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ts val="18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ts val="1800"/>
                </a:spcBef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ts val="1800"/>
                </a:spcBef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ts val="1800"/>
                </a:spcBef>
                <a:buChar char="»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ts val="18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ts val="18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ts val="18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ts val="18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2000">
                <a:latin typeface="Times New Roman" panose="02020603050405020304" pitchFamily="18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Regeneration</a:t>
            </a:r>
          </a:p>
        </p:txBody>
      </p:sp>
      <p:sp>
        <p:nvSpPr>
          <p:cNvPr id="5529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mtClean="0"/>
              <a:t>Generally done automatically by passive and active systems without driver involvement. </a:t>
            </a:r>
          </a:p>
          <a:p>
            <a:pPr lvl="1"/>
            <a:r>
              <a:rPr lang="en-US" altLang="en-US" smtClean="0"/>
              <a:t>Passive systems use only the exhaust gas stream to burn out the soot.</a:t>
            </a:r>
          </a:p>
          <a:p>
            <a:pPr lvl="1"/>
            <a:r>
              <a:rPr lang="en-US" altLang="en-US" smtClean="0"/>
              <a:t>Active systems use a fuel burner that heats the filter to soot combustion temperatures.</a:t>
            </a:r>
          </a:p>
          <a:p>
            <a:r>
              <a:rPr lang="en-US" altLang="en-US" smtClean="0"/>
              <a:t>Can also be done manually by the driver through a process known as “parked regeneration” or manual stationary regeneration.”</a:t>
            </a:r>
            <a:endParaRPr lang="en-US" alt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Regeneration</a:t>
            </a:r>
          </a:p>
        </p:txBody>
      </p:sp>
      <p:sp>
        <p:nvSpPr>
          <p:cNvPr id="56323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mtClean="0"/>
              <a:t>A flashing yellow regeneration indicator light on the dash console tells the driver that he/she should perform a parked regeneration.</a:t>
            </a:r>
            <a:endParaRPr lang="en-US" altLang="en-US" dirty="0" smtClean="0"/>
          </a:p>
        </p:txBody>
      </p:sp>
      <p:grpSp>
        <p:nvGrpSpPr>
          <p:cNvPr id="56325" name="Group 12" descr="dashboard with yellow regneration indicator light illuminated"/>
          <p:cNvGrpSpPr>
            <a:grpSpLocks/>
          </p:cNvGrpSpPr>
          <p:nvPr/>
        </p:nvGrpSpPr>
        <p:grpSpPr bwMode="auto">
          <a:xfrm>
            <a:off x="1818132" y="3276600"/>
            <a:ext cx="5486400" cy="3200400"/>
            <a:chOff x="1524000" y="3276600"/>
            <a:chExt cx="6096000" cy="3429000"/>
          </a:xfrm>
        </p:grpSpPr>
        <p:pic>
          <p:nvPicPr>
            <p:cNvPr id="56326" name="Picture 8" descr="panel3.png"/>
            <p:cNvPicPr>
              <a:picLocks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24000" y="3276600"/>
              <a:ext cx="6096000" cy="3429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6327" name="TextBox 7"/>
            <p:cNvSpPr txBox="1">
              <a:spLocks noChangeArrowheads="1"/>
            </p:cNvSpPr>
            <p:nvPr/>
          </p:nvSpPr>
          <p:spPr bwMode="auto">
            <a:xfrm rot="19763230">
              <a:off x="2375832" y="5611565"/>
              <a:ext cx="938078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ts val="18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ts val="18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ts val="1800"/>
                </a:spcBef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ts val="1800"/>
                </a:spcBef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ts val="1800"/>
                </a:spcBef>
                <a:buChar char="»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ts val="18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ts val="18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ts val="18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ts val="18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600" b="1" dirty="0">
                  <a:solidFill>
                    <a:srgbClr val="FFFF66"/>
                  </a:solidFill>
                  <a:latin typeface="Times New Roman" panose="02020603050405020304" pitchFamily="18" charset="0"/>
                </a:rPr>
                <a:t>Flashing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Regeneration</a:t>
            </a:r>
          </a:p>
        </p:txBody>
      </p:sp>
      <p:sp>
        <p:nvSpPr>
          <p:cNvPr id="57347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mtClean="0"/>
              <a:t>If the yellow regeneration indicator light is flashing and a yellow triangle light appears on the dash console, the driver must perform a parked regeneration. </a:t>
            </a:r>
          </a:p>
        </p:txBody>
      </p:sp>
      <p:grpSp>
        <p:nvGrpSpPr>
          <p:cNvPr id="57349" name="Group 12" descr="dashboard with yellow regneration indicator light illuminated and yellow triangle "/>
          <p:cNvGrpSpPr>
            <a:grpSpLocks/>
          </p:cNvGrpSpPr>
          <p:nvPr/>
        </p:nvGrpSpPr>
        <p:grpSpPr bwMode="auto">
          <a:xfrm>
            <a:off x="1818132" y="3276600"/>
            <a:ext cx="5486400" cy="3200400"/>
            <a:chOff x="1222987" y="2819400"/>
            <a:chExt cx="6876245" cy="4114800"/>
          </a:xfrm>
        </p:grpSpPr>
        <p:pic>
          <p:nvPicPr>
            <p:cNvPr id="57350" name="Picture 6" descr="panel4 copy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22987" y="2819400"/>
              <a:ext cx="6876245" cy="4114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7351" name="TextBox 7"/>
            <p:cNvSpPr txBox="1">
              <a:spLocks noChangeArrowheads="1"/>
            </p:cNvSpPr>
            <p:nvPr/>
          </p:nvSpPr>
          <p:spPr bwMode="auto">
            <a:xfrm rot="20662814">
              <a:off x="2412097" y="5542230"/>
              <a:ext cx="1124028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ts val="18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ts val="18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ts val="1800"/>
                </a:spcBef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ts val="1800"/>
                </a:spcBef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ts val="1800"/>
                </a:spcBef>
                <a:buChar char="»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ts val="18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ts val="18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ts val="18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ts val="18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000" b="1" dirty="0">
                  <a:solidFill>
                    <a:srgbClr val="FFFF66"/>
                  </a:solidFill>
                  <a:latin typeface="Times New Roman" panose="02020603050405020304" pitchFamily="18" charset="0"/>
                </a:rPr>
                <a:t>Flashing</a:t>
              </a:r>
            </a:p>
          </p:txBody>
        </p:sp>
        <p:sp>
          <p:nvSpPr>
            <p:cNvPr id="57352" name="AutoShape 18"/>
            <p:cNvSpPr>
              <a:spLocks noChangeArrowheads="1"/>
            </p:cNvSpPr>
            <p:nvPr/>
          </p:nvSpPr>
          <p:spPr bwMode="auto">
            <a:xfrm>
              <a:off x="2514600" y="3200400"/>
              <a:ext cx="1283671" cy="287413"/>
            </a:xfrm>
            <a:prstGeom prst="rightArrow">
              <a:avLst>
                <a:gd name="adj1" fmla="val 50000"/>
                <a:gd name="adj2" fmla="val 50246"/>
              </a:avLst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ts val="18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ts val="18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ts val="1800"/>
                </a:spcBef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ts val="1800"/>
                </a:spcBef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ts val="1800"/>
                </a:spcBef>
                <a:buChar char="»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ts val="18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ts val="18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ts val="18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ts val="18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2000">
                <a:latin typeface="Times New Roman" panose="02020603050405020304" pitchFamily="18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 anchor="ctr" anchorCtr="0"/>
          <a:lstStyle/>
          <a:p>
            <a:r>
              <a:rPr lang="en-US" dirty="0" smtClean="0"/>
              <a:t>Diesel Fuel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Regeneration</a:t>
            </a:r>
          </a:p>
        </p:txBody>
      </p:sp>
      <p:sp>
        <p:nvSpPr>
          <p:cNvPr id="58371" name="Content Placeholder 9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mtClean="0"/>
              <a:t>If the red regeneration indicator light comes on, stop the truck immediately in a safe area. To avoid severe engine damage, turn off the engine and call a mechanic. </a:t>
            </a:r>
          </a:p>
          <a:p>
            <a:endParaRPr lang="en-US" altLang="en-US" smtClean="0"/>
          </a:p>
        </p:txBody>
      </p:sp>
      <p:grpSp>
        <p:nvGrpSpPr>
          <p:cNvPr id="2" name="Group 1" descr="dashboard with yellow regneration indicator light illuminated with red regneration light illuminated"/>
          <p:cNvGrpSpPr/>
          <p:nvPr/>
        </p:nvGrpSpPr>
        <p:grpSpPr>
          <a:xfrm>
            <a:off x="1860524" y="3276600"/>
            <a:ext cx="5486400" cy="3200400"/>
            <a:chOff x="2819400" y="3276600"/>
            <a:chExt cx="5401613" cy="3232737"/>
          </a:xfrm>
        </p:grpSpPr>
        <p:pic>
          <p:nvPicPr>
            <p:cNvPr id="58373" name="Picture 6" descr="panel5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19400" y="3276600"/>
              <a:ext cx="5401613" cy="32327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8374" name="AutoShape 18"/>
            <p:cNvSpPr>
              <a:spLocks noChangeArrowheads="1"/>
            </p:cNvSpPr>
            <p:nvPr/>
          </p:nvSpPr>
          <p:spPr bwMode="auto">
            <a:xfrm>
              <a:off x="3810000" y="3538506"/>
              <a:ext cx="1284287" cy="287337"/>
            </a:xfrm>
            <a:prstGeom prst="rightArrow">
              <a:avLst>
                <a:gd name="adj1" fmla="val 50000"/>
                <a:gd name="adj2" fmla="val 50283"/>
              </a:avLst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ts val="18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ts val="18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ts val="1800"/>
                </a:spcBef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ts val="1800"/>
                </a:spcBef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ts val="1800"/>
                </a:spcBef>
                <a:buChar char="»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ts val="18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ts val="18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ts val="18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ts val="18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2000">
                <a:latin typeface="Times New Roman" panose="02020603050405020304" pitchFamily="18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en-US" smtClean="0"/>
              <a:t>Diesel Exhaust Fluid</a:t>
            </a:r>
          </a:p>
        </p:txBody>
      </p:sp>
      <p:sp>
        <p:nvSpPr>
          <p:cNvPr id="52227" name="Content Placeholder 2"/>
          <p:cNvSpPr>
            <a:spLocks noGrp="1"/>
          </p:cNvSpPr>
          <p:nvPr>
            <p:ph sz="half" idx="1"/>
          </p:nvPr>
        </p:nvSpPr>
        <p:spPr>
          <a:xfrm>
            <a:off x="685546" y="1295400"/>
            <a:ext cx="7772654" cy="2057400"/>
          </a:xfrm>
        </p:spPr>
        <p:txBody>
          <a:bodyPr>
            <a:normAutofit/>
          </a:bodyPr>
          <a:lstStyle/>
          <a:p>
            <a:r>
              <a:rPr lang="en-US" altLang="en-US" dirty="0" smtClean="0"/>
              <a:t>Has a shelf life, can freeze, or degrade.</a:t>
            </a:r>
          </a:p>
          <a:p>
            <a:r>
              <a:rPr lang="en-US" altLang="en-US" dirty="0" smtClean="0"/>
              <a:t>Running out of DEF will </a:t>
            </a:r>
            <a:r>
              <a:rPr lang="en-US" altLang="en-US" dirty="0" err="1" smtClean="0"/>
              <a:t>derate</a:t>
            </a:r>
            <a:r>
              <a:rPr lang="en-US" altLang="en-US" dirty="0" smtClean="0"/>
              <a:t> </a:t>
            </a:r>
            <a:r>
              <a:rPr lang="en-US" altLang="en-US" dirty="0" smtClean="0"/>
              <a:t>power, produce limited speeds, and may shut down the motor.</a:t>
            </a:r>
          </a:p>
        </p:txBody>
      </p:sp>
      <p:pic>
        <p:nvPicPr>
          <p:cNvPr id="52229" name="Picture 2" descr="diesel exhaust diagram 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4309" y="3276601"/>
            <a:ext cx="4835904" cy="25908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ontent Placeholder 2"/>
          <p:cNvSpPr txBox="1">
            <a:spLocks/>
          </p:cNvSpPr>
          <p:nvPr/>
        </p:nvSpPr>
        <p:spPr>
          <a:xfrm>
            <a:off x="685546" y="3276600"/>
            <a:ext cx="2739041" cy="2286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65760" indent="-36576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31520" indent="-36576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Courier New" panose="02070309020205020404" pitchFamily="49" charset="0"/>
              <a:buChar char="o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97280" indent="-36576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Rockwell" panose="02060603020205020403" pitchFamily="18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63040" indent="-36576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36576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Rockwell" panose="02060603020205020403" pitchFamily="18" charset="0"/>
              <a:buChar char="◊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en-US" dirty="0" smtClean="0"/>
              <a:t>Avoid system damage; use the correct DEF.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mtClean="0"/>
              <a:t>Diesel Engine Power Train Components</a:t>
            </a:r>
            <a:endParaRPr lang="en-US" dirty="0"/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Title 1"/>
          <p:cNvSpPr>
            <a:spLocks noGrp="1"/>
          </p:cNvSpPr>
          <p:nvPr>
            <p:ph type="title"/>
          </p:nvPr>
        </p:nvSpPr>
        <p:spPr>
          <a:ln/>
        </p:spPr>
        <p:txBody>
          <a:bodyPr>
            <a:normAutofit/>
          </a:bodyPr>
          <a:lstStyle/>
          <a:p>
            <a:r>
              <a:rPr altLang="en-US" smtClean="0"/>
              <a:t>Automatic Transmission</a:t>
            </a:r>
          </a:p>
        </p:txBody>
      </p:sp>
      <p:sp>
        <p:nvSpPr>
          <p:cNvPr id="60419" name="Content Placeholder 2"/>
          <p:cNvSpPr>
            <a:spLocks noGrp="1"/>
          </p:cNvSpPr>
          <p:nvPr>
            <p:ph sz="half" idx="1"/>
          </p:nvPr>
        </p:nvSpPr>
        <p:spPr>
          <a:xfrm>
            <a:off x="685546" y="1219200"/>
            <a:ext cx="3962654" cy="5418710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smtClean="0"/>
              <a:t>Uses an internal clutch to shift between gears. </a:t>
            </a:r>
          </a:p>
          <a:p>
            <a:pPr eaLnBrk="1" hangingPunct="1"/>
            <a:r>
              <a:rPr lang="en-US" altLang="en-US" smtClean="0"/>
              <a:t>Employs a torque converter which allows the vehicle to stop without disengaging the transmission. </a:t>
            </a:r>
          </a:p>
          <a:p>
            <a:pPr eaLnBrk="1" hangingPunct="1">
              <a:buFontTx/>
              <a:buNone/>
            </a:pPr>
            <a:endParaRPr lang="en-US" altLang="en-US" smtClean="0"/>
          </a:p>
        </p:txBody>
      </p:sp>
      <p:sp>
        <p:nvSpPr>
          <p:cNvPr id="2" name="Content Placeholder 1"/>
          <p:cNvSpPr>
            <a:spLocks noGrp="1"/>
          </p:cNvSpPr>
          <p:nvPr>
            <p:ph sz="half" idx="12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60421" name="Picture 5" descr="automatic gear shif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1371600"/>
            <a:ext cx="3200400" cy="4267200"/>
          </a:xfrm>
          <a:prstGeom prst="rect">
            <a:avLst/>
          </a:prstGeom>
          <a:noFill/>
          <a:ln w="28575" algn="ctr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en-US" dirty="0" smtClean="0"/>
              <a:t>Precautions</a:t>
            </a:r>
          </a:p>
        </p:txBody>
      </p:sp>
      <p:sp>
        <p:nvSpPr>
          <p:cNvPr id="61443" name="Content Placeholder 2"/>
          <p:cNvSpPr>
            <a:spLocks noGrp="1"/>
          </p:cNvSpPr>
          <p:nvPr>
            <p:ph sz="half" idx="1"/>
          </p:nvPr>
        </p:nvSpPr>
        <p:spPr>
          <a:xfrm>
            <a:off x="685546" y="1286890"/>
            <a:ext cx="3657600" cy="3208910"/>
          </a:xfrm>
        </p:spPr>
        <p:txBody>
          <a:bodyPr>
            <a:normAutofit fontScale="92500" lnSpcReduction="20000"/>
          </a:bodyPr>
          <a:lstStyle/>
          <a:p>
            <a:r>
              <a:rPr lang="en-US" altLang="en-US" dirty="0" smtClean="0"/>
              <a:t>Do </a:t>
            </a:r>
            <a:r>
              <a:rPr lang="en-US" altLang="en-US" b="1" u="sng" dirty="0" smtClean="0"/>
              <a:t>not</a:t>
            </a:r>
            <a:r>
              <a:rPr lang="en-US" altLang="en-US" dirty="0" smtClean="0"/>
              <a:t> leave the transmission engaged when the vehicle is stopped for long periods of time. </a:t>
            </a:r>
          </a:p>
          <a:p>
            <a:r>
              <a:rPr lang="en-US" altLang="en-US" dirty="0" smtClean="0"/>
              <a:t>Do </a:t>
            </a:r>
            <a:r>
              <a:rPr lang="en-US" altLang="en-US" b="1" u="sng" dirty="0" smtClean="0"/>
              <a:t>not</a:t>
            </a:r>
            <a:r>
              <a:rPr lang="en-US" altLang="en-US" dirty="0" smtClean="0"/>
              <a:t> hold vehicle on hill with transmission.</a:t>
            </a:r>
          </a:p>
        </p:txBody>
      </p:sp>
      <p:pic>
        <p:nvPicPr>
          <p:cNvPr id="5" name="Picture 6" descr="transmission line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4572000" y="1375311"/>
            <a:ext cx="3839559" cy="287966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Content Placeholder 2"/>
          <p:cNvSpPr>
            <a:spLocks noGrp="1"/>
          </p:cNvSpPr>
          <p:nvPr>
            <p:ph sz="half" idx="12"/>
          </p:nvPr>
        </p:nvSpPr>
        <p:spPr>
          <a:xfrm>
            <a:off x="685546" y="4419600"/>
            <a:ext cx="7620000" cy="1524000"/>
          </a:xfrm>
        </p:spPr>
        <p:txBody>
          <a:bodyPr>
            <a:normAutofit/>
          </a:bodyPr>
          <a:lstStyle/>
          <a:p>
            <a:r>
              <a:rPr lang="en-US" altLang="en-US" sz="2600" dirty="0" smtClean="0"/>
              <a:t>Use the proper gear for the type of driving.</a:t>
            </a:r>
          </a:p>
          <a:p>
            <a:r>
              <a:rPr lang="en-US" altLang="en-US" sz="2600" dirty="0" smtClean="0"/>
              <a:t>Come to complete stop when shifting directions.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Title 1"/>
          <p:cNvSpPr>
            <a:spLocks noGrp="1"/>
          </p:cNvSpPr>
          <p:nvPr>
            <p:ph type="title"/>
          </p:nvPr>
        </p:nvSpPr>
        <p:spPr>
          <a:ln/>
        </p:spPr>
        <p:txBody>
          <a:bodyPr>
            <a:normAutofit/>
          </a:bodyPr>
          <a:lstStyle/>
          <a:p>
            <a:r>
              <a:rPr altLang="en-US" smtClean="0"/>
              <a:t>Transfer Case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546" y="1219200"/>
            <a:ext cx="7772654" cy="114300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dirty="0" smtClean="0"/>
              <a:t>Connects the front differential to the rear differential.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sz="half" idx="12"/>
          </p:nvPr>
        </p:nvSpPr>
        <p:spPr>
          <a:xfrm>
            <a:off x="685546" y="2362200"/>
            <a:ext cx="3657600" cy="3853248"/>
          </a:xfrm>
        </p:spPr>
        <p:txBody>
          <a:bodyPr>
            <a:normAutofit/>
          </a:bodyPr>
          <a:lstStyle/>
          <a:p>
            <a:pPr lvl="1">
              <a:defRPr/>
            </a:pPr>
            <a:r>
              <a:rPr lang="en-US" dirty="0" smtClean="0"/>
              <a:t>High range vs. low range</a:t>
            </a:r>
          </a:p>
          <a:p>
            <a:pPr lvl="2">
              <a:defRPr/>
            </a:pPr>
            <a:r>
              <a:rPr lang="en-US" dirty="0" smtClean="0"/>
              <a:t>Transmission in neutral to switch between</a:t>
            </a:r>
          </a:p>
          <a:p>
            <a:pPr lvl="1">
              <a:defRPr/>
            </a:pPr>
            <a:r>
              <a:rPr lang="en-US" dirty="0" smtClean="0"/>
              <a:t>Know your hubs.</a:t>
            </a:r>
          </a:p>
          <a:p>
            <a:pPr lvl="1">
              <a:defRPr/>
            </a:pPr>
            <a:r>
              <a:rPr lang="en-US" dirty="0" smtClean="0"/>
              <a:t>Do </a:t>
            </a:r>
            <a:r>
              <a:rPr lang="en-US" b="1" u="sng" dirty="0" smtClean="0"/>
              <a:t>not</a:t>
            </a:r>
            <a:r>
              <a:rPr lang="en-US" dirty="0" smtClean="0"/>
              <a:t> engage on dry pavement.</a:t>
            </a:r>
            <a:endParaRPr lang="en-US" dirty="0"/>
          </a:p>
        </p:txBody>
      </p:sp>
      <p:pic>
        <p:nvPicPr>
          <p:cNvPr id="5" name="Picture 6" descr="transfer case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4495800" y="2438400"/>
            <a:ext cx="3784600" cy="283845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Title 1"/>
          <p:cNvSpPr>
            <a:spLocks noGrp="1"/>
          </p:cNvSpPr>
          <p:nvPr>
            <p:ph type="title"/>
          </p:nvPr>
        </p:nvSpPr>
        <p:spPr>
          <a:ln/>
        </p:spPr>
        <p:txBody>
          <a:bodyPr>
            <a:normAutofit/>
          </a:bodyPr>
          <a:lstStyle/>
          <a:p>
            <a:r>
              <a:rPr altLang="en-US" smtClean="0"/>
              <a:t>Retarder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sz="half" idx="12"/>
          </p:nvPr>
        </p:nvSpPr>
        <p:spPr/>
        <p:txBody>
          <a:bodyPr/>
          <a:lstStyle/>
          <a:p>
            <a:r>
              <a:rPr lang="en-US" altLang="en-US" dirty="0"/>
              <a:t>Supplements the vehicle braking system through the transmission.</a:t>
            </a:r>
          </a:p>
          <a:p>
            <a:endParaRPr lang="en-US" dirty="0"/>
          </a:p>
        </p:txBody>
      </p:sp>
      <p:grpSp>
        <p:nvGrpSpPr>
          <p:cNvPr id="63493" name="Group 6"/>
          <p:cNvGrpSpPr>
            <a:grpSpLocks/>
          </p:cNvGrpSpPr>
          <p:nvPr/>
        </p:nvGrpSpPr>
        <p:grpSpPr bwMode="auto">
          <a:xfrm>
            <a:off x="4114800" y="3234047"/>
            <a:ext cx="4191000" cy="3143250"/>
            <a:chOff x="381000" y="1371600"/>
            <a:chExt cx="4191000" cy="3143250"/>
          </a:xfrm>
        </p:grpSpPr>
        <p:pic>
          <p:nvPicPr>
            <p:cNvPr id="5" name="Picture 6" descr="retarder and surrounding components"/>
            <p:cNvPicPr>
              <a:picLocks noChangeAspect="1" noChangeArrowheads="1"/>
            </p:cNvPicPr>
            <p:nvPr/>
          </p:nvPicPr>
          <p:blipFill>
            <a:blip r:embed="rId2"/>
            <a:stretch>
              <a:fillRect/>
            </a:stretch>
          </p:blipFill>
          <p:spPr bwMode="auto">
            <a:xfrm>
              <a:off x="381000" y="1371600"/>
              <a:ext cx="4191000" cy="3143250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sp>
          <p:nvSpPr>
            <p:cNvPr id="63496" name="Rectangle 10" descr="red box"/>
            <p:cNvSpPr>
              <a:spLocks noChangeArrowheads="1"/>
            </p:cNvSpPr>
            <p:nvPr/>
          </p:nvSpPr>
          <p:spPr bwMode="auto">
            <a:xfrm>
              <a:off x="838200" y="1371600"/>
              <a:ext cx="1371600" cy="3124200"/>
            </a:xfrm>
            <a:prstGeom prst="rect">
              <a:avLst/>
            </a:prstGeom>
            <a:noFill/>
            <a:ln w="47625">
              <a:solidFill>
                <a:srgbClr val="FF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ts val="18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ts val="18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ts val="1800"/>
                </a:spcBef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ts val="1800"/>
                </a:spcBef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ts val="1800"/>
                </a:spcBef>
                <a:buChar char="»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ts val="18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ts val="18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ts val="18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ts val="18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2000">
                <a:latin typeface="Times New Roman" panose="02020603050405020304" pitchFamily="18" charset="0"/>
              </a:endParaRPr>
            </a:p>
          </p:txBody>
        </p:sp>
      </p:grpSp>
      <p:pic>
        <p:nvPicPr>
          <p:cNvPr id="63494" name="Picture 1" descr="retarder part schematic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85800" y="1449787"/>
            <a:ext cx="2971800" cy="385288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Dynamic Engine Brakes</a:t>
            </a:r>
          </a:p>
        </p:txBody>
      </p:sp>
      <p:sp>
        <p:nvSpPr>
          <p:cNvPr id="6451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mtClean="0"/>
              <a:t>Supplements the vehicle braking system through the engine.</a:t>
            </a:r>
          </a:p>
        </p:txBody>
      </p:sp>
      <p:pic>
        <p:nvPicPr>
          <p:cNvPr id="5" name="Picture 9" descr="dynamic engine brakes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1874838" y="2209800"/>
            <a:ext cx="5375275" cy="403066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mtClean="0"/>
              <a:t>Causes of Low Power</a:t>
            </a:r>
            <a:endParaRPr lang="en-US" dirty="0"/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Throttle Linkage</a:t>
            </a:r>
          </a:p>
        </p:txBody>
      </p:sp>
      <p:sp>
        <p:nvSpPr>
          <p:cNvPr id="66563" name="Content Placeholder 29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 altLang="en-US" dirty="0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2"/>
          </p:nvPr>
        </p:nvSpPr>
        <p:spPr/>
        <p:txBody>
          <a:bodyPr/>
          <a:lstStyle/>
          <a:p>
            <a:r>
              <a:rPr lang="en-US" altLang="en-US" dirty="0"/>
              <a:t>Look for:</a:t>
            </a:r>
          </a:p>
          <a:p>
            <a:pPr lvl="1"/>
            <a:r>
              <a:rPr lang="en-US" altLang="en-US" dirty="0"/>
              <a:t>Dirt under the throttle pedal</a:t>
            </a:r>
          </a:p>
          <a:p>
            <a:pPr lvl="1"/>
            <a:r>
              <a:rPr lang="en-US" altLang="en-US" dirty="0"/>
              <a:t>A frayed throttle cable</a:t>
            </a:r>
          </a:p>
          <a:p>
            <a:pPr lvl="1"/>
            <a:r>
              <a:rPr lang="en-US" altLang="en-US" dirty="0"/>
              <a:t>A miss-adjusted throttle position sensor</a:t>
            </a:r>
          </a:p>
          <a:p>
            <a:endParaRPr lang="en-US" dirty="0"/>
          </a:p>
        </p:txBody>
      </p:sp>
      <p:pic>
        <p:nvPicPr>
          <p:cNvPr id="8" name="Picture 5" descr="throttle linkag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41555" y="1447800"/>
            <a:ext cx="3830318" cy="297179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Diesel Fuel Vs. Gasoline</a:t>
            </a:r>
            <a:endParaRPr lang="en-US" altLang="en-US" dirty="0" smtClean="0"/>
          </a:p>
        </p:txBody>
      </p:sp>
      <p:sp>
        <p:nvSpPr>
          <p:cNvPr id="1024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altLang="en-US" smtClean="0"/>
              <a:t>Diesel fuel:</a:t>
            </a:r>
          </a:p>
          <a:p>
            <a:pPr lvl="1"/>
            <a:r>
              <a:rPr lang="en-US" altLang="en-US" smtClean="0"/>
              <a:t>Is heavier and oilier </a:t>
            </a:r>
          </a:p>
          <a:p>
            <a:pPr lvl="1"/>
            <a:r>
              <a:rPr lang="en-US" altLang="en-US" smtClean="0"/>
              <a:t>Evaporates much more slowly </a:t>
            </a:r>
          </a:p>
          <a:p>
            <a:pPr lvl="1"/>
            <a:r>
              <a:rPr lang="en-US" altLang="en-US" smtClean="0"/>
              <a:t>Burns for a longer duration </a:t>
            </a:r>
          </a:p>
          <a:p>
            <a:pPr lvl="1"/>
            <a:r>
              <a:rPr lang="en-US" altLang="en-US" smtClean="0"/>
              <a:t>Has a higher energy content</a:t>
            </a:r>
            <a:endParaRPr lang="en-US" dirty="0"/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4294967295"/>
          </p:nvPr>
        </p:nvSpPr>
        <p:spPr>
          <a:xfrm>
            <a:off x="4571746" y="1216152"/>
            <a:ext cx="3911346" cy="5419575"/>
          </a:xfrm>
        </p:spPr>
      </p:sp>
      <p:pic>
        <p:nvPicPr>
          <p:cNvPr id="5" name="Picture 7" descr="gas pump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98619" y="1295400"/>
            <a:ext cx="3657600" cy="27432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Plugged Air Cleaner</a:t>
            </a:r>
          </a:p>
        </p:txBody>
      </p:sp>
      <p:sp>
        <p:nvSpPr>
          <p:cNvPr id="80899" name="Content Placeholder 2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Check and tap out the air cleaner.</a:t>
            </a:r>
          </a:p>
          <a:p>
            <a:pPr lvl="1"/>
            <a:r>
              <a:rPr lang="en-US" dirty="0" smtClean="0"/>
              <a:t>Never blow out an air filter.</a:t>
            </a:r>
          </a:p>
          <a:p>
            <a:r>
              <a:rPr lang="en-US" dirty="0" smtClean="0"/>
              <a:t>Replace as needed.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Picture 4" descr="air filter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0708" y="1447800"/>
            <a:ext cx="3829434" cy="29718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Turbo Outlet Clamps</a:t>
            </a:r>
          </a:p>
        </p:txBody>
      </p:sp>
      <p:sp>
        <p:nvSpPr>
          <p:cNvPr id="68611" name="Content Placeholder 2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 altLang="en-US" dirty="0" smtClean="0"/>
          </a:p>
        </p:txBody>
      </p:sp>
      <p:sp>
        <p:nvSpPr>
          <p:cNvPr id="6" name="Content Placeholder 5"/>
          <p:cNvSpPr>
            <a:spLocks noGrp="1"/>
          </p:cNvSpPr>
          <p:nvPr>
            <p:ph sz="half" idx="12"/>
          </p:nvPr>
        </p:nvSpPr>
        <p:spPr/>
        <p:txBody>
          <a:bodyPr/>
          <a:lstStyle/>
          <a:p>
            <a:r>
              <a:rPr lang="en-US" altLang="en-US" dirty="0"/>
              <a:t>Loose turbo outlet clamps will make a whistling sound.</a:t>
            </a:r>
          </a:p>
          <a:p>
            <a:endParaRPr lang="en-US" dirty="0"/>
          </a:p>
        </p:txBody>
      </p:sp>
      <p:pic>
        <p:nvPicPr>
          <p:cNvPr id="37" name="Picture 36" descr="turbocharger outlet clamps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675133" y="1447800"/>
            <a:ext cx="3896867" cy="32004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Split air charge boot</a:t>
            </a:r>
          </a:p>
        </p:txBody>
      </p:sp>
      <p:pic>
        <p:nvPicPr>
          <p:cNvPr id="69636" name="Picture 2" descr="split air charge boot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418"/>
          <a:stretch>
            <a:fillRect/>
          </a:stretch>
        </p:blipFill>
        <p:spPr>
          <a:xfrm>
            <a:off x="1238250" y="1601523"/>
            <a:ext cx="6667500" cy="472969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Poor Fuel Quality</a:t>
            </a:r>
          </a:p>
        </p:txBody>
      </p:sp>
      <p:sp>
        <p:nvSpPr>
          <p:cNvPr id="70659" name="Content Placeholder 2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mtClean="0"/>
              <a:t>Add diesel additives or drain the fuel tank and add a quality fuel.</a:t>
            </a:r>
          </a:p>
        </p:txBody>
      </p:sp>
      <p:pic>
        <p:nvPicPr>
          <p:cNvPr id="26" name="Picture 25" descr="dirty fuel in a jar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71750" y="2514600"/>
            <a:ext cx="3970338" cy="33528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Dirty Fuel Filter</a:t>
            </a:r>
          </a:p>
        </p:txBody>
      </p:sp>
      <p:sp>
        <p:nvSpPr>
          <p:cNvPr id="71683" name="Content Placeholder 2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mtClean="0"/>
              <a:t>Replace the fuel filter.</a:t>
            </a:r>
          </a:p>
        </p:txBody>
      </p:sp>
      <p:pic>
        <p:nvPicPr>
          <p:cNvPr id="9" name="Picture 6" descr="person pointing to fuel filter (with surrounding components)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9200" y="1905000"/>
            <a:ext cx="5105400" cy="396081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Plugged DPF</a:t>
            </a:r>
            <a:endParaRPr lang="en-US" altLang="en-US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Clean DPF</a:t>
            </a:r>
            <a:endParaRPr lang="en-US" dirty="0"/>
          </a:p>
        </p:txBody>
      </p:sp>
      <p:sp>
        <p:nvSpPr>
          <p:cNvPr id="12" name="Content Placeholder 11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smtClean="0"/>
              <a:t>Plugged DPF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half" idx="1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2709" name="Picture 2" descr="clean DP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707" t="46397" r="12352" b="4610"/>
          <a:stretch>
            <a:fillRect/>
          </a:stretch>
        </p:blipFill>
        <p:spPr bwMode="auto">
          <a:xfrm>
            <a:off x="665608" y="1995487"/>
            <a:ext cx="3657600" cy="379571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2710" name="Picture 3" descr="plugged DP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845584" y="2022783"/>
            <a:ext cx="3632809" cy="373819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Plugged DPF</a:t>
            </a:r>
            <a:endParaRPr lang="en-US" altLang="en-US" dirty="0" smtClean="0"/>
          </a:p>
        </p:txBody>
      </p:sp>
      <p:sp>
        <p:nvSpPr>
          <p:cNvPr id="7373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mtClean="0"/>
              <a:t>Have your engine checked out by a qualified technician since the engine may need major repairs.</a:t>
            </a:r>
          </a:p>
        </p:txBody>
      </p:sp>
      <p:pic>
        <p:nvPicPr>
          <p:cNvPr id="73733" name="Picture 5" descr="diesel particulate filter (DFP)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2590800"/>
            <a:ext cx="4876800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Anti-freeze and DPF</a:t>
            </a:r>
          </a:p>
        </p:txBody>
      </p:sp>
      <p:pic>
        <p:nvPicPr>
          <p:cNvPr id="74756" name="Picture 2" descr="DPF plugged with anti-freeze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1480344"/>
            <a:ext cx="6096000" cy="497205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Title 1"/>
          <p:cNvSpPr>
            <a:spLocks noGrp="1"/>
          </p:cNvSpPr>
          <p:nvPr>
            <p:ph type="title"/>
          </p:nvPr>
        </p:nvSpPr>
        <p:spPr>
          <a:xfrm>
            <a:off x="675133" y="336341"/>
            <a:ext cx="7772400" cy="830997"/>
          </a:xfrm>
          <a:ln/>
        </p:spPr>
        <p:txBody>
          <a:bodyPr>
            <a:normAutofit/>
          </a:bodyPr>
          <a:lstStyle/>
          <a:p>
            <a:r>
              <a:rPr altLang="en-US" smtClean="0"/>
              <a:t>Engine Blow-By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675132" y="1219200"/>
            <a:ext cx="7772400" cy="4925951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smtClean="0"/>
              <a:t>Dust and dirt is the biggest cause of motor damage.</a:t>
            </a:r>
          </a:p>
          <a:p>
            <a:pPr lvl="1">
              <a:defRPr/>
            </a:pPr>
            <a:r>
              <a:rPr lang="en-US" smtClean="0"/>
              <a:t>Will damage rings and cylinders and blow seals and gaskets.</a:t>
            </a:r>
          </a:p>
          <a:p>
            <a:pPr lvl="1">
              <a:defRPr/>
            </a:pPr>
            <a:r>
              <a:rPr lang="en-US" smtClean="0"/>
              <a:t>Causes loss of power.</a:t>
            </a:r>
          </a:p>
          <a:p>
            <a:pPr lvl="1">
              <a:defRPr/>
            </a:pPr>
            <a:r>
              <a:rPr lang="en-US" smtClean="0"/>
              <a:t>Dilutes engine oil.</a:t>
            </a:r>
          </a:p>
          <a:p>
            <a:pPr>
              <a:defRPr/>
            </a:pPr>
            <a:r>
              <a:rPr lang="en-US" smtClean="0"/>
              <a:t>Have a qualified technician check your engine; the engine may need major repairs or overhaul.</a:t>
            </a:r>
          </a:p>
          <a:p>
            <a:pPr marL="457200" lvl="1" indent="0">
              <a:buFontTx/>
              <a:buNone/>
              <a:defRPr/>
            </a:pPr>
            <a:endParaRPr lang="en-US" smtClean="0"/>
          </a:p>
          <a:p>
            <a:pPr>
              <a:defRPr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mtClean="0"/>
              <a:t>Engine Start Up and Shut Down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Octane vs. </a:t>
            </a:r>
            <a:r>
              <a:rPr lang="en-US" altLang="en-US" dirty="0" err="1" smtClean="0"/>
              <a:t>Cetane</a:t>
            </a:r>
            <a:r>
              <a:rPr lang="en-US" altLang="en-US" dirty="0" smtClean="0"/>
              <a:t> Number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Octane Number</a:t>
            </a:r>
            <a:br>
              <a:rPr lang="en-US" dirty="0" smtClean="0"/>
            </a:br>
            <a:r>
              <a:rPr lang="en-US" sz="2000" dirty="0" smtClean="0"/>
              <a:t>(Fuel grade </a:t>
            </a:r>
            <a:r>
              <a:rPr lang="en-US" sz="2000" dirty="0" smtClean="0"/>
              <a:t>of the </a:t>
            </a:r>
            <a:r>
              <a:rPr lang="en-US" sz="2000" dirty="0" smtClean="0"/>
              <a:t>gasoline)</a:t>
            </a:r>
            <a:endParaRPr lang="en-US" sz="2000" dirty="0"/>
          </a:p>
        </p:txBody>
      </p:sp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en-US" dirty="0" smtClean="0"/>
              <a:t>Measurement of a fuel’s ability to resist self-ignition when subjected to heat and pressure</a:t>
            </a:r>
          </a:p>
          <a:p>
            <a:pPr lvl="1"/>
            <a:r>
              <a:rPr lang="en-US" altLang="en-US" dirty="0" smtClean="0"/>
              <a:t>The higher the octane number, the more control there is over the fuel’s ignition point.</a:t>
            </a:r>
          </a:p>
          <a:p>
            <a:pPr lvl="1"/>
            <a:r>
              <a:rPr lang="en-US" altLang="en-US" dirty="0" smtClean="0"/>
              <a:t>Fuel should not start burning before the spark plug fires. </a:t>
            </a:r>
            <a:endParaRPr lang="en-US" alt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err="1" smtClean="0"/>
              <a:t>Cetane</a:t>
            </a:r>
            <a:r>
              <a:rPr lang="en-US" dirty="0" smtClean="0"/>
              <a:t> Number</a:t>
            </a:r>
            <a:br>
              <a:rPr lang="en-US" dirty="0" smtClean="0"/>
            </a:br>
            <a:endParaRPr lang="en-US" sz="2000" dirty="0"/>
          </a:p>
        </p:txBody>
      </p:sp>
      <p:sp>
        <p:nvSpPr>
          <p:cNvPr id="10" name="Content Placeholder 9"/>
          <p:cNvSpPr>
            <a:spLocks noGrp="1"/>
          </p:cNvSpPr>
          <p:nvPr>
            <p:ph sz="half" idx="12"/>
          </p:nvPr>
        </p:nvSpPr>
        <p:spPr/>
        <p:txBody>
          <a:bodyPr/>
          <a:lstStyle/>
          <a:p>
            <a:r>
              <a:rPr lang="en-US" altLang="en-US" dirty="0" smtClean="0"/>
              <a:t>Describes diesel fuel’s ignition characteristic</a:t>
            </a:r>
          </a:p>
          <a:p>
            <a:pPr lvl="1"/>
            <a:r>
              <a:rPr lang="en-US" altLang="en-US" dirty="0" smtClean="0"/>
              <a:t>The higher the </a:t>
            </a:r>
            <a:r>
              <a:rPr lang="en-US" altLang="en-US" dirty="0" err="1" smtClean="0"/>
              <a:t>cetane</a:t>
            </a:r>
            <a:r>
              <a:rPr lang="en-US" altLang="en-US" dirty="0" smtClean="0"/>
              <a:t> number, the easier the fuel is to ignite.</a:t>
            </a:r>
          </a:p>
          <a:p>
            <a:pPr lvl="1"/>
            <a:r>
              <a:rPr lang="en-US" altLang="en-US" dirty="0" smtClean="0"/>
              <a:t>A </a:t>
            </a:r>
            <a:r>
              <a:rPr lang="en-US" altLang="en-US" dirty="0" err="1" smtClean="0"/>
              <a:t>cetane</a:t>
            </a:r>
            <a:r>
              <a:rPr lang="en-US" altLang="en-US" dirty="0" smtClean="0"/>
              <a:t> number of 40 is common for most diesel engines.</a:t>
            </a:r>
          </a:p>
          <a:p>
            <a:pPr lvl="1"/>
            <a:r>
              <a:rPr lang="en-US" altLang="en-US" dirty="0" smtClean="0"/>
              <a:t>C</a:t>
            </a:r>
            <a:r>
              <a:rPr lang="en-US" dirty="0" smtClean="0"/>
              <a:t>ertain manufacturer warranties stipulate the use of 50 </a:t>
            </a:r>
            <a:r>
              <a:rPr lang="en-US" dirty="0" err="1" smtClean="0"/>
              <a:t>cetane</a:t>
            </a:r>
            <a:r>
              <a:rPr lang="en-US" dirty="0" smtClean="0"/>
              <a:t>-rated fuel.</a:t>
            </a:r>
          </a:p>
        </p:txBody>
      </p:sp>
      <p:pic>
        <p:nvPicPr>
          <p:cNvPr id="13" name="Picture 12" descr="Exclamation mark" title="Exclamation mark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76698" y="5562600"/>
            <a:ext cx="542925" cy="457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Basic Procedures</a:t>
            </a:r>
          </a:p>
        </p:txBody>
      </p:sp>
      <p:sp>
        <p:nvSpPr>
          <p:cNvPr id="77827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altLang="en-US" smtClean="0"/>
              <a:t>If possible, start your engine and let idle for 2 to 3 minutes before moving.</a:t>
            </a:r>
          </a:p>
          <a:p>
            <a:r>
              <a:rPr lang="en-US" altLang="en-US" smtClean="0"/>
              <a:t>Slowly throttle the engine until the coolant is up to operating temperature.</a:t>
            </a:r>
          </a:p>
          <a:p>
            <a:r>
              <a:rPr lang="en-US" altLang="en-US" smtClean="0"/>
              <a:t>Never idle your engine for more than 5 minutes (low idle).</a:t>
            </a:r>
          </a:p>
          <a:p>
            <a:r>
              <a:rPr lang="en-US" altLang="en-US" smtClean="0"/>
              <a:t>Shut down after 5 minutes if engine has been run hard or when exhaust temperature is below 300° F.</a:t>
            </a:r>
          </a:p>
          <a:p>
            <a:r>
              <a:rPr lang="en-US" altLang="en-US" smtClean="0"/>
              <a:t>If your engine must idle, set throttle between 1,000 and  1,200 RPMs (high idle).</a:t>
            </a:r>
            <a:endParaRPr lang="en-US" alt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Objectives</a:t>
            </a:r>
            <a:endParaRPr lang="en-US" altLang="en-US" dirty="0" smtClean="0"/>
          </a:p>
        </p:txBody>
      </p:sp>
      <p:sp>
        <p:nvSpPr>
          <p:cNvPr id="6147" name="Content Placeholder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altLang="en-US" dirty="0" smtClean="0"/>
              <a:t>Describe…</a:t>
            </a:r>
          </a:p>
          <a:p>
            <a:pPr lvl="1"/>
            <a:r>
              <a:rPr lang="en-US" altLang="en-US" dirty="0" smtClean="0"/>
              <a:t>Differences between diesel fuel and gasoline</a:t>
            </a:r>
          </a:p>
          <a:p>
            <a:pPr lvl="1"/>
            <a:r>
              <a:rPr lang="en-US" altLang="en-US" dirty="0" smtClean="0"/>
              <a:t>Major </a:t>
            </a:r>
            <a:r>
              <a:rPr lang="en-US" altLang="en-US" dirty="0" smtClean="0"/>
              <a:t>components of a diesel fuel system</a:t>
            </a:r>
          </a:p>
          <a:p>
            <a:pPr lvl="1"/>
            <a:r>
              <a:rPr lang="en-US" altLang="en-US" dirty="0" smtClean="0"/>
              <a:t>Correct operating procedures/parameters of starting a diesel engine</a:t>
            </a:r>
          </a:p>
          <a:p>
            <a:pPr lvl="1"/>
            <a:r>
              <a:rPr lang="en-US" altLang="en-US" dirty="0" smtClean="0"/>
              <a:t>Basic </a:t>
            </a:r>
            <a:r>
              <a:rPr lang="en-US" altLang="en-US" dirty="0" smtClean="0"/>
              <a:t>powertrain </a:t>
            </a:r>
            <a:r>
              <a:rPr lang="en-US" altLang="en-US" dirty="0" smtClean="0"/>
              <a:t>components of a fire apparatus and each component’s operating characteristics</a:t>
            </a:r>
          </a:p>
          <a:p>
            <a:r>
              <a:rPr lang="en-US" altLang="en-US" dirty="0" smtClean="0"/>
              <a:t>Discuss…</a:t>
            </a:r>
          </a:p>
          <a:p>
            <a:pPr lvl="1"/>
            <a:r>
              <a:rPr lang="en-US" altLang="en-US" dirty="0" smtClean="0"/>
              <a:t>Diesel particulate filter and its function in the regeneration process</a:t>
            </a:r>
          </a:p>
          <a:p>
            <a:endParaRPr lang="en-US" altLang="en-US" dirty="0"/>
          </a:p>
        </p:txBody>
      </p:sp>
      <p:pic>
        <p:nvPicPr>
          <p:cNvPr id="6149" name="Picture 228" descr="Target icon"/>
          <p:cNvPicPr>
            <a:picLocks noChangeAspect="1" noChangeArrowheads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encilSketch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4042" y="754251"/>
            <a:ext cx="914400" cy="914400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3784670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en-US" smtClean="0"/>
              <a:t>Diesel Fuel Differences</a:t>
            </a:r>
            <a:endParaRPr lang="en-US" altLang="en-US" dirty="0" smtClean="0"/>
          </a:p>
        </p:txBody>
      </p:sp>
      <p:sp>
        <p:nvSpPr>
          <p:cNvPr id="13315" name="Conten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altLang="en-US" smtClean="0"/>
              <a:t>On-Road Diesel</a:t>
            </a:r>
            <a:endParaRPr lang="en-US" altLang="en-US" dirty="0" smtClean="0"/>
          </a:p>
        </p:txBody>
      </p:sp>
      <p:sp>
        <p:nvSpPr>
          <p:cNvPr id="2" name="Content Placeholder 1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en-US" smtClean="0"/>
              <a:t>Used  in vehicles that travel on federal, state, and local highways and roads</a:t>
            </a:r>
          </a:p>
          <a:p>
            <a:r>
              <a:rPr lang="en-US" altLang="en-US" smtClean="0"/>
              <a:t>Road maintenance tax</a:t>
            </a:r>
          </a:p>
          <a:p>
            <a:r>
              <a:rPr lang="en-US" altLang="en-US" b="1" smtClean="0"/>
              <a:t>Yellowish to clear in color</a:t>
            </a:r>
          </a:p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smtClean="0"/>
              <a:t>Off-Road Diesel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2"/>
          </p:nvPr>
        </p:nvSpPr>
        <p:spPr/>
        <p:txBody>
          <a:bodyPr/>
          <a:lstStyle/>
          <a:p>
            <a:r>
              <a:rPr lang="en-US" altLang="en-US" smtClean="0"/>
              <a:t>Strictly used by vehicles traveling off-road </a:t>
            </a:r>
          </a:p>
          <a:p>
            <a:r>
              <a:rPr lang="en-US" altLang="en-US" smtClean="0"/>
              <a:t>Not subject to road taxes</a:t>
            </a:r>
          </a:p>
          <a:p>
            <a:r>
              <a:rPr lang="en-US" altLang="en-US" b="1" smtClean="0"/>
              <a:t>Reddish in color (red fuel or dyed)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No. 2 and No. 1 Diesel Fuels</a:t>
            </a:r>
          </a:p>
        </p:txBody>
      </p:sp>
      <p:sp>
        <p:nvSpPr>
          <p:cNvPr id="14339" name="Conten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dirty="0" smtClean="0"/>
              <a:t>Number 2 Diesel</a:t>
            </a:r>
            <a:br>
              <a:rPr lang="en-US" altLang="en-US" dirty="0" smtClean="0"/>
            </a:br>
            <a:r>
              <a:rPr lang="en-US" altLang="en-US" sz="2000" dirty="0" smtClean="0"/>
              <a:t>(No. 2) </a:t>
            </a:r>
            <a:endParaRPr lang="en-US" altLang="en-US" sz="2000" dirty="0"/>
          </a:p>
        </p:txBody>
      </p:sp>
      <p:sp>
        <p:nvSpPr>
          <p:cNvPr id="2" name="Content Placeholder 1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en-US" dirty="0" smtClean="0"/>
              <a:t>Most widely used grade of diesel fuel</a:t>
            </a:r>
          </a:p>
          <a:p>
            <a:r>
              <a:rPr lang="en-US" altLang="en-US" dirty="0" smtClean="0"/>
              <a:t>Provides improved power and better mileage than No. 1 diesel (heat energy)</a:t>
            </a:r>
          </a:p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altLang="en-US" dirty="0" smtClean="0"/>
              <a:t>Number 1 Diesel</a:t>
            </a:r>
            <a:br>
              <a:rPr lang="en-US" altLang="en-US" dirty="0" smtClean="0"/>
            </a:br>
            <a:r>
              <a:rPr lang="en-US" altLang="en-US" sz="2000" dirty="0" smtClean="0"/>
              <a:t>(No. 1)</a:t>
            </a:r>
            <a:endParaRPr lang="en-US" altLang="en-US" sz="200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2"/>
          </p:nvPr>
        </p:nvSpPr>
        <p:spPr/>
        <p:txBody>
          <a:bodyPr/>
          <a:lstStyle/>
          <a:p>
            <a:r>
              <a:rPr lang="en-US" altLang="en-US" dirty="0" smtClean="0"/>
              <a:t>Most widely used fuel in very cold environments</a:t>
            </a:r>
          </a:p>
          <a:p>
            <a:r>
              <a:rPr lang="en-US" altLang="en-US" dirty="0" smtClean="0"/>
              <a:t>Considered </a:t>
            </a:r>
            <a:r>
              <a:rPr lang="en-US" altLang="en-US" dirty="0" smtClean="0"/>
              <a:t>a non-gelling fuel</a:t>
            </a:r>
          </a:p>
          <a:p>
            <a:endParaRPr lang="en-US" dirty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728647" y="4800600"/>
            <a:ext cx="7772400" cy="1752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None/>
              <a:defRPr sz="2800" b="1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Courier New" panose="02070309020205020404" pitchFamily="49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Rockwell" panose="02060603020205020403" pitchFamily="18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Rockwell" panose="02060603020205020403" pitchFamily="18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en-US" dirty="0" smtClean="0"/>
              <a:t>Winter Grade</a:t>
            </a:r>
          </a:p>
          <a:p>
            <a:pPr lvl="1"/>
            <a:r>
              <a:rPr lang="en-US" altLang="en-US" sz="2400" b="0" dirty="0" smtClean="0"/>
              <a:t>In most areas where the weather can become cold, distributors will blend No. 1 and No. 2 diesel together for a winterized fuel. </a:t>
            </a:r>
          </a:p>
          <a:p>
            <a:endParaRPr lang="en-US" alt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ood Type">
  <a:themeElements>
    <a:clrScheme name="Wood Type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Wood Type">
      <a:majorFont>
        <a:latin typeface="Rockwell Condensed" panose="02060603050405020104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 panose="02060603020205020403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Wood Type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hade val="63000"/>
              </a:schemeClr>
              <a:schemeClr val="phClr">
                <a:tint val="10000"/>
                <a:satMod val="150000"/>
              </a:schemeClr>
            </a:duotone>
          </a:blip>
          <a:tile tx="0" ty="0" sx="60000" sy="59000" flip="none" algn="tl"/>
        </a:blipFill>
        <a:blipFill rotWithShape="1">
          <a:blip xmlns:r="http://schemas.openxmlformats.org/officeDocument/2006/relationships" r:embed="rId1">
            <a:duotone>
              <a:schemeClr val="phClr">
                <a:shade val="36000"/>
                <a:satMod val="120000"/>
              </a:schemeClr>
              <a:schemeClr val="phClr">
                <a:tint val="40000"/>
              </a:schemeClr>
            </a:duotone>
          </a:blip>
          <a:tile tx="0" ty="0" sx="60000" sy="59000" flip="none" algn="tl"/>
        </a:blip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solidFill>
          <a:schemeClr val="phClr">
            <a:shade val="97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5000"/>
                <a:shade val="58000"/>
                <a:satMod val="120000"/>
              </a:schemeClr>
              <a:schemeClr val="phClr">
                <a:tint val="50000"/>
                <a:shade val="96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ood Type" id="{7ACABC62-BF99-48CF-A9DC-4DB89C7B13DC}" vid="{142A1326-48AB-42A9-8428-CB14AA30176D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9D6652020581F4AAFEC247DDFD43C06" ma:contentTypeVersion="2" ma:contentTypeDescription="Create a new document." ma:contentTypeScope="" ma:versionID="5a328d6fc7b0f8b4010254549e87812a">
  <xsd:schema xmlns:xsd="http://www.w3.org/2001/XMLSchema" xmlns:xs="http://www.w3.org/2001/XMLSchema" xmlns:p="http://schemas.microsoft.com/office/2006/metadata/properties" xmlns:ns2="6dc33cb6-6e53-400e-a50b-7d10ab5b0f80" targetNamespace="http://schemas.microsoft.com/office/2006/metadata/properties" ma:root="true" ma:fieldsID="63d12a00ee4cf5b63b0850246bd16b37" ns2:_="">
    <xsd:import namespace="6dc33cb6-6e53-400e-a50b-7d10ab5b0f8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dc33cb6-6e53-400e-a50b-7d10ab5b0f8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D90D73EB-50CF-4D29-B85D-23C2CCC845EC}"/>
</file>

<file path=customXml/itemProps2.xml><?xml version="1.0" encoding="utf-8"?>
<ds:datastoreItem xmlns:ds="http://schemas.openxmlformats.org/officeDocument/2006/customXml" ds:itemID="{DF7B627E-15EE-453A-B6FC-DE570120D105}"/>
</file>

<file path=customXml/itemProps3.xml><?xml version="1.0" encoding="utf-8"?>
<ds:datastoreItem xmlns:ds="http://schemas.openxmlformats.org/officeDocument/2006/customXml" ds:itemID="{0CAD9542-9198-436C-A799-2839D23B6B21}"/>
</file>

<file path=docProps/app.xml><?xml version="1.0" encoding="utf-8"?>
<Properties xmlns="http://schemas.openxmlformats.org/officeDocument/2006/extended-properties" xmlns:vt="http://schemas.openxmlformats.org/officeDocument/2006/docPropsVTypes">
  <Template>TM03090434[[fn=Wood Type]]</Template>
  <TotalTime>17617</TotalTime>
  <Words>1967</Words>
  <Application>Microsoft Office PowerPoint</Application>
  <PresentationFormat>On-screen Show (4:3)</PresentationFormat>
  <Paragraphs>277</Paragraphs>
  <Slides>71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71</vt:i4>
      </vt:variant>
    </vt:vector>
  </HeadingPairs>
  <TitlesOfParts>
    <vt:vector size="79" baseType="lpstr">
      <vt:lpstr>Arial</vt:lpstr>
      <vt:lpstr>Calibri</vt:lpstr>
      <vt:lpstr>Courier New</vt:lpstr>
      <vt:lpstr>Rockwell</vt:lpstr>
      <vt:lpstr>Rockwell Condensed</vt:lpstr>
      <vt:lpstr>Times New Roman</vt:lpstr>
      <vt:lpstr>Wingdings</vt:lpstr>
      <vt:lpstr>Wood Type</vt:lpstr>
      <vt:lpstr>Fire Engine  Maintenance</vt:lpstr>
      <vt:lpstr>Objectives</vt:lpstr>
      <vt:lpstr>Diesel Vs. Gasoline</vt:lpstr>
      <vt:lpstr>Torque and Horsepower</vt:lpstr>
      <vt:lpstr>Diesel Fuel</vt:lpstr>
      <vt:lpstr>Diesel Fuel Vs. Gasoline</vt:lpstr>
      <vt:lpstr>Octane vs. Cetane Number</vt:lpstr>
      <vt:lpstr>Diesel Fuel Differences</vt:lpstr>
      <vt:lpstr>No. 2 and No. 1 Diesel Fuels</vt:lpstr>
      <vt:lpstr>Cold Weather</vt:lpstr>
      <vt:lpstr>Preventing Gelling</vt:lpstr>
      <vt:lpstr>Fuel Handling Practices</vt:lpstr>
      <vt:lpstr>Biodiesel Fuel</vt:lpstr>
      <vt:lpstr>Using Biodiesel Fuel</vt:lpstr>
      <vt:lpstr>Biodiesel Fuel Concerns</vt:lpstr>
      <vt:lpstr>Diesel Fuel Systems</vt:lpstr>
      <vt:lpstr>Fuel Tank</vt:lpstr>
      <vt:lpstr>High- and Low-Pressure Lines</vt:lpstr>
      <vt:lpstr>Primary Filter/Water Separator</vt:lpstr>
      <vt:lpstr>Water in Fuel (WIF) Light</vt:lpstr>
      <vt:lpstr>Secondary Fuel Filter</vt:lpstr>
      <vt:lpstr>Filter Maintenance</vt:lpstr>
      <vt:lpstr>Hand Primer Pump</vt:lpstr>
      <vt:lpstr>Injection Pump</vt:lpstr>
      <vt:lpstr>Injectors</vt:lpstr>
      <vt:lpstr>High-Pressure Common Rail Fuel System</vt:lpstr>
      <vt:lpstr>Glow Plugs and Heating Grids</vt:lpstr>
      <vt:lpstr>Electronic Control Module (ECM)</vt:lpstr>
      <vt:lpstr>Electronic Control Module</vt:lpstr>
      <vt:lpstr>Diesel Engine Components</vt:lpstr>
      <vt:lpstr>Turbocharger Basics</vt:lpstr>
      <vt:lpstr>Turbocharger Basics</vt:lpstr>
      <vt:lpstr>Turbocharger Basics</vt:lpstr>
      <vt:lpstr>Turbocharger Considerations</vt:lpstr>
      <vt:lpstr>Turbocharger Considerations</vt:lpstr>
      <vt:lpstr>Aftercooler</vt:lpstr>
      <vt:lpstr>Air Cleaner/Filter</vt:lpstr>
      <vt:lpstr>Air Cleaner Restriction Gauge</vt:lpstr>
      <vt:lpstr>Reasons for Black Smoke</vt:lpstr>
      <vt:lpstr>Cooling System</vt:lpstr>
      <vt:lpstr>Radiator</vt:lpstr>
      <vt:lpstr>Fan</vt:lpstr>
      <vt:lpstr>Exhaust System</vt:lpstr>
      <vt:lpstr>Diesel Particulate Filter (DPF)</vt:lpstr>
      <vt:lpstr>Regeneration</vt:lpstr>
      <vt:lpstr>Regeneration</vt:lpstr>
      <vt:lpstr>Regeneration</vt:lpstr>
      <vt:lpstr>Regeneration</vt:lpstr>
      <vt:lpstr>Regeneration</vt:lpstr>
      <vt:lpstr>Regeneration</vt:lpstr>
      <vt:lpstr>Diesel Exhaust Fluid</vt:lpstr>
      <vt:lpstr>Diesel Engine Power Train Components</vt:lpstr>
      <vt:lpstr>Automatic Transmission</vt:lpstr>
      <vt:lpstr>Precautions</vt:lpstr>
      <vt:lpstr>Transfer Case</vt:lpstr>
      <vt:lpstr>Retarder</vt:lpstr>
      <vt:lpstr>Dynamic Engine Brakes</vt:lpstr>
      <vt:lpstr>Causes of Low Power</vt:lpstr>
      <vt:lpstr>Throttle Linkage</vt:lpstr>
      <vt:lpstr>Plugged Air Cleaner</vt:lpstr>
      <vt:lpstr>Turbo Outlet Clamps</vt:lpstr>
      <vt:lpstr>Split air charge boot</vt:lpstr>
      <vt:lpstr>Poor Fuel Quality</vt:lpstr>
      <vt:lpstr>Dirty Fuel Filter</vt:lpstr>
      <vt:lpstr>Plugged DPF</vt:lpstr>
      <vt:lpstr>Plugged DPF</vt:lpstr>
      <vt:lpstr>Anti-freeze and DPF</vt:lpstr>
      <vt:lpstr>Engine Blow-By</vt:lpstr>
      <vt:lpstr>Engine Start Up and Shut Down</vt:lpstr>
      <vt:lpstr>Basic Procedures</vt:lpstr>
      <vt:lpstr>Objectives</vt:lpstr>
    </vt:vector>
  </TitlesOfParts>
  <Company>GBC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CR15A Dell</dc:creator>
  <cp:lastModifiedBy>McDonald, Pamela J</cp:lastModifiedBy>
  <cp:revision>1193</cp:revision>
  <dcterms:created xsi:type="dcterms:W3CDTF">2001-03-22T19:20:22Z</dcterms:created>
  <dcterms:modified xsi:type="dcterms:W3CDTF">2019-02-19T19:53:49Z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0x01010059D6652020581F4AAFEC247DDFD43C06</vt:lpwstr>
  </property>
</Properties>
</file>