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handoutMasterIdLst>
    <p:handoutMasterId r:id="rId31"/>
  </p:handoutMasterIdLst>
  <p:sldIdLst>
    <p:sldId id="324" r:id="rId5"/>
    <p:sldId id="327" r:id="rId6"/>
    <p:sldId id="371" r:id="rId7"/>
    <p:sldId id="377" r:id="rId8"/>
    <p:sldId id="372" r:id="rId9"/>
    <p:sldId id="373" r:id="rId10"/>
    <p:sldId id="374" r:id="rId11"/>
    <p:sldId id="375" r:id="rId12"/>
    <p:sldId id="376" r:id="rId13"/>
    <p:sldId id="329" r:id="rId14"/>
    <p:sldId id="330" r:id="rId15"/>
    <p:sldId id="363" r:id="rId16"/>
    <p:sldId id="364" r:id="rId17"/>
    <p:sldId id="365" r:id="rId18"/>
    <p:sldId id="366" r:id="rId19"/>
    <p:sldId id="367" r:id="rId20"/>
    <p:sldId id="368" r:id="rId21"/>
    <p:sldId id="369" r:id="rId22"/>
    <p:sldId id="332" r:id="rId23"/>
    <p:sldId id="321" r:id="rId24"/>
    <p:sldId id="334" r:id="rId25"/>
    <p:sldId id="335" r:id="rId26"/>
    <p:sldId id="336" r:id="rId27"/>
    <p:sldId id="337" r:id="rId28"/>
    <p:sldId id="381" r:id="rId29"/>
  </p:sldIdLst>
  <p:sldSz cx="9144000" cy="6858000" type="screen4x3"/>
  <p:notesSz cx="7315200" cy="9601200"/>
  <p:defaultTex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12" userDrawn="1">
          <p15:clr>
            <a:srgbClr val="A4A3A4"/>
          </p15:clr>
        </p15:guide>
        <p15:guide id="2" orient="horz" pos="864">
          <p15:clr>
            <a:srgbClr val="A4A3A4"/>
          </p15:clr>
        </p15:guide>
        <p15:guide id="3" orient="horz" pos="4176">
          <p15:clr>
            <a:srgbClr val="A4A3A4"/>
          </p15:clr>
        </p15:guide>
        <p15:guide id="4" orient="horz" pos="1296">
          <p15:clr>
            <a:srgbClr val="A4A3A4"/>
          </p15:clr>
        </p15:guide>
        <p15:guide id="5" pos="2880">
          <p15:clr>
            <a:srgbClr val="A4A3A4"/>
          </p15:clr>
        </p15:guide>
        <p15:guide id="6" pos="5616">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CC"/>
    <a:srgbClr val="3232FF"/>
    <a:srgbClr val="0000FF"/>
    <a:srgbClr val="00FF00"/>
    <a:srgbClr val="1E1EFF"/>
    <a:srgbClr val="2004EC"/>
    <a:srgbClr val="FF0000"/>
    <a:srgbClr val="FF4B4B"/>
    <a:srgbClr val="FF9225"/>
    <a:srgbClr val="C8C8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3" autoAdjust="0"/>
    <p:restoredTop sz="66556" autoAdjust="0"/>
  </p:normalViewPr>
  <p:slideViewPr>
    <p:cSldViewPr showGuides="1">
      <p:cViewPr varScale="1">
        <p:scale>
          <a:sx n="72" d="100"/>
          <a:sy n="72" d="100"/>
        </p:scale>
        <p:origin x="2646" y="72"/>
      </p:cViewPr>
      <p:guideLst>
        <p:guide orient="horz" pos="2112"/>
        <p:guide orient="horz" pos="864"/>
        <p:guide orient="horz" pos="4176"/>
        <p:guide orient="horz" pos="1296"/>
        <p:guide pos="2880"/>
        <p:guide pos="5616"/>
      </p:guideLst>
    </p:cSldViewPr>
  </p:slideViewPr>
  <p:outlineViewPr>
    <p:cViewPr>
      <p:scale>
        <a:sx n="33" d="100"/>
        <a:sy n="33" d="100"/>
      </p:scale>
      <p:origin x="0" y="-23367"/>
    </p:cViewPr>
  </p:outlineViewPr>
  <p:notesTextViewPr>
    <p:cViewPr>
      <p:scale>
        <a:sx n="100" d="100"/>
        <a:sy n="100" d="100"/>
      </p:scale>
      <p:origin x="0" y="0"/>
    </p:cViewPr>
  </p:notesTextViewPr>
  <p:sorterViewPr>
    <p:cViewPr>
      <p:scale>
        <a:sx n="66" d="100"/>
        <a:sy n="66" d="100"/>
      </p:scale>
      <p:origin x="0" y="0"/>
    </p:cViewPr>
  </p:sorterViewPr>
  <p:notesViewPr>
    <p:cSldViewPr showGuides="1">
      <p:cViewPr>
        <p:scale>
          <a:sx n="45" d="100"/>
          <a:sy n="45" d="100"/>
        </p:scale>
        <p:origin x="2694" y="27"/>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8" name="Rectangle 4"/>
          <p:cNvSpPr>
            <a:spLocks noGrp="1" noChangeArrowheads="1"/>
          </p:cNvSpPr>
          <p:nvPr>
            <p:ph type="ftr" sz="quarter" idx="2"/>
          </p:nvPr>
        </p:nvSpPr>
        <p:spPr bwMode="auto">
          <a:xfrm>
            <a:off x="1" y="9119626"/>
            <a:ext cx="3170248" cy="479892"/>
          </a:xfrm>
          <a:prstGeom prst="rect">
            <a:avLst/>
          </a:prstGeom>
          <a:noFill/>
          <a:ln w="9525">
            <a:noFill/>
            <a:miter lim="800000"/>
            <a:headEnd/>
            <a:tailEnd/>
          </a:ln>
          <a:effectLst/>
        </p:spPr>
        <p:txBody>
          <a:bodyPr vert="horz" wrap="square" lIns="94679" tIns="47340" rIns="94679" bIns="47340" numCol="1" anchor="b" anchorCtr="0" compatLnSpc="1">
            <a:prstTxWarp prst="textNoShape">
              <a:avLst/>
            </a:prstTxWarp>
          </a:bodyPr>
          <a:lstStyle>
            <a:lvl1pPr>
              <a:defRPr sz="1200" b="0"/>
            </a:lvl1pPr>
          </a:lstStyle>
          <a:p>
            <a:endParaRPr lang="en-US"/>
          </a:p>
        </p:txBody>
      </p:sp>
      <p:sp>
        <p:nvSpPr>
          <p:cNvPr id="6149" name="Rectangle 5"/>
          <p:cNvSpPr>
            <a:spLocks noGrp="1" noChangeArrowheads="1"/>
          </p:cNvSpPr>
          <p:nvPr>
            <p:ph type="sldNum" sz="quarter" idx="3"/>
          </p:nvPr>
        </p:nvSpPr>
        <p:spPr bwMode="auto">
          <a:xfrm>
            <a:off x="4143312" y="9119626"/>
            <a:ext cx="3170248" cy="479892"/>
          </a:xfrm>
          <a:prstGeom prst="rect">
            <a:avLst/>
          </a:prstGeom>
          <a:noFill/>
          <a:ln w="9525">
            <a:noFill/>
            <a:miter lim="800000"/>
            <a:headEnd/>
            <a:tailEnd/>
          </a:ln>
          <a:effectLst/>
        </p:spPr>
        <p:txBody>
          <a:bodyPr vert="horz" wrap="square" lIns="94679" tIns="47340" rIns="94679" bIns="47340" numCol="1" anchor="b" anchorCtr="0" compatLnSpc="1">
            <a:prstTxWarp prst="textNoShape">
              <a:avLst/>
            </a:prstTxWarp>
          </a:bodyPr>
          <a:lstStyle>
            <a:lvl1pPr algn="r">
              <a:defRPr sz="1200" b="0"/>
            </a:lvl1pPr>
          </a:lstStyle>
          <a:p>
            <a:fld id="{E6406D1B-2E84-4E48-B699-6230592E532E}" type="slidenum">
              <a:rPr lang="en-US"/>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8" name="Rectangle 4"/>
          <p:cNvSpPr>
            <a:spLocks noGrp="1" noRot="1" noChangeAspect="1" noChangeArrowheads="1" noTextEdit="1"/>
          </p:cNvSpPr>
          <p:nvPr>
            <p:ph type="sldImg" idx="2"/>
          </p:nvPr>
        </p:nvSpPr>
        <p:spPr bwMode="auto">
          <a:xfrm>
            <a:off x="265113" y="257175"/>
            <a:ext cx="6770687" cy="5076825"/>
          </a:xfrm>
          <a:prstGeom prst="rect">
            <a:avLst/>
          </a:prstGeom>
          <a:noFill/>
          <a:ln w="9525">
            <a:solidFill>
              <a:srgbClr val="000000"/>
            </a:solidFill>
            <a:miter lim="800000"/>
            <a:headEnd/>
            <a:tailEnd/>
          </a:ln>
          <a:effectLst/>
        </p:spPr>
      </p:sp>
      <p:sp>
        <p:nvSpPr>
          <p:cNvPr id="11269" name="Rectangle 5"/>
          <p:cNvSpPr>
            <a:spLocks noGrp="1" noChangeArrowheads="1"/>
          </p:cNvSpPr>
          <p:nvPr>
            <p:ph type="body" sz="quarter" idx="3"/>
          </p:nvPr>
        </p:nvSpPr>
        <p:spPr bwMode="auto">
          <a:xfrm>
            <a:off x="309794" y="5562600"/>
            <a:ext cx="6693974" cy="3886200"/>
          </a:xfrm>
          <a:prstGeom prst="rect">
            <a:avLst/>
          </a:prstGeom>
          <a:noFill/>
          <a:ln w="9525">
            <a:noFill/>
            <a:miter lim="800000"/>
            <a:headEnd/>
            <a:tailEnd/>
          </a:ln>
          <a:effectLst/>
        </p:spPr>
        <p:txBody>
          <a:bodyPr vert="horz" wrap="square" lIns="94679" tIns="47340" rIns="94679" bIns="4734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271" name="Rectangle 7"/>
          <p:cNvSpPr>
            <a:spLocks noGrp="1" noChangeArrowheads="1"/>
          </p:cNvSpPr>
          <p:nvPr>
            <p:ph type="sldNum" sz="quarter" idx="5"/>
          </p:nvPr>
        </p:nvSpPr>
        <p:spPr bwMode="auto">
          <a:xfrm>
            <a:off x="4143312" y="9119626"/>
            <a:ext cx="3170248" cy="479892"/>
          </a:xfrm>
          <a:prstGeom prst="rect">
            <a:avLst/>
          </a:prstGeom>
          <a:noFill/>
          <a:ln w="9525">
            <a:noFill/>
            <a:miter lim="800000"/>
            <a:headEnd/>
            <a:tailEnd/>
          </a:ln>
          <a:effectLst/>
        </p:spPr>
        <p:txBody>
          <a:bodyPr vert="horz" wrap="square" lIns="94679" tIns="47340" rIns="94679" bIns="47340" numCol="1" anchor="b" anchorCtr="0" compatLnSpc="1">
            <a:prstTxWarp prst="textNoShape">
              <a:avLst/>
            </a:prstTxWarp>
          </a:bodyPr>
          <a:lstStyle>
            <a:lvl1pPr algn="r">
              <a:defRPr sz="1200" b="0"/>
            </a:lvl1pPr>
          </a:lstStyle>
          <a:p>
            <a:fld id="{365413E0-04AA-4F19-81FF-B377A549C9A2}"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88" y="1588"/>
            <a:ext cx="7310437" cy="5483225"/>
          </a:xfrm>
        </p:spPr>
      </p:sp>
      <p:sp>
        <p:nvSpPr>
          <p:cNvPr id="3" name="Notes Placeholder 2"/>
          <p:cNvSpPr>
            <a:spLocks noGrp="1"/>
          </p:cNvSpPr>
          <p:nvPr>
            <p:ph type="body" idx="1"/>
          </p:nvPr>
        </p:nvSpPr>
        <p:spPr/>
        <p:txBody>
          <a:bodyPr/>
          <a:lstStyle/>
          <a:p>
            <a:r>
              <a:rPr lang="en-US" b="1" dirty="0"/>
              <a:t>Slack Adjusters</a:t>
            </a:r>
          </a:p>
          <a:p>
            <a:pPr marL="171450" indent="-171450">
              <a:buFont typeface="Arial" panose="020B0604020202020204" pitchFamily="34" charset="0"/>
              <a:buChar char="•"/>
            </a:pPr>
            <a:r>
              <a:rPr lang="en-US" dirty="0"/>
              <a:t>Ensure</a:t>
            </a:r>
            <a:r>
              <a:rPr lang="en-US" baseline="0" dirty="0"/>
              <a:t> the </a:t>
            </a:r>
            <a:r>
              <a:rPr lang="en-US" dirty="0"/>
              <a:t>slack adjuster is securely mounted.</a:t>
            </a:r>
          </a:p>
          <a:p>
            <a:pPr marL="171450" indent="-171450">
              <a:buFont typeface="Arial" panose="020B0604020202020204" pitchFamily="34" charset="0"/>
              <a:buChar char="•"/>
            </a:pPr>
            <a:r>
              <a:rPr lang="en-US" dirty="0"/>
              <a:t>Check slack adjuster and pushrod for bent, broken, loose, or missing parts.</a:t>
            </a:r>
          </a:p>
          <a:p>
            <a:pPr marL="171450" indent="-171450">
              <a:buFont typeface="Arial" panose="020B0604020202020204" pitchFamily="34" charset="0"/>
              <a:buChar char="•"/>
            </a:pPr>
            <a:r>
              <a:rPr lang="en-US" dirty="0"/>
              <a:t>With brakes released and wheels chocked, pull</a:t>
            </a:r>
            <a:r>
              <a:rPr lang="en-US" baseline="0" dirty="0"/>
              <a:t> the slack adjuster by hand </a:t>
            </a:r>
            <a:r>
              <a:rPr lang="en-US" dirty="0"/>
              <a:t>using a large screwdriver as leverage. </a:t>
            </a:r>
          </a:p>
          <a:p>
            <a:pPr marL="628650" lvl="1" indent="-171450">
              <a:buFont typeface="Wingdings" panose="05000000000000000000" pitchFamily="2" charset="2"/>
              <a:buChar char="§"/>
            </a:pPr>
            <a:r>
              <a:rPr lang="en-US" dirty="0"/>
              <a:t>The pushrod should not move more than approximately 1 inch.</a:t>
            </a:r>
            <a:r>
              <a:rPr lang="en-US" baseline="0" dirty="0"/>
              <a:t> </a:t>
            </a:r>
          </a:p>
          <a:p>
            <a:pPr marL="628650" lvl="1" indent="-171450">
              <a:buFont typeface="Wingdings" panose="05000000000000000000" pitchFamily="2" charset="2"/>
              <a:buChar char="§"/>
            </a:pPr>
            <a:r>
              <a:rPr lang="en-US" baseline="0" dirty="0"/>
              <a:t>The angle between the pushrod and the slack adjuster should not be </a:t>
            </a:r>
            <a:r>
              <a:rPr lang="en-US" b="1" i="1" u="sng" baseline="0" dirty="0"/>
              <a:t>less than </a:t>
            </a:r>
            <a:r>
              <a:rPr lang="en-US" b="0" i="0" u="none" baseline="0" dirty="0"/>
              <a:t>90 degrees. </a:t>
            </a:r>
          </a:p>
          <a:p>
            <a:pPr marL="628650" lvl="1" indent="-171450">
              <a:buFont typeface="Wingdings" panose="05000000000000000000" pitchFamily="2" charset="2"/>
              <a:buChar char="§"/>
            </a:pPr>
            <a:r>
              <a:rPr lang="en-US" b="0" i="0" u="none" baseline="0" dirty="0"/>
              <a:t>You should not be able to see the </a:t>
            </a:r>
            <a:r>
              <a:rPr lang="en-US" b="0" i="0" u="none" baseline="0" dirty="0" err="1"/>
              <a:t>overstroked</a:t>
            </a:r>
            <a:r>
              <a:rPr lang="en-US" b="0" i="0" u="none" baseline="0" dirty="0"/>
              <a:t> indicator.</a:t>
            </a:r>
            <a:endParaRPr lang="en-US" dirty="0"/>
          </a:p>
        </p:txBody>
      </p:sp>
      <p:sp>
        <p:nvSpPr>
          <p:cNvPr id="4" name="Slide Number Placeholder 3"/>
          <p:cNvSpPr>
            <a:spLocks noGrp="1"/>
          </p:cNvSpPr>
          <p:nvPr>
            <p:ph type="sldNum" sz="quarter" idx="10"/>
          </p:nvPr>
        </p:nvSpPr>
        <p:spPr/>
        <p:txBody>
          <a:bodyPr/>
          <a:lstStyle/>
          <a:p>
            <a:fld id="{365413E0-04AA-4F19-81FF-B377A549C9A2}" type="slidenum">
              <a:rPr lang="en-US" smtClean="0"/>
              <a:pPr/>
              <a:t>1</a:t>
            </a:fld>
            <a:endParaRPr lang="en-US"/>
          </a:p>
        </p:txBody>
      </p:sp>
    </p:spTree>
    <p:extLst>
      <p:ext uri="{BB962C8B-B14F-4D97-AF65-F5344CB8AC3E}">
        <p14:creationId xmlns:p14="http://schemas.microsoft.com/office/powerpoint/2010/main" val="3762007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88" y="1588"/>
            <a:ext cx="7310437" cy="5483225"/>
          </a:xfrm>
        </p:spPr>
      </p:sp>
      <p:sp>
        <p:nvSpPr>
          <p:cNvPr id="3" name="Notes Placeholder 2"/>
          <p:cNvSpPr>
            <a:spLocks noGrp="1"/>
          </p:cNvSpPr>
          <p:nvPr>
            <p:ph type="body" idx="1"/>
          </p:nvPr>
        </p:nvSpPr>
        <p:spPr/>
        <p:txBody>
          <a:bodyPr/>
          <a:lstStyle/>
          <a:p>
            <a:r>
              <a:rPr lang="en-US" b="1" u="sng" dirty="0"/>
              <a:t>Post Off-Road Inspections</a:t>
            </a:r>
          </a:p>
          <a:p>
            <a:r>
              <a:rPr lang="en-US" dirty="0"/>
              <a:t>Post off-road inspections are intended to identify any damage that may have occurred during fire suppression operations and require a more in depth look at major chassis components. </a:t>
            </a:r>
          </a:p>
          <a:p>
            <a:r>
              <a:rPr lang="en-US" dirty="0"/>
              <a:t>These inspections should be completed immediately after traveling off-road, before returning to maintained roads, both during and after suppression operations, project work, or training. </a:t>
            </a:r>
          </a:p>
          <a:p>
            <a:r>
              <a:rPr lang="en-US" dirty="0"/>
              <a:t>Document the inspection findings and corrective actions on the Preventive Maintenance Checklist in the “Notes” section.</a:t>
            </a:r>
          </a:p>
        </p:txBody>
      </p:sp>
      <p:sp>
        <p:nvSpPr>
          <p:cNvPr id="4" name="Slide Number Placeholder 3"/>
          <p:cNvSpPr>
            <a:spLocks noGrp="1"/>
          </p:cNvSpPr>
          <p:nvPr>
            <p:ph type="sldNum" sz="quarter" idx="10"/>
          </p:nvPr>
        </p:nvSpPr>
        <p:spPr/>
        <p:txBody>
          <a:bodyPr/>
          <a:lstStyle/>
          <a:p>
            <a:fld id="{365413E0-04AA-4F19-81FF-B377A549C9A2}" type="slidenum">
              <a:rPr lang="en-US" smtClean="0"/>
              <a:pPr/>
              <a:t>10</a:t>
            </a:fld>
            <a:endParaRPr lang="en-US"/>
          </a:p>
        </p:txBody>
      </p:sp>
    </p:spTree>
    <p:extLst>
      <p:ext uri="{BB962C8B-B14F-4D97-AF65-F5344CB8AC3E}">
        <p14:creationId xmlns:p14="http://schemas.microsoft.com/office/powerpoint/2010/main" val="34755229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88" y="1588"/>
            <a:ext cx="7310437" cy="5483225"/>
          </a:xfrm>
        </p:spPr>
      </p:sp>
      <p:sp>
        <p:nvSpPr>
          <p:cNvPr id="3" name="Notes Placeholder 2"/>
          <p:cNvSpPr>
            <a:spLocks noGrp="1"/>
          </p:cNvSpPr>
          <p:nvPr>
            <p:ph type="body" idx="1"/>
          </p:nvPr>
        </p:nvSpPr>
        <p:spPr/>
        <p:txBody>
          <a:bodyPr/>
          <a:lstStyle/>
          <a:p>
            <a:r>
              <a:rPr lang="en-US" b="1" u="sng" dirty="0">
                <a:latin typeface="Arial" panose="020B0604020202020204" pitchFamily="34" charset="0"/>
                <a:cs typeface="Arial" panose="020B0604020202020204" pitchFamily="34" charset="0"/>
              </a:rPr>
              <a:t>Post</a:t>
            </a:r>
            <a:r>
              <a:rPr lang="en-US" b="1" u="sng" baseline="0" dirty="0">
                <a:latin typeface="Arial" panose="020B0604020202020204" pitchFamily="34" charset="0"/>
                <a:cs typeface="Arial" panose="020B0604020202020204" pitchFamily="34" charset="0"/>
              </a:rPr>
              <a:t> Off-road Inspection Checklist</a:t>
            </a:r>
            <a:endParaRPr lang="en-US" b="1" u="sng" dirty="0">
              <a:latin typeface="Arial" panose="020B0604020202020204" pitchFamily="34" charset="0"/>
              <a:cs typeface="Arial" panose="020B0604020202020204" pitchFamily="34" charset="0"/>
            </a:endParaRPr>
          </a:p>
          <a:p>
            <a:r>
              <a:rPr lang="en-US" sz="1200" kern="1200" dirty="0">
                <a:solidFill>
                  <a:schemeClr val="tx1"/>
                </a:solidFill>
                <a:effectLst/>
                <a:latin typeface="Arial" charset="0"/>
                <a:ea typeface="+mn-ea"/>
                <a:cs typeface="+mn-cs"/>
              </a:rPr>
              <a:t>When leaving post off-road driving conditions and before driving onto a solid road surface, perform a quick visual vehicle inspection addressing the items below.</a:t>
            </a:r>
          </a:p>
          <a:p>
            <a:pPr marL="171450" indent="-171450">
              <a:lnSpc>
                <a:spcPct val="107000"/>
              </a:lnSpc>
              <a:spcBef>
                <a:spcPts val="0"/>
              </a:spcBef>
              <a:spcAft>
                <a:spcPts val="0"/>
              </a:spcAft>
              <a:buFont typeface="Arial" panose="020B0604020202020204" pitchFamily="34" charset="0"/>
              <a:buChar char="•"/>
            </a:pPr>
            <a:r>
              <a:rPr lang="en-US" b="1" dirty="0">
                <a:latin typeface="Arial" panose="020B0604020202020204" pitchFamily="34" charset="0"/>
                <a:ea typeface="Calibri" panose="020F0502020204030204" pitchFamily="34" charset="0"/>
                <a:cs typeface="Times New Roman" panose="02020603050405020304" pitchFamily="18" charset="0"/>
              </a:rPr>
              <a:t>Steering - </a:t>
            </a:r>
            <a:r>
              <a:rPr lang="en-US" dirty="0">
                <a:latin typeface="Arial" panose="020B0604020202020204" pitchFamily="34" charset="0"/>
                <a:ea typeface="Calibri" panose="020F0502020204030204" pitchFamily="34" charset="0"/>
                <a:cs typeface="Times New Roman" panose="02020603050405020304" pitchFamily="18" charset="0"/>
              </a:rPr>
              <a:t>Ensure there are no bent or broken tie rod, tie rod ends, steering stabilizer, and sway bar.</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171450" indent="-171450">
              <a:lnSpc>
                <a:spcPct val="107000"/>
              </a:lnSpc>
              <a:spcBef>
                <a:spcPts val="0"/>
              </a:spcBef>
              <a:spcAft>
                <a:spcPts val="0"/>
              </a:spcAft>
              <a:buFont typeface="Arial" panose="020B0604020202020204" pitchFamily="34" charset="0"/>
              <a:buChar char="•"/>
            </a:pPr>
            <a:r>
              <a:rPr lang="en-US" b="1" dirty="0">
                <a:latin typeface="Arial" panose="020B0604020202020204" pitchFamily="34" charset="0"/>
                <a:ea typeface="Calibri" panose="020F0502020204030204" pitchFamily="34" charset="0"/>
                <a:cs typeface="Times New Roman" panose="02020603050405020304" pitchFamily="18" charset="0"/>
              </a:rPr>
              <a:t>Tires/Rims - </a:t>
            </a:r>
            <a:r>
              <a:rPr lang="en-US" dirty="0">
                <a:latin typeface="Arial" panose="020B0604020202020204" pitchFamily="34" charset="0"/>
                <a:ea typeface="Calibri" panose="020F0502020204030204" pitchFamily="34" charset="0"/>
                <a:cs typeface="Times New Roman" panose="02020603050405020304" pitchFamily="18" charset="0"/>
              </a:rPr>
              <a:t>Ensure there is no rock(s) in the duals, no bent or broken rims, loose lug-nuts, and no cut/gouged/bulging/underinflated tires.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171450" indent="-171450">
              <a:lnSpc>
                <a:spcPct val="107000"/>
              </a:lnSpc>
              <a:spcBef>
                <a:spcPts val="0"/>
              </a:spcBef>
              <a:spcAft>
                <a:spcPts val="0"/>
              </a:spcAft>
              <a:buFont typeface="Arial" panose="020B0604020202020204" pitchFamily="34" charset="0"/>
              <a:buChar char="•"/>
            </a:pPr>
            <a:r>
              <a:rPr lang="en-US" b="1" dirty="0">
                <a:latin typeface="Arial" panose="020B0604020202020204" pitchFamily="34" charset="0"/>
                <a:ea typeface="Calibri" panose="020F0502020204030204" pitchFamily="34" charset="0"/>
                <a:cs typeface="Times New Roman" panose="02020603050405020304" pitchFamily="18" charset="0"/>
              </a:rPr>
              <a:t>Brakes - </a:t>
            </a:r>
            <a:r>
              <a:rPr lang="en-US" dirty="0">
                <a:latin typeface="Arial" panose="020B0604020202020204" pitchFamily="34" charset="0"/>
                <a:ea typeface="Calibri" panose="020F0502020204030204" pitchFamily="34" charset="0"/>
                <a:cs typeface="Times New Roman" panose="02020603050405020304" pitchFamily="18" charset="0"/>
              </a:rPr>
              <a:t>Ensure brake pods are not bent/dented/broken, brake lines are not broken/bulging or dangling, and </a:t>
            </a:r>
            <a:r>
              <a:rPr lang="en-US" sz="1200" kern="1200" dirty="0">
                <a:solidFill>
                  <a:schemeClr val="tx1"/>
                </a:solidFill>
                <a:effectLst/>
                <a:latin typeface="Arial" charset="0"/>
                <a:ea typeface="+mn-ea"/>
                <a:cs typeface="+mn-cs"/>
              </a:rPr>
              <a:t>the vehicle does not pull</a:t>
            </a:r>
            <a:r>
              <a:rPr lang="en-US" dirty="0">
                <a:latin typeface="Arial" panose="020B0604020202020204" pitchFamily="34" charset="0"/>
                <a:ea typeface="Calibri" panose="020F0502020204030204" pitchFamily="34" charset="0"/>
                <a:cs typeface="Times New Roman" panose="02020603050405020304" pitchFamily="18" charset="0"/>
              </a:rPr>
              <a:t> when braking.</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171450" indent="-171450">
              <a:lnSpc>
                <a:spcPct val="107000"/>
              </a:lnSpc>
              <a:spcBef>
                <a:spcPts val="0"/>
              </a:spcBef>
              <a:spcAft>
                <a:spcPts val="0"/>
              </a:spcAft>
              <a:buFont typeface="Arial" panose="020B0604020202020204" pitchFamily="34" charset="0"/>
              <a:buChar char="•"/>
            </a:pPr>
            <a:r>
              <a:rPr lang="en-US" b="1" dirty="0">
                <a:latin typeface="Arial" panose="020B0604020202020204" pitchFamily="34" charset="0"/>
                <a:ea typeface="Calibri" panose="020F0502020204030204" pitchFamily="34" charset="0"/>
                <a:cs typeface="Times New Roman" panose="02020603050405020304" pitchFamily="18" charset="0"/>
              </a:rPr>
              <a:t>Drive Train - </a:t>
            </a:r>
            <a:r>
              <a:rPr lang="en-US" dirty="0">
                <a:latin typeface="Arial" panose="020B0604020202020204" pitchFamily="34" charset="0"/>
                <a:ea typeface="Calibri" panose="020F0502020204030204" pitchFamily="34" charset="0"/>
                <a:cs typeface="Times New Roman" panose="02020603050405020304" pitchFamily="18" charset="0"/>
              </a:rPr>
              <a:t>Ensure drivelines are not dented/bent, carrier bearings and driveline hoops are in place, disengage 4X4 and low range, disengage locking hubs (if equipped).</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171450" indent="-171450">
              <a:lnSpc>
                <a:spcPct val="107000"/>
              </a:lnSpc>
              <a:spcBef>
                <a:spcPts val="0"/>
              </a:spcBef>
              <a:spcAft>
                <a:spcPts val="0"/>
              </a:spcAft>
              <a:buFont typeface="Arial" panose="020B0604020202020204" pitchFamily="34" charset="0"/>
              <a:buChar char="•"/>
            </a:pPr>
            <a:r>
              <a:rPr lang="en-US" b="1" dirty="0">
                <a:latin typeface="Arial" panose="020B0604020202020204" pitchFamily="34" charset="0"/>
                <a:ea typeface="Calibri" panose="020F0502020204030204" pitchFamily="34" charset="0"/>
                <a:cs typeface="Times New Roman" panose="02020603050405020304" pitchFamily="18" charset="0"/>
              </a:rPr>
              <a:t>Suspension - </a:t>
            </a:r>
            <a:r>
              <a:rPr lang="en-US" dirty="0">
                <a:latin typeface="Arial" panose="020B0604020202020204" pitchFamily="34" charset="0"/>
                <a:ea typeface="Calibri" panose="020F0502020204030204" pitchFamily="34" charset="0"/>
                <a:cs typeface="Times New Roman" panose="02020603050405020304" pitchFamily="18" charset="0"/>
              </a:rPr>
              <a:t>Ensure there are no bent/broken spring/shock mounts, no cracked or shifting springs, no dented or leaking shock absorbers, and no bent/broken U-bolts.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171450" indent="-171450">
              <a:lnSpc>
                <a:spcPct val="107000"/>
              </a:lnSpc>
              <a:spcBef>
                <a:spcPts val="0"/>
              </a:spcBef>
              <a:spcAft>
                <a:spcPts val="0"/>
              </a:spcAft>
              <a:buFont typeface="Arial" panose="020B0604020202020204" pitchFamily="34" charset="0"/>
              <a:buChar char="•"/>
            </a:pPr>
            <a:r>
              <a:rPr lang="en-US" b="1" dirty="0">
                <a:latin typeface="Arial" panose="020B0604020202020204" pitchFamily="34" charset="0"/>
                <a:ea typeface="Calibri" panose="020F0502020204030204" pitchFamily="34" charset="0"/>
                <a:cs typeface="Times New Roman" panose="02020603050405020304" pitchFamily="18" charset="0"/>
              </a:rPr>
              <a:t>Noxious Weeds – </a:t>
            </a:r>
            <a:r>
              <a:rPr lang="en-US" b="0" dirty="0">
                <a:latin typeface="Arial" panose="020B0604020202020204" pitchFamily="34" charset="0"/>
                <a:ea typeface="Calibri" panose="020F0502020204030204" pitchFamily="34" charset="0"/>
                <a:cs typeface="Times New Roman" panose="02020603050405020304" pitchFamily="18" charset="0"/>
              </a:rPr>
              <a:t>Ensure</a:t>
            </a:r>
            <a:r>
              <a:rPr lang="en-US" b="0" baseline="0" dirty="0">
                <a:latin typeface="Arial" panose="020B0604020202020204" pitchFamily="34" charset="0"/>
                <a:ea typeface="Calibri" panose="020F0502020204030204" pitchFamily="34" charset="0"/>
                <a:cs typeface="Times New Roman" panose="02020603050405020304" pitchFamily="18" charset="0"/>
              </a:rPr>
              <a:t> </a:t>
            </a:r>
            <a:r>
              <a:rPr lang="en-US" sz="1200" kern="1200" dirty="0">
                <a:solidFill>
                  <a:schemeClr val="tx1"/>
                </a:solidFill>
                <a:effectLst/>
                <a:latin typeface="Arial" charset="0"/>
                <a:ea typeface="+mn-ea"/>
                <a:cs typeface="+mn-cs"/>
              </a:rPr>
              <a:t>the undercarriage is free from debris buildup or noxious weeds</a:t>
            </a:r>
            <a:r>
              <a:rPr lang="en-US" dirty="0">
                <a:latin typeface="Arial" panose="020B0604020202020204" pitchFamily="34" charset="0"/>
                <a:ea typeface="Calibri" panose="020F0502020204030204" pitchFamily="34" charset="0"/>
                <a:cs typeface="Times New Roman" panose="02020603050405020304" pitchFamily="18" charset="0"/>
              </a:rPr>
              <a:t>.</a:t>
            </a:r>
            <a:endParaRPr lang="en-US"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365413E0-04AA-4F19-81FF-B377A549C9A2}" type="slidenum">
              <a:rPr lang="en-US" smtClean="0"/>
              <a:pPr/>
              <a:t>11</a:t>
            </a:fld>
            <a:endParaRPr lang="en-US" dirty="0"/>
          </a:p>
        </p:txBody>
      </p:sp>
    </p:spTree>
    <p:extLst>
      <p:ext uri="{BB962C8B-B14F-4D97-AF65-F5344CB8AC3E}">
        <p14:creationId xmlns:p14="http://schemas.microsoft.com/office/powerpoint/2010/main" val="18250398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88" y="1588"/>
            <a:ext cx="7310437" cy="5483225"/>
          </a:xfrm>
        </p:spPr>
      </p:sp>
      <p:sp>
        <p:nvSpPr>
          <p:cNvPr id="3" name="Notes Placeholder 2"/>
          <p:cNvSpPr>
            <a:spLocks noGrp="1"/>
          </p:cNvSpPr>
          <p:nvPr>
            <p:ph type="body" idx="1"/>
          </p:nvPr>
        </p:nvSpPr>
        <p:spPr/>
        <p:txBody>
          <a:bodyPr/>
          <a:lstStyle/>
          <a:p>
            <a:r>
              <a:rPr lang="en-US" dirty="0"/>
              <a:t>This incident was caused by loose lug</a:t>
            </a:r>
            <a:r>
              <a:rPr lang="en-US" baseline="0" dirty="0"/>
              <a:t> nuts.</a:t>
            </a:r>
            <a:endParaRPr lang="en-US" dirty="0"/>
          </a:p>
        </p:txBody>
      </p:sp>
      <p:sp>
        <p:nvSpPr>
          <p:cNvPr id="4" name="Slide Number Placeholder 3"/>
          <p:cNvSpPr>
            <a:spLocks noGrp="1"/>
          </p:cNvSpPr>
          <p:nvPr>
            <p:ph type="sldNum" sz="quarter" idx="10"/>
          </p:nvPr>
        </p:nvSpPr>
        <p:spPr/>
        <p:txBody>
          <a:bodyPr/>
          <a:lstStyle/>
          <a:p>
            <a:fld id="{365413E0-04AA-4F19-81FF-B377A549C9A2}" type="slidenum">
              <a:rPr lang="en-US" smtClean="0"/>
              <a:pPr/>
              <a:t>12</a:t>
            </a:fld>
            <a:endParaRPr lang="en-US"/>
          </a:p>
        </p:txBody>
      </p:sp>
    </p:spTree>
    <p:extLst>
      <p:ext uri="{BB962C8B-B14F-4D97-AF65-F5344CB8AC3E}">
        <p14:creationId xmlns:p14="http://schemas.microsoft.com/office/powerpoint/2010/main" val="38017698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88" y="1588"/>
            <a:ext cx="7310437" cy="5483225"/>
          </a:xfrm>
        </p:spPr>
      </p:sp>
      <p:sp>
        <p:nvSpPr>
          <p:cNvPr id="3" name="Notes Placeholder 2"/>
          <p:cNvSpPr>
            <a:spLocks noGrp="1"/>
          </p:cNvSpPr>
          <p:nvPr>
            <p:ph type="body" idx="1"/>
          </p:nvPr>
        </p:nvSpPr>
        <p:spPr/>
        <p:txBody>
          <a:bodyPr/>
          <a:lstStyle/>
          <a:p>
            <a:r>
              <a:rPr lang="en-US" dirty="0"/>
              <a:t>This tire blew while</a:t>
            </a:r>
            <a:r>
              <a:rPr lang="en-US" baseline="0" dirty="0"/>
              <a:t> driving </a:t>
            </a:r>
            <a:r>
              <a:rPr lang="en-US" dirty="0"/>
              <a:t>at highway speeds. Was it damaged on a fire and missed on the post-fire inspection? </a:t>
            </a:r>
          </a:p>
        </p:txBody>
      </p:sp>
      <p:sp>
        <p:nvSpPr>
          <p:cNvPr id="4" name="Slide Number Placeholder 3"/>
          <p:cNvSpPr>
            <a:spLocks noGrp="1"/>
          </p:cNvSpPr>
          <p:nvPr>
            <p:ph type="sldNum" sz="quarter" idx="10"/>
          </p:nvPr>
        </p:nvSpPr>
        <p:spPr/>
        <p:txBody>
          <a:bodyPr/>
          <a:lstStyle/>
          <a:p>
            <a:fld id="{365413E0-04AA-4F19-81FF-B377A549C9A2}" type="slidenum">
              <a:rPr lang="en-US" smtClean="0"/>
              <a:pPr/>
              <a:t>13</a:t>
            </a:fld>
            <a:endParaRPr lang="en-US"/>
          </a:p>
        </p:txBody>
      </p:sp>
    </p:spTree>
    <p:extLst>
      <p:ext uri="{BB962C8B-B14F-4D97-AF65-F5344CB8AC3E}">
        <p14:creationId xmlns:p14="http://schemas.microsoft.com/office/powerpoint/2010/main" val="6004786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88" y="1588"/>
            <a:ext cx="7310437" cy="5483225"/>
          </a:xfrm>
        </p:spPr>
      </p:sp>
      <p:sp>
        <p:nvSpPr>
          <p:cNvPr id="3" name="Notes Placeholder 2"/>
          <p:cNvSpPr>
            <a:spLocks noGrp="1"/>
          </p:cNvSpPr>
          <p:nvPr>
            <p:ph type="body" idx="1"/>
          </p:nvPr>
        </p:nvSpPr>
        <p:spPr/>
        <p:txBody>
          <a:bodyPr/>
          <a:lstStyle/>
          <a:p>
            <a:r>
              <a:rPr lang="en-US" dirty="0"/>
              <a:t>This incident was caused by leaving the hubs locked in and driving at highway speeds. Eventually the drive-train failed catastrophically, igniting a fire and destroying the vehicle. </a:t>
            </a:r>
          </a:p>
        </p:txBody>
      </p:sp>
      <p:sp>
        <p:nvSpPr>
          <p:cNvPr id="4" name="Slide Number Placeholder 3"/>
          <p:cNvSpPr>
            <a:spLocks noGrp="1"/>
          </p:cNvSpPr>
          <p:nvPr>
            <p:ph type="sldNum" sz="quarter" idx="10"/>
          </p:nvPr>
        </p:nvSpPr>
        <p:spPr/>
        <p:txBody>
          <a:bodyPr/>
          <a:lstStyle/>
          <a:p>
            <a:fld id="{365413E0-04AA-4F19-81FF-B377A549C9A2}" type="slidenum">
              <a:rPr lang="en-US" smtClean="0"/>
              <a:pPr/>
              <a:t>14</a:t>
            </a:fld>
            <a:endParaRPr lang="en-US"/>
          </a:p>
        </p:txBody>
      </p:sp>
    </p:spTree>
    <p:extLst>
      <p:ext uri="{BB962C8B-B14F-4D97-AF65-F5344CB8AC3E}">
        <p14:creationId xmlns:p14="http://schemas.microsoft.com/office/powerpoint/2010/main" val="22077559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88" y="1588"/>
            <a:ext cx="7310437" cy="5483225"/>
          </a:xfrm>
        </p:spPr>
      </p:sp>
      <p:sp>
        <p:nvSpPr>
          <p:cNvPr id="3" name="Notes Placeholder 2"/>
          <p:cNvSpPr>
            <a:spLocks noGrp="1"/>
          </p:cNvSpPr>
          <p:nvPr>
            <p:ph type="body" idx="1"/>
          </p:nvPr>
        </p:nvSpPr>
        <p:spPr/>
        <p:txBody>
          <a:bodyPr/>
          <a:lstStyle/>
          <a:p>
            <a:r>
              <a:rPr lang="en-US" dirty="0"/>
              <a:t>This vehicle has a broke</a:t>
            </a:r>
            <a:r>
              <a:rPr lang="en-US" baseline="0" dirty="0"/>
              <a:t>n main leaf spring. Is this vehicle safe to drive?</a:t>
            </a:r>
            <a:endParaRPr lang="en-US" dirty="0"/>
          </a:p>
        </p:txBody>
      </p:sp>
      <p:sp>
        <p:nvSpPr>
          <p:cNvPr id="4" name="Slide Number Placeholder 3"/>
          <p:cNvSpPr>
            <a:spLocks noGrp="1"/>
          </p:cNvSpPr>
          <p:nvPr>
            <p:ph type="sldNum" sz="quarter" idx="10"/>
          </p:nvPr>
        </p:nvSpPr>
        <p:spPr/>
        <p:txBody>
          <a:bodyPr/>
          <a:lstStyle/>
          <a:p>
            <a:fld id="{365413E0-04AA-4F19-81FF-B377A549C9A2}" type="slidenum">
              <a:rPr lang="en-US" smtClean="0"/>
              <a:pPr/>
              <a:t>15</a:t>
            </a:fld>
            <a:endParaRPr lang="en-US"/>
          </a:p>
        </p:txBody>
      </p:sp>
    </p:spTree>
    <p:extLst>
      <p:ext uri="{BB962C8B-B14F-4D97-AF65-F5344CB8AC3E}">
        <p14:creationId xmlns:p14="http://schemas.microsoft.com/office/powerpoint/2010/main" val="30464140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88" y="1588"/>
            <a:ext cx="7310437" cy="5483225"/>
          </a:xfrm>
        </p:spPr>
      </p:sp>
      <p:sp>
        <p:nvSpPr>
          <p:cNvPr id="3" name="Notes Placeholder 2"/>
          <p:cNvSpPr>
            <a:spLocks noGrp="1"/>
          </p:cNvSpPr>
          <p:nvPr>
            <p:ph type="body" idx="1"/>
          </p:nvPr>
        </p:nvSpPr>
        <p:spPr/>
        <p:txBody>
          <a:bodyPr/>
          <a:lstStyle/>
          <a:p>
            <a:r>
              <a:rPr lang="en-US" dirty="0"/>
              <a:t>This is a broken air brake push rod.</a:t>
            </a:r>
            <a:r>
              <a:rPr lang="en-US" baseline="0" dirty="0"/>
              <a:t> W</a:t>
            </a:r>
            <a:r>
              <a:rPr lang="en-US" dirty="0"/>
              <a:t>ould this vehicle pull to one side?</a:t>
            </a:r>
          </a:p>
        </p:txBody>
      </p:sp>
      <p:sp>
        <p:nvSpPr>
          <p:cNvPr id="4" name="Slide Number Placeholder 3"/>
          <p:cNvSpPr>
            <a:spLocks noGrp="1"/>
          </p:cNvSpPr>
          <p:nvPr>
            <p:ph type="sldNum" sz="quarter" idx="10"/>
          </p:nvPr>
        </p:nvSpPr>
        <p:spPr/>
        <p:txBody>
          <a:bodyPr/>
          <a:lstStyle/>
          <a:p>
            <a:fld id="{365413E0-04AA-4F19-81FF-B377A549C9A2}" type="slidenum">
              <a:rPr lang="en-US" smtClean="0"/>
              <a:pPr/>
              <a:t>16</a:t>
            </a:fld>
            <a:endParaRPr lang="en-US"/>
          </a:p>
        </p:txBody>
      </p:sp>
    </p:spTree>
    <p:extLst>
      <p:ext uri="{BB962C8B-B14F-4D97-AF65-F5344CB8AC3E}">
        <p14:creationId xmlns:p14="http://schemas.microsoft.com/office/powerpoint/2010/main" val="5658055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88" y="1588"/>
            <a:ext cx="7310437" cy="5483225"/>
          </a:xfrm>
        </p:spPr>
      </p:sp>
      <p:sp>
        <p:nvSpPr>
          <p:cNvPr id="3" name="Notes Placeholder 2"/>
          <p:cNvSpPr>
            <a:spLocks noGrp="1"/>
          </p:cNvSpPr>
          <p:nvPr>
            <p:ph type="body" idx="1"/>
          </p:nvPr>
        </p:nvSpPr>
        <p:spPr/>
        <p:txBody>
          <a:bodyPr/>
          <a:lstStyle/>
          <a:p>
            <a:r>
              <a:rPr lang="en-US" dirty="0"/>
              <a:t>This</a:t>
            </a:r>
            <a:r>
              <a:rPr lang="en-US" baseline="0" dirty="0"/>
              <a:t> is a b</a:t>
            </a:r>
            <a:r>
              <a:rPr lang="en-US" dirty="0"/>
              <a:t>roken axle</a:t>
            </a:r>
            <a:r>
              <a:rPr lang="en-US" baseline="0" dirty="0"/>
              <a:t> plate. Is this vehicle safe to drive?</a:t>
            </a:r>
            <a:endParaRPr lang="en-US" dirty="0"/>
          </a:p>
        </p:txBody>
      </p:sp>
      <p:sp>
        <p:nvSpPr>
          <p:cNvPr id="4" name="Slide Number Placeholder 3"/>
          <p:cNvSpPr>
            <a:spLocks noGrp="1"/>
          </p:cNvSpPr>
          <p:nvPr>
            <p:ph type="sldNum" sz="quarter" idx="10"/>
          </p:nvPr>
        </p:nvSpPr>
        <p:spPr/>
        <p:txBody>
          <a:bodyPr/>
          <a:lstStyle/>
          <a:p>
            <a:fld id="{365413E0-04AA-4F19-81FF-B377A549C9A2}" type="slidenum">
              <a:rPr lang="en-US" smtClean="0"/>
              <a:pPr/>
              <a:t>17</a:t>
            </a:fld>
            <a:endParaRPr lang="en-US"/>
          </a:p>
        </p:txBody>
      </p:sp>
    </p:spTree>
    <p:extLst>
      <p:ext uri="{BB962C8B-B14F-4D97-AF65-F5344CB8AC3E}">
        <p14:creationId xmlns:p14="http://schemas.microsoft.com/office/powerpoint/2010/main" val="30191413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88" y="1588"/>
            <a:ext cx="7310437" cy="5483225"/>
          </a:xfrm>
        </p:spPr>
      </p:sp>
      <p:sp>
        <p:nvSpPr>
          <p:cNvPr id="3" name="Notes Placeholder 2"/>
          <p:cNvSpPr>
            <a:spLocks noGrp="1"/>
          </p:cNvSpPr>
          <p:nvPr>
            <p:ph type="body" idx="1"/>
          </p:nvPr>
        </p:nvSpPr>
        <p:spPr/>
        <p:txBody>
          <a:bodyPr/>
          <a:lstStyle/>
          <a:p>
            <a:r>
              <a:rPr lang="en-US" b="1" u="sng" dirty="0"/>
              <a:t>Noxious Weeds</a:t>
            </a:r>
          </a:p>
          <a:p>
            <a:pPr marL="171450" indent="-171450">
              <a:buFont typeface="Arial" panose="020B0604020202020204" pitchFamily="34" charset="0"/>
              <a:buChar char="•"/>
            </a:pPr>
            <a:r>
              <a:rPr lang="en-US" dirty="0"/>
              <a:t>Check the undercarriage for debris.</a:t>
            </a:r>
          </a:p>
          <a:p>
            <a:pPr marL="628650" lvl="1" indent="-171450">
              <a:buFont typeface="Wingdings" panose="05000000000000000000" pitchFamily="2" charset="2"/>
              <a:buChar char="§"/>
            </a:pPr>
            <a:r>
              <a:rPr lang="en-US" i="1" dirty="0"/>
              <a:t>When working in noxious weed infested areas, ensure the vehicle is cleaned according to local policy. </a:t>
            </a:r>
          </a:p>
        </p:txBody>
      </p:sp>
      <p:sp>
        <p:nvSpPr>
          <p:cNvPr id="4" name="Slide Number Placeholder 3"/>
          <p:cNvSpPr>
            <a:spLocks noGrp="1"/>
          </p:cNvSpPr>
          <p:nvPr>
            <p:ph type="sldNum" sz="quarter" idx="10"/>
          </p:nvPr>
        </p:nvSpPr>
        <p:spPr/>
        <p:txBody>
          <a:bodyPr/>
          <a:lstStyle/>
          <a:p>
            <a:fld id="{365413E0-04AA-4F19-81FF-B377A549C9A2}" type="slidenum">
              <a:rPr lang="en-US" smtClean="0"/>
              <a:pPr/>
              <a:t>18</a:t>
            </a:fld>
            <a:endParaRPr lang="en-US"/>
          </a:p>
        </p:txBody>
      </p:sp>
    </p:spTree>
    <p:extLst>
      <p:ext uri="{BB962C8B-B14F-4D97-AF65-F5344CB8AC3E}">
        <p14:creationId xmlns:p14="http://schemas.microsoft.com/office/powerpoint/2010/main" val="28645865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88" y="1588"/>
            <a:ext cx="7310437" cy="5483225"/>
          </a:xfrm>
        </p:spPr>
      </p:sp>
      <p:sp>
        <p:nvSpPr>
          <p:cNvPr id="3" name="Notes Placeholder 2"/>
          <p:cNvSpPr>
            <a:spLocks noGrp="1"/>
          </p:cNvSpPr>
          <p:nvPr>
            <p:ph type="body" idx="1"/>
          </p:nvPr>
        </p:nvSpPr>
        <p:spPr/>
        <p:txBody>
          <a:bodyPr/>
          <a:lstStyle/>
          <a:p>
            <a:r>
              <a:rPr lang="en-US" b="1" u="sng" dirty="0"/>
              <a:t>Engine Fire Readiness</a:t>
            </a:r>
          </a:p>
          <a:p>
            <a:pPr marL="171450" indent="-171450">
              <a:buFont typeface="Arial" panose="020B0604020202020204" pitchFamily="34" charset="0"/>
              <a:buChar char="•"/>
            </a:pPr>
            <a:r>
              <a:rPr lang="en-US" dirty="0"/>
              <a:t>Inspect and clean</a:t>
            </a:r>
            <a:r>
              <a:rPr lang="en-US" baseline="0" dirty="0"/>
              <a:t> the following items following an incident:</a:t>
            </a:r>
            <a:endParaRPr lang="en-US" dirty="0"/>
          </a:p>
          <a:p>
            <a:pPr marL="628650" lvl="1" indent="-171450">
              <a:buFont typeface="Wingdings" panose="05000000000000000000" pitchFamily="2" charset="2"/>
              <a:buChar char="§"/>
            </a:pPr>
            <a:r>
              <a:rPr lang="en-US" dirty="0"/>
              <a:t>Engine</a:t>
            </a:r>
          </a:p>
          <a:p>
            <a:pPr marL="628650" lvl="1" indent="-171450">
              <a:buFont typeface="Wingdings" panose="05000000000000000000" pitchFamily="2" charset="2"/>
              <a:buChar char="§"/>
            </a:pPr>
            <a:r>
              <a:rPr lang="en-US" dirty="0"/>
              <a:t>Undercarriage</a:t>
            </a:r>
          </a:p>
          <a:p>
            <a:pPr marL="628650" lvl="1" indent="-171450">
              <a:buFont typeface="Wingdings" panose="05000000000000000000" pitchFamily="2" charset="2"/>
              <a:buChar char="§"/>
            </a:pPr>
            <a:r>
              <a:rPr lang="en-US" dirty="0"/>
              <a:t>Tools</a:t>
            </a:r>
          </a:p>
          <a:p>
            <a:pPr marL="628650" lvl="1" indent="-171450">
              <a:buFont typeface="Wingdings" panose="05000000000000000000" pitchFamily="2" charset="2"/>
              <a:buChar char="§"/>
            </a:pPr>
            <a:r>
              <a:rPr lang="en-US" dirty="0"/>
              <a:t>PPE</a:t>
            </a:r>
          </a:p>
          <a:p>
            <a:endParaRPr lang="en-US" dirty="0"/>
          </a:p>
        </p:txBody>
      </p:sp>
      <p:sp>
        <p:nvSpPr>
          <p:cNvPr id="4" name="Slide Number Placeholder 3"/>
          <p:cNvSpPr>
            <a:spLocks noGrp="1"/>
          </p:cNvSpPr>
          <p:nvPr>
            <p:ph type="sldNum" sz="quarter" idx="10"/>
          </p:nvPr>
        </p:nvSpPr>
        <p:spPr/>
        <p:txBody>
          <a:bodyPr/>
          <a:lstStyle/>
          <a:p>
            <a:fld id="{365413E0-04AA-4F19-81FF-B377A549C9A2}" type="slidenum">
              <a:rPr lang="en-US" smtClean="0"/>
              <a:pPr/>
              <a:t>19</a:t>
            </a:fld>
            <a:endParaRPr lang="en-US"/>
          </a:p>
        </p:txBody>
      </p:sp>
    </p:spTree>
    <p:extLst>
      <p:ext uri="{BB962C8B-B14F-4D97-AF65-F5344CB8AC3E}">
        <p14:creationId xmlns:p14="http://schemas.microsoft.com/office/powerpoint/2010/main" val="1005536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88" y="1588"/>
            <a:ext cx="7310437" cy="5483225"/>
          </a:xfrm>
        </p:spPr>
      </p:sp>
      <p:sp>
        <p:nvSpPr>
          <p:cNvPr id="3" name="Notes Placeholder 2"/>
          <p:cNvSpPr>
            <a:spLocks noGrp="1"/>
          </p:cNvSpPr>
          <p:nvPr>
            <p:ph type="body" idx="1"/>
          </p:nvPr>
        </p:nvSpPr>
        <p:spPr/>
        <p:txBody>
          <a:bodyPr/>
          <a:lstStyle/>
          <a:p>
            <a:r>
              <a:rPr lang="en-US" b="1" u="sng" dirty="0"/>
              <a:t>Brake Chamber/Canister</a:t>
            </a:r>
            <a:r>
              <a:rPr lang="en-US" b="1" u="sng" baseline="0" dirty="0"/>
              <a:t> and Brake Lines</a:t>
            </a:r>
            <a:endParaRPr lang="en-US" b="1" u="sng" dirty="0"/>
          </a:p>
          <a:p>
            <a:pPr marL="171450" indent="-171450">
              <a:buFont typeface="Arial" panose="020B0604020202020204" pitchFamily="34" charset="0"/>
              <a:buChar char="•"/>
            </a:pPr>
            <a:r>
              <a:rPr lang="en-US" dirty="0"/>
              <a:t>Inspect</a:t>
            </a:r>
            <a:r>
              <a:rPr lang="en-US" baseline="0" dirty="0"/>
              <a:t> canisters for any physical damage. </a:t>
            </a:r>
          </a:p>
          <a:p>
            <a:pPr marL="171450" indent="-171450">
              <a:buFont typeface="Arial" panose="020B0604020202020204" pitchFamily="34" charset="0"/>
              <a:buChar char="•"/>
            </a:pPr>
            <a:r>
              <a:rPr lang="en-US" baseline="0" dirty="0"/>
              <a:t>Ensure the emergency release key is secured in the external mount. </a:t>
            </a:r>
          </a:p>
          <a:p>
            <a:pPr marL="171450" indent="-171450">
              <a:buFont typeface="Arial" panose="020B0604020202020204" pitchFamily="34" charset="0"/>
              <a:buChar char="•"/>
            </a:pPr>
            <a:r>
              <a:rPr lang="en-US" baseline="0" dirty="0"/>
              <a:t>Ensure the dust cap is covering the hole on top of the canister.  </a:t>
            </a:r>
          </a:p>
          <a:p>
            <a:pPr marL="171450" indent="-171450">
              <a:buFont typeface="Arial" panose="020B0604020202020204" pitchFamily="34" charset="0"/>
              <a:buChar char="•"/>
            </a:pPr>
            <a:r>
              <a:rPr lang="en-US" baseline="0" dirty="0"/>
              <a:t>Check air lines and ensure there are no cracks, chafing, or bulging.</a:t>
            </a:r>
            <a:endParaRPr lang="en-US" dirty="0"/>
          </a:p>
        </p:txBody>
      </p:sp>
      <p:sp>
        <p:nvSpPr>
          <p:cNvPr id="4" name="Slide Number Placeholder 3"/>
          <p:cNvSpPr>
            <a:spLocks noGrp="1"/>
          </p:cNvSpPr>
          <p:nvPr>
            <p:ph type="sldNum" sz="quarter" idx="10"/>
          </p:nvPr>
        </p:nvSpPr>
        <p:spPr/>
        <p:txBody>
          <a:bodyPr/>
          <a:lstStyle/>
          <a:p>
            <a:fld id="{365413E0-04AA-4F19-81FF-B377A549C9A2}" type="slidenum">
              <a:rPr lang="en-US" smtClean="0"/>
              <a:pPr/>
              <a:t>2</a:t>
            </a:fld>
            <a:endParaRPr lang="en-US"/>
          </a:p>
        </p:txBody>
      </p:sp>
    </p:spTree>
    <p:extLst>
      <p:ext uri="{BB962C8B-B14F-4D97-AF65-F5344CB8AC3E}">
        <p14:creationId xmlns:p14="http://schemas.microsoft.com/office/powerpoint/2010/main" val="1694009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88" y="1588"/>
            <a:ext cx="7310437" cy="5483225"/>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1" i="0" u="sng" strike="noStrike" kern="1200" cap="none" spc="0" normalizeH="0" baseline="0" noProof="0" dirty="0">
                <a:ln>
                  <a:noFill/>
                </a:ln>
                <a:solidFill>
                  <a:srgbClr val="000000"/>
                </a:solidFill>
                <a:effectLst/>
                <a:uLnTx/>
                <a:uFillTx/>
                <a:latin typeface="Arial" charset="0"/>
                <a:ea typeface="+mn-ea"/>
                <a:cs typeface="+mn-cs"/>
              </a:rPr>
              <a:t>Normal Unit Stocking (NUS)</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The NUS is the official documentation of items on board the engine.</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Check for missing or damaged items; replace or repair at the appropriate site.</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Ensure the NUS items are documented and kept current.</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Ensure the vehicle meets the NUS (Normal Unit Stocking) found on the BLM Fire Operations internal website (http://web.blm.gov/internal/fire/fire_ops/engine_policy.htm)</a:t>
            </a: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kumimoji="0" lang="en-US" sz="1200" b="1" i="0" u="sng" strike="noStrike" kern="1200" cap="none" spc="0" normalizeH="0" baseline="0" noProof="0" dirty="0">
                <a:ln>
                  <a:noFill/>
                </a:ln>
                <a:solidFill>
                  <a:srgbClr val="000000"/>
                </a:solidFill>
                <a:effectLst/>
                <a:uLnTx/>
                <a:uFillTx/>
                <a:latin typeface="Arial" charset="0"/>
                <a:ea typeface="+mn-ea"/>
                <a:cs typeface="+mn-cs"/>
              </a:rPr>
              <a:t>Equipment/NUS Replacement</a:t>
            </a: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kumimoji="0" lang="en-US" sz="1200" b="1" i="1" u="none" strike="noStrike" kern="1200" cap="none" spc="0" normalizeH="0" baseline="0" noProof="0" dirty="0">
                <a:ln>
                  <a:noFill/>
                </a:ln>
                <a:solidFill>
                  <a:srgbClr val="000000"/>
                </a:solidFill>
                <a:effectLst/>
                <a:uLnTx/>
                <a:uFillTx/>
                <a:latin typeface="Arial" charset="0"/>
                <a:ea typeface="+mn-ea"/>
                <a:cs typeface="+mn-cs"/>
              </a:rPr>
              <a:t>In-District/Local Area Process</a:t>
            </a: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Understand the in-district/local area equipment/NUS replacement process.</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Agency-specific damage/loss forms</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Local purchases, approval process, charge codes, etc.</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Arial" charset="0"/>
                <a:ea typeface="+mn-ea"/>
                <a:cs typeface="+mn-cs"/>
              </a:rPr>
              <a:t>Off-District/Out-of-Area Process</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Understand and become informed on off-district/out-of-area processes.</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BLM engine modules should follow the </a:t>
            </a:r>
            <a:r>
              <a:rPr kumimoji="0" lang="en-US" sz="1200" b="0" i="1" u="none" strike="noStrike" kern="1200" cap="none" spc="0" normalizeH="0" baseline="0" noProof="0" dirty="0">
                <a:ln>
                  <a:noFill/>
                </a:ln>
                <a:solidFill>
                  <a:srgbClr val="000000"/>
                </a:solidFill>
                <a:effectLst/>
                <a:uLnTx/>
                <a:uFillTx/>
                <a:latin typeface="Arial" charset="0"/>
                <a:ea typeface="+mn-ea"/>
                <a:cs typeface="+mn-cs"/>
              </a:rPr>
              <a:t>Interagency Incident Business Management Handbook</a:t>
            </a:r>
            <a:r>
              <a:rPr kumimoji="0" lang="en-US" sz="1200" b="0" i="0" u="none" strike="noStrike" kern="1200" cap="none" spc="0" normalizeH="0" baseline="0" noProof="0" dirty="0">
                <a:ln>
                  <a:noFill/>
                </a:ln>
                <a:solidFill>
                  <a:srgbClr val="000000"/>
                </a:solidFill>
                <a:effectLst/>
                <a:uLnTx/>
                <a:uFillTx/>
                <a:latin typeface="Arial" charset="0"/>
                <a:ea typeface="+mn-ea"/>
                <a:cs typeface="+mn-cs"/>
              </a:rPr>
              <a:t> (NFES 2160) – property loss/damage process.</a:t>
            </a:r>
          </a:p>
        </p:txBody>
      </p:sp>
      <p:sp>
        <p:nvSpPr>
          <p:cNvPr id="4" name="Slide Number Placeholder 3"/>
          <p:cNvSpPr>
            <a:spLocks noGrp="1"/>
          </p:cNvSpPr>
          <p:nvPr>
            <p:ph type="sldNum" sz="quarter" idx="10"/>
          </p:nvPr>
        </p:nvSpPr>
        <p:spPr/>
        <p:txBody>
          <a:bodyPr/>
          <a:lstStyle/>
          <a:p>
            <a:fld id="{365413E0-04AA-4F19-81FF-B377A549C9A2}" type="slidenum">
              <a:rPr lang="en-US" smtClean="0"/>
              <a:pPr/>
              <a:t>20</a:t>
            </a:fld>
            <a:endParaRPr lang="en-US"/>
          </a:p>
        </p:txBody>
      </p:sp>
    </p:spTree>
    <p:extLst>
      <p:ext uri="{BB962C8B-B14F-4D97-AF65-F5344CB8AC3E}">
        <p14:creationId xmlns:p14="http://schemas.microsoft.com/office/powerpoint/2010/main" val="26961534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88" y="1588"/>
            <a:ext cx="7310437" cy="5483225"/>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1" i="0" u="sng" strike="noStrike" kern="1200" cap="none" spc="0" normalizeH="0" baseline="0" noProof="0" dirty="0">
                <a:ln>
                  <a:noFill/>
                </a:ln>
                <a:solidFill>
                  <a:srgbClr val="000000"/>
                </a:solidFill>
                <a:effectLst/>
                <a:uLnTx/>
                <a:uFillTx/>
                <a:latin typeface="Arial" charset="0"/>
                <a:ea typeface="+mn-ea"/>
                <a:cs typeface="+mn-cs"/>
              </a:rPr>
              <a:t>Incidents with a Supply Unit</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To obtain general supply items, fill out a “General Message” form. </a:t>
            </a:r>
          </a:p>
          <a:p>
            <a:pPr marL="628650" marR="0" lvl="1" indent="-171450" algn="l" defTabSz="914400" rtl="0" eaLnBrk="1" fontAlgn="base" latinLnBrk="0" hangingPunct="1">
              <a:lnSpc>
                <a:spcPct val="100000"/>
              </a:lnSpc>
              <a:spcBef>
                <a:spcPct val="3000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Line supervisor signature may be required.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For fire replacement and damaged items:</a:t>
            </a:r>
          </a:p>
          <a:p>
            <a:pPr marL="628650" marR="0" lvl="1" indent="-171450" algn="l" defTabSz="914400" rtl="0" eaLnBrk="1" fontAlgn="base" latinLnBrk="0" hangingPunct="1">
              <a:lnSpc>
                <a:spcPct val="100000"/>
              </a:lnSpc>
              <a:spcBef>
                <a:spcPct val="3000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Fill out an “Incident Replacement Requisition” (OF-315).</a:t>
            </a:r>
          </a:p>
          <a:p>
            <a:pPr marL="628650" marR="0" lvl="1" indent="-171450" algn="l" defTabSz="914400" rtl="0" eaLnBrk="1" fontAlgn="base" latinLnBrk="0" hangingPunct="1">
              <a:lnSpc>
                <a:spcPct val="100000"/>
              </a:lnSpc>
              <a:spcBef>
                <a:spcPct val="3000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Compare the NUS to items being replaced or are damaged.</a:t>
            </a:r>
          </a:p>
          <a:p>
            <a:pPr marL="628650" marR="0" lvl="1" indent="-171450" algn="l" defTabSz="914400" rtl="0" eaLnBrk="1" fontAlgn="base" latinLnBrk="0" hangingPunct="1">
              <a:lnSpc>
                <a:spcPct val="100000"/>
              </a:lnSpc>
              <a:spcBef>
                <a:spcPct val="3000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Line supervisor and/or supply approval process must be met.</a:t>
            </a:r>
          </a:p>
          <a:p>
            <a:pPr marL="628650" marR="0" lvl="1" indent="-171450" algn="l" defTabSz="914400" rtl="0" eaLnBrk="1" fontAlgn="base" latinLnBrk="0" hangingPunct="1">
              <a:lnSpc>
                <a:spcPct val="100000"/>
              </a:lnSpc>
              <a:spcBef>
                <a:spcPct val="3000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Supply Unit personnel approve/deny replacement and assign “S” numbers.</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0" i="1" u="none" strike="noStrike" kern="1200" cap="none" spc="0" normalizeH="0" baseline="0" noProof="0" dirty="0">
                <a:ln>
                  <a:noFill/>
                </a:ln>
                <a:solidFill>
                  <a:srgbClr val="000000"/>
                </a:solidFill>
                <a:effectLst/>
                <a:uLnTx/>
                <a:uFillTx/>
                <a:latin typeface="Arial" charset="0"/>
                <a:ea typeface="+mn-ea"/>
                <a:cs typeface="+mn-cs"/>
              </a:rPr>
              <a:t>Many incidents require more documentation for tracking purposes. You may need to fill out a “Property Loss or Damage Report” (OF-298) and have Compensation/Claims, Ground Support, Communications, or Supply Unit approval, as well as you line supervisor’s approval (sometimes Division/Group Supervisor or above).   </a:t>
            </a:r>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 name="Slide Number Placeholder 3"/>
          <p:cNvSpPr>
            <a:spLocks noGrp="1"/>
          </p:cNvSpPr>
          <p:nvPr>
            <p:ph type="sldNum" sz="quarter" idx="10"/>
          </p:nvPr>
        </p:nvSpPr>
        <p:spPr/>
        <p:txBody>
          <a:bodyPr/>
          <a:lstStyle/>
          <a:p>
            <a:fld id="{365413E0-04AA-4F19-81FF-B377A549C9A2}" type="slidenum">
              <a:rPr lang="en-US" smtClean="0"/>
              <a:pPr/>
              <a:t>21</a:t>
            </a:fld>
            <a:endParaRPr lang="en-US"/>
          </a:p>
        </p:txBody>
      </p:sp>
    </p:spTree>
    <p:extLst>
      <p:ext uri="{BB962C8B-B14F-4D97-AF65-F5344CB8AC3E}">
        <p14:creationId xmlns:p14="http://schemas.microsoft.com/office/powerpoint/2010/main" val="8027839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88" y="1588"/>
            <a:ext cx="7310437" cy="5483225"/>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1" i="0" u="sng" strike="noStrike" kern="1200" cap="none" spc="0" normalizeH="0" baseline="0" noProof="0" dirty="0">
                <a:ln>
                  <a:noFill/>
                </a:ln>
                <a:solidFill>
                  <a:srgbClr val="000000"/>
                </a:solidFill>
                <a:effectLst/>
                <a:uLnTx/>
                <a:uFillTx/>
                <a:latin typeface="Arial" charset="0"/>
                <a:ea typeface="+mn-ea"/>
                <a:cs typeface="+mn-cs"/>
              </a:rPr>
              <a:t>Incident Without a Supply</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Fill out an “Incident Replacement Requisition” (OF-315).</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Obtain line supervisor approval for use of the OF-315 and obtain “S” number(s) from expanded dispatch.</a:t>
            </a: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kumimoji="0" lang="en-US" sz="1200" b="0" i="1" u="none" strike="noStrike" kern="1200" cap="none" spc="0" normalizeH="0" baseline="0" noProof="0" dirty="0">
                <a:ln>
                  <a:noFill/>
                </a:ln>
                <a:solidFill>
                  <a:srgbClr val="000000"/>
                </a:solidFill>
                <a:effectLst/>
                <a:uLnTx/>
                <a:uFillTx/>
                <a:latin typeface="Arial" charset="0"/>
                <a:ea typeface="+mn-ea"/>
                <a:cs typeface="+mn-cs"/>
              </a:rPr>
              <a:t>Many units also require the use of a “Property Loss or Damage Report” (OF-289).</a:t>
            </a:r>
          </a:p>
          <a:p>
            <a:endParaRPr lang="en-US" dirty="0"/>
          </a:p>
        </p:txBody>
      </p:sp>
      <p:sp>
        <p:nvSpPr>
          <p:cNvPr id="4" name="Slide Number Placeholder 3"/>
          <p:cNvSpPr>
            <a:spLocks noGrp="1"/>
          </p:cNvSpPr>
          <p:nvPr>
            <p:ph type="sldNum" sz="quarter" idx="10"/>
          </p:nvPr>
        </p:nvSpPr>
        <p:spPr/>
        <p:txBody>
          <a:bodyPr/>
          <a:lstStyle/>
          <a:p>
            <a:fld id="{365413E0-04AA-4F19-81FF-B377A549C9A2}" type="slidenum">
              <a:rPr lang="en-US" smtClean="0"/>
              <a:pPr/>
              <a:t>22</a:t>
            </a:fld>
            <a:endParaRPr lang="en-US"/>
          </a:p>
        </p:txBody>
      </p:sp>
    </p:spTree>
    <p:extLst>
      <p:ext uri="{BB962C8B-B14F-4D97-AF65-F5344CB8AC3E}">
        <p14:creationId xmlns:p14="http://schemas.microsoft.com/office/powerpoint/2010/main" val="13211574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88" y="1588"/>
            <a:ext cx="7310437" cy="5483225"/>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1" i="0" u="sng" strike="noStrike" kern="1200" cap="none" spc="0" normalizeH="0" baseline="0" noProof="0" dirty="0">
                <a:ln>
                  <a:noFill/>
                </a:ln>
                <a:solidFill>
                  <a:srgbClr val="000000"/>
                </a:solidFill>
                <a:effectLst/>
                <a:uLnTx/>
                <a:uFillTx/>
                <a:latin typeface="Arial" charset="0"/>
                <a:ea typeface="+mn-ea"/>
                <a:cs typeface="+mn-cs"/>
              </a:rPr>
              <a:t>Damage or Repair Reporting and Documentation</a:t>
            </a:r>
          </a:p>
          <a:p>
            <a:pPr marL="171450" lvl="0" indent="-171450" fontAlgn="base">
              <a:buFont typeface="Arial" panose="020B0604020202020204" pitchFamily="34" charset="0"/>
              <a:buChar char="•"/>
            </a:pPr>
            <a:r>
              <a:rPr lang="en-US" sz="1200" u="none" strike="noStrike" kern="1200" dirty="0">
                <a:solidFill>
                  <a:schemeClr val="tx1"/>
                </a:solidFill>
                <a:effectLst>
                  <a:glow>
                    <a:srgbClr val="000000"/>
                  </a:glow>
                  <a:reflection stA="0" endPos="0" fadeDir="0" sx="0" sy="0"/>
                </a:effectLst>
                <a:latin typeface="Arial" charset="0"/>
                <a:ea typeface="+mn-ea"/>
                <a:cs typeface="+mn-cs"/>
              </a:rPr>
              <a:t>Report and document damage to the engine or repairs needed on the engine to a fireline supervisor. </a:t>
            </a:r>
          </a:p>
          <a:p>
            <a:pPr marL="171450" lvl="0" indent="-171450" fontAlgn="base">
              <a:buFont typeface="Arial" panose="020B0604020202020204" pitchFamily="34" charset="0"/>
              <a:buChar char="•"/>
            </a:pPr>
            <a:r>
              <a:rPr lang="en-US" sz="1200" u="none" strike="noStrike" kern="1200" dirty="0">
                <a:solidFill>
                  <a:schemeClr val="tx1"/>
                </a:solidFill>
                <a:effectLst>
                  <a:glow>
                    <a:srgbClr val="000000"/>
                  </a:glow>
                  <a:reflection stA="0" endPos="0" fadeDir="0" sx="0" sy="0"/>
                </a:effectLst>
                <a:latin typeface="Arial" charset="0"/>
                <a:ea typeface="+mn-ea"/>
                <a:cs typeface="+mn-cs"/>
              </a:rPr>
              <a:t>Complete proper documentation for </a:t>
            </a:r>
            <a:r>
              <a:rPr kumimoji="0" lang="en-US" sz="1200" b="0" i="0" u="none" strike="noStrike" kern="1200" cap="none" spc="0" normalizeH="0" baseline="0" noProof="0" dirty="0">
                <a:ln>
                  <a:noFill/>
                </a:ln>
                <a:solidFill>
                  <a:srgbClr val="000000"/>
                </a:solidFill>
                <a:effectLst/>
                <a:uLnTx/>
                <a:uFillTx/>
                <a:latin typeface="Arial" charset="0"/>
                <a:ea typeface="+mn-ea"/>
                <a:cs typeface="+mn-cs"/>
              </a:rPr>
              <a:t>the severity of damage before leaving any incident. Forms may include:</a:t>
            </a:r>
          </a:p>
          <a:p>
            <a:pPr marL="628650" marR="0" lvl="1" indent="-171450" algn="l" defTabSz="914400" rtl="0" eaLnBrk="1" fontAlgn="base" latinLnBrk="0" hangingPunct="1">
              <a:lnSpc>
                <a:spcPct val="100000"/>
              </a:lnSpc>
              <a:spcBef>
                <a:spcPct val="3000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“Incident Replacement Requisition” (OF-315)</a:t>
            </a:r>
          </a:p>
          <a:p>
            <a:pPr marL="628650" marR="0" lvl="1" indent="-171450" algn="l" defTabSz="914400" rtl="0" eaLnBrk="1" fontAlgn="base" latinLnBrk="0" hangingPunct="1">
              <a:lnSpc>
                <a:spcPct val="100000"/>
              </a:lnSpc>
              <a:spcBef>
                <a:spcPct val="3000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“Property Loss and Damage Report” (OF-289</a:t>
            </a:r>
          </a:p>
          <a:p>
            <a:pPr marL="628650" marR="0" lvl="1" indent="-171450" algn="l" defTabSz="914400" rtl="0" eaLnBrk="1" fontAlgn="base" latinLnBrk="0" hangingPunct="1">
              <a:lnSpc>
                <a:spcPct val="100000"/>
              </a:lnSpc>
              <a:spcBef>
                <a:spcPct val="3000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“Report of Accident/Incident” (DI-134)</a:t>
            </a:r>
          </a:p>
          <a:p>
            <a:pPr marL="628650" marR="0" lvl="1" indent="-171450" algn="l" defTabSz="914400" rtl="0" eaLnBrk="1" fontAlgn="base" latinLnBrk="0" hangingPunct="1">
              <a:lnSpc>
                <a:spcPct val="100000"/>
              </a:lnSpc>
              <a:spcBef>
                <a:spcPct val="3000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“Motor Vehicle Accident Report” (SF-91)</a:t>
            </a:r>
          </a:p>
          <a:p>
            <a:pPr marL="628650" marR="0" lvl="1" indent="-171450" algn="l" defTabSz="914400" rtl="0" eaLnBrk="1" fontAlgn="base" latinLnBrk="0" hangingPunct="1">
              <a:lnSpc>
                <a:spcPct val="100000"/>
              </a:lnSpc>
              <a:spcBef>
                <a:spcPct val="3000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“Motor Vehicle Accident Statement of Witness” (SF-94)</a:t>
            </a:r>
          </a:p>
        </p:txBody>
      </p:sp>
      <p:sp>
        <p:nvSpPr>
          <p:cNvPr id="4" name="Slide Number Placeholder 3"/>
          <p:cNvSpPr>
            <a:spLocks noGrp="1"/>
          </p:cNvSpPr>
          <p:nvPr>
            <p:ph type="sldNum" sz="quarter" idx="10"/>
          </p:nvPr>
        </p:nvSpPr>
        <p:spPr/>
        <p:txBody>
          <a:bodyPr/>
          <a:lstStyle/>
          <a:p>
            <a:fld id="{365413E0-04AA-4F19-81FF-B377A549C9A2}" type="slidenum">
              <a:rPr lang="en-US" smtClean="0"/>
              <a:pPr/>
              <a:t>23</a:t>
            </a:fld>
            <a:endParaRPr lang="en-US"/>
          </a:p>
        </p:txBody>
      </p:sp>
    </p:spTree>
    <p:extLst>
      <p:ext uri="{BB962C8B-B14F-4D97-AF65-F5344CB8AC3E}">
        <p14:creationId xmlns:p14="http://schemas.microsoft.com/office/powerpoint/2010/main" val="33542983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88" y="1588"/>
            <a:ext cx="7310437" cy="5483225"/>
          </a:xfrm>
        </p:spPr>
      </p:sp>
      <p:sp>
        <p:nvSpPr>
          <p:cNvPr id="3" name="Notes Placeholder 2"/>
          <p:cNvSpPr>
            <a:spLocks noGrp="1"/>
          </p:cNvSpPr>
          <p:nvPr>
            <p:ph type="body" idx="1"/>
          </p:nvPr>
        </p:nvSpPr>
        <p:spPr/>
        <p:txBody>
          <a:bodyPr/>
          <a:lstStyle/>
          <a:p>
            <a:r>
              <a:rPr lang="en-US" b="1" u="sng" dirty="0"/>
              <a:t>Vehicle</a:t>
            </a:r>
            <a:r>
              <a:rPr lang="en-US" b="1" u="sng" baseline="0" dirty="0"/>
              <a:t> Watch Out Situations</a:t>
            </a:r>
          </a:p>
          <a:p>
            <a:pPr marL="0" indent="0">
              <a:buFont typeface="Arial" panose="020B0604020202020204" pitchFamily="34" charset="0"/>
              <a:buNone/>
            </a:pPr>
            <a:r>
              <a:rPr lang="en-US" b="1" i="1" dirty="0"/>
              <a:t>Skid Plates/DPF</a:t>
            </a:r>
          </a:p>
          <a:p>
            <a:pPr marL="171450" lvl="0" indent="-171450">
              <a:buFont typeface="Arial" panose="020B0604020202020204" pitchFamily="34" charset="0"/>
              <a:buChar char="•"/>
            </a:pPr>
            <a:r>
              <a:rPr lang="en-US" dirty="0"/>
              <a:t>Brush and grass debris buildup can and has caused fires, resulting in loss of vehicles.</a:t>
            </a:r>
          </a:p>
          <a:p>
            <a:pPr marL="0" indent="0">
              <a:buFont typeface="Arial" panose="020B0604020202020204" pitchFamily="34" charset="0"/>
              <a:buNone/>
            </a:pPr>
            <a:r>
              <a:rPr lang="en-US" b="1" i="1" dirty="0"/>
              <a:t>Radiator Screens</a:t>
            </a:r>
          </a:p>
          <a:p>
            <a:pPr marL="171450" lvl="0" indent="-171450">
              <a:buFont typeface="Arial" panose="020B0604020202020204" pitchFamily="34" charset="0"/>
              <a:buChar char="•"/>
            </a:pPr>
            <a:r>
              <a:rPr lang="en-US" dirty="0"/>
              <a:t>If not cleaned, the plugged screens can cause overheating and damage to the engine.</a:t>
            </a:r>
          </a:p>
          <a:p>
            <a:r>
              <a:rPr lang="en-US" b="1" dirty="0"/>
              <a:t>Rocks in the Duals</a:t>
            </a:r>
          </a:p>
          <a:p>
            <a:pPr marL="171450" indent="-171450">
              <a:buFont typeface="Arial" panose="020B0604020202020204" pitchFamily="34" charset="0"/>
              <a:buChar char="•"/>
            </a:pPr>
            <a:r>
              <a:rPr lang="en-US" dirty="0"/>
              <a:t>Rocks can cause flat tires, damage to other vehicles, and body damage to your vehicle.</a:t>
            </a:r>
          </a:p>
        </p:txBody>
      </p:sp>
      <p:sp>
        <p:nvSpPr>
          <p:cNvPr id="4" name="Slide Number Placeholder 3"/>
          <p:cNvSpPr>
            <a:spLocks noGrp="1"/>
          </p:cNvSpPr>
          <p:nvPr>
            <p:ph type="sldNum" sz="quarter" idx="10"/>
          </p:nvPr>
        </p:nvSpPr>
        <p:spPr/>
        <p:txBody>
          <a:bodyPr/>
          <a:lstStyle/>
          <a:p>
            <a:fld id="{365413E0-04AA-4F19-81FF-B377A549C9A2}" type="slidenum">
              <a:rPr lang="en-US" smtClean="0"/>
              <a:pPr/>
              <a:t>24</a:t>
            </a:fld>
            <a:endParaRPr lang="en-US"/>
          </a:p>
        </p:txBody>
      </p:sp>
    </p:spTree>
    <p:extLst>
      <p:ext uri="{BB962C8B-B14F-4D97-AF65-F5344CB8AC3E}">
        <p14:creationId xmlns:p14="http://schemas.microsoft.com/office/powerpoint/2010/main" val="234582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88" y="1588"/>
            <a:ext cx="7310437" cy="5483225"/>
          </a:xfrm>
        </p:spPr>
      </p:sp>
      <p:sp>
        <p:nvSpPr>
          <p:cNvPr id="3" name="Notes Placeholder 2"/>
          <p:cNvSpPr>
            <a:spLocks noGrp="1"/>
          </p:cNvSpPr>
          <p:nvPr>
            <p:ph type="body" idx="1"/>
          </p:nvPr>
        </p:nvSpPr>
        <p:spPr/>
        <p:txBody>
          <a:bodyPr/>
          <a:lstStyle/>
          <a:p>
            <a:r>
              <a:rPr lang="en-US" dirty="0"/>
              <a:t>Objectives:</a:t>
            </a:r>
          </a:p>
          <a:p>
            <a:pPr marL="228600" indent="-228600">
              <a:buFont typeface="Arial" panose="020B0604020202020204" pitchFamily="34" charset="0"/>
              <a:buChar char="•"/>
            </a:pPr>
            <a:r>
              <a:rPr lang="en-US" dirty="0"/>
              <a:t>Complete all fire engine and post off-road inspections as identified in the </a:t>
            </a:r>
            <a:r>
              <a:rPr lang="en-US" i="1" dirty="0"/>
              <a:t>Fire Equipment Maintenance Procedure Record </a:t>
            </a:r>
            <a:r>
              <a:rPr lang="en-US" dirty="0"/>
              <a:t>(FEMPR). </a:t>
            </a:r>
          </a:p>
          <a:p>
            <a:pPr marL="228600" indent="-228600">
              <a:buFont typeface="Arial" panose="020B0604020202020204" pitchFamily="34" charset="0"/>
              <a:buChar char="•"/>
            </a:pPr>
            <a:r>
              <a:rPr lang="en-US" dirty="0"/>
              <a:t>Correctly enter all information in the </a:t>
            </a:r>
            <a:r>
              <a:rPr lang="en-US" i="1" dirty="0"/>
              <a:t>Fire Equipment Maintenance Procedure Record </a:t>
            </a:r>
            <a:r>
              <a:rPr lang="en-US" dirty="0"/>
              <a:t>(FEMPR). </a:t>
            </a:r>
          </a:p>
          <a:p>
            <a:endParaRPr lang="en-US" dirty="0"/>
          </a:p>
        </p:txBody>
      </p:sp>
      <p:sp>
        <p:nvSpPr>
          <p:cNvPr id="4" name="Slide Number Placeholder 3"/>
          <p:cNvSpPr>
            <a:spLocks noGrp="1"/>
          </p:cNvSpPr>
          <p:nvPr>
            <p:ph type="sldNum" sz="quarter" idx="10"/>
          </p:nvPr>
        </p:nvSpPr>
        <p:spPr/>
        <p:txBody>
          <a:bodyPr/>
          <a:lstStyle/>
          <a:p>
            <a:fld id="{365413E0-04AA-4F19-81FF-B377A549C9A2}" type="slidenum">
              <a:rPr lang="en-US" smtClean="0"/>
              <a:pPr/>
              <a:t>25</a:t>
            </a:fld>
            <a:endParaRPr lang="en-US"/>
          </a:p>
        </p:txBody>
      </p:sp>
    </p:spTree>
    <p:extLst>
      <p:ext uri="{BB962C8B-B14F-4D97-AF65-F5344CB8AC3E}">
        <p14:creationId xmlns:p14="http://schemas.microsoft.com/office/powerpoint/2010/main" val="2129085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i="0" u="sng" strike="noStrike" kern="1200" baseline="0" dirty="0">
                <a:solidFill>
                  <a:schemeClr val="tx1"/>
                </a:solidFill>
                <a:latin typeface="Arial" charset="0"/>
                <a:ea typeface="+mn-ea"/>
                <a:cs typeface="+mn-cs"/>
              </a:rPr>
              <a:t>Brake Drums and Linings</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Arial" charset="0"/>
                <a:ea typeface="+mn-ea"/>
                <a:cs typeface="+mn-cs"/>
              </a:rPr>
              <a:t>Brake drums are located on each end of the vehicle’s axles. The wheels are bolted to the drums. The braking mechanism is inside the drum. To stop, the brake shoes and linings are pushed against the inside of the drum. Disk brakes use a caliper to clamp two brake pads against a rotor. Both of</a:t>
            </a:r>
            <a:r>
              <a:rPr lang="en-US" sz="1200" b="0" i="0" u="none" strike="noStrike" kern="1200" dirty="0">
                <a:solidFill>
                  <a:schemeClr val="tx1"/>
                </a:solidFill>
                <a:latin typeface="Arial" charset="0"/>
                <a:ea typeface="+mn-ea"/>
                <a:cs typeface="+mn-cs"/>
              </a:rPr>
              <a:t> these</a:t>
            </a:r>
            <a:r>
              <a:rPr lang="en-US" sz="1200" b="0" i="0" u="none" strike="noStrike" kern="1200" baseline="0" dirty="0">
                <a:solidFill>
                  <a:schemeClr val="tx1"/>
                </a:solidFill>
                <a:latin typeface="Arial" charset="0"/>
                <a:ea typeface="+mn-ea"/>
                <a:cs typeface="+mn-cs"/>
              </a:rPr>
              <a:t> cause friction, which slows the vehicle (and creates heat). </a:t>
            </a:r>
          </a:p>
          <a:p>
            <a:pPr marL="171450" indent="-171450">
              <a:buFont typeface="Arial" panose="020B0604020202020204" pitchFamily="34" charset="0"/>
              <a:buChar char="•"/>
            </a:pPr>
            <a:r>
              <a:rPr lang="en-US" dirty="0"/>
              <a:t>Ensure</a:t>
            </a:r>
            <a:r>
              <a:rPr lang="en-US" baseline="0" dirty="0"/>
              <a:t> there are no </a:t>
            </a:r>
            <a:r>
              <a:rPr lang="en-US" dirty="0"/>
              <a:t>cracked drums (or disks).</a:t>
            </a:r>
          </a:p>
          <a:p>
            <a:pPr marL="171450" indent="-171450">
              <a:buFont typeface="Arial" panose="020B0604020202020204" pitchFamily="34" charset="0"/>
              <a:buChar char="•"/>
            </a:pPr>
            <a:r>
              <a:rPr lang="en-US" dirty="0"/>
              <a:t>Ensure shoes or pads are not worn dangerously thin, missing, or broken. </a:t>
            </a:r>
          </a:p>
          <a:p>
            <a:pPr marL="628650" lvl="1" indent="-171450">
              <a:buFont typeface="Wingdings" panose="05000000000000000000" pitchFamily="2" charset="2"/>
              <a:buChar char="§"/>
            </a:pPr>
            <a:r>
              <a:rPr lang="en-US" i="1" dirty="0"/>
              <a:t>Shoes should have a lining no less than</a:t>
            </a:r>
            <a:r>
              <a:rPr lang="en-US" i="1" baseline="0" dirty="0"/>
              <a:t> </a:t>
            </a:r>
            <a:r>
              <a:rPr lang="en-US" i="1" dirty="0"/>
              <a:t>¼-inch</a:t>
            </a:r>
            <a:r>
              <a:rPr lang="en-US" i="1" baseline="0" dirty="0"/>
              <a:t> thick.</a:t>
            </a:r>
          </a:p>
          <a:p>
            <a:pPr marL="171450" indent="-171450">
              <a:buFont typeface="Arial" panose="020B0604020202020204" pitchFamily="34" charset="0"/>
              <a:buChar char="•"/>
            </a:pPr>
            <a:r>
              <a:rPr lang="en-US" dirty="0"/>
              <a:t>Ensure shoes or pads do not have oil, grease, or brake fluid on them.</a:t>
            </a:r>
          </a:p>
          <a:p>
            <a:pPr marL="628650" lvl="1" indent="-171450">
              <a:buFont typeface="Wingdings" panose="05000000000000000000" pitchFamily="2" charset="2"/>
              <a:buChar char="§"/>
            </a:pPr>
            <a:r>
              <a:rPr lang="en-US" i="1" dirty="0"/>
              <a:t>Axle hub seal or hydraulic wheel cylinder leaks can result in oil or brake fluid spraying on braking surfaces. The porous friction material will absorb the oil, acting as a lubricant on the brake surfaces and causing the other brakes to work harder to compensate for the faulty brake. If this occurs, the friction material </a:t>
            </a:r>
            <a:r>
              <a:rPr lang="en-US" i="1" u="sng" dirty="0"/>
              <a:t>must</a:t>
            </a:r>
            <a:r>
              <a:rPr lang="en-US" i="1" dirty="0"/>
              <a:t> be replaced. Oil soaked linings and pads can also catch fire due to the heat generated by friction.</a:t>
            </a:r>
          </a:p>
        </p:txBody>
      </p:sp>
      <p:sp>
        <p:nvSpPr>
          <p:cNvPr id="4" name="Slide Number Placeholder 3"/>
          <p:cNvSpPr>
            <a:spLocks noGrp="1"/>
          </p:cNvSpPr>
          <p:nvPr>
            <p:ph type="sldNum" sz="quarter" idx="10"/>
          </p:nvPr>
        </p:nvSpPr>
        <p:spPr/>
        <p:txBody>
          <a:bodyPr/>
          <a:lstStyle/>
          <a:p>
            <a:fld id="{365413E0-04AA-4F19-81FF-B377A549C9A2}" type="slidenum">
              <a:rPr lang="en-US" smtClean="0"/>
              <a:pPr/>
              <a:t>3</a:t>
            </a:fld>
            <a:endParaRPr lang="en-US"/>
          </a:p>
        </p:txBody>
      </p:sp>
    </p:spTree>
    <p:extLst>
      <p:ext uri="{BB962C8B-B14F-4D97-AF65-F5344CB8AC3E}">
        <p14:creationId xmlns:p14="http://schemas.microsoft.com/office/powerpoint/2010/main" val="544495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Air Compressor Governor Pressure Test</a:t>
            </a:r>
          </a:p>
          <a:p>
            <a:pPr marL="0" indent="0">
              <a:buNone/>
            </a:pPr>
            <a:r>
              <a:rPr lang="en-US" dirty="0"/>
              <a:t>Pumping by the air compressor should start at about 100 PSI and stop at about 125 PSI (check manufacturer’s specifications). </a:t>
            </a:r>
          </a:p>
          <a:p>
            <a:pPr marL="171450" indent="-171450">
              <a:buFont typeface="Arial" panose="020B0604020202020204" pitchFamily="34" charset="0"/>
              <a:buChar char="•"/>
            </a:pPr>
            <a:r>
              <a:rPr lang="en-US" dirty="0"/>
              <a:t>Run the engine at a fast idle. </a:t>
            </a:r>
          </a:p>
          <a:p>
            <a:pPr marL="628650" lvl="1" indent="-171450">
              <a:buFont typeface="Wingdings" panose="05000000000000000000" pitchFamily="2" charset="2"/>
              <a:buChar char="§"/>
            </a:pPr>
            <a:r>
              <a:rPr lang="en-US" dirty="0"/>
              <a:t>The air governor should cut-out the air compressor at about the manufacturer’s specified pressure. The air pressure shown by your gauge(s) will stop rising. </a:t>
            </a:r>
          </a:p>
          <a:p>
            <a:pPr marL="171450" indent="-171450">
              <a:buFont typeface="Arial" panose="020B0604020202020204" pitchFamily="34" charset="0"/>
              <a:buChar char="•"/>
            </a:pPr>
            <a:r>
              <a:rPr lang="en-US" dirty="0"/>
              <a:t>With the engine idling, step on and off the brake to reduce the air tank pressure. </a:t>
            </a:r>
          </a:p>
          <a:p>
            <a:pPr marL="628650" lvl="1" indent="-171450">
              <a:buFont typeface="Wingdings" panose="05000000000000000000" pitchFamily="2" charset="2"/>
              <a:buChar char="§"/>
            </a:pPr>
            <a:r>
              <a:rPr lang="en-US" dirty="0"/>
              <a:t>The compressor should cut-in at about the manufacturer's specified cut-in pressure. The pressure should begin to rise.</a:t>
            </a:r>
          </a:p>
          <a:p>
            <a:pPr marL="0" marR="0" lvl="0" indent="0" algn="l" defTabSz="914400" rtl="0" eaLnBrk="1" fontAlgn="base" latinLnBrk="0" hangingPunct="1">
              <a:lnSpc>
                <a:spcPct val="100000"/>
              </a:lnSpc>
              <a:spcBef>
                <a:spcPct val="30000"/>
              </a:spcBef>
              <a:spcAft>
                <a:spcPct val="0"/>
              </a:spcAft>
              <a:buClrTx/>
              <a:buSzTx/>
              <a:buFont typeface="Wingdings" panose="05000000000000000000" pitchFamily="2" charset="2"/>
              <a:buNone/>
              <a:tabLst/>
              <a:defRPr/>
            </a:pPr>
            <a:r>
              <a:rPr lang="en-US" b="1" i="1" dirty="0"/>
              <a:t>If the air governor does not work as described above, it may need to be fixed. A governor that does not work properly may not keep enough air pressure for safe driving.</a:t>
            </a:r>
          </a:p>
          <a:p>
            <a:pPr marL="628650" lvl="1" indent="-171450">
              <a:buFont typeface="Wingdings" panose="05000000000000000000" pitchFamily="2" charset="2"/>
              <a:buChar char="§"/>
            </a:pPr>
            <a:endParaRPr lang="en-US" dirty="0"/>
          </a:p>
        </p:txBody>
      </p:sp>
      <p:sp>
        <p:nvSpPr>
          <p:cNvPr id="4" name="Slide Number Placeholder 3"/>
          <p:cNvSpPr>
            <a:spLocks noGrp="1"/>
          </p:cNvSpPr>
          <p:nvPr>
            <p:ph type="sldNum" sz="quarter" idx="10"/>
          </p:nvPr>
        </p:nvSpPr>
        <p:spPr/>
        <p:txBody>
          <a:bodyPr/>
          <a:lstStyle/>
          <a:p>
            <a:fld id="{365413E0-04AA-4F19-81FF-B377A549C9A2}" type="slidenum">
              <a:rPr lang="en-US" smtClean="0"/>
              <a:pPr/>
              <a:t>4</a:t>
            </a:fld>
            <a:endParaRPr lang="en-US"/>
          </a:p>
        </p:txBody>
      </p:sp>
    </p:spTree>
    <p:extLst>
      <p:ext uri="{BB962C8B-B14F-4D97-AF65-F5344CB8AC3E}">
        <p14:creationId xmlns:p14="http://schemas.microsoft.com/office/powerpoint/2010/main" val="2647905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Parking</a:t>
            </a:r>
            <a:r>
              <a:rPr lang="en-US" b="1" u="sng" baseline="0" dirty="0"/>
              <a:t> Brake</a:t>
            </a:r>
            <a:r>
              <a:rPr lang="en-US" b="1" u="sng" dirty="0"/>
              <a:t> Leak</a:t>
            </a:r>
            <a:r>
              <a:rPr lang="en-US" b="1" u="sng" baseline="0" dirty="0"/>
              <a:t> Test</a:t>
            </a:r>
          </a:p>
          <a:p>
            <a:pPr marL="171450" lvl="0" indent="-171450" fontAlgn="base">
              <a:buFont typeface="Arial" panose="020B0604020202020204" pitchFamily="34" charset="0"/>
              <a:buChar char="•"/>
            </a:pPr>
            <a:r>
              <a:rPr lang="en-US" sz="1200" u="none" strike="noStrike" kern="1200" dirty="0">
                <a:solidFill>
                  <a:schemeClr val="tx1"/>
                </a:solidFill>
                <a:effectLst>
                  <a:glow>
                    <a:srgbClr val="000000"/>
                  </a:glow>
                  <a:reflection stA="0" endPos="0" fadeDir="0" sx="0" sy="0"/>
                </a:effectLst>
                <a:latin typeface="Arial" charset="0"/>
                <a:ea typeface="+mn-ea"/>
                <a:cs typeface="+mn-cs"/>
              </a:rPr>
              <a:t>Chock the wheels.</a:t>
            </a:r>
          </a:p>
          <a:p>
            <a:pPr marL="171450" lvl="0" indent="-171450" fontAlgn="base">
              <a:buFont typeface="Arial" panose="020B0604020202020204" pitchFamily="34" charset="0"/>
              <a:buChar char="•"/>
            </a:pPr>
            <a:r>
              <a:rPr lang="en-US" sz="1200" u="none" strike="noStrike" kern="1200" dirty="0">
                <a:solidFill>
                  <a:schemeClr val="tx1"/>
                </a:solidFill>
                <a:effectLst>
                  <a:glow>
                    <a:srgbClr val="000000"/>
                  </a:glow>
                  <a:reflection stA="0" endPos="0" fadeDir="0" sx="0" sy="0"/>
                </a:effectLst>
                <a:latin typeface="Arial" charset="0"/>
                <a:ea typeface="+mn-ea"/>
                <a:cs typeface="+mn-cs"/>
              </a:rPr>
              <a:t>Build up air pressure until the governor cuts out (120 – 140 PSI).</a:t>
            </a:r>
          </a:p>
          <a:p>
            <a:pPr marL="171450" lvl="0" indent="-171450" fontAlgn="base">
              <a:buFont typeface="Arial" panose="020B0604020202020204" pitchFamily="34" charset="0"/>
              <a:buChar char="•"/>
            </a:pPr>
            <a:r>
              <a:rPr lang="en-US" sz="1200" u="none" strike="noStrike" kern="1200" dirty="0">
                <a:solidFill>
                  <a:schemeClr val="tx1"/>
                </a:solidFill>
                <a:effectLst>
                  <a:glow>
                    <a:srgbClr val="000000"/>
                  </a:glow>
                  <a:reflection stA="0" endPos="0" fadeDir="0" sx="0" sy="0"/>
                </a:effectLst>
                <a:latin typeface="Arial" charset="0"/>
                <a:ea typeface="+mn-ea"/>
                <a:cs typeface="+mn-cs"/>
              </a:rPr>
              <a:t> Test the leakage rate </a:t>
            </a:r>
            <a:r>
              <a:rPr lang="en-US" sz="1200" b="1" u="none" strike="noStrike" kern="1200" dirty="0">
                <a:solidFill>
                  <a:schemeClr val="tx1"/>
                </a:solidFill>
                <a:effectLst>
                  <a:glow>
                    <a:srgbClr val="000000"/>
                  </a:glow>
                  <a:reflection stA="0" endPos="0" fadeDir="0" sx="0" sy="0"/>
                </a:effectLst>
                <a:latin typeface="Arial" charset="0"/>
                <a:ea typeface="+mn-ea"/>
                <a:cs typeface="+mn-cs"/>
              </a:rPr>
              <a:t>without the foot brake applied.</a:t>
            </a:r>
            <a:endParaRPr lang="en-US" sz="1200" u="none" strike="noStrike" kern="1200" dirty="0">
              <a:solidFill>
                <a:schemeClr val="tx1"/>
              </a:solidFill>
              <a:effectLst>
                <a:glow>
                  <a:srgbClr val="000000"/>
                </a:glow>
                <a:reflection stA="0" endPos="0" fadeDir="0" sx="0" sy="0"/>
              </a:effectLst>
              <a:latin typeface="Arial" charset="0"/>
              <a:ea typeface="+mn-ea"/>
              <a:cs typeface="+mn-cs"/>
            </a:endParaRPr>
          </a:p>
          <a:p>
            <a:pPr marL="628650" lvl="1" indent="-171450" fontAlgn="base">
              <a:buFont typeface="Wingdings" panose="05000000000000000000" pitchFamily="2" charset="2"/>
              <a:buChar char="§"/>
            </a:pPr>
            <a:r>
              <a:rPr lang="en-US" sz="1200" kern="1200" dirty="0">
                <a:solidFill>
                  <a:schemeClr val="tx1"/>
                </a:solidFill>
                <a:effectLst/>
                <a:latin typeface="Arial" charset="0"/>
                <a:ea typeface="+mn-ea"/>
                <a:cs typeface="+mn-cs"/>
              </a:rPr>
              <a:t>Ensure the </a:t>
            </a:r>
            <a:r>
              <a:rPr lang="en-US" sz="1200" b="1" u="sng" kern="1200" dirty="0">
                <a:solidFill>
                  <a:schemeClr val="tx1"/>
                </a:solidFill>
                <a:effectLst/>
                <a:latin typeface="Arial" charset="0"/>
                <a:ea typeface="+mn-ea"/>
                <a:cs typeface="+mn-cs"/>
              </a:rPr>
              <a:t>Ignition is in the “OFF” position.</a:t>
            </a:r>
            <a:r>
              <a:rPr lang="en-US" sz="1200" u="none" strike="noStrike" kern="1200" dirty="0">
                <a:solidFill>
                  <a:schemeClr val="tx1"/>
                </a:solidFill>
                <a:effectLst>
                  <a:glow>
                    <a:srgbClr val="000000"/>
                  </a:glow>
                  <a:outerShdw sx="0" sy="0">
                    <a:srgbClr val="000000"/>
                  </a:outerShdw>
                  <a:reflection stA="0" endPos="0" fadeDir="0" sx="0" sy="0"/>
                </a:effectLst>
                <a:latin typeface="Arial" charset="0"/>
                <a:ea typeface="+mn-ea"/>
                <a:cs typeface="+mn-cs"/>
              </a:rPr>
              <a:t>(You need to be able to listen.)</a:t>
            </a:r>
          </a:p>
          <a:p>
            <a:pPr marL="628650" lvl="1" indent="-171450" fontAlgn="base">
              <a:buFont typeface="Wingdings" panose="05000000000000000000" pitchFamily="2" charset="2"/>
              <a:buChar char="§"/>
            </a:pPr>
            <a:r>
              <a:rPr lang="en-US" sz="1200" kern="1200" dirty="0">
                <a:solidFill>
                  <a:schemeClr val="tx1"/>
                </a:solidFill>
                <a:effectLst/>
                <a:latin typeface="Arial" charset="0"/>
                <a:ea typeface="+mn-ea"/>
                <a:cs typeface="+mn-cs"/>
              </a:rPr>
              <a:t>Turn the </a:t>
            </a:r>
            <a:r>
              <a:rPr lang="en-US" sz="1200" b="1" u="sng" kern="1200" dirty="0">
                <a:solidFill>
                  <a:schemeClr val="tx1"/>
                </a:solidFill>
                <a:effectLst/>
                <a:latin typeface="Arial" charset="0"/>
                <a:ea typeface="+mn-ea"/>
                <a:cs typeface="+mn-cs"/>
              </a:rPr>
              <a:t>Ignition to the “ON”  (not “START”) position</a:t>
            </a:r>
            <a:r>
              <a:rPr lang="en-US" sz="1200" b="1" u="none" kern="1200" dirty="0">
                <a:solidFill>
                  <a:schemeClr val="tx1"/>
                </a:solidFill>
                <a:effectLst/>
                <a:latin typeface="Arial" charset="0"/>
                <a:ea typeface="+mn-ea"/>
                <a:cs typeface="+mn-cs"/>
              </a:rPr>
              <a:t>.</a:t>
            </a:r>
            <a:r>
              <a:rPr lang="en-US" sz="1200" b="1" u="none" kern="1200" baseline="0" dirty="0">
                <a:solidFill>
                  <a:schemeClr val="tx1"/>
                </a:solidFill>
                <a:effectLst/>
                <a:latin typeface="Arial" charset="0"/>
                <a:ea typeface="+mn-ea"/>
                <a:cs typeface="+mn-cs"/>
              </a:rPr>
              <a:t> </a:t>
            </a:r>
            <a:r>
              <a:rPr lang="en-US" sz="1200" u="none" strike="noStrike" kern="1200" dirty="0">
                <a:solidFill>
                  <a:schemeClr val="tx1"/>
                </a:solidFill>
                <a:effectLst>
                  <a:glow>
                    <a:srgbClr val="000000"/>
                  </a:glow>
                  <a:outerShdw sx="0" sy="0">
                    <a:srgbClr val="000000"/>
                  </a:outerShdw>
                  <a:reflection stA="0" endPos="0" fadeDir="0" sx="0" sy="0"/>
                </a:effectLst>
                <a:latin typeface="Arial" charset="0"/>
                <a:ea typeface="+mn-ea"/>
                <a:cs typeface="+mn-cs"/>
              </a:rPr>
              <a:t>(Most vehicles need to have the ignition on for the gauges to work.)</a:t>
            </a:r>
          </a:p>
          <a:p>
            <a:pPr marL="628650" lvl="1" indent="-171450" fontAlgn="base">
              <a:buFont typeface="Wingdings" panose="05000000000000000000" pitchFamily="2" charset="2"/>
              <a:buChar char="§"/>
            </a:pPr>
            <a:r>
              <a:rPr lang="en-US" sz="1200" u="none" strike="noStrike" kern="1200" dirty="0">
                <a:solidFill>
                  <a:schemeClr val="tx1"/>
                </a:solidFill>
                <a:effectLst>
                  <a:glow>
                    <a:srgbClr val="000000"/>
                  </a:glow>
                  <a:outerShdw sx="0" sy="0">
                    <a:srgbClr val="000000"/>
                  </a:outerShdw>
                  <a:reflection stA="0" endPos="0" fadeDir="0" sx="0" sy="0"/>
                </a:effectLst>
                <a:latin typeface="Arial" charset="0"/>
                <a:ea typeface="+mn-ea"/>
                <a:cs typeface="+mn-cs"/>
              </a:rPr>
              <a:t>Release the parking brake. </a:t>
            </a:r>
            <a:r>
              <a:rPr lang="en-US" sz="1200" i="1" u="none" strike="noStrike" kern="1200" dirty="0">
                <a:solidFill>
                  <a:schemeClr val="tx1"/>
                </a:solidFill>
                <a:effectLst>
                  <a:glow>
                    <a:srgbClr val="000000"/>
                  </a:glow>
                  <a:outerShdw sx="0" sy="0">
                    <a:srgbClr val="000000"/>
                  </a:outerShdw>
                  <a:reflection stA="0" endPos="0" fadeDir="0" sx="0" sy="0"/>
                </a:effectLst>
                <a:latin typeface="Arial" charset="0"/>
                <a:ea typeface="+mn-ea"/>
                <a:cs typeface="+mn-cs"/>
              </a:rPr>
              <a:t>(Push knob in.)</a:t>
            </a:r>
            <a:endParaRPr lang="en-US" sz="1200" u="none" strike="noStrike" kern="1200" dirty="0">
              <a:solidFill>
                <a:schemeClr val="tx1"/>
              </a:solidFill>
              <a:effectLst>
                <a:glow>
                  <a:srgbClr val="000000"/>
                </a:glow>
                <a:outerShdw sx="0" sy="0">
                  <a:srgbClr val="000000"/>
                </a:outerShdw>
                <a:reflection stA="0" endPos="0" fadeDir="0" sx="0" sy="0"/>
              </a:effectLst>
              <a:latin typeface="Arial" charset="0"/>
              <a:ea typeface="+mn-ea"/>
              <a:cs typeface="+mn-cs"/>
            </a:endParaRPr>
          </a:p>
          <a:p>
            <a:pPr marL="1085850" lvl="2" indent="-171450">
              <a:buFont typeface="Arial" panose="020B0604020202020204" pitchFamily="34" charset="0"/>
              <a:buChar char="‒"/>
            </a:pPr>
            <a:r>
              <a:rPr lang="en-US" sz="1200" kern="1200" dirty="0">
                <a:solidFill>
                  <a:schemeClr val="tx1"/>
                </a:solidFill>
                <a:effectLst/>
                <a:latin typeface="Arial" charset="0"/>
                <a:ea typeface="+mn-ea"/>
                <a:cs typeface="+mn-cs"/>
              </a:rPr>
              <a:t>Monitor the air pressure gauge for 1 minute.</a:t>
            </a:r>
          </a:p>
          <a:p>
            <a:pPr marL="628650" lvl="1" indent="-171450" fontAlgn="base">
              <a:buFont typeface="Wingdings" panose="05000000000000000000" pitchFamily="2" charset="2"/>
              <a:buChar char="§"/>
            </a:pPr>
            <a:r>
              <a:rPr lang="en-US" sz="1200" u="none" strike="noStrike" kern="1200" dirty="0">
                <a:solidFill>
                  <a:schemeClr val="tx1"/>
                </a:solidFill>
                <a:effectLst>
                  <a:glow>
                    <a:srgbClr val="000000"/>
                  </a:glow>
                  <a:outerShdw sx="0" sy="0">
                    <a:srgbClr val="000000"/>
                  </a:outerShdw>
                  <a:reflection stA="0" endPos="0" fadeDir="0" sx="0" sy="0"/>
                </a:effectLst>
                <a:latin typeface="Arial" charset="0"/>
                <a:ea typeface="+mn-ea"/>
                <a:cs typeface="+mn-cs"/>
              </a:rPr>
              <a:t>Listen for audible air leaks.</a:t>
            </a:r>
          </a:p>
          <a:p>
            <a:pPr marL="0" lvl="0" indent="0">
              <a:buFont typeface="Arial" panose="020B0604020202020204" pitchFamily="34" charset="0"/>
              <a:buNone/>
            </a:pPr>
            <a:r>
              <a:rPr lang="en-US" sz="1200" kern="1200" dirty="0">
                <a:solidFill>
                  <a:schemeClr val="tx1"/>
                </a:solidFill>
                <a:effectLst/>
                <a:latin typeface="Arial" charset="0"/>
                <a:ea typeface="+mn-ea"/>
                <a:cs typeface="+mn-cs"/>
              </a:rPr>
              <a:t>The system should lose </a:t>
            </a:r>
            <a:r>
              <a:rPr lang="en-US" sz="1200" b="1" u="sng" kern="1200" dirty="0">
                <a:solidFill>
                  <a:schemeClr val="tx1"/>
                </a:solidFill>
                <a:effectLst/>
                <a:latin typeface="Arial" charset="0"/>
                <a:ea typeface="+mn-ea"/>
                <a:cs typeface="+mn-cs"/>
              </a:rPr>
              <a:t>no more than 2 PSI</a:t>
            </a:r>
            <a:r>
              <a:rPr lang="en-US" sz="1200" b="1" kern="1200" dirty="0">
                <a:solidFill>
                  <a:schemeClr val="tx1"/>
                </a:solidFill>
                <a:effectLst/>
                <a:latin typeface="Arial" charset="0"/>
                <a:ea typeface="+mn-ea"/>
                <a:cs typeface="+mn-cs"/>
              </a:rPr>
              <a:t> </a:t>
            </a:r>
            <a:r>
              <a:rPr lang="en-US" sz="1200" kern="1200" dirty="0">
                <a:solidFill>
                  <a:schemeClr val="tx1"/>
                </a:solidFill>
                <a:effectLst/>
                <a:latin typeface="Arial" charset="0"/>
                <a:ea typeface="+mn-ea"/>
                <a:cs typeface="+mn-cs"/>
              </a:rPr>
              <a:t>after the initial drop when the parking brake system is charged. </a:t>
            </a:r>
          </a:p>
          <a:p>
            <a:pPr marL="171450" lvl="0" indent="-171450">
              <a:buFont typeface="Arial" panose="020B0604020202020204" pitchFamily="34" charset="0"/>
              <a:buChar char="•"/>
            </a:pPr>
            <a:r>
              <a:rPr lang="en-US" sz="1200" b="0" i="1" kern="1200" dirty="0">
                <a:solidFill>
                  <a:schemeClr val="tx1"/>
                </a:solidFill>
                <a:effectLst/>
                <a:latin typeface="Arial" charset="0"/>
                <a:ea typeface="+mn-ea"/>
                <a:cs typeface="+mn-cs"/>
              </a:rPr>
              <a:t>If the air loss rate exceeds</a:t>
            </a:r>
            <a:r>
              <a:rPr lang="en-US" sz="1200" b="0" i="1" kern="1200" baseline="0" dirty="0">
                <a:solidFill>
                  <a:schemeClr val="tx1"/>
                </a:solidFill>
                <a:effectLst/>
                <a:latin typeface="Arial" charset="0"/>
                <a:ea typeface="+mn-ea"/>
                <a:cs typeface="+mn-cs"/>
              </a:rPr>
              <a:t> 2 PSI</a:t>
            </a:r>
            <a:r>
              <a:rPr lang="en-US" sz="1200" b="0" i="1" kern="1200" dirty="0">
                <a:solidFill>
                  <a:schemeClr val="tx1"/>
                </a:solidFill>
                <a:effectLst/>
                <a:latin typeface="Arial" charset="0"/>
                <a:ea typeface="+mn-ea"/>
                <a:cs typeface="+mn-cs"/>
              </a:rPr>
              <a:t>, check for air leaks and fix before driving the vehicle. Otherwise, you could experience brake failure while driving.</a:t>
            </a:r>
          </a:p>
        </p:txBody>
      </p:sp>
      <p:sp>
        <p:nvSpPr>
          <p:cNvPr id="4" name="Slide Number Placeholder 3"/>
          <p:cNvSpPr>
            <a:spLocks noGrp="1"/>
          </p:cNvSpPr>
          <p:nvPr>
            <p:ph type="sldNum" sz="quarter" idx="10"/>
          </p:nvPr>
        </p:nvSpPr>
        <p:spPr/>
        <p:txBody>
          <a:bodyPr/>
          <a:lstStyle/>
          <a:p>
            <a:fld id="{365413E0-04AA-4F19-81FF-B377A549C9A2}" type="slidenum">
              <a:rPr lang="en-US" smtClean="0"/>
              <a:pPr/>
              <a:t>5</a:t>
            </a:fld>
            <a:endParaRPr lang="en-US"/>
          </a:p>
        </p:txBody>
      </p:sp>
    </p:spTree>
    <p:extLst>
      <p:ext uri="{BB962C8B-B14F-4D97-AF65-F5344CB8AC3E}">
        <p14:creationId xmlns:p14="http://schemas.microsoft.com/office/powerpoint/2010/main" val="2478679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Service</a:t>
            </a:r>
            <a:r>
              <a:rPr lang="en-US" b="1" u="sng" baseline="0" dirty="0"/>
              <a:t> Brake</a:t>
            </a:r>
            <a:r>
              <a:rPr lang="en-US" b="1" u="sng" dirty="0"/>
              <a:t> Leak</a:t>
            </a:r>
            <a:r>
              <a:rPr lang="en-US" b="1" u="sng" baseline="0" dirty="0"/>
              <a:t> Test </a:t>
            </a:r>
          </a:p>
          <a:p>
            <a:r>
              <a:rPr lang="en-US" baseline="0" dirty="0"/>
              <a:t>Continuing from the parking brake leak test, check the leakage rate </a:t>
            </a:r>
            <a:r>
              <a:rPr lang="en-US" b="1" baseline="0" dirty="0"/>
              <a:t>with foot brake applied.</a:t>
            </a:r>
            <a:endParaRPr lang="en-US" b="1" dirty="0"/>
          </a:p>
          <a:p>
            <a:pPr marL="171450" lvl="0" indent="-171450" fontAlgn="base">
              <a:buFont typeface="Arial" panose="020B0604020202020204" pitchFamily="34" charset="0"/>
              <a:buChar char="•"/>
            </a:pPr>
            <a:r>
              <a:rPr lang="en-US" sz="1200" u="none" strike="noStrike" kern="1200" dirty="0">
                <a:solidFill>
                  <a:schemeClr val="tx1"/>
                </a:solidFill>
                <a:effectLst/>
                <a:latin typeface="Arial" charset="0"/>
                <a:ea typeface="+mn-ea"/>
                <a:cs typeface="+mn-cs"/>
              </a:rPr>
              <a:t>Ensure the </a:t>
            </a:r>
            <a:r>
              <a:rPr lang="en-US" sz="1200" b="1" u="sng" strike="noStrike" kern="1200" dirty="0">
                <a:solidFill>
                  <a:schemeClr val="tx1"/>
                </a:solidFill>
                <a:effectLst/>
                <a:latin typeface="Arial" charset="0"/>
                <a:ea typeface="+mn-ea"/>
                <a:cs typeface="+mn-cs"/>
              </a:rPr>
              <a:t>Ignition is in “ON” (not “START”) position.</a:t>
            </a:r>
            <a:endParaRPr lang="en-US" sz="1200" u="none" strike="noStrike" kern="1200" dirty="0">
              <a:solidFill>
                <a:schemeClr val="tx1"/>
              </a:solidFill>
              <a:effectLst/>
              <a:latin typeface="Arial" charset="0"/>
              <a:ea typeface="+mn-ea"/>
              <a:cs typeface="+mn-cs"/>
            </a:endParaRPr>
          </a:p>
          <a:p>
            <a:pPr marL="171450" indent="-171450">
              <a:buFont typeface="Arial" panose="020B0604020202020204" pitchFamily="34" charset="0"/>
              <a:buChar char="•"/>
            </a:pPr>
            <a:r>
              <a:rPr lang="en-US" dirty="0"/>
              <a:t>Keep the parking brake released.</a:t>
            </a:r>
            <a:r>
              <a:rPr lang="en-US" baseline="0" dirty="0"/>
              <a:t> </a:t>
            </a:r>
            <a:r>
              <a:rPr lang="en-US" i="1" baseline="0" dirty="0"/>
              <a:t>(Push knob in.)</a:t>
            </a:r>
          </a:p>
          <a:p>
            <a:pPr marL="171450" indent="-171450">
              <a:buFont typeface="Arial" panose="020B0604020202020204" pitchFamily="34" charset="0"/>
              <a:buChar char="•"/>
            </a:pPr>
            <a:r>
              <a:rPr lang="en-US" i="0" baseline="0" dirty="0"/>
              <a:t>Fully apply the foot brake. </a:t>
            </a:r>
            <a:r>
              <a:rPr lang="en-US" i="1" baseline="0" dirty="0"/>
              <a:t>(Never apply the service brake when the parking brake is set; the compound forces can damage components.)</a:t>
            </a:r>
            <a:endParaRPr lang="en-US" i="0" baseline="0" dirty="0"/>
          </a:p>
          <a:p>
            <a:pPr marL="171450" lvl="0" indent="-171450" fontAlgn="base">
              <a:buFont typeface="Arial" panose="020B0604020202020204" pitchFamily="34" charset="0"/>
              <a:buChar char="•"/>
            </a:pPr>
            <a:r>
              <a:rPr lang="en-US" sz="1200" u="none" strike="noStrike" kern="1200" dirty="0">
                <a:solidFill>
                  <a:schemeClr val="tx1"/>
                </a:solidFill>
                <a:effectLst/>
                <a:latin typeface="Arial" charset="0"/>
                <a:ea typeface="+mn-ea"/>
                <a:cs typeface="+mn-cs"/>
              </a:rPr>
              <a:t>Monitor the air pressure gauge for one minute.</a:t>
            </a:r>
          </a:p>
          <a:p>
            <a:pPr marL="628650" lvl="1" indent="-171450">
              <a:buFont typeface="Wingdings" panose="05000000000000000000" pitchFamily="2" charset="2"/>
              <a:buChar char="§"/>
            </a:pPr>
            <a:r>
              <a:rPr lang="en-US" baseline="0" dirty="0"/>
              <a:t>After the initial drop when the service brake system is charged, you should lose no more than </a:t>
            </a:r>
            <a:r>
              <a:rPr lang="en-US" b="1" u="sng" baseline="0" dirty="0"/>
              <a:t>3 PSI </a:t>
            </a:r>
            <a:r>
              <a:rPr lang="en-US" baseline="0" dirty="0"/>
              <a:t>in one minute.  </a:t>
            </a:r>
          </a:p>
          <a:p>
            <a:pPr marL="171450" indent="-171450">
              <a:buFont typeface="Arial" panose="020B0604020202020204" pitchFamily="34" charset="0"/>
              <a:buChar char="•"/>
            </a:pPr>
            <a:r>
              <a:rPr lang="en-US" baseline="0" dirty="0"/>
              <a:t>Listen for audible air leaks. </a:t>
            </a:r>
          </a:p>
          <a:p>
            <a:pPr marL="628650" lvl="1" indent="-171450">
              <a:buFont typeface="Wingdings" panose="05000000000000000000" pitchFamily="2" charset="2"/>
              <a:buChar char="§"/>
            </a:pPr>
            <a:r>
              <a:rPr lang="en-US" i="1" baseline="0" dirty="0"/>
              <a:t>If the air loss rate is too much. Check for air leaks and fix before driving the vehicle. </a:t>
            </a:r>
            <a:r>
              <a:rPr lang="en-US" b="1" i="1" baseline="0" dirty="0"/>
              <a:t>Brake failure could occur.</a:t>
            </a:r>
            <a:endParaRPr lang="en-US" b="1" i="1" dirty="0"/>
          </a:p>
          <a:p>
            <a:endParaRPr lang="en-US" dirty="0"/>
          </a:p>
        </p:txBody>
      </p:sp>
      <p:sp>
        <p:nvSpPr>
          <p:cNvPr id="4" name="Slide Number Placeholder 3"/>
          <p:cNvSpPr>
            <a:spLocks noGrp="1"/>
          </p:cNvSpPr>
          <p:nvPr>
            <p:ph type="sldNum" sz="quarter" idx="10"/>
          </p:nvPr>
        </p:nvSpPr>
        <p:spPr/>
        <p:txBody>
          <a:bodyPr/>
          <a:lstStyle/>
          <a:p>
            <a:fld id="{365413E0-04AA-4F19-81FF-B377A549C9A2}" type="slidenum">
              <a:rPr lang="en-US" smtClean="0"/>
              <a:pPr/>
              <a:t>6</a:t>
            </a:fld>
            <a:endParaRPr lang="en-US"/>
          </a:p>
        </p:txBody>
      </p:sp>
    </p:spTree>
    <p:extLst>
      <p:ext uri="{BB962C8B-B14F-4D97-AF65-F5344CB8AC3E}">
        <p14:creationId xmlns:p14="http://schemas.microsoft.com/office/powerpoint/2010/main" val="38234798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Low Pressure Warning Signal Test</a:t>
            </a:r>
          </a:p>
          <a:p>
            <a:r>
              <a:rPr lang="en-US" b="0" baseline="0" dirty="0"/>
              <a:t>Continuing from the service brake leak test, perform a low pressure warning signal test.</a:t>
            </a:r>
          </a:p>
          <a:p>
            <a:pPr marL="171450" lvl="0" indent="-171450" fontAlgn="base">
              <a:buFont typeface="Arial" panose="020B0604020202020204" pitchFamily="34" charset="0"/>
              <a:buChar char="•"/>
            </a:pPr>
            <a:r>
              <a:rPr lang="en-US" sz="1200" u="none" strike="noStrike" kern="1200" dirty="0">
                <a:solidFill>
                  <a:schemeClr val="tx1"/>
                </a:solidFill>
                <a:effectLst/>
                <a:latin typeface="Arial" charset="0"/>
                <a:ea typeface="+mn-ea"/>
                <a:cs typeface="+mn-cs"/>
              </a:rPr>
              <a:t>Ensure the </a:t>
            </a:r>
            <a:r>
              <a:rPr lang="en-US" sz="1200" b="1" u="sng" strike="noStrike" kern="1200" dirty="0">
                <a:solidFill>
                  <a:schemeClr val="tx1"/>
                </a:solidFill>
                <a:effectLst/>
                <a:latin typeface="Arial" charset="0"/>
                <a:ea typeface="+mn-ea"/>
                <a:cs typeface="+mn-cs"/>
              </a:rPr>
              <a:t>Ignition is in “ON” (not “START”) position.</a:t>
            </a:r>
            <a:endParaRPr lang="en-US" sz="1200" u="none" strike="noStrike" kern="1200" dirty="0">
              <a:solidFill>
                <a:schemeClr val="tx1"/>
              </a:solidFill>
              <a:effectLst/>
              <a:latin typeface="Arial" charset="0"/>
              <a:ea typeface="+mn-ea"/>
              <a:cs typeface="+mn-cs"/>
            </a:endParaRPr>
          </a:p>
          <a:p>
            <a:pPr marL="171450" indent="-171450">
              <a:buFont typeface="Arial" panose="020B0604020202020204" pitchFamily="34" charset="0"/>
              <a:buChar char="•"/>
            </a:pPr>
            <a:r>
              <a:rPr lang="en-US" dirty="0"/>
              <a:t>Keep the parking brake released.</a:t>
            </a:r>
            <a:r>
              <a:rPr lang="en-US" baseline="0" dirty="0"/>
              <a:t> </a:t>
            </a:r>
            <a:r>
              <a:rPr lang="en-US" i="1" baseline="0" dirty="0"/>
              <a:t>(Push knob in.)</a:t>
            </a:r>
          </a:p>
          <a:p>
            <a:pPr marL="171450" indent="-171450">
              <a:buFont typeface="Arial" panose="020B0604020202020204" pitchFamily="34" charset="0"/>
              <a:buChar char="•"/>
            </a:pPr>
            <a:r>
              <a:rPr lang="en-US" i="0" baseline="0" dirty="0"/>
              <a:t>Fan (pump) the foot brake to bleed off air pressure. </a:t>
            </a:r>
            <a:r>
              <a:rPr lang="en-US" i="1" baseline="0" dirty="0"/>
              <a:t>(Never apply the service brake when the parking brake is set; the compound forces can damage components.)</a:t>
            </a:r>
            <a:endParaRPr lang="en-US" i="0" baseline="0" dirty="0"/>
          </a:p>
          <a:p>
            <a:pPr marL="171450" indent="-171450">
              <a:buFont typeface="Arial" panose="020B0604020202020204" pitchFamily="34" charset="0"/>
              <a:buChar char="•"/>
            </a:pPr>
            <a:r>
              <a:rPr lang="en-US" baseline="0" dirty="0"/>
              <a:t>Monitor the air pressure gauge.</a:t>
            </a:r>
          </a:p>
          <a:p>
            <a:pPr marL="171450" lvl="0" indent="-171450">
              <a:buFont typeface="Arial" panose="020B0604020202020204" pitchFamily="34" charset="0"/>
              <a:buChar char="•"/>
            </a:pPr>
            <a:r>
              <a:rPr lang="en-US" baseline="0" dirty="0"/>
              <a:t>Ensure both the low air pressure warning light </a:t>
            </a:r>
            <a:r>
              <a:rPr lang="en-US" b="1" u="sng" baseline="0" dirty="0"/>
              <a:t>and</a:t>
            </a:r>
            <a:r>
              <a:rPr lang="en-US" baseline="0" dirty="0"/>
              <a:t> audible alarm must come on when the air pressure drops below 60 PSI. </a:t>
            </a:r>
          </a:p>
          <a:p>
            <a:pPr marL="628650" lvl="1" indent="-171450">
              <a:buFont typeface="Wingdings" panose="05000000000000000000" pitchFamily="2" charset="2"/>
              <a:buChar char="§"/>
            </a:pPr>
            <a:r>
              <a:rPr lang="en-US" i="1" baseline="0" dirty="0"/>
              <a:t>The low air pressure warning light and audible alarm are powered independent of each other for added safety.</a:t>
            </a:r>
            <a:endParaRPr lang="en-US" b="1" dirty="0"/>
          </a:p>
        </p:txBody>
      </p:sp>
      <p:sp>
        <p:nvSpPr>
          <p:cNvPr id="4" name="Slide Number Placeholder 3"/>
          <p:cNvSpPr>
            <a:spLocks noGrp="1"/>
          </p:cNvSpPr>
          <p:nvPr>
            <p:ph type="sldNum" sz="quarter" idx="10"/>
          </p:nvPr>
        </p:nvSpPr>
        <p:spPr/>
        <p:txBody>
          <a:bodyPr/>
          <a:lstStyle/>
          <a:p>
            <a:fld id="{365413E0-04AA-4F19-81FF-B377A549C9A2}" type="slidenum">
              <a:rPr lang="en-US" smtClean="0"/>
              <a:pPr/>
              <a:t>7</a:t>
            </a:fld>
            <a:endParaRPr lang="en-US"/>
          </a:p>
        </p:txBody>
      </p:sp>
    </p:spTree>
    <p:extLst>
      <p:ext uri="{BB962C8B-B14F-4D97-AF65-F5344CB8AC3E}">
        <p14:creationId xmlns:p14="http://schemas.microsoft.com/office/powerpoint/2010/main" val="15039296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257175"/>
            <a:ext cx="6264275" cy="4697413"/>
          </a:xfrm>
        </p:spPr>
      </p:sp>
      <p:sp>
        <p:nvSpPr>
          <p:cNvPr id="3" name="Notes Placeholder 2"/>
          <p:cNvSpPr>
            <a:spLocks noGrp="1"/>
          </p:cNvSpPr>
          <p:nvPr>
            <p:ph type="body" idx="1"/>
          </p:nvPr>
        </p:nvSpPr>
        <p:spPr>
          <a:xfrm>
            <a:off x="309794" y="5029200"/>
            <a:ext cx="6693974" cy="4343400"/>
          </a:xfrm>
        </p:spPr>
        <p:txBody>
          <a:bodyPr/>
          <a:lstStyle/>
          <a:p>
            <a:r>
              <a:rPr lang="en-US" b="1" u="sng" baseline="0" dirty="0"/>
              <a:t>Parking Brake Check</a:t>
            </a:r>
          </a:p>
          <a:p>
            <a:pPr marL="171450" indent="-171450">
              <a:buFont typeface="Arial" panose="020B0604020202020204" pitchFamily="34" charset="0"/>
              <a:buChar char="•"/>
            </a:pPr>
            <a:r>
              <a:rPr lang="en-US" b="0" baseline="0" dirty="0"/>
              <a:t>Continuing from the l</a:t>
            </a:r>
            <a:r>
              <a:rPr lang="en-US" b="0" dirty="0"/>
              <a:t>ow pressure warning signal test,</a:t>
            </a:r>
            <a:r>
              <a:rPr lang="en-US" b="0" baseline="0" dirty="0"/>
              <a:t> ensure the parking brake comes on automatically.  </a:t>
            </a:r>
          </a:p>
          <a:p>
            <a:pPr marL="171450" lvl="0" indent="-171450" fontAlgn="base">
              <a:buFont typeface="Arial" panose="020B0604020202020204" pitchFamily="34" charset="0"/>
              <a:buChar char="•"/>
            </a:pPr>
            <a:r>
              <a:rPr lang="en-US" sz="1200" u="none" strike="noStrike" kern="1200" dirty="0">
                <a:solidFill>
                  <a:schemeClr val="tx1"/>
                </a:solidFill>
                <a:effectLst/>
                <a:latin typeface="Arial" charset="0"/>
                <a:ea typeface="+mn-ea"/>
                <a:cs typeface="+mn-cs"/>
              </a:rPr>
              <a:t>Ensure the </a:t>
            </a:r>
            <a:r>
              <a:rPr lang="en-US" sz="1200" b="1" u="sng" strike="noStrike" kern="1200" dirty="0">
                <a:solidFill>
                  <a:schemeClr val="tx1"/>
                </a:solidFill>
                <a:effectLst/>
                <a:latin typeface="Arial" charset="0"/>
                <a:ea typeface="+mn-ea"/>
                <a:cs typeface="+mn-cs"/>
              </a:rPr>
              <a:t>Ignition is in “ON” (not “START”) position.</a:t>
            </a:r>
            <a:endParaRPr lang="en-US" sz="1200" u="none" strike="noStrike" kern="1200" dirty="0">
              <a:solidFill>
                <a:schemeClr val="tx1"/>
              </a:solidFill>
              <a:effectLst/>
              <a:latin typeface="Arial" charset="0"/>
              <a:ea typeface="+mn-ea"/>
              <a:cs typeface="+mn-cs"/>
            </a:endParaRPr>
          </a:p>
          <a:p>
            <a:pPr marL="171450" lvl="0" indent="-171450">
              <a:buFont typeface="Arial" panose="020B0604020202020204" pitchFamily="34" charset="0"/>
              <a:buChar char="•"/>
            </a:pPr>
            <a:r>
              <a:rPr lang="en-US" dirty="0"/>
              <a:t>Keep the parking brake released.</a:t>
            </a:r>
            <a:r>
              <a:rPr lang="en-US" baseline="0" dirty="0"/>
              <a:t> </a:t>
            </a:r>
            <a:r>
              <a:rPr lang="en-US" i="1" baseline="0" dirty="0"/>
              <a:t>(Push knob in)</a:t>
            </a:r>
          </a:p>
          <a:p>
            <a:pPr marL="171450" lvl="0" indent="-171450">
              <a:buFont typeface="Arial" panose="020B0604020202020204" pitchFamily="34" charset="0"/>
              <a:buChar char="•"/>
            </a:pPr>
            <a:r>
              <a:rPr lang="en-US" i="0" baseline="0" dirty="0"/>
              <a:t>Continue to fan (pump) the foot brake to bleed off air pressure. </a:t>
            </a:r>
          </a:p>
          <a:p>
            <a:pPr marL="171450" lvl="0" indent="-171450">
              <a:buFont typeface="Arial" panose="020B0604020202020204" pitchFamily="34" charset="0"/>
              <a:buChar char="•"/>
            </a:pPr>
            <a:r>
              <a:rPr lang="en-US" baseline="0" dirty="0"/>
              <a:t>Monitor the air pressure gauge.</a:t>
            </a:r>
          </a:p>
          <a:p>
            <a:pPr marL="171450" lvl="0" indent="-171450">
              <a:buFont typeface="Arial" panose="020B0604020202020204" pitchFamily="34" charset="0"/>
              <a:buChar char="•"/>
            </a:pPr>
            <a:r>
              <a:rPr lang="en-US" baseline="0" dirty="0"/>
              <a:t>Continue to fan off the air pressure. At approximately 20 - 45 PSI, the parking brake valve should close (pop out). </a:t>
            </a:r>
          </a:p>
          <a:p>
            <a:pPr marL="628650" lvl="1" indent="-171450">
              <a:buFont typeface="Wingdings" panose="05000000000000000000" pitchFamily="2" charset="2"/>
              <a:buChar char="§"/>
            </a:pPr>
            <a:r>
              <a:rPr lang="en-US" i="1" baseline="0" dirty="0"/>
              <a:t>When the parking brake is set (pulled out) it requires no air pressure. Powerful springs hold the brakes by mechanical force (because air pressure can eventually leak away). When driving, the springs are held back by air pressure. If the air pressure is removed, the springs put on the brakes.</a:t>
            </a:r>
          </a:p>
          <a:p>
            <a:pPr marL="628650" lvl="1" indent="-171450">
              <a:buFont typeface="Wingdings" panose="05000000000000000000" pitchFamily="2" charset="2"/>
              <a:buChar char="§"/>
            </a:pPr>
            <a:r>
              <a:rPr lang="en-US" i="1" baseline="0" dirty="0"/>
              <a:t>Do not wait for the brakes to come on automatically. When the low air pressure warning light and buzzer first come on, bring the vehicle to a safe stop right away, while you can still control the brakes. The braking power of spring brakes depends on the brakes being in adjustment. If the brakes are not adjusted properly, neither the regular brakes nor the emergency/parking brakes will work correctly.</a:t>
            </a:r>
          </a:p>
        </p:txBody>
      </p:sp>
      <p:sp>
        <p:nvSpPr>
          <p:cNvPr id="4" name="Slide Number Placeholder 3"/>
          <p:cNvSpPr>
            <a:spLocks noGrp="1"/>
          </p:cNvSpPr>
          <p:nvPr>
            <p:ph type="sldNum" sz="quarter" idx="10"/>
          </p:nvPr>
        </p:nvSpPr>
        <p:spPr/>
        <p:txBody>
          <a:bodyPr/>
          <a:lstStyle/>
          <a:p>
            <a:fld id="{365413E0-04AA-4F19-81FF-B377A549C9A2}" type="slidenum">
              <a:rPr lang="en-US" smtClean="0"/>
              <a:pPr/>
              <a:t>8</a:t>
            </a:fld>
            <a:endParaRPr lang="en-US"/>
          </a:p>
        </p:txBody>
      </p:sp>
    </p:spTree>
    <p:extLst>
      <p:ext uri="{BB962C8B-B14F-4D97-AF65-F5344CB8AC3E}">
        <p14:creationId xmlns:p14="http://schemas.microsoft.com/office/powerpoint/2010/main" val="28137120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Air</a:t>
            </a:r>
            <a:r>
              <a:rPr lang="en-US" b="1" u="sng" baseline="0" dirty="0"/>
              <a:t> Pressure Buildup Rate Test</a:t>
            </a:r>
            <a:endParaRPr lang="en-US" b="1" u="sng" dirty="0"/>
          </a:p>
          <a:p>
            <a:pPr marL="171450" indent="-171450">
              <a:buFont typeface="Arial" panose="020B0604020202020204" pitchFamily="34" charset="0"/>
              <a:buChar char="•"/>
            </a:pPr>
            <a:r>
              <a:rPr lang="en-US" b="0" dirty="0"/>
              <a:t>Check the air pressure buildup</a:t>
            </a:r>
            <a:r>
              <a:rPr lang="en-US" b="0" baseline="0" dirty="0"/>
              <a:t> rate.</a:t>
            </a:r>
            <a:r>
              <a:rPr lang="en-US" b="0" dirty="0"/>
              <a:t> </a:t>
            </a:r>
          </a:p>
          <a:p>
            <a:pPr marL="628650" lvl="1" indent="-171450">
              <a:buFont typeface="Wingdings" panose="05000000000000000000" pitchFamily="2" charset="2"/>
              <a:buChar char="§"/>
            </a:pPr>
            <a:r>
              <a:rPr lang="en-US" b="0" baseline="0" dirty="0"/>
              <a:t>Start the engine. </a:t>
            </a:r>
          </a:p>
          <a:p>
            <a:pPr marL="628650" lvl="1" indent="-171450">
              <a:buFont typeface="Wingdings" panose="05000000000000000000" pitchFamily="2" charset="2"/>
              <a:buChar char="§"/>
            </a:pPr>
            <a:r>
              <a:rPr lang="en-US" b="0" baseline="0" dirty="0"/>
              <a:t>Increase engine RPMs to a “high idle.”</a:t>
            </a:r>
          </a:p>
          <a:p>
            <a:pPr marL="628650" lvl="1" indent="-171450">
              <a:buFont typeface="Wingdings" panose="05000000000000000000" pitchFamily="2" charset="2"/>
              <a:buChar char="§"/>
            </a:pPr>
            <a:r>
              <a:rPr lang="en-US" b="0" baseline="0" dirty="0"/>
              <a:t>Watch the air pressure gauge.</a:t>
            </a:r>
          </a:p>
          <a:p>
            <a:pPr marL="628650" lvl="1" indent="-171450">
              <a:buFont typeface="Wingdings" panose="05000000000000000000" pitchFamily="2" charset="2"/>
              <a:buChar char="§"/>
            </a:pPr>
            <a:r>
              <a:rPr lang="en-US" b="0" baseline="0" dirty="0"/>
              <a:t>Time how long it takes the air pressure to build from 85 to 100 PSI. Th</a:t>
            </a:r>
            <a:r>
              <a:rPr lang="en-US" dirty="0"/>
              <a:t>e pressure should build from 85 to 100 PSI within 45 seconds. </a:t>
            </a:r>
            <a:r>
              <a:rPr lang="en-US" i="1" dirty="0"/>
              <a:t>(If the vehicle has larger than minimum air tanks, the buildup time can be longer and still be safe. Check the manufacturer’s specifications.)</a:t>
            </a:r>
          </a:p>
          <a:p>
            <a:r>
              <a:rPr lang="en-US" b="1" i="1" dirty="0"/>
              <a:t>If you experience</a:t>
            </a:r>
            <a:r>
              <a:rPr lang="en-US" b="1" i="1" baseline="0" dirty="0"/>
              <a:t> l</a:t>
            </a:r>
            <a:r>
              <a:rPr lang="en-US" b="1" i="1" dirty="0"/>
              <a:t>ow</a:t>
            </a:r>
            <a:r>
              <a:rPr lang="en-US" b="1" i="1" baseline="0" dirty="0"/>
              <a:t> </a:t>
            </a:r>
            <a:r>
              <a:rPr lang="en-US" b="1" i="1" dirty="0"/>
              <a:t>air pressure while</a:t>
            </a:r>
            <a:r>
              <a:rPr lang="en-US" b="1" i="1" baseline="0" dirty="0"/>
              <a:t> driving, make an emergency </a:t>
            </a:r>
            <a:r>
              <a:rPr lang="en-US" b="1" i="1" dirty="0"/>
              <a:t>stop. Don't drive the engine until the problem is fixed.</a:t>
            </a:r>
          </a:p>
        </p:txBody>
      </p:sp>
      <p:sp>
        <p:nvSpPr>
          <p:cNvPr id="4" name="Slide Number Placeholder 3"/>
          <p:cNvSpPr>
            <a:spLocks noGrp="1"/>
          </p:cNvSpPr>
          <p:nvPr>
            <p:ph type="sldNum" sz="quarter" idx="10"/>
          </p:nvPr>
        </p:nvSpPr>
        <p:spPr/>
        <p:txBody>
          <a:bodyPr/>
          <a:lstStyle/>
          <a:p>
            <a:fld id="{365413E0-04AA-4F19-81FF-B377A549C9A2}" type="slidenum">
              <a:rPr lang="en-US" smtClean="0"/>
              <a:pPr/>
              <a:t>9</a:t>
            </a:fld>
            <a:endParaRPr lang="en-US"/>
          </a:p>
        </p:txBody>
      </p:sp>
    </p:spTree>
    <p:extLst>
      <p:ext uri="{BB962C8B-B14F-4D97-AF65-F5344CB8AC3E}">
        <p14:creationId xmlns:p14="http://schemas.microsoft.com/office/powerpoint/2010/main" val="160916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1.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9219" name="Rectangle 3" descr="slide title"/>
          <p:cNvSpPr>
            <a:spLocks noGrp="1" noChangeArrowheads="1"/>
          </p:cNvSpPr>
          <p:nvPr>
            <p:ph type="ctrTitle"/>
          </p:nvPr>
        </p:nvSpPr>
        <p:spPr>
          <a:xfrm>
            <a:off x="685800" y="2130425"/>
            <a:ext cx="7772400" cy="1470025"/>
          </a:xfrm>
          <a:effectLst/>
        </p:spPr>
        <p:txBody>
          <a:bodyPr/>
          <a:lstStyle>
            <a:lvl1pPr>
              <a:defRPr sz="5400">
                <a:solidFill>
                  <a:schemeClr val="tx1"/>
                </a:solidFill>
              </a:defRPr>
            </a:lvl1pPr>
          </a:lstStyle>
          <a:p>
            <a:r>
              <a:rPr lang="en-US" dirty="0"/>
              <a:t>Click to edit Master title style</a:t>
            </a:r>
          </a:p>
        </p:txBody>
      </p:sp>
      <p:sp>
        <p:nvSpPr>
          <p:cNvPr id="9220" name="Rectangle 4" descr="slide subtitle"/>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381750"/>
            <a:ext cx="2133600" cy="476250"/>
          </a:xfrm>
          <a:prstGeom prst="rect">
            <a:avLst/>
          </a:prstGeom>
        </p:spPr>
        <p:txBody>
          <a:bodyPr/>
          <a:lstStyle>
            <a:lvl1pPr>
              <a:defRPr/>
            </a:lvl1pPr>
          </a:lstStyle>
          <a:p>
            <a:r>
              <a:rPr lang="en-US"/>
              <a:t>1A-</a:t>
            </a:r>
            <a:fld id="{76497715-DEDC-4DAE-A796-CB69E6695AA4}"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6126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0"/>
            <a:ext cx="6019800" cy="6126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381750"/>
            <a:ext cx="2133600" cy="476250"/>
          </a:xfrm>
          <a:prstGeom prst="rect">
            <a:avLst/>
          </a:prstGeom>
        </p:spPr>
        <p:txBody>
          <a:bodyPr/>
          <a:lstStyle>
            <a:lvl1pPr>
              <a:defRPr/>
            </a:lvl1pPr>
          </a:lstStyle>
          <a:p>
            <a:r>
              <a:rPr lang="en-US"/>
              <a:t>1A-</a:t>
            </a:r>
            <a:fld id="{5F52D9E7-297D-4CF0-B304-7AE5C99BD876}"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371600"/>
            <a:ext cx="4038600" cy="4754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371600"/>
            <a:ext cx="4038600" cy="4754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3200" y="6381750"/>
            <a:ext cx="2133600" cy="476250"/>
          </a:xfrm>
          <a:prstGeom prst="rect">
            <a:avLst/>
          </a:prstGeom>
        </p:spPr>
        <p:txBody>
          <a:bodyPr/>
          <a:lstStyle>
            <a:lvl1pPr>
              <a:defRPr/>
            </a:lvl1pPr>
          </a:lstStyle>
          <a:p>
            <a:r>
              <a:rPr lang="en-US"/>
              <a:t>1A-</a:t>
            </a:r>
            <a:fld id="{B4531C64-97C1-4909-A895-2746BF0F4D2D}"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blipFill>
          <a:blip r:embed="rId2">
            <a:extLst>
              <a:ext uri="{28A0092B-C50C-407E-A947-70E740481C1C}">
                <a14:useLocalDpi xmlns:a14="http://schemas.microsoft.com/office/drawing/2010/main"/>
              </a:ext>
            </a:extLst>
          </a:blip>
          <a:tile tx="0" ty="0" sx="100000" sy="100000" flip="none" algn="tl"/>
        </a:blipFill>
        <a:effectLst/>
      </p:bgPr>
    </p:bg>
    <p:spTree>
      <p:nvGrpSpPr>
        <p:cNvPr id="1" name=""/>
        <p:cNvGrpSpPr/>
        <p:nvPr/>
      </p:nvGrpSpPr>
      <p:grpSpPr>
        <a:xfrm>
          <a:off x="0" y="0"/>
          <a:ext cx="0" cy="0"/>
          <a:chOff x="0" y="0"/>
          <a:chExt cx="0" cy="0"/>
        </a:xfrm>
      </p:grpSpPr>
      <p:pic>
        <p:nvPicPr>
          <p:cNvPr id="7" name="Picture 6" descr="black map background"/>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6934"/>
            <a:ext cx="9144000" cy="6874933"/>
          </a:xfrm>
          <a:prstGeom prst="rect">
            <a:avLst/>
          </a:prstGeom>
          <a:blipFill>
            <a:blip r:embed="rId4" cstate="email">
              <a:extLst>
                <a:ext uri="{28A0092B-C50C-407E-A947-70E740481C1C}">
                  <a14:useLocalDpi xmlns:a14="http://schemas.microsoft.com/office/drawing/2010/main"/>
                </a:ext>
              </a:extLst>
            </a:blip>
            <a:stretch>
              <a:fillRect/>
            </a:stretch>
          </a:blipFill>
        </p:spPr>
      </p:pic>
      <p:sp>
        <p:nvSpPr>
          <p:cNvPr id="3" name="Content Placeholder 2" descr="slide content"/>
          <p:cNvSpPr>
            <a:spLocks noGrp="1"/>
          </p:cNvSpPr>
          <p:nvPr>
            <p:ph idx="1"/>
          </p:nvPr>
        </p:nvSpPr>
        <p:spPr>
          <a:xfrm>
            <a:off x="457200" y="1646237"/>
            <a:ext cx="8229600" cy="4754563"/>
          </a:xfrm>
        </p:spPr>
        <p:txBody>
          <a:bodyPr/>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descr="Slide title"/>
          <p:cNvSpPr>
            <a:spLocks noGrp="1"/>
          </p:cNvSpPr>
          <p:nvPr>
            <p:ph type="title"/>
          </p:nvPr>
        </p:nvSpPr>
        <p:spPr>
          <a:xfrm>
            <a:off x="0" y="0"/>
            <a:ext cx="9144000" cy="1524000"/>
          </a:xfrm>
        </p:spPr>
        <p:txBody>
          <a:bodyPr/>
          <a:lstStyle>
            <a:lvl1pPr>
              <a:defRPr sz="4800" b="0">
                <a:effectLst>
                  <a:glow rad="63500">
                    <a:schemeClr val="tx1">
                      <a:alpha val="40000"/>
                    </a:schemeClr>
                  </a:glow>
                </a:effectLst>
                <a:latin typeface="Roboto Medium" panose="02000000000000000000" pitchFamily="2" charset="0"/>
                <a:ea typeface="Roboto Medium" panose="02000000000000000000" pitchFamily="2" charset="0"/>
              </a:defRPr>
            </a:lvl1pPr>
          </a:lstStyle>
          <a:p>
            <a:r>
              <a:rPr lang="en-US" dirty="0"/>
              <a:t>Click to edit Master title style</a:t>
            </a:r>
          </a:p>
        </p:txBody>
      </p:sp>
      <p:grpSp>
        <p:nvGrpSpPr>
          <p:cNvPr id="5" name="Group 4" descr="slide number"/>
          <p:cNvGrpSpPr/>
          <p:nvPr userDrawn="1"/>
        </p:nvGrpSpPr>
        <p:grpSpPr>
          <a:xfrm>
            <a:off x="8522208" y="6258560"/>
            <a:ext cx="393192" cy="393192"/>
            <a:chOff x="8522208" y="6258560"/>
            <a:chExt cx="393192" cy="393192"/>
          </a:xfrm>
        </p:grpSpPr>
        <p:sp>
          <p:nvSpPr>
            <p:cNvPr id="9" name="Oval 8" descr="oval"/>
            <p:cNvSpPr/>
            <p:nvPr/>
          </p:nvSpPr>
          <p:spPr>
            <a:xfrm>
              <a:off x="8522208" y="6258560"/>
              <a:ext cx="393192" cy="393192"/>
            </a:xfrm>
            <a:prstGeom prst="ellipse">
              <a:avLst/>
            </a:prstGeom>
            <a:blipFill dpi="0" rotWithShape="1">
              <a:blip r:embed="rId5" cstate="email">
                <a:duotone>
                  <a:schemeClr val="bg2">
                    <a:shade val="45000"/>
                    <a:satMod val="135000"/>
                  </a:schemeClr>
                  <a:prstClr val="white"/>
                </a:duotone>
                <a:extLst>
                  <a:ext uri="{BEBA8EAE-BF5A-486C-A8C5-ECC9F3942E4B}">
                    <a14:imgProps xmlns:a14="http://schemas.microsoft.com/office/drawing/2010/main">
                      <a14:imgLayer r:embed="rId6">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sp>
        <p:sp>
          <p:nvSpPr>
            <p:cNvPr id="10" name="Oval 9" descr="oval"/>
            <p:cNvSpPr/>
            <p:nvPr/>
          </p:nvSpPr>
          <p:spPr>
            <a:xfrm>
              <a:off x="8561527" y="6297879"/>
              <a:ext cx="314554" cy="314554"/>
            </a:xfrm>
            <a:prstGeom prst="ellipse">
              <a:avLst/>
            </a:prstGeom>
            <a:noFill/>
            <a:ln w="25400" cap="flat" cmpd="sng" algn="ctr">
              <a:solidFill>
                <a:sysClr val="window" lastClr="FFFFFF"/>
              </a:solidFill>
              <a:prstDash val="solid"/>
            </a:ln>
            <a:effectLst/>
          </p:spPr>
        </p:sp>
      </p:grpSp>
      <p:sp>
        <p:nvSpPr>
          <p:cNvPr id="11" name="Rectangle 10" descr="slide number"/>
          <p:cNvSpPr/>
          <p:nvPr userDrawn="1"/>
        </p:nvSpPr>
        <p:spPr>
          <a:xfrm>
            <a:off x="8554176" y="6324351"/>
            <a:ext cx="329257" cy="261610"/>
          </a:xfrm>
          <a:prstGeom prst="rect">
            <a:avLst/>
          </a:prstGeom>
        </p:spPr>
        <p:txBody>
          <a:bodyPr wrap="none">
            <a:spAutoFit/>
          </a:bodyPr>
          <a:lstStyle/>
          <a:p>
            <a:pPr algn="ctr"/>
            <a:fld id="{B66D5D78-5492-4501-9F0C-B64D119CB390}" type="slidenum">
              <a:rPr kumimoji="0" lang="en-US" altLang="en-US" sz="1100" b="1" i="0" u="none" strike="noStrike" kern="1200" cap="none" spc="-70" normalizeH="0" baseline="0" noProof="0" smtClean="0">
                <a:ln>
                  <a:noFill/>
                </a:ln>
                <a:solidFill>
                  <a:srgbClr val="FFFFFF"/>
                </a:solidFill>
                <a:effectLst/>
                <a:uLnTx/>
                <a:uFillTx/>
                <a:latin typeface="+mn-lt"/>
                <a:ea typeface="+mn-ea"/>
                <a:cs typeface="+mn-cs"/>
              </a:rPr>
              <a:pPr algn="ct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descr="slide title"/>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descr="slide subtitle"/>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grpSp>
        <p:nvGrpSpPr>
          <p:cNvPr id="7" name="Group 6" descr="slide number"/>
          <p:cNvGrpSpPr/>
          <p:nvPr userDrawn="1"/>
        </p:nvGrpSpPr>
        <p:grpSpPr>
          <a:xfrm>
            <a:off x="8522208" y="6258560"/>
            <a:ext cx="393192" cy="393192"/>
            <a:chOff x="8522208" y="6258560"/>
            <a:chExt cx="393192" cy="393192"/>
          </a:xfrm>
        </p:grpSpPr>
        <p:sp>
          <p:nvSpPr>
            <p:cNvPr id="8" name="Oval 7" descr="oval"/>
            <p:cNvSpPr/>
            <p:nvPr/>
          </p:nvSpPr>
          <p:spPr>
            <a:xfrm>
              <a:off x="8522208" y="6258560"/>
              <a:ext cx="393192" cy="393192"/>
            </a:xfrm>
            <a:prstGeom prst="ellipse">
              <a:avLst/>
            </a:prstGeom>
            <a:blipFill dpi="0" rotWithShape="1">
              <a:blip r:embed="rId3" cstate="email">
                <a:duotone>
                  <a:schemeClr val="bg2">
                    <a:shade val="45000"/>
                    <a:satMod val="135000"/>
                  </a:schemeClr>
                  <a:prstClr val="white"/>
                </a:duotone>
                <a:extLst>
                  <a:ext uri="{BEBA8EAE-BF5A-486C-A8C5-ECC9F3942E4B}">
                    <a14:imgProps xmlns:a14="http://schemas.microsoft.com/office/drawing/2010/main">
                      <a14:imgLayer r:embed="rId4">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sp>
        <p:sp>
          <p:nvSpPr>
            <p:cNvPr id="9" name="Oval 8" descr="oval"/>
            <p:cNvSpPr/>
            <p:nvPr/>
          </p:nvSpPr>
          <p:spPr>
            <a:xfrm>
              <a:off x="8561527" y="6297879"/>
              <a:ext cx="314554" cy="314554"/>
            </a:xfrm>
            <a:prstGeom prst="ellipse">
              <a:avLst/>
            </a:prstGeom>
            <a:noFill/>
            <a:ln w="25400" cap="flat" cmpd="sng" algn="ctr">
              <a:solidFill>
                <a:sysClr val="window" lastClr="FFFFFF"/>
              </a:solidFill>
              <a:prstDash val="solid"/>
            </a:ln>
            <a:effectLst/>
          </p:spPr>
        </p:sp>
        <p:sp>
          <p:nvSpPr>
            <p:cNvPr id="10" name="Rectangle 9"/>
            <p:cNvSpPr/>
            <p:nvPr userDrawn="1"/>
          </p:nvSpPr>
          <p:spPr>
            <a:xfrm>
              <a:off x="8554176" y="6324351"/>
              <a:ext cx="329257" cy="261610"/>
            </a:xfrm>
            <a:prstGeom prst="rect">
              <a:avLst/>
            </a:prstGeom>
          </p:spPr>
          <p:txBody>
            <a:bodyPr wrap="none">
              <a:spAutoFit/>
            </a:bodyPr>
            <a:lstStyle/>
            <a:p>
              <a:pPr algn="ctr"/>
              <a:fld id="{B66D5D78-5492-4501-9F0C-B64D119CB390}" type="slidenum">
                <a:rPr kumimoji="0" lang="en-US" altLang="en-US" sz="1100" b="1" i="0" u="none" strike="noStrike" kern="1200" cap="none" spc="-70" normalizeH="0" baseline="0" noProof="0" smtClean="0">
                  <a:ln>
                    <a:noFill/>
                  </a:ln>
                  <a:solidFill>
                    <a:srgbClr val="FFFFFF"/>
                  </a:solidFill>
                  <a:effectLst/>
                  <a:uLnTx/>
                  <a:uFillTx/>
                  <a:latin typeface="+mn-lt"/>
                  <a:ea typeface="+mn-ea"/>
                  <a:cs typeface="+mn-cs"/>
                </a:rPr>
                <a:pPr algn="ctr"/>
                <a:t>‹#›</a:t>
              </a:fld>
              <a:endParaRPr lang="en-US" dirty="0"/>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black map background with contours"/>
          <p:cNvPicPr>
            <a:picLocks noChangeAspect="1"/>
          </p:cNvPicPr>
          <p:nvPr userDrawn="1"/>
        </p:nvPicPr>
        <p:blipFill rotWithShape="1">
          <a:blip r:embed="rId2" cstate="email">
            <a:extLst>
              <a:ext uri="{28A0092B-C50C-407E-A947-70E740481C1C}">
                <a14:useLocalDpi xmlns:a14="http://schemas.microsoft.com/office/drawing/2010/main"/>
              </a:ext>
            </a:extLst>
          </a:blip>
          <a:srcRect b="77586"/>
          <a:stretch/>
        </p:blipFill>
        <p:spPr>
          <a:xfrm>
            <a:off x="1" y="-16933"/>
            <a:ext cx="9143999" cy="1536192"/>
          </a:xfrm>
          <a:prstGeom prst="rect">
            <a:avLst/>
          </a:prstGeom>
          <a:blipFill>
            <a:blip r:embed="rId3" cstate="email">
              <a:extLst>
                <a:ext uri="{28A0092B-C50C-407E-A947-70E740481C1C}">
                  <a14:useLocalDpi xmlns:a14="http://schemas.microsoft.com/office/drawing/2010/main"/>
                </a:ext>
              </a:extLst>
            </a:blip>
            <a:stretch>
              <a:fillRect/>
            </a:stretch>
          </a:blipFill>
        </p:spPr>
      </p:pic>
      <p:sp>
        <p:nvSpPr>
          <p:cNvPr id="2" name="Title 1" descr="slide title"/>
          <p:cNvSpPr>
            <a:spLocks noGrp="1"/>
          </p:cNvSpPr>
          <p:nvPr>
            <p:ph type="title"/>
          </p:nvPr>
        </p:nvSpPr>
        <p:spPr>
          <a:xfrm>
            <a:off x="457200" y="152400"/>
            <a:ext cx="8229600" cy="1143000"/>
          </a:xfrm>
        </p:spPr>
        <p:txBody>
          <a:bodyPr/>
          <a:lstStyle/>
          <a:p>
            <a:r>
              <a:rPr lang="en-US" dirty="0"/>
              <a:t>Click to edit Master title style</a:t>
            </a:r>
          </a:p>
        </p:txBody>
      </p:sp>
      <p:sp>
        <p:nvSpPr>
          <p:cNvPr id="4" name="Content Placeholder 3" descr="slide content"/>
          <p:cNvSpPr>
            <a:spLocks noGrp="1"/>
          </p:cNvSpPr>
          <p:nvPr>
            <p:ph sz="half" idx="2"/>
          </p:nvPr>
        </p:nvSpPr>
        <p:spPr>
          <a:xfrm>
            <a:off x="4648200" y="1646237"/>
            <a:ext cx="4038600" cy="4754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descr="slide content"/>
          <p:cNvSpPr>
            <a:spLocks noGrp="1"/>
          </p:cNvSpPr>
          <p:nvPr>
            <p:ph sz="half" idx="1"/>
          </p:nvPr>
        </p:nvSpPr>
        <p:spPr>
          <a:xfrm>
            <a:off x="457200" y="1646237"/>
            <a:ext cx="4038600" cy="4754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5" name="Group 4" descr="slide number"/>
          <p:cNvGrpSpPr/>
          <p:nvPr userDrawn="1"/>
        </p:nvGrpSpPr>
        <p:grpSpPr>
          <a:xfrm>
            <a:off x="8522208" y="6258560"/>
            <a:ext cx="393192" cy="393192"/>
            <a:chOff x="8522208" y="6258560"/>
            <a:chExt cx="393192" cy="393192"/>
          </a:xfrm>
        </p:grpSpPr>
        <p:sp>
          <p:nvSpPr>
            <p:cNvPr id="13" name="Oval 12" descr="oval"/>
            <p:cNvSpPr/>
            <p:nvPr/>
          </p:nvSpPr>
          <p:spPr>
            <a:xfrm>
              <a:off x="8522208" y="6258560"/>
              <a:ext cx="393192" cy="393192"/>
            </a:xfrm>
            <a:prstGeom prst="ellipse">
              <a:avLst/>
            </a:prstGeom>
            <a:blipFill dpi="0" rotWithShape="1">
              <a:blip r:embed="rId4" cstate="email">
                <a:duotone>
                  <a:schemeClr val="bg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sp>
        <p:sp>
          <p:nvSpPr>
            <p:cNvPr id="14" name="Oval 13" descr="oval"/>
            <p:cNvSpPr/>
            <p:nvPr/>
          </p:nvSpPr>
          <p:spPr>
            <a:xfrm>
              <a:off x="8561527" y="6297879"/>
              <a:ext cx="314554" cy="314554"/>
            </a:xfrm>
            <a:prstGeom prst="ellipse">
              <a:avLst/>
            </a:prstGeom>
            <a:noFill/>
            <a:ln w="25400" cap="flat" cmpd="sng" algn="ctr">
              <a:solidFill>
                <a:sysClr val="window" lastClr="FFFFFF"/>
              </a:solidFill>
              <a:prstDash val="solid"/>
            </a:ln>
            <a:effectLst/>
          </p:spPr>
        </p:sp>
      </p:grpSp>
      <p:sp>
        <p:nvSpPr>
          <p:cNvPr id="15" name="Rectangle 14" descr="slide number"/>
          <p:cNvSpPr/>
          <p:nvPr userDrawn="1"/>
        </p:nvSpPr>
        <p:spPr>
          <a:xfrm>
            <a:off x="8540710" y="6324351"/>
            <a:ext cx="356188" cy="261610"/>
          </a:xfrm>
          <a:prstGeom prst="rect">
            <a:avLst/>
          </a:prstGeom>
        </p:spPr>
        <p:txBody>
          <a:bodyPr wrap="none">
            <a:spAutoFit/>
          </a:bodyPr>
          <a:lstStyle/>
          <a:p>
            <a:pPr algn="ctr"/>
            <a:fld id="{4084AE67-CC1C-4946-BF7D-FC2C733EA3E3}" type="slidenum">
              <a:rPr lang="en-US" sz="1100" smtClean="0">
                <a:solidFill>
                  <a:schemeClr val="bg1"/>
                </a:solidFill>
              </a:rPr>
              <a:t>‹#›</a:t>
            </a:fld>
            <a:endParaRPr lang="en-US" sz="1100" dirty="0">
              <a:solidFill>
                <a:schemeClr val="bg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9" name="Slide Number Placeholder 8"/>
          <p:cNvSpPr>
            <a:spLocks noGrp="1"/>
          </p:cNvSpPr>
          <p:nvPr>
            <p:ph type="sldNum" sz="quarter" idx="12"/>
          </p:nvPr>
        </p:nvSpPr>
        <p:spPr>
          <a:xfrm>
            <a:off x="6553200" y="6381750"/>
            <a:ext cx="2133600" cy="476250"/>
          </a:xfrm>
          <a:prstGeom prst="rect">
            <a:avLst/>
          </a:prstGeom>
        </p:spPr>
        <p:txBody>
          <a:bodyPr/>
          <a:lstStyle>
            <a:lvl1pPr>
              <a:defRPr/>
            </a:lvl1pPr>
          </a:lstStyle>
          <a:p>
            <a:r>
              <a:rPr lang="en-US"/>
              <a:t>1A-</a:t>
            </a:r>
            <a:fld id="{59AC5937-CE82-4E1B-B8B9-C0E6F5E5C11E}"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7" name="Picture 6" descr="black map background"/>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6934"/>
            <a:ext cx="9144000" cy="6874933"/>
          </a:xfrm>
          <a:prstGeom prst="rect">
            <a:avLst/>
          </a:prstGeom>
          <a:blipFill>
            <a:blip r:embed="rId3" cstate="email">
              <a:extLst>
                <a:ext uri="{28A0092B-C50C-407E-A947-70E740481C1C}">
                  <a14:useLocalDpi xmlns:a14="http://schemas.microsoft.com/office/drawing/2010/main"/>
                </a:ext>
              </a:extLst>
            </a:blip>
            <a:stretch>
              <a:fillRect/>
            </a:stretch>
          </a:blipFill>
        </p:spPr>
      </p:pic>
      <p:sp>
        <p:nvSpPr>
          <p:cNvPr id="6" name="Rectangle 5" descr="black rectangle"/>
          <p:cNvSpPr/>
          <p:nvPr userDrawn="1"/>
        </p:nvSpPr>
        <p:spPr bwMode="auto">
          <a:xfrm>
            <a:off x="0" y="1447800"/>
            <a:ext cx="9144000" cy="54102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9" name="Group 8"/>
          <p:cNvGrpSpPr>
            <a:grpSpLocks noChangeAspect="1"/>
          </p:cNvGrpSpPr>
          <p:nvPr userDrawn="1"/>
        </p:nvGrpSpPr>
        <p:grpSpPr>
          <a:xfrm>
            <a:off x="8522208" y="6258560"/>
            <a:ext cx="393192" cy="393192"/>
            <a:chOff x="9685338" y="4460675"/>
            <a:chExt cx="1080904" cy="1080902"/>
          </a:xfrm>
        </p:grpSpPr>
        <p:sp>
          <p:nvSpPr>
            <p:cNvPr id="10" name="Oval 9" descr="oval"/>
            <p:cNvSpPr/>
            <p:nvPr/>
          </p:nvSpPr>
          <p:spPr>
            <a:xfrm>
              <a:off x="9685338" y="4460675"/>
              <a:ext cx="1080904" cy="1080902"/>
            </a:xfrm>
            <a:prstGeom prst="ellipse">
              <a:avLst/>
            </a:prstGeom>
            <a:blipFill dpi="0" rotWithShape="1">
              <a:blip r:embed="rId4" cstate="email">
                <a:duotone>
                  <a:schemeClr val="bg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sp>
        <p:sp>
          <p:nvSpPr>
            <p:cNvPr id="11" name="Oval 10" descr="oval"/>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12" name="Rectangle 11" descr="slide number"/>
          <p:cNvSpPr/>
          <p:nvPr userDrawn="1"/>
        </p:nvSpPr>
        <p:spPr>
          <a:xfrm>
            <a:off x="8554176" y="6324351"/>
            <a:ext cx="329257" cy="261610"/>
          </a:xfrm>
          <a:prstGeom prst="rect">
            <a:avLst/>
          </a:prstGeom>
        </p:spPr>
        <p:txBody>
          <a:bodyPr wrap="none">
            <a:spAutoFit/>
          </a:bodyPr>
          <a:lstStyle/>
          <a:p>
            <a:pPr algn="ctr"/>
            <a:fld id="{B66D5D78-5492-4501-9F0C-B64D119CB390}" type="slidenum">
              <a:rPr kumimoji="0" lang="en-US" altLang="en-US" sz="1100" b="1" i="0" u="none" strike="noStrike" kern="1200" cap="none" spc="-70" normalizeH="0" baseline="0" noProof="0" smtClean="0">
                <a:ln>
                  <a:noFill/>
                </a:ln>
                <a:solidFill>
                  <a:srgbClr val="FFFFFF"/>
                </a:solidFill>
                <a:effectLst/>
                <a:uLnTx/>
                <a:uFillTx/>
                <a:latin typeface="+mn-lt"/>
                <a:ea typeface="+mn-ea"/>
                <a:cs typeface="+mn-cs"/>
              </a:rPr>
              <a:pPr algn="ctr"/>
              <a:t>‹#›</a:t>
            </a:fld>
            <a:endParaRPr lang="en-US" dirty="0"/>
          </a:p>
        </p:txBody>
      </p:sp>
      <p:sp>
        <p:nvSpPr>
          <p:cNvPr id="13" name="Title 1" descr="slide title"/>
          <p:cNvSpPr>
            <a:spLocks noGrp="1"/>
          </p:cNvSpPr>
          <p:nvPr>
            <p:ph type="title"/>
          </p:nvPr>
        </p:nvSpPr>
        <p:spPr>
          <a:xfrm>
            <a:off x="0" y="0"/>
            <a:ext cx="9144000" cy="1524000"/>
          </a:xfrm>
        </p:spPr>
        <p:txBody>
          <a:bodyPr/>
          <a:lstStyle>
            <a:lvl1pPr>
              <a:defRPr sz="4800" b="0">
                <a:effectLst>
                  <a:glow rad="63500">
                    <a:schemeClr val="tx1">
                      <a:alpha val="40000"/>
                    </a:schemeClr>
                  </a:glow>
                </a:effectLst>
                <a:latin typeface="Roboto Medium" panose="02000000000000000000" pitchFamily="2" charset="0"/>
                <a:ea typeface="Roboto Medium" panose="02000000000000000000" pitchFamily="2" charset="0"/>
              </a:defRPr>
            </a:lvl1pPr>
          </a:lstStyle>
          <a:p>
            <a:r>
              <a:rPr lang="en-US" dirty="0"/>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4" name="Slide Number Placeholder 3"/>
          <p:cNvSpPr>
            <a:spLocks noGrp="1"/>
          </p:cNvSpPr>
          <p:nvPr>
            <p:ph type="sldNum" sz="quarter" idx="12"/>
          </p:nvPr>
        </p:nvSpPr>
        <p:spPr>
          <a:xfrm>
            <a:off x="6553200" y="6381750"/>
            <a:ext cx="2133600" cy="476250"/>
          </a:xfrm>
          <a:prstGeom prst="rect">
            <a:avLst/>
          </a:prstGeom>
        </p:spPr>
        <p:txBody>
          <a:bodyPr/>
          <a:lstStyle>
            <a:lvl1pPr>
              <a:defRPr/>
            </a:lvl1pPr>
          </a:lstStyle>
          <a:p>
            <a:r>
              <a:rPr lang="en-US"/>
              <a:t>1A-</a:t>
            </a:r>
            <a:fld id="{20EFAAC2-495C-4D3C-A3F8-A074AA1DC6DA}"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8" name="Picture 7" descr="black map background"/>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6200000">
            <a:off x="5067300" y="2781299"/>
            <a:ext cx="6858000" cy="1295400"/>
          </a:xfrm>
          <a:prstGeom prst="rect">
            <a:avLst/>
          </a:prstGeom>
        </p:spPr>
      </p:pic>
      <p:pic>
        <p:nvPicPr>
          <p:cNvPr id="9" name="Picture 8" descr="black map background"/>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5400000">
            <a:off x="-2781300" y="2770908"/>
            <a:ext cx="6858000" cy="1295400"/>
          </a:xfrm>
          <a:prstGeom prst="rect">
            <a:avLst/>
          </a:prstGeom>
        </p:spPr>
      </p:pic>
      <p:grpSp>
        <p:nvGrpSpPr>
          <p:cNvPr id="11" name="Group 10" descr="slide number"/>
          <p:cNvGrpSpPr>
            <a:grpSpLocks noChangeAspect="1"/>
          </p:cNvGrpSpPr>
          <p:nvPr userDrawn="1"/>
        </p:nvGrpSpPr>
        <p:grpSpPr>
          <a:xfrm>
            <a:off x="8522208" y="6258560"/>
            <a:ext cx="393192" cy="393192"/>
            <a:chOff x="9685338" y="4460675"/>
            <a:chExt cx="1080904" cy="1080902"/>
          </a:xfrm>
        </p:grpSpPr>
        <p:sp>
          <p:nvSpPr>
            <p:cNvPr id="12" name="Oval 11" descr="oval"/>
            <p:cNvSpPr/>
            <p:nvPr/>
          </p:nvSpPr>
          <p:spPr>
            <a:xfrm>
              <a:off x="9685338" y="4460675"/>
              <a:ext cx="1080904" cy="1080902"/>
            </a:xfrm>
            <a:prstGeom prst="ellipse">
              <a:avLst/>
            </a:prstGeom>
            <a:blipFill dpi="0" rotWithShape="1">
              <a:blip r:embed="rId3" cstate="email">
                <a:duotone>
                  <a:schemeClr val="bg2">
                    <a:shade val="45000"/>
                    <a:satMod val="135000"/>
                  </a:schemeClr>
                  <a:prstClr val="white"/>
                </a:duotone>
                <a:extLst>
                  <a:ext uri="{BEBA8EAE-BF5A-486C-A8C5-ECC9F3942E4B}">
                    <a14:imgProps xmlns:a14="http://schemas.microsoft.com/office/drawing/2010/main">
                      <a14:imgLayer r:embed="rId4">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sp>
        <p:sp>
          <p:nvSpPr>
            <p:cNvPr id="13" name="Oval 12" descr="oval"/>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14" name="Rectangle 13" descr="slide number"/>
          <p:cNvSpPr/>
          <p:nvPr userDrawn="1"/>
        </p:nvSpPr>
        <p:spPr>
          <a:xfrm>
            <a:off x="8554176" y="6324351"/>
            <a:ext cx="329257" cy="261610"/>
          </a:xfrm>
          <a:prstGeom prst="rect">
            <a:avLst/>
          </a:prstGeom>
        </p:spPr>
        <p:txBody>
          <a:bodyPr wrap="none">
            <a:spAutoFit/>
          </a:bodyPr>
          <a:lstStyle/>
          <a:p>
            <a:pPr algn="ctr"/>
            <a:fld id="{B66D5D78-5492-4501-9F0C-B64D119CB390}" type="slidenum">
              <a:rPr kumimoji="0" lang="en-US" altLang="en-US" sz="1100" b="1" i="0" u="none" strike="noStrike" kern="1200" cap="none" spc="-70" normalizeH="0" baseline="0" noProof="0" smtClean="0">
                <a:ln>
                  <a:noFill/>
                </a:ln>
                <a:solidFill>
                  <a:srgbClr val="FFFFFF"/>
                </a:solidFill>
                <a:effectLst/>
                <a:uLnTx/>
                <a:uFillTx/>
                <a:latin typeface="+mn-lt"/>
                <a:ea typeface="+mn-ea"/>
                <a:cs typeface="+mn-cs"/>
              </a:rPr>
              <a:pPr algn="ct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3200" y="6381750"/>
            <a:ext cx="2133600" cy="476250"/>
          </a:xfrm>
          <a:prstGeom prst="rect">
            <a:avLst/>
          </a:prstGeom>
        </p:spPr>
        <p:txBody>
          <a:bodyPr/>
          <a:lstStyle>
            <a:lvl1pPr>
              <a:defRPr/>
            </a:lvl1pPr>
          </a:lstStyle>
          <a:p>
            <a:r>
              <a:rPr lang="en-US"/>
              <a:t>1A-</a:t>
            </a:r>
            <a:fld id="{6255D271-6D93-48D3-B966-5B0251A093A7}"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descr="Slide content"/>
          <p:cNvSpPr>
            <a:spLocks noGrp="1" noChangeArrowheads="1"/>
          </p:cNvSpPr>
          <p:nvPr>
            <p:ph type="body" idx="1"/>
          </p:nvPr>
        </p:nvSpPr>
        <p:spPr bwMode="auto">
          <a:xfrm>
            <a:off x="457200" y="1371600"/>
            <a:ext cx="8229600" cy="47545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6" name="Rectangle 2" descr="Slide title"/>
          <p:cNvSpPr>
            <a:spLocks noGrp="1" noChangeArrowheads="1"/>
          </p:cNvSpPr>
          <p:nvPr>
            <p:ph type="title"/>
          </p:nvPr>
        </p:nvSpPr>
        <p:spPr bwMode="auto">
          <a:xfrm>
            <a:off x="457200" y="0"/>
            <a:ext cx="8229600" cy="1143000"/>
          </a:xfrm>
          <a:prstGeom prst="rect">
            <a:avLst/>
          </a:prstGeom>
          <a:noFill/>
          <a:ln w="9525">
            <a:noFill/>
            <a:miter lim="800000"/>
            <a:headEnd/>
            <a:tailEnd/>
          </a:ln>
          <a:effectLst>
            <a:outerShdw dist="35921" dir="2700000" algn="ctr" rotWithShape="0">
              <a:schemeClr val="tx1"/>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grpSp>
        <p:nvGrpSpPr>
          <p:cNvPr id="2" name="Group 1" descr="slide number - gray circle inside gray ring"/>
          <p:cNvGrpSpPr/>
          <p:nvPr userDrawn="1"/>
        </p:nvGrpSpPr>
        <p:grpSpPr>
          <a:xfrm>
            <a:off x="8522208" y="6258560"/>
            <a:ext cx="393192" cy="393192"/>
            <a:chOff x="8522208" y="6258560"/>
            <a:chExt cx="393192" cy="393192"/>
          </a:xfrm>
        </p:grpSpPr>
        <p:sp>
          <p:nvSpPr>
            <p:cNvPr id="11" name="Oval 10" descr="oval"/>
            <p:cNvSpPr/>
            <p:nvPr/>
          </p:nvSpPr>
          <p:spPr>
            <a:xfrm>
              <a:off x="8522208" y="6258560"/>
              <a:ext cx="393192" cy="393192"/>
            </a:xfrm>
            <a:prstGeom prst="ellipse">
              <a:avLst/>
            </a:prstGeom>
            <a:blipFill dpi="0" rotWithShape="1">
              <a:blip r:embed="rId14" cstate="email">
                <a:duotone>
                  <a:schemeClr val="bg2">
                    <a:shade val="45000"/>
                    <a:satMod val="135000"/>
                  </a:schemeClr>
                  <a:prstClr val="white"/>
                </a:duotone>
                <a:extLst>
                  <a:ext uri="{BEBA8EAE-BF5A-486C-A8C5-ECC9F3942E4B}">
                    <a14:imgProps xmlns:a14="http://schemas.microsoft.com/office/drawing/2010/main">
                      <a14:imgLayer r:embed="rId15">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sp>
        <p:sp>
          <p:nvSpPr>
            <p:cNvPr id="12" name="Oval 11" descr="oval"/>
            <p:cNvSpPr/>
            <p:nvPr/>
          </p:nvSpPr>
          <p:spPr>
            <a:xfrm>
              <a:off x="8561527" y="6297879"/>
              <a:ext cx="314554" cy="314554"/>
            </a:xfrm>
            <a:prstGeom prst="ellipse">
              <a:avLst/>
            </a:prstGeom>
            <a:noFill/>
            <a:ln w="25400" cap="flat" cmpd="sng" algn="ctr">
              <a:solidFill>
                <a:sysClr val="window" lastClr="FFFFFF"/>
              </a:solidFill>
              <a:prstDash val="solid"/>
            </a:ln>
            <a:effectLst/>
          </p:spPr>
        </p:sp>
        <p:sp>
          <p:nvSpPr>
            <p:cNvPr id="13" name="Rectangle 12" descr="slide number"/>
            <p:cNvSpPr/>
            <p:nvPr userDrawn="1"/>
          </p:nvSpPr>
          <p:spPr>
            <a:xfrm>
              <a:off x="8554176" y="6324351"/>
              <a:ext cx="329257" cy="261610"/>
            </a:xfrm>
            <a:prstGeom prst="rect">
              <a:avLst/>
            </a:prstGeom>
          </p:spPr>
          <p:txBody>
            <a:bodyPr wrap="none">
              <a:spAutoFit/>
            </a:bodyPr>
            <a:lstStyle/>
            <a:p>
              <a:pPr algn="ctr"/>
              <a:fld id="{B66D5D78-5492-4501-9F0C-B64D119CB390}" type="slidenum">
                <a:rPr kumimoji="0" lang="en-US" altLang="en-US" sz="1100" b="1" i="0" u="none" strike="noStrike" kern="1200" cap="none" spc="-70" normalizeH="0" baseline="0" noProof="0" smtClean="0">
                  <a:ln>
                    <a:noFill/>
                  </a:ln>
                  <a:solidFill>
                    <a:srgbClr val="FFFFFF"/>
                  </a:solidFill>
                  <a:effectLst/>
                  <a:uLnTx/>
                  <a:uFillTx/>
                  <a:latin typeface="+mn-lt"/>
                  <a:ea typeface="+mn-ea"/>
                  <a:cs typeface="+mn-cs"/>
                </a:rPr>
                <a:pPr algn="ctr"/>
                <a:t>‹#›</a:t>
              </a:fld>
              <a:endParaRPr lang="en-US" dirty="0"/>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fontAlgn="base">
        <a:spcBef>
          <a:spcPct val="0"/>
        </a:spcBef>
        <a:spcAft>
          <a:spcPct val="0"/>
        </a:spcAft>
        <a:defRPr sz="4400">
          <a:solidFill>
            <a:schemeClr val="bg1"/>
          </a:solidFill>
          <a:latin typeface="+mj-lt"/>
          <a:ea typeface="+mj-ea"/>
          <a:cs typeface="+mj-cs"/>
        </a:defRPr>
      </a:lvl1pPr>
      <a:lvl2pPr algn="ctr" rtl="0" fontAlgn="base">
        <a:spcBef>
          <a:spcPct val="0"/>
        </a:spcBef>
        <a:spcAft>
          <a:spcPct val="0"/>
        </a:spcAft>
        <a:defRPr sz="4400">
          <a:solidFill>
            <a:schemeClr val="bg1"/>
          </a:solidFill>
          <a:latin typeface="Arial" charset="0"/>
        </a:defRPr>
      </a:lvl2pPr>
      <a:lvl3pPr algn="ctr" rtl="0" fontAlgn="base">
        <a:spcBef>
          <a:spcPct val="0"/>
        </a:spcBef>
        <a:spcAft>
          <a:spcPct val="0"/>
        </a:spcAft>
        <a:defRPr sz="4400">
          <a:solidFill>
            <a:schemeClr val="bg1"/>
          </a:solidFill>
          <a:latin typeface="Arial" charset="0"/>
        </a:defRPr>
      </a:lvl3pPr>
      <a:lvl4pPr algn="ctr" rtl="0" fontAlgn="base">
        <a:spcBef>
          <a:spcPct val="0"/>
        </a:spcBef>
        <a:spcAft>
          <a:spcPct val="0"/>
        </a:spcAft>
        <a:defRPr sz="4400">
          <a:solidFill>
            <a:schemeClr val="bg1"/>
          </a:solidFill>
          <a:latin typeface="Arial" charset="0"/>
        </a:defRPr>
      </a:lvl4pPr>
      <a:lvl5pPr algn="ctr" rtl="0" fontAlgn="base">
        <a:spcBef>
          <a:spcPct val="0"/>
        </a:spcBef>
        <a:spcAft>
          <a:spcPct val="0"/>
        </a:spcAft>
        <a:defRPr sz="4400">
          <a:solidFill>
            <a:schemeClr val="bg1"/>
          </a:solidFill>
          <a:latin typeface="Arial" charset="0"/>
        </a:defRPr>
      </a:lvl5pPr>
      <a:lvl6pPr marL="457200" algn="ctr" rtl="0" fontAlgn="base">
        <a:spcBef>
          <a:spcPct val="0"/>
        </a:spcBef>
        <a:spcAft>
          <a:spcPct val="0"/>
        </a:spcAft>
        <a:defRPr sz="4400">
          <a:solidFill>
            <a:schemeClr val="bg1"/>
          </a:solidFill>
          <a:latin typeface="Arial" charset="0"/>
        </a:defRPr>
      </a:lvl6pPr>
      <a:lvl7pPr marL="914400" algn="ctr" rtl="0" fontAlgn="base">
        <a:spcBef>
          <a:spcPct val="0"/>
        </a:spcBef>
        <a:spcAft>
          <a:spcPct val="0"/>
        </a:spcAft>
        <a:defRPr sz="4400">
          <a:solidFill>
            <a:schemeClr val="bg1"/>
          </a:solidFill>
          <a:latin typeface="Arial" charset="0"/>
        </a:defRPr>
      </a:lvl7pPr>
      <a:lvl8pPr marL="1371600" algn="ctr" rtl="0" fontAlgn="base">
        <a:spcBef>
          <a:spcPct val="0"/>
        </a:spcBef>
        <a:spcAft>
          <a:spcPct val="0"/>
        </a:spcAft>
        <a:defRPr sz="4400">
          <a:solidFill>
            <a:schemeClr val="bg1"/>
          </a:solidFill>
          <a:latin typeface="Arial" charset="0"/>
        </a:defRPr>
      </a:lvl8pPr>
      <a:lvl9pPr marL="1828800" algn="ctr" rtl="0" fontAlgn="base">
        <a:spcBef>
          <a:spcPct val="0"/>
        </a:spcBef>
        <a:spcAft>
          <a:spcPct val="0"/>
        </a:spcAft>
        <a:defRPr sz="4400">
          <a:solidFill>
            <a:schemeClr val="bg1"/>
          </a:solidFill>
          <a:latin typeface="Arial"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hyperlink" Target="http://web.blm.gov/internal/fire/fire_ops/engine_policy.htm" TargetMode="External"/><Relationship Id="rId7"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tiff"/><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png"/><Relationship Id="rId4" Type="http://schemas.microsoft.com/office/2007/relationships/hdphoto" Target="../media/hdphoto4.wdp"/></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pn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4.jpeg"/><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slack adjusters"/>
          <p:cNvSpPr>
            <a:spLocks noGrp="1"/>
          </p:cNvSpPr>
          <p:nvPr>
            <p:ph type="title"/>
          </p:nvPr>
        </p:nvSpPr>
        <p:spPr/>
        <p:txBody>
          <a:bodyPr/>
          <a:lstStyle/>
          <a:p>
            <a:r>
              <a:rPr lang="en-US" dirty="0"/>
              <a:t>Slack Adjusters</a:t>
            </a:r>
          </a:p>
        </p:txBody>
      </p:sp>
      <p:pic>
        <p:nvPicPr>
          <p:cNvPr id="12" name="Picture 11" descr="slack adjuster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a:ln w="38100">
            <a:solidFill>
              <a:schemeClr val="tx1"/>
            </a:solidFill>
          </a:ln>
        </p:spPr>
      </p:pic>
      <p:grpSp>
        <p:nvGrpSpPr>
          <p:cNvPr id="7" name="Group 6" descr="slide number"/>
          <p:cNvGrpSpPr/>
          <p:nvPr/>
        </p:nvGrpSpPr>
        <p:grpSpPr>
          <a:xfrm>
            <a:off x="8522208" y="6258560"/>
            <a:ext cx="393192" cy="393192"/>
            <a:chOff x="8522208" y="6258560"/>
            <a:chExt cx="393192" cy="393192"/>
          </a:xfrm>
        </p:grpSpPr>
        <p:sp>
          <p:nvSpPr>
            <p:cNvPr id="8" name="Oval 7" descr="oval"/>
            <p:cNvSpPr/>
            <p:nvPr/>
          </p:nvSpPr>
          <p:spPr>
            <a:xfrm>
              <a:off x="8522208" y="6258560"/>
              <a:ext cx="393192" cy="393192"/>
            </a:xfrm>
            <a:prstGeom prst="ellipse">
              <a:avLst/>
            </a:prstGeom>
            <a:blipFill dpi="0" rotWithShape="1">
              <a:blip r:embed="rId4" cstate="email">
                <a:duotone>
                  <a:schemeClr val="bg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sp>
        <p:sp>
          <p:nvSpPr>
            <p:cNvPr id="9" name="Oval 8" descr="oval"/>
            <p:cNvSpPr/>
            <p:nvPr/>
          </p:nvSpPr>
          <p:spPr>
            <a:xfrm>
              <a:off x="8561527" y="6297879"/>
              <a:ext cx="314554" cy="314554"/>
            </a:xfrm>
            <a:prstGeom prst="ellipse">
              <a:avLst/>
            </a:prstGeom>
            <a:noFill/>
            <a:ln w="25400" cap="flat" cmpd="sng" algn="ctr">
              <a:solidFill>
                <a:sysClr val="window" lastClr="FFFFFF"/>
              </a:solidFill>
              <a:prstDash val="solid"/>
            </a:ln>
            <a:effectLst/>
          </p:spPr>
        </p:sp>
      </p:grpSp>
      <p:sp>
        <p:nvSpPr>
          <p:cNvPr id="10" name="Rectangle 9" descr="slide number"/>
          <p:cNvSpPr/>
          <p:nvPr/>
        </p:nvSpPr>
        <p:spPr>
          <a:xfrm>
            <a:off x="8556901" y="6324351"/>
            <a:ext cx="323808" cy="261610"/>
          </a:xfrm>
          <a:prstGeom prst="rect">
            <a:avLst/>
          </a:prstGeom>
        </p:spPr>
        <p:txBody>
          <a:bodyPr wrap="none">
            <a:spAutoFit/>
          </a:bodyPr>
          <a:lstStyle/>
          <a:p>
            <a:pPr algn="ctr"/>
            <a:fld id="{C8C67512-70A1-48DA-9EEC-214414DABDE6}" type="slidenum">
              <a:rPr kumimoji="0" lang="en-US" altLang="en-US" sz="1100" b="1" i="0" u="none" strike="noStrike" kern="1200" cap="none" spc="-70" normalizeH="0" baseline="0" noProof="0" smtClean="0">
                <a:ln>
                  <a:noFill/>
                </a:ln>
                <a:solidFill>
                  <a:srgbClr val="FFFFFF"/>
                </a:solidFill>
                <a:effectLst/>
                <a:uLnTx/>
                <a:uFillTx/>
                <a:latin typeface="+mn-lt"/>
                <a:ea typeface="+mn-ea"/>
                <a:cs typeface="+mn-cs"/>
              </a:rPr>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st off-road inspectio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10510"/>
            <a:ext cx="9296400" cy="6934200"/>
          </a:xfrm>
          <a:prstGeom prst="rect">
            <a:avLst/>
          </a:prstGeom>
        </p:spPr>
      </p:pic>
      <p:sp>
        <p:nvSpPr>
          <p:cNvPr id="83970" name="Rectangle 2" descr="post off-road inspection"/>
          <p:cNvSpPr>
            <a:spLocks noGrp="1" noChangeArrowheads="1"/>
          </p:cNvSpPr>
          <p:nvPr>
            <p:ph type="title"/>
          </p:nvPr>
        </p:nvSpPr>
        <p:spPr/>
        <p:txBody>
          <a:bodyPr/>
          <a:lstStyle/>
          <a:p>
            <a:r>
              <a:rPr lang="en-US" dirty="0"/>
              <a:t>Post Off-Road Inspection</a:t>
            </a:r>
          </a:p>
        </p:txBody>
      </p:sp>
      <p:grpSp>
        <p:nvGrpSpPr>
          <p:cNvPr id="4" name="Group 3" descr="slide number"/>
          <p:cNvGrpSpPr/>
          <p:nvPr/>
        </p:nvGrpSpPr>
        <p:grpSpPr>
          <a:xfrm>
            <a:off x="8522208" y="6258560"/>
            <a:ext cx="393192" cy="393192"/>
            <a:chOff x="8522208" y="6258560"/>
            <a:chExt cx="393192" cy="393192"/>
          </a:xfrm>
        </p:grpSpPr>
        <p:sp>
          <p:nvSpPr>
            <p:cNvPr id="5" name="Oval 4" descr="oval"/>
            <p:cNvSpPr/>
            <p:nvPr/>
          </p:nvSpPr>
          <p:spPr>
            <a:xfrm>
              <a:off x="8522208" y="6258560"/>
              <a:ext cx="393192" cy="393192"/>
            </a:xfrm>
            <a:prstGeom prst="ellipse">
              <a:avLst/>
            </a:prstGeom>
            <a:blipFill dpi="0" rotWithShape="1">
              <a:blip r:embed="rId4" cstate="email">
                <a:duotone>
                  <a:schemeClr val="bg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sp>
        <p:sp>
          <p:nvSpPr>
            <p:cNvPr id="6" name="Oval 5" descr="oval"/>
            <p:cNvSpPr/>
            <p:nvPr/>
          </p:nvSpPr>
          <p:spPr>
            <a:xfrm>
              <a:off x="8561527" y="6297879"/>
              <a:ext cx="314554" cy="314554"/>
            </a:xfrm>
            <a:prstGeom prst="ellipse">
              <a:avLst/>
            </a:prstGeom>
            <a:noFill/>
            <a:ln w="25400" cap="flat" cmpd="sng" algn="ctr">
              <a:solidFill>
                <a:sysClr val="window" lastClr="FFFFFF"/>
              </a:solidFill>
              <a:prstDash val="solid"/>
            </a:ln>
            <a:effectLst/>
          </p:spPr>
        </p:sp>
      </p:grpSp>
      <p:sp>
        <p:nvSpPr>
          <p:cNvPr id="7" name="Rectangle 6" descr="slide number"/>
          <p:cNvSpPr/>
          <p:nvPr/>
        </p:nvSpPr>
        <p:spPr>
          <a:xfrm>
            <a:off x="8556901" y="6324351"/>
            <a:ext cx="323808" cy="261610"/>
          </a:xfrm>
          <a:prstGeom prst="rect">
            <a:avLst/>
          </a:prstGeom>
        </p:spPr>
        <p:txBody>
          <a:bodyPr wrap="none">
            <a:spAutoFit/>
          </a:bodyPr>
          <a:lstStyle/>
          <a:p>
            <a:pPr algn="ctr"/>
            <a:fld id="{5D31FBBB-81D0-4C58-9488-025C0269DBB5}" type="slidenum">
              <a:rPr kumimoji="0" lang="en-US" altLang="en-US" sz="1100" b="1" i="0" u="none" strike="noStrike" kern="1200" cap="none" spc="-70" normalizeH="0" baseline="0" noProof="0" smtClean="0">
                <a:ln>
                  <a:noFill/>
                </a:ln>
                <a:solidFill>
                  <a:srgbClr val="FFFFFF"/>
                </a:solidFill>
                <a:effectLst/>
                <a:uLnTx/>
                <a:uFillTx/>
                <a:latin typeface="+mn-lt"/>
                <a:ea typeface="+mn-ea"/>
                <a:cs typeface="+mn-cs"/>
              </a:rPr>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ngine at nigh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0536" cy="6857999"/>
          </a:xfrm>
          <a:prstGeom prst="rect">
            <a:avLst/>
          </a:prstGeom>
        </p:spPr>
      </p:pic>
      <p:sp>
        <p:nvSpPr>
          <p:cNvPr id="84998" name="Rectangle 6" descr="steering, tire/rims, brakes, drive train, suspension, noxious weeds"/>
          <p:cNvSpPr>
            <a:spLocks noGrp="1" noChangeArrowheads="1"/>
          </p:cNvSpPr>
          <p:nvPr>
            <p:ph idx="1"/>
          </p:nvPr>
        </p:nvSpPr>
        <p:spPr>
          <a:xfrm>
            <a:off x="457200" y="1646237"/>
            <a:ext cx="8229600" cy="3382963"/>
          </a:xfrm>
          <a:solidFill>
            <a:schemeClr val="tx1">
              <a:alpha val="48000"/>
            </a:schemeClr>
          </a:solidFill>
          <a:ln w="9525">
            <a:noFill/>
            <a:miter lim="800000"/>
            <a:headEnd/>
            <a:tailEnd/>
          </a:ln>
          <a:effectLst/>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r>
              <a:rPr lang="en-US" b="1" dirty="0">
                <a:solidFill>
                  <a:schemeClr val="bg1"/>
                </a:solidFill>
                <a:effectLst>
                  <a:outerShdw blurRad="38100" dist="50800" dir="2700000" algn="tl">
                    <a:srgbClr val="000000">
                      <a:alpha val="43137"/>
                    </a:srgbClr>
                  </a:outerShdw>
                </a:effectLst>
              </a:rPr>
              <a:t>Steering</a:t>
            </a:r>
          </a:p>
          <a:p>
            <a:r>
              <a:rPr lang="en-US" b="1" dirty="0">
                <a:solidFill>
                  <a:schemeClr val="bg1"/>
                </a:solidFill>
                <a:effectLst>
                  <a:outerShdw blurRad="38100" dist="50800" dir="2700000" algn="tl">
                    <a:srgbClr val="000000">
                      <a:alpha val="43137"/>
                    </a:srgbClr>
                  </a:outerShdw>
                </a:effectLst>
              </a:rPr>
              <a:t>Tires/Rims</a:t>
            </a:r>
          </a:p>
          <a:p>
            <a:r>
              <a:rPr lang="en-US" b="1" dirty="0">
                <a:solidFill>
                  <a:schemeClr val="bg1"/>
                </a:solidFill>
                <a:effectLst>
                  <a:outerShdw blurRad="38100" dist="50800" dir="2700000" algn="tl">
                    <a:srgbClr val="000000">
                      <a:alpha val="43137"/>
                    </a:srgbClr>
                  </a:outerShdw>
                </a:effectLst>
              </a:rPr>
              <a:t>Brakes</a:t>
            </a:r>
          </a:p>
          <a:p>
            <a:r>
              <a:rPr lang="en-US" b="1" dirty="0">
                <a:solidFill>
                  <a:schemeClr val="bg1"/>
                </a:solidFill>
                <a:effectLst>
                  <a:outerShdw blurRad="38100" dist="50800" dir="2700000" algn="tl">
                    <a:srgbClr val="000000">
                      <a:alpha val="43137"/>
                    </a:srgbClr>
                  </a:outerShdw>
                </a:effectLst>
              </a:rPr>
              <a:t>Drive train</a:t>
            </a:r>
          </a:p>
          <a:p>
            <a:r>
              <a:rPr lang="en-US" b="1" dirty="0">
                <a:solidFill>
                  <a:schemeClr val="bg1"/>
                </a:solidFill>
                <a:effectLst>
                  <a:outerShdw blurRad="38100" dist="50800" dir="2700000" algn="tl">
                    <a:srgbClr val="000000">
                      <a:alpha val="43137"/>
                    </a:srgbClr>
                  </a:outerShdw>
                </a:effectLst>
              </a:rPr>
              <a:t>Suspension</a:t>
            </a:r>
          </a:p>
          <a:p>
            <a:r>
              <a:rPr lang="en-US" b="1" dirty="0">
                <a:solidFill>
                  <a:schemeClr val="bg1"/>
                </a:solidFill>
                <a:effectLst>
                  <a:outerShdw blurRad="38100" dist="50800" dir="2700000" algn="tl">
                    <a:srgbClr val="000000">
                      <a:alpha val="43137"/>
                    </a:srgbClr>
                  </a:outerShdw>
                </a:effectLst>
              </a:rPr>
              <a:t>Noxious weeds</a:t>
            </a:r>
          </a:p>
          <a:p>
            <a:endParaRPr lang="en-US" b="1" dirty="0">
              <a:solidFill>
                <a:schemeClr val="bg1"/>
              </a:solidFill>
              <a:effectLst>
                <a:outerShdw blurRad="38100" dist="50800" dir="2700000" algn="tl">
                  <a:srgbClr val="000000">
                    <a:alpha val="43137"/>
                  </a:srgbClr>
                </a:outerShdw>
              </a:effectLst>
            </a:endParaRPr>
          </a:p>
        </p:txBody>
      </p:sp>
      <p:sp>
        <p:nvSpPr>
          <p:cNvPr id="84997" name="Rectangle 5" descr="post off-road inspection checklist"/>
          <p:cNvSpPr>
            <a:spLocks noGrp="1" noChangeArrowheads="1"/>
          </p:cNvSpPr>
          <p:nvPr>
            <p:ph type="title"/>
          </p:nvPr>
        </p:nvSpPr>
        <p:spPr/>
        <p:txBody>
          <a:bodyPr/>
          <a:lstStyle/>
          <a:p>
            <a:r>
              <a:rPr lang="en-US"/>
              <a:t>Post Off-Road Inspection Checklist</a:t>
            </a:r>
            <a:endParaRPr lang="en-US" dirty="0"/>
          </a:p>
        </p:txBody>
      </p:sp>
      <p:grpSp>
        <p:nvGrpSpPr>
          <p:cNvPr id="5" name="Group 4" descr="slide number"/>
          <p:cNvGrpSpPr/>
          <p:nvPr/>
        </p:nvGrpSpPr>
        <p:grpSpPr>
          <a:xfrm>
            <a:off x="8522208" y="6258560"/>
            <a:ext cx="393192" cy="393192"/>
            <a:chOff x="8522208" y="6258560"/>
            <a:chExt cx="393192" cy="393192"/>
          </a:xfrm>
        </p:grpSpPr>
        <p:sp>
          <p:nvSpPr>
            <p:cNvPr id="6" name="Oval 5" descr="oval"/>
            <p:cNvSpPr/>
            <p:nvPr/>
          </p:nvSpPr>
          <p:spPr>
            <a:xfrm>
              <a:off x="8522208" y="6258560"/>
              <a:ext cx="393192" cy="393192"/>
            </a:xfrm>
            <a:prstGeom prst="ellipse">
              <a:avLst/>
            </a:prstGeom>
            <a:blipFill dpi="0" rotWithShape="1">
              <a:blip r:embed="rId4" cstate="email">
                <a:duotone>
                  <a:schemeClr val="bg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sp>
        <p:sp>
          <p:nvSpPr>
            <p:cNvPr id="7" name="Oval 6" descr="oval"/>
            <p:cNvSpPr/>
            <p:nvPr/>
          </p:nvSpPr>
          <p:spPr>
            <a:xfrm>
              <a:off x="8561527" y="6297879"/>
              <a:ext cx="314554" cy="314554"/>
            </a:xfrm>
            <a:prstGeom prst="ellipse">
              <a:avLst/>
            </a:prstGeom>
            <a:noFill/>
            <a:ln w="25400" cap="flat" cmpd="sng" algn="ctr">
              <a:solidFill>
                <a:sysClr val="window" lastClr="FFFFFF"/>
              </a:solidFill>
              <a:prstDash val="solid"/>
            </a:ln>
            <a:effectLst/>
          </p:spPr>
        </p:sp>
      </p:grpSp>
      <p:sp>
        <p:nvSpPr>
          <p:cNvPr id="8" name="Rectangle 7" descr="slide number"/>
          <p:cNvSpPr/>
          <p:nvPr/>
        </p:nvSpPr>
        <p:spPr>
          <a:xfrm>
            <a:off x="8556901" y="6324351"/>
            <a:ext cx="323808" cy="261610"/>
          </a:xfrm>
          <a:prstGeom prst="rect">
            <a:avLst/>
          </a:prstGeom>
        </p:spPr>
        <p:txBody>
          <a:bodyPr wrap="none">
            <a:spAutoFit/>
          </a:bodyPr>
          <a:lstStyle/>
          <a:p>
            <a:pPr algn="ctr"/>
            <a:fld id="{52C53E0F-1C0B-4899-B2ED-95BC4C8FDF84}" type="slidenum">
              <a:rPr kumimoji="0" lang="en-US" altLang="en-US" sz="1100" b="1" i="0" u="none" strike="noStrike" kern="1200" cap="none" spc="-70" normalizeH="0" baseline="0" noProof="0" smtClean="0">
                <a:ln>
                  <a:noFill/>
                </a:ln>
                <a:solidFill>
                  <a:srgbClr val="FFFFFF"/>
                </a:solidFill>
                <a:effectLst/>
                <a:uLnTx/>
                <a:uFillTx/>
                <a:latin typeface="+mn-lt"/>
                <a:ea typeface="+mn-ea"/>
                <a:cs typeface="+mn-cs"/>
              </a:rPr>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ngine without wheel"/>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244" y="1371600"/>
            <a:ext cx="9153347" cy="5486399"/>
          </a:xfrm>
          <a:prstGeom prst="rect">
            <a:avLst/>
          </a:prstGeom>
        </p:spPr>
      </p:pic>
      <p:sp>
        <p:nvSpPr>
          <p:cNvPr id="4" name="Title 3" descr="post off-road inspection"/>
          <p:cNvSpPr>
            <a:spLocks noGrp="1"/>
          </p:cNvSpPr>
          <p:nvPr>
            <p:ph type="title"/>
          </p:nvPr>
        </p:nvSpPr>
        <p:spPr/>
        <p:txBody>
          <a:bodyPr/>
          <a:lstStyle/>
          <a:p>
            <a:r>
              <a:rPr lang="en-US" dirty="0"/>
              <a:t>Post Off-Road Inspection</a:t>
            </a:r>
          </a:p>
        </p:txBody>
      </p:sp>
      <p:grpSp>
        <p:nvGrpSpPr>
          <p:cNvPr id="7" name="Group 6" descr="slide number"/>
          <p:cNvGrpSpPr/>
          <p:nvPr/>
        </p:nvGrpSpPr>
        <p:grpSpPr>
          <a:xfrm>
            <a:off x="8522208" y="6258560"/>
            <a:ext cx="393192" cy="393192"/>
            <a:chOff x="8522208" y="6258560"/>
            <a:chExt cx="393192" cy="393192"/>
          </a:xfrm>
        </p:grpSpPr>
        <p:sp>
          <p:nvSpPr>
            <p:cNvPr id="8" name="Oval 7" descr="oval"/>
            <p:cNvSpPr/>
            <p:nvPr/>
          </p:nvSpPr>
          <p:spPr>
            <a:xfrm>
              <a:off x="8522208" y="6258560"/>
              <a:ext cx="393192" cy="393192"/>
            </a:xfrm>
            <a:prstGeom prst="ellipse">
              <a:avLst/>
            </a:prstGeom>
            <a:blipFill dpi="0" rotWithShape="1">
              <a:blip r:embed="rId4" cstate="email">
                <a:duotone>
                  <a:schemeClr val="bg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sp>
        <p:sp>
          <p:nvSpPr>
            <p:cNvPr id="9" name="Oval 8" descr="oval"/>
            <p:cNvSpPr/>
            <p:nvPr/>
          </p:nvSpPr>
          <p:spPr>
            <a:xfrm>
              <a:off x="8561527" y="6297879"/>
              <a:ext cx="314554" cy="314554"/>
            </a:xfrm>
            <a:prstGeom prst="ellipse">
              <a:avLst/>
            </a:prstGeom>
            <a:noFill/>
            <a:ln w="25400" cap="flat" cmpd="sng" algn="ctr">
              <a:solidFill>
                <a:sysClr val="window" lastClr="FFFFFF"/>
              </a:solidFill>
              <a:prstDash val="solid"/>
            </a:ln>
            <a:effectLst/>
          </p:spPr>
        </p:sp>
      </p:grpSp>
      <p:sp>
        <p:nvSpPr>
          <p:cNvPr id="10" name="Rectangle 9" descr="slide number"/>
          <p:cNvSpPr/>
          <p:nvPr/>
        </p:nvSpPr>
        <p:spPr>
          <a:xfrm>
            <a:off x="8556901" y="6324351"/>
            <a:ext cx="323808" cy="261610"/>
          </a:xfrm>
          <a:prstGeom prst="rect">
            <a:avLst/>
          </a:prstGeom>
        </p:spPr>
        <p:txBody>
          <a:bodyPr wrap="none">
            <a:spAutoFit/>
          </a:bodyPr>
          <a:lstStyle/>
          <a:p>
            <a:pPr algn="ctr"/>
            <a:fld id="{5FBB31DA-72FA-4831-97F2-9E72D14DFD35}" type="slidenum">
              <a:rPr kumimoji="0" lang="en-US" altLang="en-US" sz="1100" b="1" i="0" u="none" strike="noStrike" kern="1200" cap="none" spc="-70" normalizeH="0" baseline="0" noProof="0" smtClean="0">
                <a:ln>
                  <a:noFill/>
                </a:ln>
                <a:solidFill>
                  <a:srgbClr val="FFFFFF"/>
                </a:solidFill>
                <a:effectLst/>
                <a:uLnTx/>
                <a:uFillTx/>
                <a:latin typeface="+mn-lt"/>
                <a:ea typeface="+mn-ea"/>
                <a:cs typeface="+mn-cs"/>
              </a:rPr>
              <a:t>12</a:t>
            </a:fld>
            <a:endParaRPr lang="en-US" dirty="0"/>
          </a:p>
        </p:txBody>
      </p:sp>
    </p:spTree>
    <p:extLst>
      <p:ext uri="{BB962C8B-B14F-4D97-AF65-F5344CB8AC3E}">
        <p14:creationId xmlns:p14="http://schemas.microsoft.com/office/powerpoint/2010/main" val="108267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tire blowout"/>
          <p:cNvPicPr>
            <a:picLocks noGrp="1" noChangeAspect="1" noChangeArrowheads="1"/>
          </p:cNvPicPr>
          <p:nvPr>
            <p:ph idx="1"/>
          </p:nvPr>
        </p:nvPicPr>
        <p:blipFill rotWithShape="1">
          <a:blip r:embed="rId3" cstate="email">
            <a:extLst>
              <a:ext uri="{28A0092B-C50C-407E-A947-70E740481C1C}">
                <a14:useLocalDpi xmlns:a14="http://schemas.microsoft.com/office/drawing/2010/main"/>
              </a:ext>
            </a:extLst>
          </a:blip>
          <a:srcRect/>
          <a:stretch/>
        </p:blipFill>
        <p:spPr>
          <a:xfrm>
            <a:off x="5255" y="1495097"/>
            <a:ext cx="9146898" cy="5362903"/>
          </a:xfrm>
          <a:noFill/>
        </p:spPr>
      </p:pic>
      <p:sp>
        <p:nvSpPr>
          <p:cNvPr id="4" name="Title 3" descr="post off-road inspection"/>
          <p:cNvSpPr>
            <a:spLocks noGrp="1"/>
          </p:cNvSpPr>
          <p:nvPr>
            <p:ph type="title"/>
          </p:nvPr>
        </p:nvSpPr>
        <p:spPr/>
        <p:txBody>
          <a:bodyPr/>
          <a:lstStyle/>
          <a:p>
            <a:r>
              <a:rPr lang="en-US" dirty="0"/>
              <a:t>Post Off-Road Inspection</a:t>
            </a:r>
          </a:p>
        </p:txBody>
      </p:sp>
      <p:grpSp>
        <p:nvGrpSpPr>
          <p:cNvPr id="7" name="Group 6" descr="slide number"/>
          <p:cNvGrpSpPr/>
          <p:nvPr/>
        </p:nvGrpSpPr>
        <p:grpSpPr>
          <a:xfrm>
            <a:off x="8522208" y="6258560"/>
            <a:ext cx="393192" cy="393192"/>
            <a:chOff x="8522208" y="6258560"/>
            <a:chExt cx="393192" cy="393192"/>
          </a:xfrm>
        </p:grpSpPr>
        <p:sp>
          <p:nvSpPr>
            <p:cNvPr id="8" name="Oval 7" descr="oval"/>
            <p:cNvSpPr/>
            <p:nvPr/>
          </p:nvSpPr>
          <p:spPr>
            <a:xfrm>
              <a:off x="8522208" y="6258560"/>
              <a:ext cx="393192" cy="393192"/>
            </a:xfrm>
            <a:prstGeom prst="ellipse">
              <a:avLst/>
            </a:prstGeom>
            <a:blipFill dpi="0" rotWithShape="1">
              <a:blip r:embed="rId4" cstate="email">
                <a:duotone>
                  <a:schemeClr val="bg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sp>
        <p:sp>
          <p:nvSpPr>
            <p:cNvPr id="9" name="Oval 8" descr="oval"/>
            <p:cNvSpPr/>
            <p:nvPr/>
          </p:nvSpPr>
          <p:spPr>
            <a:xfrm>
              <a:off x="8561527" y="6297879"/>
              <a:ext cx="314554" cy="314554"/>
            </a:xfrm>
            <a:prstGeom prst="ellipse">
              <a:avLst/>
            </a:prstGeom>
            <a:noFill/>
            <a:ln w="25400" cap="flat" cmpd="sng" algn="ctr">
              <a:solidFill>
                <a:sysClr val="window" lastClr="FFFFFF"/>
              </a:solidFill>
              <a:prstDash val="solid"/>
            </a:ln>
            <a:effectLst/>
          </p:spPr>
        </p:sp>
      </p:grpSp>
      <p:sp>
        <p:nvSpPr>
          <p:cNvPr id="10" name="Rectangle 9" descr="slide number"/>
          <p:cNvSpPr/>
          <p:nvPr/>
        </p:nvSpPr>
        <p:spPr>
          <a:xfrm>
            <a:off x="8556901" y="6324351"/>
            <a:ext cx="323808" cy="261610"/>
          </a:xfrm>
          <a:prstGeom prst="rect">
            <a:avLst/>
          </a:prstGeom>
        </p:spPr>
        <p:txBody>
          <a:bodyPr wrap="none">
            <a:spAutoFit/>
          </a:bodyPr>
          <a:lstStyle/>
          <a:p>
            <a:pPr algn="ctr"/>
            <a:fld id="{C3812540-F8A9-4E9E-9D0A-E8D08DEC60C1}" type="slidenum">
              <a:rPr kumimoji="0" lang="en-US" altLang="en-US" sz="1100" b="1" i="0" u="none" strike="noStrike" kern="1200" cap="none" spc="-70" normalizeH="0" baseline="0" noProof="0" smtClean="0">
                <a:ln>
                  <a:noFill/>
                </a:ln>
                <a:solidFill>
                  <a:srgbClr val="FFFFFF"/>
                </a:solidFill>
                <a:effectLst/>
                <a:uLnTx/>
                <a:uFillTx/>
                <a:latin typeface="+mn-lt"/>
                <a:ea typeface="+mn-ea"/>
                <a:cs typeface="+mn-cs"/>
              </a:rPr>
              <a:t>13</a:t>
            </a:fld>
            <a:endParaRPr lang="en-US" dirty="0"/>
          </a:p>
        </p:txBody>
      </p:sp>
    </p:spTree>
    <p:extLst>
      <p:ext uri="{BB962C8B-B14F-4D97-AF65-F5344CB8AC3E}">
        <p14:creationId xmlns:p14="http://schemas.microsoft.com/office/powerpoint/2010/main" val="15939619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post off-road inspection"/>
          <p:cNvSpPr>
            <a:spLocks noGrp="1"/>
          </p:cNvSpPr>
          <p:nvPr>
            <p:ph type="title"/>
          </p:nvPr>
        </p:nvSpPr>
        <p:spPr/>
        <p:txBody>
          <a:bodyPr/>
          <a:lstStyle/>
          <a:p>
            <a:r>
              <a:rPr lang="en-US" dirty="0"/>
              <a:t>Post Off-Road Inspection</a:t>
            </a:r>
          </a:p>
        </p:txBody>
      </p:sp>
      <p:pic>
        <p:nvPicPr>
          <p:cNvPr id="7" name="Picture 5" descr="engine consumed by fire"/>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0" y="1202604"/>
            <a:ext cx="9144000" cy="5655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descr="slide number"/>
          <p:cNvGrpSpPr/>
          <p:nvPr/>
        </p:nvGrpSpPr>
        <p:grpSpPr>
          <a:xfrm>
            <a:off x="8522208" y="6258560"/>
            <a:ext cx="393192" cy="393192"/>
            <a:chOff x="8522208" y="6258560"/>
            <a:chExt cx="393192" cy="393192"/>
          </a:xfrm>
        </p:grpSpPr>
        <p:sp>
          <p:nvSpPr>
            <p:cNvPr id="8" name="Oval 7" descr="oval"/>
            <p:cNvSpPr/>
            <p:nvPr/>
          </p:nvSpPr>
          <p:spPr>
            <a:xfrm>
              <a:off x="8522208" y="6258560"/>
              <a:ext cx="393192" cy="393192"/>
            </a:xfrm>
            <a:prstGeom prst="ellipse">
              <a:avLst/>
            </a:prstGeom>
            <a:blipFill dpi="0" rotWithShape="1">
              <a:blip r:embed="rId4" cstate="email">
                <a:duotone>
                  <a:schemeClr val="bg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sp>
        <p:sp>
          <p:nvSpPr>
            <p:cNvPr id="9" name="Oval 8" descr="oval"/>
            <p:cNvSpPr/>
            <p:nvPr/>
          </p:nvSpPr>
          <p:spPr>
            <a:xfrm>
              <a:off x="8561527" y="6297879"/>
              <a:ext cx="314554" cy="314554"/>
            </a:xfrm>
            <a:prstGeom prst="ellipse">
              <a:avLst/>
            </a:prstGeom>
            <a:noFill/>
            <a:ln w="25400" cap="flat" cmpd="sng" algn="ctr">
              <a:solidFill>
                <a:sysClr val="window" lastClr="FFFFFF"/>
              </a:solidFill>
              <a:prstDash val="solid"/>
            </a:ln>
            <a:effectLst/>
          </p:spPr>
        </p:sp>
      </p:grpSp>
      <p:sp>
        <p:nvSpPr>
          <p:cNvPr id="10" name="Rectangle 9" descr="slide number"/>
          <p:cNvSpPr/>
          <p:nvPr/>
        </p:nvSpPr>
        <p:spPr>
          <a:xfrm>
            <a:off x="8556901" y="6324351"/>
            <a:ext cx="323808" cy="261610"/>
          </a:xfrm>
          <a:prstGeom prst="rect">
            <a:avLst/>
          </a:prstGeom>
        </p:spPr>
        <p:txBody>
          <a:bodyPr wrap="none">
            <a:spAutoFit/>
          </a:bodyPr>
          <a:lstStyle/>
          <a:p>
            <a:pPr algn="ctr"/>
            <a:fld id="{1F3968C6-54D4-4322-8941-E1D74FEF3280}" type="slidenum">
              <a:rPr kumimoji="0" lang="en-US" altLang="en-US" sz="1100" b="1" i="0" u="none" strike="noStrike" kern="1200" cap="none" spc="-70" normalizeH="0" baseline="0" noProof="0" smtClean="0">
                <a:ln>
                  <a:noFill/>
                </a:ln>
                <a:solidFill>
                  <a:srgbClr val="FFFFFF"/>
                </a:solidFill>
                <a:effectLst/>
                <a:uLnTx/>
                <a:uFillTx/>
                <a:latin typeface="+mn-lt"/>
                <a:ea typeface="+mn-ea"/>
                <a:cs typeface="+mn-cs"/>
              </a:rPr>
              <a:t>14</a:t>
            </a:fld>
            <a:endParaRPr lang="en-US" dirty="0"/>
          </a:p>
        </p:txBody>
      </p:sp>
    </p:spTree>
    <p:extLst>
      <p:ext uri="{BB962C8B-B14F-4D97-AF65-F5344CB8AC3E}">
        <p14:creationId xmlns:p14="http://schemas.microsoft.com/office/powerpoint/2010/main" val="10633586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post off-road inspection"/>
          <p:cNvSpPr>
            <a:spLocks noGrp="1"/>
          </p:cNvSpPr>
          <p:nvPr>
            <p:ph type="title"/>
          </p:nvPr>
        </p:nvSpPr>
        <p:spPr/>
        <p:txBody>
          <a:bodyPr/>
          <a:lstStyle/>
          <a:p>
            <a:r>
              <a:rPr lang="en-US" dirty="0"/>
              <a:t>Post Off-Road Inspection</a:t>
            </a:r>
          </a:p>
        </p:txBody>
      </p:sp>
      <p:pic>
        <p:nvPicPr>
          <p:cNvPr id="5" name="Picture 5" descr="broken spring"/>
          <p:cNvPicPr>
            <a:picLocks noGrp="1" noChangeAspect="1" noChangeArrowheads="1"/>
          </p:cNvPicPr>
          <p:nvPr>
            <p:ph idx="1"/>
          </p:nvPr>
        </p:nvPicPr>
        <p:blipFill rotWithShape="1">
          <a:blip r:embed="rId3" cstate="email">
            <a:extLst>
              <a:ext uri="{28A0092B-C50C-407E-A947-70E740481C1C}">
                <a14:useLocalDpi xmlns:a14="http://schemas.microsoft.com/office/drawing/2010/main"/>
              </a:ext>
            </a:extLst>
          </a:blip>
          <a:srcRect/>
          <a:stretch/>
        </p:blipFill>
        <p:spPr>
          <a:xfrm>
            <a:off x="0" y="1371600"/>
            <a:ext cx="9144000" cy="54864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6" name="Group 5" descr="slide number"/>
          <p:cNvGrpSpPr/>
          <p:nvPr/>
        </p:nvGrpSpPr>
        <p:grpSpPr>
          <a:xfrm>
            <a:off x="8522208" y="6258560"/>
            <a:ext cx="393192" cy="393192"/>
            <a:chOff x="8522208" y="6258560"/>
            <a:chExt cx="393192" cy="393192"/>
          </a:xfrm>
        </p:grpSpPr>
        <p:sp>
          <p:nvSpPr>
            <p:cNvPr id="7" name="Oval 6" descr="oval"/>
            <p:cNvSpPr/>
            <p:nvPr/>
          </p:nvSpPr>
          <p:spPr>
            <a:xfrm>
              <a:off x="8522208" y="6258560"/>
              <a:ext cx="393192" cy="393192"/>
            </a:xfrm>
            <a:prstGeom prst="ellipse">
              <a:avLst/>
            </a:prstGeom>
            <a:blipFill dpi="0" rotWithShape="1">
              <a:blip r:embed="rId4" cstate="email">
                <a:duotone>
                  <a:schemeClr val="bg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sp>
        <p:sp>
          <p:nvSpPr>
            <p:cNvPr id="8" name="Oval 7" descr="oval"/>
            <p:cNvSpPr/>
            <p:nvPr/>
          </p:nvSpPr>
          <p:spPr>
            <a:xfrm>
              <a:off x="8561527" y="6297879"/>
              <a:ext cx="314554" cy="314554"/>
            </a:xfrm>
            <a:prstGeom prst="ellipse">
              <a:avLst/>
            </a:prstGeom>
            <a:noFill/>
            <a:ln w="25400" cap="flat" cmpd="sng" algn="ctr">
              <a:solidFill>
                <a:sysClr val="window" lastClr="FFFFFF"/>
              </a:solidFill>
              <a:prstDash val="solid"/>
            </a:ln>
            <a:effectLst/>
          </p:spPr>
        </p:sp>
      </p:grpSp>
      <p:sp>
        <p:nvSpPr>
          <p:cNvPr id="9" name="Rectangle 8" descr="slide number"/>
          <p:cNvSpPr/>
          <p:nvPr/>
        </p:nvSpPr>
        <p:spPr>
          <a:xfrm>
            <a:off x="8556901" y="6324351"/>
            <a:ext cx="323808" cy="261610"/>
          </a:xfrm>
          <a:prstGeom prst="rect">
            <a:avLst/>
          </a:prstGeom>
        </p:spPr>
        <p:txBody>
          <a:bodyPr wrap="none">
            <a:spAutoFit/>
          </a:bodyPr>
          <a:lstStyle/>
          <a:p>
            <a:pPr algn="ctr"/>
            <a:fld id="{99F21263-16CD-43F1-93C7-A4B7D062FAA2}" type="slidenum">
              <a:rPr kumimoji="0" lang="en-US" altLang="en-US" sz="1100" b="1" i="0" u="none" strike="noStrike" kern="1200" cap="none" spc="-70" normalizeH="0" baseline="0" noProof="0" smtClean="0">
                <a:ln>
                  <a:noFill/>
                </a:ln>
                <a:solidFill>
                  <a:srgbClr val="FFFFFF"/>
                </a:solidFill>
                <a:effectLst/>
                <a:uLnTx/>
                <a:uFillTx/>
                <a:latin typeface="+mn-lt"/>
                <a:ea typeface="+mn-ea"/>
                <a:cs typeface="+mn-cs"/>
              </a:rPr>
              <a:t>15</a:t>
            </a:fld>
            <a:endParaRPr lang="en-US" dirty="0"/>
          </a:p>
        </p:txBody>
      </p:sp>
    </p:spTree>
    <p:extLst>
      <p:ext uri="{BB962C8B-B14F-4D97-AF65-F5344CB8AC3E}">
        <p14:creationId xmlns:p14="http://schemas.microsoft.com/office/powerpoint/2010/main" val="9826155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post off-road inspection"/>
          <p:cNvSpPr>
            <a:spLocks noGrp="1"/>
          </p:cNvSpPr>
          <p:nvPr>
            <p:ph type="title"/>
          </p:nvPr>
        </p:nvSpPr>
        <p:spPr/>
        <p:txBody>
          <a:bodyPr/>
          <a:lstStyle/>
          <a:p>
            <a:r>
              <a:rPr lang="en-US" dirty="0"/>
              <a:t>Post Off-Road Inspection</a:t>
            </a:r>
          </a:p>
        </p:txBody>
      </p:sp>
      <p:pic>
        <p:nvPicPr>
          <p:cNvPr id="5" name="Picture 5" descr="broken brake rod"/>
          <p:cNvPicPr>
            <a:picLocks noGrp="1" noChangeAspect="1" noChangeArrowheads="1"/>
          </p:cNvPicPr>
          <p:nvPr>
            <p:ph idx="1"/>
          </p:nvPr>
        </p:nvPicPr>
        <p:blipFill rotWithShape="1">
          <a:blip r:embed="rId3" cstate="email">
            <a:extLst>
              <a:ext uri="{28A0092B-C50C-407E-A947-70E740481C1C}">
                <a14:useLocalDpi xmlns:a14="http://schemas.microsoft.com/office/drawing/2010/main"/>
              </a:ext>
            </a:extLst>
          </a:blip>
          <a:srcRect/>
          <a:stretch/>
        </p:blipFill>
        <p:spPr>
          <a:xfrm>
            <a:off x="-17318" y="1111827"/>
            <a:ext cx="9178636" cy="5746173"/>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6" name="Group 5" descr="slide number"/>
          <p:cNvGrpSpPr/>
          <p:nvPr/>
        </p:nvGrpSpPr>
        <p:grpSpPr>
          <a:xfrm>
            <a:off x="8522208" y="6258560"/>
            <a:ext cx="393192" cy="393192"/>
            <a:chOff x="8522208" y="6258560"/>
            <a:chExt cx="393192" cy="393192"/>
          </a:xfrm>
        </p:grpSpPr>
        <p:sp>
          <p:nvSpPr>
            <p:cNvPr id="7" name="Oval 6" descr="oval"/>
            <p:cNvSpPr/>
            <p:nvPr/>
          </p:nvSpPr>
          <p:spPr>
            <a:xfrm>
              <a:off x="8522208" y="6258560"/>
              <a:ext cx="393192" cy="393192"/>
            </a:xfrm>
            <a:prstGeom prst="ellipse">
              <a:avLst/>
            </a:prstGeom>
            <a:blipFill dpi="0" rotWithShape="1">
              <a:blip r:embed="rId4" cstate="email">
                <a:duotone>
                  <a:schemeClr val="bg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sp>
        <p:sp>
          <p:nvSpPr>
            <p:cNvPr id="8" name="Oval 7" descr="oval"/>
            <p:cNvSpPr/>
            <p:nvPr/>
          </p:nvSpPr>
          <p:spPr>
            <a:xfrm>
              <a:off x="8561527" y="6297879"/>
              <a:ext cx="314554" cy="314554"/>
            </a:xfrm>
            <a:prstGeom prst="ellipse">
              <a:avLst/>
            </a:prstGeom>
            <a:noFill/>
            <a:ln w="25400" cap="flat" cmpd="sng" algn="ctr">
              <a:solidFill>
                <a:sysClr val="window" lastClr="FFFFFF"/>
              </a:solidFill>
              <a:prstDash val="solid"/>
            </a:ln>
            <a:effectLst/>
          </p:spPr>
        </p:sp>
      </p:grpSp>
      <p:sp>
        <p:nvSpPr>
          <p:cNvPr id="9" name="Rectangle 8" descr="slide number"/>
          <p:cNvSpPr/>
          <p:nvPr/>
        </p:nvSpPr>
        <p:spPr>
          <a:xfrm>
            <a:off x="8556901" y="6324351"/>
            <a:ext cx="323808" cy="261610"/>
          </a:xfrm>
          <a:prstGeom prst="rect">
            <a:avLst/>
          </a:prstGeom>
        </p:spPr>
        <p:txBody>
          <a:bodyPr wrap="none">
            <a:spAutoFit/>
          </a:bodyPr>
          <a:lstStyle/>
          <a:p>
            <a:pPr algn="ctr"/>
            <a:fld id="{58E529B7-D42B-4CC8-ADEA-05D32227B250}" type="slidenum">
              <a:rPr kumimoji="0" lang="en-US" altLang="en-US" sz="1100" b="1" i="0" u="none" strike="noStrike" kern="1200" cap="none" spc="-70" normalizeH="0" baseline="0" noProof="0" smtClean="0">
                <a:ln>
                  <a:noFill/>
                </a:ln>
                <a:solidFill>
                  <a:srgbClr val="FFFFFF"/>
                </a:solidFill>
                <a:effectLst/>
                <a:uLnTx/>
                <a:uFillTx/>
                <a:latin typeface="+mn-lt"/>
                <a:ea typeface="+mn-ea"/>
                <a:cs typeface="+mn-cs"/>
              </a:rPr>
              <a:t>16</a:t>
            </a:fld>
            <a:endParaRPr lang="en-US" dirty="0"/>
          </a:p>
        </p:txBody>
      </p:sp>
    </p:spTree>
    <p:extLst>
      <p:ext uri="{BB962C8B-B14F-4D97-AF65-F5344CB8AC3E}">
        <p14:creationId xmlns:p14="http://schemas.microsoft.com/office/powerpoint/2010/main" val="11661725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axle seat"/>
          <p:cNvPicPr>
            <a:picLocks noGrp="1" noChangeAspect="1" noChangeArrowheads="1"/>
          </p:cNvPicPr>
          <p:nvPr>
            <p:ph idx="1"/>
          </p:nvPr>
        </p:nvPicPr>
        <p:blipFill rotWithShape="1">
          <a:blip r:embed="rId3" cstate="email">
            <a:extLst>
              <a:ext uri="{28A0092B-C50C-407E-A947-70E740481C1C}">
                <a14:useLocalDpi xmlns:a14="http://schemas.microsoft.com/office/drawing/2010/main"/>
              </a:ext>
            </a:extLst>
          </a:blip>
          <a:srcRect/>
          <a:stretch/>
        </p:blipFill>
        <p:spPr>
          <a:xfrm>
            <a:off x="0" y="1066800"/>
            <a:ext cx="9144000" cy="57912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Title 3" descr="post off-road inspection"/>
          <p:cNvSpPr>
            <a:spLocks noGrp="1"/>
          </p:cNvSpPr>
          <p:nvPr>
            <p:ph type="title"/>
          </p:nvPr>
        </p:nvSpPr>
        <p:spPr/>
        <p:txBody>
          <a:bodyPr/>
          <a:lstStyle/>
          <a:p>
            <a:r>
              <a:rPr lang="en-US" dirty="0"/>
              <a:t>Post Off-Road Inspection</a:t>
            </a:r>
          </a:p>
        </p:txBody>
      </p:sp>
      <p:grpSp>
        <p:nvGrpSpPr>
          <p:cNvPr id="6" name="Group 5" descr="slide number"/>
          <p:cNvGrpSpPr/>
          <p:nvPr/>
        </p:nvGrpSpPr>
        <p:grpSpPr>
          <a:xfrm>
            <a:off x="8522208" y="6258560"/>
            <a:ext cx="393192" cy="393192"/>
            <a:chOff x="8522208" y="6258560"/>
            <a:chExt cx="393192" cy="393192"/>
          </a:xfrm>
        </p:grpSpPr>
        <p:sp>
          <p:nvSpPr>
            <p:cNvPr id="7" name="Oval 6" descr="oval"/>
            <p:cNvSpPr/>
            <p:nvPr/>
          </p:nvSpPr>
          <p:spPr>
            <a:xfrm>
              <a:off x="8522208" y="6258560"/>
              <a:ext cx="393192" cy="393192"/>
            </a:xfrm>
            <a:prstGeom prst="ellipse">
              <a:avLst/>
            </a:prstGeom>
            <a:blipFill dpi="0" rotWithShape="1">
              <a:blip r:embed="rId4" cstate="email">
                <a:duotone>
                  <a:schemeClr val="bg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sp>
        <p:sp>
          <p:nvSpPr>
            <p:cNvPr id="8" name="Oval 7" descr="oval"/>
            <p:cNvSpPr/>
            <p:nvPr/>
          </p:nvSpPr>
          <p:spPr>
            <a:xfrm>
              <a:off x="8561527" y="6297879"/>
              <a:ext cx="314554" cy="314554"/>
            </a:xfrm>
            <a:prstGeom prst="ellipse">
              <a:avLst/>
            </a:prstGeom>
            <a:noFill/>
            <a:ln w="25400" cap="flat" cmpd="sng" algn="ctr">
              <a:solidFill>
                <a:sysClr val="window" lastClr="FFFFFF"/>
              </a:solidFill>
              <a:prstDash val="solid"/>
            </a:ln>
            <a:effectLst/>
          </p:spPr>
        </p:sp>
      </p:grpSp>
      <p:sp>
        <p:nvSpPr>
          <p:cNvPr id="9" name="Rectangle 8" descr="slide number"/>
          <p:cNvSpPr/>
          <p:nvPr/>
        </p:nvSpPr>
        <p:spPr>
          <a:xfrm>
            <a:off x="8556901" y="6324351"/>
            <a:ext cx="323808" cy="261610"/>
          </a:xfrm>
          <a:prstGeom prst="rect">
            <a:avLst/>
          </a:prstGeom>
        </p:spPr>
        <p:txBody>
          <a:bodyPr wrap="none">
            <a:spAutoFit/>
          </a:bodyPr>
          <a:lstStyle/>
          <a:p>
            <a:pPr algn="ctr"/>
            <a:fld id="{D951EF49-8743-4908-B48E-D820FF303B1D}" type="slidenum">
              <a:rPr kumimoji="0" lang="en-US" altLang="en-US" sz="1100" b="1" i="0" u="none" strike="noStrike" kern="1200" cap="none" spc="-70" normalizeH="0" baseline="0" noProof="0" smtClean="0">
                <a:ln>
                  <a:noFill/>
                </a:ln>
                <a:solidFill>
                  <a:srgbClr val="FFFFFF"/>
                </a:solidFill>
                <a:effectLst/>
                <a:uLnTx/>
                <a:uFillTx/>
                <a:latin typeface="+mn-lt"/>
                <a:ea typeface="+mn-ea"/>
                <a:cs typeface="+mn-cs"/>
              </a:rPr>
              <a:t>17</a:t>
            </a:fld>
            <a:endParaRPr lang="en-US" dirty="0"/>
          </a:p>
        </p:txBody>
      </p:sp>
    </p:spTree>
    <p:extLst>
      <p:ext uri="{BB962C8B-B14F-4D97-AF65-F5344CB8AC3E}">
        <p14:creationId xmlns:p14="http://schemas.microsoft.com/office/powerpoint/2010/main" val="6303165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oxious weed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28" y="0"/>
            <a:ext cx="9135944" cy="6858000"/>
          </a:xfrm>
          <a:prstGeom prst="rect">
            <a:avLst/>
          </a:prstGeom>
        </p:spPr>
      </p:pic>
      <p:sp>
        <p:nvSpPr>
          <p:cNvPr id="4" name="Title 3"/>
          <p:cNvSpPr>
            <a:spLocks noGrp="1"/>
          </p:cNvSpPr>
          <p:nvPr>
            <p:ph type="title"/>
          </p:nvPr>
        </p:nvSpPr>
        <p:spPr>
          <a:xfrm>
            <a:off x="0" y="228600"/>
            <a:ext cx="9144000" cy="1143000"/>
          </a:xfrm>
        </p:spPr>
        <p:txBody>
          <a:bodyPr/>
          <a:lstStyle/>
          <a:p>
            <a:r>
              <a:rPr lang="en-US" sz="5400" dirty="0"/>
              <a:t>Post Off-Road Inspection Noxious Weeds</a:t>
            </a:r>
          </a:p>
        </p:txBody>
      </p:sp>
      <p:grpSp>
        <p:nvGrpSpPr>
          <p:cNvPr id="5" name="Group 4" descr="slide number"/>
          <p:cNvGrpSpPr/>
          <p:nvPr/>
        </p:nvGrpSpPr>
        <p:grpSpPr>
          <a:xfrm>
            <a:off x="8522208" y="6258560"/>
            <a:ext cx="393192" cy="393192"/>
            <a:chOff x="8522208" y="6258560"/>
            <a:chExt cx="393192" cy="393192"/>
          </a:xfrm>
        </p:grpSpPr>
        <p:sp>
          <p:nvSpPr>
            <p:cNvPr id="6" name="Oval 5" descr="oval"/>
            <p:cNvSpPr/>
            <p:nvPr/>
          </p:nvSpPr>
          <p:spPr>
            <a:xfrm>
              <a:off x="8522208" y="6258560"/>
              <a:ext cx="393192" cy="393192"/>
            </a:xfrm>
            <a:prstGeom prst="ellipse">
              <a:avLst/>
            </a:prstGeom>
            <a:blipFill dpi="0" rotWithShape="1">
              <a:blip r:embed="rId4" cstate="email">
                <a:duotone>
                  <a:schemeClr val="bg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sp>
        <p:sp>
          <p:nvSpPr>
            <p:cNvPr id="7" name="Oval 6" descr="oval"/>
            <p:cNvSpPr/>
            <p:nvPr/>
          </p:nvSpPr>
          <p:spPr>
            <a:xfrm>
              <a:off x="8561527" y="6297879"/>
              <a:ext cx="314554" cy="314554"/>
            </a:xfrm>
            <a:prstGeom prst="ellipse">
              <a:avLst/>
            </a:prstGeom>
            <a:noFill/>
            <a:ln w="25400" cap="flat" cmpd="sng" algn="ctr">
              <a:solidFill>
                <a:sysClr val="window" lastClr="FFFFFF"/>
              </a:solidFill>
              <a:prstDash val="solid"/>
            </a:ln>
            <a:effectLst/>
          </p:spPr>
        </p:sp>
      </p:grpSp>
      <p:sp>
        <p:nvSpPr>
          <p:cNvPr id="8" name="Rectangle 7" descr="slide number"/>
          <p:cNvSpPr/>
          <p:nvPr/>
        </p:nvSpPr>
        <p:spPr>
          <a:xfrm>
            <a:off x="8556901" y="6324351"/>
            <a:ext cx="323808" cy="261610"/>
          </a:xfrm>
          <a:prstGeom prst="rect">
            <a:avLst/>
          </a:prstGeom>
        </p:spPr>
        <p:txBody>
          <a:bodyPr wrap="none">
            <a:spAutoFit/>
          </a:bodyPr>
          <a:lstStyle/>
          <a:p>
            <a:pPr algn="ctr"/>
            <a:fld id="{F7D47546-896D-433E-8C86-A1381B5787A8}" type="slidenum">
              <a:rPr kumimoji="0" lang="en-US" altLang="en-US" sz="1100" b="1" i="0" u="none" strike="noStrike" kern="1200" cap="none" spc="-70" normalizeH="0" baseline="0" noProof="0" smtClean="0">
                <a:ln>
                  <a:noFill/>
                </a:ln>
                <a:solidFill>
                  <a:srgbClr val="FFFFFF"/>
                </a:solidFill>
                <a:effectLst/>
                <a:uLnTx/>
                <a:uFillTx/>
                <a:latin typeface="+mn-lt"/>
                <a:ea typeface="+mn-ea"/>
                <a:cs typeface="+mn-cs"/>
              </a:rPr>
              <a:t>18</a:t>
            </a:fld>
            <a:endParaRPr lang="en-US" dirty="0"/>
          </a:p>
        </p:txBody>
      </p:sp>
    </p:spTree>
    <p:extLst>
      <p:ext uri="{BB962C8B-B14F-4D97-AF65-F5344CB8AC3E}">
        <p14:creationId xmlns:p14="http://schemas.microsoft.com/office/powerpoint/2010/main" val="35216526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ire readiness "/>
          <p:cNvPicPr>
            <a:picLocks/>
          </p:cNvPicPr>
          <p:nvPr/>
        </p:nvPicPr>
        <p:blipFill>
          <a:blip r:embed="rId3">
            <a:extLst>
              <a:ext uri="{28A0092B-C50C-407E-A947-70E740481C1C}">
                <a14:useLocalDpi xmlns:a14="http://schemas.microsoft.com/office/drawing/2010/main"/>
              </a:ext>
            </a:extLst>
          </a:blip>
          <a:stretch>
            <a:fillRect/>
          </a:stretch>
        </p:blipFill>
        <p:spPr>
          <a:xfrm>
            <a:off x="0" y="0"/>
            <a:ext cx="9164782" cy="6858000"/>
          </a:xfrm>
          <a:prstGeom prst="rect">
            <a:avLst/>
          </a:prstGeom>
        </p:spPr>
      </p:pic>
      <p:sp>
        <p:nvSpPr>
          <p:cNvPr id="87045" name="Rectangle 5" descr="Items to clean and inspect: engine, undercarriage, tools, PPE"/>
          <p:cNvSpPr>
            <a:spLocks noGrp="1" noChangeArrowheads="1"/>
          </p:cNvSpPr>
          <p:nvPr>
            <p:ph type="body" idx="1"/>
          </p:nvPr>
        </p:nvSpPr>
        <p:spPr>
          <a:xfrm>
            <a:off x="457200" y="1752600"/>
            <a:ext cx="8229600" cy="2682082"/>
          </a:xfrm>
          <a:solidFill>
            <a:schemeClr val="bg1">
              <a:alpha val="48000"/>
            </a:schemeClr>
          </a:solidFill>
          <a:effectLst>
            <a:outerShdw blurRad="50800" dist="50800" dir="5400000" sx="98000" sy="98000" algn="ctr" rotWithShape="0">
              <a:srgbClr val="000000">
                <a:alpha val="43137"/>
              </a:srgbClr>
            </a:outerShdw>
          </a:effectLst>
          <a:scene3d>
            <a:camera prst="orthographicFront"/>
            <a:lightRig rig="threePt" dir="t"/>
          </a:scene3d>
          <a:sp3d>
            <a:bevelT/>
          </a:sp3d>
        </p:spPr>
        <p:txBody>
          <a:bodyPr/>
          <a:lstStyle/>
          <a:p>
            <a:r>
              <a:rPr lang="en-US" b="1" dirty="0">
                <a:effectLst>
                  <a:outerShdw blurRad="38100" dist="38100" dir="2700000" algn="tl">
                    <a:schemeClr val="bg1">
                      <a:alpha val="43000"/>
                    </a:schemeClr>
                  </a:outerShdw>
                </a:effectLst>
              </a:rPr>
              <a:t>Items to clean and inspect</a:t>
            </a:r>
          </a:p>
          <a:p>
            <a:pPr lvl="1"/>
            <a:r>
              <a:rPr lang="en-US" dirty="0">
                <a:effectLst>
                  <a:outerShdw blurRad="38100" dist="38100" dir="2700000" algn="tl">
                    <a:schemeClr val="bg1">
                      <a:alpha val="43000"/>
                    </a:schemeClr>
                  </a:outerShdw>
                </a:effectLst>
              </a:rPr>
              <a:t>Engine</a:t>
            </a:r>
          </a:p>
          <a:p>
            <a:pPr lvl="1"/>
            <a:r>
              <a:rPr lang="en-US" dirty="0">
                <a:effectLst>
                  <a:outerShdw blurRad="38100" dist="38100" dir="2700000" algn="tl">
                    <a:schemeClr val="bg1">
                      <a:alpha val="43000"/>
                    </a:schemeClr>
                  </a:outerShdw>
                </a:effectLst>
              </a:rPr>
              <a:t>Undercarriage</a:t>
            </a:r>
          </a:p>
          <a:p>
            <a:pPr lvl="1"/>
            <a:r>
              <a:rPr lang="en-US" dirty="0">
                <a:effectLst>
                  <a:outerShdw blurRad="38100" dist="38100" dir="2700000" algn="tl">
                    <a:schemeClr val="bg1">
                      <a:alpha val="43000"/>
                    </a:schemeClr>
                  </a:outerShdw>
                </a:effectLst>
              </a:rPr>
              <a:t>Tools </a:t>
            </a:r>
          </a:p>
          <a:p>
            <a:pPr lvl="1"/>
            <a:r>
              <a:rPr lang="en-US" dirty="0">
                <a:effectLst>
                  <a:outerShdw blurRad="38100" dist="38100" dir="2700000" algn="tl">
                    <a:schemeClr val="bg1">
                      <a:alpha val="43000"/>
                    </a:schemeClr>
                  </a:outerShdw>
                </a:effectLst>
              </a:rPr>
              <a:t>PPE</a:t>
            </a:r>
          </a:p>
        </p:txBody>
      </p:sp>
      <p:sp>
        <p:nvSpPr>
          <p:cNvPr id="87044" name="Rectangle 4"/>
          <p:cNvSpPr>
            <a:spLocks noGrp="1" noChangeArrowheads="1"/>
          </p:cNvSpPr>
          <p:nvPr>
            <p:ph type="title"/>
          </p:nvPr>
        </p:nvSpPr>
        <p:spPr/>
        <p:txBody>
          <a:bodyPr/>
          <a:lstStyle/>
          <a:p>
            <a:r>
              <a:rPr lang="en-US" dirty="0"/>
              <a:t>Engine Fire Readiness</a:t>
            </a:r>
            <a:br>
              <a:rPr lang="en-US" dirty="0"/>
            </a:br>
            <a:r>
              <a:rPr lang="en-US" dirty="0"/>
              <a:t>(Post-Incident)</a:t>
            </a:r>
          </a:p>
        </p:txBody>
      </p:sp>
      <p:grpSp>
        <p:nvGrpSpPr>
          <p:cNvPr id="5" name="Group 4" descr="slide number"/>
          <p:cNvGrpSpPr/>
          <p:nvPr/>
        </p:nvGrpSpPr>
        <p:grpSpPr>
          <a:xfrm>
            <a:off x="8522208" y="6258560"/>
            <a:ext cx="393192" cy="393192"/>
            <a:chOff x="8522208" y="6258560"/>
            <a:chExt cx="393192" cy="393192"/>
          </a:xfrm>
        </p:grpSpPr>
        <p:sp>
          <p:nvSpPr>
            <p:cNvPr id="7" name="Oval 6" descr="oval"/>
            <p:cNvSpPr/>
            <p:nvPr/>
          </p:nvSpPr>
          <p:spPr>
            <a:xfrm>
              <a:off x="8522208" y="6258560"/>
              <a:ext cx="393192" cy="393192"/>
            </a:xfrm>
            <a:prstGeom prst="ellipse">
              <a:avLst/>
            </a:prstGeom>
            <a:blipFill dpi="0" rotWithShape="1">
              <a:blip r:embed="rId4" cstate="email">
                <a:duotone>
                  <a:schemeClr val="bg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sp>
        <p:sp>
          <p:nvSpPr>
            <p:cNvPr id="8" name="Oval 7" descr="oval"/>
            <p:cNvSpPr/>
            <p:nvPr/>
          </p:nvSpPr>
          <p:spPr>
            <a:xfrm>
              <a:off x="8561527" y="6297879"/>
              <a:ext cx="314554" cy="314554"/>
            </a:xfrm>
            <a:prstGeom prst="ellipse">
              <a:avLst/>
            </a:prstGeom>
            <a:noFill/>
            <a:ln w="25400" cap="flat" cmpd="sng" algn="ctr">
              <a:solidFill>
                <a:sysClr val="window" lastClr="FFFFFF"/>
              </a:solidFill>
              <a:prstDash val="solid"/>
            </a:ln>
            <a:effectLst/>
          </p:spPr>
        </p:sp>
      </p:grpSp>
      <p:sp>
        <p:nvSpPr>
          <p:cNvPr id="9" name="Rectangle 8" descr="slide number"/>
          <p:cNvSpPr/>
          <p:nvPr/>
        </p:nvSpPr>
        <p:spPr>
          <a:xfrm>
            <a:off x="8556901" y="6324351"/>
            <a:ext cx="323808" cy="261610"/>
          </a:xfrm>
          <a:prstGeom prst="rect">
            <a:avLst/>
          </a:prstGeom>
        </p:spPr>
        <p:txBody>
          <a:bodyPr wrap="none">
            <a:spAutoFit/>
          </a:bodyPr>
          <a:lstStyle/>
          <a:p>
            <a:pPr algn="ctr"/>
            <a:fld id="{0F389436-C63B-4586-9091-EE2E9130AE10}" type="slidenum">
              <a:rPr kumimoji="0" lang="en-US" altLang="en-US" sz="1100" b="1" i="0" u="none" strike="noStrike" kern="1200" cap="none" spc="-70" normalizeH="0" baseline="0" noProof="0" smtClean="0">
                <a:ln>
                  <a:noFill/>
                </a:ln>
                <a:solidFill>
                  <a:srgbClr val="FFFFFF"/>
                </a:solidFill>
                <a:effectLst/>
                <a:uLnTx/>
                <a:uFillTx/>
                <a:latin typeface="+mn-lt"/>
                <a:ea typeface="+mn-ea"/>
                <a:cs typeface="+mn-cs"/>
              </a:rPr>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rake cutaway"/>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5684" y="0"/>
            <a:ext cx="9169685" cy="6858000"/>
          </a:xfrm>
          <a:prstGeom prst="rect">
            <a:avLst/>
          </a:prstGeom>
          <a:ln w="38100">
            <a:solidFill>
              <a:schemeClr val="tx1"/>
            </a:solidFill>
          </a:ln>
        </p:spPr>
      </p:pic>
      <p:sp>
        <p:nvSpPr>
          <p:cNvPr id="81922" name="Rectangle 2" descr="brake chamber/canister and brake lines"/>
          <p:cNvSpPr>
            <a:spLocks noGrp="1" noChangeArrowheads="1"/>
          </p:cNvSpPr>
          <p:nvPr>
            <p:ph type="title"/>
          </p:nvPr>
        </p:nvSpPr>
        <p:spPr>
          <a:xfrm>
            <a:off x="0" y="228600"/>
            <a:ext cx="9144000" cy="1143000"/>
          </a:xfrm>
        </p:spPr>
        <p:txBody>
          <a:bodyPr/>
          <a:lstStyle/>
          <a:p>
            <a:r>
              <a:rPr lang="en-US" sz="4400" dirty="0"/>
              <a:t>Brake Chamber/Canister</a:t>
            </a:r>
            <a:br>
              <a:rPr lang="en-US" sz="4400" dirty="0"/>
            </a:br>
            <a:r>
              <a:rPr lang="en-US" sz="4400" dirty="0"/>
              <a:t>&amp; Brake Lines</a:t>
            </a:r>
          </a:p>
        </p:txBody>
      </p:sp>
      <p:grpSp>
        <p:nvGrpSpPr>
          <p:cNvPr id="9" name="Group 8" descr="slide number"/>
          <p:cNvGrpSpPr/>
          <p:nvPr/>
        </p:nvGrpSpPr>
        <p:grpSpPr>
          <a:xfrm>
            <a:off x="8522208" y="6258560"/>
            <a:ext cx="393192" cy="393192"/>
            <a:chOff x="8522208" y="6258560"/>
            <a:chExt cx="393192" cy="393192"/>
          </a:xfrm>
        </p:grpSpPr>
        <p:sp>
          <p:nvSpPr>
            <p:cNvPr id="10" name="Oval 9" descr="oval"/>
            <p:cNvSpPr/>
            <p:nvPr/>
          </p:nvSpPr>
          <p:spPr>
            <a:xfrm>
              <a:off x="8522208" y="6258560"/>
              <a:ext cx="393192" cy="393192"/>
            </a:xfrm>
            <a:prstGeom prst="ellipse">
              <a:avLst/>
            </a:prstGeom>
            <a:blipFill dpi="0" rotWithShape="1">
              <a:blip r:embed="rId4" cstate="email">
                <a:duotone>
                  <a:schemeClr val="bg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sp>
        <p:sp>
          <p:nvSpPr>
            <p:cNvPr id="11" name="Oval 10" descr="oval"/>
            <p:cNvSpPr/>
            <p:nvPr/>
          </p:nvSpPr>
          <p:spPr>
            <a:xfrm>
              <a:off x="8561527" y="6297879"/>
              <a:ext cx="314554" cy="314554"/>
            </a:xfrm>
            <a:prstGeom prst="ellipse">
              <a:avLst/>
            </a:prstGeom>
            <a:noFill/>
            <a:ln w="25400" cap="flat" cmpd="sng" algn="ctr">
              <a:solidFill>
                <a:sysClr val="window" lastClr="FFFFFF"/>
              </a:solidFill>
              <a:prstDash val="solid"/>
            </a:ln>
            <a:effectLst/>
          </p:spPr>
        </p:sp>
      </p:grpSp>
      <p:sp>
        <p:nvSpPr>
          <p:cNvPr id="12" name="Rectangle 11" descr="slide number"/>
          <p:cNvSpPr/>
          <p:nvPr/>
        </p:nvSpPr>
        <p:spPr>
          <a:xfrm>
            <a:off x="8556901" y="6324351"/>
            <a:ext cx="323808" cy="261610"/>
          </a:xfrm>
          <a:prstGeom prst="rect">
            <a:avLst/>
          </a:prstGeom>
        </p:spPr>
        <p:txBody>
          <a:bodyPr wrap="none">
            <a:spAutoFit/>
          </a:bodyPr>
          <a:lstStyle/>
          <a:p>
            <a:pPr algn="ctr"/>
            <a:fld id="{925B5D5D-A471-4FF3-B778-F638DE255DC0}" type="slidenum">
              <a:rPr kumimoji="0" lang="en-US" altLang="en-US" sz="1100" b="1" i="0" u="none" strike="noStrike" kern="1200" cap="none" spc="-70" normalizeH="0" baseline="0" noProof="0" smtClean="0">
                <a:ln>
                  <a:noFill/>
                </a:ln>
                <a:solidFill>
                  <a:srgbClr val="FFFFFF"/>
                </a:solidFill>
                <a:effectLst/>
                <a:uLnTx/>
                <a:uFillTx/>
                <a:latin typeface="+mn-lt"/>
                <a:ea typeface="+mn-ea"/>
                <a:cs typeface="+mn-cs"/>
              </a:r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80" name="Picture 4" descr="side boxes on a fire engine">
            <a:hlinkClick r:id="rId3"/>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352800" y="0"/>
            <a:ext cx="5791200" cy="39452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descr="normal unit stocking"/>
          <p:cNvPicPr>
            <a:picLocks noChangeAspect="1"/>
          </p:cNvPicPr>
          <p:nvPr/>
        </p:nvPicPr>
        <p:blipFill>
          <a:blip r:embed="rId5" cstate="email">
            <a:extLst>
              <a:ext uri="{28A0092B-C50C-407E-A947-70E740481C1C}">
                <a14:useLocalDpi xmlns:a14="http://schemas.microsoft.com/office/drawing/2010/main"/>
              </a:ext>
            </a:extLst>
          </a:blip>
          <a:srcRect l="20131" t="1111" r="22353" b="26667"/>
          <a:stretch>
            <a:fillRect/>
          </a:stretch>
        </p:blipFill>
        <p:spPr>
          <a:xfrm>
            <a:off x="0" y="-18393"/>
            <a:ext cx="3282462" cy="5334000"/>
          </a:xfrm>
          <a:prstGeom prst="rect">
            <a:avLst/>
          </a:prstGeom>
          <a:ln w="38100">
            <a:solidFill>
              <a:srgbClr val="000000"/>
            </a:solidFill>
          </a:ln>
        </p:spPr>
      </p:pic>
      <p:sp>
        <p:nvSpPr>
          <p:cNvPr id="75778" name="Rectangle 2"/>
          <p:cNvSpPr>
            <a:spLocks noGrp="1" noChangeArrowheads="1"/>
          </p:cNvSpPr>
          <p:nvPr>
            <p:ph type="title"/>
          </p:nvPr>
        </p:nvSpPr>
        <p:spPr>
          <a:xfrm>
            <a:off x="0" y="381000"/>
            <a:ext cx="9144000" cy="1143000"/>
          </a:xfrm>
        </p:spPr>
        <p:txBody>
          <a:bodyPr/>
          <a:lstStyle/>
          <a:p>
            <a:r>
              <a:rPr lang="en-US" dirty="0">
                <a:effectLst>
                  <a:glow rad="76200">
                    <a:schemeClr val="tx1">
                      <a:alpha val="60000"/>
                    </a:schemeClr>
                  </a:glow>
                </a:effectLst>
              </a:rPr>
              <a:t>Normal Unit Stocking (NUS)</a:t>
            </a:r>
          </a:p>
        </p:txBody>
      </p:sp>
      <p:pic>
        <p:nvPicPr>
          <p:cNvPr id="3" name="Picture 2" descr="BLM Fire Operations website screen capture">
            <a:hlinkClick r:id="rId3"/>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 y="3615840"/>
            <a:ext cx="9144000" cy="3188208"/>
          </a:xfrm>
          <a:prstGeom prst="rect">
            <a:avLst/>
          </a:prstGeom>
          <a:ln w="38100">
            <a:solidFill>
              <a:srgbClr val="000000"/>
            </a:solidFill>
          </a:ln>
        </p:spPr>
      </p:pic>
      <p:sp>
        <p:nvSpPr>
          <p:cNvPr id="4" name="TextBox 3" descr="http://web.blm.gov/internal/fire/fire_ops/engine_policy.htm"/>
          <p:cNvSpPr txBox="1"/>
          <p:nvPr/>
        </p:nvSpPr>
        <p:spPr>
          <a:xfrm>
            <a:off x="3276600" y="3200400"/>
            <a:ext cx="5867400" cy="369332"/>
          </a:xfrm>
          <a:prstGeom prst="rect">
            <a:avLst/>
          </a:prstGeom>
          <a:solidFill>
            <a:schemeClr val="bg1">
              <a:alpha val="4000"/>
            </a:schemeClr>
          </a:solidFill>
          <a:effectLst>
            <a:glow rad="228600">
              <a:schemeClr val="accent3">
                <a:satMod val="175000"/>
                <a:alpha val="40000"/>
              </a:schemeClr>
            </a:glow>
          </a:effectLst>
        </p:spPr>
        <p:txBody>
          <a:bodyPr wrap="square" rtlCol="0">
            <a:spAutoFit/>
          </a:bodyPr>
          <a:lstStyle/>
          <a:p>
            <a:r>
              <a:rPr lang="en-US" b="0" dirty="0">
                <a:solidFill>
                  <a:srgbClr val="3232FF"/>
                </a:solidFill>
                <a:effectLst>
                  <a:glow rad="25400">
                    <a:schemeClr val="tx1">
                      <a:alpha val="50000"/>
                    </a:schemeClr>
                  </a:glow>
                </a:effectLst>
                <a:latin typeface="Calibri" panose="020F0502020204030204" pitchFamily="34" charset="0"/>
                <a:cs typeface="Calibri" panose="020F0502020204030204" pitchFamily="34" charset="0"/>
              </a:rPr>
              <a:t>http://web.blm.gov/internal/fire/fire_ops/engine_policy.htm</a:t>
            </a:r>
          </a:p>
        </p:txBody>
      </p:sp>
      <p:grpSp>
        <p:nvGrpSpPr>
          <p:cNvPr id="8" name="Group 7" descr="slide number"/>
          <p:cNvGrpSpPr/>
          <p:nvPr/>
        </p:nvGrpSpPr>
        <p:grpSpPr>
          <a:xfrm>
            <a:off x="8522208" y="6258560"/>
            <a:ext cx="393192" cy="393192"/>
            <a:chOff x="8522208" y="6258560"/>
            <a:chExt cx="393192" cy="393192"/>
          </a:xfrm>
        </p:grpSpPr>
        <p:sp>
          <p:nvSpPr>
            <p:cNvPr id="9" name="Oval 8" descr="oval"/>
            <p:cNvSpPr/>
            <p:nvPr/>
          </p:nvSpPr>
          <p:spPr>
            <a:xfrm>
              <a:off x="8522208" y="6258560"/>
              <a:ext cx="393192" cy="393192"/>
            </a:xfrm>
            <a:prstGeom prst="ellipse">
              <a:avLst/>
            </a:prstGeom>
            <a:blipFill dpi="0" rotWithShape="1">
              <a:blip r:embed="rId7" cstate="email">
                <a:duotone>
                  <a:schemeClr val="bg2">
                    <a:shade val="45000"/>
                    <a:satMod val="135000"/>
                  </a:schemeClr>
                  <a:prstClr val="white"/>
                </a:duotone>
                <a:extLst>
                  <a:ext uri="{BEBA8EAE-BF5A-486C-A8C5-ECC9F3942E4B}">
                    <a14:imgProps xmlns:a14="http://schemas.microsoft.com/office/drawing/2010/main">
                      <a14:imgLayer r:embed="rId8">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sp>
        <p:sp>
          <p:nvSpPr>
            <p:cNvPr id="10" name="Oval 9" descr="oval"/>
            <p:cNvSpPr/>
            <p:nvPr/>
          </p:nvSpPr>
          <p:spPr>
            <a:xfrm>
              <a:off x="8561527" y="6297879"/>
              <a:ext cx="314554" cy="314554"/>
            </a:xfrm>
            <a:prstGeom prst="ellipse">
              <a:avLst/>
            </a:prstGeom>
            <a:noFill/>
            <a:ln w="25400" cap="flat" cmpd="sng" algn="ctr">
              <a:solidFill>
                <a:sysClr val="window" lastClr="FFFFFF"/>
              </a:solidFill>
              <a:prstDash val="solid"/>
            </a:ln>
            <a:effectLst/>
          </p:spPr>
        </p:sp>
      </p:grpSp>
      <p:sp>
        <p:nvSpPr>
          <p:cNvPr id="11" name="Rectangle 10" descr="slide number"/>
          <p:cNvSpPr/>
          <p:nvPr/>
        </p:nvSpPr>
        <p:spPr>
          <a:xfrm>
            <a:off x="8556901" y="6324351"/>
            <a:ext cx="323808" cy="261610"/>
          </a:xfrm>
          <a:prstGeom prst="rect">
            <a:avLst/>
          </a:prstGeom>
        </p:spPr>
        <p:txBody>
          <a:bodyPr wrap="none">
            <a:spAutoFit/>
          </a:bodyPr>
          <a:lstStyle/>
          <a:p>
            <a:pPr algn="ctr"/>
            <a:fld id="{77BE77DF-2F69-4412-A303-FB3DCE1D20C4}" type="slidenum">
              <a:rPr kumimoji="0" lang="en-US" altLang="en-US" sz="1100" b="1" i="0" u="none" strike="noStrike" kern="1200" cap="none" spc="-70" normalizeH="0" baseline="0" noProof="0" smtClean="0">
                <a:ln>
                  <a:noFill/>
                </a:ln>
                <a:solidFill>
                  <a:srgbClr val="FFFFFF"/>
                </a:solidFill>
                <a:effectLst/>
                <a:uLnTx/>
                <a:uFillTx/>
                <a:latin typeface="+mn-lt"/>
                <a:ea typeface="+mn-ea"/>
                <a:cs typeface="+mn-cs"/>
              </a:rPr>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night fire suppression operations"/>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76200"/>
            <a:ext cx="9144000" cy="6934200"/>
          </a:xfrm>
          <a:prstGeom prst="rect">
            <a:avLst/>
          </a:prstGeom>
          <a:effectLst>
            <a:outerShdw blurRad="50800" dist="50800" dir="5400000" algn="ctr" rotWithShape="0">
              <a:srgbClr val="000000"/>
            </a:outerShdw>
          </a:effectLst>
        </p:spPr>
      </p:pic>
      <p:sp>
        <p:nvSpPr>
          <p:cNvPr id="89091" name="Rectangle 3" descr="&#10;"/>
          <p:cNvSpPr>
            <a:spLocks noGrp="1" noChangeArrowheads="1"/>
          </p:cNvSpPr>
          <p:nvPr>
            <p:ph type="body" idx="1"/>
          </p:nvPr>
        </p:nvSpPr>
        <p:spPr>
          <a:xfrm>
            <a:off x="457200" y="1219200"/>
            <a:ext cx="8229600" cy="3230563"/>
          </a:xfrm>
          <a:solidFill>
            <a:schemeClr val="tx1">
              <a:alpha val="48000"/>
            </a:schemeClr>
          </a:solidFill>
          <a:scene3d>
            <a:camera prst="orthographicFront"/>
            <a:lightRig rig="threePt" dir="t"/>
          </a:scene3d>
          <a:sp3d>
            <a:bevelT/>
          </a:sp3d>
        </p:spPr>
        <p:txBody>
          <a:bodyPr/>
          <a:lstStyle/>
          <a:p>
            <a:r>
              <a:rPr lang="en-US" b="1" dirty="0">
                <a:solidFill>
                  <a:schemeClr val="bg1"/>
                </a:solidFill>
                <a:effectLst>
                  <a:outerShdw blurRad="38100" dist="50800" dir="2700000" algn="tl">
                    <a:srgbClr val="000000">
                      <a:alpha val="43137"/>
                    </a:srgbClr>
                  </a:outerShdw>
                </a:effectLst>
              </a:rPr>
              <a:t>To obtain general supply items, fill out a “General Message” form. </a:t>
            </a:r>
          </a:p>
          <a:p>
            <a:pPr lvl="1"/>
            <a:r>
              <a:rPr lang="en-US" b="1" dirty="0">
                <a:solidFill>
                  <a:schemeClr val="bg1"/>
                </a:solidFill>
                <a:effectLst>
                  <a:outerShdw blurRad="38100" dist="50800" dir="2700000" algn="tl">
                    <a:srgbClr val="000000">
                      <a:alpha val="43137"/>
                    </a:srgbClr>
                  </a:outerShdw>
                </a:effectLst>
              </a:rPr>
              <a:t>Line supervisor signature may be required.  </a:t>
            </a:r>
          </a:p>
          <a:p>
            <a:r>
              <a:rPr lang="en-US" b="1" dirty="0">
                <a:solidFill>
                  <a:schemeClr val="bg1"/>
                </a:solidFill>
                <a:effectLst>
                  <a:outerShdw blurRad="38100" dist="50800" dir="2700000" algn="tl">
                    <a:srgbClr val="000000">
                      <a:alpha val="43137"/>
                    </a:srgbClr>
                  </a:outerShdw>
                </a:effectLst>
              </a:rPr>
              <a:t>For fire replacement and damaged items:</a:t>
            </a:r>
          </a:p>
          <a:p>
            <a:pPr lvl="1"/>
            <a:r>
              <a:rPr lang="en-US" b="1" dirty="0">
                <a:solidFill>
                  <a:schemeClr val="bg1"/>
                </a:solidFill>
                <a:effectLst>
                  <a:outerShdw blurRad="38100" dist="50800" dir="2700000" algn="tl">
                    <a:srgbClr val="000000">
                      <a:alpha val="43137"/>
                    </a:srgbClr>
                  </a:outerShdw>
                </a:effectLst>
              </a:rPr>
              <a:t>Fill out an “Incident Replacement Requisition” </a:t>
            </a:r>
            <a:br>
              <a:rPr lang="en-US" b="1" dirty="0">
                <a:solidFill>
                  <a:schemeClr val="bg1"/>
                </a:solidFill>
                <a:effectLst>
                  <a:outerShdw blurRad="38100" dist="50800" dir="2700000" algn="tl">
                    <a:srgbClr val="000000">
                      <a:alpha val="43137"/>
                    </a:srgbClr>
                  </a:outerShdw>
                </a:effectLst>
              </a:rPr>
            </a:br>
            <a:r>
              <a:rPr lang="en-US" b="1" dirty="0">
                <a:solidFill>
                  <a:schemeClr val="bg1"/>
                </a:solidFill>
                <a:effectLst>
                  <a:outerShdw blurRad="38100" dist="50800" dir="2700000" algn="tl">
                    <a:srgbClr val="000000">
                      <a:alpha val="43137"/>
                    </a:srgbClr>
                  </a:outerShdw>
                </a:effectLst>
              </a:rPr>
              <a:t>(OF-315).</a:t>
            </a:r>
          </a:p>
          <a:p>
            <a:pPr lvl="1"/>
            <a:r>
              <a:rPr lang="en-US" b="1" dirty="0">
                <a:solidFill>
                  <a:schemeClr val="bg1"/>
                </a:solidFill>
                <a:effectLst>
                  <a:outerShdw blurRad="38100" dist="50800" dir="2700000" algn="tl">
                    <a:srgbClr val="000000">
                      <a:alpha val="43137"/>
                    </a:srgbClr>
                  </a:outerShdw>
                </a:effectLst>
              </a:rPr>
              <a:t>Compare the NUS to items being replaced or are damaged.</a:t>
            </a:r>
          </a:p>
          <a:p>
            <a:pPr lvl="1"/>
            <a:r>
              <a:rPr lang="en-US" b="1" dirty="0">
                <a:solidFill>
                  <a:schemeClr val="bg1"/>
                </a:solidFill>
                <a:effectLst>
                  <a:outerShdw blurRad="38100" dist="50800" dir="2700000" algn="tl">
                    <a:srgbClr val="000000">
                      <a:alpha val="43137"/>
                    </a:srgbClr>
                  </a:outerShdw>
                </a:effectLst>
              </a:rPr>
              <a:t>Line supervisor and/or supply approval process must be met.</a:t>
            </a:r>
          </a:p>
          <a:p>
            <a:pPr lvl="1"/>
            <a:r>
              <a:rPr lang="en-US" b="1" dirty="0">
                <a:solidFill>
                  <a:schemeClr val="bg1"/>
                </a:solidFill>
                <a:effectLst>
                  <a:outerShdw blurRad="38100" dist="50800" dir="2700000" algn="tl">
                    <a:srgbClr val="000000">
                      <a:alpha val="43137"/>
                    </a:srgbClr>
                  </a:outerShdw>
                </a:effectLst>
              </a:rPr>
              <a:t>Supply Unit personnel approve/deny replacement and assign “S” numbers.</a:t>
            </a:r>
          </a:p>
        </p:txBody>
      </p:sp>
      <p:sp>
        <p:nvSpPr>
          <p:cNvPr id="89090" name="Rectangle 2"/>
          <p:cNvSpPr>
            <a:spLocks noGrp="1" noChangeArrowheads="1"/>
          </p:cNvSpPr>
          <p:nvPr>
            <p:ph type="title"/>
          </p:nvPr>
        </p:nvSpPr>
        <p:spPr/>
        <p:txBody>
          <a:bodyPr/>
          <a:lstStyle/>
          <a:p>
            <a:r>
              <a:rPr lang="en-US" dirty="0"/>
              <a:t>Incidents With a Supply Unit</a:t>
            </a:r>
          </a:p>
        </p:txBody>
      </p:sp>
      <p:grpSp>
        <p:nvGrpSpPr>
          <p:cNvPr id="5" name="Group 4" descr="slide number"/>
          <p:cNvGrpSpPr/>
          <p:nvPr/>
        </p:nvGrpSpPr>
        <p:grpSpPr>
          <a:xfrm>
            <a:off x="8522208" y="6258560"/>
            <a:ext cx="393192" cy="393192"/>
            <a:chOff x="8522208" y="6258560"/>
            <a:chExt cx="393192" cy="393192"/>
          </a:xfrm>
        </p:grpSpPr>
        <p:sp>
          <p:nvSpPr>
            <p:cNvPr id="7" name="Oval 6" descr="oval"/>
            <p:cNvSpPr/>
            <p:nvPr/>
          </p:nvSpPr>
          <p:spPr>
            <a:xfrm>
              <a:off x="8522208" y="6258560"/>
              <a:ext cx="393192" cy="393192"/>
            </a:xfrm>
            <a:prstGeom prst="ellipse">
              <a:avLst/>
            </a:prstGeom>
            <a:blipFill dpi="0" rotWithShape="1">
              <a:blip r:embed="rId4" cstate="email">
                <a:duotone>
                  <a:schemeClr val="bg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sp>
        <p:sp>
          <p:nvSpPr>
            <p:cNvPr id="8" name="Oval 7" descr="oval"/>
            <p:cNvSpPr/>
            <p:nvPr/>
          </p:nvSpPr>
          <p:spPr>
            <a:xfrm>
              <a:off x="8561527" y="6297879"/>
              <a:ext cx="314554" cy="314554"/>
            </a:xfrm>
            <a:prstGeom prst="ellipse">
              <a:avLst/>
            </a:prstGeom>
            <a:noFill/>
            <a:ln w="25400" cap="flat" cmpd="sng" algn="ctr">
              <a:solidFill>
                <a:sysClr val="window" lastClr="FFFFFF"/>
              </a:solidFill>
              <a:prstDash val="solid"/>
            </a:ln>
            <a:effectLst/>
          </p:spPr>
        </p:sp>
      </p:grpSp>
      <p:sp>
        <p:nvSpPr>
          <p:cNvPr id="9" name="Rectangle 8" descr="slide number"/>
          <p:cNvSpPr/>
          <p:nvPr/>
        </p:nvSpPr>
        <p:spPr>
          <a:xfrm>
            <a:off x="8556901" y="6324351"/>
            <a:ext cx="323808" cy="261610"/>
          </a:xfrm>
          <a:prstGeom prst="rect">
            <a:avLst/>
          </a:prstGeom>
        </p:spPr>
        <p:txBody>
          <a:bodyPr wrap="none">
            <a:spAutoFit/>
          </a:bodyPr>
          <a:lstStyle/>
          <a:p>
            <a:pPr algn="ctr"/>
            <a:fld id="{3E4F98E5-6356-48A7-AB7B-E02999890173}" type="slidenum">
              <a:rPr kumimoji="0" lang="en-US" altLang="en-US" sz="1100" b="1" i="0" u="none" strike="noStrike" kern="1200" cap="none" spc="-70" normalizeH="0" baseline="0" noProof="0" smtClean="0">
                <a:ln>
                  <a:noFill/>
                </a:ln>
                <a:solidFill>
                  <a:srgbClr val="FFFFFF"/>
                </a:solidFill>
                <a:effectLst/>
                <a:uLnTx/>
                <a:uFillTx/>
                <a:latin typeface="+mn-lt"/>
                <a:ea typeface="+mn-ea"/>
                <a:cs typeface="+mn-cs"/>
              </a:rPr>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ire suppression operation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0117" name="Rectangle 5"/>
          <p:cNvSpPr>
            <a:spLocks noGrp="1" noChangeArrowheads="1"/>
          </p:cNvSpPr>
          <p:nvPr>
            <p:ph type="body" idx="1"/>
          </p:nvPr>
        </p:nvSpPr>
        <p:spPr>
          <a:xfrm>
            <a:off x="457200" y="1371600"/>
            <a:ext cx="8229600" cy="2697163"/>
          </a:xfrm>
          <a:solidFill>
            <a:schemeClr val="bg1">
              <a:alpha val="48000"/>
            </a:schemeClr>
          </a:solidFill>
          <a:ln w="9525">
            <a:noFill/>
            <a:miter lim="800000"/>
            <a:headEnd/>
            <a:tailEnd/>
          </a:ln>
          <a:effectLst>
            <a:outerShdw blurRad="50800" dist="50800" dir="5400000" sx="98000" sy="98000" algn="ctr" rotWithShape="0">
              <a:srgbClr val="000000">
                <a:alpha val="43137"/>
              </a:srgbClr>
            </a:outerShdw>
          </a:effectLst>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r>
              <a:rPr lang="en-US" b="1" dirty="0">
                <a:effectLst>
                  <a:outerShdw blurRad="38100" dist="38100" dir="2700000" algn="tl">
                    <a:schemeClr val="bg1">
                      <a:alpha val="43000"/>
                    </a:schemeClr>
                  </a:outerShdw>
                </a:effectLst>
              </a:rPr>
              <a:t>Fill out an “Incident Replacement Requisition</a:t>
            </a:r>
            <a:r>
              <a:rPr lang="en-US" b="1" i="1" dirty="0">
                <a:effectLst>
                  <a:outerShdw blurRad="38100" dist="38100" dir="2700000" algn="tl">
                    <a:schemeClr val="bg1">
                      <a:alpha val="43000"/>
                    </a:schemeClr>
                  </a:outerShdw>
                </a:effectLst>
              </a:rPr>
              <a:t>” </a:t>
            </a:r>
            <a:r>
              <a:rPr lang="en-US" b="1" dirty="0">
                <a:effectLst>
                  <a:outerShdw blurRad="38100" dist="38100" dir="2700000" algn="tl">
                    <a:schemeClr val="bg1">
                      <a:alpha val="43000"/>
                    </a:schemeClr>
                  </a:outerShdw>
                </a:effectLst>
              </a:rPr>
              <a:t>(OF-315).</a:t>
            </a:r>
          </a:p>
          <a:p>
            <a:r>
              <a:rPr lang="en-US" b="1" dirty="0">
                <a:effectLst>
                  <a:outerShdw blurRad="38100" dist="38100" dir="2700000" algn="tl">
                    <a:schemeClr val="bg1">
                      <a:alpha val="43000"/>
                    </a:schemeClr>
                  </a:outerShdw>
                </a:effectLst>
              </a:rPr>
              <a:t>Obtain line supervisor approval for use of the OF-315 and obtain “S” number(s) for expanded dispatch.</a:t>
            </a:r>
          </a:p>
        </p:txBody>
      </p:sp>
      <p:sp>
        <p:nvSpPr>
          <p:cNvPr id="90116" name="Rectangle 4"/>
          <p:cNvSpPr>
            <a:spLocks noGrp="1" noChangeArrowheads="1"/>
          </p:cNvSpPr>
          <p:nvPr>
            <p:ph type="title"/>
          </p:nvPr>
        </p:nvSpPr>
        <p:spPr/>
        <p:txBody>
          <a:bodyPr/>
          <a:lstStyle/>
          <a:p>
            <a:r>
              <a:rPr lang="en-US" dirty="0"/>
              <a:t>Incidents Without a Supply Unit</a:t>
            </a:r>
          </a:p>
        </p:txBody>
      </p:sp>
      <p:grpSp>
        <p:nvGrpSpPr>
          <p:cNvPr id="5" name="Group 4" descr="slide number"/>
          <p:cNvGrpSpPr/>
          <p:nvPr/>
        </p:nvGrpSpPr>
        <p:grpSpPr>
          <a:xfrm>
            <a:off x="8522208" y="6258560"/>
            <a:ext cx="393192" cy="393192"/>
            <a:chOff x="8522208" y="6258560"/>
            <a:chExt cx="393192" cy="393192"/>
          </a:xfrm>
        </p:grpSpPr>
        <p:sp>
          <p:nvSpPr>
            <p:cNvPr id="7" name="Oval 6" descr="oval"/>
            <p:cNvSpPr/>
            <p:nvPr/>
          </p:nvSpPr>
          <p:spPr>
            <a:xfrm>
              <a:off x="8522208" y="6258560"/>
              <a:ext cx="393192" cy="393192"/>
            </a:xfrm>
            <a:prstGeom prst="ellipse">
              <a:avLst/>
            </a:prstGeom>
            <a:blipFill dpi="0" rotWithShape="1">
              <a:blip r:embed="rId4" cstate="email">
                <a:duotone>
                  <a:schemeClr val="bg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sp>
        <p:sp>
          <p:nvSpPr>
            <p:cNvPr id="8" name="Oval 7" descr="oval"/>
            <p:cNvSpPr/>
            <p:nvPr/>
          </p:nvSpPr>
          <p:spPr>
            <a:xfrm>
              <a:off x="8561527" y="6297879"/>
              <a:ext cx="314554" cy="314554"/>
            </a:xfrm>
            <a:prstGeom prst="ellipse">
              <a:avLst/>
            </a:prstGeom>
            <a:noFill/>
            <a:ln w="25400" cap="flat" cmpd="sng" algn="ctr">
              <a:solidFill>
                <a:sysClr val="window" lastClr="FFFFFF"/>
              </a:solidFill>
              <a:prstDash val="solid"/>
            </a:ln>
            <a:effectLst/>
          </p:spPr>
        </p:sp>
      </p:grpSp>
      <p:sp>
        <p:nvSpPr>
          <p:cNvPr id="9" name="Rectangle 8" descr="slide number"/>
          <p:cNvSpPr/>
          <p:nvPr/>
        </p:nvSpPr>
        <p:spPr>
          <a:xfrm>
            <a:off x="8556901" y="6324351"/>
            <a:ext cx="323808" cy="261610"/>
          </a:xfrm>
          <a:prstGeom prst="rect">
            <a:avLst/>
          </a:prstGeom>
        </p:spPr>
        <p:txBody>
          <a:bodyPr wrap="none">
            <a:spAutoFit/>
          </a:bodyPr>
          <a:lstStyle/>
          <a:p>
            <a:pPr algn="ctr"/>
            <a:fld id="{C91E2A44-5E00-48A9-9BEB-E6B2862D062F}" type="slidenum">
              <a:rPr kumimoji="0" lang="en-US" altLang="en-US" sz="1100" b="1" i="0" u="none" strike="noStrike" kern="1200" cap="none" spc="-70" normalizeH="0" baseline="0" noProof="0" smtClean="0">
                <a:ln>
                  <a:noFill/>
                </a:ln>
                <a:solidFill>
                  <a:srgbClr val="FFFFFF"/>
                </a:solidFill>
                <a:effectLst/>
                <a:uLnTx/>
                <a:uFillTx/>
                <a:latin typeface="+mn-lt"/>
                <a:ea typeface="+mn-ea"/>
                <a:cs typeface="+mn-cs"/>
              </a:rPr>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ire suppression operations"/>
          <p:cNvPicPr>
            <a:picLocks noChangeAspect="1"/>
          </p:cNvPicPr>
          <p:nvPr/>
        </p:nvPicPr>
        <p:blipFill>
          <a:blip r:embed="rId3" cstate="email">
            <a:extLst>
              <a:ext uri="{BEBA8EAE-BF5A-486C-A8C5-ECC9F3942E4B}">
                <a14:imgProps xmlns:a14="http://schemas.microsoft.com/office/drawing/2010/main">
                  <a14:imgLayer r:embed="rId4">
                    <a14:imgEffect>
                      <a14:saturation sat="65000"/>
                    </a14:imgEffect>
                    <a14:imgEffect>
                      <a14:brightnessContrast bright="28000" contrast="-24000"/>
                    </a14:imgEffect>
                  </a14:imgLayer>
                </a14:imgProps>
              </a:ex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1139" name="Rectangle 3"/>
          <p:cNvSpPr>
            <a:spLocks noGrp="1" noChangeArrowheads="1"/>
          </p:cNvSpPr>
          <p:nvPr>
            <p:ph type="body" idx="1"/>
          </p:nvPr>
        </p:nvSpPr>
        <p:spPr>
          <a:xfrm>
            <a:off x="304800" y="1676401"/>
            <a:ext cx="8534400" cy="4267199"/>
          </a:xfrm>
          <a:solidFill>
            <a:schemeClr val="tx1">
              <a:alpha val="48000"/>
            </a:schemeClr>
          </a:solidFill>
          <a:ln w="9525">
            <a:noFill/>
            <a:miter lim="800000"/>
            <a:headEnd/>
            <a:tailEnd/>
          </a:ln>
          <a:effectLst/>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r>
              <a:rPr lang="en-US" b="1" dirty="0">
                <a:solidFill>
                  <a:schemeClr val="bg1"/>
                </a:solidFill>
                <a:effectLst>
                  <a:outerShdw blurRad="38100" dist="50800" dir="2700000" algn="tl">
                    <a:srgbClr val="000000">
                      <a:alpha val="43137"/>
                    </a:srgbClr>
                  </a:outerShdw>
                </a:effectLst>
              </a:rPr>
              <a:t>Report and document damage to the engine or repairs to a fireline supervisor.</a:t>
            </a:r>
          </a:p>
          <a:p>
            <a:r>
              <a:rPr lang="en-US" b="1" dirty="0">
                <a:solidFill>
                  <a:schemeClr val="bg1"/>
                </a:solidFill>
                <a:effectLst>
                  <a:outerShdw blurRad="38100" dist="50800" dir="2700000" algn="tl">
                    <a:srgbClr val="000000">
                      <a:alpha val="43137"/>
                    </a:srgbClr>
                  </a:outerShdw>
                </a:effectLst>
              </a:rPr>
              <a:t>Complete proper documentation for the severity of damage before leaving any incident. </a:t>
            </a:r>
          </a:p>
          <a:p>
            <a:pPr lvl="1"/>
            <a:r>
              <a:rPr lang="en-US" b="1" dirty="0">
                <a:solidFill>
                  <a:schemeClr val="bg1"/>
                </a:solidFill>
                <a:effectLst>
                  <a:outerShdw blurRad="38100" dist="50800" dir="2700000" algn="tl">
                    <a:srgbClr val="000000">
                      <a:alpha val="43137"/>
                    </a:srgbClr>
                  </a:outerShdw>
                </a:effectLst>
              </a:rPr>
              <a:t>“Incident Replacement Requisition” (OF-315)</a:t>
            </a:r>
          </a:p>
          <a:p>
            <a:pPr lvl="1"/>
            <a:r>
              <a:rPr lang="en-US" b="1" dirty="0">
                <a:solidFill>
                  <a:schemeClr val="bg1"/>
                </a:solidFill>
                <a:effectLst>
                  <a:outerShdw blurRad="38100" dist="50800" dir="2700000" algn="tl">
                    <a:srgbClr val="000000">
                      <a:alpha val="43137"/>
                    </a:srgbClr>
                  </a:outerShdw>
                </a:effectLst>
              </a:rPr>
              <a:t>“Property Loss and Damage Report” (OF-289</a:t>
            </a:r>
          </a:p>
          <a:p>
            <a:pPr lvl="1"/>
            <a:r>
              <a:rPr lang="en-US" b="1" dirty="0">
                <a:solidFill>
                  <a:schemeClr val="bg1"/>
                </a:solidFill>
                <a:effectLst>
                  <a:outerShdw blurRad="38100" dist="50800" dir="2700000" algn="tl">
                    <a:srgbClr val="000000">
                      <a:alpha val="43137"/>
                    </a:srgbClr>
                  </a:outerShdw>
                </a:effectLst>
              </a:rPr>
              <a:t>“Report of Accident/Incident” (DI-134)</a:t>
            </a:r>
          </a:p>
          <a:p>
            <a:pPr lvl="1"/>
            <a:r>
              <a:rPr lang="en-US" b="1" dirty="0">
                <a:solidFill>
                  <a:schemeClr val="bg1"/>
                </a:solidFill>
                <a:effectLst>
                  <a:outerShdw blurRad="38100" dist="50800" dir="2700000" algn="tl">
                    <a:srgbClr val="000000">
                      <a:alpha val="43137"/>
                    </a:srgbClr>
                  </a:outerShdw>
                </a:effectLst>
              </a:rPr>
              <a:t>“Motor Vehicle Accident Report” (SF-91)</a:t>
            </a:r>
          </a:p>
          <a:p>
            <a:pPr lvl="1"/>
            <a:r>
              <a:rPr lang="en-US" b="1" dirty="0">
                <a:solidFill>
                  <a:schemeClr val="bg1"/>
                </a:solidFill>
                <a:effectLst>
                  <a:outerShdw blurRad="38100" dist="50800" dir="2700000" algn="tl">
                    <a:srgbClr val="000000">
                      <a:alpha val="43137"/>
                    </a:srgbClr>
                  </a:outerShdw>
                </a:effectLst>
              </a:rPr>
              <a:t>“Motor Vehicle Accident Statement of Witness” (SF-94)</a:t>
            </a:r>
          </a:p>
          <a:p>
            <a:pPr lvl="1"/>
            <a:endParaRPr lang="en-US" b="1" dirty="0">
              <a:solidFill>
                <a:schemeClr val="bg1"/>
              </a:solidFill>
              <a:effectLst>
                <a:outerShdw blurRad="38100" dist="50800" dir="2700000" algn="tl">
                  <a:srgbClr val="000000">
                    <a:alpha val="43137"/>
                  </a:srgbClr>
                </a:outerShdw>
              </a:effectLst>
            </a:endParaRPr>
          </a:p>
        </p:txBody>
      </p:sp>
      <p:sp>
        <p:nvSpPr>
          <p:cNvPr id="91138" name="Rectangle 2"/>
          <p:cNvSpPr>
            <a:spLocks noGrp="1" noChangeArrowheads="1"/>
          </p:cNvSpPr>
          <p:nvPr>
            <p:ph type="title"/>
          </p:nvPr>
        </p:nvSpPr>
        <p:spPr/>
        <p:txBody>
          <a:bodyPr/>
          <a:lstStyle/>
          <a:p>
            <a:r>
              <a:rPr lang="en-US"/>
              <a:t>Damage or Repair Reporting </a:t>
            </a:r>
            <a:br>
              <a:rPr lang="en-US"/>
            </a:br>
            <a:r>
              <a:rPr lang="en-US"/>
              <a:t>and Documentation</a:t>
            </a:r>
            <a:endParaRPr lang="en-US" dirty="0"/>
          </a:p>
        </p:txBody>
      </p:sp>
      <p:grpSp>
        <p:nvGrpSpPr>
          <p:cNvPr id="5" name="Group 4" descr="slide number"/>
          <p:cNvGrpSpPr/>
          <p:nvPr/>
        </p:nvGrpSpPr>
        <p:grpSpPr>
          <a:xfrm>
            <a:off x="8522208" y="6258560"/>
            <a:ext cx="393192" cy="393192"/>
            <a:chOff x="8522208" y="6258560"/>
            <a:chExt cx="393192" cy="393192"/>
          </a:xfrm>
        </p:grpSpPr>
        <p:sp>
          <p:nvSpPr>
            <p:cNvPr id="7" name="Oval 6" descr="oval"/>
            <p:cNvSpPr/>
            <p:nvPr/>
          </p:nvSpPr>
          <p:spPr>
            <a:xfrm>
              <a:off x="8522208" y="6258560"/>
              <a:ext cx="393192" cy="393192"/>
            </a:xfrm>
            <a:prstGeom prst="ellipse">
              <a:avLst/>
            </a:prstGeom>
            <a:blipFill dpi="0" rotWithShape="1">
              <a:blip r:embed="rId5" cstate="email">
                <a:duotone>
                  <a:schemeClr val="bg2">
                    <a:shade val="45000"/>
                    <a:satMod val="135000"/>
                  </a:schemeClr>
                  <a:prstClr val="white"/>
                </a:duotone>
                <a:extLst>
                  <a:ext uri="{BEBA8EAE-BF5A-486C-A8C5-ECC9F3942E4B}">
                    <a14:imgProps xmlns:a14="http://schemas.microsoft.com/office/drawing/2010/main">
                      <a14:imgLayer r:embed="rId6">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sp>
        <p:sp>
          <p:nvSpPr>
            <p:cNvPr id="8" name="Oval 7" descr="oval"/>
            <p:cNvSpPr/>
            <p:nvPr/>
          </p:nvSpPr>
          <p:spPr>
            <a:xfrm>
              <a:off x="8561527" y="6297879"/>
              <a:ext cx="314554" cy="314554"/>
            </a:xfrm>
            <a:prstGeom prst="ellipse">
              <a:avLst/>
            </a:prstGeom>
            <a:noFill/>
            <a:ln w="25400" cap="flat" cmpd="sng" algn="ctr">
              <a:solidFill>
                <a:sysClr val="window" lastClr="FFFFFF"/>
              </a:solidFill>
              <a:prstDash val="solid"/>
            </a:ln>
            <a:effectLst/>
          </p:spPr>
        </p:sp>
      </p:grpSp>
      <p:sp>
        <p:nvSpPr>
          <p:cNvPr id="9" name="Rectangle 8" descr="slide number"/>
          <p:cNvSpPr/>
          <p:nvPr/>
        </p:nvSpPr>
        <p:spPr>
          <a:xfrm>
            <a:off x="8556901" y="6324351"/>
            <a:ext cx="323808" cy="261610"/>
          </a:xfrm>
          <a:prstGeom prst="rect">
            <a:avLst/>
          </a:prstGeom>
        </p:spPr>
        <p:txBody>
          <a:bodyPr wrap="none">
            <a:spAutoFit/>
          </a:bodyPr>
          <a:lstStyle/>
          <a:p>
            <a:pPr algn="ctr"/>
            <a:fld id="{71E5D0DD-85A3-478D-B4F5-CEC4C4EA1533}" type="slidenum">
              <a:rPr kumimoji="0" lang="en-US" altLang="en-US" sz="1100" b="1" i="0" u="none" strike="noStrike" kern="1200" cap="none" spc="-70" normalizeH="0" baseline="0" noProof="0" smtClean="0">
                <a:ln>
                  <a:noFill/>
                </a:ln>
                <a:solidFill>
                  <a:srgbClr val="FFFFFF"/>
                </a:solidFill>
                <a:effectLst/>
                <a:uLnTx/>
                <a:uFillTx/>
                <a:latin typeface="+mn-lt"/>
                <a:ea typeface="+mn-ea"/>
                <a:cs typeface="+mn-cs"/>
              </a:rPr>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various parked engines"/>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76200"/>
            <a:ext cx="9144000" cy="6934200"/>
          </a:xfrm>
          <a:prstGeom prst="rect">
            <a:avLst/>
          </a:prstGeom>
        </p:spPr>
      </p:pic>
      <p:sp>
        <p:nvSpPr>
          <p:cNvPr id="92163" name="Rectangle 3"/>
          <p:cNvSpPr>
            <a:spLocks noGrp="1" noChangeArrowheads="1"/>
          </p:cNvSpPr>
          <p:nvPr>
            <p:ph type="body" idx="1"/>
          </p:nvPr>
        </p:nvSpPr>
        <p:spPr>
          <a:xfrm>
            <a:off x="457200" y="1646237"/>
            <a:ext cx="8229600" cy="1554163"/>
          </a:xfrm>
          <a:solidFill>
            <a:schemeClr val="bg1">
              <a:alpha val="48000"/>
            </a:schemeClr>
          </a:solidFill>
          <a:ln w="9525">
            <a:noFill/>
            <a:miter lim="800000"/>
            <a:headEnd/>
            <a:tailEnd/>
          </a:ln>
          <a:effectLst>
            <a:outerShdw blurRad="50800" dist="50800" dir="5400000" sx="98000" sy="98000" algn="ctr" rotWithShape="0">
              <a:srgbClr val="000000">
                <a:alpha val="43137"/>
              </a:srgbClr>
            </a:outerShdw>
          </a:effectLst>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r>
              <a:rPr lang="en-US" b="1">
                <a:effectLst>
                  <a:outerShdw blurRad="38100" dist="38100" dir="2700000" algn="tl">
                    <a:schemeClr val="bg1">
                      <a:alpha val="43000"/>
                    </a:schemeClr>
                  </a:outerShdw>
                </a:effectLst>
              </a:rPr>
              <a:t>Skid plate/diesel particulate filter (DPF)</a:t>
            </a:r>
          </a:p>
          <a:p>
            <a:r>
              <a:rPr lang="en-US" b="1">
                <a:effectLst>
                  <a:outerShdw blurRad="38100" dist="38100" dir="2700000" algn="tl">
                    <a:schemeClr val="bg1">
                      <a:alpha val="43000"/>
                    </a:schemeClr>
                  </a:outerShdw>
                </a:effectLst>
              </a:rPr>
              <a:t>Radiator screen</a:t>
            </a:r>
          </a:p>
          <a:p>
            <a:r>
              <a:rPr lang="en-US" b="1">
                <a:effectLst>
                  <a:outerShdw blurRad="38100" dist="38100" dir="2700000" algn="tl">
                    <a:schemeClr val="bg1">
                      <a:alpha val="43000"/>
                    </a:schemeClr>
                  </a:outerShdw>
                </a:effectLst>
              </a:rPr>
              <a:t>Rock(s) between the duals</a:t>
            </a:r>
          </a:p>
          <a:p>
            <a:endParaRPr lang="en-US" b="1" dirty="0">
              <a:effectLst>
                <a:outerShdw blurRad="38100" dist="38100" dir="2700000" algn="tl">
                  <a:schemeClr val="bg1">
                    <a:alpha val="43000"/>
                  </a:schemeClr>
                </a:outerShdw>
              </a:effectLst>
            </a:endParaRPr>
          </a:p>
        </p:txBody>
      </p:sp>
      <p:sp>
        <p:nvSpPr>
          <p:cNvPr id="92162" name="Rectangle 2"/>
          <p:cNvSpPr>
            <a:spLocks noGrp="1" noChangeArrowheads="1"/>
          </p:cNvSpPr>
          <p:nvPr>
            <p:ph type="title"/>
          </p:nvPr>
        </p:nvSpPr>
        <p:spPr/>
        <p:txBody>
          <a:bodyPr/>
          <a:lstStyle/>
          <a:p>
            <a:r>
              <a:rPr lang="en-US" dirty="0"/>
              <a:t>Vehicle Watch Out Situations</a:t>
            </a:r>
          </a:p>
        </p:txBody>
      </p:sp>
      <p:grpSp>
        <p:nvGrpSpPr>
          <p:cNvPr id="5" name="Group 4" descr="slide number"/>
          <p:cNvGrpSpPr/>
          <p:nvPr/>
        </p:nvGrpSpPr>
        <p:grpSpPr>
          <a:xfrm>
            <a:off x="8522208" y="6258560"/>
            <a:ext cx="393192" cy="393192"/>
            <a:chOff x="8522208" y="6258560"/>
            <a:chExt cx="393192" cy="393192"/>
          </a:xfrm>
        </p:grpSpPr>
        <p:sp>
          <p:nvSpPr>
            <p:cNvPr id="7" name="Oval 6" descr="oval"/>
            <p:cNvSpPr/>
            <p:nvPr/>
          </p:nvSpPr>
          <p:spPr>
            <a:xfrm>
              <a:off x="8522208" y="6258560"/>
              <a:ext cx="393192" cy="393192"/>
            </a:xfrm>
            <a:prstGeom prst="ellipse">
              <a:avLst/>
            </a:prstGeom>
            <a:blipFill dpi="0" rotWithShape="1">
              <a:blip r:embed="rId4" cstate="email">
                <a:duotone>
                  <a:schemeClr val="bg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sp>
        <p:sp>
          <p:nvSpPr>
            <p:cNvPr id="8" name="Oval 7" descr="oval"/>
            <p:cNvSpPr/>
            <p:nvPr/>
          </p:nvSpPr>
          <p:spPr>
            <a:xfrm>
              <a:off x="8561527" y="6297879"/>
              <a:ext cx="314554" cy="314554"/>
            </a:xfrm>
            <a:prstGeom prst="ellipse">
              <a:avLst/>
            </a:prstGeom>
            <a:noFill/>
            <a:ln w="25400" cap="flat" cmpd="sng" algn="ctr">
              <a:solidFill>
                <a:sysClr val="window" lastClr="FFFFFF"/>
              </a:solidFill>
              <a:prstDash val="solid"/>
            </a:ln>
            <a:effectLst/>
          </p:spPr>
        </p:sp>
      </p:grpSp>
      <p:sp>
        <p:nvSpPr>
          <p:cNvPr id="9" name="Rectangle 8" descr="slide number"/>
          <p:cNvSpPr/>
          <p:nvPr/>
        </p:nvSpPr>
        <p:spPr>
          <a:xfrm>
            <a:off x="8556901" y="6324351"/>
            <a:ext cx="323808" cy="261610"/>
          </a:xfrm>
          <a:prstGeom prst="rect">
            <a:avLst/>
          </a:prstGeom>
        </p:spPr>
        <p:txBody>
          <a:bodyPr wrap="none">
            <a:spAutoFit/>
          </a:bodyPr>
          <a:lstStyle/>
          <a:p>
            <a:pPr algn="ctr"/>
            <a:fld id="{926E3B67-C8A4-4E0F-9A2E-557D17BB1DDA}" type="slidenum">
              <a:rPr kumimoji="0" lang="en-US" altLang="en-US" sz="1100" b="1" i="0" u="none" strike="noStrike" kern="1200" cap="none" spc="-70" normalizeH="0" baseline="0" noProof="0" smtClean="0">
                <a:ln>
                  <a:noFill/>
                </a:ln>
                <a:solidFill>
                  <a:srgbClr val="FFFFFF"/>
                </a:solidFill>
                <a:effectLst/>
                <a:uLnTx/>
                <a:uFillTx/>
                <a:latin typeface="+mn-lt"/>
                <a:ea typeface="+mn-ea"/>
                <a:cs typeface="+mn-cs"/>
              </a:rPr>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5"/>
          <p:cNvSpPr>
            <a:spLocks noGrp="1" noChangeArrowheads="1"/>
          </p:cNvSpPr>
          <p:nvPr>
            <p:ph idx="1"/>
          </p:nvPr>
        </p:nvSpPr>
        <p:spPr/>
        <p:txBody>
          <a:bodyPr/>
          <a:lstStyle/>
          <a:p>
            <a:r>
              <a:rPr lang="en-US" dirty="0"/>
              <a:t>Complete all fire engine and post off-road inspections as identified in the </a:t>
            </a:r>
            <a:r>
              <a:rPr lang="en-US" i="1" dirty="0"/>
              <a:t>Fire Equipment Maintenance Procedure Record </a:t>
            </a:r>
            <a:r>
              <a:rPr lang="en-US" dirty="0"/>
              <a:t>(FEMPR). </a:t>
            </a:r>
          </a:p>
          <a:p>
            <a:r>
              <a:rPr lang="en-US" dirty="0"/>
              <a:t>Correctly enter all information in the </a:t>
            </a:r>
            <a:r>
              <a:rPr lang="en-US" i="1" dirty="0"/>
              <a:t>Fire Equipment Maintenance Procedure Record </a:t>
            </a:r>
            <a:r>
              <a:rPr lang="en-US" dirty="0"/>
              <a:t>(FEMPR). </a:t>
            </a:r>
          </a:p>
        </p:txBody>
      </p:sp>
      <p:sp>
        <p:nvSpPr>
          <p:cNvPr id="13316" name="Rectangle 4" descr="objectives"/>
          <p:cNvSpPr>
            <a:spLocks noGrp="1" noChangeArrowheads="1"/>
          </p:cNvSpPr>
          <p:nvPr>
            <p:ph type="title"/>
          </p:nvPr>
        </p:nvSpPr>
        <p:spPr/>
        <p:txBody>
          <a:bodyPr/>
          <a:lstStyle/>
          <a:p>
            <a:r>
              <a:rPr lang="en-US"/>
              <a:t>Objectives</a:t>
            </a:r>
          </a:p>
        </p:txBody>
      </p:sp>
      <p:grpSp>
        <p:nvGrpSpPr>
          <p:cNvPr id="5" name="Group 4" descr="slide number"/>
          <p:cNvGrpSpPr/>
          <p:nvPr/>
        </p:nvGrpSpPr>
        <p:grpSpPr>
          <a:xfrm>
            <a:off x="8522208" y="6258560"/>
            <a:ext cx="393192" cy="393192"/>
            <a:chOff x="8522208" y="6258560"/>
            <a:chExt cx="393192" cy="393192"/>
          </a:xfrm>
        </p:grpSpPr>
        <p:sp>
          <p:nvSpPr>
            <p:cNvPr id="6" name="Oval 5" descr="oval"/>
            <p:cNvSpPr/>
            <p:nvPr/>
          </p:nvSpPr>
          <p:spPr>
            <a:xfrm>
              <a:off x="8522208" y="6258560"/>
              <a:ext cx="393192" cy="393192"/>
            </a:xfrm>
            <a:prstGeom prst="ellipse">
              <a:avLst/>
            </a:prstGeom>
            <a:blipFill dpi="0" rotWithShape="1">
              <a:blip r:embed="rId3" cstate="email">
                <a:duotone>
                  <a:schemeClr val="bg2">
                    <a:shade val="45000"/>
                    <a:satMod val="135000"/>
                  </a:schemeClr>
                  <a:prstClr val="white"/>
                </a:duotone>
                <a:extLst>
                  <a:ext uri="{BEBA8EAE-BF5A-486C-A8C5-ECC9F3942E4B}">
                    <a14:imgProps xmlns:a14="http://schemas.microsoft.com/office/drawing/2010/main">
                      <a14:imgLayer r:embed="rId4">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sp>
        <p:sp>
          <p:nvSpPr>
            <p:cNvPr id="7" name="Oval 6" descr="oval"/>
            <p:cNvSpPr/>
            <p:nvPr/>
          </p:nvSpPr>
          <p:spPr>
            <a:xfrm>
              <a:off x="8561527" y="6297879"/>
              <a:ext cx="314554" cy="314554"/>
            </a:xfrm>
            <a:prstGeom prst="ellipse">
              <a:avLst/>
            </a:prstGeom>
            <a:noFill/>
            <a:ln w="25400" cap="flat" cmpd="sng" algn="ctr">
              <a:solidFill>
                <a:sysClr val="window" lastClr="FFFFFF"/>
              </a:solidFill>
              <a:prstDash val="solid"/>
            </a:ln>
            <a:effectLst/>
          </p:spPr>
        </p:sp>
      </p:grpSp>
      <p:sp>
        <p:nvSpPr>
          <p:cNvPr id="8" name="Rectangle 7" descr="slide number"/>
          <p:cNvSpPr/>
          <p:nvPr/>
        </p:nvSpPr>
        <p:spPr>
          <a:xfrm>
            <a:off x="8556901" y="6324351"/>
            <a:ext cx="323808" cy="261610"/>
          </a:xfrm>
          <a:prstGeom prst="rect">
            <a:avLst/>
          </a:prstGeom>
        </p:spPr>
        <p:txBody>
          <a:bodyPr wrap="none">
            <a:spAutoFit/>
          </a:bodyPr>
          <a:lstStyle/>
          <a:p>
            <a:pPr algn="ctr"/>
            <a:fld id="{2F66B994-9A35-44BE-927B-A2F890E011D5}" type="slidenum">
              <a:rPr kumimoji="0" lang="en-US" altLang="en-US" sz="1100" b="1" i="0" u="none" strike="noStrike" kern="1200" cap="none" spc="-70" normalizeH="0" baseline="0" noProof="0" smtClean="0">
                <a:ln>
                  <a:noFill/>
                </a:ln>
                <a:solidFill>
                  <a:srgbClr val="FFFFFF"/>
                </a:solidFill>
                <a:effectLst/>
                <a:uLnTx/>
                <a:uFillTx/>
                <a:latin typeface="+mn-lt"/>
                <a:ea typeface="+mn-ea"/>
                <a:cs typeface="+mn-cs"/>
              </a:rPr>
              <a:t>25</a:t>
            </a:fld>
            <a:endParaRPr lang="en-US" dirty="0"/>
          </a:p>
        </p:txBody>
      </p:sp>
    </p:spTree>
    <p:extLst>
      <p:ext uri="{BB962C8B-B14F-4D97-AF65-F5344CB8AC3E}">
        <p14:creationId xmlns:p14="http://schemas.microsoft.com/office/powerpoint/2010/main" val="313795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rake drum"/>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894" y="-19758"/>
            <a:ext cx="9176894" cy="6877758"/>
          </a:xfrm>
          <a:prstGeom prst="rect">
            <a:avLst/>
          </a:prstGeom>
        </p:spPr>
      </p:pic>
      <p:sp>
        <p:nvSpPr>
          <p:cNvPr id="42" name="Rectangle 2" descr="brake drums and linings"/>
          <p:cNvSpPr>
            <a:spLocks noGrp="1" noChangeArrowheads="1"/>
          </p:cNvSpPr>
          <p:nvPr>
            <p:ph type="title"/>
          </p:nvPr>
        </p:nvSpPr>
        <p:spPr>
          <a:xfrm>
            <a:off x="0" y="0"/>
            <a:ext cx="9144000" cy="1143000"/>
          </a:xfrm>
        </p:spPr>
        <p:txBody>
          <a:bodyPr/>
          <a:lstStyle/>
          <a:p>
            <a:r>
              <a:rPr lang="en-US" dirty="0"/>
              <a:t>Brake Drums &amp; Linings</a:t>
            </a:r>
          </a:p>
        </p:txBody>
      </p:sp>
      <p:grpSp>
        <p:nvGrpSpPr>
          <p:cNvPr id="5" name="Group 4" descr="slide number"/>
          <p:cNvGrpSpPr/>
          <p:nvPr/>
        </p:nvGrpSpPr>
        <p:grpSpPr>
          <a:xfrm>
            <a:off x="8522208" y="6258560"/>
            <a:ext cx="393192" cy="393192"/>
            <a:chOff x="8522208" y="6258560"/>
            <a:chExt cx="393192" cy="393192"/>
          </a:xfrm>
        </p:grpSpPr>
        <p:sp>
          <p:nvSpPr>
            <p:cNvPr id="6" name="Oval 5" descr="oval"/>
            <p:cNvSpPr/>
            <p:nvPr/>
          </p:nvSpPr>
          <p:spPr>
            <a:xfrm>
              <a:off x="8522208" y="6258560"/>
              <a:ext cx="393192" cy="393192"/>
            </a:xfrm>
            <a:prstGeom prst="ellipse">
              <a:avLst/>
            </a:prstGeom>
            <a:blipFill dpi="0" rotWithShape="1">
              <a:blip r:embed="rId4" cstate="email">
                <a:duotone>
                  <a:schemeClr val="bg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sp>
        <p:sp>
          <p:nvSpPr>
            <p:cNvPr id="7" name="Oval 6" descr="oval"/>
            <p:cNvSpPr/>
            <p:nvPr/>
          </p:nvSpPr>
          <p:spPr>
            <a:xfrm>
              <a:off x="8561527" y="6297879"/>
              <a:ext cx="314554" cy="314554"/>
            </a:xfrm>
            <a:prstGeom prst="ellipse">
              <a:avLst/>
            </a:prstGeom>
            <a:noFill/>
            <a:ln w="25400" cap="flat" cmpd="sng" algn="ctr">
              <a:solidFill>
                <a:sysClr val="window" lastClr="FFFFFF"/>
              </a:solidFill>
              <a:prstDash val="solid"/>
            </a:ln>
            <a:effectLst/>
          </p:spPr>
        </p:sp>
      </p:grpSp>
      <p:sp>
        <p:nvSpPr>
          <p:cNvPr id="8" name="Rectangle 7" descr="slide number"/>
          <p:cNvSpPr/>
          <p:nvPr/>
        </p:nvSpPr>
        <p:spPr>
          <a:xfrm>
            <a:off x="8556901" y="6324351"/>
            <a:ext cx="323808" cy="261610"/>
          </a:xfrm>
          <a:prstGeom prst="rect">
            <a:avLst/>
          </a:prstGeom>
        </p:spPr>
        <p:txBody>
          <a:bodyPr wrap="none">
            <a:spAutoFit/>
          </a:bodyPr>
          <a:lstStyle/>
          <a:p>
            <a:pPr algn="ctr"/>
            <a:fld id="{45FF06EE-789D-430B-9FEA-85E44556C881}" type="slidenum">
              <a:rPr kumimoji="0" lang="en-US" altLang="en-US" sz="1100" b="1" i="0" u="none" strike="noStrike" kern="1200" cap="none" spc="-70" normalizeH="0" baseline="0" noProof="0" smtClean="0">
                <a:ln>
                  <a:noFill/>
                </a:ln>
                <a:solidFill>
                  <a:srgbClr val="FFFFFF"/>
                </a:solidFill>
                <a:effectLst/>
                <a:uLnTx/>
                <a:uFillTx/>
                <a:latin typeface="+mn-lt"/>
                <a:ea typeface="+mn-ea"/>
                <a:cs typeface="+mn-cs"/>
              </a:rPr>
              <a:t>3</a:t>
            </a:fld>
            <a:endParaRPr lang="en-US" dirty="0"/>
          </a:p>
        </p:txBody>
      </p:sp>
    </p:spTree>
    <p:extLst>
      <p:ext uri="{BB962C8B-B14F-4D97-AF65-F5344CB8AC3E}">
        <p14:creationId xmlns:p14="http://schemas.microsoft.com/office/powerpoint/2010/main" val="3809637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570037"/>
            <a:ext cx="8915400" cy="4754563"/>
          </a:xfrm>
        </p:spPr>
        <p:txBody>
          <a:bodyPr/>
          <a:lstStyle/>
          <a:p>
            <a:pPr marL="0" indent="0">
              <a:buNone/>
            </a:pPr>
            <a:r>
              <a:rPr lang="en-US" dirty="0"/>
              <a:t>Pumping by the air compressor should start at about 100 PSI and stop at about 125 PSI (check manufacturer’s specifications). </a:t>
            </a:r>
          </a:p>
          <a:p>
            <a:r>
              <a:rPr lang="en-US" dirty="0"/>
              <a:t>Run the engine at a fast idle. </a:t>
            </a:r>
          </a:p>
          <a:p>
            <a:pPr lvl="1"/>
            <a:r>
              <a:rPr lang="en-US" dirty="0"/>
              <a:t>The air governor should cut-out the air compressor at about the manufacturer’s specified pressure. The air pressure shown by your gauge(s) will stop rising. </a:t>
            </a:r>
          </a:p>
          <a:p>
            <a:r>
              <a:rPr lang="en-US" dirty="0"/>
              <a:t>With the engine idling, step on and off the brake to reduce the air tank pressure. </a:t>
            </a:r>
          </a:p>
          <a:p>
            <a:pPr lvl="1"/>
            <a:r>
              <a:rPr lang="en-US" dirty="0"/>
              <a:t>The compressor should cut-in at about the manufacturer's specified cut-in pressure. The pressure should begin to rise.</a:t>
            </a:r>
          </a:p>
        </p:txBody>
      </p:sp>
      <p:sp>
        <p:nvSpPr>
          <p:cNvPr id="4" name="Title 3" descr="air compressor governor pressure test"/>
          <p:cNvSpPr>
            <a:spLocks noGrp="1"/>
          </p:cNvSpPr>
          <p:nvPr>
            <p:ph type="title"/>
          </p:nvPr>
        </p:nvSpPr>
        <p:spPr/>
        <p:txBody>
          <a:bodyPr/>
          <a:lstStyle/>
          <a:p>
            <a:r>
              <a:rPr lang="en-US" b="1" dirty="0"/>
              <a:t>Air Compressor Governor Pressure Test</a:t>
            </a:r>
          </a:p>
        </p:txBody>
      </p:sp>
    </p:spTree>
    <p:extLst>
      <p:ext uri="{BB962C8B-B14F-4D97-AF65-F5344CB8AC3E}">
        <p14:creationId xmlns:p14="http://schemas.microsoft.com/office/powerpoint/2010/main" val="18634994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arking brak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51960" y="1533955"/>
            <a:ext cx="4663440" cy="5095445"/>
          </a:xfrm>
          <a:prstGeom prst="rect">
            <a:avLst/>
          </a:prstGeom>
        </p:spPr>
      </p:pic>
      <p:sp>
        <p:nvSpPr>
          <p:cNvPr id="9" name="Left Arrow 8" descr="arrow"/>
          <p:cNvSpPr/>
          <p:nvPr/>
        </p:nvSpPr>
        <p:spPr bwMode="auto">
          <a:xfrm rot="21305098">
            <a:off x="5902089" y="1581914"/>
            <a:ext cx="2438400" cy="914400"/>
          </a:xfrm>
          <a:prstGeom prst="leftArrow">
            <a:avLst/>
          </a:prstGeom>
          <a:solidFill>
            <a:srgbClr val="FF0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pic>
        <p:nvPicPr>
          <p:cNvPr id="6" name="Picture 5" descr="Key"/>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1524000"/>
            <a:ext cx="4060288" cy="5377138"/>
          </a:xfrm>
          <a:prstGeom prst="rect">
            <a:avLst/>
          </a:prstGeom>
        </p:spPr>
      </p:pic>
      <p:sp>
        <p:nvSpPr>
          <p:cNvPr id="12" name="Bent Arrow 11" descr="arrow"/>
          <p:cNvSpPr/>
          <p:nvPr/>
        </p:nvSpPr>
        <p:spPr bwMode="auto">
          <a:xfrm rot="1831158">
            <a:off x="1346359" y="2075861"/>
            <a:ext cx="1676400" cy="1478280"/>
          </a:xfrm>
          <a:prstGeom prst="bentArrow">
            <a:avLst>
              <a:gd name="adj1" fmla="val 25000"/>
              <a:gd name="adj2" fmla="val 25000"/>
              <a:gd name="adj3" fmla="val 28326"/>
              <a:gd name="adj4" fmla="val 76341"/>
            </a:avLst>
          </a:prstGeom>
          <a:solidFill>
            <a:srgbClr val="FF0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4" name="Title 3" descr="parking brake leak test"/>
          <p:cNvSpPr>
            <a:spLocks noGrp="1"/>
          </p:cNvSpPr>
          <p:nvPr>
            <p:ph type="title"/>
          </p:nvPr>
        </p:nvSpPr>
        <p:spPr/>
        <p:txBody>
          <a:bodyPr/>
          <a:lstStyle/>
          <a:p>
            <a:r>
              <a:rPr lang="en-US" dirty="0"/>
              <a:t>Parking Brake Leak Test</a:t>
            </a:r>
          </a:p>
        </p:txBody>
      </p:sp>
    </p:spTree>
    <p:extLst>
      <p:ext uri="{BB962C8B-B14F-4D97-AF65-F5344CB8AC3E}">
        <p14:creationId xmlns:p14="http://schemas.microsoft.com/office/powerpoint/2010/main" val="302798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service brake leak test"/>
          <p:cNvSpPr>
            <a:spLocks noGrp="1"/>
          </p:cNvSpPr>
          <p:nvPr>
            <p:ph type="title"/>
          </p:nvPr>
        </p:nvSpPr>
        <p:spPr/>
        <p:txBody>
          <a:bodyPr/>
          <a:lstStyle/>
          <a:p>
            <a:r>
              <a:rPr lang="en-US" dirty="0"/>
              <a:t>Service Brake Leak Test</a:t>
            </a:r>
          </a:p>
        </p:txBody>
      </p:sp>
      <p:pic>
        <p:nvPicPr>
          <p:cNvPr id="5" name="Content Placeholder 4" descr="brake "/>
          <p:cNvPicPr>
            <a:picLocks noGrp="1" noChangeAspect="1"/>
          </p:cNvPicPr>
          <p:nvPr>
            <p:ph idx="1"/>
          </p:nvPr>
        </p:nvPicPr>
        <p:blipFill rotWithShape="1">
          <a:blip r:embed="rId3" cstate="email">
            <a:extLst>
              <a:ext uri="{BEBA8EAE-BF5A-486C-A8C5-ECC9F3942E4B}">
                <a14:imgProps xmlns:a14="http://schemas.microsoft.com/office/drawing/2010/main">
                  <a14:imgLayer r:embed="rId4">
                    <a14:imgEffect>
                      <a14:backgroundRemoval t="0" b="89885" l="1712" r="100000">
                        <a14:foregroundMark x1="28767" y1="9933" x2="27483" y2="363"/>
                        <a14:foregroundMark x1="18236" y1="76984" x2="10017" y2="55966"/>
                        <a14:backgroundMark x1="29281" y1="86008" x2="88271" y2="75954"/>
                      </a14:backgroundRemoval>
                    </a14:imgEffect>
                    <a14:imgEffect>
                      <a14:brightnessContrast bright="-30000" contrast="23000"/>
                    </a14:imgEffect>
                  </a14:imgLayer>
                </a14:imgProps>
              </a:ext>
              <a:ext uri="{28A0092B-C50C-407E-A947-70E740481C1C}">
                <a14:useLocalDpi xmlns:a14="http://schemas.microsoft.com/office/drawing/2010/main"/>
              </a:ext>
            </a:extLst>
          </a:blip>
          <a:srcRect/>
          <a:stretch/>
        </p:blipFill>
        <p:spPr>
          <a:xfrm>
            <a:off x="228600" y="1474751"/>
            <a:ext cx="3810000" cy="5383249"/>
          </a:xfrm>
          <a:prstGeom prst="rect">
            <a:avLst/>
          </a:prstGeom>
        </p:spPr>
      </p:pic>
      <p:pic>
        <p:nvPicPr>
          <p:cNvPr id="3" name="Picture 2" descr="parking brake "/>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51960" y="1524000"/>
            <a:ext cx="4663440" cy="5095445"/>
          </a:xfrm>
          <a:prstGeom prst="rect">
            <a:avLst/>
          </a:prstGeom>
        </p:spPr>
      </p:pic>
      <p:sp>
        <p:nvSpPr>
          <p:cNvPr id="7" name="Left Arrow 6" descr="arrow"/>
          <p:cNvSpPr/>
          <p:nvPr/>
        </p:nvSpPr>
        <p:spPr bwMode="auto">
          <a:xfrm rot="21305098">
            <a:off x="6283710" y="1536109"/>
            <a:ext cx="2100638" cy="914400"/>
          </a:xfrm>
          <a:prstGeom prst="leftArrow">
            <a:avLst/>
          </a:prstGeom>
          <a:solidFill>
            <a:srgbClr val="FF0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8" name="Left Arrow 7" descr="arrow"/>
          <p:cNvSpPr/>
          <p:nvPr/>
        </p:nvSpPr>
        <p:spPr bwMode="auto">
          <a:xfrm rot="21305098">
            <a:off x="2019702" y="4125022"/>
            <a:ext cx="2056595" cy="914400"/>
          </a:xfrm>
          <a:prstGeom prst="leftArrow">
            <a:avLst/>
          </a:prstGeom>
          <a:solidFill>
            <a:srgbClr val="FF0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69987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4" descr="air brake check"/>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0" b="89885" l="1070" r="62941">
                        <a14:foregroundMark x1="17968" y1="9933" x2="17166" y2="363"/>
                        <a14:foregroundMark x1="11390" y1="76984" x2="6257" y2="55966"/>
                        <a14:backgroundMark x1="18289" y1="86008" x2="55134" y2="75954"/>
                      </a14:backgroundRemoval>
                    </a14:imgEffect>
                    <a14:imgEffect>
                      <a14:brightnessContrast bright="-30000" contrast="23000"/>
                    </a14:imgEffect>
                  </a14:imgLayer>
                </a14:imgProps>
              </a:ext>
              <a:ext uri="{28A0092B-C50C-407E-A947-70E740481C1C}">
                <a14:useLocalDpi xmlns:a14="http://schemas.microsoft.com/office/drawing/2010/main"/>
              </a:ext>
            </a:extLst>
          </a:blip>
          <a:srcRect/>
          <a:stretch/>
        </p:blipFill>
        <p:spPr bwMode="auto">
          <a:xfrm>
            <a:off x="5438349" y="1502836"/>
            <a:ext cx="6096000" cy="5383249"/>
          </a:xfrm>
          <a:prstGeom prst="rect">
            <a:avLst/>
          </a:prstGeom>
          <a:noFill/>
          <a:ln w="9525">
            <a:noFill/>
            <a:miter lim="800000"/>
            <a:headEnd/>
            <a:tailEnd/>
          </a:ln>
          <a:effectLst/>
        </p:spPr>
      </p:pic>
      <p:pic>
        <p:nvPicPr>
          <p:cNvPr id="5" name="Content Placeholder 4" descr="brake pedal"/>
          <p:cNvPicPr>
            <a:picLocks noGrp="1" noChangeAspect="1"/>
          </p:cNvPicPr>
          <p:nvPr>
            <p:ph idx="1"/>
          </p:nvPr>
        </p:nvPicPr>
        <p:blipFill rotWithShape="1">
          <a:blip r:embed="rId5" cstate="print">
            <a:extLst>
              <a:ext uri="{28A0092B-C50C-407E-A947-70E740481C1C}">
                <a14:useLocalDpi xmlns:a14="http://schemas.microsoft.com/office/drawing/2010/main"/>
              </a:ext>
            </a:extLst>
          </a:blip>
          <a:srcRect/>
          <a:stretch/>
        </p:blipFill>
        <p:spPr>
          <a:xfrm>
            <a:off x="0" y="1524000"/>
            <a:ext cx="5486400" cy="5410200"/>
          </a:xfrm>
        </p:spPr>
      </p:pic>
      <p:sp>
        <p:nvSpPr>
          <p:cNvPr id="4" name="Title 3" descr="low pressure warning signal test"/>
          <p:cNvSpPr>
            <a:spLocks noGrp="1"/>
          </p:cNvSpPr>
          <p:nvPr>
            <p:ph type="title"/>
          </p:nvPr>
        </p:nvSpPr>
        <p:spPr/>
        <p:txBody>
          <a:bodyPr/>
          <a:lstStyle/>
          <a:p>
            <a:r>
              <a:rPr lang="en-US" b="1" dirty="0"/>
              <a:t>Low Pressure </a:t>
            </a:r>
            <a:br>
              <a:rPr lang="en-US" b="1" dirty="0"/>
            </a:br>
            <a:r>
              <a:rPr lang="en-US" b="1" dirty="0"/>
              <a:t>Warning Signal Test</a:t>
            </a:r>
            <a:endParaRPr lang="en-US" dirty="0"/>
          </a:p>
        </p:txBody>
      </p:sp>
      <p:sp>
        <p:nvSpPr>
          <p:cNvPr id="7" name="Trapezoid 6" descr="air brake psi indicator"/>
          <p:cNvSpPr/>
          <p:nvPr/>
        </p:nvSpPr>
        <p:spPr bwMode="auto">
          <a:xfrm rot="-1320000">
            <a:off x="2285103" y="2422672"/>
            <a:ext cx="240500" cy="1669266"/>
          </a:xfrm>
          <a:prstGeom prst="trapezoid">
            <a:avLst/>
          </a:prstGeom>
          <a:solidFill>
            <a:srgbClr val="FF9225"/>
          </a:solidFill>
          <a:ln w="9525" cap="flat" cmpd="sng" algn="ctr">
            <a:solidFill>
              <a:schemeClr val="tx1"/>
            </a:solidFill>
            <a:prstDash val="solid"/>
            <a:round/>
            <a:headEnd type="none" w="med" len="med"/>
            <a:tailEnd type="none" w="med" len="med"/>
          </a:ln>
          <a:effectLst/>
          <a:scene3d>
            <a:camera prst="orthographicFront"/>
            <a:lightRig rig="threePt" dir="t"/>
          </a:scene3d>
          <a:sp3d prstMaterial="softEdge">
            <a:bevelT w="57150" h="57150" prst="angle"/>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8" name="Sun 7" descr="sun"/>
          <p:cNvSpPr/>
          <p:nvPr/>
        </p:nvSpPr>
        <p:spPr bwMode="auto">
          <a:xfrm>
            <a:off x="3472364" y="4953000"/>
            <a:ext cx="533400" cy="533400"/>
          </a:xfrm>
          <a:prstGeom prst="sun">
            <a:avLst/>
          </a:prstGeom>
          <a:noFill/>
          <a:ln w="28575" cap="flat" cmpd="sng" algn="ctr">
            <a:solidFill>
              <a:srgbClr val="FF4B4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9" name="TextBox 8" descr="beep!"/>
          <p:cNvSpPr txBox="1"/>
          <p:nvPr/>
        </p:nvSpPr>
        <p:spPr>
          <a:xfrm rot="20194482">
            <a:off x="423942" y="5376363"/>
            <a:ext cx="2362200" cy="707886"/>
          </a:xfrm>
          <a:prstGeom prst="rect">
            <a:avLst/>
          </a:prstGeom>
          <a:noFill/>
          <a:effectLst>
            <a:glow rad="127000">
              <a:schemeClr val="tx1"/>
            </a:glow>
          </a:effectLst>
        </p:spPr>
        <p:txBody>
          <a:bodyPr wrap="square" rtlCol="0">
            <a:spAutoFit/>
          </a:bodyPr>
          <a:lstStyle/>
          <a:p>
            <a:r>
              <a:rPr lang="en-US" sz="4000" dirty="0">
                <a:solidFill>
                  <a:srgbClr val="FFFF00"/>
                </a:solidFill>
                <a:effectLst>
                  <a:glow rad="63500">
                    <a:schemeClr val="tx1">
                      <a:alpha val="40000"/>
                    </a:schemeClr>
                  </a:glow>
                </a:effectLst>
              </a:rPr>
              <a:t>BEEP!</a:t>
            </a:r>
          </a:p>
        </p:txBody>
      </p:sp>
      <p:sp>
        <p:nvSpPr>
          <p:cNvPr id="11" name="Left-Right Arrow 10" descr="arrow"/>
          <p:cNvSpPr/>
          <p:nvPr/>
        </p:nvSpPr>
        <p:spPr bwMode="auto">
          <a:xfrm rot="19747331">
            <a:off x="6017555" y="4244874"/>
            <a:ext cx="3278564" cy="609600"/>
          </a:xfrm>
          <a:prstGeom prst="leftRightArrow">
            <a:avLst/>
          </a:prstGeom>
          <a:solidFill>
            <a:srgbClr val="FF0000"/>
          </a:solidFill>
          <a:ln w="9525" cap="flat" cmpd="sng" algn="ctr">
            <a:solidFill>
              <a:srgbClr val="FF0000"/>
            </a:solidFill>
            <a:prstDash val="solid"/>
            <a:round/>
            <a:headEnd type="none" w="med" len="med"/>
            <a:tailEnd type="none" w="med" len="med"/>
          </a:ln>
          <a:effectLst/>
          <a:scene3d>
            <a:camera prst="perspectiveContrastingLeftFacing" fov="5400000">
              <a:rot lat="353224" lon="3281195" rev="20604600"/>
            </a:camera>
            <a:lightRig rig="balanced" dir="t"/>
          </a:scene3d>
          <a:sp3d extrusionH="63500">
            <a:bevelT/>
            <a:bevelB/>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2" name="Bent Arrow 11" descr="bent arrow"/>
          <p:cNvSpPr/>
          <p:nvPr/>
        </p:nvSpPr>
        <p:spPr bwMode="auto">
          <a:xfrm rot="18928971" flipH="1">
            <a:off x="1024946" y="940222"/>
            <a:ext cx="3388457" cy="3224956"/>
          </a:xfrm>
          <a:prstGeom prst="bentArrow">
            <a:avLst>
              <a:gd name="adj1" fmla="val 4934"/>
              <a:gd name="adj2" fmla="val 5801"/>
              <a:gd name="adj3" fmla="val 8358"/>
              <a:gd name="adj4" fmla="val 93829"/>
            </a:avLst>
          </a:prstGeom>
          <a:solidFill>
            <a:srgbClr val="00B0F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7353862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air brake check"/>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74668" y="533401"/>
            <a:ext cx="8564532" cy="6096000"/>
          </a:xfrm>
          <a:prstGeom prst="rect">
            <a:avLst/>
          </a:prstGeom>
        </p:spPr>
      </p:pic>
      <p:sp>
        <p:nvSpPr>
          <p:cNvPr id="4" name="Title 3"/>
          <p:cNvSpPr>
            <a:spLocks noGrp="1"/>
          </p:cNvSpPr>
          <p:nvPr>
            <p:ph type="title"/>
          </p:nvPr>
        </p:nvSpPr>
        <p:spPr/>
        <p:txBody>
          <a:bodyPr/>
          <a:lstStyle/>
          <a:p>
            <a:r>
              <a:rPr lang="en-US" dirty="0"/>
              <a:t>Parking Brake Check</a:t>
            </a:r>
          </a:p>
        </p:txBody>
      </p:sp>
    </p:spTree>
    <p:extLst>
      <p:ext uri="{BB962C8B-B14F-4D97-AF65-F5344CB8AC3E}">
        <p14:creationId xmlns:p14="http://schemas.microsoft.com/office/powerpoint/2010/main" val="1760235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ir brake check"/>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376855"/>
            <a:ext cx="9144000" cy="5481145"/>
          </a:xfrm>
          <a:prstGeom prst="rect">
            <a:avLst/>
          </a:prstGeom>
        </p:spPr>
      </p:pic>
      <p:grpSp>
        <p:nvGrpSpPr>
          <p:cNvPr id="5" name="Group 4" descr="slide number"/>
          <p:cNvGrpSpPr/>
          <p:nvPr/>
        </p:nvGrpSpPr>
        <p:grpSpPr>
          <a:xfrm>
            <a:off x="8522208" y="6258560"/>
            <a:ext cx="393192" cy="393192"/>
            <a:chOff x="8522208" y="6258560"/>
            <a:chExt cx="393192" cy="393192"/>
          </a:xfrm>
        </p:grpSpPr>
        <p:sp>
          <p:nvSpPr>
            <p:cNvPr id="7" name="Oval 6" descr="oval"/>
            <p:cNvSpPr/>
            <p:nvPr/>
          </p:nvSpPr>
          <p:spPr>
            <a:xfrm>
              <a:off x="8522208" y="6258560"/>
              <a:ext cx="393192" cy="393192"/>
            </a:xfrm>
            <a:prstGeom prst="ellipse">
              <a:avLst/>
            </a:prstGeom>
            <a:blipFill dpi="0" rotWithShape="1">
              <a:blip r:embed="rId4" cstate="email">
                <a:duotone>
                  <a:schemeClr val="bg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sp>
        <p:sp>
          <p:nvSpPr>
            <p:cNvPr id="8" name="Oval 7" descr="oval"/>
            <p:cNvSpPr/>
            <p:nvPr/>
          </p:nvSpPr>
          <p:spPr>
            <a:xfrm>
              <a:off x="8561527" y="6297879"/>
              <a:ext cx="314554" cy="314554"/>
            </a:xfrm>
            <a:prstGeom prst="ellipse">
              <a:avLst/>
            </a:prstGeom>
            <a:noFill/>
            <a:ln w="25400" cap="flat" cmpd="sng" algn="ctr">
              <a:solidFill>
                <a:sysClr val="window" lastClr="FFFFFF"/>
              </a:solidFill>
              <a:prstDash val="solid"/>
            </a:ln>
            <a:effectLst/>
          </p:spPr>
        </p:sp>
      </p:grpSp>
      <p:sp>
        <p:nvSpPr>
          <p:cNvPr id="9" name="Rectangle 8" descr="slide number"/>
          <p:cNvSpPr/>
          <p:nvPr/>
        </p:nvSpPr>
        <p:spPr>
          <a:xfrm>
            <a:off x="8556901" y="6324351"/>
            <a:ext cx="323808" cy="261610"/>
          </a:xfrm>
          <a:prstGeom prst="rect">
            <a:avLst/>
          </a:prstGeom>
        </p:spPr>
        <p:txBody>
          <a:bodyPr wrap="none">
            <a:spAutoFit/>
          </a:bodyPr>
          <a:lstStyle/>
          <a:p>
            <a:pPr algn="ctr"/>
            <a:fld id="{B5B30AF7-B0B9-4437-B698-73979579B67B}" type="slidenum">
              <a:rPr kumimoji="0" lang="en-US" altLang="en-US" sz="1100" b="1" i="0" u="none" strike="noStrike" kern="1200" cap="none" spc="-70" normalizeH="0" baseline="0" noProof="0" smtClean="0">
                <a:ln>
                  <a:noFill/>
                </a:ln>
                <a:solidFill>
                  <a:srgbClr val="FFFFFF"/>
                </a:solidFill>
                <a:effectLst/>
                <a:uLnTx/>
                <a:uFillTx/>
                <a:latin typeface="+mn-lt"/>
                <a:ea typeface="+mn-ea"/>
                <a:cs typeface="+mn-cs"/>
              </a:rPr>
              <a:t>9</a:t>
            </a:fld>
            <a:endParaRPr lang="en-US" dirty="0"/>
          </a:p>
        </p:txBody>
      </p:sp>
      <p:sp>
        <p:nvSpPr>
          <p:cNvPr id="4" name="Title 3" descr="air pressure buildup rate test"/>
          <p:cNvSpPr>
            <a:spLocks noGrp="1"/>
          </p:cNvSpPr>
          <p:nvPr>
            <p:ph type="title"/>
          </p:nvPr>
        </p:nvSpPr>
        <p:spPr/>
        <p:txBody>
          <a:bodyPr/>
          <a:lstStyle/>
          <a:p>
            <a:r>
              <a:rPr lang="en-US" dirty="0"/>
              <a:t>Air Pressure Buildup Rate Test</a:t>
            </a:r>
          </a:p>
        </p:txBody>
      </p:sp>
    </p:spTree>
    <p:extLst>
      <p:ext uri="{BB962C8B-B14F-4D97-AF65-F5344CB8AC3E}">
        <p14:creationId xmlns:p14="http://schemas.microsoft.com/office/powerpoint/2010/main" val="579682307"/>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9D6652020581F4AAFEC247DDFD43C06" ma:contentTypeVersion="2" ma:contentTypeDescription="Create a new document." ma:contentTypeScope="" ma:versionID="5a328d6fc7b0f8b4010254549e87812a">
  <xsd:schema xmlns:xsd="http://www.w3.org/2001/XMLSchema" xmlns:xs="http://www.w3.org/2001/XMLSchema" xmlns:p="http://schemas.microsoft.com/office/2006/metadata/properties" xmlns:ns2="6dc33cb6-6e53-400e-a50b-7d10ab5b0f80" targetNamespace="http://schemas.microsoft.com/office/2006/metadata/properties" ma:root="true" ma:fieldsID="63d12a00ee4cf5b63b0850246bd16b37" ns2:_="">
    <xsd:import namespace="6dc33cb6-6e53-400e-a50b-7d10ab5b0f80"/>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c33cb6-6e53-400e-a50b-7d10ab5b0f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935FCB4-2ECB-46F1-B2C5-161FDAF287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c33cb6-6e53-400e-a50b-7d10ab5b0f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98F3540-293B-4FE6-B141-5036AAAF8BA5}">
  <ds:schemaRefs>
    <ds:schemaRef ds:uri="http://schemas.microsoft.com/sharepoint/v3/contenttype/forms"/>
  </ds:schemaRefs>
</ds:datastoreItem>
</file>

<file path=customXml/itemProps3.xml><?xml version="1.0" encoding="utf-8"?>
<ds:datastoreItem xmlns:ds="http://schemas.openxmlformats.org/officeDocument/2006/customXml" ds:itemID="{F2511172-CDAF-488B-B334-894C68FEC6E1}">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6dc33cb6-6e53-400e-a50b-7d10ab5b0f80"/>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10710</TotalTime>
  <Words>2755</Words>
  <Application>Microsoft Office PowerPoint</Application>
  <PresentationFormat>On-screen Show (4:3)</PresentationFormat>
  <Paragraphs>250</Paragraphs>
  <Slides>25</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Roboto</vt:lpstr>
      <vt:lpstr>Roboto Medium</vt:lpstr>
      <vt:lpstr>Wingdings</vt:lpstr>
      <vt:lpstr>Default Design</vt:lpstr>
      <vt:lpstr>Slack Adjusters</vt:lpstr>
      <vt:lpstr>Brake Chamber/Canister &amp; Brake Lines</vt:lpstr>
      <vt:lpstr>Brake Drums &amp; Linings</vt:lpstr>
      <vt:lpstr>Air Compressor Governor Pressure Test</vt:lpstr>
      <vt:lpstr>Parking Brake Leak Test</vt:lpstr>
      <vt:lpstr>Service Brake Leak Test</vt:lpstr>
      <vt:lpstr>Low Pressure  Warning Signal Test</vt:lpstr>
      <vt:lpstr>Parking Brake Check</vt:lpstr>
      <vt:lpstr>Air Pressure Buildup Rate Test</vt:lpstr>
      <vt:lpstr>Post Off-Road Inspection</vt:lpstr>
      <vt:lpstr>Post Off-Road Inspection Checklist</vt:lpstr>
      <vt:lpstr>Post Off-Road Inspection</vt:lpstr>
      <vt:lpstr>Post Off-Road Inspection</vt:lpstr>
      <vt:lpstr>Post Off-Road Inspection</vt:lpstr>
      <vt:lpstr>Post Off-Road Inspection</vt:lpstr>
      <vt:lpstr>Post Off-Road Inspection</vt:lpstr>
      <vt:lpstr>Post Off-Road Inspection</vt:lpstr>
      <vt:lpstr>Post Off-Road Inspection Noxious Weeds</vt:lpstr>
      <vt:lpstr>Engine Fire Readiness (Post-Incident)</vt:lpstr>
      <vt:lpstr>Normal Unit Stocking (NUS)</vt:lpstr>
      <vt:lpstr>Incidents With a Supply Unit</vt:lpstr>
      <vt:lpstr>Incidents Without a Supply Unit</vt:lpstr>
      <vt:lpstr>Damage or Repair Reporting  and Documentation</vt:lpstr>
      <vt:lpstr>Vehicle Watch Out Situations</vt:lpstr>
      <vt:lpstr>Objectives</vt:lpstr>
    </vt:vector>
  </TitlesOfParts>
  <Company>Bureau of Land Management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1B - Vehicle Inspections</dc:title>
  <dc:subject>Engine Operator (ENOP) Training</dc:subject>
  <dc:creator>BLM Fire Training Unit</dc:creator>
  <cp:keywords>ENOP, engine operator</cp:keywords>
  <cp:lastModifiedBy>Ascherfeld, Sheri L</cp:lastModifiedBy>
  <cp:revision>689</cp:revision>
  <cp:lastPrinted>2018-03-26T22:58:39Z</cp:lastPrinted>
  <dcterms:created xsi:type="dcterms:W3CDTF">2006-05-15T15:54:08Z</dcterms:created>
  <dcterms:modified xsi:type="dcterms:W3CDTF">2021-03-15T20:14:38Z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0x01010059D6652020581F4AAFEC247DDFD43C06</vt:lpwstr>
  </property>
</Properties>
</file>