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4"/>
  </p:sldMasterIdLst>
  <p:notesMasterIdLst>
    <p:notesMasterId r:id="rId41"/>
  </p:notesMasterIdLst>
  <p:handoutMasterIdLst>
    <p:handoutMasterId r:id="rId42"/>
  </p:handoutMasterIdLst>
  <p:sldIdLst>
    <p:sldId id="449" r:id="rId5"/>
    <p:sldId id="445" r:id="rId6"/>
    <p:sldId id="357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71" r:id="rId25"/>
    <p:sldId id="472" r:id="rId26"/>
    <p:sldId id="473" r:id="rId27"/>
    <p:sldId id="474" r:id="rId28"/>
    <p:sldId id="475" r:id="rId29"/>
    <p:sldId id="293" r:id="rId30"/>
    <p:sldId id="294" r:id="rId31"/>
    <p:sldId id="297" r:id="rId32"/>
    <p:sldId id="295" r:id="rId33"/>
    <p:sldId id="296" r:id="rId34"/>
    <p:sldId id="476" r:id="rId35"/>
    <p:sldId id="477" r:id="rId36"/>
    <p:sldId id="478" r:id="rId37"/>
    <p:sldId id="483" r:id="rId38"/>
    <p:sldId id="481" r:id="rId39"/>
    <p:sldId id="482" r:id="rId40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Pamela J" initials="MPJ" lastIdx="1" clrIdx="0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CB32E-0C9A-4B0C-B208-D4A9C7AB9D90}" v="1" dt="2023-02-03T20:33:03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54848" autoAdjust="0"/>
  </p:normalViewPr>
  <p:slideViewPr>
    <p:cSldViewPr>
      <p:cViewPr varScale="1">
        <p:scale>
          <a:sx n="31" d="100"/>
          <a:sy n="31" d="100"/>
        </p:scale>
        <p:origin x="2336" y="28"/>
      </p:cViewPr>
      <p:guideLst>
        <p:guide orient="horz" pos="2160"/>
        <p:guide pos="5616"/>
        <p:guide orient="horz" pos="864"/>
        <p:guide pos="2880"/>
        <p:guide pos="52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>
      <p:cViewPr>
        <p:scale>
          <a:sx n="75" d="100"/>
          <a:sy n="75" d="100"/>
        </p:scale>
        <p:origin x="2322" y="636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onald, Pamela J" userId="c95fd413-ead2-4805-b58e-88879ebdda03" providerId="ADAL" clId="{1ADCB32E-0C9A-4B0C-B208-D4A9C7AB9D90}"/>
    <pc:docChg chg="modSld">
      <pc:chgData name="McDonald, Pamela J" userId="c95fd413-ead2-4805-b58e-88879ebdda03" providerId="ADAL" clId="{1ADCB32E-0C9A-4B0C-B208-D4A9C7AB9D90}" dt="2023-02-03T20:33:03.061" v="0"/>
      <pc:docMkLst>
        <pc:docMk/>
      </pc:docMkLst>
      <pc:sldChg chg="addSp modSp">
        <pc:chgData name="McDonald, Pamela J" userId="c95fd413-ead2-4805-b58e-88879ebdda03" providerId="ADAL" clId="{1ADCB32E-0C9A-4B0C-B208-D4A9C7AB9D90}" dt="2023-02-03T20:33:03.061" v="0"/>
        <pc:sldMkLst>
          <pc:docMk/>
          <pc:sldMk cId="3183154996" sldId="449"/>
        </pc:sldMkLst>
        <pc:spChg chg="add mod">
          <ac:chgData name="McDonald, Pamela J" userId="c95fd413-ead2-4805-b58e-88879ebdda03" providerId="ADAL" clId="{1ADCB32E-0C9A-4B0C-B208-D4A9C7AB9D90}" dt="2023-02-03T20:33:03.061" v="0"/>
          <ac:spMkLst>
            <pc:docMk/>
            <pc:sldMk cId="3183154996" sldId="449"/>
            <ac:spMk id="2" creationId="{7CA00251-D031-FA00-5DDE-0E40EC2154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74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Tighten bolts if loose, add lock tight if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06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02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Darley gear box level is checked on the front of the gear face with a small allen wrench. </a:t>
            </a:r>
          </a:p>
          <a:p>
            <a:r>
              <a:rPr lang="en-US" dirty="0"/>
              <a:t>The fill locations are any larger size plugs on the side of the gear box. </a:t>
            </a:r>
          </a:p>
          <a:p>
            <a:r>
              <a:rPr lang="en-US" dirty="0"/>
              <a:t>Check the vent for dirt, if plugged it can cause seal damage and or leaks.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85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in the manuals that are provided with the fire engine to see the recommended service intervals. </a:t>
            </a:r>
          </a:p>
          <a:p>
            <a:endParaRPr lang="en-US" dirty="0"/>
          </a:p>
          <a:p>
            <a:r>
              <a:rPr lang="en-US" dirty="0"/>
              <a:t>Document all services that are completed in the FEMPR.</a:t>
            </a:r>
          </a:p>
          <a:p>
            <a:endParaRPr lang="en-US" dirty="0"/>
          </a:p>
          <a:p>
            <a:r>
              <a:rPr lang="en-US" dirty="0"/>
              <a:t>If not doing the work yourself, verify that the shop has completed the repairs/service correctly.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4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Ceramic seal. </a:t>
            </a:r>
          </a:p>
          <a:p>
            <a:r>
              <a:rPr lang="en-US" dirty="0"/>
              <a:t>Left is ceramic part of seal assembly. The white part is the ceramic part with an </a:t>
            </a:r>
            <a:r>
              <a:rPr lang="en-US" dirty="0" err="1"/>
              <a:t>o-ring</a:t>
            </a:r>
            <a:r>
              <a:rPr lang="en-US" dirty="0"/>
              <a:t> outer seal.</a:t>
            </a:r>
          </a:p>
          <a:p>
            <a:r>
              <a:rPr lang="en-US" dirty="0"/>
              <a:t>The middle is the part that is glued to the pump shaft. The black part of that is a strong carbon ring that wears into the ceramic seal.</a:t>
            </a:r>
          </a:p>
          <a:p>
            <a:r>
              <a:rPr lang="en-US" dirty="0"/>
              <a:t>Right part is a spring to keep the sealing surfaces in good contact with each other. </a:t>
            </a:r>
          </a:p>
          <a:p>
            <a:endParaRPr lang="en-US" dirty="0"/>
          </a:p>
          <a:p>
            <a:r>
              <a:rPr lang="en-US" dirty="0"/>
              <a:t>Prolong cavitation of the pump can damage and break the sealing causing leaks. Water is used to cool the ceramic/carbon ring surfaces as shown in the following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61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09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and demonstrate how to do a short-term winterization and what extra steps are required to do a full winterization. Maybe have the students discuss what would need to be done to do both. Then bring in the FEMPR and the pages to help them complete a proper winterization.</a:t>
            </a:r>
          </a:p>
          <a:p>
            <a:endParaRPr lang="en-US" dirty="0"/>
          </a:p>
          <a:p>
            <a:r>
              <a:rPr lang="en-US" dirty="0"/>
              <a:t>These can be work-stations or done to get the class out from the classroom with the help of cadre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40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be completed at a work-station or as an outside activity. </a:t>
            </a:r>
          </a:p>
          <a:p>
            <a:endParaRPr lang="en-US" dirty="0"/>
          </a:p>
          <a:p>
            <a:r>
              <a:rPr lang="en-US" dirty="0"/>
              <a:t>(smaller groups have better interactions and tend to learn the steps better).</a:t>
            </a:r>
          </a:p>
          <a:p>
            <a:r>
              <a:rPr lang="en-US" dirty="0"/>
              <a:t>(walk the small groups thru the test without the pump motor running so everyone can hear then have a couple of students perform a pump test while being supervised)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1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discussion question: What problems have you have encountered?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a group discuss a couple of the problems presented and how to troubleshoot them if they are not covered below. Use cadre experience to explain possible causes.</a:t>
            </a:r>
          </a:p>
          <a:p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Utilize daily PM checks to troubleshoot issues. Have students present their findings and how they corrected the issues.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45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oil as required from the pump motor manufacturer. It’s a good idea to write with a permanent marker on the filter when the next service is due or when the last service was completed.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1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when doing oil change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06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Lightly tap out filters away from open air intake system. </a:t>
            </a:r>
          </a:p>
          <a:p>
            <a:r>
              <a:rPr lang="en-US" dirty="0"/>
              <a:t>Never blow out an air filter!!! </a:t>
            </a:r>
          </a:p>
          <a:p>
            <a:r>
              <a:rPr lang="en-US" dirty="0"/>
              <a:t>Change as needed. </a:t>
            </a:r>
          </a:p>
          <a:p>
            <a:r>
              <a:rPr lang="en-US" dirty="0"/>
              <a:t>Check for dirt intrusion past the filter. </a:t>
            </a:r>
          </a:p>
          <a:p>
            <a:r>
              <a:rPr lang="en-US" dirty="0"/>
              <a:t>Air filters are cheaper that a new motor.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6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operation, Hand primers tend to develop cracks in the rubber diaphragm and can leak or not pull a prime. Electrical primers may need to be rebuilt if the vanes get damaged.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8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New/Different pump panels may be seen on our fire engines. Take some time to learn and train on how they operate.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76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that gauges are working.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92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for correct operation and that there are no damage to the hoses.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F2C9B-9E4E-4D6F-A809-7D8ABBB4E98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56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 with red lines above and below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 descr="slide number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 descr="oval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 descr="oval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4B-</a:t>
            </a:r>
            <a:fld id="{DCA764BA-4FF7-44AC-B092-3A07FE14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4C-</a:t>
            </a:r>
            <a:fld id="{BB1B6457-0AE4-4F46-8C5A-6367C8A6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 descr="slide number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 descr="oval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 descr="oval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line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  <p:sldLayoutId id="2147484135" r:id="rId13"/>
    <p:sldLayoutId id="214748413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Fire Engine</a:t>
            </a:r>
            <a:br>
              <a:rPr lang="en-US"/>
            </a:br>
            <a:r>
              <a:rPr lang="en-US"/>
              <a:t>Maintenance</a:t>
            </a:r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1C – Pump Inspections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00251-D031-FA00-5DDE-0E40EC215422}"/>
              </a:ext>
            </a:extLst>
          </p:cNvPr>
          <p:cNvSpPr txBox="1"/>
          <p:nvPr/>
        </p:nvSpPr>
        <p:spPr>
          <a:xfrm>
            <a:off x="802386" y="6248400"/>
            <a:ext cx="24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Version: January 2023</a:t>
            </a:r>
          </a:p>
        </p:txBody>
      </p:sp>
    </p:spTree>
    <p:extLst>
      <p:ext uri="{BB962C8B-B14F-4D97-AF65-F5344CB8AC3E}">
        <p14:creationId xmlns:p14="http://schemas.microsoft.com/office/powerpoint/2010/main" val="318315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</a:t>
            </a:r>
          </a:p>
        </p:txBody>
      </p:sp>
      <p:pic>
        <p:nvPicPr>
          <p:cNvPr id="19460" name="Picture 4" descr="Oil fill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200400" cy="2743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1" name="Picture 5" descr="Oil Filter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371600"/>
            <a:ext cx="3200400" cy="2743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2" name="Picture 6" descr="Oil dr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0545" y="4486275"/>
            <a:ext cx="3124200" cy="17621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807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Check and Fill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Oil level is checked with the dipstick. Due to different motors that are used on all our equipment you may have to hunt to find the dipstick.</a:t>
            </a:r>
          </a:p>
          <a:p>
            <a:r>
              <a:rPr lang="en-US" dirty="0"/>
              <a:t>Oil is added at the fill cap located on the top of the pump engine.</a:t>
            </a:r>
          </a:p>
        </p:txBody>
      </p:sp>
      <p:pic>
        <p:nvPicPr>
          <p:cNvPr id="20497" name="Picture 17" descr="Fuel fil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543050"/>
            <a:ext cx="2921000" cy="2190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498" name="Picture 18" descr="Oil Fi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4032250"/>
            <a:ext cx="2921000" cy="21399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499" name="Line 19" descr="arrow"/>
          <p:cNvSpPr>
            <a:spLocks noChangeShapeType="1"/>
          </p:cNvSpPr>
          <p:nvPr/>
        </p:nvSpPr>
        <p:spPr bwMode="auto">
          <a:xfrm>
            <a:off x="4343146" y="2209800"/>
            <a:ext cx="1752854" cy="1905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500" name="Line 20" descr="arrow"/>
          <p:cNvSpPr>
            <a:spLocks noChangeShapeType="1"/>
          </p:cNvSpPr>
          <p:nvPr/>
        </p:nvSpPr>
        <p:spPr bwMode="auto">
          <a:xfrm>
            <a:off x="4343400" y="5022850"/>
            <a:ext cx="21336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Drain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2075" tIns="46038" rIns="92075" bIns="46038">
            <a:normAutofit fontScale="92500" lnSpcReduction="20000"/>
          </a:bodyPr>
          <a:lstStyle/>
          <a:p>
            <a:r>
              <a:rPr lang="en-US" dirty="0"/>
              <a:t>Oil drain is located under the motor, and the remote drain valve will be labeled.</a:t>
            </a:r>
          </a:p>
          <a:p>
            <a:r>
              <a:rPr lang="en-US" dirty="0"/>
              <a:t>Drain is used to change oil.</a:t>
            </a:r>
          </a:p>
          <a:p>
            <a:r>
              <a:rPr lang="en-US" dirty="0"/>
              <a:t>Oil drain hose empties under the rear of the truck. A cap will be on the end of the hose to prevent accidental draining of the engine oil.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10947"/>
          <a:stretch/>
        </p:blipFill>
        <p:spPr bwMode="auto">
          <a:xfrm>
            <a:off x="4773688" y="1336413"/>
            <a:ext cx="3428744" cy="21687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534" name="Line 6" descr="arrow"/>
          <p:cNvSpPr>
            <a:spLocks noChangeShapeType="1"/>
          </p:cNvSpPr>
          <p:nvPr/>
        </p:nvSpPr>
        <p:spPr bwMode="auto">
          <a:xfrm>
            <a:off x="3505200" y="2895600"/>
            <a:ext cx="2590800" cy="76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95E8499E-47F2-4179-929A-268BD3EEA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8765" r="834" b="11111"/>
          <a:stretch/>
        </p:blipFill>
        <p:spPr>
          <a:xfrm>
            <a:off x="4775013" y="3773822"/>
            <a:ext cx="3455911" cy="2832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Line 6" descr="arrow">
            <a:extLst>
              <a:ext uri="{FF2B5EF4-FFF2-40B4-BE49-F238E27FC236}">
                <a16:creationId xmlns:a16="http://schemas.microsoft.com/office/drawing/2014/main" id="{C5B5F1C8-C854-4FF0-A979-A67DBEF9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366952"/>
            <a:ext cx="2994327" cy="881448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Filter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Oil filter is located next to the dipstick.</a:t>
            </a:r>
          </a:p>
          <a:p>
            <a:r>
              <a:rPr lang="en-US" dirty="0"/>
              <a:t>Filter should be changed when oil is changed.</a:t>
            </a:r>
          </a:p>
        </p:txBody>
      </p:sp>
      <p:pic>
        <p:nvPicPr>
          <p:cNvPr id="23557" name="Picture 5" descr="Fuel 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962400" cy="33877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558" name="Line 6" descr="arrow"/>
          <p:cNvSpPr>
            <a:spLocks noChangeShapeType="1"/>
          </p:cNvSpPr>
          <p:nvPr/>
        </p:nvSpPr>
        <p:spPr bwMode="auto">
          <a:xfrm>
            <a:off x="4267200" y="32766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Filter</a:t>
            </a:r>
          </a:p>
        </p:txBody>
      </p:sp>
      <p:pic>
        <p:nvPicPr>
          <p:cNvPr id="21508" name="Picture 4" descr="Fuel fi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502" y="1371600"/>
            <a:ext cx="4191000" cy="314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09" name="Line 5" descr="arrow"/>
          <p:cNvSpPr>
            <a:spLocks noChangeShapeType="1"/>
          </p:cNvSpPr>
          <p:nvPr/>
        </p:nvSpPr>
        <p:spPr bwMode="auto">
          <a:xfrm>
            <a:off x="5562600" y="32004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1510" name="Picture 6" descr="Fuel Fill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92" y="1447800"/>
            <a:ext cx="2803585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383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Filter(s)</a:t>
            </a:r>
          </a:p>
        </p:txBody>
      </p:sp>
      <p:pic>
        <p:nvPicPr>
          <p:cNvPr id="24580" name="Picture 4" descr="removing air filt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371599"/>
            <a:ext cx="3656012" cy="2436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5" descr="air filter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5988" y="1371600"/>
            <a:ext cx="3656012" cy="2436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D6595012-D534-4981-B8EE-81F9948F60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11481" r="24444" b="5556"/>
          <a:stretch/>
        </p:blipFill>
        <p:spPr>
          <a:xfrm rot="5400000">
            <a:off x="3072266" y="3908964"/>
            <a:ext cx="269149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</a:t>
            </a:r>
          </a:p>
        </p:txBody>
      </p:sp>
      <p:pic>
        <p:nvPicPr>
          <p:cNvPr id="25604" name="Picture 4" descr="prim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4408402"/>
            <a:ext cx="2552700" cy="178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 descr="Plumbing Valves3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4902" y="1377865"/>
            <a:ext cx="3198812" cy="2741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605" name="Picture 5" descr="Primer under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0605" y="1377865"/>
            <a:ext cx="3198812" cy="2741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07" name="Line 7" descr="arrow"/>
          <p:cNvSpPr>
            <a:spLocks noChangeShapeType="1"/>
          </p:cNvSpPr>
          <p:nvPr/>
        </p:nvSpPr>
        <p:spPr bwMode="auto">
          <a:xfrm>
            <a:off x="4800600" y="2590800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 descr="arrow"/>
          <p:cNvSpPr>
            <a:spLocks noChangeShapeType="1"/>
          </p:cNvSpPr>
          <p:nvPr/>
        </p:nvSpPr>
        <p:spPr bwMode="auto">
          <a:xfrm>
            <a:off x="1295400" y="2286000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Fire Apparatus Pump Operations, Mechanics, and Components Plain Water  Operations">
            <a:extLst>
              <a:ext uri="{FF2B5EF4-FFF2-40B4-BE49-F238E27FC236}">
                <a16:creationId xmlns:a16="http://schemas.microsoft.com/office/drawing/2014/main" id="{31628EFE-E9C6-49F6-9AFE-25BD99DA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4316327"/>
            <a:ext cx="370046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5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Switches, Glow Plugs, &amp; Throttle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9A145-8DC2-4624-BDC0-853194BBC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5425" r="4762" b="8063"/>
          <a:stretch/>
        </p:blipFill>
        <p:spPr>
          <a:xfrm>
            <a:off x="304800" y="1600200"/>
            <a:ext cx="2743200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82B8A-90CF-4DF0-AB8E-B201C3A4D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203" r="8333" b="3714"/>
          <a:stretch/>
        </p:blipFill>
        <p:spPr>
          <a:xfrm>
            <a:off x="5867400" y="1600200"/>
            <a:ext cx="2800350" cy="3733800"/>
          </a:xfrm>
          <a:prstGeom prst="rect">
            <a:avLst/>
          </a:prstGeom>
        </p:spPr>
      </p:pic>
      <p:pic>
        <p:nvPicPr>
          <p:cNvPr id="6" name="Picture 5" descr="A picture containing text, bunch, different, several&#10;&#10;Description automatically generated">
            <a:extLst>
              <a:ext uri="{FF2B5EF4-FFF2-40B4-BE49-F238E27FC236}">
                <a16:creationId xmlns:a16="http://schemas.microsoft.com/office/drawing/2014/main" id="{C9659732-C1A7-4639-9C37-5438B987A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1275" y="2085975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Gauges</a:t>
            </a:r>
          </a:p>
        </p:txBody>
      </p:sp>
      <p:pic>
        <p:nvPicPr>
          <p:cNvPr id="27652" name="Picture 4" descr="pane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4419600"/>
            <a:ext cx="3048000" cy="1741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53" name="Picture 5" descr="pa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752600"/>
            <a:ext cx="32004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7654" name="AutoShape 6" descr="box and connector lines"/>
          <p:cNvSpPr>
            <a:spLocks/>
          </p:cNvSpPr>
          <p:nvPr/>
        </p:nvSpPr>
        <p:spPr bwMode="auto">
          <a:xfrm>
            <a:off x="5486400" y="4648200"/>
            <a:ext cx="1524000" cy="838200"/>
          </a:xfrm>
          <a:prstGeom prst="borderCallout3">
            <a:avLst>
              <a:gd name="adj1" fmla="val 13634"/>
              <a:gd name="adj2" fmla="val 105000"/>
              <a:gd name="adj3" fmla="val 13634"/>
              <a:gd name="adj4" fmla="val 141042"/>
              <a:gd name="adj5" fmla="val -57199"/>
              <a:gd name="adj6" fmla="val 141042"/>
              <a:gd name="adj7" fmla="val -128597"/>
              <a:gd name="adj8" fmla="val -1187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7655" name="Text Box 7" descr="RPM gauge and engine temperature gauge"/>
          <p:cNvSpPr txBox="1">
            <a:spLocks noChangeArrowheads="1"/>
          </p:cNvSpPr>
          <p:nvPr/>
        </p:nvSpPr>
        <p:spPr bwMode="auto">
          <a:xfrm>
            <a:off x="381000" y="2089150"/>
            <a:ext cx="1981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RPM Gauge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Engine Temperature Gauge</a:t>
            </a:r>
          </a:p>
        </p:txBody>
      </p:sp>
      <p:sp>
        <p:nvSpPr>
          <p:cNvPr id="27656" name="Text Box 8" descr="water pressure gauge and water tank level master gauge"/>
          <p:cNvSpPr txBox="1">
            <a:spLocks noChangeArrowheads="1"/>
          </p:cNvSpPr>
          <p:nvPr/>
        </p:nvSpPr>
        <p:spPr bwMode="auto">
          <a:xfrm>
            <a:off x="6096000" y="1708150"/>
            <a:ext cx="2438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Water Pressure Gauge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Water Tank Level Master Gauge</a:t>
            </a:r>
          </a:p>
        </p:txBody>
      </p:sp>
      <p:sp>
        <p:nvSpPr>
          <p:cNvPr id="27657" name="Text Box 9" descr="oil pressure gauge"/>
          <p:cNvSpPr txBox="1">
            <a:spLocks noChangeArrowheads="1"/>
          </p:cNvSpPr>
          <p:nvPr/>
        </p:nvSpPr>
        <p:spPr bwMode="auto">
          <a:xfrm>
            <a:off x="3581400" y="445135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Oil Pressure Gauge</a:t>
            </a:r>
          </a:p>
        </p:txBody>
      </p:sp>
      <p:sp>
        <p:nvSpPr>
          <p:cNvPr id="27658" name="Line 10" descr="arrows"/>
          <p:cNvSpPr>
            <a:spLocks noChangeShapeType="1"/>
          </p:cNvSpPr>
          <p:nvPr/>
        </p:nvSpPr>
        <p:spPr bwMode="auto">
          <a:xfrm>
            <a:off x="2286000" y="2362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 descr="arrows"/>
          <p:cNvSpPr>
            <a:spLocks noChangeShapeType="1"/>
          </p:cNvSpPr>
          <p:nvPr/>
        </p:nvSpPr>
        <p:spPr bwMode="auto">
          <a:xfrm flipV="1">
            <a:off x="2286000" y="3276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 descr="arrows"/>
          <p:cNvSpPr>
            <a:spLocks noChangeShapeType="1"/>
          </p:cNvSpPr>
          <p:nvPr/>
        </p:nvSpPr>
        <p:spPr bwMode="auto">
          <a:xfrm flipH="1">
            <a:off x="4800600" y="22860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 descr="arrows"/>
          <p:cNvSpPr>
            <a:spLocks noChangeShapeType="1"/>
          </p:cNvSpPr>
          <p:nvPr/>
        </p:nvSpPr>
        <p:spPr bwMode="auto">
          <a:xfrm flipH="1" flipV="1">
            <a:off x="4419600" y="3657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 descr="arrows"/>
          <p:cNvSpPr>
            <a:spLocks noChangeShapeType="1"/>
          </p:cNvSpPr>
          <p:nvPr/>
        </p:nvSpPr>
        <p:spPr bwMode="auto">
          <a:xfrm flipH="1" flipV="1">
            <a:off x="5715000" y="32004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Pressure Safety Shutdown Switch</a:t>
            </a:r>
          </a:p>
        </p:txBody>
      </p:sp>
      <p:grpSp>
        <p:nvGrpSpPr>
          <p:cNvPr id="28685" name="Group 13" descr="panel showing water pressure ssafety shutdown switch (and other switches)"/>
          <p:cNvGrpSpPr>
            <a:grpSpLocks/>
          </p:cNvGrpSpPr>
          <p:nvPr/>
        </p:nvGrpSpPr>
        <p:grpSpPr bwMode="auto">
          <a:xfrm>
            <a:off x="4953000" y="1411288"/>
            <a:ext cx="3429000" cy="4160837"/>
            <a:chOff x="3216" y="967"/>
            <a:chExt cx="2160" cy="2621"/>
          </a:xfrm>
        </p:grpSpPr>
        <p:pic>
          <p:nvPicPr>
            <p:cNvPr id="28683" name="Picture 11" descr="pane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967"/>
              <a:ext cx="2159" cy="12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8676" name="Picture 4" descr="pane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16" y="2354"/>
              <a:ext cx="2160" cy="1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8680" name="Rectangle 8" descr="Box "/>
            <p:cNvSpPr>
              <a:spLocks noChangeArrowheads="1"/>
            </p:cNvSpPr>
            <p:nvPr/>
          </p:nvSpPr>
          <p:spPr bwMode="auto">
            <a:xfrm>
              <a:off x="3312" y="3072"/>
              <a:ext cx="816" cy="4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1" name="Line 9" descr="arrow pointing to expanded view"/>
            <p:cNvSpPr>
              <a:spLocks noChangeShapeType="1"/>
            </p:cNvSpPr>
            <p:nvPr/>
          </p:nvSpPr>
          <p:spPr bwMode="auto">
            <a:xfrm flipH="1" flipV="1">
              <a:off x="3552" y="2052"/>
              <a:ext cx="0" cy="10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 descr="water pressure safety shutdown switch"/>
          <p:cNvGrpSpPr/>
          <p:nvPr/>
        </p:nvGrpSpPr>
        <p:grpSpPr>
          <a:xfrm>
            <a:off x="838200" y="1371600"/>
            <a:ext cx="3657600" cy="4038600"/>
            <a:chOff x="466725" y="1371600"/>
            <a:chExt cx="4029075" cy="4191000"/>
          </a:xfrm>
        </p:grpSpPr>
        <p:pic>
          <p:nvPicPr>
            <p:cNvPr id="28679" name="Picture 7" descr="662 water pressure safety shutdown switc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725" y="1371600"/>
              <a:ext cx="4029075" cy="419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Line 6" descr="arrow"/>
            <p:cNvSpPr>
              <a:spLocks noChangeShapeType="1"/>
            </p:cNvSpPr>
            <p:nvPr/>
          </p:nvSpPr>
          <p:spPr bwMode="auto">
            <a:xfrm flipH="1" flipV="1">
              <a:off x="1905000" y="4267200"/>
              <a:ext cx="762000" cy="1143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005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Inspect a pump package and describe pump maintenance procedures as outlined in the FEMPR.</a:t>
            </a:r>
          </a:p>
          <a:p>
            <a:r>
              <a:rPr lang="en-US" dirty="0"/>
              <a:t>Correctly enter all pump information in the FEMPR.</a:t>
            </a:r>
          </a:p>
          <a:p>
            <a:r>
              <a:rPr lang="en-US" dirty="0"/>
              <a:t>Conduct a pump performance test and record the results in the FEMPR.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04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Reels</a:t>
            </a:r>
          </a:p>
        </p:txBody>
      </p:sp>
      <p:pic>
        <p:nvPicPr>
          <p:cNvPr id="29700" name="Picture 4" descr="Hose reel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371600"/>
            <a:ext cx="6399213" cy="4657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418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Inline Strainer</a:t>
            </a:r>
          </a:p>
        </p:txBody>
      </p:sp>
      <p:pic>
        <p:nvPicPr>
          <p:cNvPr id="32772" name="Picture 4" descr="water inline strainer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740805" y="1912005"/>
            <a:ext cx="5062815" cy="40671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2773" name="Picture 5" descr="Strainer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380570"/>
            <a:ext cx="3200400" cy="25818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 descr="Wye strainer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0" y="4076700"/>
            <a:ext cx="3200400" cy="2400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9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Mounting Bolts</a:t>
            </a:r>
          </a:p>
        </p:txBody>
      </p:sp>
      <p:pic>
        <p:nvPicPr>
          <p:cNvPr id="33796" name="Picture 4" descr="Pump drivecase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811338" y="1406525"/>
            <a:ext cx="5484812" cy="3917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val 4" descr="oval indicating pump mounting bolts"/>
          <p:cNvSpPr/>
          <p:nvPr/>
        </p:nvSpPr>
        <p:spPr>
          <a:xfrm>
            <a:off x="5029200" y="1752600"/>
            <a:ext cx="1143000" cy="2514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Exhaust</a:t>
            </a:r>
          </a:p>
        </p:txBody>
      </p:sp>
      <p:pic>
        <p:nvPicPr>
          <p:cNvPr id="34822" name="Picture 6" descr="pump exhaust system"/>
          <p:cNvPicPr>
            <a:picLocks noChangeArrowheads="1"/>
          </p:cNvPicPr>
          <p:nvPr/>
        </p:nvPicPr>
        <p:blipFill rotWithShape="1">
          <a:blip r:embed="rId3" cstate="screen">
            <a:lum contrast="12000"/>
          </a:blip>
          <a:srcRect b="14106"/>
          <a:stretch/>
        </p:blipFill>
        <p:spPr bwMode="auto">
          <a:xfrm>
            <a:off x="762000" y="4086225"/>
            <a:ext cx="3016250" cy="2619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4821" name="Picture 5" descr="pump exhaust system"/>
          <p:cNvPicPr>
            <a:picLocks noChangeArrowheads="1"/>
          </p:cNvPicPr>
          <p:nvPr/>
        </p:nvPicPr>
        <p:blipFill>
          <a:blip r:embed="rId4" cstate="screen">
            <a:lum contrast="12000"/>
          </a:blip>
          <a:srcRect/>
          <a:stretch>
            <a:fillRect/>
          </a:stretch>
        </p:blipFill>
        <p:spPr bwMode="auto">
          <a:xfrm>
            <a:off x="762000" y="1422400"/>
            <a:ext cx="3016250" cy="2514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940707" y="2438400"/>
            <a:ext cx="1371600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ump exhaust system">
            <a:extLst>
              <a:ext uri="{FF2B5EF4-FFF2-40B4-BE49-F238E27FC236}">
                <a16:creationId xmlns:a16="http://schemas.microsoft.com/office/drawing/2014/main" id="{FC680C74-6AB9-4872-B59B-E171B04ED7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889" r="11668" b="14445"/>
          <a:stretch/>
        </p:blipFill>
        <p:spPr>
          <a:xfrm>
            <a:off x="4652284" y="4353479"/>
            <a:ext cx="3272516" cy="235212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 descr="pump exhaust system">
            <a:extLst>
              <a:ext uri="{FF2B5EF4-FFF2-40B4-BE49-F238E27FC236}">
                <a16:creationId xmlns:a16="http://schemas.microsoft.com/office/drawing/2014/main" id="{BBD8CC30-C27D-46A3-BAAB-B745E9E7D5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84" y="1422400"/>
            <a:ext cx="3272516" cy="245438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571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 Box</a:t>
            </a:r>
          </a:p>
        </p:txBody>
      </p:sp>
      <p:pic>
        <p:nvPicPr>
          <p:cNvPr id="35844" name="Picture 4" descr="Pump drivecase"/>
          <p:cNvPicPr>
            <a:picLocks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794963" y="1409700"/>
            <a:ext cx="3587037" cy="29102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 descr="gear oil fill plug">
            <a:extLst>
              <a:ext uri="{FF2B5EF4-FFF2-40B4-BE49-F238E27FC236}">
                <a16:creationId xmlns:a16="http://schemas.microsoft.com/office/drawing/2014/main" id="{3D68D419-ACFD-432D-8DBB-937323E2BF07}"/>
              </a:ext>
            </a:extLst>
          </p:cNvPr>
          <p:cNvSpPr txBox="1"/>
          <p:nvPr/>
        </p:nvSpPr>
        <p:spPr>
          <a:xfrm>
            <a:off x="5029200" y="561840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Gear Oil Fill Plug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B708FC-1982-43FC-85C1-0B5E31A5ED3D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993567" y="3657602"/>
            <a:ext cx="712033" cy="1960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gear oil level plug">
            <a:extLst>
              <a:ext uri="{FF2B5EF4-FFF2-40B4-BE49-F238E27FC236}">
                <a16:creationId xmlns:a16="http://schemas.microsoft.com/office/drawing/2014/main" id="{FDCCB084-E1C2-486E-BE48-B606F61C4FE7}"/>
              </a:ext>
            </a:extLst>
          </p:cNvPr>
          <p:cNvSpPr txBox="1"/>
          <p:nvPr/>
        </p:nvSpPr>
        <p:spPr>
          <a:xfrm>
            <a:off x="888593" y="629507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Gear Oil Level Plug</a:t>
            </a:r>
          </a:p>
        </p:txBody>
      </p:sp>
      <p:pic>
        <p:nvPicPr>
          <p:cNvPr id="2050" name="Picture 2" descr="Darley Pumps | 1-1/2 AGE 24K">
            <a:extLst>
              <a:ext uri="{FF2B5EF4-FFF2-40B4-BE49-F238E27FC236}">
                <a16:creationId xmlns:a16="http://schemas.microsoft.com/office/drawing/2014/main" id="{FA53FB87-6C3D-445F-9F3C-DC1F7CF8E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33076" r="44186" b="5555"/>
          <a:stretch/>
        </p:blipFill>
        <p:spPr bwMode="auto">
          <a:xfrm>
            <a:off x="685800" y="1409700"/>
            <a:ext cx="3587037" cy="42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E1B9BD-CC4A-4B42-95AB-ECEFA6FB3E3D}"/>
              </a:ext>
            </a:extLst>
          </p:cNvPr>
          <p:cNvCxnSpPr/>
          <p:nvPr/>
        </p:nvCxnSpPr>
        <p:spPr>
          <a:xfrm flipV="1">
            <a:off x="1752600" y="4594238"/>
            <a:ext cx="457200" cy="1708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descr="arrow">
            <a:extLst>
              <a:ext uri="{FF2B5EF4-FFF2-40B4-BE49-F238E27FC236}">
                <a16:creationId xmlns:a16="http://schemas.microsoft.com/office/drawing/2014/main" id="{9552CC01-1F39-4AF6-B29B-B92E2371D6A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714625" y="4568318"/>
            <a:ext cx="3278942" cy="1050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15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Pump Maintenance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Service</a:t>
            </a:r>
          </a:p>
          <a:p>
            <a:pPr lvl="1"/>
            <a:r>
              <a:rPr lang="en-US" sz="2000" dirty="0"/>
              <a:t>Change oil and filters per the pump motor manufacturer’s recommendation or local policy.</a:t>
            </a:r>
          </a:p>
          <a:p>
            <a:pPr lvl="1"/>
            <a:r>
              <a:rPr lang="en-US" sz="2000" dirty="0"/>
              <a:t>Change gear oil every 50 pump hours.</a:t>
            </a:r>
          </a:p>
          <a:p>
            <a:pPr lvl="1"/>
            <a:r>
              <a:rPr lang="en-US" sz="2000" dirty="0"/>
              <a:t>Change fuel filter when changing pump motor oil.</a:t>
            </a:r>
          </a:p>
          <a:p>
            <a:pPr lvl="1"/>
            <a:r>
              <a:rPr lang="en-US" sz="2000" dirty="0"/>
              <a:t>Check bolts for tightness weekly.</a:t>
            </a:r>
          </a:p>
          <a:p>
            <a:pPr lvl="1"/>
            <a:r>
              <a:rPr lang="en-US" sz="2000" dirty="0"/>
              <a:t>Clean or replace air filter as needed.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Never blow out an air filter.</a:t>
            </a:r>
          </a:p>
          <a:p>
            <a:pPr lvl="1"/>
            <a:r>
              <a:rPr lang="en-US" sz="2000" dirty="0"/>
              <a:t>Check for leaks.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600" b="1" dirty="0">
                <a:solidFill>
                  <a:srgbClr val="C00000"/>
                </a:solidFill>
              </a:rPr>
              <a:t>Document the service in the FEMPR.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rescent wrench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2560836" cy="170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54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Pump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46" y="1295400"/>
            <a:ext cx="6172454" cy="5342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Annual Pump Motor Maintenance</a:t>
            </a:r>
          </a:p>
          <a:p>
            <a:pPr lvl="1"/>
            <a:r>
              <a:rPr lang="en-US" dirty="0"/>
              <a:t>Check “Service Record” in the FEMPR.</a:t>
            </a:r>
          </a:p>
          <a:p>
            <a:pPr lvl="1"/>
            <a:r>
              <a:rPr lang="en-US" dirty="0"/>
              <a:t>Change antifreeze every three (3) years.</a:t>
            </a:r>
          </a:p>
          <a:p>
            <a:pPr lvl="1"/>
            <a:r>
              <a:rPr lang="en-US" dirty="0"/>
              <a:t>Check belt and replace if needed.</a:t>
            </a:r>
          </a:p>
          <a:p>
            <a:pPr lvl="1"/>
            <a:r>
              <a:rPr lang="en-US" dirty="0"/>
              <a:t>At every 300 pump hours have a mechanic check and adjust the valve lash.</a:t>
            </a:r>
          </a:p>
          <a:p>
            <a:pPr lvl="1"/>
            <a:r>
              <a:rPr lang="en-US" dirty="0"/>
              <a:t>Check air filter system for leaks.</a:t>
            </a:r>
          </a:p>
          <a:p>
            <a:pPr lvl="1"/>
            <a:r>
              <a:rPr lang="en-US" dirty="0"/>
              <a:t>Check wiring for loose/worn wires.</a:t>
            </a:r>
          </a:p>
          <a:p>
            <a:pPr lvl="1"/>
            <a:r>
              <a:rPr lang="en-US" dirty="0"/>
              <a:t>Service foam system as directed in owner’s manual.</a:t>
            </a:r>
          </a:p>
          <a:p>
            <a:endParaRPr lang="en-US" dirty="0"/>
          </a:p>
        </p:txBody>
      </p:sp>
      <p:pic>
        <p:nvPicPr>
          <p:cNvPr id="1026" name="Picture 2" descr="valve lash 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72" y="4191000"/>
            <a:ext cx="300812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35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 </a:t>
            </a:r>
            <a:r>
              <a:rPr lang="en-US" dirty="0" err="1"/>
              <a:t>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real question is how much and when?</a:t>
            </a:r>
          </a:p>
          <a:p>
            <a:pPr lvl="1"/>
            <a:r>
              <a:rPr lang="en-US" dirty="0"/>
              <a:t>Seals need water to cool the sealing surface between the seal and shaft.</a:t>
            </a:r>
          </a:p>
          <a:p>
            <a:pPr lvl="1"/>
            <a:r>
              <a:rPr lang="en-US" dirty="0"/>
              <a:t>An 11-15 drop per minute is acceptable while running at pressure.</a:t>
            </a:r>
          </a:p>
          <a:p>
            <a:pPr lvl="1"/>
            <a:r>
              <a:rPr lang="en-US" dirty="0"/>
              <a:t>Small leaks after sitting for hours/days may be OK.</a:t>
            </a:r>
          </a:p>
          <a:p>
            <a:pPr lvl="1"/>
            <a:r>
              <a:rPr lang="en-US" dirty="0"/>
              <a:t>Large leaks at pressure, the seal should be changed.</a:t>
            </a:r>
          </a:p>
          <a:p>
            <a:pPr lvl="1"/>
            <a:r>
              <a:rPr lang="en-US" dirty="0"/>
              <a:t>Document leaks and any repairs in the FEMPR.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</a:t>
            </a:r>
          </a:p>
        </p:txBody>
      </p:sp>
      <p:pic>
        <p:nvPicPr>
          <p:cNvPr id="5" name="Picture 2" descr="pump se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847" r="1666" b="3847"/>
          <a:stretch>
            <a:fillRect/>
          </a:stretch>
        </p:blipFill>
        <p:spPr bwMode="auto">
          <a:xfrm>
            <a:off x="800100" y="1295400"/>
            <a:ext cx="7543800" cy="51178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0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</a:t>
            </a:r>
          </a:p>
        </p:txBody>
      </p:sp>
      <p:pic>
        <p:nvPicPr>
          <p:cNvPr id="5" name="Picture 2" descr="pump seal schema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387" r="3334"/>
          <a:stretch>
            <a:fillRect/>
          </a:stretch>
        </p:blipFill>
        <p:spPr bwMode="auto">
          <a:xfrm>
            <a:off x="762000" y="1371600"/>
            <a:ext cx="7346379" cy="49384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Discuss winterization procedures as outlined in the FEMPR.</a:t>
            </a:r>
          </a:p>
          <a:p>
            <a:r>
              <a:rPr lang="en-US" dirty="0"/>
              <a:t>Troubleshoot and correct common problems with the pump and pump plumbing.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Order the right seals before disassembly.</a:t>
            </a:r>
          </a:p>
          <a:p>
            <a:pPr lvl="1"/>
            <a:r>
              <a:rPr lang="en-US" sz="1800" dirty="0"/>
              <a:t>Use the </a:t>
            </a:r>
            <a:r>
              <a:rPr lang="en-US" sz="1800" b="1" dirty="0">
                <a:solidFill>
                  <a:srgbClr val="0070C0"/>
                </a:solidFill>
              </a:rPr>
              <a:t>pump model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0070C0"/>
                </a:solidFill>
              </a:rPr>
              <a:t>serial number. (Hint check the FEMPR.)</a:t>
            </a:r>
          </a:p>
          <a:p>
            <a:r>
              <a:rPr lang="en-US" sz="2000" dirty="0"/>
              <a:t>Read the instructions and ask questions get help if needed.</a:t>
            </a:r>
          </a:p>
          <a:p>
            <a:pPr lvl="1"/>
            <a:r>
              <a:rPr lang="en-US" sz="1800" dirty="0"/>
              <a:t>Can be downloaded from manufacturer’s website.</a:t>
            </a:r>
          </a:p>
          <a:p>
            <a:r>
              <a:rPr lang="en-US" sz="2000" dirty="0"/>
              <a:t>Take pictures if needed.</a:t>
            </a:r>
          </a:p>
          <a:p>
            <a:r>
              <a:rPr lang="en-US" sz="2000" dirty="0"/>
              <a:t>Keep area </a:t>
            </a:r>
            <a:r>
              <a:rPr lang="en-US" sz="2000" b="1" dirty="0">
                <a:solidFill>
                  <a:srgbClr val="FF0000"/>
                </a:solidFill>
              </a:rPr>
              <a:t>clean.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 not rush or force anything.</a:t>
            </a:r>
          </a:p>
          <a:p>
            <a:r>
              <a:rPr lang="en-US" sz="2000" dirty="0"/>
              <a:t>Use a torque wrench; no impacts for reassembly.</a:t>
            </a:r>
          </a:p>
          <a:p>
            <a:r>
              <a:rPr lang="en-US" sz="2000" dirty="0"/>
              <a:t>Seal may need to seat/wear in after assembly; it could still leak for a while.</a:t>
            </a:r>
          </a:p>
          <a:p>
            <a:pPr lvl="1"/>
            <a:r>
              <a:rPr lang="en-US" sz="1800" dirty="0"/>
              <a:t>Pumping water for 30 minutes should seat the seal.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70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05200" cy="4754563"/>
          </a:xfrm>
        </p:spPr>
        <p:txBody>
          <a:bodyPr/>
          <a:lstStyle/>
          <a:p>
            <a:r>
              <a:rPr lang="en-US" dirty="0"/>
              <a:t>Field or short-term</a:t>
            </a:r>
          </a:p>
          <a:p>
            <a:r>
              <a:rPr lang="en-US" dirty="0"/>
              <a:t>Full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707F4-1EBA-4019-AC15-CDD1EC80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8" y="1364673"/>
            <a:ext cx="4248912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4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Performance Test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 according to FEMPR or local standards.</a:t>
            </a:r>
          </a:p>
          <a:p>
            <a:r>
              <a:rPr lang="en-US" dirty="0"/>
              <a:t>Use same discharge port.</a:t>
            </a:r>
          </a:p>
          <a:p>
            <a:r>
              <a:rPr lang="en-US" dirty="0"/>
              <a:t>Document test results and identify trends.</a:t>
            </a:r>
          </a:p>
        </p:txBody>
      </p:sp>
    </p:spTree>
    <p:extLst>
      <p:ext uri="{BB962C8B-B14F-4D97-AF65-F5344CB8AC3E}">
        <p14:creationId xmlns:p14="http://schemas.microsoft.com/office/powerpoint/2010/main" val="3623415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Commercial Certified Flow Meter</a:t>
            </a:r>
            <a:endParaRPr lang="en-US" sz="4000" dirty="0"/>
          </a:p>
        </p:txBody>
      </p:sp>
      <p:pic>
        <p:nvPicPr>
          <p:cNvPr id="37894" name="Picture 6" descr="commercial certified flow meter"/>
          <p:cNvPicPr>
            <a:picLocks noChangeArrowheads="1"/>
          </p:cNvPicPr>
          <p:nvPr/>
        </p:nvPicPr>
        <p:blipFill>
          <a:blip r:embed="rId2" cstate="screen">
            <a:lum bright="6000" contrast="-6000"/>
          </a:blip>
          <a:srcRect/>
          <a:stretch>
            <a:fillRect/>
          </a:stretch>
        </p:blipFill>
        <p:spPr bwMode="auto">
          <a:xfrm>
            <a:off x="762000" y="1409701"/>
            <a:ext cx="3657600" cy="27051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 descr="commercial certified flow meter">
            <a:extLst>
              <a:ext uri="{FF2B5EF4-FFF2-40B4-BE49-F238E27FC236}">
                <a16:creationId xmlns:a16="http://schemas.microsoft.com/office/drawing/2014/main" id="{02719331-9A4C-4A85-965C-522E62DE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2937166" cy="29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8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Lights</a:t>
            </a:r>
          </a:p>
          <a:p>
            <a:pPr lvl="1"/>
            <a:r>
              <a:rPr lang="en-US" dirty="0"/>
              <a:t>Not illuminated</a:t>
            </a:r>
          </a:p>
          <a:p>
            <a:r>
              <a:rPr lang="en-US" dirty="0"/>
              <a:t>Pump engine</a:t>
            </a:r>
          </a:p>
          <a:p>
            <a:pPr lvl="1"/>
            <a:r>
              <a:rPr lang="en-US" dirty="0"/>
              <a:t>Will not start</a:t>
            </a:r>
          </a:p>
          <a:p>
            <a:pPr lvl="1"/>
            <a:r>
              <a:rPr lang="en-US" dirty="0"/>
              <a:t>Starts but will not keep running</a:t>
            </a:r>
          </a:p>
          <a:p>
            <a:pPr lvl="1"/>
            <a:r>
              <a:rPr lang="en-US" dirty="0"/>
              <a:t>Starts and runs but no water pressure exists</a:t>
            </a:r>
          </a:p>
          <a:p>
            <a:r>
              <a:rPr lang="en-US" dirty="0"/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3039761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Inspect a pump package and describe pump maintenance procedures as outlined in the FEMPR.</a:t>
            </a:r>
          </a:p>
          <a:p>
            <a:r>
              <a:rPr lang="en-US" dirty="0"/>
              <a:t>Correctly enter all pump information in the FEMPR.</a:t>
            </a:r>
          </a:p>
          <a:p>
            <a:r>
              <a:rPr lang="en-US" dirty="0"/>
              <a:t>Conduct a pump performance test and record the results in the FEMPR.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2308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Discuss winterization procedures as outlined in the FEMPR.</a:t>
            </a:r>
          </a:p>
          <a:p>
            <a:r>
              <a:rPr lang="en-US" dirty="0"/>
              <a:t>Troubleshoot and correct common problems with the pump and pump plumbing.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852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Package Inspection</a:t>
            </a:r>
          </a:p>
        </p:txBody>
      </p:sp>
      <p:pic>
        <p:nvPicPr>
          <p:cNvPr id="3" name="Picture 2" descr="A picture containing indoor, engine, cluttered, miller&#10;&#10;Description automatically generated">
            <a:extLst>
              <a:ext uri="{FF2B5EF4-FFF2-40B4-BE49-F238E27FC236}">
                <a16:creationId xmlns:a16="http://schemas.microsoft.com/office/drawing/2014/main" id="{14094407-639F-4AD4-88DC-0A8525CA9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400800" cy="48036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73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Package</a:t>
            </a:r>
          </a:p>
        </p:txBody>
      </p:sp>
      <p:pic>
        <p:nvPicPr>
          <p:cNvPr id="17412" name="Picture 4" descr="pump pack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392" y="1371600"/>
            <a:ext cx="6842608" cy="47037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01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and Foam Tank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432B7-6D7D-4D45-BE01-937FD3A5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Sight and Water Level Gauges</a:t>
            </a:r>
          </a:p>
        </p:txBody>
      </p:sp>
      <p:pic>
        <p:nvPicPr>
          <p:cNvPr id="15364" name="Picture 4" descr="water level gau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1905000"/>
            <a:ext cx="2209800" cy="29940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5" name="Picture 5" descr="Strain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4588" y="1371600"/>
            <a:ext cx="2697162" cy="4114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95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Valves</a:t>
            </a:r>
          </a:p>
        </p:txBody>
      </p:sp>
      <p:pic>
        <p:nvPicPr>
          <p:cNvPr id="16388" name="Picture 4" descr="Valves str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22400"/>
            <a:ext cx="3638550" cy="4419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89" name="Picture 5" descr="Valv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8980" y="1396139"/>
            <a:ext cx="3198813" cy="21002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90" name="Picture 6" descr="Plumbing valv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53483" y="3783605"/>
            <a:ext cx="3198812" cy="2055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294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Coolant</a:t>
            </a:r>
          </a:p>
        </p:txBody>
      </p:sp>
      <p:pic>
        <p:nvPicPr>
          <p:cNvPr id="18436" name="Picture 4" descr="cooling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7" y="1371600"/>
            <a:ext cx="6399213" cy="44799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8124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8981F6845CD48BD04B779D5CFD046" ma:contentTypeVersion="10" ma:contentTypeDescription="Create a new document." ma:contentTypeScope="" ma:versionID="da5d6cdbf3e1df21f60a21bf2e5b6060">
  <xsd:schema xmlns:xsd="http://www.w3.org/2001/XMLSchema" xmlns:xs="http://www.w3.org/2001/XMLSchema" xmlns:p="http://schemas.microsoft.com/office/2006/metadata/properties" xmlns:ns2="9f3c1fc1-9cec-4f7b-9b8a-10ce2778e10c" xmlns:ns3="0542ec55-2198-41a0-b50a-732413b4cec0" targetNamespace="http://schemas.microsoft.com/office/2006/metadata/properties" ma:root="true" ma:fieldsID="5596674bca07c62a4b187a0599fcf6dc" ns2:_="" ns3:_="">
    <xsd:import namespace="9f3c1fc1-9cec-4f7b-9b8a-10ce2778e10c"/>
    <xsd:import namespace="0542ec55-2198-41a0-b50a-732413b4c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c1fc1-9cec-4f7b-9b8a-10ce2778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ec55-2198-41a0-b50a-732413b4c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3c1fc1-9cec-4f7b-9b8a-10ce2778e10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35E07-074B-498D-8DD6-388B5BA369EE}"/>
</file>

<file path=customXml/itemProps2.xml><?xml version="1.0" encoding="utf-8"?>
<ds:datastoreItem xmlns:ds="http://schemas.openxmlformats.org/officeDocument/2006/customXml" ds:itemID="{62F4BC8C-3FC1-4EA8-AB15-00FC8B98B8D6}">
  <ds:schemaRefs>
    <ds:schemaRef ds:uri="9f3c1fc1-9cec-4f7b-9b8a-10ce2778e10c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74E6ACF-6CC3-41CD-9279-78BA79ADC9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19301</TotalTime>
  <Words>1291</Words>
  <Application>Microsoft Office PowerPoint</Application>
  <PresentationFormat>On-screen Show (4:3)</PresentationFormat>
  <Paragraphs>168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Rockwell</vt:lpstr>
      <vt:lpstr>Rockwell Condensed</vt:lpstr>
      <vt:lpstr>Times New Roman</vt:lpstr>
      <vt:lpstr>Wingdings</vt:lpstr>
      <vt:lpstr>Wood Type</vt:lpstr>
      <vt:lpstr>Fire Engine Maintenance</vt:lpstr>
      <vt:lpstr>Objectives</vt:lpstr>
      <vt:lpstr>Objectives</vt:lpstr>
      <vt:lpstr>Pump Package Inspection</vt:lpstr>
      <vt:lpstr>Pump Package</vt:lpstr>
      <vt:lpstr>Water Tank and Foam Tank</vt:lpstr>
      <vt:lpstr>Sight and Water Level Gauges</vt:lpstr>
      <vt:lpstr>Valves</vt:lpstr>
      <vt:lpstr>Coolant</vt:lpstr>
      <vt:lpstr>Oil</vt:lpstr>
      <vt:lpstr>Oil Check and Fill</vt:lpstr>
      <vt:lpstr>Oil Drain</vt:lpstr>
      <vt:lpstr>Oil Filter</vt:lpstr>
      <vt:lpstr>Fuel Filter</vt:lpstr>
      <vt:lpstr>Air Filter(s)</vt:lpstr>
      <vt:lpstr>Primer</vt:lpstr>
      <vt:lpstr>Switches, Glow Plugs, &amp; Throttle</vt:lpstr>
      <vt:lpstr>Gauges</vt:lpstr>
      <vt:lpstr>Water Pressure Safety Shutdown Switch</vt:lpstr>
      <vt:lpstr>Live Reels</vt:lpstr>
      <vt:lpstr>Water Inline Strainer</vt:lpstr>
      <vt:lpstr>Pump Mounting Bolts</vt:lpstr>
      <vt:lpstr>Pump Exhaust</vt:lpstr>
      <vt:lpstr>Gear Box</vt:lpstr>
      <vt:lpstr>Pump Maintenance Requirements</vt:lpstr>
      <vt:lpstr>Yearly Pump Service</vt:lpstr>
      <vt:lpstr>Pump Seal LeakS</vt:lpstr>
      <vt:lpstr>Pump Seal</vt:lpstr>
      <vt:lpstr>Pump Seal</vt:lpstr>
      <vt:lpstr>Pump Seal Maintenance</vt:lpstr>
      <vt:lpstr>Winterization</vt:lpstr>
      <vt:lpstr>Pump Performance Test Guidelines</vt:lpstr>
      <vt:lpstr>Commercial Certified Flow Meter</vt:lpstr>
      <vt:lpstr>Troubleshooting</vt:lpstr>
      <vt:lpstr>Objectives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McDonald, Pamela J</cp:lastModifiedBy>
  <cp:revision>1280</cp:revision>
  <dcterms:created xsi:type="dcterms:W3CDTF">2001-03-22T19:20:22Z</dcterms:created>
  <dcterms:modified xsi:type="dcterms:W3CDTF">2023-02-03T20:33:10Z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0x010100AAC8981F6845CD48BD04B779D5CFD046</vt:lpwstr>
  </property>
</Properties>
</file>