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3" r:id="rId4"/>
  </p:sldMasterIdLst>
  <p:notesMasterIdLst>
    <p:notesMasterId r:id="rId43"/>
  </p:notesMasterIdLst>
  <p:handoutMasterIdLst>
    <p:handoutMasterId r:id="rId44"/>
  </p:handoutMasterIdLst>
  <p:sldIdLst>
    <p:sldId id="449" r:id="rId5"/>
    <p:sldId id="445" r:id="rId6"/>
    <p:sldId id="357" r:id="rId7"/>
    <p:sldId id="452" r:id="rId8"/>
    <p:sldId id="453" r:id="rId9"/>
    <p:sldId id="454" r:id="rId10"/>
    <p:sldId id="455" r:id="rId11"/>
    <p:sldId id="456" r:id="rId12"/>
    <p:sldId id="457" r:id="rId13"/>
    <p:sldId id="458" r:id="rId14"/>
    <p:sldId id="459" r:id="rId15"/>
    <p:sldId id="460" r:id="rId16"/>
    <p:sldId id="461" r:id="rId17"/>
    <p:sldId id="462" r:id="rId18"/>
    <p:sldId id="463" r:id="rId19"/>
    <p:sldId id="464" r:id="rId20"/>
    <p:sldId id="465" r:id="rId21"/>
    <p:sldId id="466" r:id="rId22"/>
    <p:sldId id="467" r:id="rId23"/>
    <p:sldId id="468" r:id="rId24"/>
    <p:sldId id="471" r:id="rId25"/>
    <p:sldId id="472" r:id="rId26"/>
    <p:sldId id="473" r:id="rId27"/>
    <p:sldId id="474" r:id="rId28"/>
    <p:sldId id="475" r:id="rId29"/>
    <p:sldId id="293" r:id="rId30"/>
    <p:sldId id="294" r:id="rId31"/>
    <p:sldId id="297" r:id="rId32"/>
    <p:sldId id="295" r:id="rId33"/>
    <p:sldId id="296" r:id="rId34"/>
    <p:sldId id="476" r:id="rId35"/>
    <p:sldId id="477" r:id="rId36"/>
    <p:sldId id="478" r:id="rId37"/>
    <p:sldId id="479" r:id="rId38"/>
    <p:sldId id="480" r:id="rId39"/>
    <p:sldId id="483" r:id="rId40"/>
    <p:sldId id="481" r:id="rId41"/>
    <p:sldId id="482" r:id="rId42"/>
  </p:sldIdLst>
  <p:sldSz cx="9144000" cy="6858000" type="screen4x3"/>
  <p:notesSz cx="7077075" cy="9051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616" userDrawn="1">
          <p15:clr>
            <a:srgbClr val="A4A3A4"/>
          </p15:clr>
        </p15:guide>
        <p15:guide id="3" orient="horz" pos="864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52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50">
          <p15:clr>
            <a:srgbClr val="A4A3A4"/>
          </p15:clr>
        </p15:guide>
        <p15:guide id="2" pos="223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Donald, Pamela J" initials="MPJ" lastIdx="1" clrIdx="0">
    <p:extLst>
      <p:ext uri="{19B8F6BF-5375-455C-9EA6-DF929625EA0E}">
        <p15:presenceInfo xmlns:p15="http://schemas.microsoft.com/office/powerpoint/2012/main" userId="S-1-5-21-261334516-432891326-3434007665-159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36143"/>
    <a:srgbClr val="537953"/>
    <a:srgbClr val="FFFF66"/>
    <a:srgbClr val="0000FF"/>
    <a:srgbClr val="0066FF"/>
    <a:srgbClr val="507450"/>
    <a:srgbClr val="65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94" autoAdjust="0"/>
    <p:restoredTop sz="92353" autoAdjust="0"/>
  </p:normalViewPr>
  <p:slideViewPr>
    <p:cSldViewPr>
      <p:cViewPr varScale="1">
        <p:scale>
          <a:sx n="110" d="100"/>
          <a:sy n="110" d="100"/>
        </p:scale>
        <p:origin x="1728" y="108"/>
      </p:cViewPr>
      <p:guideLst>
        <p:guide orient="horz" pos="2160"/>
        <p:guide pos="5616"/>
        <p:guide orient="horz" pos="864"/>
        <p:guide pos="2880"/>
        <p:guide pos="5280"/>
      </p:guideLst>
    </p:cSldViewPr>
  </p:slideViewPr>
  <p:outlineViewPr>
    <p:cViewPr>
      <p:scale>
        <a:sx n="33" d="100"/>
        <a:sy n="33" d="100"/>
      </p:scale>
      <p:origin x="0" y="2120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3792"/>
    </p:cViewPr>
  </p:sorterViewPr>
  <p:notesViewPr>
    <p:cSldViewPr>
      <p:cViewPr>
        <p:scale>
          <a:sx n="75" d="100"/>
          <a:sy n="75" d="100"/>
        </p:scale>
        <p:origin x="2322" y="636"/>
      </p:cViewPr>
      <p:guideLst>
        <p:guide orient="horz" pos="2850"/>
        <p:guide pos="223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algn="l"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025" y="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99488"/>
            <a:ext cx="306705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 algn="l"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025" y="8599488"/>
            <a:ext cx="306705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/>
            </a:lvl1pPr>
          </a:lstStyle>
          <a:p>
            <a:pPr>
              <a:defRPr/>
            </a:pPr>
            <a:fld id="{6FD5EA9A-6A40-4684-9011-C65E0468FA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algn="l"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025" y="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4763" y="677863"/>
            <a:ext cx="4527550" cy="3395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2975" y="4300538"/>
            <a:ext cx="5191125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99488"/>
            <a:ext cx="306705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 algn="l"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025" y="8599488"/>
            <a:ext cx="306705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/>
            </a:lvl1pPr>
          </a:lstStyle>
          <a:p>
            <a:pPr>
              <a:defRPr/>
            </a:pPr>
            <a:fld id="{6E1F2C9B-9E4E-4D6F-A809-7D8ABBB4E9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 descr="gray box with red lines above and below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10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7579614" cy="1069848"/>
          </a:xfrm>
        </p:spPr>
        <p:txBody>
          <a:bodyPr>
            <a:noAutofit/>
          </a:bodyPr>
          <a:lstStyle>
            <a:lvl1pPr marL="0" indent="0" algn="l">
              <a:buNone/>
              <a:defRPr sz="4000" b="0" i="1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" name="Group 9" descr="slide number"/>
          <p:cNvGrpSpPr>
            <a:grpSpLocks noChangeAspect="1"/>
          </p:cNvGrpSpPr>
          <p:nvPr userDrawn="1"/>
        </p:nvGrpSpPr>
        <p:grpSpPr>
          <a:xfrm>
            <a:off x="8522208" y="6258560"/>
            <a:ext cx="393192" cy="393192"/>
            <a:chOff x="9685338" y="4460675"/>
            <a:chExt cx="1080904" cy="1080902"/>
          </a:xfrm>
        </p:grpSpPr>
        <p:sp>
          <p:nvSpPr>
            <p:cNvPr id="11" name="Oval 10" descr="oval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 descr="oval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0" name="Rectangle 19"/>
          <p:cNvSpPr/>
          <p:nvPr userDrawn="1"/>
        </p:nvSpPr>
        <p:spPr>
          <a:xfrm>
            <a:off x="8554176" y="6324351"/>
            <a:ext cx="3292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B66D5D78-5492-4501-9F0C-B64D119CB390}" type="slidenum">
              <a:rPr kumimoji="0" lang="en-US" altLang="en-US" sz="1100" b="1" i="0" u="none" strike="noStrike" kern="1200" cap="none" spc="-7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769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84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76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75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4B-</a:t>
            </a:r>
            <a:fld id="{DCA764BA-4FF7-44AC-B092-3A07FE14C2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61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4C-</a:t>
            </a:r>
            <a:fld id="{BB1B6457-0AE4-4F46-8C5A-6367C8A626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87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685800" y="193590"/>
            <a:ext cx="7772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"/>
          </p:nvPr>
        </p:nvSpPr>
        <p:spPr>
          <a:xfrm>
            <a:off x="685546" y="1295400"/>
            <a:ext cx="7772654" cy="5342510"/>
          </a:xfrm>
        </p:spPr>
        <p:txBody>
          <a:bodyPr>
            <a:normAutofit/>
          </a:bodyPr>
          <a:lstStyle>
            <a:lvl1pPr marL="365760" indent="-365760">
              <a:defRPr sz="2800"/>
            </a:lvl1pPr>
            <a:lvl2pPr marL="731520" indent="-365760">
              <a:buFont typeface="Courier New" panose="02070309020205020404" pitchFamily="49" charset="0"/>
              <a:buChar char="o"/>
              <a:defRPr sz="2400"/>
            </a:lvl2pPr>
            <a:lvl3pPr marL="1097280" indent="-365760">
              <a:buFont typeface="Rockwell" panose="02060603020205020403" pitchFamily="18" charset="0"/>
              <a:buChar char="–"/>
              <a:defRPr sz="2000"/>
            </a:lvl3pPr>
            <a:lvl4pPr marL="1463040" indent="-365760">
              <a:buFont typeface="Arial" panose="020B0604020202020204" pitchFamily="34" charset="0"/>
              <a:buChar char="•"/>
              <a:defRPr sz="2000"/>
            </a:lvl4pPr>
            <a:lvl5pPr marL="1828800" indent="-365760">
              <a:buFont typeface="Rockwell" panose="02060603020205020403" pitchFamily="18" charset="0"/>
              <a:buChar char="◊"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274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wrap="square"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8526780" y="6255258"/>
            <a:ext cx="393192" cy="393192"/>
            <a:chOff x="8532189" y="5068824"/>
            <a:chExt cx="393192" cy="393192"/>
          </a:xfrm>
        </p:grpSpPr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106568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5648"/>
            <a:ext cx="7772400" cy="914400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546" y="1286890"/>
            <a:ext cx="3657600" cy="5418710"/>
          </a:xfrm>
        </p:spPr>
        <p:txBody>
          <a:bodyPr>
            <a:normAutofit/>
          </a:bodyPr>
          <a:lstStyle>
            <a:lvl1pPr marL="365760" indent="-365760">
              <a:defRPr sz="2800"/>
            </a:lvl1pPr>
            <a:lvl2pPr marL="731520" indent="-365760">
              <a:buFont typeface="Courier New" panose="02070309020205020404" pitchFamily="49" charset="0"/>
              <a:buChar char="o"/>
              <a:defRPr sz="2400"/>
            </a:lvl2pPr>
            <a:lvl3pPr marL="1097280" indent="-365760">
              <a:buFont typeface="Rockwell" panose="02060603020205020403" pitchFamily="18" charset="0"/>
              <a:buChar char="–"/>
              <a:defRPr sz="2000"/>
            </a:lvl3pPr>
            <a:lvl4pPr marL="1463040" indent="-365760">
              <a:buFont typeface="Arial" panose="020B0604020202020204" pitchFamily="34" charset="0"/>
              <a:buChar char="•"/>
              <a:defRPr sz="2000"/>
            </a:lvl4pPr>
            <a:lvl5pPr marL="1828800" indent="-365760">
              <a:buFont typeface="Rockwell" panose="02060603020205020403" pitchFamily="18" charset="0"/>
              <a:buChar char="◊"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800600" y="1286890"/>
            <a:ext cx="3657600" cy="5418710"/>
          </a:xfrm>
        </p:spPr>
        <p:txBody>
          <a:bodyPr>
            <a:normAutofit/>
          </a:bodyPr>
          <a:lstStyle>
            <a:lvl1pPr marL="365760" indent="-365760">
              <a:defRPr sz="2800"/>
            </a:lvl1pPr>
            <a:lvl2pPr marL="731520" indent="-365760">
              <a:buFont typeface="Courier New" panose="02070309020205020404" pitchFamily="49" charset="0"/>
              <a:buChar char="o"/>
              <a:defRPr sz="2400"/>
            </a:lvl2pPr>
            <a:lvl3pPr marL="1097280" indent="-365760">
              <a:buFont typeface="Rockwell" panose="02060603020205020403" pitchFamily="18" charset="0"/>
              <a:buChar char="–"/>
              <a:defRPr sz="2000"/>
            </a:lvl3pPr>
            <a:lvl4pPr marL="1463040" indent="-365760">
              <a:buFont typeface="Arial" panose="020B0604020202020204" pitchFamily="34" charset="0"/>
              <a:buChar char="•"/>
              <a:defRPr sz="2000"/>
            </a:lvl4pPr>
            <a:lvl5pPr marL="1828800" indent="-365760">
              <a:buFont typeface="Rockwell" panose="02060603020205020403" pitchFamily="18" charset="0"/>
              <a:buChar char="◊"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6857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5800" y="195648"/>
            <a:ext cx="7772400" cy="914400"/>
          </a:xfrm>
        </p:spPr>
        <p:txBody>
          <a:bodyPr wrap="square">
            <a:no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0"/>
            <a:ext cx="3657600" cy="764440"/>
          </a:xfrm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095197"/>
            <a:ext cx="3657600" cy="4580510"/>
          </a:xfrm>
        </p:spPr>
        <p:txBody>
          <a:bodyPr/>
          <a:lstStyle>
            <a:lvl1pPr marL="365760" indent="-365760">
              <a:defRPr sz="2400"/>
            </a:lvl1pPr>
            <a:lvl2pPr marL="731520" indent="-365760">
              <a:buFont typeface="Courier New" panose="02070309020205020404" pitchFamily="49" charset="0"/>
              <a:buChar char="o"/>
              <a:defRPr sz="2000"/>
            </a:lvl2pPr>
            <a:lvl3pPr marL="1096963" indent="-365125">
              <a:buFont typeface="Rockwell" panose="02060603020205020403" pitchFamily="18" charset="0"/>
              <a:buChar char="–"/>
              <a:defRPr sz="1800"/>
            </a:lvl3pPr>
            <a:lvl4pPr marL="1463040" indent="-365760">
              <a:buFont typeface="Arial" panose="020B0604020202020204" pitchFamily="34" charset="0"/>
              <a:buChar char="•"/>
              <a:defRPr sz="1800"/>
            </a:lvl4pPr>
            <a:lvl5pPr marL="1828800" indent="-365760">
              <a:buFont typeface="Rockwell" panose="02060603020205020403" pitchFamily="18" charset="0"/>
              <a:buChar char="◊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1295400"/>
            <a:ext cx="3657600" cy="764440"/>
          </a:xfr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4820793" y="2095197"/>
            <a:ext cx="3657600" cy="4580510"/>
          </a:xfrm>
        </p:spPr>
        <p:txBody>
          <a:bodyPr/>
          <a:lstStyle>
            <a:lvl1pPr marL="365760" indent="-365760">
              <a:defRPr sz="2400"/>
            </a:lvl1pPr>
            <a:lvl2pPr marL="731520" indent="-365760">
              <a:buFont typeface="Courier New" panose="02070309020205020404" pitchFamily="49" charset="0"/>
              <a:buChar char="o"/>
              <a:defRPr sz="2000"/>
            </a:lvl2pPr>
            <a:lvl3pPr marL="1096963" indent="-365125">
              <a:buFont typeface="Rockwell" panose="02060603020205020403" pitchFamily="18" charset="0"/>
              <a:buChar char="–"/>
              <a:defRPr sz="1800"/>
            </a:lvl3pPr>
            <a:lvl4pPr marL="1463040" indent="-365760">
              <a:buFont typeface="Arial" panose="020B0604020202020204" pitchFamily="34" charset="0"/>
              <a:buChar char="•"/>
              <a:defRPr sz="1800"/>
            </a:lvl4pPr>
            <a:lvl5pPr marL="1828800" indent="-365760">
              <a:buFont typeface="Rockwell" panose="02060603020205020403" pitchFamily="18" charset="0"/>
              <a:buChar char="◊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952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73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8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wrap="square" anchor="t" anchorCtr="0">
            <a:normAutofit/>
          </a:bodyPr>
          <a:lstStyle>
            <a:lvl1pPr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12"/>
          </p:nvPr>
        </p:nvSpPr>
        <p:spPr>
          <a:xfrm>
            <a:off x="764616" y="685800"/>
            <a:ext cx="5026584" cy="5962650"/>
          </a:xfrm>
        </p:spPr>
        <p:txBody>
          <a:bodyPr/>
          <a:lstStyle>
            <a:lvl1pPr marL="365760" indent="-365760">
              <a:defRPr sz="2000"/>
            </a:lvl1pPr>
            <a:lvl2pPr marL="731520" indent="-365760">
              <a:buFont typeface="Courier New" panose="02070309020205020404" pitchFamily="49" charset="0"/>
              <a:buChar char="o"/>
              <a:defRPr sz="1800"/>
            </a:lvl2pPr>
            <a:lvl3pPr marL="1096963" indent="-365125">
              <a:buFont typeface="Rockwell" panose="02060603020205020403" pitchFamily="18" charset="0"/>
              <a:buChar char="–"/>
              <a:defRPr sz="1600"/>
            </a:lvl3pPr>
            <a:lvl4pPr marL="1463040" indent="-365760">
              <a:buFont typeface="Arial" panose="020B0604020202020204" pitchFamily="34" charset="0"/>
              <a:buChar char="•"/>
              <a:defRPr sz="1600"/>
            </a:lvl4pPr>
            <a:lvl5pPr marL="1828800" indent="-365760">
              <a:buFont typeface="Rockwell" panose="02060603020205020403" pitchFamily="18" charset="0"/>
              <a:buChar char="◊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1735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3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7772400" cy="5429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93590"/>
            <a:ext cx="7772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 descr="slide number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 descr="oval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 descr="oval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cxnSp>
        <p:nvCxnSpPr>
          <p:cNvPr id="10" name="Straight Connector 9" descr="red line"/>
          <p:cNvCxnSpPr/>
          <p:nvPr userDrawn="1"/>
        </p:nvCxnSpPr>
        <p:spPr>
          <a:xfrm>
            <a:off x="675132" y="1219200"/>
            <a:ext cx="7772400" cy="0"/>
          </a:xfrm>
          <a:prstGeom prst="line">
            <a:avLst/>
          </a:prstGeom>
          <a:ln w="762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8554632" y="6321049"/>
            <a:ext cx="3292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B66D5D78-5492-4501-9F0C-B64D119CB390}" type="slidenum">
              <a:rPr kumimoji="0" lang="en-US" altLang="en-US" sz="1100" b="1" i="0" u="none" strike="noStrike" kern="1200" cap="none" spc="-7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51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  <p:sldLayoutId id="2147483973" r:id="rId12"/>
    <p:sldLayoutId id="2147484135" r:id="rId13"/>
    <p:sldLayoutId id="2147484136" r:id="rId14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 cap="all" baseline="0">
          <a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365760" algn="l" defTabSz="9144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Rockwell" panose="02060603020205020403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40" indent="-365760" algn="l" defTabSz="9144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365760" algn="l" defTabSz="9144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Rockwell" panose="02060603020205020403" pitchFamily="18" charset="0"/>
        <a:buChar char="◊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Fire Engine</a:t>
            </a:r>
            <a:br>
              <a:rPr lang="en-US"/>
            </a:br>
            <a:r>
              <a:rPr lang="en-US"/>
              <a:t>Maintenance</a:t>
            </a:r>
            <a:endParaRPr lang="en-US" dirty="0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Unit 1C – Pump Inspections </a:t>
            </a:r>
            <a:br>
              <a:rPr lang="en-US" dirty="0"/>
            </a:br>
            <a:r>
              <a:rPr lang="en-US" dirty="0"/>
              <a:t>and Maintenance</a:t>
            </a:r>
          </a:p>
        </p:txBody>
      </p:sp>
    </p:spTree>
    <p:extLst>
      <p:ext uri="{BB962C8B-B14F-4D97-AF65-F5344CB8AC3E}">
        <p14:creationId xmlns:p14="http://schemas.microsoft.com/office/powerpoint/2010/main" val="3183154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Oil</a:t>
            </a:r>
          </a:p>
        </p:txBody>
      </p:sp>
      <p:pic>
        <p:nvPicPr>
          <p:cNvPr id="19460" name="Picture 4" descr="Oil fill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371600"/>
            <a:ext cx="3200400" cy="274320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9461" name="Picture 5" descr="Oil Filter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371600"/>
            <a:ext cx="3200400" cy="274320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9462" name="Picture 6" descr="Oil dr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10545" y="4486275"/>
            <a:ext cx="3124200" cy="1762125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28073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Oil Check and Fill</a:t>
            </a:r>
          </a:p>
        </p:txBody>
      </p:sp>
      <p:sp>
        <p:nvSpPr>
          <p:cNvPr id="20496" name="Rectangle 1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Oil level is checked with the dipstick on the right side of the pump engine.</a:t>
            </a:r>
          </a:p>
          <a:p>
            <a:r>
              <a:rPr lang="en-US"/>
              <a:t>Oil is added at the fill cap located on the top of the pump engine next to the exhaust.</a:t>
            </a:r>
            <a:endParaRPr lang="en-US" dirty="0"/>
          </a:p>
        </p:txBody>
      </p:sp>
      <p:pic>
        <p:nvPicPr>
          <p:cNvPr id="20497" name="Picture 17" descr="Fuel filte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0" y="1543050"/>
            <a:ext cx="2921000" cy="219075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498" name="Picture 18" descr="Oil Fil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34000" y="4032250"/>
            <a:ext cx="2921000" cy="213995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0499" name="Line 19" descr="arrow"/>
          <p:cNvSpPr>
            <a:spLocks noChangeShapeType="1"/>
          </p:cNvSpPr>
          <p:nvPr/>
        </p:nvSpPr>
        <p:spPr bwMode="auto">
          <a:xfrm>
            <a:off x="4343146" y="2209800"/>
            <a:ext cx="1752854" cy="19050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500" name="Line 20" descr="arrow"/>
          <p:cNvSpPr>
            <a:spLocks noChangeShapeType="1"/>
          </p:cNvSpPr>
          <p:nvPr/>
        </p:nvSpPr>
        <p:spPr bwMode="auto">
          <a:xfrm>
            <a:off x="4343400" y="5022850"/>
            <a:ext cx="2133600" cy="0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97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Oil Drain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sz="half" idx="1"/>
          </p:nvPr>
        </p:nvSpPr>
        <p:spPr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dirty="0"/>
              <a:t>Oil drain is located at the bottom on the right side of the pump engine.</a:t>
            </a:r>
          </a:p>
          <a:p>
            <a:r>
              <a:rPr lang="en-US" dirty="0"/>
              <a:t>Drain is used to change oil.</a:t>
            </a:r>
          </a:p>
          <a:p>
            <a:r>
              <a:rPr lang="en-US" dirty="0"/>
              <a:t>Oil drain hose empties under the rear of the truck on the left side.</a:t>
            </a:r>
          </a:p>
        </p:txBody>
      </p:sp>
      <p:pic>
        <p:nvPicPr>
          <p:cNvPr id="22533" name="Picture 5" descr="Oil dr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24000"/>
            <a:ext cx="4343400" cy="325755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2534" name="Line 6" descr="arrow"/>
          <p:cNvSpPr>
            <a:spLocks noChangeShapeType="1"/>
          </p:cNvSpPr>
          <p:nvPr/>
        </p:nvSpPr>
        <p:spPr bwMode="auto">
          <a:xfrm>
            <a:off x="3657600" y="3886200"/>
            <a:ext cx="1981200" cy="0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28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Oil Filter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Oil filter is located next to the dipstick.</a:t>
            </a:r>
          </a:p>
          <a:p>
            <a:r>
              <a:rPr lang="en-US" dirty="0"/>
              <a:t>Filter should be changed when oil is changed.</a:t>
            </a:r>
          </a:p>
        </p:txBody>
      </p:sp>
      <p:pic>
        <p:nvPicPr>
          <p:cNvPr id="23557" name="Picture 5" descr="Fuel fil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524000"/>
            <a:ext cx="3962400" cy="3387725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3558" name="Line 6" descr="arrow"/>
          <p:cNvSpPr>
            <a:spLocks noChangeShapeType="1"/>
          </p:cNvSpPr>
          <p:nvPr/>
        </p:nvSpPr>
        <p:spPr bwMode="auto">
          <a:xfrm>
            <a:off x="4267200" y="3276600"/>
            <a:ext cx="1981200" cy="0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53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Fuel Filter</a:t>
            </a:r>
          </a:p>
        </p:txBody>
      </p:sp>
      <p:pic>
        <p:nvPicPr>
          <p:cNvPr id="21508" name="Picture 4" descr="Fuel fil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5502" y="1371600"/>
            <a:ext cx="4191000" cy="31432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1509" name="Line 5" descr="arrow"/>
          <p:cNvSpPr>
            <a:spLocks noChangeShapeType="1"/>
          </p:cNvSpPr>
          <p:nvPr/>
        </p:nvSpPr>
        <p:spPr bwMode="auto">
          <a:xfrm>
            <a:off x="5562600" y="32004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21510" name="Picture 6" descr="Fuel Fill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292" y="1447800"/>
            <a:ext cx="2803585" cy="2971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93835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Air Filter(s)</a:t>
            </a:r>
          </a:p>
        </p:txBody>
      </p:sp>
      <p:pic>
        <p:nvPicPr>
          <p:cNvPr id="24580" name="Picture 4" descr="removing air filte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0" y="1371599"/>
            <a:ext cx="3656012" cy="24368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1" name="Picture 5" descr="air filter 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25988" y="1371600"/>
            <a:ext cx="3656012" cy="24368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636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Primer</a:t>
            </a:r>
          </a:p>
        </p:txBody>
      </p:sp>
      <p:pic>
        <p:nvPicPr>
          <p:cNvPr id="25604" name="Picture 4" descr="prime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95650" y="4495800"/>
            <a:ext cx="2552700" cy="17875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06" name="Picture 6" descr="Plumbing Valves3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4902" y="1377865"/>
            <a:ext cx="3198812" cy="27416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5605" name="Picture 5" descr="Primer under"/>
          <p:cNvPicPr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80605" y="1377865"/>
            <a:ext cx="3198812" cy="27416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5607" name="Line 7" descr="arrow"/>
          <p:cNvSpPr>
            <a:spLocks noChangeShapeType="1"/>
          </p:cNvSpPr>
          <p:nvPr/>
        </p:nvSpPr>
        <p:spPr bwMode="auto">
          <a:xfrm>
            <a:off x="4800600" y="2590800"/>
            <a:ext cx="11525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09" name="Line 9" descr="arrow"/>
          <p:cNvSpPr>
            <a:spLocks noChangeShapeType="1"/>
          </p:cNvSpPr>
          <p:nvPr/>
        </p:nvSpPr>
        <p:spPr bwMode="auto">
          <a:xfrm>
            <a:off x="1295400" y="2286000"/>
            <a:ext cx="11525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50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Switches, Glow Plugs, &amp; Throttle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A9A145-8DC2-4624-BDC0-853194BBC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45" y="1366058"/>
            <a:ext cx="3200400" cy="43159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582B8A-90CF-4DF0-AB8E-B201C3A4D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366058"/>
            <a:ext cx="3657600" cy="420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48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Gauges</a:t>
            </a:r>
          </a:p>
        </p:txBody>
      </p:sp>
      <p:pic>
        <p:nvPicPr>
          <p:cNvPr id="27652" name="Picture 4" descr="pane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57800" y="4419600"/>
            <a:ext cx="3048000" cy="17414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7653" name="Picture 5" descr="pan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752600"/>
            <a:ext cx="3200400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7654" name="AutoShape 6" descr="box and connector lines"/>
          <p:cNvSpPr>
            <a:spLocks/>
          </p:cNvSpPr>
          <p:nvPr/>
        </p:nvSpPr>
        <p:spPr bwMode="auto">
          <a:xfrm>
            <a:off x="5486400" y="4648200"/>
            <a:ext cx="1524000" cy="838200"/>
          </a:xfrm>
          <a:prstGeom prst="borderCallout3">
            <a:avLst>
              <a:gd name="adj1" fmla="val 13634"/>
              <a:gd name="adj2" fmla="val 105000"/>
              <a:gd name="adj3" fmla="val 13634"/>
              <a:gd name="adj4" fmla="val 141042"/>
              <a:gd name="adj5" fmla="val -57199"/>
              <a:gd name="adj6" fmla="val 141042"/>
              <a:gd name="adj7" fmla="val -128597"/>
              <a:gd name="adj8" fmla="val -11875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27655" name="Text Box 7" descr="RPM gauge and engine temperature gauge"/>
          <p:cNvSpPr txBox="1">
            <a:spLocks noChangeArrowheads="1"/>
          </p:cNvSpPr>
          <p:nvPr/>
        </p:nvSpPr>
        <p:spPr bwMode="auto">
          <a:xfrm>
            <a:off x="381000" y="2089150"/>
            <a:ext cx="19812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/>
              <a:t>RPM Gauge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400" dirty="0"/>
              <a:t>Engine Temperature Gauge</a:t>
            </a:r>
          </a:p>
        </p:txBody>
      </p:sp>
      <p:sp>
        <p:nvSpPr>
          <p:cNvPr id="27656" name="Text Box 8" descr="water pressure gauge and water tank level master gauge"/>
          <p:cNvSpPr txBox="1">
            <a:spLocks noChangeArrowheads="1"/>
          </p:cNvSpPr>
          <p:nvPr/>
        </p:nvSpPr>
        <p:spPr bwMode="auto">
          <a:xfrm>
            <a:off x="6096000" y="1708150"/>
            <a:ext cx="24384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/>
              <a:t>Water Pressure Gauge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400" dirty="0"/>
              <a:t>Water Tank Level Master Gauge</a:t>
            </a:r>
          </a:p>
        </p:txBody>
      </p:sp>
      <p:sp>
        <p:nvSpPr>
          <p:cNvPr id="27657" name="Text Box 9" descr="oil pressure gauge"/>
          <p:cNvSpPr txBox="1">
            <a:spLocks noChangeArrowheads="1"/>
          </p:cNvSpPr>
          <p:nvPr/>
        </p:nvSpPr>
        <p:spPr bwMode="auto">
          <a:xfrm>
            <a:off x="3581400" y="4451350"/>
            <a:ext cx="1600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Oil Pressure Gauge</a:t>
            </a:r>
          </a:p>
        </p:txBody>
      </p:sp>
      <p:sp>
        <p:nvSpPr>
          <p:cNvPr id="27658" name="Line 10" descr="arrows"/>
          <p:cNvSpPr>
            <a:spLocks noChangeShapeType="1"/>
          </p:cNvSpPr>
          <p:nvPr/>
        </p:nvSpPr>
        <p:spPr bwMode="auto">
          <a:xfrm>
            <a:off x="2286000" y="2362200"/>
            <a:ext cx="533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Line 11" descr="arrows"/>
          <p:cNvSpPr>
            <a:spLocks noChangeShapeType="1"/>
          </p:cNvSpPr>
          <p:nvPr/>
        </p:nvSpPr>
        <p:spPr bwMode="auto">
          <a:xfrm flipV="1">
            <a:off x="2286000" y="3276600"/>
            <a:ext cx="609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Line 12" descr="arrows"/>
          <p:cNvSpPr>
            <a:spLocks noChangeShapeType="1"/>
          </p:cNvSpPr>
          <p:nvPr/>
        </p:nvSpPr>
        <p:spPr bwMode="auto">
          <a:xfrm flipH="1">
            <a:off x="4800600" y="2286000"/>
            <a:ext cx="1981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Line 13" descr="arrows"/>
          <p:cNvSpPr>
            <a:spLocks noChangeShapeType="1"/>
          </p:cNvSpPr>
          <p:nvPr/>
        </p:nvSpPr>
        <p:spPr bwMode="auto">
          <a:xfrm flipH="1" flipV="1">
            <a:off x="4419600" y="3657600"/>
            <a:ext cx="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Line 14" descr="arrows"/>
          <p:cNvSpPr>
            <a:spLocks noChangeShapeType="1"/>
          </p:cNvSpPr>
          <p:nvPr/>
        </p:nvSpPr>
        <p:spPr bwMode="auto">
          <a:xfrm flipH="1" flipV="1">
            <a:off x="5715000" y="3200400"/>
            <a:ext cx="609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82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Water Pressure Safety Shutdown Switch</a:t>
            </a:r>
          </a:p>
        </p:txBody>
      </p:sp>
      <p:grpSp>
        <p:nvGrpSpPr>
          <p:cNvPr id="28685" name="Group 13" descr="panel showing water pressure ssafety shutdown switch (and other switches)"/>
          <p:cNvGrpSpPr>
            <a:grpSpLocks/>
          </p:cNvGrpSpPr>
          <p:nvPr/>
        </p:nvGrpSpPr>
        <p:grpSpPr bwMode="auto">
          <a:xfrm>
            <a:off x="4953000" y="1411288"/>
            <a:ext cx="3429000" cy="4160837"/>
            <a:chOff x="3216" y="967"/>
            <a:chExt cx="2160" cy="2621"/>
          </a:xfrm>
        </p:grpSpPr>
        <p:pic>
          <p:nvPicPr>
            <p:cNvPr id="28683" name="Picture 11" descr="panel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16" y="967"/>
              <a:ext cx="2159" cy="122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28676" name="Picture 4" descr="panel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216" y="2354"/>
              <a:ext cx="2160" cy="123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28680" name="Rectangle 8" descr="Box "/>
            <p:cNvSpPr>
              <a:spLocks noChangeArrowheads="1"/>
            </p:cNvSpPr>
            <p:nvPr/>
          </p:nvSpPr>
          <p:spPr bwMode="auto">
            <a:xfrm>
              <a:off x="3312" y="3072"/>
              <a:ext cx="816" cy="468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681" name="Line 9" descr="arrow pointing to expanded view"/>
            <p:cNvSpPr>
              <a:spLocks noChangeShapeType="1"/>
            </p:cNvSpPr>
            <p:nvPr/>
          </p:nvSpPr>
          <p:spPr bwMode="auto">
            <a:xfrm flipH="1" flipV="1">
              <a:off x="3552" y="2052"/>
              <a:ext cx="0" cy="10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" descr="water pressure safety shutdown switch"/>
          <p:cNvGrpSpPr/>
          <p:nvPr/>
        </p:nvGrpSpPr>
        <p:grpSpPr>
          <a:xfrm>
            <a:off x="838200" y="1371600"/>
            <a:ext cx="3657600" cy="4038600"/>
            <a:chOff x="466725" y="1371600"/>
            <a:chExt cx="4029075" cy="4191000"/>
          </a:xfrm>
        </p:grpSpPr>
        <p:pic>
          <p:nvPicPr>
            <p:cNvPr id="28679" name="Picture 7" descr="662 water pressure safety shutdown switch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6725" y="1371600"/>
              <a:ext cx="4029075" cy="4191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0" name="Line 6" descr="arrow"/>
            <p:cNvSpPr>
              <a:spLocks noChangeShapeType="1"/>
            </p:cNvSpPr>
            <p:nvPr/>
          </p:nvSpPr>
          <p:spPr bwMode="auto">
            <a:xfrm flipH="1" flipV="1">
              <a:off x="1905000" y="4267200"/>
              <a:ext cx="762000" cy="114300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50058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Objectives</a:t>
            </a:r>
            <a:endParaRPr lang="en-US" altLang="en-US" dirty="0"/>
          </a:p>
        </p:txBody>
      </p:sp>
      <p:sp>
        <p:nvSpPr>
          <p:cNvPr id="6147" name="Content Placeholder 2"/>
          <p:cNvSpPr>
            <a:spLocks noGrp="1"/>
          </p:cNvSpPr>
          <p:nvPr>
            <p:ph type="subTitle" idx="1"/>
          </p:nvPr>
        </p:nvSpPr>
        <p:spPr>
          <a:xfrm>
            <a:off x="685546" y="1295400"/>
            <a:ext cx="7323138" cy="5342510"/>
          </a:xfr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r>
              <a:rPr lang="en-US" dirty="0"/>
              <a:t>Inspect a pump package and describe pump maintenance procedures as outlined in the FEMPR.</a:t>
            </a:r>
          </a:p>
          <a:p>
            <a:r>
              <a:rPr lang="en-US" dirty="0"/>
              <a:t>Correctly enter all pump information in the FEMPR.</a:t>
            </a:r>
          </a:p>
          <a:p>
            <a:r>
              <a:rPr lang="en-US" dirty="0"/>
              <a:t>Conduct a pump performance test and record the results in the FEMPR.</a:t>
            </a:r>
          </a:p>
        </p:txBody>
      </p:sp>
      <p:pic>
        <p:nvPicPr>
          <p:cNvPr id="6149" name="Picture 228" descr="Target icon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8684" y="754251"/>
            <a:ext cx="914400" cy="9144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6040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Live Reels</a:t>
            </a:r>
          </a:p>
        </p:txBody>
      </p:sp>
      <p:pic>
        <p:nvPicPr>
          <p:cNvPr id="29700" name="Picture 4" descr="Hose reel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550" y="1371600"/>
            <a:ext cx="6399213" cy="46577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24186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Inline Strainer</a:t>
            </a:r>
          </a:p>
        </p:txBody>
      </p:sp>
      <p:pic>
        <p:nvPicPr>
          <p:cNvPr id="32772" name="Picture 4" descr="Strainer"/>
          <p:cNvPicPr>
            <a:picLocks noGrp="1" noChangeArrowheads="1"/>
          </p:cNvPicPr>
          <p:nvPr>
            <p:ph type="body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38200" y="1371600"/>
            <a:ext cx="3017520" cy="2514600"/>
          </a:xfrm>
          <a:noFill/>
          <a:ln w="38100">
            <a:solidFill>
              <a:schemeClr val="tx1"/>
            </a:solidFill>
          </a:ln>
        </p:spPr>
      </p:pic>
      <p:pic>
        <p:nvPicPr>
          <p:cNvPr id="32773" name="Picture 5" descr="Strainer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89194" y="1392194"/>
            <a:ext cx="2992806" cy="249400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" name="Picture 6" descr="Wye strainer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71800" y="4147156"/>
            <a:ext cx="3200400" cy="2400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32392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Pump Mounting Bolts</a:t>
            </a:r>
          </a:p>
        </p:txBody>
      </p:sp>
      <p:pic>
        <p:nvPicPr>
          <p:cNvPr id="33796" name="Picture 4" descr="Pump drivecase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1811338" y="1406525"/>
            <a:ext cx="5484812" cy="39179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Oval 4" descr="oval indicating pump mounting bolts"/>
          <p:cNvSpPr/>
          <p:nvPr/>
        </p:nvSpPr>
        <p:spPr>
          <a:xfrm>
            <a:off x="5029200" y="1752600"/>
            <a:ext cx="1143000" cy="2514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358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Pump Exhaust</a:t>
            </a:r>
          </a:p>
        </p:txBody>
      </p:sp>
      <p:pic>
        <p:nvPicPr>
          <p:cNvPr id="34820" name="Picture 4" descr="pump exhaust system"/>
          <p:cNvPicPr>
            <a:picLocks noChangeAspect="1" noChangeArrowheads="1"/>
          </p:cNvPicPr>
          <p:nvPr/>
        </p:nvPicPr>
        <p:blipFill>
          <a:blip r:embed="rId2" cstate="screen">
            <a:lum contrast="12000"/>
          </a:blip>
          <a:srcRect/>
          <a:stretch>
            <a:fillRect/>
          </a:stretch>
        </p:blipFill>
        <p:spPr bwMode="auto">
          <a:xfrm>
            <a:off x="762000" y="1403350"/>
            <a:ext cx="2514600" cy="301625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4822" name="Picture 6" descr="pump exhaust system"/>
          <p:cNvPicPr>
            <a:picLocks noChangeArrowheads="1"/>
          </p:cNvPicPr>
          <p:nvPr/>
        </p:nvPicPr>
        <p:blipFill>
          <a:blip r:embed="rId3" cstate="screen">
            <a:lum contrast="12000"/>
          </a:blip>
          <a:srcRect/>
          <a:stretch>
            <a:fillRect/>
          </a:stretch>
        </p:blipFill>
        <p:spPr bwMode="auto">
          <a:xfrm>
            <a:off x="5867400" y="1403350"/>
            <a:ext cx="2514600" cy="301625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4821" name="Picture 5" descr="pump exhaust system"/>
          <p:cNvPicPr>
            <a:picLocks noChangeArrowheads="1"/>
          </p:cNvPicPr>
          <p:nvPr/>
        </p:nvPicPr>
        <p:blipFill>
          <a:blip r:embed="rId4" cstate="screen">
            <a:lum contrast="12000"/>
          </a:blip>
          <a:srcRect/>
          <a:stretch>
            <a:fillRect/>
          </a:stretch>
        </p:blipFill>
        <p:spPr bwMode="auto">
          <a:xfrm>
            <a:off x="3057525" y="1706563"/>
            <a:ext cx="3016250" cy="251460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3200400" y="2895600"/>
            <a:ext cx="1371600" cy="990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12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Gear Box</a:t>
            </a:r>
          </a:p>
        </p:txBody>
      </p:sp>
      <p:grpSp>
        <p:nvGrpSpPr>
          <p:cNvPr id="3" name="Group 2" descr="gear box"/>
          <p:cNvGrpSpPr/>
          <p:nvPr/>
        </p:nvGrpSpPr>
        <p:grpSpPr>
          <a:xfrm>
            <a:off x="3383146" y="1409700"/>
            <a:ext cx="4998854" cy="3771900"/>
            <a:chOff x="3425649" y="1409700"/>
            <a:chExt cx="5413551" cy="3849671"/>
          </a:xfrm>
        </p:grpSpPr>
        <p:pic>
          <p:nvPicPr>
            <p:cNvPr id="35844" name="Picture 4" descr="Pump drivecase"/>
            <p:cNvPicPr>
              <a:picLocks noChangeArrowheads="1"/>
            </p:cNvPicPr>
            <p:nvPr/>
          </p:nvPicPr>
          <p:blipFill>
            <a:blip r:embed="rId2">
              <a:lum contrast="12000"/>
            </a:blip>
            <a:srcRect/>
            <a:stretch>
              <a:fillRect/>
            </a:stretch>
          </p:blipFill>
          <p:spPr bwMode="auto">
            <a:xfrm>
              <a:off x="4954588" y="1409700"/>
              <a:ext cx="3884612" cy="297021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cxnSp>
          <p:nvCxnSpPr>
            <p:cNvPr id="7" name="Straight Arrow Connector 6" descr="arrow"/>
            <p:cNvCxnSpPr>
              <a:cxnSpLocks/>
            </p:cNvCxnSpPr>
            <p:nvPr/>
          </p:nvCxnSpPr>
          <p:spPr>
            <a:xfrm flipV="1">
              <a:off x="3425649" y="2286001"/>
              <a:ext cx="3584751" cy="297337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 descr="gear box"/>
          <p:cNvGrpSpPr/>
          <p:nvPr/>
        </p:nvGrpSpPr>
        <p:grpSpPr>
          <a:xfrm>
            <a:off x="762000" y="1409700"/>
            <a:ext cx="3429000" cy="3771900"/>
            <a:chOff x="306388" y="1409700"/>
            <a:chExt cx="3884612" cy="3934977"/>
          </a:xfrm>
        </p:grpSpPr>
        <p:pic>
          <p:nvPicPr>
            <p:cNvPr id="35845" name="Picture 5" descr="Drive case top"/>
            <p:cNvPicPr>
              <a:picLocks noChangeArrowheads="1"/>
            </p:cNvPicPr>
            <p:nvPr/>
          </p:nvPicPr>
          <p:blipFill>
            <a:blip r:embed="rId3" cstate="screen">
              <a:lum bright="6000" contrast="-6000"/>
            </a:blip>
            <a:srcRect/>
            <a:stretch>
              <a:fillRect/>
            </a:stretch>
          </p:blipFill>
          <p:spPr bwMode="auto">
            <a:xfrm>
              <a:off x="306388" y="1409700"/>
              <a:ext cx="3884612" cy="297021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cxnSp>
          <p:nvCxnSpPr>
            <p:cNvPr id="8" name="Straight Arrow Connector 7" descr="arrow"/>
            <p:cNvCxnSpPr>
              <a:cxnSpLocks/>
            </p:cNvCxnSpPr>
            <p:nvPr/>
          </p:nvCxnSpPr>
          <p:spPr>
            <a:xfrm flipH="1" flipV="1">
              <a:off x="2476105" y="2944578"/>
              <a:ext cx="2" cy="240009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 descr="gear oil fill plug">
            <a:extLst>
              <a:ext uri="{FF2B5EF4-FFF2-40B4-BE49-F238E27FC236}">
                <a16:creationId xmlns:a16="http://schemas.microsoft.com/office/drawing/2014/main" id="{3D68D419-ACFD-432D-8DBB-937323E2BF07}"/>
              </a:ext>
            </a:extLst>
          </p:cNvPr>
          <p:cNvSpPr txBox="1"/>
          <p:nvPr/>
        </p:nvSpPr>
        <p:spPr>
          <a:xfrm>
            <a:off x="1981200" y="5257800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Gear Oil Fill Plug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FB708FC-1982-43FC-85C1-0B5E31A5ED3D}"/>
              </a:ext>
            </a:extLst>
          </p:cNvPr>
          <p:cNvCxnSpPr/>
          <p:nvPr/>
        </p:nvCxnSpPr>
        <p:spPr>
          <a:xfrm flipV="1">
            <a:off x="6248400" y="3700211"/>
            <a:ext cx="457200" cy="17086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 descr="gear oil level plug">
            <a:extLst>
              <a:ext uri="{FF2B5EF4-FFF2-40B4-BE49-F238E27FC236}">
                <a16:creationId xmlns:a16="http://schemas.microsoft.com/office/drawing/2014/main" id="{FDCCB084-E1C2-486E-BE48-B606F61C4FE7}"/>
              </a:ext>
            </a:extLst>
          </p:cNvPr>
          <p:cNvSpPr txBox="1"/>
          <p:nvPr/>
        </p:nvSpPr>
        <p:spPr>
          <a:xfrm>
            <a:off x="5410200" y="5408877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Gear Oil Level Plug</a:t>
            </a:r>
          </a:p>
        </p:txBody>
      </p:sp>
    </p:spTree>
    <p:extLst>
      <p:ext uri="{BB962C8B-B14F-4D97-AF65-F5344CB8AC3E}">
        <p14:creationId xmlns:p14="http://schemas.microsoft.com/office/powerpoint/2010/main" val="2387156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Pump Maintenance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Service</a:t>
            </a:r>
          </a:p>
          <a:p>
            <a:pPr lvl="1"/>
            <a:r>
              <a:rPr lang="en-US" dirty="0"/>
              <a:t>Change oil and filter every 50 pump hours.</a:t>
            </a:r>
          </a:p>
          <a:p>
            <a:pPr lvl="1"/>
            <a:r>
              <a:rPr lang="en-US" dirty="0"/>
              <a:t>Change gear oil every 50 pump hours.</a:t>
            </a:r>
          </a:p>
          <a:p>
            <a:pPr lvl="1"/>
            <a:r>
              <a:rPr lang="en-US" dirty="0"/>
              <a:t>Change fuel filter every 100 pump hours.</a:t>
            </a:r>
          </a:p>
          <a:p>
            <a:pPr lvl="1"/>
            <a:r>
              <a:rPr lang="en-US" dirty="0"/>
              <a:t>Check bolts for tightness weekly.</a:t>
            </a:r>
          </a:p>
          <a:p>
            <a:pPr lvl="1"/>
            <a:r>
              <a:rPr lang="en-US" dirty="0"/>
              <a:t>Clean or replace air filter as needed.</a:t>
            </a:r>
          </a:p>
          <a:p>
            <a:pPr lvl="1"/>
            <a:r>
              <a:rPr lang="en-US" dirty="0"/>
              <a:t>Check for leaks. 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Document the service in the FEMPR.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crescent wrenche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957853"/>
            <a:ext cx="2560836" cy="1706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25542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Yearly Pump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546" y="1295400"/>
            <a:ext cx="6782054" cy="5342510"/>
          </a:xfrm>
        </p:spPr>
        <p:txBody>
          <a:bodyPr>
            <a:normAutofit/>
          </a:bodyPr>
          <a:lstStyle/>
          <a:p>
            <a:r>
              <a:rPr lang="en-US" dirty="0"/>
              <a:t>Annual Pump Motor Maintenance</a:t>
            </a:r>
          </a:p>
          <a:p>
            <a:pPr lvl="1"/>
            <a:r>
              <a:rPr lang="en-US" dirty="0"/>
              <a:t>Check “Service Record” in the FEMPR.</a:t>
            </a:r>
          </a:p>
          <a:p>
            <a:pPr lvl="1"/>
            <a:r>
              <a:rPr lang="en-US" dirty="0"/>
              <a:t>Change antifreeze every three (3) years.</a:t>
            </a:r>
          </a:p>
          <a:p>
            <a:pPr lvl="1"/>
            <a:r>
              <a:rPr lang="en-US" dirty="0"/>
              <a:t>Check belt and replace if needed.</a:t>
            </a:r>
          </a:p>
          <a:p>
            <a:pPr lvl="1"/>
            <a:r>
              <a:rPr lang="en-US" dirty="0"/>
              <a:t>At every 300 pump hours have a mechanic check and adjust the valve lash.</a:t>
            </a:r>
          </a:p>
          <a:p>
            <a:pPr lvl="1"/>
            <a:r>
              <a:rPr lang="en-US" dirty="0"/>
              <a:t>Check air filter system for leaks.</a:t>
            </a:r>
          </a:p>
          <a:p>
            <a:pPr lvl="1"/>
            <a:r>
              <a:rPr lang="en-US" dirty="0"/>
              <a:t>Check wiring for loose/worn wires.</a:t>
            </a:r>
          </a:p>
          <a:p>
            <a:pPr lvl="1"/>
            <a:r>
              <a:rPr lang="en-US" dirty="0"/>
              <a:t>Service foam system as directed in owner’s manual.</a:t>
            </a:r>
          </a:p>
          <a:p>
            <a:endParaRPr lang="en-US" dirty="0"/>
          </a:p>
        </p:txBody>
      </p:sp>
      <p:pic>
        <p:nvPicPr>
          <p:cNvPr id="1026" name="Picture 2" descr="\\ilmfcop6sa01\users$\bhigbee\My Documents\My Pictures\Valve-Lash-Lrg-0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545" y="3810000"/>
            <a:ext cx="3008128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8358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Pump Seal Leak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real question is how much and when?</a:t>
            </a:r>
          </a:p>
          <a:p>
            <a:pPr lvl="1"/>
            <a:r>
              <a:rPr lang="en-US" dirty="0"/>
              <a:t>Seals need water to cool the sealing surface between the seal and shaft.</a:t>
            </a:r>
          </a:p>
          <a:p>
            <a:pPr lvl="1"/>
            <a:r>
              <a:rPr lang="en-US" dirty="0"/>
              <a:t>An 11-15 drop per minute is acceptable while running at pressure.</a:t>
            </a:r>
          </a:p>
          <a:p>
            <a:pPr lvl="1"/>
            <a:r>
              <a:rPr lang="en-US" dirty="0"/>
              <a:t>Small leaks after sitting for hours/days may be OK.</a:t>
            </a:r>
          </a:p>
          <a:p>
            <a:pPr lvl="1"/>
            <a:r>
              <a:rPr lang="en-US" dirty="0"/>
              <a:t>Large leaks at pressure the seal should be changed.</a:t>
            </a:r>
          </a:p>
          <a:p>
            <a:pPr lvl="1"/>
            <a:r>
              <a:rPr lang="en-US" dirty="0"/>
              <a:t>Document leaks and any repairs in the FEMPR.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28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Pump Seal</a:t>
            </a:r>
          </a:p>
        </p:txBody>
      </p:sp>
      <p:pic>
        <p:nvPicPr>
          <p:cNvPr id="5" name="Picture 2" descr="pump se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3847" r="1666" b="3847"/>
          <a:stretch>
            <a:fillRect/>
          </a:stretch>
        </p:blipFill>
        <p:spPr bwMode="auto">
          <a:xfrm>
            <a:off x="762000" y="1215783"/>
            <a:ext cx="7543800" cy="511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601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Pump Seal</a:t>
            </a:r>
          </a:p>
        </p:txBody>
      </p:sp>
      <p:pic>
        <p:nvPicPr>
          <p:cNvPr id="5" name="Picture 2" descr="pump seal schemati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387" r="3334"/>
          <a:stretch>
            <a:fillRect/>
          </a:stretch>
        </p:blipFill>
        <p:spPr bwMode="auto">
          <a:xfrm>
            <a:off x="762000" y="1371600"/>
            <a:ext cx="7346379" cy="49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311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Objectives</a:t>
            </a:r>
            <a:endParaRPr lang="en-US" altLang="en-US" dirty="0"/>
          </a:p>
        </p:txBody>
      </p:sp>
      <p:sp>
        <p:nvSpPr>
          <p:cNvPr id="6147" name="Content Placeholder 2"/>
          <p:cNvSpPr>
            <a:spLocks noGrp="1"/>
          </p:cNvSpPr>
          <p:nvPr>
            <p:ph type="subTitle" idx="1"/>
          </p:nvPr>
        </p:nvSpPr>
        <p:spPr>
          <a:xfrm>
            <a:off x="685546" y="1295400"/>
            <a:ext cx="7323138" cy="5342510"/>
          </a:xfr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r>
              <a:rPr lang="en-US" dirty="0"/>
              <a:t>Discuss winterization procedures as outlined in the FEMPR.</a:t>
            </a:r>
          </a:p>
          <a:p>
            <a:r>
              <a:rPr lang="en-US" dirty="0"/>
              <a:t>Troubleshoot and correct common problems with the pump and pump plumbing.</a:t>
            </a:r>
          </a:p>
        </p:txBody>
      </p:sp>
      <p:pic>
        <p:nvPicPr>
          <p:cNvPr id="6149" name="Picture 228" descr="Target icon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8684" y="754251"/>
            <a:ext cx="914400" cy="9144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Pump Seal Maintenance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</a:rPr>
              <a:t>Order the right seals before disassembly.</a:t>
            </a:r>
          </a:p>
          <a:p>
            <a:pPr lvl="1"/>
            <a:r>
              <a:rPr lang="en-US" sz="1800" dirty="0"/>
              <a:t>Use the </a:t>
            </a:r>
            <a:r>
              <a:rPr lang="en-US" sz="1800" b="1" dirty="0">
                <a:solidFill>
                  <a:srgbClr val="0070C0"/>
                </a:solidFill>
              </a:rPr>
              <a:t>pump model </a:t>
            </a:r>
            <a:r>
              <a:rPr lang="en-US" sz="1800" dirty="0"/>
              <a:t>and </a:t>
            </a:r>
            <a:r>
              <a:rPr lang="en-US" sz="1800" b="1" dirty="0">
                <a:solidFill>
                  <a:srgbClr val="0070C0"/>
                </a:solidFill>
              </a:rPr>
              <a:t>serial number. (Hint check the FEMPR.)</a:t>
            </a:r>
          </a:p>
          <a:p>
            <a:r>
              <a:rPr lang="en-US" sz="2000" dirty="0"/>
              <a:t>Read the instructions and ask questions get help if needed.</a:t>
            </a:r>
          </a:p>
          <a:p>
            <a:pPr lvl="1"/>
            <a:r>
              <a:rPr lang="en-US" sz="1800" dirty="0"/>
              <a:t>Can be downloaded from manufacturer’s website.</a:t>
            </a:r>
          </a:p>
          <a:p>
            <a:r>
              <a:rPr lang="en-US" sz="2000" dirty="0"/>
              <a:t>Take pictures if needed.</a:t>
            </a:r>
          </a:p>
          <a:p>
            <a:r>
              <a:rPr lang="en-US" sz="2000" dirty="0"/>
              <a:t>Keep area </a:t>
            </a:r>
            <a:r>
              <a:rPr lang="en-US" sz="2000" b="1" dirty="0">
                <a:solidFill>
                  <a:srgbClr val="FF0000"/>
                </a:solidFill>
              </a:rPr>
              <a:t>clean.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Do not rush or force anything.</a:t>
            </a:r>
          </a:p>
          <a:p>
            <a:r>
              <a:rPr lang="en-US" sz="2000" dirty="0"/>
              <a:t>Use a torque wrench; no impacts for reassembly.</a:t>
            </a:r>
          </a:p>
          <a:p>
            <a:r>
              <a:rPr lang="en-US" sz="2000" dirty="0"/>
              <a:t>Seal may need to seat/wear in after assembly; it could still leak for a while.</a:t>
            </a:r>
          </a:p>
          <a:p>
            <a:pPr lvl="1"/>
            <a:r>
              <a:rPr lang="en-US" sz="1800" dirty="0"/>
              <a:t>Pumping water for 30 minutes should seat the seal.</a:t>
            </a:r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4704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505200" cy="4754563"/>
          </a:xfrm>
        </p:spPr>
        <p:txBody>
          <a:bodyPr/>
          <a:lstStyle/>
          <a:p>
            <a:r>
              <a:rPr lang="en-US"/>
              <a:t>Field or short-term</a:t>
            </a:r>
          </a:p>
          <a:p>
            <a:r>
              <a:rPr lang="en-US"/>
              <a:t>Full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C707F4-1EBA-4019-AC15-CDD1EC80B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088" y="1364673"/>
            <a:ext cx="4248912" cy="320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248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Pump Performance Test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Test according to FEMPR or local standards.</a:t>
            </a:r>
          </a:p>
          <a:p>
            <a:r>
              <a:rPr lang="en-US" dirty="0"/>
              <a:t>Use same discharge port.</a:t>
            </a:r>
          </a:p>
          <a:p>
            <a:r>
              <a:rPr lang="en-US" dirty="0"/>
              <a:t>Document test results and identify trends.</a:t>
            </a:r>
          </a:p>
        </p:txBody>
      </p:sp>
    </p:spTree>
    <p:extLst>
      <p:ext uri="{BB962C8B-B14F-4D97-AF65-F5344CB8AC3E}">
        <p14:creationId xmlns:p14="http://schemas.microsoft.com/office/powerpoint/2010/main" val="36234159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Commercial Certified Flow Meter</a:t>
            </a:r>
            <a:endParaRPr lang="en-US" sz="4000" dirty="0"/>
          </a:p>
        </p:txBody>
      </p:sp>
      <p:pic>
        <p:nvPicPr>
          <p:cNvPr id="37894" name="Picture 6" descr="commercial certified flow meter"/>
          <p:cNvPicPr>
            <a:picLocks noChangeArrowheads="1"/>
          </p:cNvPicPr>
          <p:nvPr/>
        </p:nvPicPr>
        <p:blipFill>
          <a:blip r:embed="rId2" cstate="screen">
            <a:lum bright="6000" contrast="-6000"/>
          </a:blip>
          <a:srcRect/>
          <a:stretch>
            <a:fillRect/>
          </a:stretch>
        </p:blipFill>
        <p:spPr bwMode="auto">
          <a:xfrm>
            <a:off x="762000" y="1409701"/>
            <a:ext cx="3657600" cy="270510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" name="Picture 2" descr="commercial certified flow meter">
            <a:extLst>
              <a:ext uri="{FF2B5EF4-FFF2-40B4-BE49-F238E27FC236}">
                <a16:creationId xmlns:a16="http://schemas.microsoft.com/office/drawing/2014/main" id="{02719331-9A4C-4A85-965C-522E62DE0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371600"/>
            <a:ext cx="2937166" cy="296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784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Non-Commercial Flow Meter</a:t>
            </a:r>
          </a:p>
        </p:txBody>
      </p:sp>
      <p:pic>
        <p:nvPicPr>
          <p:cNvPr id="38917" name="Picture 5" descr="non-commercial flow meter"/>
          <p:cNvPicPr>
            <a:picLocks noChangeAspect="1" noChangeArrowheads="1"/>
          </p:cNvPicPr>
          <p:nvPr/>
        </p:nvPicPr>
        <p:blipFill>
          <a:blip r:embed="rId2" cstate="screen">
            <a:lum bright="6000" contrast="-6000"/>
          </a:blip>
          <a:srcRect/>
          <a:stretch>
            <a:fillRect/>
          </a:stretch>
        </p:blipFill>
        <p:spPr bwMode="auto">
          <a:xfrm>
            <a:off x="762000" y="1371600"/>
            <a:ext cx="3352800" cy="2216258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8918" name="Picture 6" descr="non-commercial flow meter"/>
          <p:cNvPicPr>
            <a:picLocks noChangeAspect="1" noChangeArrowheads="1"/>
          </p:cNvPicPr>
          <p:nvPr/>
        </p:nvPicPr>
        <p:blipFill>
          <a:blip r:embed="rId3" cstate="screen">
            <a:lum bright="6000" contrast="-6000"/>
          </a:blip>
          <a:srcRect/>
          <a:stretch>
            <a:fillRect/>
          </a:stretch>
        </p:blipFill>
        <p:spPr bwMode="auto">
          <a:xfrm>
            <a:off x="4914900" y="1409700"/>
            <a:ext cx="3467100" cy="462280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" name="Picture 5" descr="non-commercial flow meter"/>
          <p:cNvPicPr>
            <a:picLocks/>
          </p:cNvPicPr>
          <p:nvPr/>
        </p:nvPicPr>
        <p:blipFill>
          <a:blip r:embed="rId4" cstate="screen">
            <a:lum bright="6000" contrast="-6000"/>
          </a:blip>
          <a:srcRect/>
          <a:stretch>
            <a:fillRect/>
          </a:stretch>
        </p:blipFill>
        <p:spPr>
          <a:xfrm>
            <a:off x="762000" y="3810000"/>
            <a:ext cx="3355848" cy="220980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662089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Homemade Pressure/Flow Tester</a:t>
            </a:r>
          </a:p>
        </p:txBody>
      </p:sp>
      <p:pic>
        <p:nvPicPr>
          <p:cNvPr id="39941" name="Picture 5" descr="homemade pressure/flow tester parts"/>
          <p:cNvPicPr>
            <a:picLocks noChangeAspect="1" noChangeArrowheads="1"/>
          </p:cNvPicPr>
          <p:nvPr/>
        </p:nvPicPr>
        <p:blipFill>
          <a:blip r:embed="rId2" cstate="screen">
            <a:lum bright="6000" contrast="-6000"/>
          </a:blip>
          <a:srcRect/>
          <a:stretch>
            <a:fillRect/>
          </a:stretch>
        </p:blipFill>
        <p:spPr bwMode="auto">
          <a:xfrm>
            <a:off x="1373188" y="1409700"/>
            <a:ext cx="6399212" cy="4799013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8942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Lights</a:t>
            </a:r>
          </a:p>
          <a:p>
            <a:pPr lvl="1"/>
            <a:r>
              <a:rPr lang="en-US" dirty="0"/>
              <a:t>Not illuminated</a:t>
            </a:r>
          </a:p>
          <a:p>
            <a:r>
              <a:rPr lang="en-US" dirty="0"/>
              <a:t>Pump engine</a:t>
            </a:r>
          </a:p>
          <a:p>
            <a:pPr lvl="1"/>
            <a:r>
              <a:rPr lang="en-US" dirty="0"/>
              <a:t>Will not start</a:t>
            </a:r>
          </a:p>
          <a:p>
            <a:pPr lvl="1"/>
            <a:r>
              <a:rPr lang="en-US" dirty="0"/>
              <a:t>Starts but will not keep running</a:t>
            </a:r>
          </a:p>
          <a:p>
            <a:pPr lvl="1"/>
            <a:r>
              <a:rPr lang="en-US" dirty="0"/>
              <a:t>Starts and runs but no water pressure exists</a:t>
            </a:r>
          </a:p>
          <a:p>
            <a:r>
              <a:rPr lang="en-US" dirty="0"/>
              <a:t>Other problems</a:t>
            </a:r>
          </a:p>
        </p:txBody>
      </p:sp>
    </p:spTree>
    <p:extLst>
      <p:ext uri="{BB962C8B-B14F-4D97-AF65-F5344CB8AC3E}">
        <p14:creationId xmlns:p14="http://schemas.microsoft.com/office/powerpoint/2010/main" val="30397610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Objectives</a:t>
            </a:r>
            <a:endParaRPr lang="en-US" altLang="en-US" dirty="0"/>
          </a:p>
        </p:txBody>
      </p:sp>
      <p:sp>
        <p:nvSpPr>
          <p:cNvPr id="6147" name="Content Placeholder 2"/>
          <p:cNvSpPr>
            <a:spLocks noGrp="1"/>
          </p:cNvSpPr>
          <p:nvPr>
            <p:ph type="subTitle" idx="1"/>
          </p:nvPr>
        </p:nvSpPr>
        <p:spPr>
          <a:xfrm>
            <a:off x="685546" y="1295400"/>
            <a:ext cx="7323138" cy="5342510"/>
          </a:xfr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r>
              <a:rPr lang="en-US" dirty="0"/>
              <a:t>Inspect a pump package and describe pump maintenance procedures as outlined in the FEMPR.</a:t>
            </a:r>
          </a:p>
          <a:p>
            <a:r>
              <a:rPr lang="en-US" dirty="0"/>
              <a:t>Correctly enter all pump information in the FEMPR.</a:t>
            </a:r>
          </a:p>
          <a:p>
            <a:r>
              <a:rPr lang="en-US" dirty="0"/>
              <a:t>Conduct a pump performance test and record the results in the FEMPR.</a:t>
            </a:r>
          </a:p>
        </p:txBody>
      </p:sp>
      <p:pic>
        <p:nvPicPr>
          <p:cNvPr id="6149" name="Picture 228" descr="Target icon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8684" y="754251"/>
            <a:ext cx="914400" cy="9144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123080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Objectives</a:t>
            </a:r>
            <a:endParaRPr lang="en-US" altLang="en-US" dirty="0"/>
          </a:p>
        </p:txBody>
      </p:sp>
      <p:sp>
        <p:nvSpPr>
          <p:cNvPr id="6147" name="Content Placeholder 2"/>
          <p:cNvSpPr>
            <a:spLocks noGrp="1"/>
          </p:cNvSpPr>
          <p:nvPr>
            <p:ph type="subTitle" idx="1"/>
          </p:nvPr>
        </p:nvSpPr>
        <p:spPr>
          <a:xfrm>
            <a:off x="685546" y="1295400"/>
            <a:ext cx="7323138" cy="5342510"/>
          </a:xfr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r>
              <a:rPr lang="en-US" dirty="0"/>
              <a:t>Discuss winterization procedures as outlined in the FEMPR.</a:t>
            </a:r>
          </a:p>
          <a:p>
            <a:r>
              <a:rPr lang="en-US" dirty="0"/>
              <a:t>Troubleshoot and correct common problems with the pump and pump plumbing.</a:t>
            </a:r>
          </a:p>
        </p:txBody>
      </p:sp>
      <p:pic>
        <p:nvPicPr>
          <p:cNvPr id="6149" name="Picture 228" descr="Target icon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8684" y="754251"/>
            <a:ext cx="914400" cy="9144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78529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Pump Package Inspection</a:t>
            </a:r>
          </a:p>
        </p:txBody>
      </p:sp>
      <p:pic>
        <p:nvPicPr>
          <p:cNvPr id="3" name="Picture 2" descr="A picture containing indoor, engine, cluttered, miller&#10;&#10;Description automatically generated">
            <a:extLst>
              <a:ext uri="{FF2B5EF4-FFF2-40B4-BE49-F238E27FC236}">
                <a16:creationId xmlns:a16="http://schemas.microsoft.com/office/drawing/2014/main" id="{14094407-639F-4AD4-88DC-0A8525CA9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47800"/>
            <a:ext cx="6400800" cy="480364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83731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Pump Package</a:t>
            </a:r>
          </a:p>
        </p:txBody>
      </p:sp>
      <p:pic>
        <p:nvPicPr>
          <p:cNvPr id="17412" name="Picture 4" descr="pump pack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8392" y="1371600"/>
            <a:ext cx="6842608" cy="4703762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74015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Tank and Foam Tank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4432B7-6D7D-4D45-BE01-937FD3A59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71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53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Sight and Water Level Gauges</a:t>
            </a:r>
          </a:p>
        </p:txBody>
      </p:sp>
      <p:pic>
        <p:nvPicPr>
          <p:cNvPr id="15364" name="Picture 4" descr="water level gaug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0" y="1905000"/>
            <a:ext cx="2209800" cy="2994025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5365" name="Picture 5" descr="Strainer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44588" y="1371600"/>
            <a:ext cx="2697162" cy="411480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72952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Valves</a:t>
            </a:r>
          </a:p>
        </p:txBody>
      </p:sp>
      <p:pic>
        <p:nvPicPr>
          <p:cNvPr id="16388" name="Picture 4" descr="Valves stre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22400"/>
            <a:ext cx="3638550" cy="441960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6389" name="Picture 5" descr="Valv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68980" y="1396139"/>
            <a:ext cx="3198813" cy="2100262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6390" name="Picture 6" descr="Plumbing valves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53483" y="3783605"/>
            <a:ext cx="3198812" cy="2055812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02943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Coolant</a:t>
            </a:r>
          </a:p>
        </p:txBody>
      </p:sp>
      <p:pic>
        <p:nvPicPr>
          <p:cNvPr id="18436" name="Picture 4" descr="cooling syst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3187" y="1371600"/>
            <a:ext cx="6399213" cy="4479925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68124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84E9C64CB6B147B71CF58466C5AAD3" ma:contentTypeVersion="14" ma:contentTypeDescription="Create a new document." ma:contentTypeScope="" ma:versionID="ef87c607c813595b7250f0045c80a454">
  <xsd:schema xmlns:xsd="http://www.w3.org/2001/XMLSchema" xmlns:xs="http://www.w3.org/2001/XMLSchema" xmlns:p="http://schemas.microsoft.com/office/2006/metadata/properties" xmlns:ns2="9cfaae7c-72d7-4574-bee5-da0a2b533dde" xmlns:ns3="f1719a4e-b5b9-4c32-8e90-eba2871f0a28" targetNamespace="http://schemas.microsoft.com/office/2006/metadata/properties" ma:root="true" ma:fieldsID="a5db0f22424ee38da1c205dc8fc801ae" ns2:_="" ns3:_="">
    <xsd:import namespace="9cfaae7c-72d7-4574-bee5-da0a2b533dde"/>
    <xsd:import namespace="f1719a4e-b5b9-4c32-8e90-eba2871f0a2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Priority" minOccurs="0"/>
                <xsd:element ref="ns3:im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aae7c-72d7-4574-bee5-da0a2b533d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719a4e-b5b9-4c32-8e90-eba2871f0a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Priority" ma:index="20" nillable="true" ma:displayName="Priority" ma:format="Dropdown" ma:internalName="Priority">
      <xsd:simpleType>
        <xsd:restriction base="dms:Text">
          <xsd:maxLength value="255"/>
        </xsd:restriction>
      </xsd:simpleType>
    </xsd:element>
    <xsd:element name="image" ma:index="21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 xmlns="f1719a4e-b5b9-4c32-8e90-eba2871f0a28">
      <Url xsi:nil="true"/>
      <Description xsi:nil="true"/>
    </image>
    <Priority xmlns="f1719a4e-b5b9-4c32-8e90-eba2871f0a28" xsi:nil="true"/>
  </documentManagement>
</p:properties>
</file>

<file path=customXml/itemProps1.xml><?xml version="1.0" encoding="utf-8"?>
<ds:datastoreItem xmlns:ds="http://schemas.openxmlformats.org/officeDocument/2006/customXml" ds:itemID="{174E6ACF-6CC3-41CD-9279-78BA79ADC9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D2C9A8-EADB-4859-851A-1DAA928532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faae7c-72d7-4574-bee5-da0a2b533dde"/>
    <ds:schemaRef ds:uri="f1719a4e-b5b9-4c32-8e90-eba2871f0a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F4BC8C-3FC1-4EA8-AB15-00FC8B98B8D6}">
  <ds:schemaRefs>
    <ds:schemaRef ds:uri="http://schemas.microsoft.com/office/2006/metadata/properties"/>
    <ds:schemaRef ds:uri="http://schemas.microsoft.com/office/infopath/2007/PartnerControls"/>
    <ds:schemaRef ds:uri="f1719a4e-b5b9-4c32-8e90-eba2871f0a2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18411</TotalTime>
  <Words>670</Words>
  <Application>Microsoft Office PowerPoint</Application>
  <PresentationFormat>On-screen Show (4:3)</PresentationFormat>
  <Paragraphs>109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Courier New</vt:lpstr>
      <vt:lpstr>Rockwell</vt:lpstr>
      <vt:lpstr>Rockwell Condensed</vt:lpstr>
      <vt:lpstr>Times New Roman</vt:lpstr>
      <vt:lpstr>Wingdings</vt:lpstr>
      <vt:lpstr>Wood Type</vt:lpstr>
      <vt:lpstr>Fire Engine Maintenance</vt:lpstr>
      <vt:lpstr>Objectives</vt:lpstr>
      <vt:lpstr>Objectives</vt:lpstr>
      <vt:lpstr>Pump Package Inspection</vt:lpstr>
      <vt:lpstr>Pump Package</vt:lpstr>
      <vt:lpstr>Water Tank and Foam Tank</vt:lpstr>
      <vt:lpstr>Sight and Water Level Gauges</vt:lpstr>
      <vt:lpstr>Valves</vt:lpstr>
      <vt:lpstr>Coolant</vt:lpstr>
      <vt:lpstr>Oil</vt:lpstr>
      <vt:lpstr>Oil Check and Fill</vt:lpstr>
      <vt:lpstr>Oil Drain</vt:lpstr>
      <vt:lpstr>Oil Filter</vt:lpstr>
      <vt:lpstr>Fuel Filter</vt:lpstr>
      <vt:lpstr>Air Filter(s)</vt:lpstr>
      <vt:lpstr>Primer</vt:lpstr>
      <vt:lpstr>Switches, Glow Plugs, &amp; Throttle</vt:lpstr>
      <vt:lpstr>Gauges</vt:lpstr>
      <vt:lpstr>Water Pressure Safety Shutdown Switch</vt:lpstr>
      <vt:lpstr>Live Reels</vt:lpstr>
      <vt:lpstr>Water Inline Strainer</vt:lpstr>
      <vt:lpstr>Pump Mounting Bolts</vt:lpstr>
      <vt:lpstr>Pump Exhaust</vt:lpstr>
      <vt:lpstr>Gear Box</vt:lpstr>
      <vt:lpstr>Pump Maintenance Requirements</vt:lpstr>
      <vt:lpstr>Yearly Pump Service</vt:lpstr>
      <vt:lpstr>All Pump Seal Leak</vt:lpstr>
      <vt:lpstr>Pump Seal</vt:lpstr>
      <vt:lpstr>Pump Seal</vt:lpstr>
      <vt:lpstr>Pump Seal Maintenance</vt:lpstr>
      <vt:lpstr>Winterization</vt:lpstr>
      <vt:lpstr>Pump Performance Test Guidelines</vt:lpstr>
      <vt:lpstr>Commercial Certified Flow Meter</vt:lpstr>
      <vt:lpstr>Non-Commercial Flow Meter</vt:lpstr>
      <vt:lpstr>Homemade Pressure/Flow Tester</vt:lpstr>
      <vt:lpstr>Troubleshooting</vt:lpstr>
      <vt:lpstr>Objectives</vt:lpstr>
      <vt:lpstr>Objectives</vt:lpstr>
    </vt:vector>
  </TitlesOfParts>
  <Company>GBC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CR15A Dell</dc:creator>
  <cp:lastModifiedBy>Ascherfeld, Sheri L</cp:lastModifiedBy>
  <cp:revision>1269</cp:revision>
  <dcterms:created xsi:type="dcterms:W3CDTF">2001-03-22T19:20:22Z</dcterms:created>
  <dcterms:modified xsi:type="dcterms:W3CDTF">2021-03-25T14:11:57Z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0x0101000E84E9C64CB6B147B71CF58466C5AAD3</vt:lpwstr>
  </property>
</Properties>
</file>