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4"/>
  </p:sldMasterIdLst>
  <p:notesMasterIdLst>
    <p:notesMasterId r:id="rId50"/>
  </p:notesMasterIdLst>
  <p:handoutMasterIdLst>
    <p:handoutMasterId r:id="rId51"/>
  </p:handoutMasterIdLst>
  <p:sldIdLst>
    <p:sldId id="447" r:id="rId5"/>
    <p:sldId id="484" r:id="rId6"/>
    <p:sldId id="485" r:id="rId7"/>
    <p:sldId id="450" r:id="rId8"/>
    <p:sldId id="451" r:id="rId9"/>
    <p:sldId id="486" r:id="rId10"/>
    <p:sldId id="487" r:id="rId11"/>
    <p:sldId id="488" r:id="rId12"/>
    <p:sldId id="506" r:id="rId13"/>
    <p:sldId id="507" r:id="rId14"/>
    <p:sldId id="508" r:id="rId15"/>
    <p:sldId id="509" r:id="rId16"/>
    <p:sldId id="510" r:id="rId17"/>
    <p:sldId id="511" r:id="rId18"/>
    <p:sldId id="512" r:id="rId19"/>
    <p:sldId id="513" r:id="rId20"/>
    <p:sldId id="497" r:id="rId21"/>
    <p:sldId id="514" r:id="rId22"/>
    <p:sldId id="515" r:id="rId23"/>
    <p:sldId id="516" r:id="rId24"/>
    <p:sldId id="517" r:id="rId25"/>
    <p:sldId id="518" r:id="rId26"/>
    <p:sldId id="519" r:id="rId27"/>
    <p:sldId id="520" r:id="rId28"/>
    <p:sldId id="469" r:id="rId29"/>
    <p:sldId id="521" r:id="rId30"/>
    <p:sldId id="522" r:id="rId31"/>
    <p:sldId id="523" r:id="rId32"/>
    <p:sldId id="491" r:id="rId33"/>
    <p:sldId id="524" r:id="rId34"/>
    <p:sldId id="525" r:id="rId35"/>
    <p:sldId id="492" r:id="rId36"/>
    <p:sldId id="526" r:id="rId37"/>
    <p:sldId id="527" r:id="rId38"/>
    <p:sldId id="479" r:id="rId39"/>
    <p:sldId id="480" r:id="rId40"/>
    <p:sldId id="528" r:id="rId41"/>
    <p:sldId id="529" r:id="rId42"/>
    <p:sldId id="530" r:id="rId43"/>
    <p:sldId id="531" r:id="rId44"/>
    <p:sldId id="532" r:id="rId45"/>
    <p:sldId id="533" r:id="rId46"/>
    <p:sldId id="534" r:id="rId47"/>
    <p:sldId id="535" r:id="rId48"/>
    <p:sldId id="536" r:id="rId49"/>
  </p:sldIdLst>
  <p:sldSz cx="9144000" cy="6858000" type="screen4x3"/>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616" userDrawn="1">
          <p15:clr>
            <a:srgbClr val="A4A3A4"/>
          </p15:clr>
        </p15:guide>
        <p15:guide id="3" orient="horz" pos="864" userDrawn="1">
          <p15:clr>
            <a:srgbClr val="A4A3A4"/>
          </p15:clr>
        </p15:guide>
        <p15:guide id="4" pos="2880" userDrawn="1">
          <p15:clr>
            <a:srgbClr val="A4A3A4"/>
          </p15:clr>
        </p15:guide>
        <p15:guide id="5" pos="5280" userDrawn="1">
          <p15:clr>
            <a:srgbClr val="A4A3A4"/>
          </p15:clr>
        </p15:guide>
      </p15:sldGuideLst>
    </p:ext>
    <p:ext uri="{2D200454-40CA-4A62-9FC3-DE9A4176ACB9}">
      <p15:notesGuideLst xmlns:p15="http://schemas.microsoft.com/office/powerpoint/2012/main">
        <p15:guide id="1" orient="horz" pos="2850">
          <p15:clr>
            <a:srgbClr val="A4A3A4"/>
          </p15:clr>
        </p15:guide>
        <p15:guide id="2"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ald, Pamela J" initials="MPJ" lastIdx="1" clrIdx="0">
    <p:extLst>
      <p:ext uri="{19B8F6BF-5375-455C-9EA6-DF929625EA0E}">
        <p15:presenceInfo xmlns:p15="http://schemas.microsoft.com/office/powerpoint/2012/main" userId="S-1-5-21-261334516-432891326-3434007665-15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6143"/>
    <a:srgbClr val="537953"/>
    <a:srgbClr val="FFFF66"/>
    <a:srgbClr val="0000FF"/>
    <a:srgbClr val="0066FF"/>
    <a:srgbClr val="507450"/>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14144-4D35-4900-AD58-258E1A31051F}" v="1" dt="2023-02-03T20:35:57.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72569" autoAdjust="0"/>
  </p:normalViewPr>
  <p:slideViewPr>
    <p:cSldViewPr>
      <p:cViewPr varScale="1">
        <p:scale>
          <a:sx n="42" d="100"/>
          <a:sy n="42" d="100"/>
        </p:scale>
        <p:origin x="2016" y="28"/>
      </p:cViewPr>
      <p:guideLst>
        <p:guide orient="horz" pos="2160"/>
        <p:guide pos="5616"/>
        <p:guide orient="horz" pos="864"/>
        <p:guide pos="2880"/>
        <p:guide pos="5280"/>
      </p:guideLst>
    </p:cSldViewPr>
  </p:slideViewPr>
  <p:outlineViewPr>
    <p:cViewPr>
      <p:scale>
        <a:sx n="33" d="100"/>
        <a:sy n="33" d="100"/>
      </p:scale>
      <p:origin x="0" y="21204"/>
    </p:cViewPr>
  </p:outlineViewPr>
  <p:notesTextViewPr>
    <p:cViewPr>
      <p:scale>
        <a:sx n="3" d="2"/>
        <a:sy n="3" d="2"/>
      </p:scale>
      <p:origin x="0" y="0"/>
    </p:cViewPr>
  </p:notesTextViewPr>
  <p:sorterViewPr>
    <p:cViewPr>
      <p:scale>
        <a:sx n="66" d="100"/>
        <a:sy n="66" d="100"/>
      </p:scale>
      <p:origin x="0" y="3792"/>
    </p:cViewPr>
  </p:sorterViewPr>
  <p:notesViewPr>
    <p:cSldViewPr>
      <p:cViewPr>
        <p:scale>
          <a:sx n="75" d="100"/>
          <a:sy n="75" d="100"/>
        </p:scale>
        <p:origin x="2322" y="636"/>
      </p:cViewPr>
      <p:guideLst>
        <p:guide orient="horz" pos="2850"/>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ald, Pamela J" userId="c95fd413-ead2-4805-b58e-88879ebdda03" providerId="ADAL" clId="{9D514144-4D35-4900-AD58-258E1A31051F}"/>
    <pc:docChg chg="modSld">
      <pc:chgData name="McDonald, Pamela J" userId="c95fd413-ead2-4805-b58e-88879ebdda03" providerId="ADAL" clId="{9D514144-4D35-4900-AD58-258E1A31051F}" dt="2023-02-03T20:36:01.629" v="6" actId="1037"/>
      <pc:docMkLst>
        <pc:docMk/>
      </pc:docMkLst>
      <pc:sldChg chg="addSp modSp mod">
        <pc:chgData name="McDonald, Pamela J" userId="c95fd413-ead2-4805-b58e-88879ebdda03" providerId="ADAL" clId="{9D514144-4D35-4900-AD58-258E1A31051F}" dt="2023-02-03T20:36:01.629" v="6" actId="1037"/>
        <pc:sldMkLst>
          <pc:docMk/>
          <pc:sldMk cId="21002442" sldId="447"/>
        </pc:sldMkLst>
        <pc:spChg chg="add mod">
          <ac:chgData name="McDonald, Pamela J" userId="c95fd413-ead2-4805-b58e-88879ebdda03" providerId="ADAL" clId="{9D514144-4D35-4900-AD58-258E1A31051F}" dt="2023-02-03T20:36:01.629" v="6" actId="1037"/>
          <ac:spMkLst>
            <pc:docMk/>
            <pc:sldMk cId="21002442" sldId="447"/>
            <ac:spMk id="2" creationId="{12CBF865-4A0A-68D5-4F87-732C690F2A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86019"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86020"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86021"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FD5EA9A-6A40-4684-9011-C65E0468FA9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68611"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68615"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E1F2C9B-9E4E-4D6F-A809-7D8ABBB4E9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The BLM WCF is managed by the BLM Fleet Manager at the National Operations Center, Denver. Replacement of fire vehicles that have reached the end of their service life and certain maintenance expenditures are managed through the WCF. Vehicle replacement and maintenance is accomplished with funds that are paid into the WCF over the life of the vehicle. The WCF collects funds through Fixed Ownership Rates (FOR) and Use Rates.</a:t>
            </a:r>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4</a:t>
            </a:fld>
            <a:endParaRPr lang="en-US" altLang="en-US"/>
          </a:p>
        </p:txBody>
      </p:sp>
    </p:spTree>
    <p:extLst>
      <p:ext uri="{BB962C8B-B14F-4D97-AF65-F5344CB8AC3E}">
        <p14:creationId xmlns:p14="http://schemas.microsoft.com/office/powerpoint/2010/main" val="183852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31</a:t>
            </a:fld>
            <a:endParaRPr lang="en-US" altLang="en-US"/>
          </a:p>
        </p:txBody>
      </p:sp>
    </p:spTree>
    <p:extLst>
      <p:ext uri="{BB962C8B-B14F-4D97-AF65-F5344CB8AC3E}">
        <p14:creationId xmlns:p14="http://schemas.microsoft.com/office/powerpoint/2010/main" val="6688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Complete scenarios 1-4 on pp. 66-68 of the Student Workbook. </a:t>
            </a:r>
          </a:p>
          <a:p>
            <a:r>
              <a:rPr lang="en-US" dirty="0"/>
              <a:t>Instructors: Refer to Facilitator Guide, page 21, for conducting the exercise.</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32</a:t>
            </a:fld>
            <a:endParaRPr lang="en-US" altLang="en-US"/>
          </a:p>
        </p:txBody>
      </p:sp>
    </p:spTree>
    <p:extLst>
      <p:ext uri="{BB962C8B-B14F-4D97-AF65-F5344CB8AC3E}">
        <p14:creationId xmlns:p14="http://schemas.microsoft.com/office/powerpoint/2010/main" val="310818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42</a:t>
            </a:fld>
            <a:endParaRPr lang="en-US" altLang="en-US"/>
          </a:p>
        </p:txBody>
      </p:sp>
    </p:spTree>
    <p:extLst>
      <p:ext uri="{BB962C8B-B14F-4D97-AF65-F5344CB8AC3E}">
        <p14:creationId xmlns:p14="http://schemas.microsoft.com/office/powerpoint/2010/main" val="343677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equipment alerts or recall notices, visit the BLM National Fire Equipment </a:t>
            </a:r>
            <a:r>
              <a:rPr lang="en-US"/>
              <a:t>Program website. </a:t>
            </a:r>
            <a:r>
              <a:rPr lang="en-US" dirty="0"/>
              <a:t>Additionally, a notification email will be sent to the states. Operators must follow the recommended or required actions. Contact NFEP for additional information or assistance.</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43</a:t>
            </a:fld>
            <a:endParaRPr lang="en-US" altLang="en-US"/>
          </a:p>
        </p:txBody>
      </p:sp>
    </p:spTree>
    <p:extLst>
      <p:ext uri="{BB962C8B-B14F-4D97-AF65-F5344CB8AC3E}">
        <p14:creationId xmlns:p14="http://schemas.microsoft.com/office/powerpoint/2010/main" val="235166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Revenues from FORs and expenditures for capitalized assets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5</a:t>
            </a:fld>
            <a:endParaRPr lang="en-US" altLang="en-US"/>
          </a:p>
        </p:txBody>
      </p:sp>
    </p:spTree>
    <p:extLst>
      <p:ext uri="{BB962C8B-B14F-4D97-AF65-F5344CB8AC3E}">
        <p14:creationId xmlns:p14="http://schemas.microsoft.com/office/powerpoint/2010/main" val="120326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Revenues from use rates and expenditures for operating expenses. </a:t>
            </a:r>
          </a:p>
          <a:p>
            <a:pPr marL="171450" indent="-171450">
              <a:buFont typeface="Arial" panose="020B0604020202020204" pitchFamily="34" charset="0"/>
              <a:buChar char="•"/>
            </a:pPr>
            <a:r>
              <a:rPr lang="en-US" b="0" i="0" dirty="0">
                <a:effectLst/>
                <a:latin typeface="Arial" panose="020B0604020202020204" pitchFamily="34" charset="0"/>
              </a:rPr>
              <a:t>Use rates are independent of the FOR rates and are adjusted annually to reflect all WCF costs associated with the administration, delivery, maintenance, and repair of vehicles in each vehicle class. </a:t>
            </a:r>
          </a:p>
          <a:p>
            <a:pPr marL="171450" indent="-171450">
              <a:buFont typeface="Arial" panose="020B0604020202020204" pitchFamily="34" charset="0"/>
              <a:buChar char="•"/>
            </a:pPr>
            <a:r>
              <a:rPr lang="en-US" b="0" i="0" dirty="0">
                <a:effectLst/>
                <a:latin typeface="Arial" panose="020B0604020202020204" pitchFamily="34" charset="0"/>
              </a:rPr>
              <a:t>Use rates may vary from year to year, particularly in those vehicle classes which have low number of vehicles. </a:t>
            </a:r>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6</a:t>
            </a:fld>
            <a:endParaRPr lang="en-US" altLang="en-US"/>
          </a:p>
        </p:txBody>
      </p:sp>
    </p:spTree>
    <p:extLst>
      <p:ext uri="{BB962C8B-B14F-4D97-AF65-F5344CB8AC3E}">
        <p14:creationId xmlns:p14="http://schemas.microsoft.com/office/powerpoint/2010/main" val="268674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8</a:t>
            </a:fld>
            <a:endParaRPr lang="en-US" altLang="en-US"/>
          </a:p>
        </p:txBody>
      </p:sp>
    </p:spTree>
    <p:extLst>
      <p:ext uri="{BB962C8B-B14F-4D97-AF65-F5344CB8AC3E}">
        <p14:creationId xmlns:p14="http://schemas.microsoft.com/office/powerpoint/2010/main" val="40297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11</a:t>
            </a:fld>
            <a:endParaRPr lang="en-US" altLang="en-US"/>
          </a:p>
        </p:txBody>
      </p:sp>
    </p:spTree>
    <p:extLst>
      <p:ext uri="{BB962C8B-B14F-4D97-AF65-F5344CB8AC3E}">
        <p14:creationId xmlns:p14="http://schemas.microsoft.com/office/powerpoint/2010/main" val="41547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12</a:t>
            </a:fld>
            <a:endParaRPr lang="en-US" altLang="en-US"/>
          </a:p>
        </p:txBody>
      </p:sp>
    </p:spTree>
    <p:extLst>
      <p:ext uri="{BB962C8B-B14F-4D97-AF65-F5344CB8AC3E}">
        <p14:creationId xmlns:p14="http://schemas.microsoft.com/office/powerpoint/2010/main" val="175952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scenarios 1-9, pp. 59-60 in the Student Workbook and page 18 in the Facilitator’s Guide.</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13</a:t>
            </a:fld>
            <a:endParaRPr lang="en-US" altLang="en-US"/>
          </a:p>
        </p:txBody>
      </p:sp>
    </p:spTree>
    <p:extLst>
      <p:ext uri="{BB962C8B-B14F-4D97-AF65-F5344CB8AC3E}">
        <p14:creationId xmlns:p14="http://schemas.microsoft.com/office/powerpoint/2010/main" val="270206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15</a:t>
            </a:fld>
            <a:endParaRPr lang="en-US" altLang="en-US"/>
          </a:p>
        </p:txBody>
      </p:sp>
    </p:spTree>
    <p:extLst>
      <p:ext uri="{BB962C8B-B14F-4D97-AF65-F5344CB8AC3E}">
        <p14:creationId xmlns:p14="http://schemas.microsoft.com/office/powerpoint/2010/main" val="419280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 is developing a Fire Equipment Deficiency, Major Repair or Improvement Reporting System.  This is required for repairs over $1,000. The information reported will be used to help track deficiencies and make improvements to Bureau Wildland Fire Equipment.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26</a:t>
            </a:fld>
            <a:endParaRPr lang="en-US" altLang="en-US"/>
          </a:p>
        </p:txBody>
      </p:sp>
    </p:spTree>
    <p:extLst>
      <p:ext uri="{BB962C8B-B14F-4D97-AF65-F5344CB8AC3E}">
        <p14:creationId xmlns:p14="http://schemas.microsoft.com/office/powerpoint/2010/main" val="10503928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with red lines above and below"/>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59333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7579614"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grpSp>
        <p:nvGrpSpPr>
          <p:cNvPr id="10" name="Group 9" descr="slide number"/>
          <p:cNvGrpSpPr>
            <a:grpSpLocks noChangeAspect="1"/>
          </p:cNvGrpSpPr>
          <p:nvPr userDrawn="1"/>
        </p:nvGrpSpPr>
        <p:grpSpPr>
          <a:xfrm>
            <a:off x="8522208" y="6258560"/>
            <a:ext cx="393192" cy="393192"/>
            <a:chOff x="9685338" y="4460675"/>
            <a:chExt cx="1080904" cy="1080902"/>
          </a:xfrm>
        </p:grpSpPr>
        <p:sp>
          <p:nvSpPr>
            <p:cNvPr id="11" name="Oval 10" descr="oval"/>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18517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092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5577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37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81750"/>
            <a:ext cx="2133600" cy="476250"/>
          </a:xfrm>
        </p:spPr>
        <p:txBody>
          <a:bodyPr/>
          <a:lstStyle>
            <a:lvl1pPr>
              <a:defRPr/>
            </a:lvl1pPr>
          </a:lstStyle>
          <a:p>
            <a:r>
              <a:rPr lang="en-US"/>
              <a:t>4B-</a:t>
            </a:r>
            <a:fld id="{DCA764BA-4FF7-44AC-B092-3A07FE14C2F1}" type="slidenum">
              <a:rPr lang="en-US"/>
              <a:pPr/>
              <a:t>‹#›</a:t>
            </a:fld>
            <a:endParaRPr lang="en-US"/>
          </a:p>
        </p:txBody>
      </p:sp>
    </p:spTree>
    <p:extLst>
      <p:ext uri="{BB962C8B-B14F-4D97-AF65-F5344CB8AC3E}">
        <p14:creationId xmlns:p14="http://schemas.microsoft.com/office/powerpoint/2010/main" val="269736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dirty="0"/>
              <a:t>4C-</a:t>
            </a:r>
            <a:fld id="{BB1B6457-0AE4-4F46-8C5A-6367C8A626FB}" type="slidenum">
              <a:rPr lang="en-US" smtClean="0"/>
              <a:pPr/>
              <a:t>‹#›</a:t>
            </a:fld>
            <a:endParaRPr lang="en-US" dirty="0"/>
          </a:p>
        </p:txBody>
      </p:sp>
    </p:spTree>
    <p:extLst>
      <p:ext uri="{BB962C8B-B14F-4D97-AF65-F5344CB8AC3E}">
        <p14:creationId xmlns:p14="http://schemas.microsoft.com/office/powerpoint/2010/main" val="329687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524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16"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18"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lvl1pPr>
              <a:defRPr sz="4000"/>
            </a:lvl1pPr>
          </a:lstStyle>
          <a:p>
            <a:r>
              <a:rPr lang="en-US" dirty="0"/>
              <a:t>Click to edit Master title style</a:t>
            </a:r>
          </a:p>
        </p:txBody>
      </p:sp>
      <p:sp>
        <p:nvSpPr>
          <p:cNvPr id="24" name="Content Placeholder 2"/>
          <p:cNvSpPr>
            <a:spLocks noGrp="1"/>
          </p:cNvSpPr>
          <p:nvPr>
            <p:ph sz="half" idx="1"/>
          </p:nvPr>
        </p:nvSpPr>
        <p:spPr>
          <a:xfrm>
            <a:off x="685546" y="1295400"/>
            <a:ext cx="7772654" cy="53425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7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wrap="square" anchor="ctr">
            <a:normAutofit/>
          </a:bodyPr>
          <a:lstStyle>
            <a:lvl1pPr>
              <a:lnSpc>
                <a:spcPct val="80000"/>
              </a:lnSpc>
              <a:defRPr sz="6400" b="0"/>
            </a:lvl1pPr>
          </a:lstStyle>
          <a:p>
            <a:r>
              <a:rPr lang="en-US" dirty="0"/>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18" name="Group 17"/>
          <p:cNvGrpSpPr/>
          <p:nvPr userDrawn="1"/>
        </p:nvGrpSpPr>
        <p:grpSpPr>
          <a:xfrm>
            <a:off x="8526780" y="6255258"/>
            <a:ext cx="393192" cy="393192"/>
            <a:chOff x="8532189" y="5068824"/>
            <a:chExt cx="393192" cy="393192"/>
          </a:xfrm>
        </p:grpSpPr>
        <p:sp>
          <p:nvSpPr>
            <p:cNvPr id="19" name="Oval 18"/>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0656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95648"/>
            <a:ext cx="7772400" cy="914400"/>
          </a:xfrm>
        </p:spPr>
        <p:txBody>
          <a:bodyPr wrap="square">
            <a:noAutofit/>
          </a:bodyPr>
          <a:lstStyle>
            <a:lvl1pPr>
              <a:lnSpc>
                <a:spcPct val="100000"/>
              </a:lnSpc>
              <a:defRPr sz="4000"/>
            </a:lvl1pPr>
          </a:lstStyle>
          <a:p>
            <a:r>
              <a:rPr lang="en-US" dirty="0"/>
              <a:t>Click to edit Master title style</a:t>
            </a:r>
          </a:p>
        </p:txBody>
      </p:sp>
      <p:sp>
        <p:nvSpPr>
          <p:cNvPr id="3" name="Content Placeholder 2"/>
          <p:cNvSpPr>
            <a:spLocks noGrp="1"/>
          </p:cNvSpPr>
          <p:nvPr>
            <p:ph sz="half" idx="1"/>
          </p:nvPr>
        </p:nvSpPr>
        <p:spPr>
          <a:xfrm>
            <a:off x="685546"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4800600"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6857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800" y="195648"/>
            <a:ext cx="7772400" cy="914400"/>
          </a:xfrm>
        </p:spPr>
        <p:txBody>
          <a:bodyPr wrap="square">
            <a:noAutofit/>
          </a:bodyPr>
          <a:lstStyle>
            <a:lvl1pPr>
              <a:defRPr sz="4000">
                <a:latin typeface="+mj-lt"/>
              </a:defRPr>
            </a:lvl1pPr>
          </a:lstStyle>
          <a:p>
            <a:r>
              <a:rPr lang="en-US" dirty="0"/>
              <a:t>Click to edit Master title style</a:t>
            </a:r>
          </a:p>
        </p:txBody>
      </p:sp>
      <p:sp>
        <p:nvSpPr>
          <p:cNvPr id="3" name="Text Placeholder 2"/>
          <p:cNvSpPr>
            <a:spLocks noGrp="1"/>
          </p:cNvSpPr>
          <p:nvPr>
            <p:ph type="body" idx="1"/>
          </p:nvPr>
        </p:nvSpPr>
        <p:spPr>
          <a:xfrm>
            <a:off x="685800" y="1295400"/>
            <a:ext cx="36576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85800"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20793" y="1295400"/>
            <a:ext cx="36576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4820793"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526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9692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00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wrap="square" anchor="t" anchorCtr="0">
            <a:normAutofit/>
          </a:bodyPr>
          <a:lstStyle>
            <a:lvl1pPr>
              <a:defRPr sz="2800" b="0"/>
            </a:lvl1pPr>
          </a:lstStyle>
          <a:p>
            <a:r>
              <a:rPr lang="en-US" dirty="0"/>
              <a:t>Click to edit Master title style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Content Placeholder 3"/>
          <p:cNvSpPr>
            <a:spLocks noGrp="1"/>
          </p:cNvSpPr>
          <p:nvPr>
            <p:ph sz="half" idx="12"/>
          </p:nvPr>
        </p:nvSpPr>
        <p:spPr>
          <a:xfrm>
            <a:off x="764616" y="685800"/>
            <a:ext cx="5026584" cy="5962650"/>
          </a:xfrm>
        </p:spPr>
        <p:txBody>
          <a:bodyPr/>
          <a:lstStyle>
            <a:lvl1pPr marL="365760" indent="-365760">
              <a:defRPr sz="2000"/>
            </a:lvl1pPr>
            <a:lvl2pPr marL="731520" indent="-365760">
              <a:buFont typeface="Courier New" panose="02070309020205020404" pitchFamily="49" charset="0"/>
              <a:buChar char="o"/>
              <a:defRPr sz="1800"/>
            </a:lvl2pPr>
            <a:lvl3pPr marL="1096963" indent="-365125">
              <a:buFont typeface="Rockwell" panose="02060603020205020403" pitchFamily="18" charset="0"/>
              <a:buChar char="–"/>
              <a:defRPr sz="1600"/>
            </a:lvl3pPr>
            <a:lvl4pPr marL="1463040" indent="-365760">
              <a:buFont typeface="Arial" panose="020B0604020202020204" pitchFamily="34" charset="0"/>
              <a:buChar char="•"/>
              <a:defRPr sz="1600"/>
            </a:lvl4pPr>
            <a:lvl5pPr marL="1828800" indent="-365760">
              <a:buFont typeface="Rockwell" panose="02060603020205020403" pitchFamily="18" charset="0"/>
              <a:buChar cha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73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9841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3" name="Text Placeholder 2"/>
          <p:cNvSpPr>
            <a:spLocks noGrp="1"/>
          </p:cNvSpPr>
          <p:nvPr>
            <p:ph type="body" idx="1"/>
          </p:nvPr>
        </p:nvSpPr>
        <p:spPr>
          <a:xfrm>
            <a:off x="685800" y="1219200"/>
            <a:ext cx="7772400" cy="542925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p>
            <a:r>
              <a:rPr lang="en-US" dirty="0"/>
              <a:t>Click to edit Master title style</a:t>
            </a:r>
          </a:p>
        </p:txBody>
      </p:sp>
      <p:grpSp>
        <p:nvGrpSpPr>
          <p:cNvPr id="12" name="Group 11" descr="slide number"/>
          <p:cNvGrpSpPr/>
          <p:nvPr/>
        </p:nvGrpSpPr>
        <p:grpSpPr>
          <a:xfrm>
            <a:off x="8522664" y="6255258"/>
            <a:ext cx="393192" cy="393192"/>
            <a:chOff x="8532189" y="5068824"/>
            <a:chExt cx="393192" cy="393192"/>
          </a:xfrm>
        </p:grpSpPr>
        <p:sp>
          <p:nvSpPr>
            <p:cNvPr id="8" name="Oval 7" descr="oval"/>
            <p:cNvSpPr>
              <a:spLocks noChangeAspect="1"/>
            </p:cNvSpPr>
            <p:nvPr/>
          </p:nvSpPr>
          <p:spPr>
            <a:xfrm>
              <a:off x="8532189" y="5068824"/>
              <a:ext cx="393192" cy="393192"/>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descr="oval"/>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cxnSp>
        <p:nvCxnSpPr>
          <p:cNvPr id="10" name="Straight Connector 9" descr="red line"/>
          <p:cNvCxnSpPr/>
          <p:nvPr userDrawn="1"/>
        </p:nvCxnSpPr>
        <p:spPr>
          <a:xfrm>
            <a:off x="675132" y="1219200"/>
            <a:ext cx="7772400" cy="0"/>
          </a:xfrm>
          <a:prstGeom prst="line">
            <a:avLst/>
          </a:prstGeom>
          <a:ln w="762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554632" y="6321049"/>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278151274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3973" r:id="rId12"/>
    <p:sldLayoutId id="2147484135" r:id="rId13"/>
    <p:sldLayoutId id="2147484136" r:id="rId14"/>
    <p:sldLayoutId id="2147484137" r:id="rId15"/>
  </p:sldLayoutIdLst>
  <p:hf hdr="0" ftr="0" dt="0"/>
  <p:txStyles>
    <p:titleStyle>
      <a:lvl1pPr algn="l" defTabSz="914400" rtl="0" eaLnBrk="1" latinLnBrk="0" hangingPunct="1">
        <a:lnSpc>
          <a:spcPct val="100000"/>
        </a:lnSpc>
        <a:spcBef>
          <a:spcPct val="0"/>
        </a:spcBef>
        <a:buNone/>
        <a:defRPr sz="4000" b="1"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mspp.sharepoint.com/sites/blm-fa/fire-operations/SitePages/Improvement-and-Deficiency-Reports.aspx?web=1"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imspp.sharepoint.com/sites/blm-fa/fire-operations/SitePages/Equipment-Alerts-Bulletins.aspx?web=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FLEET MANAGEMENT</a:t>
            </a:r>
            <a:endParaRPr lang="en-US" dirty="0"/>
          </a:p>
        </p:txBody>
      </p:sp>
      <p:sp>
        <p:nvSpPr>
          <p:cNvPr id="6" name="Subtitle 5"/>
          <p:cNvSpPr>
            <a:spLocks noGrp="1"/>
          </p:cNvSpPr>
          <p:nvPr>
            <p:ph type="subTitle" idx="1"/>
          </p:nvPr>
        </p:nvSpPr>
        <p:spPr/>
        <p:txBody>
          <a:bodyPr/>
          <a:lstStyle/>
          <a:p>
            <a:r>
              <a:rPr lang="en-US"/>
              <a:t>UNIT 2</a:t>
            </a:r>
            <a:endParaRPr lang="en-US" dirty="0"/>
          </a:p>
        </p:txBody>
      </p:sp>
      <p:pic>
        <p:nvPicPr>
          <p:cNvPr id="7" name="Picture 6" descr="Water tender"/>
          <p:cNvPicPr>
            <a:picLocks noChangeAspect="1"/>
          </p:cNvPicPr>
          <p:nvPr/>
        </p:nvPicPr>
        <p:blipFill>
          <a:blip r:embed="rId2"/>
          <a:srcRect/>
          <a:stretch>
            <a:fillRect/>
          </a:stretch>
        </p:blipFill>
        <p:spPr>
          <a:xfrm>
            <a:off x="6647528" y="4508483"/>
            <a:ext cx="2194560" cy="1386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Tatra and hummer"/>
          <p:cNvPicPr>
            <a:picLocks noChangeAspect="1"/>
          </p:cNvPicPr>
          <p:nvPr/>
        </p:nvPicPr>
        <p:blipFill>
          <a:blip r:embed="rId3" cstate="screen"/>
          <a:stretch>
            <a:fillRect/>
          </a:stretch>
        </p:blipFill>
        <p:spPr>
          <a:xfrm>
            <a:off x="5425440" y="2463472"/>
            <a:ext cx="2194560" cy="1575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667 Type 4 engine"/>
          <p:cNvPicPr>
            <a:picLocks noChangeAspect="1"/>
          </p:cNvPicPr>
          <p:nvPr/>
        </p:nvPicPr>
        <p:blipFill>
          <a:blip r:embed="rId4" cstate="screen"/>
          <a:srcRect/>
          <a:stretch>
            <a:fillRect/>
          </a:stretch>
        </p:blipFill>
        <p:spPr>
          <a:xfrm>
            <a:off x="439881" y="4508483"/>
            <a:ext cx="2194560" cy="1379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fire engine"/>
          <p:cNvPicPr>
            <a:picLocks noChangeAspect="1"/>
          </p:cNvPicPr>
          <p:nvPr/>
        </p:nvPicPr>
        <p:blipFill>
          <a:blip r:embed="rId5" cstate="screen"/>
          <a:srcRect/>
          <a:stretch>
            <a:fillRect/>
          </a:stretch>
        </p:blipFill>
        <p:spPr>
          <a:xfrm>
            <a:off x="3474720" y="5224370"/>
            <a:ext cx="2194560" cy="1557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662 Type 6 engine"/>
          <p:cNvPicPr>
            <a:picLocks noChangeAspect="1"/>
          </p:cNvPicPr>
          <p:nvPr/>
        </p:nvPicPr>
        <p:blipFill>
          <a:blip r:embed="rId6" cstate="screen"/>
          <a:srcRect/>
          <a:stretch>
            <a:fillRect/>
          </a:stretch>
        </p:blipFill>
        <p:spPr>
          <a:xfrm>
            <a:off x="1361021" y="2484120"/>
            <a:ext cx="2190404" cy="1554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12CBF865-4A0A-68D5-4F87-732C690F2A9A}"/>
              </a:ext>
            </a:extLst>
          </p:cNvPr>
          <p:cNvSpPr txBox="1"/>
          <p:nvPr/>
        </p:nvSpPr>
        <p:spPr>
          <a:xfrm>
            <a:off x="381000" y="6248400"/>
            <a:ext cx="2453429" cy="369332"/>
          </a:xfrm>
          <a:prstGeom prst="rect">
            <a:avLst/>
          </a:prstGeom>
          <a:noFill/>
        </p:spPr>
        <p:txBody>
          <a:bodyPr wrap="none" rtlCol="0">
            <a:spAutoFit/>
          </a:bodyPr>
          <a:lstStyle/>
          <a:p>
            <a:r>
              <a:rPr lang="en-US" dirty="0"/>
              <a:t>Version: January 2023</a:t>
            </a:r>
          </a:p>
        </p:txBody>
      </p:sp>
    </p:spTree>
    <p:extLst>
      <p:ext uri="{BB962C8B-B14F-4D97-AF65-F5344CB8AC3E}">
        <p14:creationId xmlns:p14="http://schemas.microsoft.com/office/powerpoint/2010/main" val="2100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WCF Life Cycle</a:t>
            </a:r>
          </a:p>
        </p:txBody>
      </p:sp>
      <p:sp>
        <p:nvSpPr>
          <p:cNvPr id="3" name="Content Placeholder 2"/>
          <p:cNvSpPr>
            <a:spLocks noGrp="1"/>
          </p:cNvSpPr>
          <p:nvPr>
            <p:ph sz="half" idx="1"/>
          </p:nvPr>
        </p:nvSpPr>
        <p:spPr/>
        <p:txBody>
          <a:bodyPr/>
          <a:lstStyle/>
          <a:p>
            <a:r>
              <a:rPr lang="en-US" dirty="0"/>
              <a:t>Predetermined period that vehicles of a given class are expected to be in service before they can be replaced.</a:t>
            </a:r>
          </a:p>
          <a:p>
            <a:r>
              <a:rPr lang="en-US" dirty="0"/>
              <a:t>Determined through evaluation of the historical amount of use and general durability for vehicles of that class.</a:t>
            </a:r>
          </a:p>
        </p:txBody>
      </p:sp>
      <p:pic>
        <p:nvPicPr>
          <p:cNvPr id="13" name="Picture 2" descr="fire engine"/>
          <p:cNvPicPr>
            <a:picLocks noChangeAspect="1" noChangeArrowheads="1"/>
          </p:cNvPicPr>
          <p:nvPr/>
        </p:nvPicPr>
        <p:blipFill>
          <a:blip r:embed="rId2" cstate="screen"/>
          <a:srcRect/>
          <a:stretch>
            <a:fillRect/>
          </a:stretch>
        </p:blipFill>
        <p:spPr bwMode="auto">
          <a:xfrm>
            <a:off x="1216976" y="4143737"/>
            <a:ext cx="3202624"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fire engine"/>
          <p:cNvPicPr>
            <a:picLocks/>
          </p:cNvPicPr>
          <p:nvPr/>
        </p:nvPicPr>
        <p:blipFill>
          <a:blip r:embed="rId3" cstate="print"/>
          <a:stretch>
            <a:fillRect/>
          </a:stretch>
        </p:blipFill>
        <p:spPr>
          <a:xfrm>
            <a:off x="4725512" y="4143737"/>
            <a:ext cx="3200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236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3">
              <a:alphaModFix amt="5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ow is the WCF calculated?&#10;Fixed ownership rates + salvage returns + use rates - administrative costs - repairs and maintenance - new vehicle purchases">
            <a:extLst>
              <a:ext uri="{FF2B5EF4-FFF2-40B4-BE49-F238E27FC236}">
                <a16:creationId xmlns:a16="http://schemas.microsoft.com/office/drawing/2014/main" id="{2E033121-BE0B-45E4-9420-E8633978C584}"/>
              </a:ext>
            </a:extLst>
          </p:cNvPr>
          <p:cNvPicPr>
            <a:picLocks noGrp="1" noChangeAspect="1"/>
          </p:cNvPicPr>
          <p:nvPr>
            <p:ph idx="4294967295"/>
          </p:nvPr>
        </p:nvPicPr>
        <p:blipFill>
          <a:blip r:embed="rId5">
            <a:extLst>
              <a:ext uri="{28A0092B-C50C-407E-A947-70E740481C1C}">
                <a14:useLocalDpi xmlns:a14="http://schemas.microsoft.com/office/drawing/2010/main" val="0"/>
              </a:ext>
            </a:extLst>
          </a:blip>
          <a:stretch>
            <a:fillRect/>
          </a:stretch>
        </p:blipFill>
        <p:spPr>
          <a:xfrm>
            <a:off x="1473548" y="803062"/>
            <a:ext cx="6196901" cy="52518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4401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58" y="5486400"/>
            <a:ext cx="8074057" cy="1001457"/>
          </a:xfrm>
        </p:spPr>
        <p:txBody>
          <a:bodyPr vert="horz" lIns="91440" tIns="45720" rIns="91440" bIns="45720" rtlCol="0" anchor="b">
            <a:normAutofit/>
          </a:bodyPr>
          <a:lstStyle/>
          <a:p>
            <a:pPr algn="ctr">
              <a:lnSpc>
                <a:spcPct val="90000"/>
              </a:lnSpc>
            </a:pPr>
            <a:r>
              <a:rPr lang="en-US" sz="6000" dirty="0"/>
              <a:t>Equipment Classes</a:t>
            </a:r>
          </a:p>
        </p:txBody>
      </p:sp>
      <p:pic>
        <p:nvPicPr>
          <p:cNvPr id="8" name="Picture 7" descr="National Fire Equipment Program website home page"/>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a:off x="241299" y="370143"/>
            <a:ext cx="5627437" cy="4811457"/>
          </a:xfrm>
          <a:prstGeom prst="rect">
            <a:avLst/>
          </a:prstGeom>
        </p:spPr>
      </p:pic>
      <p:pic>
        <p:nvPicPr>
          <p:cNvPr id="4" name="Picture 3" descr="table of various vehicle classes:&#10;186 - fuel tanker&#10;611 - fire dozer&#10;612- hydraulic trailer&#10;613 - water tender trailer&#10;614 - tilt deck trailer&#10;615 - tractor&#10;644 - crew carrier&#10;651 - command truck (gasoline)&#10;652 - superintendent truck&#10;653 - command truck (diesel)&#10;654 - command truck, light duty&#10;655 - command SUV, light duty&#10;656 - small command SUV, light duty&#10;657 - fire crew truck (diesel)&#10;658 - command utility truck (diesel)&#10;661 - helitack support&#10;662 - type 6 engine&#10;665 - type 3 interface engine&#10;667 - type 3/4 wildland engine&#10;668 - super heavy engine&#10;669 - water tender&#10;670 - RAWS&#10;681 - fire boat">
            <a:extLst>
              <a:ext uri="{FF2B5EF4-FFF2-40B4-BE49-F238E27FC236}">
                <a16:creationId xmlns:a16="http://schemas.microsoft.com/office/drawing/2014/main" id="{D5A08844-1A6C-4DF3-B21B-AAE16D40CA8E}"/>
              </a:ext>
            </a:extLst>
          </p:cNvPr>
          <p:cNvPicPr>
            <a:picLocks noChangeAspect="1"/>
          </p:cNvPicPr>
          <p:nvPr/>
        </p:nvPicPr>
        <p:blipFill>
          <a:blip r:embed="rId4"/>
          <a:stretch>
            <a:fillRect/>
          </a:stretch>
        </p:blipFill>
        <p:spPr>
          <a:xfrm>
            <a:off x="6172200" y="582500"/>
            <a:ext cx="2730501" cy="4751500"/>
          </a:xfrm>
          <a:prstGeom prst="rect">
            <a:avLst/>
          </a:prstGeom>
        </p:spPr>
      </p:pic>
      <p:pic>
        <p:nvPicPr>
          <p:cNvPr id="5" name="Picture 4" descr="images of the various vehicle classes">
            <a:extLst>
              <a:ext uri="{FF2B5EF4-FFF2-40B4-BE49-F238E27FC236}">
                <a16:creationId xmlns:a16="http://schemas.microsoft.com/office/drawing/2014/main" id="{5FC8B6A4-8BE8-776F-5E70-2B9A967AB438}"/>
              </a:ext>
            </a:extLst>
          </p:cNvPr>
          <p:cNvPicPr>
            <a:picLocks noChangeAspect="1"/>
          </p:cNvPicPr>
          <p:nvPr/>
        </p:nvPicPr>
        <p:blipFill>
          <a:blip r:embed="rId5"/>
          <a:stretch>
            <a:fillRect/>
          </a:stretch>
        </p:blipFill>
        <p:spPr>
          <a:xfrm>
            <a:off x="60679" y="359253"/>
            <a:ext cx="5822244" cy="5172867"/>
          </a:xfrm>
          <a:prstGeom prst="rect">
            <a:avLst/>
          </a:prstGeom>
        </p:spPr>
      </p:pic>
    </p:spTree>
    <p:extLst>
      <p:ext uri="{BB962C8B-B14F-4D97-AF65-F5344CB8AC3E}">
        <p14:creationId xmlns:p14="http://schemas.microsoft.com/office/powerpoint/2010/main" val="3732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5" name="Oval 1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8" name="Rectangle 17">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son pushing large gear"/>
          <p:cNvPicPr>
            <a:picLocks noChangeAspect="1"/>
          </p:cNvPicPr>
          <p:nvPr/>
        </p:nvPicPr>
        <p:blipFill rotWithShape="1">
          <a:blip r:embed="rId7" cstate="print">
            <a:extLst>
              <a:ext uri="{28A0092B-C50C-407E-A947-70E740481C1C}">
                <a14:useLocalDpi xmlns:a14="http://schemas.microsoft.com/office/drawing/2010/main"/>
              </a:ext>
            </a:extLst>
          </a:blip>
          <a:srcRect t="11954" b="13046"/>
          <a:stretch/>
        </p:blipFill>
        <p:spPr>
          <a:xfrm>
            <a:off x="20" y="10"/>
            <a:ext cx="9143980" cy="6857989"/>
          </a:xfrm>
          <a:prstGeom prst="rect">
            <a:avLst/>
          </a:prstGeom>
        </p:spPr>
      </p:pic>
      <p:sp>
        <p:nvSpPr>
          <p:cNvPr id="20" name="Rectangle 19">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8">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88670" y="1432223"/>
            <a:ext cx="7475220" cy="3035808"/>
          </a:xfrm>
        </p:spPr>
        <p:txBody>
          <a:bodyPr vert="horz" lIns="91440" tIns="45720" rIns="91440" bIns="45720" rtlCol="0" anchor="b">
            <a:normAutofit/>
          </a:bodyPr>
          <a:lstStyle/>
          <a:p>
            <a:pPr>
              <a:lnSpc>
                <a:spcPct val="80000"/>
              </a:lnSpc>
            </a:pPr>
            <a:r>
              <a:rPr lang="en-US" sz="6600" dirty="0">
                <a:solidFill>
                  <a:srgbClr val="FFFFFF"/>
                </a:solidFill>
              </a:rPr>
              <a:t>Fund Code Exercise</a:t>
            </a:r>
            <a:br>
              <a:rPr lang="en-US" sz="6600" dirty="0">
                <a:solidFill>
                  <a:srgbClr val="FFFFFF"/>
                </a:solidFill>
              </a:rPr>
            </a:br>
            <a:r>
              <a:rPr lang="en-US" sz="4400" dirty="0">
                <a:solidFill>
                  <a:srgbClr val="FFFFFF"/>
                </a:solidFill>
              </a:rPr>
              <a:t>Student Workbook </a:t>
            </a:r>
            <a:r>
              <a:rPr lang="en-US" sz="4400" dirty="0" err="1">
                <a:solidFill>
                  <a:srgbClr val="FFFFFF"/>
                </a:solidFill>
              </a:rPr>
              <a:t>pP.</a:t>
            </a:r>
            <a:r>
              <a:rPr lang="en-US" sz="4400" dirty="0">
                <a:solidFill>
                  <a:srgbClr val="FFFFFF"/>
                </a:solidFill>
              </a:rPr>
              <a:t> 59-60</a:t>
            </a:r>
            <a:endParaRPr lang="en-US" sz="6600" dirty="0">
              <a:solidFill>
                <a:srgbClr val="FFFFFF"/>
              </a:solidFill>
            </a:endParaRPr>
          </a:p>
        </p:txBody>
      </p:sp>
    </p:spTree>
    <p:extLst>
      <p:ext uri="{BB962C8B-B14F-4D97-AF65-F5344CB8AC3E}">
        <p14:creationId xmlns:p14="http://schemas.microsoft.com/office/powerpoint/2010/main" val="103825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vert="horz" lIns="91440" tIns="45720" rIns="91440" bIns="45720" rtlCol="0" anchor="ctr">
            <a:normAutofit/>
          </a:bodyPr>
          <a:lstStyle/>
          <a:p>
            <a:pPr algn="l"/>
            <a:r>
              <a:rPr lang="en-US" dirty="0"/>
              <a:t>Fleet Charge Card</a:t>
            </a:r>
          </a:p>
        </p:txBody>
      </p:sp>
      <p:pic>
        <p:nvPicPr>
          <p:cNvPr id="8" name="Picture 7" descr="Fleet charge c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773" y="3505200"/>
            <a:ext cx="4672453" cy="3045607"/>
          </a:xfrm>
          <a:prstGeom prst="rect">
            <a:avLst/>
          </a:prstGeom>
        </p:spPr>
      </p:pic>
    </p:spTree>
    <p:extLst>
      <p:ext uri="{BB962C8B-B14F-4D97-AF65-F5344CB8AC3E}">
        <p14:creationId xmlns:p14="http://schemas.microsoft.com/office/powerpoint/2010/main" val="105232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Fleet Charge Card Basics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Purchases restricted to the vehicle or piece of equipment to which the card is assigned.</a:t>
            </a:r>
          </a:p>
          <a:p>
            <a:pPr lvl="1" fontAlgn="base"/>
            <a:r>
              <a:rPr lang="en-US" dirty="0">
                <a:effectLst>
                  <a:glow>
                    <a:srgbClr val="000000"/>
                  </a:glow>
                  <a:outerShdw sx="0" sy="0">
                    <a:srgbClr val="000000"/>
                  </a:outerShdw>
                  <a:reflection stA="0" endPos="0" fadeDir="0" sx="0" sy="0"/>
                </a:effectLst>
              </a:rPr>
              <a:t>Fuel costs for unleaded, non-premium fuel or fuel alternative</a:t>
            </a:r>
          </a:p>
          <a:p>
            <a:pPr lvl="1" fontAlgn="base"/>
            <a:r>
              <a:rPr lang="en-US" dirty="0">
                <a:effectLst>
                  <a:glow>
                    <a:srgbClr val="000000"/>
                  </a:glow>
                  <a:outerShdw sx="0" sy="0">
                    <a:srgbClr val="000000"/>
                  </a:outerShdw>
                  <a:reflection stA="0" endPos="0" fadeDir="0" sx="0" sy="0"/>
                </a:effectLst>
              </a:rPr>
              <a:t>Emergency towing</a:t>
            </a:r>
          </a:p>
          <a:p>
            <a:pPr lvl="1" fontAlgn="base"/>
            <a:r>
              <a:rPr lang="en-US" dirty="0">
                <a:effectLst>
                  <a:glow>
                    <a:srgbClr val="000000"/>
                  </a:glow>
                  <a:outerShdw sx="0" sy="0">
                    <a:srgbClr val="000000"/>
                  </a:outerShdw>
                  <a:reflection stA="0" endPos="0" fadeDir="0" sx="0" sy="0"/>
                </a:effectLst>
              </a:rPr>
              <a:t>Approved preventative maintenance (e.g., oil changes)</a:t>
            </a:r>
          </a:p>
          <a:p>
            <a:pPr lvl="1" fontAlgn="base"/>
            <a:r>
              <a:rPr lang="en-US" dirty="0">
                <a:effectLst>
                  <a:glow>
                    <a:srgbClr val="000000"/>
                  </a:glow>
                  <a:outerShdw sx="0" sy="0">
                    <a:srgbClr val="000000"/>
                  </a:outerShdw>
                  <a:reflection stA="0" endPos="0" fadeDir="0" sx="0" sy="0"/>
                </a:effectLst>
              </a:rPr>
              <a:t>Approved repairs</a:t>
            </a:r>
          </a:p>
          <a:p>
            <a:pPr lvl="1" fontAlgn="base"/>
            <a:r>
              <a:rPr lang="en-US" dirty="0">
                <a:effectLst>
                  <a:glow>
                    <a:srgbClr val="000000"/>
                  </a:glow>
                  <a:outerShdw sx="0" sy="0">
                    <a:srgbClr val="000000"/>
                  </a:outerShdw>
                  <a:reflection stA="0" endPos="0" fadeDir="0" sx="0" sy="0"/>
                </a:effectLst>
              </a:rPr>
              <a:t>Tolls</a:t>
            </a:r>
          </a:p>
          <a:p>
            <a:pPr lvl="1" fontAlgn="base"/>
            <a:r>
              <a:rPr lang="en-US" dirty="0">
                <a:effectLst>
                  <a:glow>
                    <a:srgbClr val="000000"/>
                  </a:glow>
                  <a:outerShdw sx="0" sy="0">
                    <a:srgbClr val="000000"/>
                  </a:outerShdw>
                  <a:reflection stA="0" endPos="0" fadeDir="0" sx="0" sy="0"/>
                </a:effectLst>
              </a:rPr>
              <a:t>Parking</a:t>
            </a:r>
          </a:p>
        </p:txBody>
      </p:sp>
      <p:sp>
        <p:nvSpPr>
          <p:cNvPr id="7" name="Content Placeholder 6"/>
          <p:cNvSpPr>
            <a:spLocks noGrp="1"/>
          </p:cNvSpPr>
          <p:nvPr>
            <p:ph sz="half" idx="12"/>
          </p:nvPr>
        </p:nvSpPr>
        <p:spPr/>
        <p:txBody>
          <a:bodyPr>
            <a:normAutofit fontScale="85000" lnSpcReduction="20000"/>
          </a:bodyPr>
          <a:lstStyle/>
          <a:p>
            <a:r>
              <a:rPr lang="en-US" dirty="0"/>
              <a:t>Note </a:t>
            </a:r>
            <a:r>
              <a:rPr lang="en-US"/>
              <a:t>spending limits</a:t>
            </a:r>
          </a:p>
          <a:p>
            <a:r>
              <a:rPr lang="en-US" dirty="0"/>
              <a:t>Avoid abuse of limitations on authorized purchases.</a:t>
            </a:r>
          </a:p>
          <a:p>
            <a:r>
              <a:rPr lang="en-US" dirty="0"/>
              <a:t>Ensure vendor accepts the card prior to purchase.</a:t>
            </a:r>
          </a:p>
          <a:p>
            <a:r>
              <a:rPr lang="en-US" dirty="0"/>
              <a:t>Record purchases on the Utilization Record.</a:t>
            </a:r>
          </a:p>
          <a:p>
            <a:r>
              <a:rPr lang="en-US" dirty="0"/>
              <a:t>Safeguard the card.</a:t>
            </a:r>
          </a:p>
          <a:p>
            <a:r>
              <a:rPr lang="en-US" dirty="0"/>
              <a:t>Immediately notify the local Fleet Manager of problems with the card.</a:t>
            </a:r>
          </a:p>
          <a:p>
            <a:endParaRPr lang="en-US" dirty="0"/>
          </a:p>
        </p:txBody>
      </p:sp>
    </p:spTree>
    <p:extLst>
      <p:ext uri="{BB962C8B-B14F-4D97-AF65-F5344CB8AC3E}">
        <p14:creationId xmlns:p14="http://schemas.microsoft.com/office/powerpoint/2010/main" val="23463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noFill/>
        </p:spPr>
        <p:txBody>
          <a:bodyPr vert="horz" lIns="91440" tIns="45720" rIns="91440" bIns="45720" rtlCol="0" anchor="ctr">
            <a:normAutofit/>
          </a:bodyPr>
          <a:lstStyle/>
          <a:p>
            <a:r>
              <a:rPr lang="en-US" dirty="0"/>
              <a:t>Gross Vehicle Weight</a:t>
            </a:r>
            <a:br>
              <a:rPr lang="en-US" dirty="0"/>
            </a:br>
            <a:r>
              <a:rPr lang="en-US" dirty="0"/>
              <a:t>(GVW)</a:t>
            </a:r>
          </a:p>
        </p:txBody>
      </p:sp>
      <p:pic>
        <p:nvPicPr>
          <p:cNvPr id="7" name="Picture 2" descr="donkey in the air because load too heavy"/>
          <p:cNvPicPr>
            <a:picLocks noChangeAspect="1" noChangeArrowheads="1"/>
          </p:cNvPicPr>
          <p:nvPr/>
        </p:nvPicPr>
        <p:blipFill>
          <a:blip r:embed="rId2"/>
          <a:stretch>
            <a:fillRect/>
          </a:stretch>
        </p:blipFill>
        <p:spPr bwMode="auto">
          <a:xfrm>
            <a:off x="3733800" y="3429000"/>
            <a:ext cx="3715512" cy="2867501"/>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148856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makes up the GVW?</a:t>
            </a:r>
            <a:endParaRPr lang="en-US" dirty="0"/>
          </a:p>
        </p:txBody>
      </p:sp>
      <p:sp>
        <p:nvSpPr>
          <p:cNvPr id="3" name="Content Placeholder 2"/>
          <p:cNvSpPr>
            <a:spLocks noGrp="1"/>
          </p:cNvSpPr>
          <p:nvPr>
            <p:ph sz="half" idx="1"/>
          </p:nvPr>
        </p:nvSpPr>
        <p:spPr/>
        <p:txBody>
          <a:bodyPr/>
          <a:lstStyle/>
          <a:p>
            <a:r>
              <a:rPr lang="en-US" dirty="0"/>
              <a:t>GVW includes the total of</a:t>
            </a:r>
          </a:p>
          <a:p>
            <a:pPr lvl="1"/>
            <a:r>
              <a:rPr lang="en-US" dirty="0"/>
              <a:t>Vehicle weight</a:t>
            </a:r>
          </a:p>
          <a:p>
            <a:pPr lvl="1"/>
            <a:r>
              <a:rPr lang="en-US" dirty="0"/>
              <a:t>Fuel</a:t>
            </a:r>
          </a:p>
          <a:p>
            <a:pPr lvl="1"/>
            <a:r>
              <a:rPr lang="en-US" dirty="0"/>
              <a:t>Passengers</a:t>
            </a:r>
          </a:p>
          <a:p>
            <a:pPr lvl="1"/>
            <a:r>
              <a:rPr lang="en-US" dirty="0"/>
              <a:t>Water</a:t>
            </a:r>
          </a:p>
          <a:p>
            <a:pPr lvl="1"/>
            <a:r>
              <a:rPr lang="en-US" dirty="0"/>
              <a:t>Normal Unit Stocking (NUS or cargo and equipment)</a:t>
            </a:r>
          </a:p>
          <a:p>
            <a:pPr lvl="1"/>
            <a:endParaRPr lang="en-US" dirty="0"/>
          </a:p>
        </p:txBody>
      </p:sp>
    </p:spTree>
    <p:extLst>
      <p:ext uri="{BB962C8B-B14F-4D97-AF65-F5344CB8AC3E}">
        <p14:creationId xmlns:p14="http://schemas.microsoft.com/office/powerpoint/2010/main" val="277779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ENOPs and the GVW</a:t>
            </a:r>
          </a:p>
        </p:txBody>
      </p:sp>
      <p:sp>
        <p:nvSpPr>
          <p:cNvPr id="3" name="Content Placeholder 2"/>
          <p:cNvSpPr>
            <a:spLocks noGrp="1"/>
          </p:cNvSpPr>
          <p:nvPr>
            <p:ph idx="1"/>
          </p:nvPr>
        </p:nvSpPr>
        <p:spPr/>
        <p:txBody>
          <a:bodyPr/>
          <a:lstStyle/>
          <a:p>
            <a:r>
              <a:rPr lang="en-US" dirty="0"/>
              <a:t>ENOPs are responsible for ensuring that the gross vehicle weight does </a:t>
            </a:r>
            <a:r>
              <a:rPr lang="en-US" b="1" u="sng" dirty="0"/>
              <a:t>not</a:t>
            </a:r>
            <a:r>
              <a:rPr lang="en-US" dirty="0"/>
              <a:t> exceed maximum weight ratings.</a:t>
            </a:r>
          </a:p>
          <a:p>
            <a:r>
              <a:rPr lang="en-US" dirty="0"/>
              <a:t>When vehicles exceed maximum weight ratings:</a:t>
            </a:r>
          </a:p>
          <a:p>
            <a:pPr lvl="1"/>
            <a:r>
              <a:rPr lang="en-US" dirty="0"/>
              <a:t>Passengers are put at risk.</a:t>
            </a:r>
          </a:p>
          <a:p>
            <a:pPr lvl="1"/>
            <a:r>
              <a:rPr lang="en-US" dirty="0"/>
              <a:t>Poor handling on highways and off road may occur.</a:t>
            </a:r>
          </a:p>
          <a:p>
            <a:pPr lvl="1"/>
            <a:r>
              <a:rPr lang="en-US" dirty="0"/>
              <a:t>Mechanical break downs occur more often.</a:t>
            </a:r>
          </a:p>
        </p:txBody>
      </p:sp>
    </p:spTree>
    <p:extLst>
      <p:ext uri="{BB962C8B-B14F-4D97-AF65-F5344CB8AC3E}">
        <p14:creationId xmlns:p14="http://schemas.microsoft.com/office/powerpoint/2010/main" val="2633594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Weight-Restricted Bridges </a:t>
            </a:r>
            <a:br>
              <a:rPr lang="en-US" dirty="0"/>
            </a:br>
            <a:r>
              <a:rPr lang="en-US" dirty="0"/>
              <a:t>and Roads</a:t>
            </a:r>
          </a:p>
        </p:txBody>
      </p:sp>
      <p:sp>
        <p:nvSpPr>
          <p:cNvPr id="6" name="Content Placeholder 5"/>
          <p:cNvSpPr>
            <a:spLocks noGrp="1"/>
          </p:cNvSpPr>
          <p:nvPr>
            <p:ph idx="1"/>
          </p:nvPr>
        </p:nvSpPr>
        <p:spPr/>
        <p:txBody>
          <a:bodyPr/>
          <a:lstStyle/>
          <a:p>
            <a:pPr marL="0" indent="0">
              <a:buNone/>
            </a:pPr>
            <a:r>
              <a:rPr lang="en-US" dirty="0"/>
              <a:t>ENOPs who know their vehicle’s GVW will know if they can travel on weight-restricted bridges and roads.</a:t>
            </a:r>
          </a:p>
          <a:p>
            <a:endParaRPr lang="en-US" dirty="0"/>
          </a:p>
        </p:txBody>
      </p:sp>
      <p:pic>
        <p:nvPicPr>
          <p:cNvPr id="7" name="Picture 6" descr="Engine by 18-ton weight limit sign"/>
          <p:cNvPicPr>
            <a:picLocks noChangeAspect="1"/>
          </p:cNvPicPr>
          <p:nvPr/>
        </p:nvPicPr>
        <p:blipFill>
          <a:blip r:embed="rId2"/>
          <a:stretch>
            <a:fillRect/>
          </a:stretch>
        </p:blipFill>
        <p:spPr>
          <a:xfrm>
            <a:off x="1885016" y="2895600"/>
            <a:ext cx="5373714" cy="3584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986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endParaRPr lang="en-US" altLang="en-US" dirty="0"/>
          </a:p>
        </p:txBody>
      </p:sp>
      <p:sp>
        <p:nvSpPr>
          <p:cNvPr id="6147" name="Content Placeholder 2"/>
          <p:cNvSpPr>
            <a:spLocks noGrp="1"/>
          </p:cNvSpPr>
          <p:nvPr>
            <p:ph idx="1"/>
          </p:nvPr>
        </p:nvSpPr>
        <p:spPr>
          <a:xfrm>
            <a:off x="685546" y="1718094"/>
            <a:ext cx="7323138" cy="4919816"/>
          </a:xfrm>
          <a:noFill/>
          <a:ln w="28575" algn="ctr">
            <a:noFill/>
            <a:miter lim="800000"/>
            <a:headEnd/>
            <a:tailEnd/>
          </a:ln>
          <a:effectLst/>
        </p:spPr>
        <p:txBody>
          <a:bodyPr vert="horz" lIns="91440" tIns="45720" rIns="91440" bIns="45720" rtlCol="0" anchor="t">
            <a:normAutofit fontScale="92500"/>
          </a:bodyPr>
          <a:lstStyle/>
          <a:p>
            <a:pPr lvl="0"/>
            <a:r>
              <a:rPr lang="en-US" dirty="0"/>
              <a:t>Accurately identify expenditures that can be charged to the Working Capital Fund (WCF).</a:t>
            </a:r>
          </a:p>
          <a:p>
            <a:pPr lvl="0"/>
            <a:r>
              <a:rPr lang="en-US" dirty="0"/>
              <a:t>Discuss the ENOP’s fleet charge card responsibilities.</a:t>
            </a:r>
          </a:p>
          <a:p>
            <a:pPr lvl="0"/>
            <a:r>
              <a:rPr lang="en-US" dirty="0"/>
              <a:t>Explain the concepts of gross vehicle weight rating (GVWR), gross axle weight rating (GAWR), gross vehicle weight (GVW), and the ENOP’s role in maintaining proper GVW.</a:t>
            </a:r>
          </a:p>
          <a:p>
            <a:pPr lvl="0"/>
            <a:r>
              <a:rPr lang="en-US" dirty="0"/>
              <a:t>Identify items that are included in the vehicle use (log) book.</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4599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Chassis Manufacturer</a:t>
            </a:r>
            <a:br>
              <a:rPr lang="en-US" sz="4000" dirty="0"/>
            </a:br>
            <a:r>
              <a:rPr lang="en-US" sz="4000" dirty="0"/>
              <a:t>Weight Ratings</a:t>
            </a:r>
          </a:p>
        </p:txBody>
      </p:sp>
      <p:sp>
        <p:nvSpPr>
          <p:cNvPr id="3" name="Content Placeholder 2"/>
          <p:cNvSpPr>
            <a:spLocks noGrp="1"/>
          </p:cNvSpPr>
          <p:nvPr>
            <p:ph idx="1"/>
          </p:nvPr>
        </p:nvSpPr>
        <p:spPr/>
        <p:txBody>
          <a:bodyPr/>
          <a:lstStyle/>
          <a:p>
            <a:r>
              <a:rPr lang="en-US" dirty="0"/>
              <a:t>Gross Vehicle Weight Rating (GVWR)</a:t>
            </a:r>
          </a:p>
          <a:p>
            <a:pPr lvl="1"/>
            <a:r>
              <a:rPr lang="en-US" dirty="0"/>
              <a:t>The vehicle’s maximum load carrying capacity</a:t>
            </a:r>
          </a:p>
          <a:p>
            <a:r>
              <a:rPr lang="en-US" dirty="0"/>
              <a:t>Gross Axle Weight Rating (GAWR)</a:t>
            </a:r>
          </a:p>
          <a:p>
            <a:pPr lvl="1"/>
            <a:r>
              <a:rPr lang="en-US" dirty="0"/>
              <a:t>The maximum carrying capacity of an axle system as measured at the tire/ground interface</a:t>
            </a:r>
          </a:p>
        </p:txBody>
      </p:sp>
      <p:pic>
        <p:nvPicPr>
          <p:cNvPr id="5" name="Picture 4" descr="Engine Shocks"/>
          <p:cNvPicPr>
            <a:picLocks noChangeAspect="1" noChangeArrowheads="1"/>
          </p:cNvPicPr>
          <p:nvPr/>
        </p:nvPicPr>
        <p:blipFill>
          <a:blip r:embed="rId2" cstate="screen"/>
          <a:srcRect/>
          <a:stretch>
            <a:fillRect/>
          </a:stretch>
        </p:blipFill>
        <p:spPr bwMode="auto">
          <a:xfrm>
            <a:off x="2741762" y="4034287"/>
            <a:ext cx="3505200" cy="2726267"/>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28302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GVW exceed GVWR?</a:t>
            </a:r>
          </a:p>
        </p:txBody>
      </p:sp>
      <p:pic>
        <p:nvPicPr>
          <p:cNvPr id="5" name="Picture 4" descr="firefighters doing engine inspections"/>
          <p:cNvPicPr>
            <a:picLocks noChangeAspect="1" noChangeArrowheads="1"/>
          </p:cNvPicPr>
          <p:nvPr/>
        </p:nvPicPr>
        <p:blipFill>
          <a:blip r:embed="rId2"/>
          <a:srcRect/>
          <a:stretch>
            <a:fillRect/>
          </a:stretch>
        </p:blipFill>
        <p:spPr bwMode="auto">
          <a:xfrm>
            <a:off x="1406032" y="1863306"/>
            <a:ext cx="6781800" cy="4512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10-Point Star 6" descr="900 pounds overweight label"/>
          <p:cNvSpPr/>
          <p:nvPr/>
        </p:nvSpPr>
        <p:spPr>
          <a:xfrm rot="1487425">
            <a:off x="6682815" y="381001"/>
            <a:ext cx="1905000" cy="1981200"/>
          </a:xfrm>
          <a:prstGeom prst="star10">
            <a:avLst/>
          </a:prstGeom>
          <a:solidFill>
            <a:schemeClr val="accent3">
              <a:lumMod val="75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900 pounds overweight</a:t>
            </a:r>
          </a:p>
        </p:txBody>
      </p:sp>
    </p:spTree>
    <p:extLst>
      <p:ext uri="{BB962C8B-B14F-4D97-AF65-F5344CB8AC3E}">
        <p14:creationId xmlns:p14="http://schemas.microsoft.com/office/powerpoint/2010/main" val="54373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Weighing the Vehicle</a:t>
            </a:r>
          </a:p>
        </p:txBody>
      </p:sp>
      <p:sp>
        <p:nvSpPr>
          <p:cNvPr id="3" name="Content Placeholder 2"/>
          <p:cNvSpPr>
            <a:spLocks noGrp="1"/>
          </p:cNvSpPr>
          <p:nvPr>
            <p:ph idx="1"/>
          </p:nvPr>
        </p:nvSpPr>
        <p:spPr/>
        <p:txBody>
          <a:bodyPr/>
          <a:lstStyle/>
          <a:p>
            <a:r>
              <a:rPr lang="en-US" dirty="0"/>
              <a:t>Weigh the fully-loaded engine on a certified scale annually.</a:t>
            </a:r>
          </a:p>
          <a:p>
            <a:pPr lvl="1"/>
            <a:r>
              <a:rPr lang="en-US" dirty="0"/>
              <a:t>Allow 250 pounds for each person and their personal gear.</a:t>
            </a:r>
          </a:p>
          <a:p>
            <a:r>
              <a:rPr lang="en-US" dirty="0"/>
              <a:t>Keep the certified weight slip with the vehicle at all times.</a:t>
            </a:r>
          </a:p>
        </p:txBody>
      </p:sp>
      <p:pic>
        <p:nvPicPr>
          <p:cNvPr id="6" name="Picture 14" descr="weigh station"/>
          <p:cNvPicPr>
            <a:picLocks noChangeArrowheads="1"/>
          </p:cNvPicPr>
          <p:nvPr/>
        </p:nvPicPr>
        <p:blipFill>
          <a:blip r:embed="rId2" cstate="screen"/>
          <a:srcRect/>
          <a:stretch>
            <a:fillRect/>
          </a:stretch>
        </p:blipFill>
        <p:spPr bwMode="auto">
          <a:xfrm>
            <a:off x="4495801" y="3657600"/>
            <a:ext cx="3886199" cy="2743200"/>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425047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GVW</a:t>
            </a:r>
          </a:p>
        </p:txBody>
      </p:sp>
      <p:sp>
        <p:nvSpPr>
          <p:cNvPr id="3" name="Content Placeholder 2"/>
          <p:cNvSpPr>
            <a:spLocks noGrp="1"/>
          </p:cNvSpPr>
          <p:nvPr>
            <p:ph idx="1"/>
          </p:nvPr>
        </p:nvSpPr>
        <p:spPr/>
        <p:txBody>
          <a:bodyPr/>
          <a:lstStyle/>
          <a:p>
            <a:r>
              <a:rPr lang="en-US" dirty="0"/>
              <a:t>Weigh the front axle.</a:t>
            </a:r>
          </a:p>
          <a:p>
            <a:pPr lvl="1"/>
            <a:r>
              <a:rPr lang="en-US" dirty="0"/>
              <a:t>Is the weight less than the manufacturer’s front axle GAWR?</a:t>
            </a:r>
          </a:p>
          <a:p>
            <a:r>
              <a:rPr lang="en-US" dirty="0"/>
              <a:t>Weigh the rear axle.</a:t>
            </a:r>
          </a:p>
          <a:p>
            <a:pPr lvl="1"/>
            <a:r>
              <a:rPr lang="en-US" dirty="0"/>
              <a:t>Is the weight less than the manufacturer’s rear axle GAWR?</a:t>
            </a:r>
          </a:p>
          <a:p>
            <a:r>
              <a:rPr lang="en-US" dirty="0"/>
              <a:t>Add the front axle weight to the rear axle weight (this total weight is GVW). </a:t>
            </a:r>
          </a:p>
          <a:p>
            <a:pPr lvl="1"/>
            <a:r>
              <a:rPr lang="en-US" dirty="0"/>
              <a:t>Is the GVW less than the manufacturer’s GWVR?</a:t>
            </a:r>
          </a:p>
        </p:txBody>
      </p:sp>
    </p:spTree>
    <p:extLst>
      <p:ext uri="{BB962C8B-B14F-4D97-AF65-F5344CB8AC3E}">
        <p14:creationId xmlns:p14="http://schemas.microsoft.com/office/powerpoint/2010/main" val="409500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a:t>RecordKeeping</a:t>
            </a:r>
            <a:r>
              <a:rPr lang="en-US" dirty="0"/>
              <a:t> and Reporting</a:t>
            </a:r>
          </a:p>
        </p:txBody>
      </p:sp>
    </p:spTree>
    <p:extLst>
      <p:ext uri="{BB962C8B-B14F-4D97-AF65-F5344CB8AC3E}">
        <p14:creationId xmlns:p14="http://schemas.microsoft.com/office/powerpoint/2010/main" val="3175599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Having Records</a:t>
            </a:r>
          </a:p>
        </p:txBody>
      </p:sp>
      <p:sp>
        <p:nvSpPr>
          <p:cNvPr id="3" name="Content Placeholder 2"/>
          <p:cNvSpPr>
            <a:spLocks noGrp="1"/>
          </p:cNvSpPr>
          <p:nvPr>
            <p:ph idx="1"/>
          </p:nvPr>
        </p:nvSpPr>
        <p:spPr/>
        <p:txBody>
          <a:bodyPr/>
          <a:lstStyle/>
          <a:p>
            <a:r>
              <a:rPr lang="en-US" dirty="0"/>
              <a:t>Avoid mechanical mishaps</a:t>
            </a:r>
          </a:p>
          <a:p>
            <a:r>
              <a:rPr lang="en-US" dirty="0"/>
              <a:t>Discover mechanical trends and assist with future fire engine design</a:t>
            </a:r>
          </a:p>
          <a:p>
            <a:r>
              <a:rPr lang="en-US" dirty="0"/>
              <a:t>Identify maintenance performed on incidents or during inspections</a:t>
            </a:r>
          </a:p>
          <a:p>
            <a:r>
              <a:rPr lang="en-US" dirty="0"/>
              <a:t>Identify maintenance issues charged to the WCF</a:t>
            </a:r>
          </a:p>
          <a:p>
            <a:r>
              <a:rPr lang="en-US" dirty="0"/>
              <a:t>Document when mechanical service was performed or needs to be performed</a:t>
            </a:r>
          </a:p>
          <a:p>
            <a:r>
              <a:rPr lang="en-US" dirty="0"/>
              <a:t>Facilitate information sharing</a:t>
            </a:r>
          </a:p>
        </p:txBody>
      </p:sp>
    </p:spTree>
    <p:extLst>
      <p:ext uri="{BB962C8B-B14F-4D97-AF65-F5344CB8AC3E}">
        <p14:creationId xmlns:p14="http://schemas.microsoft.com/office/powerpoint/2010/main" val="3657938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Improvement/Deficiency Reporting System (IDRS)</a:t>
            </a:r>
          </a:p>
        </p:txBody>
      </p:sp>
      <p:sp>
        <p:nvSpPr>
          <p:cNvPr id="3" name="Content Placeholder 2"/>
          <p:cNvSpPr>
            <a:spLocks noGrp="1"/>
          </p:cNvSpPr>
          <p:nvPr>
            <p:ph idx="1"/>
          </p:nvPr>
        </p:nvSpPr>
        <p:spPr/>
        <p:txBody>
          <a:bodyPr/>
          <a:lstStyle/>
          <a:p>
            <a:r>
              <a:rPr lang="en-US" dirty="0"/>
              <a:t>IDRS is used to collect improvement suggestions and deficiency reports for all BLM fire equipment.</a:t>
            </a:r>
          </a:p>
          <a:p>
            <a:r>
              <a:rPr lang="en-US" dirty="0"/>
              <a:t>NFEP personnel use the information to build a database to:</a:t>
            </a:r>
          </a:p>
          <a:p>
            <a:pPr lvl="1"/>
            <a:r>
              <a:rPr lang="en-US" dirty="0"/>
              <a:t>Document problems</a:t>
            </a:r>
          </a:p>
          <a:p>
            <a:pPr lvl="1"/>
            <a:r>
              <a:rPr lang="en-US" dirty="0"/>
              <a:t>Identify trends</a:t>
            </a:r>
          </a:p>
          <a:p>
            <a:pPr lvl="1"/>
            <a:r>
              <a:rPr lang="en-US" dirty="0"/>
              <a:t>Establish priorities for development and modification of new and existing equipment</a:t>
            </a:r>
          </a:p>
        </p:txBody>
      </p:sp>
    </p:spTree>
    <p:extLst>
      <p:ext uri="{BB962C8B-B14F-4D97-AF65-F5344CB8AC3E}">
        <p14:creationId xmlns:p14="http://schemas.microsoft.com/office/powerpoint/2010/main" val="403852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IDRS Process</a:t>
            </a:r>
            <a:endParaRPr lang="en-US" dirty="0"/>
          </a:p>
        </p:txBody>
      </p:sp>
      <p:sp>
        <p:nvSpPr>
          <p:cNvPr id="7" name="Content Placeholder 6"/>
          <p:cNvSpPr>
            <a:spLocks noGrp="1"/>
          </p:cNvSpPr>
          <p:nvPr>
            <p:ph type="body" sz="half" idx="1"/>
          </p:nvPr>
        </p:nvSpPr>
        <p:spPr/>
        <p:txBody>
          <a:bodyPr/>
          <a:lstStyle/>
          <a:p>
            <a:r>
              <a:rPr lang="en-US" dirty="0"/>
              <a:t>NFEP follows up on submissions</a:t>
            </a:r>
          </a:p>
          <a:p>
            <a:r>
              <a:rPr lang="en-US" dirty="0"/>
              <a:t>Results placed on the NFEP website</a:t>
            </a:r>
          </a:p>
          <a:p>
            <a:endParaRPr lang="en-US" dirty="0"/>
          </a:p>
        </p:txBody>
      </p:sp>
      <p:sp>
        <p:nvSpPr>
          <p:cNvPr id="3" name="Content Placeholder 2"/>
          <p:cNvSpPr>
            <a:spLocks noGrp="1"/>
          </p:cNvSpPr>
          <p:nvPr>
            <p:ph sz="half" idx="2"/>
          </p:nvPr>
        </p:nvSpPr>
        <p:spPr/>
        <p:txBody>
          <a:bodyPr/>
          <a:lstStyle/>
          <a:p>
            <a:r>
              <a:rPr lang="en-US" dirty="0"/>
              <a:t>Individual submission of reports via the NFEP SharePoint</a:t>
            </a:r>
            <a:endParaRPr lang="en-US" sz="2000" dirty="0"/>
          </a:p>
        </p:txBody>
      </p:sp>
      <p:pic>
        <p:nvPicPr>
          <p:cNvPr id="5" name="Picture 4">
            <a:extLst>
              <a:ext uri="{FF2B5EF4-FFF2-40B4-BE49-F238E27FC236}">
                <a16:creationId xmlns:a16="http://schemas.microsoft.com/office/drawing/2014/main" id="{4B7D87E8-D342-4723-9C9F-C46E87A8182C}"/>
              </a:ext>
            </a:extLst>
          </p:cNvPr>
          <p:cNvPicPr>
            <a:picLocks noChangeAspect="1"/>
          </p:cNvPicPr>
          <p:nvPr/>
        </p:nvPicPr>
        <p:blipFill>
          <a:blip r:embed="rId2"/>
          <a:stretch>
            <a:fillRect/>
          </a:stretch>
        </p:blipFill>
        <p:spPr>
          <a:xfrm>
            <a:off x="1501555" y="3429000"/>
            <a:ext cx="6293289" cy="2486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51CECA1-BC9A-6AA0-7C9E-B3A08CDB446C}"/>
              </a:ext>
            </a:extLst>
          </p:cNvPr>
          <p:cNvSpPr txBox="1"/>
          <p:nvPr/>
        </p:nvSpPr>
        <p:spPr>
          <a:xfrm>
            <a:off x="228600" y="6031597"/>
            <a:ext cx="8153400" cy="923330"/>
          </a:xfrm>
          <a:prstGeom prst="rect">
            <a:avLst/>
          </a:prstGeom>
          <a:noFill/>
        </p:spPr>
        <p:txBody>
          <a:bodyPr wrap="square" rtlCol="0">
            <a:spAutoFit/>
          </a:bodyPr>
          <a:lstStyle/>
          <a:p>
            <a:pPr algn="ctr"/>
            <a:r>
              <a:rPr lang="en-US" sz="1800" dirty="0">
                <a:hlinkClick r:id="rId3"/>
              </a:rPr>
              <a:t>https://doimspp.sharepoint.com/sites/blm-fa/fire-operations/SitePages/Improvement-and-Deficiency-Reports.aspx?web=1</a:t>
            </a:r>
            <a:endParaRPr lang="en-US" sz="1800" dirty="0"/>
          </a:p>
          <a:p>
            <a:pPr algn="ctr"/>
            <a:endParaRPr lang="en-US" dirty="0"/>
          </a:p>
        </p:txBody>
      </p:sp>
    </p:spTree>
    <p:extLst>
      <p:ext uri="{BB962C8B-B14F-4D97-AF65-F5344CB8AC3E}">
        <p14:creationId xmlns:p14="http://schemas.microsoft.com/office/powerpoint/2010/main" val="2629964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Vehicle Use (Log) Book</a:t>
            </a:r>
            <a:endParaRPr lang="en-US" dirty="0"/>
          </a:p>
        </p:txBody>
      </p:sp>
    </p:spTree>
    <p:extLst>
      <p:ext uri="{BB962C8B-B14F-4D97-AF65-F5344CB8AC3E}">
        <p14:creationId xmlns:p14="http://schemas.microsoft.com/office/powerpoint/2010/main" val="139213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 Record</a:t>
            </a:r>
          </a:p>
        </p:txBody>
      </p:sp>
      <p:pic>
        <p:nvPicPr>
          <p:cNvPr id="5" name="Picture 4" descr="blank utilization record"/>
          <p:cNvPicPr>
            <a:picLocks noChangeAspect="1"/>
          </p:cNvPicPr>
          <p:nvPr/>
        </p:nvPicPr>
        <p:blipFill>
          <a:blip r:embed="rId2"/>
          <a:stretch>
            <a:fillRect/>
          </a:stretch>
        </p:blipFill>
        <p:spPr>
          <a:xfrm>
            <a:off x="722244" y="1673525"/>
            <a:ext cx="7696200" cy="4853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013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endParaRPr lang="en-US" altLang="en-US" dirty="0"/>
          </a:p>
        </p:txBody>
      </p:sp>
      <p:sp>
        <p:nvSpPr>
          <p:cNvPr id="6147" name="Content Placeholder 2"/>
          <p:cNvSpPr>
            <a:spLocks noGrp="1"/>
          </p:cNvSpPr>
          <p:nvPr>
            <p:ph idx="1"/>
          </p:nvPr>
        </p:nvSpPr>
        <p:spPr>
          <a:xfrm>
            <a:off x="685546" y="1295400"/>
            <a:ext cx="7323138" cy="5342510"/>
          </a:xfrm>
          <a:noFill/>
          <a:ln w="28575" algn="ctr">
            <a:noFill/>
            <a:miter lim="800000"/>
            <a:headEnd/>
            <a:tailEnd/>
          </a:ln>
          <a:effectLst/>
        </p:spPr>
        <p:txBody>
          <a:bodyPr vert="horz" lIns="91440" tIns="45720" rIns="91440" bIns="45720" rtlCol="0" anchor="t">
            <a:normAutofit/>
          </a:bodyPr>
          <a:lstStyle/>
          <a:p>
            <a:pPr lvl="0"/>
            <a:r>
              <a:rPr lang="en-US" dirty="0"/>
              <a:t>Demonstrate the ability to complete and reconcile the “Utilization Record” (USDI/BLM Form 1520-042).</a:t>
            </a:r>
            <a:endParaRPr lang="en-US" dirty="0">
              <a:cs typeface="Arial"/>
            </a:endParaRPr>
          </a:p>
          <a:p>
            <a:pPr lvl="0"/>
            <a:r>
              <a:rPr lang="en-US" dirty="0"/>
              <a:t>Explain the procedure an ENOP should follow when involved in a motor vehicle accident.</a:t>
            </a:r>
          </a:p>
          <a:p>
            <a:pPr lvl="0"/>
            <a:r>
              <a:rPr lang="en-US" dirty="0"/>
              <a:t>Explain fire engine warranty repairs and recall procedures.</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 Record Completion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7200" y="1371600"/>
            <a:ext cx="8224887"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371600"/>
            <a:ext cx="8229600" cy="2541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1371600"/>
            <a:ext cx="8229600" cy="279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200" y="1352648"/>
            <a:ext cx="8229600" cy="2914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7200" y="1371600"/>
            <a:ext cx="8229600" cy="4187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Sample utilization record "/>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457200" y="1343196"/>
            <a:ext cx="8229600" cy="4981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2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B895-858E-D009-5797-AE6DC9F53B65}"/>
              </a:ext>
            </a:extLst>
          </p:cNvPr>
          <p:cNvSpPr>
            <a:spLocks noGrp="1"/>
          </p:cNvSpPr>
          <p:nvPr>
            <p:ph type="title"/>
          </p:nvPr>
        </p:nvSpPr>
        <p:spPr/>
        <p:txBody>
          <a:bodyPr/>
          <a:lstStyle/>
          <a:p>
            <a:r>
              <a:rPr lang="en-US" dirty="0"/>
              <a:t>Engine Use Reporting</a:t>
            </a:r>
          </a:p>
        </p:txBody>
      </p:sp>
      <p:pic>
        <p:nvPicPr>
          <p:cNvPr id="6" name="Content Placeholder 5" descr="screenshot of website&#10;">
            <a:extLst>
              <a:ext uri="{FF2B5EF4-FFF2-40B4-BE49-F238E27FC236}">
                <a16:creationId xmlns:a16="http://schemas.microsoft.com/office/drawing/2014/main" id="{57D5CF24-E8F3-3946-3D00-58566D5B814B}"/>
              </a:ext>
            </a:extLst>
          </p:cNvPr>
          <p:cNvPicPr>
            <a:picLocks noGrp="1" noChangeAspect="1"/>
          </p:cNvPicPr>
          <p:nvPr>
            <p:ph sz="half" idx="1"/>
          </p:nvPr>
        </p:nvPicPr>
        <p:blipFill rotWithShape="1">
          <a:blip r:embed="rId3"/>
          <a:srcRect b="66147"/>
          <a:stretch/>
        </p:blipFill>
        <p:spPr>
          <a:xfrm>
            <a:off x="1905000" y="1371600"/>
            <a:ext cx="5332288" cy="1278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7">
            <a:extLst>
              <a:ext uri="{FF2B5EF4-FFF2-40B4-BE49-F238E27FC236}">
                <a16:creationId xmlns:a16="http://schemas.microsoft.com/office/drawing/2014/main" id="{54927D55-F7B5-15E4-B18D-E740A37274CB}"/>
              </a:ext>
            </a:extLst>
          </p:cNvPr>
          <p:cNvSpPr>
            <a:spLocks noGrp="1"/>
          </p:cNvSpPr>
          <p:nvPr>
            <p:ph sz="half" idx="12"/>
          </p:nvPr>
        </p:nvSpPr>
        <p:spPr>
          <a:xfrm>
            <a:off x="762000" y="2911182"/>
            <a:ext cx="7620000" cy="3751170"/>
          </a:xfrm>
        </p:spPr>
        <p:txBody>
          <a:bodyPr>
            <a:normAutofit fontScale="85000" lnSpcReduction="20000"/>
          </a:bodyPr>
          <a:lstStyle/>
          <a:p>
            <a:r>
              <a:rPr lang="en-US" dirty="0"/>
              <a:t>Standardized system to document and quantify important program accomplishments. </a:t>
            </a:r>
          </a:p>
          <a:p>
            <a:r>
              <a:rPr lang="en-US" dirty="0"/>
              <a:t>Necessary to ensure effective use of assets and to assist with critical planning decisions at local, state, and national levels. </a:t>
            </a:r>
          </a:p>
          <a:p>
            <a:r>
              <a:rPr lang="en-US" dirty="0"/>
              <a:t>Provides an accurate method of tracking daily statistics associated with each BLM wildland fire engine</a:t>
            </a:r>
          </a:p>
          <a:p>
            <a:r>
              <a:rPr lang="en-US" dirty="0"/>
              <a:t>Redbook requirement to enter data monthly</a:t>
            </a:r>
          </a:p>
          <a:p>
            <a:r>
              <a:rPr lang="en-US" dirty="0"/>
              <a:t>State FOG representative manages access</a:t>
            </a:r>
          </a:p>
          <a:p>
            <a:endParaRPr lang="en-US" dirty="0"/>
          </a:p>
        </p:txBody>
      </p:sp>
    </p:spTree>
    <p:extLst>
      <p:ext uri="{BB962C8B-B14F-4D97-AF65-F5344CB8AC3E}">
        <p14:creationId xmlns:p14="http://schemas.microsoft.com/office/powerpoint/2010/main" val="2803928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1">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8" name="Group 15">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7" name="Oval 16">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8" name="Oval 17">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9" name="Rectangle 19">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pushing large gear">
            <a:extLst>
              <a:ext uri="{FF2B5EF4-FFF2-40B4-BE49-F238E27FC236}">
                <a16:creationId xmlns:a16="http://schemas.microsoft.com/office/drawing/2014/main" id="{62F37109-6F5F-7CD3-21BA-93D2311D2EE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11954" b="13046"/>
          <a:stretch/>
        </p:blipFill>
        <p:spPr>
          <a:xfrm>
            <a:off x="20" y="10"/>
            <a:ext cx="9143980" cy="6857989"/>
          </a:xfrm>
          <a:prstGeom prst="rect">
            <a:avLst/>
          </a:prstGeom>
        </p:spPr>
      </p:pic>
      <p:sp>
        <p:nvSpPr>
          <p:cNvPr id="30" name="Rectangle 21">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8">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88670" y="1432223"/>
            <a:ext cx="7475220" cy="3035808"/>
          </a:xfrm>
        </p:spPr>
        <p:txBody>
          <a:bodyPr vert="horz" lIns="91440" tIns="45720" rIns="91440" bIns="45720" rtlCol="0" anchor="b">
            <a:normAutofit/>
          </a:bodyPr>
          <a:lstStyle/>
          <a:p>
            <a:pPr>
              <a:lnSpc>
                <a:spcPct val="80000"/>
              </a:lnSpc>
            </a:pPr>
            <a:r>
              <a:rPr lang="en-US" sz="7400">
                <a:solidFill>
                  <a:srgbClr val="FFFFFF"/>
                </a:solidFill>
              </a:rPr>
              <a:t>Utilization Record Exercise</a:t>
            </a:r>
          </a:p>
        </p:txBody>
      </p:sp>
    </p:spTree>
    <p:extLst>
      <p:ext uri="{BB962C8B-B14F-4D97-AF65-F5344CB8AC3E}">
        <p14:creationId xmlns:p14="http://schemas.microsoft.com/office/powerpoint/2010/main" val="1096726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Accident Reporting Procedures</a:t>
            </a:r>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33</a:t>
            </a:fld>
            <a:endParaRPr lang="en-US" dirty="0"/>
          </a:p>
        </p:txBody>
      </p:sp>
      <p:pic>
        <p:nvPicPr>
          <p:cNvPr id="9" name="Picture 3" descr="logbook with accident package"/>
          <p:cNvPicPr>
            <a:picLocks noChangeAspect="1" noChangeArrowheads="1"/>
          </p:cNvPicPr>
          <p:nvPr/>
        </p:nvPicPr>
        <p:blipFill>
          <a:blip r:embed="rId2"/>
          <a:srcRect/>
          <a:stretch>
            <a:fillRect/>
          </a:stretch>
        </p:blipFill>
        <p:spPr bwMode="auto">
          <a:xfrm>
            <a:off x="5188797" y="4038599"/>
            <a:ext cx="3725775" cy="2657283"/>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28971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Insurance Form</a:t>
            </a:r>
          </a:p>
        </p:txBody>
      </p:sp>
      <p:sp>
        <p:nvSpPr>
          <p:cNvPr id="8" name="Content Placeholder 7"/>
          <p:cNvSpPr>
            <a:spLocks noGrp="1"/>
          </p:cNvSpPr>
          <p:nvPr>
            <p:ph idx="1"/>
          </p:nvPr>
        </p:nvSpPr>
        <p:spPr>
          <a:xfrm>
            <a:off x="457200" y="1371600"/>
            <a:ext cx="3886200" cy="4754563"/>
          </a:xfrm>
        </p:spPr>
        <p:txBody>
          <a:bodyPr/>
          <a:lstStyle/>
          <a:p>
            <a:r>
              <a:rPr lang="en-US" dirty="0"/>
              <a:t>Created as official documentation that the government is self-insured</a:t>
            </a:r>
          </a:p>
          <a:p>
            <a:r>
              <a:rPr lang="en-US" dirty="0"/>
              <a:t>Must be signed by the appropriate authorizing official and kept with the vehicle at all times</a:t>
            </a:r>
          </a:p>
        </p:txBody>
      </p:sp>
      <p:pic>
        <p:nvPicPr>
          <p:cNvPr id="7" name="Picture 6" descr="Sample proof of insurance"/>
          <p:cNvPicPr>
            <a:picLocks noChangeAspect="1"/>
          </p:cNvPicPr>
          <p:nvPr/>
        </p:nvPicPr>
        <p:blipFill>
          <a:blip r:embed="rId2" cstate="screen"/>
          <a:srcRect/>
          <a:stretch>
            <a:fillRect/>
          </a:stretch>
        </p:blipFill>
        <p:spPr>
          <a:xfrm>
            <a:off x="5122653" y="1571444"/>
            <a:ext cx="3428999" cy="4800599"/>
          </a:xfrm>
          <a:prstGeom prst="rect">
            <a:avLst/>
          </a:prstGeom>
        </p:spPr>
      </p:pic>
    </p:spTree>
    <p:extLst>
      <p:ext uri="{BB962C8B-B14F-4D97-AF65-F5344CB8AC3E}">
        <p14:creationId xmlns:p14="http://schemas.microsoft.com/office/powerpoint/2010/main" val="422202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Do</a:t>
            </a:r>
            <a:endParaRPr lang="en-US" dirty="0"/>
          </a:p>
        </p:txBody>
      </p:sp>
      <p:sp>
        <p:nvSpPr>
          <p:cNvPr id="3" name="Content Placeholder 2"/>
          <p:cNvSpPr>
            <a:spLocks noGrp="1"/>
          </p:cNvSpPr>
          <p:nvPr>
            <p:ph sz="half" idx="1"/>
          </p:nvPr>
        </p:nvSpPr>
        <p:spPr/>
        <p:txBody>
          <a:bodyPr/>
          <a:lstStyle/>
          <a:p>
            <a:r>
              <a:rPr lang="en-US"/>
              <a:t>Stop and give aid to the injured.</a:t>
            </a:r>
          </a:p>
          <a:p>
            <a:r>
              <a:rPr lang="en-US"/>
              <a:t>Notify the police and request an ambulance if needed.</a:t>
            </a:r>
            <a:endParaRPr lang="en-US" dirty="0"/>
          </a:p>
        </p:txBody>
      </p:sp>
      <p:sp>
        <p:nvSpPr>
          <p:cNvPr id="8" name="Content Placeholder 7"/>
          <p:cNvSpPr>
            <a:spLocks noGrp="1"/>
          </p:cNvSpPr>
          <p:nvPr>
            <p:ph sz="half" idx="12"/>
          </p:nvPr>
        </p:nvSpPr>
        <p:spPr/>
        <p:txBody>
          <a:bodyPr/>
          <a:lstStyle/>
          <a:p>
            <a:r>
              <a:rPr lang="en-US"/>
              <a:t>Prevent danger to oncoming cars.</a:t>
            </a:r>
          </a:p>
          <a:p>
            <a:pPr lvl="1"/>
            <a:r>
              <a:rPr lang="en-US"/>
              <a:t>Try not to move your vehicle until police arrive.</a:t>
            </a:r>
          </a:p>
          <a:p>
            <a:endParaRPr lang="en-US" dirty="0"/>
          </a:p>
        </p:txBody>
      </p:sp>
      <p:pic>
        <p:nvPicPr>
          <p:cNvPr id="6" name="Picture 7" descr="rolled fire engine"/>
          <p:cNvPicPr>
            <a:picLocks noChangeAspect="1" noChangeArrowheads="1"/>
          </p:cNvPicPr>
          <p:nvPr/>
        </p:nvPicPr>
        <p:blipFill>
          <a:blip r:embed="rId2" cstate="screen"/>
          <a:srcRect/>
          <a:stretch>
            <a:fillRect/>
          </a:stretch>
        </p:blipFill>
        <p:spPr bwMode="auto">
          <a:xfrm>
            <a:off x="3886200" y="3448373"/>
            <a:ext cx="4495800" cy="3210648"/>
          </a:xfrm>
          <a:prstGeom prst="rect">
            <a:avLst/>
          </a:prstGeom>
          <a:noFill/>
          <a:ln w="28575" algn="ctr">
            <a:solidFill>
              <a:schemeClr val="tx1"/>
            </a:solidFill>
            <a:miter lim="800000"/>
            <a:headEnd/>
            <a:tailEnd/>
          </a:ln>
        </p:spPr>
      </p:pic>
    </p:spTree>
    <p:extLst>
      <p:ext uri="{BB962C8B-B14F-4D97-AF65-F5344CB8AC3E}">
        <p14:creationId xmlns:p14="http://schemas.microsoft.com/office/powerpoint/2010/main" val="354351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Exchange Basic Information</a:t>
            </a:r>
            <a:br>
              <a:rPr lang="en-US" sz="4000" dirty="0"/>
            </a:br>
            <a:r>
              <a:rPr lang="en-US" sz="3200" dirty="0"/>
              <a:t>(Standard Form 91)</a:t>
            </a:r>
            <a:endParaRPr lang="en-US" sz="4000" dirty="0"/>
          </a:p>
        </p:txBody>
      </p:sp>
      <p:sp>
        <p:nvSpPr>
          <p:cNvPr id="3" name="Content Placeholder 2"/>
          <p:cNvSpPr>
            <a:spLocks noGrp="1"/>
          </p:cNvSpPr>
          <p:nvPr>
            <p:ph sz="half" idx="1"/>
          </p:nvPr>
        </p:nvSpPr>
        <p:spPr/>
        <p:txBody>
          <a:bodyPr/>
          <a:lstStyle/>
          <a:p>
            <a:r>
              <a:rPr lang="en-US" dirty="0"/>
              <a:t>Names</a:t>
            </a:r>
          </a:p>
          <a:p>
            <a:r>
              <a:rPr lang="en-US" dirty="0"/>
              <a:t>Addresses</a:t>
            </a:r>
          </a:p>
          <a:p>
            <a:r>
              <a:rPr lang="en-US" dirty="0"/>
              <a:t>Phone numbers</a:t>
            </a:r>
          </a:p>
          <a:p>
            <a:r>
              <a:rPr lang="en-US" dirty="0"/>
              <a:t>Driver license information</a:t>
            </a:r>
          </a:p>
          <a:p>
            <a:r>
              <a:rPr lang="en-US" dirty="0"/>
              <a:t>Vehicle registrations</a:t>
            </a:r>
          </a:p>
          <a:p>
            <a:r>
              <a:rPr lang="en-US" dirty="0"/>
              <a:t>Proof of insurance</a:t>
            </a:r>
          </a:p>
        </p:txBody>
      </p:sp>
      <p:pic>
        <p:nvPicPr>
          <p:cNvPr id="9" name="Picture 8" descr="Motor vehicle accident report"/>
          <p:cNvPicPr>
            <a:picLocks noChangeAspect="1"/>
          </p:cNvPicPr>
          <p:nvPr/>
        </p:nvPicPr>
        <p:blipFill>
          <a:blip r:embed="rId2" cstate="screen"/>
          <a:srcRect/>
          <a:stretch>
            <a:fillRect/>
          </a:stretch>
        </p:blipFill>
        <p:spPr>
          <a:xfrm>
            <a:off x="4615132" y="2119223"/>
            <a:ext cx="4191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2705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Statement of Witness</a:t>
            </a:r>
            <a:br>
              <a:rPr lang="en-US" sz="4000" dirty="0"/>
            </a:br>
            <a:r>
              <a:rPr lang="en-US" sz="3200" dirty="0"/>
              <a:t>(Standard Form 94)</a:t>
            </a:r>
          </a:p>
        </p:txBody>
      </p:sp>
      <p:pic>
        <p:nvPicPr>
          <p:cNvPr id="5" name="Picture 4" descr="Statement of witness"/>
          <p:cNvPicPr>
            <a:picLocks noChangeAspect="1"/>
          </p:cNvPicPr>
          <p:nvPr/>
        </p:nvPicPr>
        <p:blipFill>
          <a:blip r:embed="rId2" cstate="screen"/>
          <a:stretch>
            <a:fillRect/>
          </a:stretch>
        </p:blipFill>
        <p:spPr>
          <a:xfrm>
            <a:off x="3232531" y="1949569"/>
            <a:ext cx="3710291" cy="4798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0130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Tasks To Do</a:t>
            </a:r>
          </a:p>
        </p:txBody>
      </p:sp>
      <p:sp>
        <p:nvSpPr>
          <p:cNvPr id="3" name="Content Placeholder 2"/>
          <p:cNvSpPr>
            <a:spLocks noGrp="1"/>
          </p:cNvSpPr>
          <p:nvPr>
            <p:ph idx="1"/>
          </p:nvPr>
        </p:nvSpPr>
        <p:spPr/>
        <p:txBody>
          <a:bodyPr>
            <a:normAutofit/>
          </a:bodyPr>
          <a:lstStyle/>
          <a:p>
            <a:r>
              <a:rPr lang="en-US" dirty="0"/>
              <a:t>Notify state, county, or municipal authorities, as required by law.</a:t>
            </a:r>
          </a:p>
          <a:p>
            <a:r>
              <a:rPr lang="en-US" dirty="0"/>
              <a:t>Complete the “Operator’s Report of Motor Vehicle Accident” (SF-91).</a:t>
            </a:r>
          </a:p>
          <a:p>
            <a:r>
              <a:rPr lang="en-US" dirty="0"/>
              <a:t>Notify your supervisor and Fleet Manager as quickly as possible.</a:t>
            </a:r>
          </a:p>
          <a:p>
            <a:r>
              <a:rPr lang="en-US" dirty="0"/>
              <a:t>Perform actions as required by local policy and procedures.</a:t>
            </a:r>
          </a:p>
          <a:p>
            <a:r>
              <a:rPr lang="en-US" dirty="0"/>
              <a:t>Notify the proper authorities before leaving the scene of the accident.</a:t>
            </a:r>
          </a:p>
          <a:p>
            <a:endParaRPr lang="en-US" dirty="0"/>
          </a:p>
        </p:txBody>
      </p:sp>
    </p:spTree>
    <p:extLst>
      <p:ext uri="{BB962C8B-B14F-4D97-AF65-F5344CB8AC3E}">
        <p14:creationId xmlns:p14="http://schemas.microsoft.com/office/powerpoint/2010/main" val="2154916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u="sng" dirty="0"/>
              <a:t>Not</a:t>
            </a:r>
            <a:r>
              <a:rPr lang="en-US" dirty="0"/>
              <a:t> To Do</a:t>
            </a:r>
          </a:p>
        </p:txBody>
      </p:sp>
      <p:sp>
        <p:nvSpPr>
          <p:cNvPr id="3" name="Content Placeholder 2"/>
          <p:cNvSpPr>
            <a:spLocks noGrp="1"/>
          </p:cNvSpPr>
          <p:nvPr>
            <p:ph idx="1"/>
          </p:nvPr>
        </p:nvSpPr>
        <p:spPr/>
        <p:txBody>
          <a:bodyPr/>
          <a:lstStyle/>
          <a:p>
            <a:r>
              <a:rPr lang="en-US" dirty="0"/>
              <a:t>Do </a:t>
            </a:r>
            <a:r>
              <a:rPr lang="en-US" b="1" u="sng" dirty="0"/>
              <a:t>not</a:t>
            </a:r>
            <a:r>
              <a:rPr lang="en-US" dirty="0"/>
              <a:t> sign any papers or make any statement as to fault.</a:t>
            </a:r>
          </a:p>
          <a:p>
            <a:r>
              <a:rPr lang="en-US" dirty="0"/>
              <a:t>Do </a:t>
            </a:r>
            <a:r>
              <a:rPr lang="en-US" b="1" u="sng" dirty="0"/>
              <a:t>not</a:t>
            </a:r>
            <a:r>
              <a:rPr lang="en-US" dirty="0"/>
              <a:t> attempt to negotiate an agreement or settlement.</a:t>
            </a:r>
          </a:p>
        </p:txBody>
      </p:sp>
    </p:spTree>
    <p:extLst>
      <p:ext uri="{BB962C8B-B14F-4D97-AF65-F5344CB8AC3E}">
        <p14:creationId xmlns:p14="http://schemas.microsoft.com/office/powerpoint/2010/main" val="128664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a:t>Introduction to the Working Capital Fund</a:t>
            </a:r>
            <a:endParaRPr lang="en-US" dirty="0"/>
          </a:p>
        </p:txBody>
      </p:sp>
    </p:spTree>
    <p:extLst>
      <p:ext uri="{BB962C8B-B14F-4D97-AF65-F5344CB8AC3E}">
        <p14:creationId xmlns:p14="http://schemas.microsoft.com/office/powerpoint/2010/main" val="3535356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Fire Engine Warranty Repairs and Recalls</a:t>
            </a:r>
            <a:endParaRPr lang="en-US" dirty="0"/>
          </a:p>
        </p:txBody>
      </p:sp>
    </p:spTree>
    <p:extLst>
      <p:ext uri="{BB962C8B-B14F-4D97-AF65-F5344CB8AC3E}">
        <p14:creationId xmlns:p14="http://schemas.microsoft.com/office/powerpoint/2010/main" val="2947117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Repairs</a:t>
            </a:r>
          </a:p>
        </p:txBody>
      </p:sp>
      <p:sp>
        <p:nvSpPr>
          <p:cNvPr id="3" name="Content Placeholder 2"/>
          <p:cNvSpPr>
            <a:spLocks noGrp="1"/>
          </p:cNvSpPr>
          <p:nvPr>
            <p:ph idx="1"/>
          </p:nvPr>
        </p:nvSpPr>
        <p:spPr/>
        <p:txBody>
          <a:bodyPr/>
          <a:lstStyle/>
          <a:p>
            <a:r>
              <a:rPr lang="en-US" sz="2400" dirty="0"/>
              <a:t>For assistance with warranty repairs you can contact the National Fire Equipment Program at the following number(s).</a:t>
            </a:r>
          </a:p>
          <a:p>
            <a:pPr lvl="1"/>
            <a:r>
              <a:rPr lang="en-US" dirty="0"/>
              <a:t>(208) 387-5412, 5423, 5424, 5425, 5462, and 5445.</a:t>
            </a:r>
          </a:p>
        </p:txBody>
      </p:sp>
      <p:pic>
        <p:nvPicPr>
          <p:cNvPr id="6" name="Picture 5" descr="personnel conducting vehicle inspection"/>
          <p:cNvPicPr>
            <a:picLocks noChangeAspect="1"/>
          </p:cNvPicPr>
          <p:nvPr/>
        </p:nvPicPr>
        <p:blipFill>
          <a:blip r:embed="rId2" cstate="print"/>
          <a:stretch>
            <a:fillRect/>
          </a:stretch>
        </p:blipFill>
        <p:spPr>
          <a:xfrm>
            <a:off x="2286000" y="3277684"/>
            <a:ext cx="4495800" cy="3371850"/>
          </a:xfrm>
          <a:prstGeom prst="rect">
            <a:avLst/>
          </a:prstGeom>
          <a:noFill/>
          <a:ln w="28575" algn="ctr">
            <a:solidFill>
              <a:schemeClr val="tx1"/>
            </a:solidFill>
            <a:miter lim="800000"/>
            <a:headEnd/>
            <a:tailEnd/>
          </a:ln>
        </p:spPr>
      </p:pic>
    </p:spTree>
    <p:extLst>
      <p:ext uri="{BB962C8B-B14F-4D97-AF65-F5344CB8AC3E}">
        <p14:creationId xmlns:p14="http://schemas.microsoft.com/office/powerpoint/2010/main" val="1737582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Recalls – Equipment Bulletins/ Equipment Alerts</a:t>
            </a:r>
          </a:p>
        </p:txBody>
      </p:sp>
      <p:sp>
        <p:nvSpPr>
          <p:cNvPr id="5" name="Content Placeholder 4">
            <a:extLst>
              <a:ext uri="{FF2B5EF4-FFF2-40B4-BE49-F238E27FC236}">
                <a16:creationId xmlns:a16="http://schemas.microsoft.com/office/drawing/2014/main" id="{EDD2EFF2-1E36-235F-3C04-A93873A4412E}"/>
              </a:ext>
            </a:extLst>
          </p:cNvPr>
          <p:cNvSpPr>
            <a:spLocks noGrp="1"/>
          </p:cNvSpPr>
          <p:nvPr>
            <p:ph sz="half" idx="1"/>
          </p:nvPr>
        </p:nvSpPr>
        <p:spPr/>
        <p:txBody>
          <a:bodyPr>
            <a:normAutofit fontScale="85000" lnSpcReduction="20000"/>
          </a:bodyPr>
          <a:lstStyle/>
          <a:p>
            <a:pPr marL="0" indent="0">
              <a:buNone/>
            </a:pPr>
            <a:r>
              <a:rPr lang="en-US" dirty="0"/>
              <a:t>The purpose of an equipment bulletin (EB) or an equipment alert (EA) is to share accurate and timely information regarding potential equipment problems and/or needed repairs. </a:t>
            </a:r>
          </a:p>
          <a:p>
            <a:r>
              <a:rPr lang="en-US" dirty="0"/>
              <a:t>EB is intended to inform the equipment users of recommendations for repairs, potential hazards, or general information related to the overall maintenance, awareness, and safe operation of fire equipment. </a:t>
            </a:r>
          </a:p>
          <a:p>
            <a:r>
              <a:rPr lang="en-US" dirty="0"/>
              <a:t>EA is time sensitive and addresses potentially serious hazards or risks. The alert includes  specific actions users must act upon.</a:t>
            </a:r>
          </a:p>
          <a:p>
            <a:pPr marL="0" indent="0">
              <a:buNone/>
            </a:pPr>
            <a:r>
              <a:rPr lang="en-US" dirty="0">
                <a:hlinkClick r:id="rId3"/>
              </a:rPr>
              <a:t>https://doimspp.sharepoint.com/sites/blm-fa/fire-operations/SitePages/Equipment-Alerts-Bulletins.aspx?web=1</a:t>
            </a:r>
            <a:endParaRPr lang="en-US" dirty="0"/>
          </a:p>
        </p:txBody>
      </p:sp>
    </p:spTree>
    <p:extLst>
      <p:ext uri="{BB962C8B-B14F-4D97-AF65-F5344CB8AC3E}">
        <p14:creationId xmlns:p14="http://schemas.microsoft.com/office/powerpoint/2010/main" val="1858494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9C97-1326-437F-8FEB-49038AB0222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01FE8B1-5458-4705-9615-1A74A0CCE432}"/>
              </a:ext>
            </a:extLst>
          </p:cNvPr>
          <p:cNvPicPr>
            <a:picLocks noGrp="1" noChangeAspect="1"/>
          </p:cNvPicPr>
          <p:nvPr>
            <p:ph idx="1"/>
          </p:nvPr>
        </p:nvPicPr>
        <p:blipFill>
          <a:blip r:embed="rId3"/>
          <a:stretch>
            <a:fillRect/>
          </a:stretch>
        </p:blipFill>
        <p:spPr>
          <a:xfrm>
            <a:off x="0" y="0"/>
            <a:ext cx="4876800" cy="6657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0365A1D-F319-463B-A452-5ECF23BB8E95}"/>
              </a:ext>
            </a:extLst>
          </p:cNvPr>
          <p:cNvPicPr>
            <a:picLocks noChangeAspect="1"/>
          </p:cNvPicPr>
          <p:nvPr/>
        </p:nvPicPr>
        <p:blipFill>
          <a:blip r:embed="rId4"/>
          <a:stretch>
            <a:fillRect/>
          </a:stretch>
        </p:blipFill>
        <p:spPr>
          <a:xfrm>
            <a:off x="4876800" y="0"/>
            <a:ext cx="4419599" cy="6657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0345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endParaRPr lang="en-US" altLang="en-US" dirty="0"/>
          </a:p>
        </p:txBody>
      </p:sp>
      <p:sp>
        <p:nvSpPr>
          <p:cNvPr id="6147" name="Content Placeholder 2"/>
          <p:cNvSpPr>
            <a:spLocks noGrp="1"/>
          </p:cNvSpPr>
          <p:nvPr>
            <p:ph idx="1"/>
          </p:nvPr>
        </p:nvSpPr>
        <p:spPr>
          <a:xfrm>
            <a:off x="685546" y="1718094"/>
            <a:ext cx="7323138" cy="4919816"/>
          </a:xfrm>
          <a:noFill/>
          <a:ln w="28575" algn="ctr">
            <a:noFill/>
            <a:miter lim="800000"/>
            <a:headEnd/>
            <a:tailEnd/>
          </a:ln>
          <a:effectLst/>
        </p:spPr>
        <p:txBody>
          <a:bodyPr vert="horz" lIns="91440" tIns="45720" rIns="91440" bIns="45720" rtlCol="0" anchor="t">
            <a:normAutofit fontScale="92500"/>
          </a:bodyPr>
          <a:lstStyle/>
          <a:p>
            <a:pPr lvl="0"/>
            <a:r>
              <a:rPr lang="en-US" dirty="0"/>
              <a:t>Accurately identify expenditures that can be charged to the Working Capital Fund (WCF).</a:t>
            </a:r>
          </a:p>
          <a:p>
            <a:pPr lvl="0"/>
            <a:r>
              <a:rPr lang="en-US" dirty="0"/>
              <a:t>Discuss the ENOP’s fleet charge card responsibilities.</a:t>
            </a:r>
          </a:p>
          <a:p>
            <a:pPr lvl="0"/>
            <a:r>
              <a:rPr lang="en-US" dirty="0"/>
              <a:t>Explain the concepts of gross vehicle weight rating (GVWR), gross axle weight rating (GAWR), gross vehicle weight (GVW), and the ENOP’s role in maintaining proper GVW.</a:t>
            </a:r>
          </a:p>
          <a:p>
            <a:pPr lvl="0"/>
            <a:r>
              <a:rPr lang="en-US" dirty="0"/>
              <a:t>Identify items that are included in the vehicle use (log) book.</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2322813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endParaRPr lang="en-US" altLang="en-US" dirty="0"/>
          </a:p>
        </p:txBody>
      </p:sp>
      <p:sp>
        <p:nvSpPr>
          <p:cNvPr id="6147" name="Content Placeholder 2"/>
          <p:cNvSpPr>
            <a:spLocks noGrp="1"/>
          </p:cNvSpPr>
          <p:nvPr>
            <p:ph idx="1"/>
          </p:nvPr>
        </p:nvSpPr>
        <p:spPr>
          <a:xfrm>
            <a:off x="685546" y="1295400"/>
            <a:ext cx="7323138" cy="5342510"/>
          </a:xfrm>
          <a:noFill/>
          <a:ln w="28575" algn="ctr">
            <a:noFill/>
            <a:miter lim="800000"/>
            <a:headEnd/>
            <a:tailEnd/>
          </a:ln>
          <a:effectLst/>
        </p:spPr>
        <p:txBody>
          <a:bodyPr vert="horz" lIns="91440" tIns="45720" rIns="91440" bIns="45720" rtlCol="0" anchor="t">
            <a:normAutofit/>
          </a:bodyPr>
          <a:lstStyle/>
          <a:p>
            <a:pPr lvl="0"/>
            <a:r>
              <a:rPr lang="en-US" dirty="0"/>
              <a:t>Demonstrate the ability to complete and reconcile the “Utilization Record” (USDI/BLM Form 1520-042).</a:t>
            </a:r>
            <a:endParaRPr lang="en-US" dirty="0">
              <a:cs typeface="Arial"/>
            </a:endParaRPr>
          </a:p>
          <a:p>
            <a:pPr lvl="0"/>
            <a:r>
              <a:rPr lang="en-US" dirty="0"/>
              <a:t>Explain the procedure an ENOP should follow when involved in a motor vehicle accident.</a:t>
            </a:r>
          </a:p>
          <a:p>
            <a:pPr lvl="0"/>
            <a:r>
              <a:rPr lang="en-US" dirty="0"/>
              <a:t>Explain fire engine warranty repairs and recall procedures.</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286900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Ownership Rates (FOR)</a:t>
            </a:r>
          </a:p>
        </p:txBody>
      </p:sp>
      <p:sp>
        <p:nvSpPr>
          <p:cNvPr id="3" name="Content Placeholder 2"/>
          <p:cNvSpPr>
            <a:spLocks noGrp="1"/>
          </p:cNvSpPr>
          <p:nvPr>
            <p:ph idx="1"/>
          </p:nvPr>
        </p:nvSpPr>
        <p:spPr/>
        <p:txBody>
          <a:bodyPr/>
          <a:lstStyle/>
          <a:p>
            <a:r>
              <a:rPr lang="en-US" dirty="0"/>
              <a:t>Monthly hours- or miles-based fees that are assessed through the Automated Fleet Management System (AFMS) for each fire vehicle in service.</a:t>
            </a:r>
          </a:p>
          <a:p>
            <a:pPr lvl="1"/>
            <a:r>
              <a:rPr lang="en-US" dirty="0"/>
              <a:t>Assessed on a per-hour basis (BLM standard)</a:t>
            </a:r>
          </a:p>
          <a:p>
            <a:pPr lvl="1"/>
            <a:r>
              <a:rPr lang="en-US" dirty="0"/>
              <a:t>Accumulate over the life of a vehicle </a:t>
            </a:r>
          </a:p>
          <a:p>
            <a:pPr lvl="1"/>
            <a:r>
              <a:rPr lang="en-US" dirty="0"/>
              <a:t>Used to replace each vehicle at the end of its life cycle</a:t>
            </a:r>
          </a:p>
          <a:p>
            <a:pPr lvl="1"/>
            <a:r>
              <a:rPr lang="en-US" dirty="0"/>
              <a:t>Charged to the benefiting activity</a:t>
            </a:r>
          </a:p>
          <a:p>
            <a:pPr lvl="1"/>
            <a:r>
              <a:rPr lang="en-US" dirty="0"/>
              <a:t>Adjusted annually at a minimum (reflect changes in replacement costs for inflation and/or changes to benefitting activity)</a:t>
            </a:r>
          </a:p>
          <a:p>
            <a:endParaRPr lang="en-US" dirty="0"/>
          </a:p>
        </p:txBody>
      </p:sp>
    </p:spTree>
    <p:extLst>
      <p:ext uri="{BB962C8B-B14F-4D97-AF65-F5344CB8AC3E}">
        <p14:creationId xmlns:p14="http://schemas.microsoft.com/office/powerpoint/2010/main" val="298850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Rates</a:t>
            </a:r>
          </a:p>
        </p:txBody>
      </p:sp>
      <p:sp>
        <p:nvSpPr>
          <p:cNvPr id="3" name="Content Placeholder 2"/>
          <p:cNvSpPr>
            <a:spLocks noGrp="1"/>
          </p:cNvSpPr>
          <p:nvPr>
            <p:ph idx="1"/>
          </p:nvPr>
        </p:nvSpPr>
        <p:spPr/>
        <p:txBody>
          <a:bodyPr/>
          <a:lstStyle/>
          <a:p>
            <a:r>
              <a:rPr lang="en-US" dirty="0"/>
              <a:t>Charged monthly based on a per-hour or per-mile basis for vehicle operating costs.</a:t>
            </a:r>
          </a:p>
          <a:p>
            <a:pPr lvl="1"/>
            <a:r>
              <a:rPr lang="en-US" dirty="0"/>
              <a:t>Independent of the FOR rates</a:t>
            </a:r>
          </a:p>
          <a:p>
            <a:pPr lvl="1"/>
            <a:r>
              <a:rPr lang="en-US" dirty="0"/>
              <a:t>Adjusted annually</a:t>
            </a:r>
          </a:p>
          <a:p>
            <a:pPr lvl="1"/>
            <a:r>
              <a:rPr lang="en-US" dirty="0"/>
              <a:t>May vary from year to year</a:t>
            </a:r>
          </a:p>
        </p:txBody>
      </p:sp>
    </p:spTree>
    <p:extLst>
      <p:ext uri="{BB962C8B-B14F-4D97-AF65-F5344CB8AC3E}">
        <p14:creationId xmlns:p14="http://schemas.microsoft.com/office/powerpoint/2010/main" val="296356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Rate Costs</a:t>
            </a:r>
          </a:p>
        </p:txBody>
      </p:sp>
      <p:sp>
        <p:nvSpPr>
          <p:cNvPr id="3" name="Content Placeholder 2"/>
          <p:cNvSpPr>
            <a:spLocks noGrp="1"/>
          </p:cNvSpPr>
          <p:nvPr>
            <p:ph sz="half" idx="1"/>
          </p:nvPr>
        </p:nvSpPr>
        <p:spPr/>
        <p:txBody>
          <a:bodyPr>
            <a:normAutofit/>
          </a:bodyPr>
          <a:lstStyle/>
          <a:p>
            <a:r>
              <a:rPr lang="en-US" dirty="0"/>
              <a:t>Fuel </a:t>
            </a:r>
          </a:p>
          <a:p>
            <a:r>
              <a:rPr lang="en-US" dirty="0"/>
              <a:t>Repair/normal wear and tear on engine components</a:t>
            </a:r>
          </a:p>
          <a:p>
            <a:r>
              <a:rPr lang="en-US" dirty="0"/>
              <a:t>Tow charges resulting from mechanical breakdowns</a:t>
            </a:r>
          </a:p>
        </p:txBody>
      </p:sp>
      <p:sp>
        <p:nvSpPr>
          <p:cNvPr id="7" name="Content Placeholder 6"/>
          <p:cNvSpPr>
            <a:spLocks noGrp="1"/>
          </p:cNvSpPr>
          <p:nvPr>
            <p:ph sz="half" idx="12"/>
          </p:nvPr>
        </p:nvSpPr>
        <p:spPr/>
        <p:txBody>
          <a:bodyPr/>
          <a:lstStyle/>
          <a:p>
            <a:r>
              <a:rPr lang="en-US" dirty="0"/>
              <a:t>Preventative maintenance</a:t>
            </a:r>
          </a:p>
          <a:p>
            <a:r>
              <a:rPr lang="en-US" dirty="0"/>
              <a:t>Overhead</a:t>
            </a:r>
          </a:p>
        </p:txBody>
      </p:sp>
      <p:pic>
        <p:nvPicPr>
          <p:cNvPr id="5" name="Picture 2" descr="Engine being towed"/>
          <p:cNvPicPr>
            <a:picLocks noChangeArrowheads="1"/>
          </p:cNvPicPr>
          <p:nvPr/>
        </p:nvPicPr>
        <p:blipFill>
          <a:blip r:embed="rId2" cstate="screen"/>
          <a:srcRect/>
          <a:stretch>
            <a:fillRect/>
          </a:stretch>
        </p:blipFill>
        <p:spPr bwMode="auto">
          <a:xfrm>
            <a:off x="4680073" y="3382408"/>
            <a:ext cx="4179888" cy="2513013"/>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128183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Items WCF Covers</a:t>
            </a:r>
          </a:p>
        </p:txBody>
      </p:sp>
      <p:sp>
        <p:nvSpPr>
          <p:cNvPr id="3" name="Content Placeholder 2"/>
          <p:cNvSpPr>
            <a:spLocks noGrp="1"/>
          </p:cNvSpPr>
          <p:nvPr>
            <p:ph sz="half" idx="1"/>
          </p:nvPr>
        </p:nvSpPr>
        <p:spPr/>
        <p:txBody>
          <a:bodyPr>
            <a:normAutofit fontScale="92500" lnSpcReduction="10000"/>
          </a:bodyPr>
          <a:lstStyle/>
          <a:p>
            <a:r>
              <a:rPr lang="en-US" sz="2400" dirty="0"/>
              <a:t>Normal wear and tear associated with use the vehicle was designed to perform. </a:t>
            </a:r>
          </a:p>
          <a:p>
            <a:pPr lvl="1"/>
            <a:r>
              <a:rPr lang="en-US" sz="2200" dirty="0"/>
              <a:t>Tires </a:t>
            </a:r>
          </a:p>
          <a:p>
            <a:pPr lvl="1"/>
            <a:r>
              <a:rPr lang="en-US" sz="2200" dirty="0"/>
              <a:t>Windshield wipers</a:t>
            </a:r>
          </a:p>
          <a:p>
            <a:pPr lvl="1"/>
            <a:r>
              <a:rPr lang="en-US" sz="2200" dirty="0"/>
              <a:t>Brakes</a:t>
            </a:r>
          </a:p>
          <a:p>
            <a:pPr lvl="1"/>
            <a:r>
              <a:rPr lang="en-US" sz="2200" dirty="0"/>
              <a:t>Shocks </a:t>
            </a:r>
          </a:p>
          <a:p>
            <a:pPr lvl="1"/>
            <a:r>
              <a:rPr lang="en-US" sz="2200" dirty="0"/>
              <a:t>Paint</a:t>
            </a:r>
          </a:p>
          <a:p>
            <a:pPr lvl="1"/>
            <a:r>
              <a:rPr lang="en-US" sz="2200" dirty="0"/>
              <a:t>Upholstery</a:t>
            </a:r>
          </a:p>
          <a:p>
            <a:pPr lvl="1"/>
            <a:r>
              <a:rPr lang="en-US" sz="2200" dirty="0"/>
              <a:t>Pumps</a:t>
            </a:r>
          </a:p>
          <a:p>
            <a:pPr lvl="1"/>
            <a:r>
              <a:rPr lang="en-US" sz="2200" dirty="0"/>
              <a:t>Lights </a:t>
            </a:r>
          </a:p>
          <a:p>
            <a:r>
              <a:rPr lang="en-US" sz="2400" dirty="0"/>
              <a:t>Scheduled/required maintenance and inspections</a:t>
            </a:r>
          </a:p>
          <a:p>
            <a:endParaRPr lang="en-US" sz="1600" dirty="0"/>
          </a:p>
        </p:txBody>
      </p:sp>
      <p:sp>
        <p:nvSpPr>
          <p:cNvPr id="7" name="Content Placeholder 6">
            <a:extLst>
              <a:ext uri="{FF2B5EF4-FFF2-40B4-BE49-F238E27FC236}">
                <a16:creationId xmlns:a16="http://schemas.microsoft.com/office/drawing/2014/main" id="{F696D2BC-79C6-7443-FEC5-62E7F75D2B56}"/>
              </a:ext>
            </a:extLst>
          </p:cNvPr>
          <p:cNvSpPr>
            <a:spLocks noGrp="1"/>
          </p:cNvSpPr>
          <p:nvPr>
            <p:ph sz="half" idx="12"/>
          </p:nvPr>
        </p:nvSpPr>
        <p:spPr/>
        <p:txBody>
          <a:bodyPr>
            <a:normAutofit fontScale="92500"/>
          </a:bodyPr>
          <a:lstStyle/>
          <a:p>
            <a:r>
              <a:rPr lang="en-US" sz="2400" dirty="0"/>
              <a:t>To service, replace and inspect fire vehicle components that were part of the initial vehicle build and options, as delivered to the BLM.</a:t>
            </a:r>
          </a:p>
          <a:p>
            <a:r>
              <a:rPr lang="en-US" sz="2400" dirty="0"/>
              <a:t>Mechanical failure unrelated to benefiting activity if there is no negligence or misuse associated with the damage. </a:t>
            </a:r>
          </a:p>
          <a:p>
            <a:pPr lvl="1"/>
            <a:r>
              <a:rPr lang="en-US" sz="2200" dirty="0"/>
              <a:t>Fire operations </a:t>
            </a:r>
          </a:p>
          <a:p>
            <a:pPr lvl="1"/>
            <a:r>
              <a:rPr lang="en-US" sz="2200" dirty="0"/>
              <a:t>Project work</a:t>
            </a:r>
          </a:p>
        </p:txBody>
      </p:sp>
    </p:spTree>
    <p:extLst>
      <p:ext uri="{BB962C8B-B14F-4D97-AF65-F5344CB8AC3E}">
        <p14:creationId xmlns:p14="http://schemas.microsoft.com/office/powerpoint/2010/main" val="335047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Items WCF Does </a:t>
            </a:r>
            <a:r>
              <a:rPr lang="en-US" u="sng" dirty="0"/>
              <a:t>Not</a:t>
            </a:r>
            <a:r>
              <a:rPr lang="en-US" dirty="0"/>
              <a:t> Cover</a:t>
            </a:r>
          </a:p>
        </p:txBody>
      </p:sp>
      <p:sp>
        <p:nvSpPr>
          <p:cNvPr id="3" name="Content Placeholder 2"/>
          <p:cNvSpPr>
            <a:spLocks noGrp="1"/>
          </p:cNvSpPr>
          <p:nvPr>
            <p:ph sz="half" idx="1"/>
          </p:nvPr>
        </p:nvSpPr>
        <p:spPr/>
        <p:txBody>
          <a:bodyPr>
            <a:normAutofit/>
          </a:bodyPr>
          <a:lstStyle/>
          <a:p>
            <a:r>
              <a:rPr lang="en-US" sz="2400" dirty="0"/>
              <a:t>Accident damage or repairs due to benefitting activity actions such as fire operations or other project work</a:t>
            </a:r>
          </a:p>
          <a:p>
            <a:r>
              <a:rPr lang="en-US" sz="2400" dirty="0"/>
              <a:t>Mechanical/component failure due to neglect or misuse</a:t>
            </a:r>
          </a:p>
          <a:p>
            <a:r>
              <a:rPr lang="en-US" sz="2400" dirty="0"/>
              <a:t>Towing charges related to accidents or getting stuck</a:t>
            </a:r>
          </a:p>
          <a:p>
            <a:r>
              <a:rPr lang="en-US" sz="2400" dirty="0"/>
              <a:t>Locally required vehicle modifications/add-ons/accessories</a:t>
            </a:r>
          </a:p>
          <a:p>
            <a:pPr lvl="1"/>
            <a:r>
              <a:rPr lang="en-US" sz="2000" dirty="0"/>
              <a:t>Light bars</a:t>
            </a:r>
          </a:p>
          <a:p>
            <a:pPr lvl="1"/>
            <a:r>
              <a:rPr lang="en-US" sz="2000" dirty="0"/>
              <a:t>Tools</a:t>
            </a:r>
          </a:p>
          <a:p>
            <a:pPr lvl="1"/>
            <a:r>
              <a:rPr lang="en-US" sz="2000" dirty="0"/>
              <a:t>Radios</a:t>
            </a:r>
          </a:p>
          <a:p>
            <a:pPr lvl="1"/>
            <a:r>
              <a:rPr lang="en-US" sz="2000" dirty="0"/>
              <a:t>Winches</a:t>
            </a:r>
          </a:p>
        </p:txBody>
      </p:sp>
      <p:pic>
        <p:nvPicPr>
          <p:cNvPr id="6" name="Picture 5" descr="engine on its side"/>
          <p:cNvPicPr>
            <a:picLocks/>
          </p:cNvPicPr>
          <p:nvPr/>
        </p:nvPicPr>
        <p:blipFill>
          <a:blip r:embed="rId2"/>
          <a:stretch>
            <a:fillRect/>
          </a:stretch>
        </p:blipFill>
        <p:spPr>
          <a:xfrm>
            <a:off x="5410200" y="4767920"/>
            <a:ext cx="2895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4620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8981F6845CD48BD04B779D5CFD046" ma:contentTypeVersion="10" ma:contentTypeDescription="Create a new document." ma:contentTypeScope="" ma:versionID="da5d6cdbf3e1df21f60a21bf2e5b6060">
  <xsd:schema xmlns:xsd="http://www.w3.org/2001/XMLSchema" xmlns:xs="http://www.w3.org/2001/XMLSchema" xmlns:p="http://schemas.microsoft.com/office/2006/metadata/properties" xmlns:ns2="9f3c1fc1-9cec-4f7b-9b8a-10ce2778e10c" xmlns:ns3="0542ec55-2198-41a0-b50a-732413b4cec0" targetNamespace="http://schemas.microsoft.com/office/2006/metadata/properties" ma:root="true" ma:fieldsID="5596674bca07c62a4b187a0599fcf6dc" ns2:_="" ns3:_="">
    <xsd:import namespace="9f3c1fc1-9cec-4f7b-9b8a-10ce2778e10c"/>
    <xsd:import namespace="0542ec55-2198-41a0-b50a-732413b4ce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c1fc1-9cec-4f7b-9b8a-10ce2778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2ec55-2198-41a0-b50a-732413b4ce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3c1fc1-9cec-4f7b-9b8a-10ce2778e10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60E994-FE19-472E-BD3D-564891941BCF}"/>
</file>

<file path=customXml/itemProps2.xml><?xml version="1.0" encoding="utf-8"?>
<ds:datastoreItem xmlns:ds="http://schemas.openxmlformats.org/officeDocument/2006/customXml" ds:itemID="{62F4BC8C-3FC1-4EA8-AB15-00FC8B98B8D6}">
  <ds:schemaRefs>
    <ds:schemaRef ds:uri="http://schemas.microsoft.com/office/2006/metadata/properties"/>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9f3c1fc1-9cec-4f7b-9b8a-10ce2778e10c"/>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74E6ACF-6CC3-41CD-9279-78BA79ADC9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19558</TotalTime>
  <Words>1783</Words>
  <Application>Microsoft Office PowerPoint</Application>
  <PresentationFormat>On-screen Show (4:3)</PresentationFormat>
  <Paragraphs>206</Paragraphs>
  <Slides>45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Courier New</vt:lpstr>
      <vt:lpstr>Rockwell</vt:lpstr>
      <vt:lpstr>Rockwell Condensed</vt:lpstr>
      <vt:lpstr>Times New Roman</vt:lpstr>
      <vt:lpstr>Wingdings</vt:lpstr>
      <vt:lpstr>Wood Type</vt:lpstr>
      <vt:lpstr>FLEET MANAGEMENT</vt:lpstr>
      <vt:lpstr>Objectives</vt:lpstr>
      <vt:lpstr>Objectives</vt:lpstr>
      <vt:lpstr>Introduction to the Working Capital Fund</vt:lpstr>
      <vt:lpstr>Fixed Ownership Rates (FOR)</vt:lpstr>
      <vt:lpstr>Use Rates</vt:lpstr>
      <vt:lpstr>Use Rate Costs</vt:lpstr>
      <vt:lpstr>Items WCF Covers</vt:lpstr>
      <vt:lpstr>Items WCF Does Not Cover</vt:lpstr>
      <vt:lpstr>WCF Life Cycle</vt:lpstr>
      <vt:lpstr>PowerPoint Presentation</vt:lpstr>
      <vt:lpstr>Equipment Classes</vt:lpstr>
      <vt:lpstr>Fund Code Exercise Student Workbook pP. 59-60</vt:lpstr>
      <vt:lpstr>Fleet Charge Card</vt:lpstr>
      <vt:lpstr>Fleet Charge Card Basics</vt:lpstr>
      <vt:lpstr>Gross Vehicle Weight (GVW)</vt:lpstr>
      <vt:lpstr>What makes up the GVW?</vt:lpstr>
      <vt:lpstr>ENOPs and the GVW</vt:lpstr>
      <vt:lpstr>Weight-Restricted Bridges  and Roads</vt:lpstr>
      <vt:lpstr>Chassis Manufacturer Weight Ratings</vt:lpstr>
      <vt:lpstr>Does GVW exceed GVWR?</vt:lpstr>
      <vt:lpstr>Weighing the Vehicle</vt:lpstr>
      <vt:lpstr>Determining GVW</vt:lpstr>
      <vt:lpstr>RecordKeeping and Reporting</vt:lpstr>
      <vt:lpstr>Reasons for Having Records</vt:lpstr>
      <vt:lpstr>Improvement/Deficiency Reporting System (IDRS)</vt:lpstr>
      <vt:lpstr>The IDRS Process</vt:lpstr>
      <vt:lpstr>Vehicle Use (Log) Book</vt:lpstr>
      <vt:lpstr>Utilization Record</vt:lpstr>
      <vt:lpstr>Utilization Record Completion</vt:lpstr>
      <vt:lpstr>Engine Use Reporting</vt:lpstr>
      <vt:lpstr>Utilization Record Exercise</vt:lpstr>
      <vt:lpstr>Accident Reporting Procedures</vt:lpstr>
      <vt:lpstr>Proof of Insurance Form</vt:lpstr>
      <vt:lpstr>What To Do</vt:lpstr>
      <vt:lpstr>Exchange Basic Information (Standard Form 91)</vt:lpstr>
      <vt:lpstr>Statement of Witness (Standard Form 94)</vt:lpstr>
      <vt:lpstr>Other Tasks To Do</vt:lpstr>
      <vt:lpstr>What Not To Do</vt:lpstr>
      <vt:lpstr>Fire Engine Warranty Repairs and Recalls</vt:lpstr>
      <vt:lpstr>Warranty Repairs</vt:lpstr>
      <vt:lpstr>Recalls – Equipment Bulletins/ Equipment Alerts</vt:lpstr>
      <vt:lpstr>PowerPoint Presentation</vt:lpstr>
      <vt:lpstr>Objectives</vt:lpstr>
      <vt:lpstr>Objectives</vt:lpstr>
    </vt:vector>
  </TitlesOfParts>
  <Company>GBC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CR15A Dell</dc:creator>
  <cp:lastModifiedBy>McDonald, Pamela J</cp:lastModifiedBy>
  <cp:revision>1294</cp:revision>
  <dcterms:created xsi:type="dcterms:W3CDTF">2001-03-22T19:20:22Z</dcterms:created>
  <dcterms:modified xsi:type="dcterms:W3CDTF">2023-02-03T20:36:06Z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0x010100AAC8981F6845CD48BD04B779D5CFD046</vt:lpwstr>
  </property>
</Properties>
</file>