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3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3" r:id="rId1"/>
  </p:sldMasterIdLst>
  <p:notesMasterIdLst>
    <p:notesMasterId r:id="rId43"/>
  </p:notesMasterIdLst>
  <p:handoutMasterIdLst>
    <p:handoutMasterId r:id="rId44"/>
  </p:handoutMasterIdLst>
  <p:sldIdLst>
    <p:sldId id="447" r:id="rId2"/>
    <p:sldId id="445" r:id="rId3"/>
    <p:sldId id="357" r:id="rId4"/>
    <p:sldId id="450" r:id="rId5"/>
    <p:sldId id="451" r:id="rId6"/>
    <p:sldId id="452" r:id="rId7"/>
    <p:sldId id="453" r:id="rId8"/>
    <p:sldId id="454" r:id="rId9"/>
    <p:sldId id="455" r:id="rId10"/>
    <p:sldId id="456" r:id="rId11"/>
    <p:sldId id="457" r:id="rId12"/>
    <p:sldId id="458" r:id="rId13"/>
    <p:sldId id="459" r:id="rId14"/>
    <p:sldId id="460" r:id="rId15"/>
    <p:sldId id="461" r:id="rId16"/>
    <p:sldId id="462" r:id="rId17"/>
    <p:sldId id="463" r:id="rId18"/>
    <p:sldId id="464" r:id="rId19"/>
    <p:sldId id="465" r:id="rId20"/>
    <p:sldId id="466" r:id="rId21"/>
    <p:sldId id="467" r:id="rId22"/>
    <p:sldId id="468" r:id="rId23"/>
    <p:sldId id="469" r:id="rId24"/>
    <p:sldId id="471" r:id="rId25"/>
    <p:sldId id="472" r:id="rId26"/>
    <p:sldId id="473" r:id="rId27"/>
    <p:sldId id="476" r:id="rId28"/>
    <p:sldId id="477" r:id="rId29"/>
    <p:sldId id="491" r:id="rId30"/>
    <p:sldId id="492" r:id="rId31"/>
    <p:sldId id="478" r:id="rId32"/>
    <p:sldId id="479" r:id="rId33"/>
    <p:sldId id="480" r:id="rId34"/>
    <p:sldId id="481" r:id="rId35"/>
    <p:sldId id="482" r:id="rId36"/>
    <p:sldId id="483" r:id="rId37"/>
    <p:sldId id="484" r:id="rId38"/>
    <p:sldId id="485" r:id="rId39"/>
    <p:sldId id="486" r:id="rId40"/>
    <p:sldId id="489" r:id="rId41"/>
    <p:sldId id="490" r:id="rId42"/>
  </p:sldIdLst>
  <p:sldSz cx="9144000" cy="6858000" type="screen4x3"/>
  <p:notesSz cx="7077075" cy="9051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616" userDrawn="1">
          <p15:clr>
            <a:srgbClr val="A4A3A4"/>
          </p15:clr>
        </p15:guide>
        <p15:guide id="3" orient="horz" pos="864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pos="52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50">
          <p15:clr>
            <a:srgbClr val="A4A3A4"/>
          </p15:clr>
        </p15:guide>
        <p15:guide id="2" pos="223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Donald, Pamela J" initials="MPJ" lastIdx="1" clrIdx="0">
    <p:extLst>
      <p:ext uri="{19B8F6BF-5375-455C-9EA6-DF929625EA0E}">
        <p15:presenceInfo xmlns:p15="http://schemas.microsoft.com/office/powerpoint/2012/main" userId="S-1-5-21-261334516-432891326-3434007665-159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36143"/>
    <a:srgbClr val="537953"/>
    <a:srgbClr val="FFFF66"/>
    <a:srgbClr val="0000FF"/>
    <a:srgbClr val="0066FF"/>
    <a:srgbClr val="507450"/>
    <a:srgbClr val="65D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94" autoAdjust="0"/>
    <p:restoredTop sz="92353" autoAdjust="0"/>
  </p:normalViewPr>
  <p:slideViewPr>
    <p:cSldViewPr>
      <p:cViewPr varScale="1">
        <p:scale>
          <a:sx n="119" d="100"/>
          <a:sy n="119" d="100"/>
        </p:scale>
        <p:origin x="1458" y="102"/>
      </p:cViewPr>
      <p:guideLst>
        <p:guide orient="horz" pos="2160"/>
        <p:guide pos="5616"/>
        <p:guide orient="horz" pos="864"/>
        <p:guide pos="2880"/>
        <p:guide pos="5280"/>
      </p:guideLst>
    </p:cSldViewPr>
  </p:slideViewPr>
  <p:outlineViewPr>
    <p:cViewPr>
      <p:scale>
        <a:sx n="33" d="100"/>
        <a:sy n="33" d="100"/>
      </p:scale>
      <p:origin x="0" y="2120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3792"/>
    </p:cViewPr>
  </p:sorterViewPr>
  <p:notesViewPr>
    <p:cSldViewPr>
      <p:cViewPr>
        <p:scale>
          <a:sx n="75" d="100"/>
          <a:sy n="75" d="100"/>
        </p:scale>
        <p:origin x="2322" y="636"/>
      </p:cViewPr>
      <p:guideLst>
        <p:guide orient="horz" pos="2850"/>
        <p:guide pos="223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52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customXml" Target="../customXml/item2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05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3" tIns="46666" rIns="93333" bIns="46666" numCol="1" anchor="t" anchorCtr="0" compatLnSpc="1">
            <a:prstTxWarp prst="textNoShape">
              <a:avLst/>
            </a:prstTxWarp>
          </a:bodyPr>
          <a:lstStyle>
            <a:lvl1pPr algn="l" defTabSz="933450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0025" y="0"/>
            <a:ext cx="306705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3" tIns="46666" rIns="93333" bIns="46666" numCol="1" anchor="t" anchorCtr="0" compatLnSpc="1">
            <a:prstTxWarp prst="textNoShape">
              <a:avLst/>
            </a:prstTxWarp>
          </a:bodyPr>
          <a:lstStyle>
            <a:lvl1pPr algn="r" defTabSz="933450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99488"/>
            <a:ext cx="306705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3" tIns="46666" rIns="93333" bIns="46666" numCol="1" anchor="b" anchorCtr="0" compatLnSpc="1">
            <a:prstTxWarp prst="textNoShape">
              <a:avLst/>
            </a:prstTxWarp>
          </a:bodyPr>
          <a:lstStyle>
            <a:lvl1pPr algn="l" defTabSz="933450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0025" y="8599488"/>
            <a:ext cx="306705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3" tIns="46666" rIns="93333" bIns="46666" numCol="1" anchor="b" anchorCtr="0" compatLnSpc="1">
            <a:prstTxWarp prst="textNoShape">
              <a:avLst/>
            </a:prstTxWarp>
          </a:bodyPr>
          <a:lstStyle>
            <a:lvl1pPr algn="r" defTabSz="933450" eaLnBrk="1" hangingPunct="1">
              <a:defRPr sz="1200"/>
            </a:lvl1pPr>
          </a:lstStyle>
          <a:p>
            <a:pPr>
              <a:defRPr/>
            </a:pPr>
            <a:fld id="{6FD5EA9A-6A40-4684-9011-C65E0468FA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05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3" tIns="46666" rIns="93333" bIns="46666" numCol="1" anchor="t" anchorCtr="0" compatLnSpc="1">
            <a:prstTxWarp prst="textNoShape">
              <a:avLst/>
            </a:prstTxWarp>
          </a:bodyPr>
          <a:lstStyle>
            <a:lvl1pPr algn="l" defTabSz="933450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0025" y="0"/>
            <a:ext cx="306705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3" tIns="46666" rIns="93333" bIns="46666" numCol="1" anchor="t" anchorCtr="0" compatLnSpc="1">
            <a:prstTxWarp prst="textNoShape">
              <a:avLst/>
            </a:prstTxWarp>
          </a:bodyPr>
          <a:lstStyle>
            <a:lvl1pPr algn="r" defTabSz="933450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74763" y="677863"/>
            <a:ext cx="4527550" cy="33956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2975" y="4300538"/>
            <a:ext cx="5191125" cy="407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3" tIns="46666" rIns="93333" bIns="466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99488"/>
            <a:ext cx="306705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3" tIns="46666" rIns="93333" bIns="46666" numCol="1" anchor="b" anchorCtr="0" compatLnSpc="1">
            <a:prstTxWarp prst="textNoShape">
              <a:avLst/>
            </a:prstTxWarp>
          </a:bodyPr>
          <a:lstStyle>
            <a:lvl1pPr algn="l" defTabSz="933450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0025" y="8599488"/>
            <a:ext cx="306705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3" tIns="46666" rIns="93333" bIns="46666" numCol="1" anchor="b" anchorCtr="0" compatLnSpc="1">
            <a:prstTxWarp prst="textNoShape">
              <a:avLst/>
            </a:prstTxWarp>
          </a:bodyPr>
          <a:lstStyle>
            <a:lvl1pPr algn="r" defTabSz="933450" eaLnBrk="1" hangingPunct="1">
              <a:defRPr sz="1200"/>
            </a:lvl1pPr>
          </a:lstStyle>
          <a:p>
            <a:pPr>
              <a:defRPr/>
            </a:pPr>
            <a:fld id="{6E1F2C9B-9E4E-4D6F-A809-7D8ABBB4E9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red line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descr="red line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 descr="gray box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wrap="square" anchor="t" anchorCtr="0">
            <a:normAutofit/>
          </a:bodyPr>
          <a:lstStyle>
            <a:lvl1pPr algn="l">
              <a:lnSpc>
                <a:spcPct val="10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7579614" cy="1069848"/>
          </a:xfrm>
        </p:spPr>
        <p:txBody>
          <a:bodyPr>
            <a:noAutofit/>
          </a:bodyPr>
          <a:lstStyle>
            <a:lvl1pPr marL="0" indent="0" algn="l">
              <a:buNone/>
              <a:defRPr sz="4000" b="0" i="1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0" name="Group 9" descr="slide number"/>
          <p:cNvGrpSpPr>
            <a:grpSpLocks noChangeAspect="1"/>
          </p:cNvGrpSpPr>
          <p:nvPr userDrawn="1"/>
        </p:nvGrpSpPr>
        <p:grpSpPr>
          <a:xfrm>
            <a:off x="8522208" y="6258560"/>
            <a:ext cx="393192" cy="393192"/>
            <a:chOff x="9685338" y="4460675"/>
            <a:chExt cx="1080904" cy="1080902"/>
          </a:xfrm>
        </p:grpSpPr>
        <p:sp>
          <p:nvSpPr>
            <p:cNvPr id="11" name="Oval 10" descr="oval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 descr="oval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0" name="Rectangle 19"/>
          <p:cNvSpPr/>
          <p:nvPr userDrawn="1"/>
        </p:nvSpPr>
        <p:spPr>
          <a:xfrm>
            <a:off x="8554176" y="6324351"/>
            <a:ext cx="32925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B66D5D78-5492-4501-9F0C-B64D119CB390}" type="slidenum">
              <a:rPr kumimoji="0" lang="en-US" altLang="en-US" sz="1100" b="1" i="0" u="none" strike="noStrike" kern="1200" cap="none" spc="-7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76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284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76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375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754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4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4B-</a:t>
            </a:r>
            <a:fld id="{DCA764BA-4FF7-44AC-B092-3A07FE14C2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361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4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4C-</a:t>
            </a:r>
            <a:fld id="{BB1B6457-0AE4-4F46-8C5A-6367C8A626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878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685800" y="193590"/>
            <a:ext cx="77724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4" name="Content Placeholder 2"/>
          <p:cNvSpPr>
            <a:spLocks noGrp="1"/>
          </p:cNvSpPr>
          <p:nvPr>
            <p:ph sz="half" idx="1"/>
          </p:nvPr>
        </p:nvSpPr>
        <p:spPr>
          <a:xfrm>
            <a:off x="685546" y="1295400"/>
            <a:ext cx="7772654" cy="5342510"/>
          </a:xfrm>
        </p:spPr>
        <p:txBody>
          <a:bodyPr>
            <a:normAutofit/>
          </a:bodyPr>
          <a:lstStyle>
            <a:lvl1pPr marL="365760" indent="-365760">
              <a:defRPr sz="2800"/>
            </a:lvl1pPr>
            <a:lvl2pPr marL="731520" indent="-365760">
              <a:buFont typeface="Courier New" panose="02070309020205020404" pitchFamily="49" charset="0"/>
              <a:buChar char="o"/>
              <a:defRPr sz="2400"/>
            </a:lvl2pPr>
            <a:lvl3pPr marL="1097280" indent="-365760">
              <a:buFont typeface="Rockwell" panose="02060603020205020403" pitchFamily="18" charset="0"/>
              <a:buChar char="–"/>
              <a:defRPr sz="2000"/>
            </a:lvl3pPr>
            <a:lvl4pPr marL="1463040" indent="-365760">
              <a:buFont typeface="Arial" panose="020B0604020202020204" pitchFamily="34" charset="0"/>
              <a:buChar char="•"/>
              <a:defRPr sz="2000"/>
            </a:lvl4pPr>
            <a:lvl5pPr marL="1828800" indent="-365760">
              <a:buFont typeface="Rockwell" panose="02060603020205020403" pitchFamily="18" charset="0"/>
              <a:buChar char="◊"/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747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wrap="square"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8526780" y="6255258"/>
            <a:ext cx="393192" cy="393192"/>
            <a:chOff x="8532189" y="5068824"/>
            <a:chExt cx="393192" cy="393192"/>
          </a:xfrm>
        </p:grpSpPr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</p:spTree>
    <p:extLst>
      <p:ext uri="{BB962C8B-B14F-4D97-AF65-F5344CB8AC3E}">
        <p14:creationId xmlns:p14="http://schemas.microsoft.com/office/powerpoint/2010/main" val="1065680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5648"/>
            <a:ext cx="7772400" cy="914400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546" y="1286890"/>
            <a:ext cx="3657600" cy="5418710"/>
          </a:xfrm>
        </p:spPr>
        <p:txBody>
          <a:bodyPr>
            <a:normAutofit/>
          </a:bodyPr>
          <a:lstStyle>
            <a:lvl1pPr marL="365760" indent="-365760">
              <a:defRPr sz="2800"/>
            </a:lvl1pPr>
            <a:lvl2pPr marL="731520" indent="-365760">
              <a:buFont typeface="Courier New" panose="02070309020205020404" pitchFamily="49" charset="0"/>
              <a:buChar char="o"/>
              <a:defRPr sz="2400"/>
            </a:lvl2pPr>
            <a:lvl3pPr marL="1097280" indent="-365760">
              <a:buFont typeface="Rockwell" panose="02060603020205020403" pitchFamily="18" charset="0"/>
              <a:buChar char="–"/>
              <a:defRPr sz="2000"/>
            </a:lvl3pPr>
            <a:lvl4pPr marL="1463040" indent="-365760">
              <a:buFont typeface="Arial" panose="020B0604020202020204" pitchFamily="34" charset="0"/>
              <a:buChar char="•"/>
              <a:defRPr sz="2000"/>
            </a:lvl4pPr>
            <a:lvl5pPr marL="1828800" indent="-365760">
              <a:buFont typeface="Rockwell" panose="02060603020205020403" pitchFamily="18" charset="0"/>
              <a:buChar char="◊"/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4800600" y="1286890"/>
            <a:ext cx="3657600" cy="5418710"/>
          </a:xfrm>
        </p:spPr>
        <p:txBody>
          <a:bodyPr>
            <a:normAutofit/>
          </a:bodyPr>
          <a:lstStyle>
            <a:lvl1pPr marL="365760" indent="-365760">
              <a:defRPr sz="2800"/>
            </a:lvl1pPr>
            <a:lvl2pPr marL="731520" indent="-365760">
              <a:buFont typeface="Courier New" panose="02070309020205020404" pitchFamily="49" charset="0"/>
              <a:buChar char="o"/>
              <a:defRPr sz="2400"/>
            </a:lvl2pPr>
            <a:lvl3pPr marL="1097280" indent="-365760">
              <a:buFont typeface="Rockwell" panose="02060603020205020403" pitchFamily="18" charset="0"/>
              <a:buChar char="–"/>
              <a:defRPr sz="2000"/>
            </a:lvl3pPr>
            <a:lvl4pPr marL="1463040" indent="-365760">
              <a:buFont typeface="Arial" panose="020B0604020202020204" pitchFamily="34" charset="0"/>
              <a:buChar char="•"/>
              <a:defRPr sz="2000"/>
            </a:lvl4pPr>
            <a:lvl5pPr marL="1828800" indent="-365760">
              <a:buFont typeface="Rockwell" panose="02060603020205020403" pitchFamily="18" charset="0"/>
              <a:buChar char="◊"/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857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85800" y="195648"/>
            <a:ext cx="7772400" cy="914400"/>
          </a:xfrm>
        </p:spPr>
        <p:txBody>
          <a:bodyPr wrap="square">
            <a:noAutofit/>
          </a:bodyPr>
          <a:lstStyle>
            <a:lvl1pPr>
              <a:defRPr sz="400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95400"/>
            <a:ext cx="3657600" cy="764440"/>
          </a:xfrm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095197"/>
            <a:ext cx="3657600" cy="4580510"/>
          </a:xfrm>
        </p:spPr>
        <p:txBody>
          <a:bodyPr/>
          <a:lstStyle>
            <a:lvl1pPr marL="365760" indent="-365760">
              <a:defRPr sz="2400"/>
            </a:lvl1pPr>
            <a:lvl2pPr marL="731520" indent="-365760">
              <a:buFont typeface="Courier New" panose="02070309020205020404" pitchFamily="49" charset="0"/>
              <a:buChar char="o"/>
              <a:defRPr sz="2000"/>
            </a:lvl2pPr>
            <a:lvl3pPr marL="1096963" indent="-365125">
              <a:buFont typeface="Rockwell" panose="02060603020205020403" pitchFamily="18" charset="0"/>
              <a:buChar char="–"/>
              <a:defRPr sz="1800"/>
            </a:lvl3pPr>
            <a:lvl4pPr marL="1463040" indent="-365760">
              <a:buFont typeface="Arial" panose="020B0604020202020204" pitchFamily="34" charset="0"/>
              <a:buChar char="•"/>
              <a:defRPr sz="1800"/>
            </a:lvl4pPr>
            <a:lvl5pPr marL="1828800" indent="-365760">
              <a:buFont typeface="Rockwell" panose="02060603020205020403" pitchFamily="18" charset="0"/>
              <a:buChar char="◊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1295400"/>
            <a:ext cx="3657600" cy="764440"/>
          </a:xfrm>
        </p:spPr>
        <p:txBody>
          <a:bodyPr anchor="ctr">
            <a:noAutofit/>
          </a:bodyPr>
          <a:lstStyle>
            <a:lvl1pPr marL="0" indent="0">
              <a:buNone/>
              <a:defRPr sz="28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Content Placeholder 3"/>
          <p:cNvSpPr>
            <a:spLocks noGrp="1"/>
          </p:cNvSpPr>
          <p:nvPr>
            <p:ph sz="half" idx="12"/>
          </p:nvPr>
        </p:nvSpPr>
        <p:spPr>
          <a:xfrm>
            <a:off x="4820793" y="2095197"/>
            <a:ext cx="3657600" cy="4580510"/>
          </a:xfrm>
        </p:spPr>
        <p:txBody>
          <a:bodyPr/>
          <a:lstStyle>
            <a:lvl1pPr marL="365760" indent="-365760">
              <a:defRPr sz="2400"/>
            </a:lvl1pPr>
            <a:lvl2pPr marL="731520" indent="-365760">
              <a:buFont typeface="Courier New" panose="02070309020205020404" pitchFamily="49" charset="0"/>
              <a:buChar char="o"/>
              <a:defRPr sz="2000"/>
            </a:lvl2pPr>
            <a:lvl3pPr marL="1096963" indent="-365125">
              <a:buFont typeface="Rockwell" panose="02060603020205020403" pitchFamily="18" charset="0"/>
              <a:buChar char="–"/>
              <a:defRPr sz="1800"/>
            </a:lvl3pPr>
            <a:lvl4pPr marL="1463040" indent="-365760">
              <a:buFont typeface="Arial" panose="020B0604020202020204" pitchFamily="34" charset="0"/>
              <a:buChar char="•"/>
              <a:defRPr sz="1800"/>
            </a:lvl4pPr>
            <a:lvl5pPr marL="1828800" indent="-365760">
              <a:buFont typeface="Rockwell" panose="02060603020205020403" pitchFamily="18" charset="0"/>
              <a:buChar char="◊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526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73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28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wrap="square" anchor="t" anchorCtr="0">
            <a:normAutofit/>
          </a:bodyPr>
          <a:lstStyle>
            <a:lvl1pPr>
              <a:defRPr sz="28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half" idx="12"/>
          </p:nvPr>
        </p:nvSpPr>
        <p:spPr>
          <a:xfrm>
            <a:off x="764616" y="685800"/>
            <a:ext cx="5026584" cy="5962650"/>
          </a:xfrm>
        </p:spPr>
        <p:txBody>
          <a:bodyPr/>
          <a:lstStyle>
            <a:lvl1pPr marL="365760" indent="-365760">
              <a:defRPr sz="2000"/>
            </a:lvl1pPr>
            <a:lvl2pPr marL="731520" indent="-365760">
              <a:buFont typeface="Courier New" panose="02070309020205020404" pitchFamily="49" charset="0"/>
              <a:buChar char="o"/>
              <a:defRPr sz="1800"/>
            </a:lvl2pPr>
            <a:lvl3pPr marL="1096963" indent="-365125">
              <a:buFont typeface="Rockwell" panose="02060603020205020403" pitchFamily="18" charset="0"/>
              <a:buChar char="–"/>
              <a:defRPr sz="1600"/>
            </a:lvl3pPr>
            <a:lvl4pPr marL="1463040" indent="-365760">
              <a:buFont typeface="Arial" panose="020B0604020202020204" pitchFamily="34" charset="0"/>
              <a:buChar char="•"/>
              <a:defRPr sz="1600"/>
            </a:lvl4pPr>
            <a:lvl5pPr marL="1828800" indent="-365760">
              <a:buFont typeface="Rockwell" panose="02060603020205020403" pitchFamily="18" charset="0"/>
              <a:buChar char="◊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735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19200"/>
            <a:ext cx="7772400" cy="54292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93590"/>
            <a:ext cx="77724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2" name="Group 11" descr="slide number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 descr="oval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 descr="oval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cxnSp>
        <p:nvCxnSpPr>
          <p:cNvPr id="10" name="Straight Connector 9" descr="red line"/>
          <p:cNvCxnSpPr/>
          <p:nvPr userDrawn="1"/>
        </p:nvCxnSpPr>
        <p:spPr>
          <a:xfrm>
            <a:off x="675132" y="1219200"/>
            <a:ext cx="7772400" cy="0"/>
          </a:xfrm>
          <a:prstGeom prst="line">
            <a:avLst/>
          </a:prstGeom>
          <a:ln w="762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8554632" y="6321049"/>
            <a:ext cx="32925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B66D5D78-5492-4501-9F0C-B64D119CB390}" type="slidenum">
              <a:rPr kumimoji="0" lang="en-US" altLang="en-US" sz="1100" b="1" i="0" u="none" strike="noStrike" kern="1200" cap="none" spc="-7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512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32" r:id="rId9"/>
    <p:sldLayoutId id="2147484133" r:id="rId10"/>
    <p:sldLayoutId id="2147484134" r:id="rId11"/>
    <p:sldLayoutId id="2147483973" r:id="rId12"/>
    <p:sldLayoutId id="2147484135" r:id="rId13"/>
    <p:sldLayoutId id="2147484136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 cap="all" baseline="0">
          <a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lnSpc>
          <a:spcPct val="10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365760" algn="l" defTabSz="914400" rtl="0" eaLnBrk="1" latinLnBrk="0" hangingPunct="1">
        <a:lnSpc>
          <a:spcPct val="10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Rockwell" panose="02060603020205020403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40" indent="-365760" algn="l" defTabSz="914400" rtl="0" eaLnBrk="1" latinLnBrk="0" hangingPunct="1">
        <a:lnSpc>
          <a:spcPct val="10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365760" algn="l" defTabSz="914400" rtl="0" eaLnBrk="1" latinLnBrk="0" hangingPunct="1">
        <a:lnSpc>
          <a:spcPct val="10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Rockwell" panose="02060603020205020403" pitchFamily="18" charset="0"/>
        <a:buChar char="◊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FLEET MANAGEMENT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UNIT 2</a:t>
            </a:r>
            <a:endParaRPr lang="en-US" dirty="0"/>
          </a:p>
        </p:txBody>
      </p:sp>
      <p:pic>
        <p:nvPicPr>
          <p:cNvPr id="7" name="Picture 6" descr="Water tender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631179" y="4587240"/>
            <a:ext cx="2750821" cy="1737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Tatra and hummer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216208" y="2520798"/>
            <a:ext cx="2165792" cy="15544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667 Type 4 engine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775755" y="2513914"/>
            <a:ext cx="2472521" cy="15544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 descr="fire engine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2809702" y="4579619"/>
            <a:ext cx="2448098" cy="1737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 descr="662 Type 6 engine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3637040" y="2509860"/>
            <a:ext cx="2190404" cy="15544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0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Items WCF Does </a:t>
            </a:r>
            <a:r>
              <a:rPr lang="en-US" u="sng" dirty="0" smtClean="0"/>
              <a:t>Not</a:t>
            </a:r>
            <a:r>
              <a:rPr lang="en-US" dirty="0" smtClean="0"/>
              <a:t> Cover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Accident damage</a:t>
            </a:r>
          </a:p>
          <a:p>
            <a:r>
              <a:rPr lang="en-US" dirty="0" smtClean="0"/>
              <a:t>Towing charges related to accidents or getting stuck</a:t>
            </a:r>
          </a:p>
          <a:p>
            <a:r>
              <a:rPr lang="en-US" dirty="0" smtClean="0"/>
              <a:t>Locally required vehicle modifications</a:t>
            </a:r>
          </a:p>
          <a:p>
            <a:r>
              <a:rPr lang="en-US" dirty="0" smtClean="0"/>
              <a:t>Add-ons and accessories</a:t>
            </a:r>
          </a:p>
          <a:p>
            <a:pPr lvl="1"/>
            <a:r>
              <a:rPr lang="en-US" dirty="0" smtClean="0"/>
              <a:t>Light bars</a:t>
            </a:r>
          </a:p>
          <a:p>
            <a:pPr lvl="1"/>
            <a:r>
              <a:rPr lang="en-US" dirty="0" smtClean="0"/>
              <a:t>Tools</a:t>
            </a:r>
          </a:p>
          <a:p>
            <a:pPr lvl="1"/>
            <a:r>
              <a:rPr lang="en-US" dirty="0" smtClean="0"/>
              <a:t>Radios</a:t>
            </a:r>
          </a:p>
          <a:p>
            <a:pPr lvl="1"/>
            <a:r>
              <a:rPr lang="en-US" dirty="0" smtClean="0"/>
              <a:t>Winches</a:t>
            </a:r>
            <a:endParaRPr lang="en-US" dirty="0"/>
          </a:p>
        </p:txBody>
      </p:sp>
      <p:pic>
        <p:nvPicPr>
          <p:cNvPr id="6" name="Picture 5" descr="engine on its side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605453" y="3966655"/>
            <a:ext cx="32004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047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 Code Exercise</a:t>
            </a:r>
            <a:endParaRPr lang="en-US" dirty="0"/>
          </a:p>
        </p:txBody>
      </p:sp>
      <p:pic>
        <p:nvPicPr>
          <p:cNvPr id="3" name="Picture 2" descr="person pushing large gea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13716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25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Fleet Charge Card</a:t>
            </a:r>
            <a:endParaRPr lang="en-US" dirty="0"/>
          </a:p>
        </p:txBody>
      </p:sp>
      <p:pic>
        <p:nvPicPr>
          <p:cNvPr id="8" name="Picture 7" descr="Fleet charge car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819400"/>
            <a:ext cx="3721022" cy="242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32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Fleet Charge Card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Purchases restricted to the vehicle or piece of equipment to which the card is assigned.</a:t>
            </a:r>
          </a:p>
          <a:p>
            <a:pPr lvl="1" fontAlgn="base"/>
            <a:r>
              <a:rPr lang="en-US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Fuel costs for unleaded, non-premium fuel or fuel alternative</a:t>
            </a:r>
          </a:p>
          <a:p>
            <a:pPr lvl="1" fontAlgn="base"/>
            <a:r>
              <a:rPr lang="en-US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Emergency towing</a:t>
            </a:r>
          </a:p>
          <a:p>
            <a:pPr lvl="1" fontAlgn="base"/>
            <a:r>
              <a:rPr lang="en-US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Approved preventative maintenance (e.g., oil changes)</a:t>
            </a:r>
          </a:p>
          <a:p>
            <a:pPr lvl="1" fontAlgn="base"/>
            <a:r>
              <a:rPr lang="en-US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Approved repairs</a:t>
            </a:r>
          </a:p>
          <a:p>
            <a:pPr lvl="1" fontAlgn="base"/>
            <a:r>
              <a:rPr lang="en-US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Tolls</a:t>
            </a:r>
          </a:p>
          <a:p>
            <a:pPr lvl="1" fontAlgn="base"/>
            <a:r>
              <a:rPr lang="en-US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Parking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Avoid abuse of limitations on authorized purchases.</a:t>
            </a:r>
          </a:p>
          <a:p>
            <a:r>
              <a:rPr lang="en-US" dirty="0"/>
              <a:t>Ensure vendor accepts the card prior to purchase.</a:t>
            </a:r>
          </a:p>
          <a:p>
            <a:r>
              <a:rPr lang="en-US" dirty="0"/>
              <a:t>Record purchases on the Utilization Record.</a:t>
            </a:r>
          </a:p>
          <a:p>
            <a:r>
              <a:rPr lang="en-US" dirty="0"/>
              <a:t>Safeguard the card.</a:t>
            </a:r>
          </a:p>
          <a:p>
            <a:r>
              <a:rPr lang="en-US" dirty="0"/>
              <a:t>Immediately notify the local Fleet Manager of problems with the card.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3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Gross Vehicle Weight</a:t>
            </a:r>
            <a:br>
              <a:rPr lang="en-US" smtClean="0"/>
            </a:br>
            <a:r>
              <a:rPr lang="en-US" smtClean="0"/>
              <a:t>(GVW)</a:t>
            </a:r>
            <a:endParaRPr lang="en-US" dirty="0"/>
          </a:p>
        </p:txBody>
      </p:sp>
      <p:pic>
        <p:nvPicPr>
          <p:cNvPr id="7" name="Picture 2" descr="donkey in the air because load too heav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9880" y="2536096"/>
            <a:ext cx="4797335" cy="3704401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8856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makes up the GVW?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GVW includes the total of</a:t>
            </a:r>
          </a:p>
          <a:p>
            <a:pPr lvl="1"/>
            <a:r>
              <a:rPr lang="en-US" smtClean="0"/>
              <a:t>Vehicle weight</a:t>
            </a:r>
          </a:p>
          <a:p>
            <a:pPr lvl="1"/>
            <a:r>
              <a:rPr lang="en-US" smtClean="0"/>
              <a:t>Fuel</a:t>
            </a:r>
          </a:p>
          <a:p>
            <a:pPr lvl="1"/>
            <a:r>
              <a:rPr lang="en-US" smtClean="0"/>
              <a:t>Passengers</a:t>
            </a:r>
          </a:p>
          <a:p>
            <a:pPr lvl="1"/>
            <a:r>
              <a:rPr lang="en-US" smtClean="0"/>
              <a:t>Water</a:t>
            </a:r>
          </a:p>
          <a:p>
            <a:pPr lvl="1"/>
            <a:r>
              <a:rPr lang="en-US" smtClean="0"/>
              <a:t>Normal Unit Stocking (NUS or cargo and equipment)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28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ENOPs and the GVW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ENOPs are responsible for ensuring that the gross vehicle weight does </a:t>
            </a:r>
            <a:r>
              <a:rPr lang="en-US" b="1" u="sng" dirty="0" smtClean="0"/>
              <a:t>not</a:t>
            </a:r>
            <a:r>
              <a:rPr lang="en-US" dirty="0" smtClean="0"/>
              <a:t> exceed maximum weight ratings.</a:t>
            </a:r>
          </a:p>
          <a:p>
            <a:r>
              <a:rPr lang="en-US" dirty="0" smtClean="0"/>
              <a:t>When vehicles exceed maximum weight ratings:</a:t>
            </a:r>
          </a:p>
          <a:p>
            <a:pPr lvl="1"/>
            <a:r>
              <a:rPr lang="en-US" dirty="0" smtClean="0"/>
              <a:t>Passengers are put at risk.</a:t>
            </a:r>
          </a:p>
          <a:p>
            <a:pPr lvl="1"/>
            <a:r>
              <a:rPr lang="en-US" dirty="0" smtClean="0"/>
              <a:t>Poor handling on highways and off road may occur.</a:t>
            </a:r>
          </a:p>
          <a:p>
            <a:pPr lvl="1"/>
            <a:r>
              <a:rPr lang="en-US" dirty="0" smtClean="0"/>
              <a:t>Mechanical break downs occur more often.</a:t>
            </a:r>
          </a:p>
        </p:txBody>
      </p:sp>
    </p:spTree>
    <p:extLst>
      <p:ext uri="{BB962C8B-B14F-4D97-AF65-F5344CB8AC3E}">
        <p14:creationId xmlns:p14="http://schemas.microsoft.com/office/powerpoint/2010/main" val="263359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Weight-Restricted </a:t>
            </a:r>
            <a:br>
              <a:rPr lang="en-US" smtClean="0"/>
            </a:br>
            <a:r>
              <a:rPr lang="en-US" smtClean="0"/>
              <a:t>Bridges and Roads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ENOPs who know their vehicle’s GVW will know if they can travel on weight-restricted bridges and roads.</a:t>
            </a:r>
          </a:p>
          <a:p>
            <a:endParaRPr lang="en-US" dirty="0"/>
          </a:p>
        </p:txBody>
      </p:sp>
      <p:pic>
        <p:nvPicPr>
          <p:cNvPr id="7" name="Picture 6" descr="Engine by 18-ton weight limit sig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016" y="2895600"/>
            <a:ext cx="5373714" cy="35840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986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Chassis Manufacturer</a:t>
            </a:r>
            <a:br>
              <a:rPr lang="en-US" sz="4000" dirty="0" smtClean="0"/>
            </a:br>
            <a:r>
              <a:rPr lang="en-US" sz="4000" dirty="0" smtClean="0"/>
              <a:t>Weight Ratings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Gross Vehicle Weight Rating (GVWR)</a:t>
            </a:r>
          </a:p>
          <a:p>
            <a:pPr lvl="1"/>
            <a:r>
              <a:rPr lang="en-US" dirty="0" smtClean="0"/>
              <a:t>The vehicle’s maximum load carrying capacity</a:t>
            </a:r>
          </a:p>
          <a:p>
            <a:r>
              <a:rPr lang="en-US" dirty="0" smtClean="0"/>
              <a:t>Gross Axle Weight Rating (GAWR)</a:t>
            </a:r>
          </a:p>
          <a:p>
            <a:pPr lvl="1"/>
            <a:r>
              <a:rPr lang="en-US" dirty="0" smtClean="0"/>
              <a:t>The maximum carrying capacity of an axle system as measured at the tire/ground interface</a:t>
            </a:r>
          </a:p>
        </p:txBody>
      </p:sp>
      <p:pic>
        <p:nvPicPr>
          <p:cNvPr id="5" name="Picture 4" descr="Engine Shocks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19400" y="3810000"/>
            <a:ext cx="3505200" cy="272626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302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GVW exceed GVWR?</a:t>
            </a:r>
            <a:endParaRPr lang="en-US" dirty="0"/>
          </a:p>
        </p:txBody>
      </p:sp>
      <p:pic>
        <p:nvPicPr>
          <p:cNvPr id="5" name="Picture 4" descr="firefighters doing engine inspectio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1745" y="1371600"/>
            <a:ext cx="6781800" cy="45129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10-Point Star 6" descr="900 pounds overweight label"/>
          <p:cNvSpPr/>
          <p:nvPr/>
        </p:nvSpPr>
        <p:spPr>
          <a:xfrm rot="1487425">
            <a:off x="6682815" y="381001"/>
            <a:ext cx="1905000" cy="1981200"/>
          </a:xfrm>
          <a:prstGeom prst="star10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900 pounds overweight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73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Objectives</a:t>
            </a:r>
            <a:endParaRPr lang="en-US" altLang="en-US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type="subTitle" idx="1"/>
          </p:nvPr>
        </p:nvSpPr>
        <p:spPr>
          <a:xfrm>
            <a:off x="685546" y="1295400"/>
            <a:ext cx="7323138" cy="5342510"/>
          </a:xfr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Accurately identify expenditures that can be charged to the Working Capital Fund (WCF).</a:t>
            </a:r>
          </a:p>
          <a:p>
            <a:pPr lvl="0"/>
            <a:r>
              <a:rPr lang="en-US" dirty="0"/>
              <a:t>Discuss the ENOP’s fleet charge card responsibilities.</a:t>
            </a:r>
          </a:p>
          <a:p>
            <a:pPr lvl="0"/>
            <a:r>
              <a:rPr lang="en-US" dirty="0"/>
              <a:t>Explain the concepts of gross vehicle weight rating (GVWR), gross axle weight rating (GAWR), gross vehicle weight (GVW), and the ENOP’s role in maintaining proper GVW.</a:t>
            </a:r>
          </a:p>
          <a:p>
            <a:pPr lvl="0"/>
            <a:r>
              <a:rPr lang="en-US" dirty="0"/>
              <a:t>Identify items that are included in the vehicle use (log) book.</a:t>
            </a:r>
          </a:p>
        </p:txBody>
      </p:sp>
      <p:pic>
        <p:nvPicPr>
          <p:cNvPr id="6149" name="Picture 228" descr="Target icon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8684" y="754251"/>
            <a:ext cx="914400" cy="9144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9604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Weighing the Vehicle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Weigh the fully-loaded engine on a certified scale annually.</a:t>
            </a:r>
          </a:p>
          <a:p>
            <a:pPr lvl="1"/>
            <a:r>
              <a:rPr lang="en-US" dirty="0" smtClean="0"/>
              <a:t>Allow 250 pounds for each person and their personal gear.</a:t>
            </a:r>
          </a:p>
          <a:p>
            <a:r>
              <a:rPr lang="en-US" dirty="0" smtClean="0"/>
              <a:t>Keep the certified weight slip with the vehicle at all times.</a:t>
            </a:r>
            <a:endParaRPr lang="en-US" dirty="0"/>
          </a:p>
        </p:txBody>
      </p:sp>
      <p:pic>
        <p:nvPicPr>
          <p:cNvPr id="6" name="Picture 14" descr="weigh station"/>
          <p:cNvPicPr>
            <a:picLocks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95801" y="3657600"/>
            <a:ext cx="3886199" cy="274320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5047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GVW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Weigh the front axle.</a:t>
            </a:r>
          </a:p>
          <a:p>
            <a:pPr lvl="1"/>
            <a:r>
              <a:rPr lang="en-US" dirty="0" smtClean="0"/>
              <a:t>Is the weight less than the manufacturer’s front axle GAWR?</a:t>
            </a:r>
          </a:p>
          <a:p>
            <a:r>
              <a:rPr lang="en-US" dirty="0" smtClean="0"/>
              <a:t>Weigh the rear axle.</a:t>
            </a:r>
          </a:p>
          <a:p>
            <a:pPr lvl="1"/>
            <a:r>
              <a:rPr lang="en-US" dirty="0" smtClean="0"/>
              <a:t>Is the weight less than the manufacturer’s rear axle GAWR?</a:t>
            </a:r>
          </a:p>
          <a:p>
            <a:r>
              <a:rPr lang="en-US" dirty="0" smtClean="0"/>
              <a:t>Add the front axle weight to the rear axle weight (this total weight is GVW). </a:t>
            </a:r>
          </a:p>
          <a:p>
            <a:pPr lvl="1"/>
            <a:r>
              <a:rPr lang="en-US" dirty="0" smtClean="0"/>
              <a:t>Is the GVW less than the manufacturer’s GWVR?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00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RecordKEEping</a:t>
            </a:r>
            <a:r>
              <a:rPr lang="en-US" dirty="0" smtClean="0"/>
              <a:t> and Reporting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59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 for Having Records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Avoid mechanical mishaps</a:t>
            </a:r>
          </a:p>
          <a:p>
            <a:r>
              <a:rPr lang="en-US" dirty="0" smtClean="0"/>
              <a:t>Discover mechanical trends and assist with future fire engine design</a:t>
            </a:r>
          </a:p>
          <a:p>
            <a:r>
              <a:rPr lang="en-US" dirty="0" smtClean="0"/>
              <a:t>Identify maintenance performed on incidents or during inspections</a:t>
            </a:r>
          </a:p>
          <a:p>
            <a:r>
              <a:rPr lang="en-US" dirty="0" smtClean="0"/>
              <a:t>Identify maintenance issues charged to the WCF</a:t>
            </a:r>
          </a:p>
          <a:p>
            <a:r>
              <a:rPr lang="en-US" dirty="0" smtClean="0"/>
              <a:t>Document when mechanical service was performed or needs to be performed</a:t>
            </a:r>
          </a:p>
          <a:p>
            <a:r>
              <a:rPr lang="en-US" dirty="0" smtClean="0"/>
              <a:t>Facilitate information sharing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93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Improvement/Deficiency </a:t>
            </a:r>
            <a:r>
              <a:rPr lang="en-US" dirty="0"/>
              <a:t>Reporting System (IDRS)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IDRS is used to collect improvement suggestions and deficiency reports for all BLM fire equipment.</a:t>
            </a:r>
          </a:p>
          <a:p>
            <a:r>
              <a:rPr lang="en-US" dirty="0" smtClean="0"/>
              <a:t>NFEP personnel use </a:t>
            </a:r>
            <a:r>
              <a:rPr lang="en-US" dirty="0" smtClean="0"/>
              <a:t>the information to build a database </a:t>
            </a:r>
            <a:r>
              <a:rPr lang="en-US" dirty="0" smtClean="0"/>
              <a:t>to:</a:t>
            </a:r>
            <a:endParaRPr lang="en-US" dirty="0" smtClean="0"/>
          </a:p>
          <a:p>
            <a:pPr lvl="1"/>
            <a:r>
              <a:rPr lang="en-US" dirty="0" smtClean="0"/>
              <a:t>Document problems</a:t>
            </a:r>
          </a:p>
          <a:p>
            <a:pPr lvl="1"/>
            <a:r>
              <a:rPr lang="en-US" dirty="0" smtClean="0"/>
              <a:t>Identify trends</a:t>
            </a:r>
          </a:p>
          <a:p>
            <a:pPr lvl="1"/>
            <a:r>
              <a:rPr lang="en-US" dirty="0" smtClean="0"/>
              <a:t>Establish priorities for development and modification of new and existing equipment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52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IDRS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Individual submission of reports via the NFEP website</a:t>
            </a:r>
          </a:p>
          <a:p>
            <a:pPr lvl="1"/>
            <a:r>
              <a:rPr lang="en-US" dirty="0"/>
              <a:t>http://web.blm.gov/internal/fire/fire_ops/nfep.htm</a:t>
            </a:r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r>
              <a:rPr lang="en-US" dirty="0" smtClean="0"/>
              <a:t>NFEP </a:t>
            </a:r>
            <a:r>
              <a:rPr lang="en-US" dirty="0"/>
              <a:t>follows up on submissions</a:t>
            </a:r>
          </a:p>
          <a:p>
            <a:r>
              <a:rPr lang="en-US" dirty="0"/>
              <a:t>Results placed on the </a:t>
            </a:r>
            <a:r>
              <a:rPr lang="en-US" dirty="0" smtClean="0"/>
              <a:t>NFEP </a:t>
            </a:r>
            <a:r>
              <a:rPr lang="en-US" dirty="0"/>
              <a:t>website</a:t>
            </a:r>
          </a:p>
          <a:p>
            <a:endParaRPr lang="en-US" dirty="0"/>
          </a:p>
        </p:txBody>
      </p:sp>
      <p:pic>
        <p:nvPicPr>
          <p:cNvPr id="8" name="Picture 7" descr="National Fire Equipment Program webpage for IDRS proces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8458" y="3352800"/>
            <a:ext cx="3810000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996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Vehicle Use (Log) Book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13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Utilization Record Completion</a:t>
            </a:r>
            <a:endParaRPr lang="en-US" dirty="0"/>
          </a:p>
        </p:txBody>
      </p:sp>
      <p:pic>
        <p:nvPicPr>
          <p:cNvPr id="7" name="Picture 6" descr="head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8224887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scenario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71600"/>
            <a:ext cx="8229600" cy="25419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scenario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371600"/>
            <a:ext cx="8229600" cy="27919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scenario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352648"/>
            <a:ext cx="8229600" cy="29145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 descr="scenario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1371600"/>
            <a:ext cx="8229600" cy="41878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 descr="Sample utilization record 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1343196"/>
            <a:ext cx="8229600" cy="49814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27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Insurance Form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371600"/>
            <a:ext cx="3886200" cy="4754563"/>
          </a:xfrm>
        </p:spPr>
        <p:txBody>
          <a:bodyPr/>
          <a:lstStyle/>
          <a:p>
            <a:r>
              <a:rPr lang="en-US" dirty="0" smtClean="0"/>
              <a:t>Created as official documentation that the government is self-insured</a:t>
            </a:r>
          </a:p>
          <a:p>
            <a:r>
              <a:rPr lang="en-US" dirty="0" smtClean="0"/>
              <a:t>Must be signed by the appropriate authorizing official and kept with the vehicle at all times</a:t>
            </a:r>
            <a:endParaRPr lang="en-US" dirty="0"/>
          </a:p>
        </p:txBody>
      </p:sp>
      <p:pic>
        <p:nvPicPr>
          <p:cNvPr id="7" name="Picture 6" descr="Sample proof of insurance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5105400" y="1295399"/>
            <a:ext cx="3428999" cy="480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0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Utilization Record</a:t>
            </a:r>
            <a:endParaRPr lang="en-US" dirty="0"/>
          </a:p>
        </p:txBody>
      </p:sp>
      <p:pic>
        <p:nvPicPr>
          <p:cNvPr id="5" name="Picture 4" descr="blank utilization recor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244" y="1371600"/>
            <a:ext cx="7696200" cy="49220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013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Objectives</a:t>
            </a:r>
            <a:endParaRPr lang="en-US" altLang="en-US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type="subTitle" idx="1"/>
          </p:nvPr>
        </p:nvSpPr>
        <p:spPr>
          <a:xfrm>
            <a:off x="685546" y="1295400"/>
            <a:ext cx="7323138" cy="5342510"/>
          </a:xfr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normAutofit/>
          </a:bodyPr>
          <a:lstStyle/>
          <a:p>
            <a:pPr lvl="0"/>
            <a:r>
              <a:rPr lang="en-US" dirty="0"/>
              <a:t>Demonstrate the ability to complete and reconcile the </a:t>
            </a:r>
            <a:r>
              <a:rPr lang="en-US" dirty="0" smtClean="0"/>
              <a:t>“Utilization Record” </a:t>
            </a:r>
            <a:r>
              <a:rPr lang="en-US" dirty="0"/>
              <a:t>(USDI/BLM Form 1520-042).</a:t>
            </a:r>
          </a:p>
          <a:p>
            <a:pPr lvl="0"/>
            <a:r>
              <a:rPr lang="en-US" dirty="0"/>
              <a:t>Explain the procedure an ENOP should follow when involved in a motor vehicle accident.</a:t>
            </a:r>
          </a:p>
          <a:p>
            <a:pPr lvl="0"/>
            <a:r>
              <a:rPr lang="en-US" dirty="0"/>
              <a:t>Explain fire engine warranty repairs and recall procedures.</a:t>
            </a:r>
          </a:p>
        </p:txBody>
      </p:sp>
      <p:pic>
        <p:nvPicPr>
          <p:cNvPr id="6149" name="Picture 228" descr="Target icon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8684" y="754251"/>
            <a:ext cx="914400" cy="91440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Utilization Record </a:t>
            </a:r>
            <a:r>
              <a:rPr lang="en-US" dirty="0" smtClean="0"/>
              <a:t>Exercise</a:t>
            </a:r>
            <a:endParaRPr lang="en-US" sz="3200" dirty="0"/>
          </a:p>
        </p:txBody>
      </p:sp>
      <p:pic>
        <p:nvPicPr>
          <p:cNvPr id="3" name="Picture 2" descr="person pushing a large gea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13716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72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Accident Reporting Procedures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2-</a:t>
            </a:r>
            <a:fld id="{8C471E13-32A6-4979-AA67-EF2E902F39CF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9" name="Picture 3" descr="logbook with accident pack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673" y="2667000"/>
            <a:ext cx="4467646" cy="319212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971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To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Stop and give aid to the injured.</a:t>
            </a:r>
          </a:p>
          <a:p>
            <a:r>
              <a:rPr lang="en-US" smtClean="0"/>
              <a:t>Notify the police and request an ambulance if needed.</a:t>
            </a:r>
            <a:endParaRPr lang="en-US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r>
              <a:rPr lang="en-US" smtClean="0"/>
              <a:t>Prevent danger to oncoming cars.</a:t>
            </a:r>
          </a:p>
          <a:p>
            <a:pPr lvl="1"/>
            <a:r>
              <a:rPr lang="en-US" smtClean="0"/>
              <a:t>Try not to move your vehicle until police arrive.</a:t>
            </a:r>
          </a:p>
          <a:p>
            <a:endParaRPr lang="en-US" dirty="0"/>
          </a:p>
        </p:txBody>
      </p:sp>
      <p:pic>
        <p:nvPicPr>
          <p:cNvPr id="6" name="Picture 7" descr="rolled fire engin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86200" y="3448373"/>
            <a:ext cx="4495800" cy="3210648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351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Exchange Basic Information</a:t>
            </a:r>
            <a:br>
              <a:rPr lang="en-US" sz="4000" dirty="0" smtClean="0"/>
            </a:br>
            <a:r>
              <a:rPr lang="en-US" sz="3200" dirty="0" smtClean="0"/>
              <a:t>(Standard Form 91)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Names</a:t>
            </a:r>
          </a:p>
          <a:p>
            <a:r>
              <a:rPr lang="en-US" dirty="0" smtClean="0"/>
              <a:t>Addresses</a:t>
            </a:r>
          </a:p>
          <a:p>
            <a:r>
              <a:rPr lang="en-US" dirty="0" smtClean="0"/>
              <a:t>Phone numbers</a:t>
            </a:r>
          </a:p>
          <a:p>
            <a:r>
              <a:rPr lang="en-US" dirty="0" smtClean="0"/>
              <a:t>Driver license information</a:t>
            </a:r>
          </a:p>
          <a:p>
            <a:r>
              <a:rPr lang="en-US" dirty="0" smtClean="0"/>
              <a:t>Vehicle registrations</a:t>
            </a:r>
          </a:p>
          <a:p>
            <a:r>
              <a:rPr lang="en-US" dirty="0" smtClean="0"/>
              <a:t>Proof of insurance</a:t>
            </a:r>
          </a:p>
        </p:txBody>
      </p:sp>
      <p:pic>
        <p:nvPicPr>
          <p:cNvPr id="9" name="Picture 8" descr="Motor vehicle accident report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4572000" y="1524000"/>
            <a:ext cx="4191000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270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Statement of Witness</a:t>
            </a:r>
            <a:br>
              <a:rPr lang="en-US" sz="4000" dirty="0" smtClean="0"/>
            </a:br>
            <a:r>
              <a:rPr lang="en-US" sz="3200" dirty="0" smtClean="0"/>
              <a:t>(Standard Form 94)</a:t>
            </a:r>
            <a:endParaRPr lang="en-US" sz="3200" dirty="0"/>
          </a:p>
        </p:txBody>
      </p:sp>
      <p:pic>
        <p:nvPicPr>
          <p:cNvPr id="5" name="Picture 4" descr="Statement of witness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51044" y="1371600"/>
            <a:ext cx="4020841" cy="52043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013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Tasks To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Notify state, county, or municipal authorities, as required by law.</a:t>
            </a:r>
          </a:p>
          <a:p>
            <a:r>
              <a:rPr lang="en-US" dirty="0" smtClean="0"/>
              <a:t>Try to complete the </a:t>
            </a:r>
            <a:r>
              <a:rPr lang="en-US" dirty="0" smtClean="0"/>
              <a:t>“Operator’s Report of Motor Vehicle Accident” (SF-91</a:t>
            </a:r>
            <a:r>
              <a:rPr lang="en-US" dirty="0" smtClean="0"/>
              <a:t>).</a:t>
            </a:r>
          </a:p>
          <a:p>
            <a:r>
              <a:rPr lang="en-US" dirty="0" smtClean="0"/>
              <a:t>Notify your supervisor and Fleet Manager as quickly as possible.</a:t>
            </a:r>
          </a:p>
          <a:p>
            <a:r>
              <a:rPr lang="en-US" dirty="0" smtClean="0"/>
              <a:t>Perform actions as required by local policy and procedures.</a:t>
            </a:r>
          </a:p>
          <a:p>
            <a:r>
              <a:rPr lang="en-US" dirty="0" smtClean="0"/>
              <a:t>Notify the proper authorities before leaving the scene of the accident.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91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u="sng" dirty="0" smtClean="0"/>
              <a:t>Not</a:t>
            </a:r>
            <a:r>
              <a:rPr lang="en-US" dirty="0" smtClean="0"/>
              <a:t> To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</a:t>
            </a:r>
            <a:r>
              <a:rPr lang="en-US" b="1" u="sng" dirty="0" smtClean="0"/>
              <a:t>not</a:t>
            </a:r>
            <a:r>
              <a:rPr lang="en-US" dirty="0" smtClean="0"/>
              <a:t> sign any papers or make any statement as to fault except to your supervisor or to a Federal government investigator.</a:t>
            </a:r>
          </a:p>
          <a:p>
            <a:r>
              <a:rPr lang="en-US" dirty="0" smtClean="0"/>
              <a:t>Do </a:t>
            </a:r>
            <a:r>
              <a:rPr lang="en-US" b="1" u="sng" dirty="0" smtClean="0"/>
              <a:t>not</a:t>
            </a:r>
            <a:r>
              <a:rPr lang="en-US" dirty="0" smtClean="0"/>
              <a:t> attempt to negotiate an agreement or settlement.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64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Fire Engine Warranty Repairs and Recalls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11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Warranty Repairs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Call </a:t>
            </a:r>
            <a:r>
              <a:rPr lang="en-US" dirty="0" smtClean="0"/>
              <a:t>National Fire Equipment personnel</a:t>
            </a:r>
            <a:r>
              <a:rPr lang="en-US" dirty="0" smtClean="0"/>
              <a:t> </a:t>
            </a:r>
            <a:r>
              <a:rPr lang="en-US" dirty="0" smtClean="0"/>
              <a:t>before taking your vehicle to a repair facility.</a:t>
            </a:r>
          </a:p>
          <a:p>
            <a:pPr lvl="1"/>
            <a:r>
              <a:rPr lang="en-US" dirty="0" smtClean="0"/>
              <a:t>(208) 387-5422, 5423, 5424, 5425, and 5445.</a:t>
            </a:r>
            <a:endParaRPr lang="en-US" dirty="0"/>
          </a:p>
        </p:txBody>
      </p:sp>
      <p:pic>
        <p:nvPicPr>
          <p:cNvPr id="6" name="Picture 5" descr="personnel conducting vehicle inspection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3277684"/>
            <a:ext cx="4495800" cy="337185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758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Recalls</a:t>
            </a:r>
            <a:endParaRPr lang="en-US" dirty="0"/>
          </a:p>
        </p:txBody>
      </p:sp>
      <p:pic>
        <p:nvPicPr>
          <p:cNvPr id="11" name="Picture 10" descr="National Fire Equipment Program webpag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2200" y="3276600"/>
            <a:ext cx="4116839" cy="34528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Left Arrow 9"/>
          <p:cNvSpPr/>
          <p:nvPr/>
        </p:nvSpPr>
        <p:spPr>
          <a:xfrm rot="20512302">
            <a:off x="6418836" y="4232123"/>
            <a:ext cx="1295400" cy="322587"/>
          </a:xfrm>
          <a:prstGeom prst="lef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There is no standard procedure for recall notification; however, recall notices can be found on the NFEP website.</a:t>
            </a:r>
          </a:p>
          <a:p>
            <a:r>
              <a:rPr lang="en-US" dirty="0" smtClean="0">
                <a:latin typeface="+mj-lt"/>
              </a:rPr>
              <a:t>http://web.blm.gov/internal/fire/fire_ops/nfep.htm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849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 to the Working Capital Fund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35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Objectives</a:t>
            </a:r>
            <a:endParaRPr lang="en-US" altLang="en-US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type="subTitle" idx="1"/>
          </p:nvPr>
        </p:nvSpPr>
        <p:spPr>
          <a:xfrm>
            <a:off x="685546" y="1295400"/>
            <a:ext cx="7323138" cy="5342510"/>
          </a:xfr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Accurately identify expenditures that can be charged to the Working Capital Fund (WCF).</a:t>
            </a:r>
          </a:p>
          <a:p>
            <a:pPr lvl="0"/>
            <a:r>
              <a:rPr lang="en-US" dirty="0"/>
              <a:t>Discuss the ENOP’s fleet charge card responsibilities.</a:t>
            </a:r>
          </a:p>
          <a:p>
            <a:pPr lvl="0"/>
            <a:r>
              <a:rPr lang="en-US" dirty="0"/>
              <a:t>Explain the concepts of gross vehicle weight rating (GVWR), gross axle weight rating (GAWR), gross vehicle weight (GVW), and the ENOP’s role in maintaining proper GVW.</a:t>
            </a:r>
          </a:p>
          <a:p>
            <a:pPr lvl="0"/>
            <a:r>
              <a:rPr lang="en-US" dirty="0"/>
              <a:t>Identify items that are included in the vehicle use (log) book.</a:t>
            </a:r>
          </a:p>
        </p:txBody>
      </p:sp>
      <p:pic>
        <p:nvPicPr>
          <p:cNvPr id="6149" name="Picture 228" descr="Target icon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8684" y="754251"/>
            <a:ext cx="914400" cy="9144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67958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Objectives</a:t>
            </a:r>
            <a:endParaRPr lang="en-US" altLang="en-US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type="subTitle" idx="1"/>
          </p:nvPr>
        </p:nvSpPr>
        <p:spPr>
          <a:xfrm>
            <a:off x="685546" y="1295400"/>
            <a:ext cx="7323138" cy="5342510"/>
          </a:xfr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normAutofit/>
          </a:bodyPr>
          <a:lstStyle/>
          <a:p>
            <a:pPr lvl="0"/>
            <a:r>
              <a:rPr lang="en-US" dirty="0"/>
              <a:t>Demonstrate the ability to complete and reconcile the </a:t>
            </a:r>
            <a:r>
              <a:rPr lang="en-US" dirty="0" smtClean="0"/>
              <a:t>“Utilization Record” </a:t>
            </a:r>
            <a:r>
              <a:rPr lang="en-US" dirty="0"/>
              <a:t>(USDI/BLM Form 1520-042).</a:t>
            </a:r>
          </a:p>
          <a:p>
            <a:pPr lvl="0"/>
            <a:r>
              <a:rPr lang="en-US" dirty="0"/>
              <a:t>Explain the procedure an ENOP should follow when involved in a motor vehicle accident.</a:t>
            </a:r>
          </a:p>
          <a:p>
            <a:pPr lvl="0"/>
            <a:r>
              <a:rPr lang="en-US" dirty="0"/>
              <a:t>Explain fire engine warranty repairs and recall procedures.</a:t>
            </a:r>
          </a:p>
        </p:txBody>
      </p:sp>
      <p:pic>
        <p:nvPicPr>
          <p:cNvPr id="6149" name="Picture 228" descr="Target icon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8684" y="754251"/>
            <a:ext cx="914400" cy="9144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26011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 Ownership Rates (FORs)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Monthly hours- or miles-based fees that are assessed through the Automated Fleet Management System (AFMS) for each fire vehicle in service.</a:t>
            </a:r>
          </a:p>
          <a:p>
            <a:pPr lvl="1"/>
            <a:r>
              <a:rPr lang="en-US" dirty="0" smtClean="0"/>
              <a:t>Assessed on a per-hour basis (BLM standard)</a:t>
            </a:r>
          </a:p>
          <a:p>
            <a:pPr lvl="1"/>
            <a:r>
              <a:rPr lang="en-US" dirty="0" smtClean="0"/>
              <a:t>Accumulate over the life of a vehicle </a:t>
            </a:r>
          </a:p>
          <a:p>
            <a:pPr lvl="1"/>
            <a:r>
              <a:rPr lang="en-US" dirty="0" smtClean="0"/>
              <a:t>Used to replace each vehicle at the end of its life cycle</a:t>
            </a:r>
          </a:p>
          <a:p>
            <a:pPr lvl="1"/>
            <a:r>
              <a:rPr lang="en-US" dirty="0" smtClean="0"/>
              <a:t>Charged to the benefiting activity</a:t>
            </a:r>
          </a:p>
          <a:p>
            <a:pPr lvl="1"/>
            <a:r>
              <a:rPr lang="en-US" dirty="0" smtClean="0"/>
              <a:t>Adjusted annually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50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Charged monthly based on a per-hour or per-mile basis for vehicle operating costs.</a:t>
            </a:r>
          </a:p>
          <a:p>
            <a:pPr lvl="1"/>
            <a:r>
              <a:rPr lang="en-US" dirty="0" smtClean="0"/>
              <a:t>Independent of the FOR rates</a:t>
            </a:r>
          </a:p>
          <a:p>
            <a:pPr lvl="1"/>
            <a:r>
              <a:rPr lang="en-US" dirty="0" smtClean="0"/>
              <a:t>Adjusted annually</a:t>
            </a:r>
          </a:p>
          <a:p>
            <a:pPr lvl="1"/>
            <a:r>
              <a:rPr lang="en-US" dirty="0" smtClean="0"/>
              <a:t>May vary from year to year</a:t>
            </a:r>
          </a:p>
        </p:txBody>
      </p:sp>
    </p:spTree>
    <p:extLst>
      <p:ext uri="{BB962C8B-B14F-4D97-AF65-F5344CB8AC3E}">
        <p14:creationId xmlns:p14="http://schemas.microsoft.com/office/powerpoint/2010/main" val="296356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Use Rate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Fuel </a:t>
            </a:r>
          </a:p>
          <a:p>
            <a:r>
              <a:rPr lang="en-US" dirty="0" smtClean="0"/>
              <a:t>Repair/normal wear and tear on engine components</a:t>
            </a:r>
          </a:p>
          <a:p>
            <a:r>
              <a:rPr lang="en-US" dirty="0" smtClean="0"/>
              <a:t>Tow charges resulting from mechanical breakdowns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r>
              <a:rPr lang="en-US" dirty="0"/>
              <a:t>Preventative maintenance</a:t>
            </a:r>
          </a:p>
          <a:p>
            <a:r>
              <a:rPr lang="en-US" dirty="0"/>
              <a:t>Overhead</a:t>
            </a:r>
          </a:p>
        </p:txBody>
      </p:sp>
      <p:pic>
        <p:nvPicPr>
          <p:cNvPr id="5" name="Picture 2" descr="Engine being towed"/>
          <p:cNvPicPr>
            <a:picLocks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71115" y="3434166"/>
            <a:ext cx="4179888" cy="251301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8183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WCF Life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Predetermined period that vehicles of a given class are expected to be in service before they can be replaced.</a:t>
            </a:r>
          </a:p>
          <a:p>
            <a:r>
              <a:rPr lang="en-US" dirty="0" smtClean="0"/>
              <a:t>Determined through evaluation of the historical amount of use and general durability for vehicles of that class.</a:t>
            </a:r>
            <a:endParaRPr lang="en-US" dirty="0"/>
          </a:p>
        </p:txBody>
      </p:sp>
      <p:pic>
        <p:nvPicPr>
          <p:cNvPr id="13" name="Picture 2" descr="fire engin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64576" y="4114800"/>
            <a:ext cx="3202624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fire engine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4114800"/>
            <a:ext cx="32004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236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Equipment Classes</a:t>
            </a:r>
            <a:endParaRPr lang="en-US" dirty="0"/>
          </a:p>
        </p:txBody>
      </p:sp>
      <p:pic>
        <p:nvPicPr>
          <p:cNvPr id="8" name="Picture 7" descr="National Fire Equipment Program website home pag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3100" y="1371600"/>
            <a:ext cx="5257800" cy="44945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2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D6652020581F4AAFEC247DDFD43C06" ma:contentTypeVersion="2" ma:contentTypeDescription="Create a new document." ma:contentTypeScope="" ma:versionID="5a328d6fc7b0f8b4010254549e87812a">
  <xsd:schema xmlns:xsd="http://www.w3.org/2001/XMLSchema" xmlns:xs="http://www.w3.org/2001/XMLSchema" xmlns:p="http://schemas.microsoft.com/office/2006/metadata/properties" xmlns:ns2="6dc33cb6-6e53-400e-a50b-7d10ab5b0f80" targetNamespace="http://schemas.microsoft.com/office/2006/metadata/properties" ma:root="true" ma:fieldsID="63d12a00ee4cf5b63b0850246bd16b37" ns2:_="">
    <xsd:import namespace="6dc33cb6-6e53-400e-a50b-7d10ab5b0f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33cb6-6e53-400e-a50b-7d10ab5b0f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3D02B98-B23E-40A8-9077-5A51279CBC7D}"/>
</file>

<file path=customXml/itemProps2.xml><?xml version="1.0" encoding="utf-8"?>
<ds:datastoreItem xmlns:ds="http://schemas.openxmlformats.org/officeDocument/2006/customXml" ds:itemID="{CBB310F4-D9E9-44D0-A8D2-B4C866B04501}"/>
</file>

<file path=customXml/itemProps3.xml><?xml version="1.0" encoding="utf-8"?>
<ds:datastoreItem xmlns:ds="http://schemas.openxmlformats.org/officeDocument/2006/customXml" ds:itemID="{80EE7A55-0D92-42CD-84AC-D4786665956A}"/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18128</TotalTime>
  <Words>1138</Words>
  <Application>Microsoft Office PowerPoint</Application>
  <PresentationFormat>On-screen Show (4:3)</PresentationFormat>
  <Paragraphs>158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Arial</vt:lpstr>
      <vt:lpstr>Calibri</vt:lpstr>
      <vt:lpstr>Courier New</vt:lpstr>
      <vt:lpstr>Rockwell</vt:lpstr>
      <vt:lpstr>Rockwell Condensed</vt:lpstr>
      <vt:lpstr>Times New Roman</vt:lpstr>
      <vt:lpstr>Wingdings</vt:lpstr>
      <vt:lpstr>Wood Type</vt:lpstr>
      <vt:lpstr>FLEET MANAGEMENT</vt:lpstr>
      <vt:lpstr>Objectives</vt:lpstr>
      <vt:lpstr>Objectives</vt:lpstr>
      <vt:lpstr>Introduction to the Working Capital Fund</vt:lpstr>
      <vt:lpstr>Fixed Ownership Rates (FORs)</vt:lpstr>
      <vt:lpstr>Use Rates</vt:lpstr>
      <vt:lpstr>Use Rate Costs</vt:lpstr>
      <vt:lpstr>WCF Life Cycle</vt:lpstr>
      <vt:lpstr>Equipment Classes</vt:lpstr>
      <vt:lpstr>Items WCF Does Not Cover</vt:lpstr>
      <vt:lpstr>Fund Code Exercise</vt:lpstr>
      <vt:lpstr>Fleet Charge Card</vt:lpstr>
      <vt:lpstr>Fleet Charge Card Basics</vt:lpstr>
      <vt:lpstr>Gross Vehicle Weight (GVW)</vt:lpstr>
      <vt:lpstr>What makes up the GVW?</vt:lpstr>
      <vt:lpstr>ENOPs and the GVW</vt:lpstr>
      <vt:lpstr>Weight-Restricted  Bridges and Roads</vt:lpstr>
      <vt:lpstr>Chassis Manufacturer Weight Ratings</vt:lpstr>
      <vt:lpstr>Does GVW exceed GVWR?</vt:lpstr>
      <vt:lpstr>Weighing the Vehicle</vt:lpstr>
      <vt:lpstr>Determining GVW</vt:lpstr>
      <vt:lpstr>RecordKEEping and Reporting</vt:lpstr>
      <vt:lpstr>Reasons for Having Records</vt:lpstr>
      <vt:lpstr>Improvement/Deficiency Reporting System (IDRS)</vt:lpstr>
      <vt:lpstr>The IDRS Process</vt:lpstr>
      <vt:lpstr>Vehicle Use (Log) Book</vt:lpstr>
      <vt:lpstr>Utilization Record Completion</vt:lpstr>
      <vt:lpstr>Proof of Insurance Form</vt:lpstr>
      <vt:lpstr>Utilization Record</vt:lpstr>
      <vt:lpstr>Utilization Record Exercise</vt:lpstr>
      <vt:lpstr>Accident Reporting Procedures</vt:lpstr>
      <vt:lpstr>What To Do</vt:lpstr>
      <vt:lpstr>Exchange Basic Information (Standard Form 91)</vt:lpstr>
      <vt:lpstr>Statement of Witness (Standard Form 94)</vt:lpstr>
      <vt:lpstr>Other Tasks To Do</vt:lpstr>
      <vt:lpstr>What Not To Do</vt:lpstr>
      <vt:lpstr>Fire Engine Warranty Repairs and Recalls</vt:lpstr>
      <vt:lpstr>Warranty Repairs</vt:lpstr>
      <vt:lpstr>Recalls</vt:lpstr>
      <vt:lpstr>Objectives</vt:lpstr>
      <vt:lpstr>Objectives</vt:lpstr>
    </vt:vector>
  </TitlesOfParts>
  <Company>GBC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CR15A Dell</dc:creator>
  <cp:lastModifiedBy>McDonald, Pamela J</cp:lastModifiedBy>
  <cp:revision>1239</cp:revision>
  <dcterms:created xsi:type="dcterms:W3CDTF">2001-03-22T19:20:22Z</dcterms:created>
  <dcterms:modified xsi:type="dcterms:W3CDTF">2019-02-26T23:41:48Z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0x01010059D6652020581F4AAFEC247DDFD43C06</vt:lpwstr>
  </property>
</Properties>
</file>