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23" r:id="rId4"/>
  </p:sldMasterIdLst>
  <p:notesMasterIdLst>
    <p:notesMasterId r:id="rId33"/>
  </p:notesMasterIdLst>
  <p:handoutMasterIdLst>
    <p:handoutMasterId r:id="rId34"/>
  </p:handoutMasterIdLst>
  <p:sldIdLst>
    <p:sldId id="448" r:id="rId5"/>
    <p:sldId id="445" r:id="rId6"/>
    <p:sldId id="451" r:id="rId7"/>
    <p:sldId id="452" r:id="rId8"/>
    <p:sldId id="453" r:id="rId9"/>
    <p:sldId id="454" r:id="rId10"/>
    <p:sldId id="455" r:id="rId11"/>
    <p:sldId id="456" r:id="rId12"/>
    <p:sldId id="457" r:id="rId13"/>
    <p:sldId id="458" r:id="rId14"/>
    <p:sldId id="459" r:id="rId15"/>
    <p:sldId id="460" r:id="rId16"/>
    <p:sldId id="461" r:id="rId17"/>
    <p:sldId id="462" r:id="rId18"/>
    <p:sldId id="463" r:id="rId19"/>
    <p:sldId id="464" r:id="rId20"/>
    <p:sldId id="465" r:id="rId21"/>
    <p:sldId id="466" r:id="rId22"/>
    <p:sldId id="467" r:id="rId23"/>
    <p:sldId id="468" r:id="rId24"/>
    <p:sldId id="470" r:id="rId25"/>
    <p:sldId id="471" r:id="rId26"/>
    <p:sldId id="472" r:id="rId27"/>
    <p:sldId id="473" r:id="rId28"/>
    <p:sldId id="474" r:id="rId29"/>
    <p:sldId id="475" r:id="rId30"/>
    <p:sldId id="476" r:id="rId31"/>
    <p:sldId id="477" r:id="rId32"/>
  </p:sldIdLst>
  <p:sldSz cx="9144000" cy="6858000" type="screen4x3"/>
  <p:notesSz cx="7077075" cy="9051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616" userDrawn="1">
          <p15:clr>
            <a:srgbClr val="A4A3A4"/>
          </p15:clr>
        </p15:guide>
        <p15:guide id="3" orient="horz" pos="864" userDrawn="1">
          <p15:clr>
            <a:srgbClr val="A4A3A4"/>
          </p15:clr>
        </p15:guide>
        <p15:guide id="4" pos="2880" userDrawn="1">
          <p15:clr>
            <a:srgbClr val="A4A3A4"/>
          </p15:clr>
        </p15:guide>
        <p15:guide id="5" pos="5280" userDrawn="1">
          <p15:clr>
            <a:srgbClr val="A4A3A4"/>
          </p15:clr>
        </p15:guide>
      </p15:sldGuideLst>
    </p:ext>
    <p:ext uri="{2D200454-40CA-4A62-9FC3-DE9A4176ACB9}">
      <p15:notesGuideLst xmlns:p15="http://schemas.microsoft.com/office/powerpoint/2012/main">
        <p15:guide id="1" orient="horz" pos="2850">
          <p15:clr>
            <a:srgbClr val="A4A3A4"/>
          </p15:clr>
        </p15:guide>
        <p15:guide id="2" pos="223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36143"/>
    <a:srgbClr val="537953"/>
    <a:srgbClr val="FFFF66"/>
    <a:srgbClr val="0000FF"/>
    <a:srgbClr val="0066FF"/>
    <a:srgbClr val="507450"/>
    <a:srgbClr val="65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4BB681-9C07-4F3B-BF84-B5423008557C}" v="1" dt="2023-02-03T20:37:12.9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2318" autoAdjust="0"/>
  </p:normalViewPr>
  <p:slideViewPr>
    <p:cSldViewPr>
      <p:cViewPr varScale="1">
        <p:scale>
          <a:sx n="50" d="100"/>
          <a:sy n="50" d="100"/>
        </p:scale>
        <p:origin x="1776" y="40"/>
      </p:cViewPr>
      <p:guideLst>
        <p:guide orient="horz" pos="2160"/>
        <p:guide pos="5616"/>
        <p:guide orient="horz" pos="864"/>
        <p:guide pos="2880"/>
        <p:guide pos="52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p:scale>
          <a:sx n="75" d="100"/>
          <a:sy n="75" d="100"/>
        </p:scale>
        <p:origin x="2116" y="-668"/>
      </p:cViewPr>
      <p:guideLst>
        <p:guide orient="horz" pos="2850"/>
        <p:guide pos="223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67050" cy="4524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l" defTabSz="933450" eaLnBrk="1" hangingPunct="1">
              <a:defRPr sz="1200"/>
            </a:lvl1pPr>
          </a:lstStyle>
          <a:p>
            <a:pPr>
              <a:defRPr/>
            </a:pPr>
            <a:endParaRPr lang="en-US"/>
          </a:p>
        </p:txBody>
      </p:sp>
      <p:sp>
        <p:nvSpPr>
          <p:cNvPr id="86019" name="Rectangle 3"/>
          <p:cNvSpPr>
            <a:spLocks noGrp="1" noChangeArrowheads="1"/>
          </p:cNvSpPr>
          <p:nvPr>
            <p:ph type="dt" sz="quarter" idx="1"/>
          </p:nvPr>
        </p:nvSpPr>
        <p:spPr bwMode="auto">
          <a:xfrm>
            <a:off x="4010025" y="0"/>
            <a:ext cx="3067050" cy="4524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defTabSz="933450" eaLnBrk="1" hangingPunct="1">
              <a:defRPr sz="1200"/>
            </a:lvl1pPr>
          </a:lstStyle>
          <a:p>
            <a:pPr>
              <a:defRPr/>
            </a:pPr>
            <a:endParaRPr lang="en-US"/>
          </a:p>
        </p:txBody>
      </p:sp>
      <p:sp>
        <p:nvSpPr>
          <p:cNvPr id="86020" name="Rectangle 4"/>
          <p:cNvSpPr>
            <a:spLocks noGrp="1" noChangeArrowheads="1"/>
          </p:cNvSpPr>
          <p:nvPr>
            <p:ph type="ftr" sz="quarter" idx="2"/>
          </p:nvPr>
        </p:nvSpPr>
        <p:spPr bwMode="auto">
          <a:xfrm>
            <a:off x="0" y="8599488"/>
            <a:ext cx="3067050" cy="4524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l" defTabSz="933450" eaLnBrk="1" hangingPunct="1">
              <a:defRPr sz="1200"/>
            </a:lvl1pPr>
          </a:lstStyle>
          <a:p>
            <a:pPr>
              <a:defRPr/>
            </a:pPr>
            <a:endParaRPr lang="en-US"/>
          </a:p>
        </p:txBody>
      </p:sp>
      <p:sp>
        <p:nvSpPr>
          <p:cNvPr id="86021" name="Rectangle 5"/>
          <p:cNvSpPr>
            <a:spLocks noGrp="1" noChangeArrowheads="1"/>
          </p:cNvSpPr>
          <p:nvPr>
            <p:ph type="sldNum" sz="quarter" idx="3"/>
          </p:nvPr>
        </p:nvSpPr>
        <p:spPr bwMode="auto">
          <a:xfrm>
            <a:off x="4010025" y="8599488"/>
            <a:ext cx="3067050" cy="4524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defTabSz="933450" eaLnBrk="1" hangingPunct="1">
              <a:defRPr sz="1200"/>
            </a:lvl1pPr>
          </a:lstStyle>
          <a:p>
            <a:pPr>
              <a:defRPr/>
            </a:pPr>
            <a:fld id="{6FD5EA9A-6A40-4684-9011-C65E0468FA9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67050" cy="4524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l" defTabSz="933450" eaLnBrk="1" hangingPunct="1">
              <a:defRPr sz="1200"/>
            </a:lvl1pPr>
          </a:lstStyle>
          <a:p>
            <a:pPr>
              <a:defRPr/>
            </a:pPr>
            <a:endParaRPr lang="en-US"/>
          </a:p>
        </p:txBody>
      </p:sp>
      <p:sp>
        <p:nvSpPr>
          <p:cNvPr id="68611" name="Rectangle 3"/>
          <p:cNvSpPr>
            <a:spLocks noGrp="1" noChangeArrowheads="1"/>
          </p:cNvSpPr>
          <p:nvPr>
            <p:ph type="dt" idx="1"/>
          </p:nvPr>
        </p:nvSpPr>
        <p:spPr bwMode="auto">
          <a:xfrm>
            <a:off x="4010025" y="0"/>
            <a:ext cx="3067050" cy="4524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defTabSz="933450" eaLnBrk="1" hangingPunct="1">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274763" y="677863"/>
            <a:ext cx="4527550" cy="3395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942975" y="4300538"/>
            <a:ext cx="5191125" cy="4073525"/>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8614" name="Rectangle 6"/>
          <p:cNvSpPr>
            <a:spLocks noGrp="1" noChangeArrowheads="1"/>
          </p:cNvSpPr>
          <p:nvPr>
            <p:ph type="ftr" sz="quarter" idx="4"/>
          </p:nvPr>
        </p:nvSpPr>
        <p:spPr bwMode="auto">
          <a:xfrm>
            <a:off x="0" y="8599488"/>
            <a:ext cx="3067050" cy="4524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l" defTabSz="933450" eaLnBrk="1" hangingPunct="1">
              <a:defRPr sz="1200"/>
            </a:lvl1pPr>
          </a:lstStyle>
          <a:p>
            <a:pPr>
              <a:defRPr/>
            </a:pPr>
            <a:endParaRPr lang="en-US"/>
          </a:p>
        </p:txBody>
      </p:sp>
      <p:sp>
        <p:nvSpPr>
          <p:cNvPr id="68615" name="Rectangle 7"/>
          <p:cNvSpPr>
            <a:spLocks noGrp="1" noChangeArrowheads="1"/>
          </p:cNvSpPr>
          <p:nvPr>
            <p:ph type="sldNum" sz="quarter" idx="5"/>
          </p:nvPr>
        </p:nvSpPr>
        <p:spPr bwMode="auto">
          <a:xfrm>
            <a:off x="4010025" y="8599488"/>
            <a:ext cx="3067050" cy="4524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defTabSz="933450" eaLnBrk="1" hangingPunct="1">
              <a:defRPr sz="1200"/>
            </a:lvl1pPr>
          </a:lstStyle>
          <a:p>
            <a:pPr>
              <a:defRPr/>
            </a:pPr>
            <a:fld id="{6E1F2C9B-9E4E-4D6F-A809-7D8ABBB4E98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1</a:t>
            </a:fld>
            <a:endParaRPr lang="en-US" altLang="en-US"/>
          </a:p>
        </p:txBody>
      </p:sp>
    </p:spTree>
    <p:extLst>
      <p:ext uri="{BB962C8B-B14F-4D97-AF65-F5344CB8AC3E}">
        <p14:creationId xmlns:p14="http://schemas.microsoft.com/office/powerpoint/2010/main" val="3390234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Policies are set in place because of what has happened before. For safety.</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3</a:t>
            </a:fld>
            <a:endParaRPr lang="en-US" altLang="en-US"/>
          </a:p>
        </p:txBody>
      </p:sp>
    </p:spTree>
    <p:extLst>
      <p:ext uri="{BB962C8B-B14F-4D97-AF65-F5344CB8AC3E}">
        <p14:creationId xmlns:p14="http://schemas.microsoft.com/office/powerpoint/2010/main" val="2640024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Fit For Duty</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4</a:t>
            </a:fld>
            <a:endParaRPr lang="en-US" altLang="en-US"/>
          </a:p>
        </p:txBody>
      </p:sp>
    </p:spTree>
    <p:extLst>
      <p:ext uri="{BB962C8B-B14F-4D97-AF65-F5344CB8AC3E}">
        <p14:creationId xmlns:p14="http://schemas.microsoft.com/office/powerpoint/2010/main" val="10395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Lights and Sirens Policy may differ from unit to unit. Ensure you know your units policy and the policy for requirements when off unit.</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8</a:t>
            </a:fld>
            <a:endParaRPr lang="en-US" altLang="en-US"/>
          </a:p>
        </p:txBody>
      </p:sp>
    </p:spTree>
    <p:extLst>
      <p:ext uri="{BB962C8B-B14F-4D97-AF65-F5344CB8AC3E}">
        <p14:creationId xmlns:p14="http://schemas.microsoft.com/office/powerpoint/2010/main" val="573461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Government Motor Vehicle Operator’s Identification Card:</a:t>
            </a:r>
          </a:p>
          <a:p>
            <a:r>
              <a:rPr lang="en-US" dirty="0">
                <a:latin typeface="Calibri"/>
                <a:cs typeface="Calibri"/>
              </a:rPr>
              <a:t>BLM – BLM Form 1112-11, Motor Vehicle/Special Equipment Authorization</a:t>
            </a:r>
          </a:p>
          <a:p>
            <a:r>
              <a:rPr lang="en-US" dirty="0">
                <a:latin typeface="Calibri"/>
                <a:cs typeface="Calibri"/>
              </a:rPr>
              <a:t>BIA – GSA Form 3607, Motor Vehicle Operator’s License and Driving Record (annually)</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a:pPr>
                <a:defRPr/>
              </a:pPr>
              <a:t>9</a:t>
            </a:fld>
            <a:endParaRPr lang="en-US" altLang="en-US"/>
          </a:p>
        </p:txBody>
      </p:sp>
    </p:spTree>
    <p:extLst>
      <p:ext uri="{BB962C8B-B14F-4D97-AF65-F5344CB8AC3E}">
        <p14:creationId xmlns:p14="http://schemas.microsoft.com/office/powerpoint/2010/main" val="3912162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ELDT information with class _ Entry Level Driver Training Requirements</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10</a:t>
            </a:fld>
            <a:endParaRPr lang="en-US" altLang="en-US"/>
          </a:p>
        </p:txBody>
      </p:sp>
    </p:spTree>
    <p:extLst>
      <p:ext uri="{BB962C8B-B14F-4D97-AF65-F5344CB8AC3E}">
        <p14:creationId xmlns:p14="http://schemas.microsoft.com/office/powerpoint/2010/main" val="2537638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a:cs typeface="Times New Roman"/>
              </a:rPr>
              <a:t>25 IAM Chapter 4 is the official BIA driving policy, updated in April 2020.  This sets the duty day limitations for one driver at 8 hours.  This is also in the 2022 Red Book.</a:t>
            </a:r>
            <a:endParaRPr lang="en-US" dirty="0"/>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a:pPr>
                <a:defRPr/>
              </a:pPr>
              <a:t>11</a:t>
            </a:fld>
            <a:endParaRPr lang="en-US" altLang="en-US"/>
          </a:p>
        </p:txBody>
      </p:sp>
    </p:spTree>
    <p:extLst>
      <p:ext uri="{BB962C8B-B14F-4D97-AF65-F5344CB8AC3E}">
        <p14:creationId xmlns:p14="http://schemas.microsoft.com/office/powerpoint/2010/main" val="146046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BIA utilizes tailgate safety sessions as a component of discussing the risk assessment and identifying mitigations for hazards. </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a:pPr>
                <a:defRPr/>
              </a:pPr>
              <a:t>27</a:t>
            </a:fld>
            <a:endParaRPr lang="en-US" altLang="en-US"/>
          </a:p>
        </p:txBody>
      </p:sp>
    </p:spTree>
    <p:extLst>
      <p:ext uri="{BB962C8B-B14F-4D97-AF65-F5344CB8AC3E}">
        <p14:creationId xmlns:p14="http://schemas.microsoft.com/office/powerpoint/2010/main" val="236140981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descr="red line"/>
          <p:cNvSpPr/>
          <p:nvPr/>
        </p:nvSpPr>
        <p:spPr>
          <a:xfrm>
            <a:off x="685800" y="4282763"/>
            <a:ext cx="7772400" cy="80683"/>
          </a:xfrm>
          <a:prstGeom prst="rect">
            <a:avLst/>
          </a:prstGeom>
          <a:blipFill dpi="0" rotWithShape="1">
            <a:blip r:embed="rId2">
              <a:alphaModFix amt="80000"/>
              <a:duotone>
                <a:schemeClr val="accent1">
                  <a:shade val="45000"/>
                  <a:satMod val="135000"/>
                </a:schemeClr>
                <a:prstClr val="white"/>
              </a:duotone>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descr="gray box"/>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88670" y="1432223"/>
            <a:ext cx="7593330" cy="3035808"/>
          </a:xfrm>
        </p:spPr>
        <p:txBody>
          <a:bodyPr wrap="square" anchor="t" anchorCtr="0">
            <a:normAutofit/>
          </a:bodyPr>
          <a:lstStyle>
            <a:lvl1pPr algn="l">
              <a:lnSpc>
                <a:spcPct val="100000"/>
              </a:lnSpc>
              <a:defRPr sz="6400" b="0" cap="all"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802386" y="4389120"/>
            <a:ext cx="7579614" cy="1069848"/>
          </a:xfrm>
        </p:spPr>
        <p:txBody>
          <a:bodyPr>
            <a:noAutofit/>
          </a:bodyPr>
          <a:lstStyle>
            <a:lvl1pPr marL="0" indent="0" algn="l">
              <a:buNone/>
              <a:defRPr sz="4000" b="0" i="1">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812805" y="6272785"/>
            <a:ext cx="4745736" cy="365125"/>
          </a:xfrm>
        </p:spPr>
        <p:txBody>
          <a:bodyPr/>
          <a:lstStyle/>
          <a:p>
            <a:pPr>
              <a:defRPr/>
            </a:pPr>
            <a:endParaRPr lang="en-US"/>
          </a:p>
        </p:txBody>
      </p:sp>
      <p:grpSp>
        <p:nvGrpSpPr>
          <p:cNvPr id="10" name="Group 9" descr="slide number"/>
          <p:cNvGrpSpPr>
            <a:grpSpLocks noChangeAspect="1"/>
          </p:cNvGrpSpPr>
          <p:nvPr userDrawn="1"/>
        </p:nvGrpSpPr>
        <p:grpSpPr>
          <a:xfrm>
            <a:off x="8522208" y="6258560"/>
            <a:ext cx="393192" cy="393192"/>
            <a:chOff x="9685338" y="4460675"/>
            <a:chExt cx="1080904" cy="1080902"/>
          </a:xfrm>
        </p:grpSpPr>
        <p:sp>
          <p:nvSpPr>
            <p:cNvPr id="11" name="Oval 10" descr="oval"/>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descr="oval"/>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0" name="Rectangle 19" descr="slide number"/>
          <p:cNvSpPr/>
          <p:nvPr userDrawn="1"/>
        </p:nvSpPr>
        <p:spPr>
          <a:xfrm>
            <a:off x="8554176" y="6324351"/>
            <a:ext cx="329257" cy="261610"/>
          </a:xfrm>
          <a:prstGeom prst="rect">
            <a:avLst/>
          </a:prstGeom>
        </p:spPr>
        <p:txBody>
          <a:bodyPr wrap="none">
            <a:spAutoFit/>
          </a:bodyPr>
          <a:lstStyle/>
          <a:p>
            <a:pPr algn="ctr"/>
            <a:fld id="{B66D5D78-5492-4501-9F0C-B64D119CB390}"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t>‹#›</a:t>
            </a:fld>
            <a:endParaRPr lang="en-US" dirty="0"/>
          </a:p>
        </p:txBody>
      </p:sp>
    </p:spTree>
    <p:extLst>
      <p:ext uri="{BB962C8B-B14F-4D97-AF65-F5344CB8AC3E}">
        <p14:creationId xmlns:p14="http://schemas.microsoft.com/office/powerpoint/2010/main" val="1851769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30928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155776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87375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371600"/>
            <a:ext cx="4038600" cy="4754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71600"/>
            <a:ext cx="4038600" cy="4754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381750"/>
            <a:ext cx="2133600" cy="476250"/>
          </a:xfrm>
        </p:spPr>
        <p:txBody>
          <a:bodyPr/>
          <a:lstStyle>
            <a:lvl1pPr>
              <a:defRPr/>
            </a:lvl1pPr>
          </a:lstStyle>
          <a:p>
            <a:r>
              <a:rPr lang="en-US"/>
              <a:t>4B-</a:t>
            </a:r>
            <a:fld id="{DCA764BA-4FF7-44AC-B092-3A07FE14C2F1}" type="slidenum">
              <a:rPr lang="en-US"/>
              <a:pPr/>
              <a:t>‹#›</a:t>
            </a:fld>
            <a:endParaRPr lang="en-US"/>
          </a:p>
        </p:txBody>
      </p:sp>
    </p:spTree>
    <p:extLst>
      <p:ext uri="{BB962C8B-B14F-4D97-AF65-F5344CB8AC3E}">
        <p14:creationId xmlns:p14="http://schemas.microsoft.com/office/powerpoint/2010/main" val="2697361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p>
        </p:txBody>
      </p:sp>
      <p:sp>
        <p:nvSpPr>
          <p:cNvPr id="3" name="Content Placeholder 2"/>
          <p:cNvSpPr>
            <a:spLocks noGrp="1"/>
          </p:cNvSpPr>
          <p:nvPr>
            <p:ph sz="half" idx="1"/>
          </p:nvPr>
        </p:nvSpPr>
        <p:spPr>
          <a:xfrm>
            <a:off x="457200" y="1371600"/>
            <a:ext cx="4038600" cy="47545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71600"/>
            <a:ext cx="4038600" cy="47545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dirty="0"/>
              <a:t>4C-</a:t>
            </a:r>
            <a:fld id="{BB1B6457-0AE4-4F46-8C5A-6367C8A626FB}" type="slidenum">
              <a:rPr lang="en-US" smtClean="0"/>
              <a:pPr/>
              <a:t>‹#›</a:t>
            </a:fld>
            <a:endParaRPr lang="en-US" dirty="0"/>
          </a:p>
        </p:txBody>
      </p:sp>
    </p:spTree>
    <p:extLst>
      <p:ext uri="{BB962C8B-B14F-4D97-AF65-F5344CB8AC3E}">
        <p14:creationId xmlns:p14="http://schemas.microsoft.com/office/powerpoint/2010/main" val="3296878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a:p>
        </p:txBody>
      </p:sp>
      <p:sp>
        <p:nvSpPr>
          <p:cNvPr id="16"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dirty="0"/>
          </a:p>
        </p:txBody>
      </p:sp>
      <p:sp>
        <p:nvSpPr>
          <p:cNvPr id="18" name="Title Placeholder 1"/>
          <p:cNvSpPr>
            <a:spLocks noGrp="1"/>
          </p:cNvSpPr>
          <p:nvPr>
            <p:ph type="title"/>
          </p:nvPr>
        </p:nvSpPr>
        <p:spPr>
          <a:xfrm>
            <a:off x="685800" y="193590"/>
            <a:ext cx="7772400" cy="914400"/>
          </a:xfrm>
          <a:prstGeom prst="rect">
            <a:avLst/>
          </a:prstGeom>
        </p:spPr>
        <p:txBody>
          <a:bodyPr vert="horz" wrap="square" lIns="91440" tIns="45720" rIns="91440" bIns="45720" rtlCol="0" anchor="ctr">
            <a:noAutofit/>
          </a:bodyPr>
          <a:lstStyle>
            <a:lvl1pPr>
              <a:defRPr sz="4000"/>
            </a:lvl1pPr>
          </a:lstStyle>
          <a:p>
            <a:r>
              <a:rPr lang="en-US" dirty="0"/>
              <a:t>Click to edit Master title style</a:t>
            </a:r>
          </a:p>
        </p:txBody>
      </p:sp>
      <p:sp>
        <p:nvSpPr>
          <p:cNvPr id="24" name="Content Placeholder 2"/>
          <p:cNvSpPr>
            <a:spLocks noGrp="1"/>
          </p:cNvSpPr>
          <p:nvPr>
            <p:ph sz="half" idx="1"/>
          </p:nvPr>
        </p:nvSpPr>
        <p:spPr>
          <a:xfrm>
            <a:off x="685546" y="1295400"/>
            <a:ext cx="7772654" cy="53425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274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wrap="square" anchor="ctr">
            <a:normAutofit/>
          </a:bodyPr>
          <a:lstStyle>
            <a:lvl1pPr>
              <a:lnSpc>
                <a:spcPct val="80000"/>
              </a:lnSpc>
              <a:defRPr sz="6400" b="0"/>
            </a:lvl1pPr>
          </a:lstStyle>
          <a:p>
            <a:r>
              <a:rPr lang="en-US" dirty="0"/>
              <a:t>Click to edit Master title style</a:t>
            </a:r>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n-US"/>
          </a:p>
        </p:txBody>
      </p:sp>
      <p:grpSp>
        <p:nvGrpSpPr>
          <p:cNvPr id="18" name="Group 17"/>
          <p:cNvGrpSpPr/>
          <p:nvPr userDrawn="1"/>
        </p:nvGrpSpPr>
        <p:grpSpPr>
          <a:xfrm>
            <a:off x="8526780" y="6255258"/>
            <a:ext cx="393192" cy="393192"/>
            <a:chOff x="8532189" y="5068824"/>
            <a:chExt cx="393192" cy="393192"/>
          </a:xfrm>
        </p:grpSpPr>
        <p:sp>
          <p:nvSpPr>
            <p:cNvPr id="19" name="Oval 18"/>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0" name="Oval 19"/>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1065680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95648"/>
            <a:ext cx="7772400" cy="914400"/>
          </a:xfrm>
        </p:spPr>
        <p:txBody>
          <a:bodyPr wrap="square">
            <a:noAutofit/>
          </a:bodyPr>
          <a:lstStyle>
            <a:lvl1pPr>
              <a:lnSpc>
                <a:spcPct val="100000"/>
              </a:lnSpc>
              <a:defRPr sz="4000"/>
            </a:lvl1pPr>
          </a:lstStyle>
          <a:p>
            <a:r>
              <a:rPr lang="en-US" dirty="0"/>
              <a:t>Click to edit Master title style</a:t>
            </a:r>
          </a:p>
        </p:txBody>
      </p:sp>
      <p:sp>
        <p:nvSpPr>
          <p:cNvPr id="3" name="Content Placeholder 2"/>
          <p:cNvSpPr>
            <a:spLocks noGrp="1"/>
          </p:cNvSpPr>
          <p:nvPr>
            <p:ph sz="half" idx="1"/>
          </p:nvPr>
        </p:nvSpPr>
        <p:spPr>
          <a:xfrm>
            <a:off x="685546" y="1286890"/>
            <a:ext cx="3657600" cy="54187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Content Placeholder 2"/>
          <p:cNvSpPr>
            <a:spLocks noGrp="1"/>
          </p:cNvSpPr>
          <p:nvPr>
            <p:ph sz="half" idx="12"/>
          </p:nvPr>
        </p:nvSpPr>
        <p:spPr>
          <a:xfrm>
            <a:off x="4800600" y="1286890"/>
            <a:ext cx="3657600" cy="54187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6857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85800" y="195648"/>
            <a:ext cx="7772400" cy="914400"/>
          </a:xfrm>
        </p:spPr>
        <p:txBody>
          <a:bodyPr wrap="square">
            <a:noAutofit/>
          </a:bodyPr>
          <a:lstStyle>
            <a:lvl1pPr>
              <a:defRPr sz="4000">
                <a:latin typeface="+mj-lt"/>
              </a:defRPr>
            </a:lvl1pPr>
          </a:lstStyle>
          <a:p>
            <a:r>
              <a:rPr lang="en-US" dirty="0"/>
              <a:t>Click to edit Master title style</a:t>
            </a:r>
          </a:p>
        </p:txBody>
      </p:sp>
      <p:sp>
        <p:nvSpPr>
          <p:cNvPr id="3" name="Text Placeholder 2"/>
          <p:cNvSpPr>
            <a:spLocks noGrp="1"/>
          </p:cNvSpPr>
          <p:nvPr>
            <p:ph type="body" idx="1"/>
          </p:nvPr>
        </p:nvSpPr>
        <p:spPr>
          <a:xfrm>
            <a:off x="685800" y="1295400"/>
            <a:ext cx="3657600" cy="764440"/>
          </a:xfrm>
        </p:spPr>
        <p:txBody>
          <a:bodyPr anchor="ctr">
            <a:noAutofit/>
          </a:bodyPr>
          <a:lstStyle>
            <a:lvl1pPr marL="0" indent="0" algn="l">
              <a:buNone/>
              <a:defRPr sz="28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85800" y="2095197"/>
            <a:ext cx="3657600" cy="4580510"/>
          </a:xfrm>
        </p:spPr>
        <p:txBody>
          <a:bodyPr/>
          <a:lstStyle>
            <a:lvl1pPr marL="365760" indent="-365760">
              <a:defRPr sz="2400"/>
            </a:lvl1pPr>
            <a:lvl2pPr marL="731520" indent="-365760">
              <a:buFont typeface="Courier New" panose="02070309020205020404" pitchFamily="49" charset="0"/>
              <a:buChar char="o"/>
              <a:defRPr sz="2000"/>
            </a:lvl2pPr>
            <a:lvl3pPr marL="1096963" indent="-365125">
              <a:buFont typeface="Rockwell" panose="02060603020205020403" pitchFamily="18" charset="0"/>
              <a:buChar char="–"/>
              <a:defRPr sz="1800"/>
            </a:lvl3pPr>
            <a:lvl4pPr marL="1463040" indent="-365760">
              <a:buFont typeface="Arial" panose="020B0604020202020204" pitchFamily="34" charset="0"/>
              <a:buChar char="•"/>
              <a:defRPr sz="1800"/>
            </a:lvl4pPr>
            <a:lvl5pPr marL="1828800" indent="-365760">
              <a:buFont typeface="Rockwell" panose="02060603020205020403" pitchFamily="18" charset="0"/>
              <a:buChar char="◊"/>
              <a:defRPr sz="18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20793" y="1295400"/>
            <a:ext cx="3657600" cy="764440"/>
          </a:xfrm>
        </p:spPr>
        <p:txBody>
          <a:bodyPr anchor="ctr">
            <a:noAutofit/>
          </a:bodyPr>
          <a:lstStyle>
            <a:lvl1pPr marL="0" indent="0">
              <a:buNone/>
              <a:defRPr sz="28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Content Placeholder 3"/>
          <p:cNvSpPr>
            <a:spLocks noGrp="1"/>
          </p:cNvSpPr>
          <p:nvPr>
            <p:ph sz="half" idx="12"/>
          </p:nvPr>
        </p:nvSpPr>
        <p:spPr>
          <a:xfrm>
            <a:off x="4820793" y="2095197"/>
            <a:ext cx="3657600" cy="4580510"/>
          </a:xfrm>
        </p:spPr>
        <p:txBody>
          <a:bodyPr/>
          <a:lstStyle>
            <a:lvl1pPr marL="365760" indent="-365760">
              <a:defRPr sz="2400"/>
            </a:lvl1pPr>
            <a:lvl2pPr marL="731520" indent="-365760">
              <a:buFont typeface="Courier New" panose="02070309020205020404" pitchFamily="49" charset="0"/>
              <a:buChar char="o"/>
              <a:defRPr sz="2000"/>
            </a:lvl2pPr>
            <a:lvl3pPr marL="1096963" indent="-365125">
              <a:buFont typeface="Rockwell" panose="02060603020205020403" pitchFamily="18" charset="0"/>
              <a:buChar char="–"/>
              <a:defRPr sz="1800"/>
            </a:lvl3pPr>
            <a:lvl4pPr marL="1463040" indent="-365760">
              <a:buFont typeface="Arial" panose="020B0604020202020204" pitchFamily="34" charset="0"/>
              <a:buChar char="•"/>
              <a:defRPr sz="1800"/>
            </a:lvl4pPr>
            <a:lvl5pPr marL="1828800" indent="-365760">
              <a:buFont typeface="Rockwell" panose="02060603020205020403" pitchFamily="18" charset="0"/>
              <a:buChar char="◊"/>
              <a:defRPr sz="18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952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wrap="square">
            <a:no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a:p>
        </p:txBody>
      </p:sp>
    </p:spTree>
    <p:extLst>
      <p:ext uri="{BB962C8B-B14F-4D97-AF65-F5344CB8AC3E}">
        <p14:creationId xmlns:p14="http://schemas.microsoft.com/office/powerpoint/2010/main" val="2969273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3002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wrap="square" anchor="t" anchorCtr="0">
            <a:normAutofit/>
          </a:bodyPr>
          <a:lstStyle>
            <a:lvl1pPr>
              <a:defRPr sz="2800" b="0"/>
            </a:lvl1pPr>
          </a:lstStyle>
          <a:p>
            <a:r>
              <a:rPr lang="en-US" dirty="0"/>
              <a:t>Click to edit Master title style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pPr>
              <a:defRPr/>
            </a:pPr>
            <a:endParaRPr lang="en-US"/>
          </a:p>
        </p:txBody>
      </p:sp>
      <p:sp>
        <p:nvSpPr>
          <p:cNvPr id="11" name="Content Placeholder 3"/>
          <p:cNvSpPr>
            <a:spLocks noGrp="1"/>
          </p:cNvSpPr>
          <p:nvPr>
            <p:ph sz="half" idx="12"/>
          </p:nvPr>
        </p:nvSpPr>
        <p:spPr>
          <a:xfrm>
            <a:off x="764616" y="685800"/>
            <a:ext cx="5026584" cy="5962650"/>
          </a:xfrm>
        </p:spPr>
        <p:txBody>
          <a:bodyPr/>
          <a:lstStyle>
            <a:lvl1pPr marL="365760" indent="-365760">
              <a:defRPr sz="2000"/>
            </a:lvl1pPr>
            <a:lvl2pPr marL="731520" indent="-365760">
              <a:buFont typeface="Courier New" panose="02070309020205020404" pitchFamily="49" charset="0"/>
              <a:buChar char="o"/>
              <a:defRPr sz="1800"/>
            </a:lvl2pPr>
            <a:lvl3pPr marL="1096963" indent="-365125">
              <a:buFont typeface="Rockwell" panose="02060603020205020403" pitchFamily="18" charset="0"/>
              <a:buChar char="–"/>
              <a:defRPr sz="1600"/>
            </a:lvl3pPr>
            <a:lvl4pPr marL="1463040" indent="-365760">
              <a:buFont typeface="Arial" panose="020B0604020202020204" pitchFamily="34" charset="0"/>
              <a:buChar char="•"/>
              <a:defRPr sz="1600"/>
            </a:lvl4pPr>
            <a:lvl5pPr marL="1828800" indent="-365760">
              <a:buFont typeface="Rockwell" panose="02060603020205020403" pitchFamily="18" charset="0"/>
              <a:buChar cha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1735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398413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dirty="0"/>
          </a:p>
        </p:txBody>
      </p:sp>
      <p:sp>
        <p:nvSpPr>
          <p:cNvPr id="3" name="Text Placeholder 2"/>
          <p:cNvSpPr>
            <a:spLocks noGrp="1"/>
          </p:cNvSpPr>
          <p:nvPr>
            <p:ph type="body" idx="1"/>
          </p:nvPr>
        </p:nvSpPr>
        <p:spPr>
          <a:xfrm>
            <a:off x="685800" y="1219200"/>
            <a:ext cx="7772400" cy="542925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85800" y="193590"/>
            <a:ext cx="7772400" cy="914400"/>
          </a:xfrm>
          <a:prstGeom prst="rect">
            <a:avLst/>
          </a:prstGeom>
        </p:spPr>
        <p:txBody>
          <a:bodyPr vert="horz" wrap="square" lIns="91440" tIns="45720" rIns="91440" bIns="45720" rtlCol="0" anchor="ctr">
            <a:noAutofit/>
          </a:bodyPr>
          <a:lstStyle/>
          <a:p>
            <a:r>
              <a:rPr lang="en-US" dirty="0"/>
              <a:t>Click to edit Master title style</a:t>
            </a:r>
          </a:p>
        </p:txBody>
      </p:sp>
      <p:grpSp>
        <p:nvGrpSpPr>
          <p:cNvPr id="12" name="Group 11" descr="slide number"/>
          <p:cNvGrpSpPr/>
          <p:nvPr/>
        </p:nvGrpSpPr>
        <p:grpSpPr>
          <a:xfrm>
            <a:off x="8522664" y="6255258"/>
            <a:ext cx="393192" cy="393192"/>
            <a:chOff x="8532189" y="5068824"/>
            <a:chExt cx="393192" cy="393192"/>
          </a:xfrm>
        </p:grpSpPr>
        <p:sp>
          <p:nvSpPr>
            <p:cNvPr id="8" name="Oval 7" descr="oval"/>
            <p:cNvSpPr>
              <a:spLocks noChangeAspect="1"/>
            </p:cNvSpPr>
            <p:nvPr/>
          </p:nvSpPr>
          <p:spPr>
            <a:xfrm>
              <a:off x="8532189" y="5068824"/>
              <a:ext cx="393192" cy="393192"/>
            </a:xfrm>
            <a:prstGeom prst="ellipse">
              <a:avLst/>
            </a:prstGeom>
            <a:blipFill dpi="0" rotWithShape="1">
              <a:blip r:embed="rId16">
                <a:duotone>
                  <a:schemeClr val="accent1">
                    <a:shade val="45000"/>
                    <a:satMod val="135000"/>
                  </a:schemeClr>
                  <a:prstClr val="white"/>
                </a:duotone>
                <a:extLst>
                  <a:ext uri="{BEBA8EAE-BF5A-486C-A8C5-ECC9F3942E4B}">
                    <a14:imgProps xmlns:a14="http://schemas.microsoft.com/office/drawing/2010/main">
                      <a14:imgLayer r:embed="rId1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descr="oval"/>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cxnSp>
        <p:nvCxnSpPr>
          <p:cNvPr id="10" name="Straight Connector 9" descr="red line"/>
          <p:cNvCxnSpPr/>
          <p:nvPr userDrawn="1"/>
        </p:nvCxnSpPr>
        <p:spPr>
          <a:xfrm>
            <a:off x="675132" y="1219200"/>
            <a:ext cx="7772400" cy="0"/>
          </a:xfrm>
          <a:prstGeom prst="line">
            <a:avLst/>
          </a:prstGeom>
          <a:ln w="762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8554632" y="6321049"/>
            <a:ext cx="329257" cy="261610"/>
          </a:xfrm>
          <a:prstGeom prst="rect">
            <a:avLst/>
          </a:prstGeom>
        </p:spPr>
        <p:txBody>
          <a:bodyPr wrap="none">
            <a:spAutoFit/>
          </a:bodyPr>
          <a:lstStyle/>
          <a:p>
            <a:pPr algn="ctr"/>
            <a:fld id="{B66D5D78-5492-4501-9F0C-B64D119CB390}"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t>‹#›</a:t>
            </a:fld>
            <a:endParaRPr lang="en-US" dirty="0"/>
          </a:p>
        </p:txBody>
      </p:sp>
    </p:spTree>
    <p:extLst>
      <p:ext uri="{BB962C8B-B14F-4D97-AF65-F5344CB8AC3E}">
        <p14:creationId xmlns:p14="http://schemas.microsoft.com/office/powerpoint/2010/main" val="2781512748"/>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3973" r:id="rId12"/>
    <p:sldLayoutId id="2147484135" r:id="rId13"/>
    <p:sldLayoutId id="2147484136" r:id="rId14"/>
  </p:sldLayoutIdLst>
  <p:hf hdr="0" ftr="0" dt="0"/>
  <p:txStyles>
    <p:titleStyle>
      <a:lvl1pPr algn="l" defTabSz="914400" rtl="0" eaLnBrk="1" latinLnBrk="0" hangingPunct="1">
        <a:lnSpc>
          <a:spcPct val="100000"/>
        </a:lnSpc>
        <a:spcBef>
          <a:spcPct val="0"/>
        </a:spcBef>
        <a:buNone/>
        <a:defRPr sz="4000" b="1" kern="1200" cap="all" baseline="0">
          <a:blipFill>
            <a:blip r:embed="rId18">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r>
              <a:rPr lang="en-US" dirty="0"/>
              <a:t>Fire Engine </a:t>
            </a:r>
            <a:br>
              <a:rPr lang="en-US" dirty="0"/>
            </a:br>
            <a:r>
              <a:rPr lang="en-US" dirty="0"/>
              <a:t>Driving</a:t>
            </a:r>
            <a:br>
              <a:rPr lang="en-US" dirty="0"/>
            </a:br>
            <a:r>
              <a:rPr lang="en-US" dirty="0"/>
              <a:t>Operations</a:t>
            </a:r>
          </a:p>
        </p:txBody>
      </p:sp>
      <p:sp>
        <p:nvSpPr>
          <p:cNvPr id="13315" name="Rectangle 3"/>
          <p:cNvSpPr>
            <a:spLocks noGrp="1" noChangeArrowheads="1"/>
          </p:cNvSpPr>
          <p:nvPr>
            <p:ph type="subTitle" idx="1"/>
          </p:nvPr>
        </p:nvSpPr>
        <p:spPr/>
        <p:txBody>
          <a:bodyPr/>
          <a:lstStyle/>
          <a:p>
            <a:r>
              <a:rPr lang="en-US" dirty="0"/>
              <a:t>Unit 3A – Driving Policy </a:t>
            </a:r>
            <a:br>
              <a:rPr lang="en-US" dirty="0"/>
            </a:br>
            <a:r>
              <a:rPr lang="en-US" dirty="0"/>
              <a:t>and Procedures</a:t>
            </a:r>
          </a:p>
        </p:txBody>
      </p:sp>
      <p:pic>
        <p:nvPicPr>
          <p:cNvPr id="1026" name="Picture 2" descr="engine driving towards storm with rainb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24000"/>
            <a:ext cx="3536950" cy="2652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3">
            <a:extLst>
              <a:ext uri="{FF2B5EF4-FFF2-40B4-BE49-F238E27FC236}">
                <a16:creationId xmlns:a16="http://schemas.microsoft.com/office/drawing/2014/main" id="{A7AF8059-F22A-D28F-7F79-AC3EA788B1FB}"/>
              </a:ext>
            </a:extLst>
          </p:cNvPr>
          <p:cNvSpPr txBox="1"/>
          <p:nvPr/>
        </p:nvSpPr>
        <p:spPr>
          <a:xfrm>
            <a:off x="802386" y="6248400"/>
            <a:ext cx="2453429"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Version: January 2023</a:t>
            </a:r>
          </a:p>
        </p:txBody>
      </p:sp>
    </p:spTree>
    <p:extLst>
      <p:ext uri="{BB962C8B-B14F-4D97-AF65-F5344CB8AC3E}">
        <p14:creationId xmlns:p14="http://schemas.microsoft.com/office/powerpoint/2010/main" val="1761913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Driving Limitations</a:t>
            </a:r>
          </a:p>
        </p:txBody>
      </p:sp>
      <p:sp>
        <p:nvSpPr>
          <p:cNvPr id="47107" name="Rectangle 3"/>
          <p:cNvSpPr>
            <a:spLocks noGrp="1" noChangeArrowheads="1"/>
          </p:cNvSpPr>
          <p:nvPr>
            <p:ph type="body" idx="1"/>
          </p:nvPr>
        </p:nvSpPr>
        <p:spPr/>
        <p:txBody>
          <a:bodyPr/>
          <a:lstStyle/>
          <a:p>
            <a:r>
              <a:rPr lang="en-US" dirty="0"/>
              <a:t>CDL for ENOPs operating vehicles in excess of 26,000 GVW</a:t>
            </a:r>
          </a:p>
          <a:p>
            <a:r>
              <a:rPr lang="en-US" dirty="0"/>
              <a:t>DOT exemptions for wildland fire</a:t>
            </a:r>
          </a:p>
        </p:txBody>
      </p:sp>
      <p:pic>
        <p:nvPicPr>
          <p:cNvPr id="3" name="Picture 2" descr="Federal Motor Carrier Safety Administr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322" y="3048000"/>
            <a:ext cx="5562600" cy="2827655"/>
          </a:xfrm>
          <a:prstGeom prst="rect">
            <a:avLst/>
          </a:prstGeom>
        </p:spPr>
      </p:pic>
    </p:spTree>
    <p:extLst>
      <p:ext uri="{BB962C8B-B14F-4D97-AF65-F5344CB8AC3E}">
        <p14:creationId xmlns:p14="http://schemas.microsoft.com/office/powerpoint/2010/main" val="636179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Incident Operations Driving</a:t>
            </a:r>
          </a:p>
        </p:txBody>
      </p:sp>
      <p:sp>
        <p:nvSpPr>
          <p:cNvPr id="48131" name="Rectangle 3"/>
          <p:cNvSpPr>
            <a:spLocks noGrp="1" noChangeArrowheads="1"/>
          </p:cNvSpPr>
          <p:nvPr>
            <p:ph type="body" idx="1"/>
          </p:nvPr>
        </p:nvSpPr>
        <p:spPr/>
        <p:txBody>
          <a:bodyPr>
            <a:normAutofit lnSpcReduction="10000"/>
          </a:bodyPr>
          <a:lstStyle/>
          <a:p>
            <a:r>
              <a:rPr lang="en-US" dirty="0"/>
              <a:t>No driver will drive more than 10 hours (behind the wheel) within any duty day.</a:t>
            </a:r>
          </a:p>
          <a:p>
            <a:r>
              <a:rPr lang="en-US" dirty="0"/>
              <a:t>Multiple drivers in a single vehicle may drive up to the duty-day limitation provided no driver exceeds the individual driving (behind the wheel) time limitation of 10 hours.</a:t>
            </a:r>
          </a:p>
          <a:p>
            <a:r>
              <a:rPr lang="en-US" dirty="0"/>
              <a:t>Driving hours are from 0500-2200 hours.</a:t>
            </a:r>
          </a:p>
          <a:p>
            <a:r>
              <a:rPr lang="en-US" dirty="0">
                <a:effectLst>
                  <a:glow>
                    <a:srgbClr val="000000"/>
                  </a:glow>
                  <a:outerShdw sx="0" sy="0">
                    <a:srgbClr val="000000"/>
                  </a:outerShdw>
                  <a:reflection stA="0" endPos="0" fadeDir="0" sx="0" sy="0"/>
                </a:effectLst>
              </a:rPr>
              <a:t>To manage fatigue, every effort should be made to avoid off-unit (excluding IA response) mobilization and demobilization travel between 2200-0500 hours.</a:t>
            </a:r>
          </a:p>
          <a:p>
            <a:endParaRPr lang="en-US" dirty="0"/>
          </a:p>
        </p:txBody>
      </p:sp>
    </p:spTree>
    <p:extLst>
      <p:ext uri="{BB962C8B-B14F-4D97-AF65-F5344CB8AC3E}">
        <p14:creationId xmlns:p14="http://schemas.microsoft.com/office/powerpoint/2010/main" val="4267705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Incident Operations Driving</a:t>
            </a:r>
          </a:p>
        </p:txBody>
      </p:sp>
      <p:sp>
        <p:nvSpPr>
          <p:cNvPr id="49155" name="Rectangle 3"/>
          <p:cNvSpPr>
            <a:spLocks noGrp="1" noChangeArrowheads="1"/>
          </p:cNvSpPr>
          <p:nvPr>
            <p:ph type="body" idx="1"/>
          </p:nvPr>
        </p:nvSpPr>
        <p:spPr/>
        <p:txBody>
          <a:bodyPr/>
          <a:lstStyle/>
          <a:p>
            <a:r>
              <a:rPr lang="en-US" dirty="0"/>
              <a:t>A driver shall drive only if he/she has had at least eight (8) consecutive hours off duty before beginning a shift. Exception to the minimum off-duty hour requirement is allowed when essential to:</a:t>
            </a:r>
          </a:p>
          <a:p>
            <a:pPr lvl="1"/>
            <a:r>
              <a:rPr lang="en-US" dirty="0"/>
              <a:t>Accomplish immediate and critical suppression objectives.</a:t>
            </a:r>
          </a:p>
          <a:p>
            <a:pPr lvl="1"/>
            <a:r>
              <a:rPr lang="en-US" dirty="0"/>
              <a:t>Address immediate and critical firefighter or public safety issues.</a:t>
            </a:r>
          </a:p>
        </p:txBody>
      </p:sp>
    </p:spTree>
    <p:extLst>
      <p:ext uri="{BB962C8B-B14F-4D97-AF65-F5344CB8AC3E}">
        <p14:creationId xmlns:p14="http://schemas.microsoft.com/office/powerpoint/2010/main" val="3856030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Work/Rest Guidelines</a:t>
            </a:r>
          </a:p>
        </p:txBody>
      </p:sp>
      <p:sp>
        <p:nvSpPr>
          <p:cNvPr id="50179" name="Rectangle 3"/>
          <p:cNvSpPr>
            <a:spLocks noGrp="1" noChangeArrowheads="1"/>
          </p:cNvSpPr>
          <p:nvPr>
            <p:ph type="body" idx="1"/>
          </p:nvPr>
        </p:nvSpPr>
        <p:spPr/>
        <p:txBody>
          <a:bodyPr/>
          <a:lstStyle/>
          <a:p>
            <a:r>
              <a:rPr lang="en-US" dirty="0"/>
              <a:t>Documentation is required for shifts in excess of 16 hours.</a:t>
            </a:r>
          </a:p>
          <a:p>
            <a:r>
              <a:rPr lang="en-US" dirty="0"/>
              <a:t>Minimum 2:1 work-to-rest ratio (for every two hours of work or travel, provide one hour of sleep and/or rest)</a:t>
            </a:r>
          </a:p>
        </p:txBody>
      </p:sp>
    </p:spTree>
    <p:extLst>
      <p:ext uri="{BB962C8B-B14F-4D97-AF65-F5344CB8AC3E}">
        <p14:creationId xmlns:p14="http://schemas.microsoft.com/office/powerpoint/2010/main" val="1791332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ctrTitle"/>
          </p:nvPr>
        </p:nvSpPr>
        <p:spPr/>
        <p:txBody>
          <a:bodyPr/>
          <a:lstStyle/>
          <a:p>
            <a:r>
              <a:rPr lang="en-US"/>
              <a:t>Work/Rest Driving Scenarios</a:t>
            </a:r>
            <a:endParaRPr lang="en-US" dirty="0"/>
          </a:p>
        </p:txBody>
      </p:sp>
    </p:spTree>
    <p:extLst>
      <p:ext uri="{BB962C8B-B14F-4D97-AF65-F5344CB8AC3E}">
        <p14:creationId xmlns:p14="http://schemas.microsoft.com/office/powerpoint/2010/main" val="3287112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p:txBody>
          <a:bodyPr/>
          <a:lstStyle/>
          <a:p>
            <a:r>
              <a:rPr lang="en-US"/>
              <a:t>Scenario 1</a:t>
            </a:r>
          </a:p>
        </p:txBody>
      </p:sp>
      <p:sp>
        <p:nvSpPr>
          <p:cNvPr id="24580" name="Rectangle 4"/>
          <p:cNvSpPr>
            <a:spLocks noGrp="1" noChangeArrowheads="1"/>
          </p:cNvSpPr>
          <p:nvPr>
            <p:ph type="body" idx="1"/>
          </p:nvPr>
        </p:nvSpPr>
        <p:spPr/>
        <p:txBody>
          <a:bodyPr/>
          <a:lstStyle/>
          <a:p>
            <a:r>
              <a:rPr lang="en-US"/>
              <a:t>You (the ENOP with a CDL) and a module member (non-CDL driver) are traveling to another state in a Type 4 engine. The trip length is estimated at 26 hours.</a:t>
            </a:r>
          </a:p>
          <a:p>
            <a:pPr lvl="1"/>
            <a:r>
              <a:rPr lang="en-US"/>
              <a:t>How many days will it take to reach your destination?</a:t>
            </a:r>
          </a:p>
        </p:txBody>
      </p:sp>
      <p:pic>
        <p:nvPicPr>
          <p:cNvPr id="24582" name="Picture 6" descr="Engine on a road"/>
          <p:cNvPicPr>
            <a:picLocks noChangeAspect="1" noChangeArrowheads="1"/>
          </p:cNvPicPr>
          <p:nvPr/>
        </p:nvPicPr>
        <p:blipFill>
          <a:blip r:embed="rId2"/>
          <a:srcRect/>
          <a:stretch>
            <a:fillRect/>
          </a:stretch>
        </p:blipFill>
        <p:spPr bwMode="auto">
          <a:xfrm>
            <a:off x="1773904" y="3987319"/>
            <a:ext cx="5595937" cy="2290763"/>
          </a:xfrm>
          <a:prstGeom prst="rect">
            <a:avLst/>
          </a:prstGeom>
          <a:noFill/>
          <a:ln w="28575" algn="ctr">
            <a:solidFill>
              <a:schemeClr val="tx1"/>
            </a:solidFill>
            <a:miter lim="800000"/>
            <a:headEnd/>
            <a:tailEnd/>
          </a:ln>
          <a:effectLst/>
        </p:spPr>
      </p:pic>
    </p:spTree>
    <p:extLst>
      <p:ext uri="{BB962C8B-B14F-4D97-AF65-F5344CB8AC3E}">
        <p14:creationId xmlns:p14="http://schemas.microsoft.com/office/powerpoint/2010/main" val="1336787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Scenario 1 - Answer</a:t>
            </a:r>
          </a:p>
        </p:txBody>
      </p:sp>
      <p:sp>
        <p:nvSpPr>
          <p:cNvPr id="53251" name="Rectangle 3"/>
          <p:cNvSpPr>
            <a:spLocks noGrp="1" noChangeArrowheads="1"/>
          </p:cNvSpPr>
          <p:nvPr>
            <p:ph type="body" idx="1"/>
          </p:nvPr>
        </p:nvSpPr>
        <p:spPr/>
        <p:txBody>
          <a:bodyPr/>
          <a:lstStyle/>
          <a:p>
            <a:r>
              <a:rPr lang="en-US" dirty="0"/>
              <a:t>Three days</a:t>
            </a:r>
          </a:p>
          <a:p>
            <a:r>
              <a:rPr lang="en-US" dirty="0"/>
              <a:t>“No driver will drive more than 10 hours (behind the wheel) within any duty day.” </a:t>
            </a:r>
          </a:p>
          <a:p>
            <a:r>
              <a:rPr lang="en-US" dirty="0"/>
              <a:t>The non-CDL driver is not allowed to drive the engine.</a:t>
            </a:r>
          </a:p>
        </p:txBody>
      </p:sp>
      <p:grpSp>
        <p:nvGrpSpPr>
          <p:cNvPr id="12" name="Group 9" descr="Firefighter with drip torch"/>
          <p:cNvGrpSpPr>
            <a:grpSpLocks/>
          </p:cNvGrpSpPr>
          <p:nvPr/>
        </p:nvGrpSpPr>
        <p:grpSpPr bwMode="auto">
          <a:xfrm>
            <a:off x="6858000" y="2209800"/>
            <a:ext cx="1524000" cy="4267200"/>
            <a:chOff x="3870" y="60"/>
            <a:chExt cx="1724" cy="4266"/>
          </a:xfrm>
        </p:grpSpPr>
        <p:sp>
          <p:nvSpPr>
            <p:cNvPr id="13" name="Freeform 10"/>
            <p:cNvSpPr>
              <a:spLocks/>
            </p:cNvSpPr>
            <p:nvPr/>
          </p:nvSpPr>
          <p:spPr bwMode="auto">
            <a:xfrm>
              <a:off x="5215" y="60"/>
              <a:ext cx="339" cy="1482"/>
            </a:xfrm>
            <a:custGeom>
              <a:avLst/>
              <a:gdLst/>
              <a:ahLst/>
              <a:cxnLst>
                <a:cxn ang="0">
                  <a:pos x="83" y="12"/>
                </a:cxn>
                <a:cxn ang="0">
                  <a:pos x="149" y="60"/>
                </a:cxn>
                <a:cxn ang="0">
                  <a:pos x="179" y="114"/>
                </a:cxn>
                <a:cxn ang="0">
                  <a:pos x="203" y="204"/>
                </a:cxn>
                <a:cxn ang="0">
                  <a:pos x="149" y="576"/>
                </a:cxn>
                <a:cxn ang="0">
                  <a:pos x="149" y="792"/>
                </a:cxn>
                <a:cxn ang="0">
                  <a:pos x="167" y="888"/>
                </a:cxn>
                <a:cxn ang="0">
                  <a:pos x="221" y="822"/>
                </a:cxn>
                <a:cxn ang="0">
                  <a:pos x="245" y="696"/>
                </a:cxn>
                <a:cxn ang="0">
                  <a:pos x="239" y="672"/>
                </a:cxn>
                <a:cxn ang="0">
                  <a:pos x="233" y="654"/>
                </a:cxn>
                <a:cxn ang="0">
                  <a:pos x="251" y="672"/>
                </a:cxn>
                <a:cxn ang="0">
                  <a:pos x="299" y="762"/>
                </a:cxn>
                <a:cxn ang="0">
                  <a:pos x="311" y="798"/>
                </a:cxn>
                <a:cxn ang="0">
                  <a:pos x="317" y="816"/>
                </a:cxn>
                <a:cxn ang="0">
                  <a:pos x="257" y="1284"/>
                </a:cxn>
                <a:cxn ang="0">
                  <a:pos x="215" y="1422"/>
                </a:cxn>
                <a:cxn ang="0">
                  <a:pos x="197" y="1482"/>
                </a:cxn>
                <a:cxn ang="0">
                  <a:pos x="179" y="1386"/>
                </a:cxn>
                <a:cxn ang="0">
                  <a:pos x="125" y="1200"/>
                </a:cxn>
                <a:cxn ang="0">
                  <a:pos x="95" y="1128"/>
                </a:cxn>
                <a:cxn ang="0">
                  <a:pos x="11" y="810"/>
                </a:cxn>
                <a:cxn ang="0">
                  <a:pos x="29" y="456"/>
                </a:cxn>
                <a:cxn ang="0">
                  <a:pos x="101" y="294"/>
                </a:cxn>
                <a:cxn ang="0">
                  <a:pos x="125" y="216"/>
                </a:cxn>
                <a:cxn ang="0">
                  <a:pos x="113" y="84"/>
                </a:cxn>
                <a:cxn ang="0">
                  <a:pos x="95" y="30"/>
                </a:cxn>
                <a:cxn ang="0">
                  <a:pos x="65" y="0"/>
                </a:cxn>
                <a:cxn ang="0">
                  <a:pos x="83" y="12"/>
                </a:cxn>
              </a:cxnLst>
              <a:rect l="0" t="0" r="r" b="b"/>
              <a:pathLst>
                <a:path w="339" h="1482">
                  <a:moveTo>
                    <a:pt x="83" y="12"/>
                  </a:moveTo>
                  <a:cubicBezTo>
                    <a:pt x="126" y="26"/>
                    <a:pt x="118" y="29"/>
                    <a:pt x="149" y="60"/>
                  </a:cubicBezTo>
                  <a:cubicBezTo>
                    <a:pt x="160" y="92"/>
                    <a:pt x="151" y="73"/>
                    <a:pt x="179" y="114"/>
                  </a:cubicBezTo>
                  <a:cubicBezTo>
                    <a:pt x="193" y="136"/>
                    <a:pt x="199" y="179"/>
                    <a:pt x="203" y="204"/>
                  </a:cubicBezTo>
                  <a:cubicBezTo>
                    <a:pt x="198" y="335"/>
                    <a:pt x="190" y="453"/>
                    <a:pt x="149" y="576"/>
                  </a:cubicBezTo>
                  <a:cubicBezTo>
                    <a:pt x="139" y="649"/>
                    <a:pt x="133" y="718"/>
                    <a:pt x="149" y="792"/>
                  </a:cubicBezTo>
                  <a:cubicBezTo>
                    <a:pt x="152" y="804"/>
                    <a:pt x="187" y="949"/>
                    <a:pt x="167" y="888"/>
                  </a:cubicBezTo>
                  <a:cubicBezTo>
                    <a:pt x="177" y="857"/>
                    <a:pt x="194" y="840"/>
                    <a:pt x="221" y="822"/>
                  </a:cubicBezTo>
                  <a:cubicBezTo>
                    <a:pt x="261" y="761"/>
                    <a:pt x="258" y="830"/>
                    <a:pt x="245" y="696"/>
                  </a:cubicBezTo>
                  <a:cubicBezTo>
                    <a:pt x="244" y="688"/>
                    <a:pt x="241" y="680"/>
                    <a:pt x="239" y="672"/>
                  </a:cubicBezTo>
                  <a:cubicBezTo>
                    <a:pt x="237" y="666"/>
                    <a:pt x="227" y="654"/>
                    <a:pt x="233" y="654"/>
                  </a:cubicBezTo>
                  <a:cubicBezTo>
                    <a:pt x="241" y="654"/>
                    <a:pt x="246" y="665"/>
                    <a:pt x="251" y="672"/>
                  </a:cubicBezTo>
                  <a:cubicBezTo>
                    <a:pt x="271" y="695"/>
                    <a:pt x="287" y="734"/>
                    <a:pt x="299" y="762"/>
                  </a:cubicBezTo>
                  <a:cubicBezTo>
                    <a:pt x="304" y="774"/>
                    <a:pt x="307" y="786"/>
                    <a:pt x="311" y="798"/>
                  </a:cubicBezTo>
                  <a:cubicBezTo>
                    <a:pt x="313" y="804"/>
                    <a:pt x="317" y="816"/>
                    <a:pt x="317" y="816"/>
                  </a:cubicBezTo>
                  <a:cubicBezTo>
                    <a:pt x="339" y="971"/>
                    <a:pt x="306" y="1136"/>
                    <a:pt x="257" y="1284"/>
                  </a:cubicBezTo>
                  <a:cubicBezTo>
                    <a:pt x="242" y="1329"/>
                    <a:pt x="227" y="1376"/>
                    <a:pt x="215" y="1422"/>
                  </a:cubicBezTo>
                  <a:cubicBezTo>
                    <a:pt x="210" y="1442"/>
                    <a:pt x="197" y="1482"/>
                    <a:pt x="197" y="1482"/>
                  </a:cubicBezTo>
                  <a:cubicBezTo>
                    <a:pt x="187" y="1451"/>
                    <a:pt x="187" y="1418"/>
                    <a:pt x="179" y="1386"/>
                  </a:cubicBezTo>
                  <a:cubicBezTo>
                    <a:pt x="164" y="1325"/>
                    <a:pt x="145" y="1259"/>
                    <a:pt x="125" y="1200"/>
                  </a:cubicBezTo>
                  <a:cubicBezTo>
                    <a:pt x="116" y="1172"/>
                    <a:pt x="106" y="1153"/>
                    <a:pt x="95" y="1128"/>
                  </a:cubicBezTo>
                  <a:cubicBezTo>
                    <a:pt x="51" y="1029"/>
                    <a:pt x="26" y="916"/>
                    <a:pt x="11" y="810"/>
                  </a:cubicBezTo>
                  <a:cubicBezTo>
                    <a:pt x="6" y="694"/>
                    <a:pt x="0" y="570"/>
                    <a:pt x="29" y="456"/>
                  </a:cubicBezTo>
                  <a:cubicBezTo>
                    <a:pt x="44" y="397"/>
                    <a:pt x="77" y="348"/>
                    <a:pt x="101" y="294"/>
                  </a:cubicBezTo>
                  <a:cubicBezTo>
                    <a:pt x="112" y="269"/>
                    <a:pt x="116" y="242"/>
                    <a:pt x="125" y="216"/>
                  </a:cubicBezTo>
                  <a:cubicBezTo>
                    <a:pt x="121" y="153"/>
                    <a:pt x="127" y="131"/>
                    <a:pt x="113" y="84"/>
                  </a:cubicBezTo>
                  <a:cubicBezTo>
                    <a:pt x="108" y="66"/>
                    <a:pt x="106" y="46"/>
                    <a:pt x="95" y="30"/>
                  </a:cubicBezTo>
                  <a:cubicBezTo>
                    <a:pt x="87" y="18"/>
                    <a:pt x="65" y="0"/>
                    <a:pt x="65" y="0"/>
                  </a:cubicBezTo>
                  <a:cubicBezTo>
                    <a:pt x="65" y="0"/>
                    <a:pt x="77" y="8"/>
                    <a:pt x="83" y="1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4" name="Freeform 11"/>
            <p:cNvSpPr>
              <a:spLocks/>
            </p:cNvSpPr>
            <p:nvPr/>
          </p:nvSpPr>
          <p:spPr bwMode="auto">
            <a:xfrm>
              <a:off x="5069" y="1284"/>
              <a:ext cx="218" cy="600"/>
            </a:xfrm>
            <a:custGeom>
              <a:avLst/>
              <a:gdLst/>
              <a:ahLst/>
              <a:cxnLst>
                <a:cxn ang="0">
                  <a:pos x="67" y="42"/>
                </a:cxn>
                <a:cxn ang="0">
                  <a:pos x="139" y="102"/>
                </a:cxn>
                <a:cxn ang="0">
                  <a:pos x="181" y="174"/>
                </a:cxn>
                <a:cxn ang="0">
                  <a:pos x="205" y="228"/>
                </a:cxn>
                <a:cxn ang="0">
                  <a:pos x="205" y="342"/>
                </a:cxn>
                <a:cxn ang="0">
                  <a:pos x="145" y="600"/>
                </a:cxn>
                <a:cxn ang="0">
                  <a:pos x="79" y="300"/>
                </a:cxn>
                <a:cxn ang="0">
                  <a:pos x="49" y="204"/>
                </a:cxn>
                <a:cxn ang="0">
                  <a:pos x="55" y="168"/>
                </a:cxn>
                <a:cxn ang="0">
                  <a:pos x="67" y="120"/>
                </a:cxn>
                <a:cxn ang="0">
                  <a:pos x="49" y="48"/>
                </a:cxn>
                <a:cxn ang="0">
                  <a:pos x="25" y="12"/>
                </a:cxn>
                <a:cxn ang="0">
                  <a:pos x="7" y="0"/>
                </a:cxn>
                <a:cxn ang="0">
                  <a:pos x="43" y="12"/>
                </a:cxn>
                <a:cxn ang="0">
                  <a:pos x="79" y="36"/>
                </a:cxn>
                <a:cxn ang="0">
                  <a:pos x="67" y="42"/>
                </a:cxn>
              </a:cxnLst>
              <a:rect l="0" t="0" r="r" b="b"/>
              <a:pathLst>
                <a:path w="218" h="600">
                  <a:moveTo>
                    <a:pt x="67" y="42"/>
                  </a:moveTo>
                  <a:cubicBezTo>
                    <a:pt x="94" y="60"/>
                    <a:pt x="112" y="84"/>
                    <a:pt x="139" y="102"/>
                  </a:cubicBezTo>
                  <a:cubicBezTo>
                    <a:pt x="148" y="129"/>
                    <a:pt x="165" y="150"/>
                    <a:pt x="181" y="174"/>
                  </a:cubicBezTo>
                  <a:cubicBezTo>
                    <a:pt x="181" y="175"/>
                    <a:pt x="199" y="220"/>
                    <a:pt x="205" y="228"/>
                  </a:cubicBezTo>
                  <a:cubicBezTo>
                    <a:pt x="218" y="280"/>
                    <a:pt x="213" y="250"/>
                    <a:pt x="205" y="342"/>
                  </a:cubicBezTo>
                  <a:cubicBezTo>
                    <a:pt x="198" y="423"/>
                    <a:pt x="192" y="529"/>
                    <a:pt x="145" y="600"/>
                  </a:cubicBezTo>
                  <a:cubicBezTo>
                    <a:pt x="129" y="490"/>
                    <a:pt x="161" y="382"/>
                    <a:pt x="79" y="300"/>
                  </a:cubicBezTo>
                  <a:cubicBezTo>
                    <a:pt x="68" y="268"/>
                    <a:pt x="57" y="237"/>
                    <a:pt x="49" y="204"/>
                  </a:cubicBezTo>
                  <a:cubicBezTo>
                    <a:pt x="51" y="192"/>
                    <a:pt x="52" y="180"/>
                    <a:pt x="55" y="168"/>
                  </a:cubicBezTo>
                  <a:cubicBezTo>
                    <a:pt x="58" y="152"/>
                    <a:pt x="67" y="120"/>
                    <a:pt x="67" y="120"/>
                  </a:cubicBezTo>
                  <a:cubicBezTo>
                    <a:pt x="59" y="72"/>
                    <a:pt x="65" y="96"/>
                    <a:pt x="49" y="48"/>
                  </a:cubicBezTo>
                  <a:cubicBezTo>
                    <a:pt x="44" y="34"/>
                    <a:pt x="37" y="20"/>
                    <a:pt x="25" y="12"/>
                  </a:cubicBezTo>
                  <a:cubicBezTo>
                    <a:pt x="19" y="8"/>
                    <a:pt x="0" y="0"/>
                    <a:pt x="7" y="0"/>
                  </a:cubicBezTo>
                  <a:cubicBezTo>
                    <a:pt x="20" y="0"/>
                    <a:pt x="31" y="8"/>
                    <a:pt x="43" y="12"/>
                  </a:cubicBezTo>
                  <a:cubicBezTo>
                    <a:pt x="57" y="17"/>
                    <a:pt x="79" y="36"/>
                    <a:pt x="79" y="36"/>
                  </a:cubicBezTo>
                  <a:cubicBezTo>
                    <a:pt x="87" y="61"/>
                    <a:pt x="90" y="58"/>
                    <a:pt x="67" y="4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5" name="Freeform 12"/>
            <p:cNvSpPr>
              <a:spLocks/>
            </p:cNvSpPr>
            <p:nvPr/>
          </p:nvSpPr>
          <p:spPr bwMode="auto">
            <a:xfrm>
              <a:off x="5088" y="1673"/>
              <a:ext cx="91" cy="300"/>
            </a:xfrm>
            <a:custGeom>
              <a:avLst/>
              <a:gdLst/>
              <a:ahLst/>
              <a:cxnLst>
                <a:cxn ang="0">
                  <a:pos x="55" y="31"/>
                </a:cxn>
                <a:cxn ang="0">
                  <a:pos x="79" y="67"/>
                </a:cxn>
                <a:cxn ang="0">
                  <a:pos x="91" y="85"/>
                </a:cxn>
                <a:cxn ang="0">
                  <a:pos x="31" y="289"/>
                </a:cxn>
                <a:cxn ang="0">
                  <a:pos x="43" y="253"/>
                </a:cxn>
                <a:cxn ang="0">
                  <a:pos x="61" y="157"/>
                </a:cxn>
                <a:cxn ang="0">
                  <a:pos x="37" y="43"/>
                </a:cxn>
                <a:cxn ang="0">
                  <a:pos x="7" y="7"/>
                </a:cxn>
                <a:cxn ang="0">
                  <a:pos x="31" y="13"/>
                </a:cxn>
                <a:cxn ang="0">
                  <a:pos x="55" y="31"/>
                </a:cxn>
              </a:cxnLst>
              <a:rect l="0" t="0" r="r" b="b"/>
              <a:pathLst>
                <a:path w="91" h="300">
                  <a:moveTo>
                    <a:pt x="55" y="31"/>
                  </a:moveTo>
                  <a:cubicBezTo>
                    <a:pt x="63" y="43"/>
                    <a:pt x="71" y="55"/>
                    <a:pt x="79" y="67"/>
                  </a:cubicBezTo>
                  <a:cubicBezTo>
                    <a:pt x="83" y="73"/>
                    <a:pt x="91" y="85"/>
                    <a:pt x="91" y="85"/>
                  </a:cubicBezTo>
                  <a:cubicBezTo>
                    <a:pt x="84" y="159"/>
                    <a:pt x="73" y="227"/>
                    <a:pt x="31" y="289"/>
                  </a:cubicBezTo>
                  <a:cubicBezTo>
                    <a:pt x="24" y="300"/>
                    <a:pt x="39" y="265"/>
                    <a:pt x="43" y="253"/>
                  </a:cubicBezTo>
                  <a:cubicBezTo>
                    <a:pt x="53" y="222"/>
                    <a:pt x="56" y="190"/>
                    <a:pt x="61" y="157"/>
                  </a:cubicBezTo>
                  <a:cubicBezTo>
                    <a:pt x="56" y="113"/>
                    <a:pt x="51" y="84"/>
                    <a:pt x="37" y="43"/>
                  </a:cubicBezTo>
                  <a:cubicBezTo>
                    <a:pt x="32" y="28"/>
                    <a:pt x="0" y="21"/>
                    <a:pt x="7" y="7"/>
                  </a:cubicBezTo>
                  <a:cubicBezTo>
                    <a:pt x="11" y="0"/>
                    <a:pt x="23" y="11"/>
                    <a:pt x="31" y="13"/>
                  </a:cubicBezTo>
                  <a:cubicBezTo>
                    <a:pt x="51" y="27"/>
                    <a:pt x="44" y="20"/>
                    <a:pt x="55" y="31"/>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6" name="Freeform 13"/>
            <p:cNvSpPr>
              <a:spLocks/>
            </p:cNvSpPr>
            <p:nvPr/>
          </p:nvSpPr>
          <p:spPr bwMode="auto">
            <a:xfrm>
              <a:off x="4968" y="1438"/>
              <a:ext cx="570" cy="2486"/>
            </a:xfrm>
            <a:custGeom>
              <a:avLst/>
              <a:gdLst/>
              <a:ahLst/>
              <a:cxnLst>
                <a:cxn ang="0">
                  <a:pos x="84" y="2384"/>
                </a:cxn>
                <a:cxn ang="0">
                  <a:pos x="102" y="2330"/>
                </a:cxn>
                <a:cxn ang="0">
                  <a:pos x="36" y="1988"/>
                </a:cxn>
                <a:cxn ang="0">
                  <a:pos x="0" y="1916"/>
                </a:cxn>
                <a:cxn ang="0">
                  <a:pos x="102" y="1538"/>
                </a:cxn>
                <a:cxn ang="0">
                  <a:pos x="120" y="1484"/>
                </a:cxn>
                <a:cxn ang="0">
                  <a:pos x="66" y="1220"/>
                </a:cxn>
                <a:cxn ang="0">
                  <a:pos x="120" y="926"/>
                </a:cxn>
                <a:cxn ang="0">
                  <a:pos x="162" y="836"/>
                </a:cxn>
                <a:cxn ang="0">
                  <a:pos x="174" y="698"/>
                </a:cxn>
                <a:cxn ang="0">
                  <a:pos x="312" y="446"/>
                </a:cxn>
                <a:cxn ang="0">
                  <a:pos x="342" y="350"/>
                </a:cxn>
                <a:cxn ang="0">
                  <a:pos x="198" y="740"/>
                </a:cxn>
                <a:cxn ang="0">
                  <a:pos x="156" y="992"/>
                </a:cxn>
                <a:cxn ang="0">
                  <a:pos x="138" y="1046"/>
                </a:cxn>
                <a:cxn ang="0">
                  <a:pos x="186" y="1364"/>
                </a:cxn>
                <a:cxn ang="0">
                  <a:pos x="198" y="1328"/>
                </a:cxn>
                <a:cxn ang="0">
                  <a:pos x="240" y="1178"/>
                </a:cxn>
                <a:cxn ang="0">
                  <a:pos x="318" y="1076"/>
                </a:cxn>
                <a:cxn ang="0">
                  <a:pos x="348" y="986"/>
                </a:cxn>
                <a:cxn ang="0">
                  <a:pos x="372" y="698"/>
                </a:cxn>
                <a:cxn ang="0">
                  <a:pos x="444" y="536"/>
                </a:cxn>
                <a:cxn ang="0">
                  <a:pos x="462" y="482"/>
                </a:cxn>
                <a:cxn ang="0">
                  <a:pos x="540" y="152"/>
                </a:cxn>
                <a:cxn ang="0">
                  <a:pos x="534" y="50"/>
                </a:cxn>
                <a:cxn ang="0">
                  <a:pos x="570" y="326"/>
                </a:cxn>
                <a:cxn ang="0">
                  <a:pos x="450" y="710"/>
                </a:cxn>
                <a:cxn ang="0">
                  <a:pos x="414" y="1142"/>
                </a:cxn>
                <a:cxn ang="0">
                  <a:pos x="216" y="1688"/>
                </a:cxn>
                <a:cxn ang="0">
                  <a:pos x="174" y="1796"/>
                </a:cxn>
                <a:cxn ang="0">
                  <a:pos x="138" y="2378"/>
                </a:cxn>
                <a:cxn ang="0">
                  <a:pos x="66" y="2486"/>
                </a:cxn>
              </a:cxnLst>
              <a:rect l="0" t="0" r="r" b="b"/>
              <a:pathLst>
                <a:path w="570" h="2486">
                  <a:moveTo>
                    <a:pt x="66" y="2486"/>
                  </a:moveTo>
                  <a:cubicBezTo>
                    <a:pt x="57" y="2458"/>
                    <a:pt x="77" y="2413"/>
                    <a:pt x="84" y="2384"/>
                  </a:cubicBezTo>
                  <a:cubicBezTo>
                    <a:pt x="87" y="2372"/>
                    <a:pt x="92" y="2360"/>
                    <a:pt x="96" y="2348"/>
                  </a:cubicBezTo>
                  <a:cubicBezTo>
                    <a:pt x="98" y="2342"/>
                    <a:pt x="102" y="2330"/>
                    <a:pt x="102" y="2330"/>
                  </a:cubicBezTo>
                  <a:cubicBezTo>
                    <a:pt x="92" y="2233"/>
                    <a:pt x="85" y="2135"/>
                    <a:pt x="54" y="2042"/>
                  </a:cubicBezTo>
                  <a:cubicBezTo>
                    <a:pt x="48" y="2024"/>
                    <a:pt x="42" y="2006"/>
                    <a:pt x="36" y="1988"/>
                  </a:cubicBezTo>
                  <a:cubicBezTo>
                    <a:pt x="31" y="1974"/>
                    <a:pt x="17" y="1966"/>
                    <a:pt x="12" y="1952"/>
                  </a:cubicBezTo>
                  <a:cubicBezTo>
                    <a:pt x="8" y="1940"/>
                    <a:pt x="0" y="1916"/>
                    <a:pt x="0" y="1916"/>
                  </a:cubicBezTo>
                  <a:cubicBezTo>
                    <a:pt x="6" y="1812"/>
                    <a:pt x="14" y="1720"/>
                    <a:pt x="60" y="1628"/>
                  </a:cubicBezTo>
                  <a:cubicBezTo>
                    <a:pt x="75" y="1597"/>
                    <a:pt x="91" y="1571"/>
                    <a:pt x="102" y="1538"/>
                  </a:cubicBezTo>
                  <a:cubicBezTo>
                    <a:pt x="106" y="1526"/>
                    <a:pt x="110" y="1514"/>
                    <a:pt x="114" y="1502"/>
                  </a:cubicBezTo>
                  <a:cubicBezTo>
                    <a:pt x="116" y="1496"/>
                    <a:pt x="120" y="1484"/>
                    <a:pt x="120" y="1484"/>
                  </a:cubicBezTo>
                  <a:cubicBezTo>
                    <a:pt x="126" y="1435"/>
                    <a:pt x="130" y="1433"/>
                    <a:pt x="120" y="1382"/>
                  </a:cubicBezTo>
                  <a:cubicBezTo>
                    <a:pt x="109" y="1327"/>
                    <a:pt x="75" y="1275"/>
                    <a:pt x="66" y="1220"/>
                  </a:cubicBezTo>
                  <a:cubicBezTo>
                    <a:pt x="57" y="1164"/>
                    <a:pt x="61" y="1196"/>
                    <a:pt x="54" y="1124"/>
                  </a:cubicBezTo>
                  <a:cubicBezTo>
                    <a:pt x="74" y="1025"/>
                    <a:pt x="66" y="1006"/>
                    <a:pt x="120" y="926"/>
                  </a:cubicBezTo>
                  <a:cubicBezTo>
                    <a:pt x="131" y="909"/>
                    <a:pt x="142" y="890"/>
                    <a:pt x="150" y="872"/>
                  </a:cubicBezTo>
                  <a:cubicBezTo>
                    <a:pt x="155" y="860"/>
                    <a:pt x="158" y="848"/>
                    <a:pt x="162" y="836"/>
                  </a:cubicBezTo>
                  <a:cubicBezTo>
                    <a:pt x="164" y="830"/>
                    <a:pt x="168" y="818"/>
                    <a:pt x="168" y="818"/>
                  </a:cubicBezTo>
                  <a:cubicBezTo>
                    <a:pt x="170" y="778"/>
                    <a:pt x="169" y="738"/>
                    <a:pt x="174" y="698"/>
                  </a:cubicBezTo>
                  <a:cubicBezTo>
                    <a:pt x="181" y="640"/>
                    <a:pt x="230" y="580"/>
                    <a:pt x="264" y="536"/>
                  </a:cubicBezTo>
                  <a:cubicBezTo>
                    <a:pt x="286" y="507"/>
                    <a:pt x="296" y="478"/>
                    <a:pt x="312" y="446"/>
                  </a:cubicBezTo>
                  <a:cubicBezTo>
                    <a:pt x="321" y="428"/>
                    <a:pt x="336" y="392"/>
                    <a:pt x="336" y="392"/>
                  </a:cubicBezTo>
                  <a:cubicBezTo>
                    <a:pt x="338" y="378"/>
                    <a:pt x="342" y="336"/>
                    <a:pt x="342" y="350"/>
                  </a:cubicBezTo>
                  <a:cubicBezTo>
                    <a:pt x="342" y="380"/>
                    <a:pt x="344" y="465"/>
                    <a:pt x="324" y="506"/>
                  </a:cubicBezTo>
                  <a:cubicBezTo>
                    <a:pt x="284" y="585"/>
                    <a:pt x="226" y="655"/>
                    <a:pt x="198" y="740"/>
                  </a:cubicBezTo>
                  <a:cubicBezTo>
                    <a:pt x="196" y="762"/>
                    <a:pt x="200" y="835"/>
                    <a:pt x="192" y="860"/>
                  </a:cubicBezTo>
                  <a:cubicBezTo>
                    <a:pt x="186" y="912"/>
                    <a:pt x="176" y="946"/>
                    <a:pt x="156" y="992"/>
                  </a:cubicBezTo>
                  <a:cubicBezTo>
                    <a:pt x="151" y="1004"/>
                    <a:pt x="148" y="1016"/>
                    <a:pt x="144" y="1028"/>
                  </a:cubicBezTo>
                  <a:cubicBezTo>
                    <a:pt x="142" y="1034"/>
                    <a:pt x="138" y="1046"/>
                    <a:pt x="138" y="1046"/>
                  </a:cubicBezTo>
                  <a:cubicBezTo>
                    <a:pt x="143" y="1104"/>
                    <a:pt x="147" y="1164"/>
                    <a:pt x="180" y="1214"/>
                  </a:cubicBezTo>
                  <a:cubicBezTo>
                    <a:pt x="200" y="1295"/>
                    <a:pt x="193" y="1246"/>
                    <a:pt x="186" y="1364"/>
                  </a:cubicBezTo>
                  <a:cubicBezTo>
                    <a:pt x="186" y="1370"/>
                    <a:pt x="190" y="1352"/>
                    <a:pt x="192" y="1346"/>
                  </a:cubicBezTo>
                  <a:cubicBezTo>
                    <a:pt x="194" y="1340"/>
                    <a:pt x="196" y="1334"/>
                    <a:pt x="198" y="1328"/>
                  </a:cubicBezTo>
                  <a:cubicBezTo>
                    <a:pt x="205" y="1306"/>
                    <a:pt x="210" y="1284"/>
                    <a:pt x="216" y="1262"/>
                  </a:cubicBezTo>
                  <a:cubicBezTo>
                    <a:pt x="239" y="1179"/>
                    <a:pt x="217" y="1247"/>
                    <a:pt x="240" y="1178"/>
                  </a:cubicBezTo>
                  <a:cubicBezTo>
                    <a:pt x="245" y="1163"/>
                    <a:pt x="266" y="1160"/>
                    <a:pt x="276" y="1148"/>
                  </a:cubicBezTo>
                  <a:cubicBezTo>
                    <a:pt x="293" y="1128"/>
                    <a:pt x="303" y="1098"/>
                    <a:pt x="318" y="1076"/>
                  </a:cubicBezTo>
                  <a:cubicBezTo>
                    <a:pt x="318" y="1076"/>
                    <a:pt x="333" y="1031"/>
                    <a:pt x="336" y="1022"/>
                  </a:cubicBezTo>
                  <a:cubicBezTo>
                    <a:pt x="340" y="1010"/>
                    <a:pt x="348" y="986"/>
                    <a:pt x="348" y="986"/>
                  </a:cubicBezTo>
                  <a:cubicBezTo>
                    <a:pt x="340" y="907"/>
                    <a:pt x="330" y="831"/>
                    <a:pt x="354" y="752"/>
                  </a:cubicBezTo>
                  <a:cubicBezTo>
                    <a:pt x="359" y="734"/>
                    <a:pt x="361" y="714"/>
                    <a:pt x="372" y="698"/>
                  </a:cubicBezTo>
                  <a:cubicBezTo>
                    <a:pt x="380" y="686"/>
                    <a:pt x="391" y="676"/>
                    <a:pt x="396" y="662"/>
                  </a:cubicBezTo>
                  <a:cubicBezTo>
                    <a:pt x="410" y="619"/>
                    <a:pt x="430" y="579"/>
                    <a:pt x="444" y="536"/>
                  </a:cubicBezTo>
                  <a:cubicBezTo>
                    <a:pt x="448" y="524"/>
                    <a:pt x="452" y="512"/>
                    <a:pt x="456" y="500"/>
                  </a:cubicBezTo>
                  <a:cubicBezTo>
                    <a:pt x="458" y="494"/>
                    <a:pt x="462" y="482"/>
                    <a:pt x="462" y="482"/>
                  </a:cubicBezTo>
                  <a:cubicBezTo>
                    <a:pt x="468" y="433"/>
                    <a:pt x="474" y="380"/>
                    <a:pt x="486" y="332"/>
                  </a:cubicBezTo>
                  <a:cubicBezTo>
                    <a:pt x="501" y="271"/>
                    <a:pt x="528" y="214"/>
                    <a:pt x="540" y="152"/>
                  </a:cubicBezTo>
                  <a:cubicBezTo>
                    <a:pt x="538" y="130"/>
                    <a:pt x="538" y="108"/>
                    <a:pt x="534" y="86"/>
                  </a:cubicBezTo>
                  <a:cubicBezTo>
                    <a:pt x="532" y="75"/>
                    <a:pt x="493" y="0"/>
                    <a:pt x="534" y="50"/>
                  </a:cubicBezTo>
                  <a:cubicBezTo>
                    <a:pt x="539" y="56"/>
                    <a:pt x="542" y="62"/>
                    <a:pt x="546" y="68"/>
                  </a:cubicBezTo>
                  <a:cubicBezTo>
                    <a:pt x="567" y="150"/>
                    <a:pt x="562" y="241"/>
                    <a:pt x="570" y="326"/>
                  </a:cubicBezTo>
                  <a:cubicBezTo>
                    <a:pt x="563" y="417"/>
                    <a:pt x="557" y="498"/>
                    <a:pt x="528" y="584"/>
                  </a:cubicBezTo>
                  <a:cubicBezTo>
                    <a:pt x="513" y="629"/>
                    <a:pt x="476" y="670"/>
                    <a:pt x="450" y="710"/>
                  </a:cubicBezTo>
                  <a:cubicBezTo>
                    <a:pt x="423" y="750"/>
                    <a:pt x="415" y="801"/>
                    <a:pt x="408" y="848"/>
                  </a:cubicBezTo>
                  <a:cubicBezTo>
                    <a:pt x="415" y="955"/>
                    <a:pt x="420" y="1029"/>
                    <a:pt x="414" y="1142"/>
                  </a:cubicBezTo>
                  <a:cubicBezTo>
                    <a:pt x="407" y="1264"/>
                    <a:pt x="362" y="1393"/>
                    <a:pt x="324" y="1508"/>
                  </a:cubicBezTo>
                  <a:cubicBezTo>
                    <a:pt x="302" y="1575"/>
                    <a:pt x="255" y="1630"/>
                    <a:pt x="216" y="1688"/>
                  </a:cubicBezTo>
                  <a:cubicBezTo>
                    <a:pt x="201" y="1711"/>
                    <a:pt x="195" y="1734"/>
                    <a:pt x="186" y="1760"/>
                  </a:cubicBezTo>
                  <a:cubicBezTo>
                    <a:pt x="182" y="1772"/>
                    <a:pt x="174" y="1796"/>
                    <a:pt x="174" y="1796"/>
                  </a:cubicBezTo>
                  <a:cubicBezTo>
                    <a:pt x="180" y="1904"/>
                    <a:pt x="204" y="2003"/>
                    <a:pt x="222" y="2108"/>
                  </a:cubicBezTo>
                  <a:cubicBezTo>
                    <a:pt x="213" y="2237"/>
                    <a:pt x="206" y="2276"/>
                    <a:pt x="138" y="2378"/>
                  </a:cubicBezTo>
                  <a:cubicBezTo>
                    <a:pt x="122" y="2403"/>
                    <a:pt x="102" y="2428"/>
                    <a:pt x="78" y="2444"/>
                  </a:cubicBezTo>
                  <a:cubicBezTo>
                    <a:pt x="65" y="2482"/>
                    <a:pt x="66" y="2467"/>
                    <a:pt x="66" y="2486"/>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7" name="Freeform 14"/>
            <p:cNvSpPr>
              <a:spLocks/>
            </p:cNvSpPr>
            <p:nvPr/>
          </p:nvSpPr>
          <p:spPr bwMode="auto">
            <a:xfrm>
              <a:off x="5223" y="2424"/>
              <a:ext cx="371" cy="1164"/>
            </a:xfrm>
            <a:custGeom>
              <a:avLst/>
              <a:gdLst/>
              <a:ahLst/>
              <a:cxnLst>
                <a:cxn ang="0">
                  <a:pos x="225" y="96"/>
                </a:cxn>
                <a:cxn ang="0">
                  <a:pos x="219" y="240"/>
                </a:cxn>
                <a:cxn ang="0">
                  <a:pos x="255" y="450"/>
                </a:cxn>
                <a:cxn ang="0">
                  <a:pos x="219" y="678"/>
                </a:cxn>
                <a:cxn ang="0">
                  <a:pos x="81" y="858"/>
                </a:cxn>
                <a:cxn ang="0">
                  <a:pos x="33" y="966"/>
                </a:cxn>
                <a:cxn ang="0">
                  <a:pos x="21" y="1002"/>
                </a:cxn>
                <a:cxn ang="0">
                  <a:pos x="15" y="1020"/>
                </a:cxn>
                <a:cxn ang="0">
                  <a:pos x="15" y="1158"/>
                </a:cxn>
                <a:cxn ang="0">
                  <a:pos x="33" y="1104"/>
                </a:cxn>
                <a:cxn ang="0">
                  <a:pos x="87" y="996"/>
                </a:cxn>
                <a:cxn ang="0">
                  <a:pos x="315" y="726"/>
                </a:cxn>
                <a:cxn ang="0">
                  <a:pos x="357" y="618"/>
                </a:cxn>
                <a:cxn ang="0">
                  <a:pos x="369" y="570"/>
                </a:cxn>
                <a:cxn ang="0">
                  <a:pos x="339" y="384"/>
                </a:cxn>
                <a:cxn ang="0">
                  <a:pos x="303" y="312"/>
                </a:cxn>
                <a:cxn ang="0">
                  <a:pos x="207" y="102"/>
                </a:cxn>
                <a:cxn ang="0">
                  <a:pos x="219" y="24"/>
                </a:cxn>
                <a:cxn ang="0">
                  <a:pos x="225" y="0"/>
                </a:cxn>
              </a:cxnLst>
              <a:rect l="0" t="0" r="r" b="b"/>
              <a:pathLst>
                <a:path w="371" h="1164">
                  <a:moveTo>
                    <a:pt x="225" y="96"/>
                  </a:moveTo>
                  <a:cubicBezTo>
                    <a:pt x="195" y="141"/>
                    <a:pt x="210" y="189"/>
                    <a:pt x="219" y="240"/>
                  </a:cubicBezTo>
                  <a:cubicBezTo>
                    <a:pt x="231" y="310"/>
                    <a:pt x="241" y="380"/>
                    <a:pt x="255" y="450"/>
                  </a:cubicBezTo>
                  <a:cubicBezTo>
                    <a:pt x="250" y="532"/>
                    <a:pt x="245" y="601"/>
                    <a:pt x="219" y="678"/>
                  </a:cubicBezTo>
                  <a:cubicBezTo>
                    <a:pt x="202" y="729"/>
                    <a:pt x="117" y="815"/>
                    <a:pt x="81" y="858"/>
                  </a:cubicBezTo>
                  <a:cubicBezTo>
                    <a:pt x="57" y="887"/>
                    <a:pt x="45" y="931"/>
                    <a:pt x="33" y="966"/>
                  </a:cubicBezTo>
                  <a:cubicBezTo>
                    <a:pt x="29" y="978"/>
                    <a:pt x="25" y="990"/>
                    <a:pt x="21" y="1002"/>
                  </a:cubicBezTo>
                  <a:cubicBezTo>
                    <a:pt x="19" y="1008"/>
                    <a:pt x="15" y="1020"/>
                    <a:pt x="15" y="1020"/>
                  </a:cubicBezTo>
                  <a:cubicBezTo>
                    <a:pt x="8" y="1068"/>
                    <a:pt x="0" y="1107"/>
                    <a:pt x="15" y="1158"/>
                  </a:cubicBezTo>
                  <a:cubicBezTo>
                    <a:pt x="17" y="1164"/>
                    <a:pt x="29" y="1110"/>
                    <a:pt x="33" y="1104"/>
                  </a:cubicBezTo>
                  <a:cubicBezTo>
                    <a:pt x="55" y="1071"/>
                    <a:pt x="65" y="1029"/>
                    <a:pt x="87" y="996"/>
                  </a:cubicBezTo>
                  <a:cubicBezTo>
                    <a:pt x="153" y="897"/>
                    <a:pt x="249" y="825"/>
                    <a:pt x="315" y="726"/>
                  </a:cubicBezTo>
                  <a:cubicBezTo>
                    <a:pt x="336" y="695"/>
                    <a:pt x="348" y="655"/>
                    <a:pt x="357" y="618"/>
                  </a:cubicBezTo>
                  <a:cubicBezTo>
                    <a:pt x="361" y="602"/>
                    <a:pt x="369" y="570"/>
                    <a:pt x="369" y="570"/>
                  </a:cubicBezTo>
                  <a:cubicBezTo>
                    <a:pt x="367" y="525"/>
                    <a:pt x="371" y="432"/>
                    <a:pt x="339" y="384"/>
                  </a:cubicBezTo>
                  <a:cubicBezTo>
                    <a:pt x="324" y="361"/>
                    <a:pt x="316" y="336"/>
                    <a:pt x="303" y="312"/>
                  </a:cubicBezTo>
                  <a:cubicBezTo>
                    <a:pt x="264" y="241"/>
                    <a:pt x="227" y="182"/>
                    <a:pt x="207" y="102"/>
                  </a:cubicBezTo>
                  <a:cubicBezTo>
                    <a:pt x="221" y="60"/>
                    <a:pt x="207" y="105"/>
                    <a:pt x="219" y="24"/>
                  </a:cubicBezTo>
                  <a:cubicBezTo>
                    <a:pt x="220" y="16"/>
                    <a:pt x="225" y="0"/>
                    <a:pt x="225" y="0"/>
                  </a:cubicBezTo>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8" name="Freeform 15"/>
            <p:cNvSpPr>
              <a:spLocks/>
            </p:cNvSpPr>
            <p:nvPr/>
          </p:nvSpPr>
          <p:spPr bwMode="auto">
            <a:xfrm>
              <a:off x="3870" y="2388"/>
              <a:ext cx="1125" cy="1938"/>
            </a:xfrm>
            <a:custGeom>
              <a:avLst/>
              <a:gdLst/>
              <a:ahLst/>
              <a:cxnLst>
                <a:cxn ang="0">
                  <a:pos x="372" y="1848"/>
                </a:cxn>
                <a:cxn ang="0">
                  <a:pos x="336" y="1440"/>
                </a:cxn>
                <a:cxn ang="0">
                  <a:pos x="312" y="1068"/>
                </a:cxn>
                <a:cxn ang="0">
                  <a:pos x="216" y="840"/>
                </a:cxn>
                <a:cxn ang="0">
                  <a:pos x="264" y="696"/>
                </a:cxn>
                <a:cxn ang="0">
                  <a:pos x="216" y="834"/>
                </a:cxn>
                <a:cxn ang="0">
                  <a:pos x="138" y="1008"/>
                </a:cxn>
                <a:cxn ang="0">
                  <a:pos x="138" y="1140"/>
                </a:cxn>
                <a:cxn ang="0">
                  <a:pos x="162" y="1194"/>
                </a:cxn>
                <a:cxn ang="0">
                  <a:pos x="114" y="1200"/>
                </a:cxn>
                <a:cxn ang="0">
                  <a:pos x="48" y="1134"/>
                </a:cxn>
                <a:cxn ang="0">
                  <a:pos x="42" y="1164"/>
                </a:cxn>
                <a:cxn ang="0">
                  <a:pos x="0" y="990"/>
                </a:cxn>
                <a:cxn ang="0">
                  <a:pos x="132" y="516"/>
                </a:cxn>
                <a:cxn ang="0">
                  <a:pos x="342" y="312"/>
                </a:cxn>
                <a:cxn ang="0">
                  <a:pos x="420" y="216"/>
                </a:cxn>
                <a:cxn ang="0">
                  <a:pos x="432" y="36"/>
                </a:cxn>
                <a:cxn ang="0">
                  <a:pos x="618" y="30"/>
                </a:cxn>
                <a:cxn ang="0">
                  <a:pos x="666" y="162"/>
                </a:cxn>
                <a:cxn ang="0">
                  <a:pos x="588" y="282"/>
                </a:cxn>
                <a:cxn ang="0">
                  <a:pos x="738" y="384"/>
                </a:cxn>
                <a:cxn ang="0">
                  <a:pos x="834" y="624"/>
                </a:cxn>
                <a:cxn ang="0">
                  <a:pos x="918" y="786"/>
                </a:cxn>
                <a:cxn ang="0">
                  <a:pos x="918" y="936"/>
                </a:cxn>
                <a:cxn ang="0">
                  <a:pos x="972" y="1068"/>
                </a:cxn>
                <a:cxn ang="0">
                  <a:pos x="1020" y="1176"/>
                </a:cxn>
                <a:cxn ang="0">
                  <a:pos x="1026" y="1290"/>
                </a:cxn>
                <a:cxn ang="0">
                  <a:pos x="1038" y="1338"/>
                </a:cxn>
                <a:cxn ang="0">
                  <a:pos x="1116" y="1524"/>
                </a:cxn>
                <a:cxn ang="0">
                  <a:pos x="966" y="1410"/>
                </a:cxn>
                <a:cxn ang="0">
                  <a:pos x="906" y="1344"/>
                </a:cxn>
                <a:cxn ang="0">
                  <a:pos x="726" y="1110"/>
                </a:cxn>
                <a:cxn ang="0">
                  <a:pos x="828" y="1002"/>
                </a:cxn>
                <a:cxn ang="0">
                  <a:pos x="768" y="900"/>
                </a:cxn>
                <a:cxn ang="0">
                  <a:pos x="702" y="720"/>
                </a:cxn>
                <a:cxn ang="0">
                  <a:pos x="726" y="810"/>
                </a:cxn>
                <a:cxn ang="0">
                  <a:pos x="696" y="990"/>
                </a:cxn>
                <a:cxn ang="0">
                  <a:pos x="684" y="1380"/>
                </a:cxn>
                <a:cxn ang="0">
                  <a:pos x="666" y="1608"/>
                </a:cxn>
                <a:cxn ang="0">
                  <a:pos x="708" y="1806"/>
                </a:cxn>
                <a:cxn ang="0">
                  <a:pos x="612" y="1848"/>
                </a:cxn>
                <a:cxn ang="0">
                  <a:pos x="636" y="1914"/>
                </a:cxn>
                <a:cxn ang="0">
                  <a:pos x="444" y="1902"/>
                </a:cxn>
              </a:cxnLst>
              <a:rect l="0" t="0" r="r" b="b"/>
              <a:pathLst>
                <a:path w="1125" h="1938">
                  <a:moveTo>
                    <a:pt x="456" y="1902"/>
                  </a:moveTo>
                  <a:cubicBezTo>
                    <a:pt x="436" y="1872"/>
                    <a:pt x="450" y="1888"/>
                    <a:pt x="408" y="1860"/>
                  </a:cubicBezTo>
                  <a:cubicBezTo>
                    <a:pt x="397" y="1853"/>
                    <a:pt x="372" y="1848"/>
                    <a:pt x="372" y="1848"/>
                  </a:cubicBezTo>
                  <a:cubicBezTo>
                    <a:pt x="354" y="1821"/>
                    <a:pt x="352" y="1794"/>
                    <a:pt x="342" y="1764"/>
                  </a:cubicBezTo>
                  <a:cubicBezTo>
                    <a:pt x="353" y="1665"/>
                    <a:pt x="350" y="1579"/>
                    <a:pt x="336" y="1482"/>
                  </a:cubicBezTo>
                  <a:cubicBezTo>
                    <a:pt x="350" y="1439"/>
                    <a:pt x="336" y="1493"/>
                    <a:pt x="336" y="1440"/>
                  </a:cubicBezTo>
                  <a:cubicBezTo>
                    <a:pt x="336" y="1384"/>
                    <a:pt x="341" y="1330"/>
                    <a:pt x="372" y="1284"/>
                  </a:cubicBezTo>
                  <a:cubicBezTo>
                    <a:pt x="361" y="1252"/>
                    <a:pt x="349" y="1222"/>
                    <a:pt x="330" y="1194"/>
                  </a:cubicBezTo>
                  <a:cubicBezTo>
                    <a:pt x="319" y="1152"/>
                    <a:pt x="318" y="1111"/>
                    <a:pt x="312" y="1068"/>
                  </a:cubicBezTo>
                  <a:cubicBezTo>
                    <a:pt x="311" y="1062"/>
                    <a:pt x="312" y="1053"/>
                    <a:pt x="306" y="1050"/>
                  </a:cubicBezTo>
                  <a:cubicBezTo>
                    <a:pt x="293" y="1044"/>
                    <a:pt x="278" y="1046"/>
                    <a:pt x="264" y="1044"/>
                  </a:cubicBezTo>
                  <a:cubicBezTo>
                    <a:pt x="222" y="981"/>
                    <a:pt x="234" y="910"/>
                    <a:pt x="216" y="840"/>
                  </a:cubicBezTo>
                  <a:cubicBezTo>
                    <a:pt x="233" y="790"/>
                    <a:pt x="222" y="803"/>
                    <a:pt x="276" y="792"/>
                  </a:cubicBezTo>
                  <a:cubicBezTo>
                    <a:pt x="274" y="766"/>
                    <a:pt x="273" y="740"/>
                    <a:pt x="270" y="714"/>
                  </a:cubicBezTo>
                  <a:cubicBezTo>
                    <a:pt x="269" y="708"/>
                    <a:pt x="268" y="692"/>
                    <a:pt x="264" y="696"/>
                  </a:cubicBezTo>
                  <a:cubicBezTo>
                    <a:pt x="255" y="705"/>
                    <a:pt x="261" y="723"/>
                    <a:pt x="252" y="732"/>
                  </a:cubicBezTo>
                  <a:cubicBezTo>
                    <a:pt x="246" y="738"/>
                    <a:pt x="240" y="744"/>
                    <a:pt x="234" y="750"/>
                  </a:cubicBezTo>
                  <a:cubicBezTo>
                    <a:pt x="227" y="778"/>
                    <a:pt x="225" y="807"/>
                    <a:pt x="216" y="834"/>
                  </a:cubicBezTo>
                  <a:cubicBezTo>
                    <a:pt x="218" y="854"/>
                    <a:pt x="232" y="926"/>
                    <a:pt x="210" y="954"/>
                  </a:cubicBezTo>
                  <a:cubicBezTo>
                    <a:pt x="200" y="966"/>
                    <a:pt x="186" y="974"/>
                    <a:pt x="174" y="984"/>
                  </a:cubicBezTo>
                  <a:cubicBezTo>
                    <a:pt x="163" y="993"/>
                    <a:pt x="138" y="1008"/>
                    <a:pt x="138" y="1008"/>
                  </a:cubicBezTo>
                  <a:cubicBezTo>
                    <a:pt x="147" y="1044"/>
                    <a:pt x="141" y="1024"/>
                    <a:pt x="156" y="1068"/>
                  </a:cubicBezTo>
                  <a:cubicBezTo>
                    <a:pt x="160" y="1080"/>
                    <a:pt x="168" y="1104"/>
                    <a:pt x="168" y="1104"/>
                  </a:cubicBezTo>
                  <a:cubicBezTo>
                    <a:pt x="154" y="1159"/>
                    <a:pt x="170" y="1161"/>
                    <a:pt x="138" y="1140"/>
                  </a:cubicBezTo>
                  <a:cubicBezTo>
                    <a:pt x="136" y="1134"/>
                    <a:pt x="132" y="1116"/>
                    <a:pt x="132" y="1122"/>
                  </a:cubicBezTo>
                  <a:cubicBezTo>
                    <a:pt x="132" y="1142"/>
                    <a:pt x="131" y="1166"/>
                    <a:pt x="144" y="1182"/>
                  </a:cubicBezTo>
                  <a:cubicBezTo>
                    <a:pt x="149" y="1188"/>
                    <a:pt x="169" y="1192"/>
                    <a:pt x="162" y="1194"/>
                  </a:cubicBezTo>
                  <a:cubicBezTo>
                    <a:pt x="148" y="1197"/>
                    <a:pt x="134" y="1190"/>
                    <a:pt x="120" y="1188"/>
                  </a:cubicBezTo>
                  <a:cubicBezTo>
                    <a:pt x="114" y="1186"/>
                    <a:pt x="98" y="1177"/>
                    <a:pt x="102" y="1182"/>
                  </a:cubicBezTo>
                  <a:cubicBezTo>
                    <a:pt x="106" y="1188"/>
                    <a:pt x="117" y="1194"/>
                    <a:pt x="114" y="1200"/>
                  </a:cubicBezTo>
                  <a:cubicBezTo>
                    <a:pt x="111" y="1206"/>
                    <a:pt x="102" y="1197"/>
                    <a:pt x="96" y="1194"/>
                  </a:cubicBezTo>
                  <a:cubicBezTo>
                    <a:pt x="83" y="1187"/>
                    <a:pt x="60" y="1170"/>
                    <a:pt x="60" y="1170"/>
                  </a:cubicBezTo>
                  <a:cubicBezTo>
                    <a:pt x="56" y="1158"/>
                    <a:pt x="45" y="1122"/>
                    <a:pt x="48" y="1134"/>
                  </a:cubicBezTo>
                  <a:cubicBezTo>
                    <a:pt x="50" y="1142"/>
                    <a:pt x="52" y="1150"/>
                    <a:pt x="54" y="1158"/>
                  </a:cubicBezTo>
                  <a:cubicBezTo>
                    <a:pt x="56" y="1164"/>
                    <a:pt x="66" y="1173"/>
                    <a:pt x="60" y="1176"/>
                  </a:cubicBezTo>
                  <a:cubicBezTo>
                    <a:pt x="54" y="1179"/>
                    <a:pt x="48" y="1168"/>
                    <a:pt x="42" y="1164"/>
                  </a:cubicBezTo>
                  <a:cubicBezTo>
                    <a:pt x="23" y="1135"/>
                    <a:pt x="32" y="1153"/>
                    <a:pt x="18" y="1110"/>
                  </a:cubicBezTo>
                  <a:cubicBezTo>
                    <a:pt x="16" y="1104"/>
                    <a:pt x="12" y="1092"/>
                    <a:pt x="12" y="1092"/>
                  </a:cubicBezTo>
                  <a:cubicBezTo>
                    <a:pt x="19" y="1053"/>
                    <a:pt x="38" y="1015"/>
                    <a:pt x="0" y="990"/>
                  </a:cubicBezTo>
                  <a:cubicBezTo>
                    <a:pt x="20" y="912"/>
                    <a:pt x="34" y="835"/>
                    <a:pt x="48" y="756"/>
                  </a:cubicBezTo>
                  <a:cubicBezTo>
                    <a:pt x="55" y="718"/>
                    <a:pt x="51" y="688"/>
                    <a:pt x="84" y="666"/>
                  </a:cubicBezTo>
                  <a:cubicBezTo>
                    <a:pt x="117" y="617"/>
                    <a:pt x="119" y="573"/>
                    <a:pt x="132" y="516"/>
                  </a:cubicBezTo>
                  <a:cubicBezTo>
                    <a:pt x="139" y="485"/>
                    <a:pt x="152" y="450"/>
                    <a:pt x="162" y="420"/>
                  </a:cubicBezTo>
                  <a:cubicBezTo>
                    <a:pt x="167" y="406"/>
                    <a:pt x="186" y="404"/>
                    <a:pt x="198" y="396"/>
                  </a:cubicBezTo>
                  <a:cubicBezTo>
                    <a:pt x="245" y="365"/>
                    <a:pt x="288" y="330"/>
                    <a:pt x="342" y="312"/>
                  </a:cubicBezTo>
                  <a:cubicBezTo>
                    <a:pt x="355" y="308"/>
                    <a:pt x="366" y="301"/>
                    <a:pt x="378" y="294"/>
                  </a:cubicBezTo>
                  <a:cubicBezTo>
                    <a:pt x="391" y="287"/>
                    <a:pt x="414" y="270"/>
                    <a:pt x="414" y="270"/>
                  </a:cubicBezTo>
                  <a:cubicBezTo>
                    <a:pt x="437" y="235"/>
                    <a:pt x="408" y="253"/>
                    <a:pt x="420" y="216"/>
                  </a:cubicBezTo>
                  <a:cubicBezTo>
                    <a:pt x="387" y="205"/>
                    <a:pt x="405" y="187"/>
                    <a:pt x="372" y="198"/>
                  </a:cubicBezTo>
                  <a:cubicBezTo>
                    <a:pt x="340" y="176"/>
                    <a:pt x="338" y="157"/>
                    <a:pt x="378" y="144"/>
                  </a:cubicBezTo>
                  <a:cubicBezTo>
                    <a:pt x="390" y="108"/>
                    <a:pt x="397" y="59"/>
                    <a:pt x="432" y="36"/>
                  </a:cubicBezTo>
                  <a:cubicBezTo>
                    <a:pt x="460" y="17"/>
                    <a:pt x="496" y="11"/>
                    <a:pt x="528" y="0"/>
                  </a:cubicBezTo>
                  <a:cubicBezTo>
                    <a:pt x="546" y="6"/>
                    <a:pt x="564" y="12"/>
                    <a:pt x="582" y="18"/>
                  </a:cubicBezTo>
                  <a:cubicBezTo>
                    <a:pt x="594" y="22"/>
                    <a:pt x="618" y="30"/>
                    <a:pt x="618" y="30"/>
                  </a:cubicBezTo>
                  <a:cubicBezTo>
                    <a:pt x="637" y="59"/>
                    <a:pt x="628" y="41"/>
                    <a:pt x="642" y="84"/>
                  </a:cubicBezTo>
                  <a:cubicBezTo>
                    <a:pt x="644" y="90"/>
                    <a:pt x="648" y="102"/>
                    <a:pt x="648" y="102"/>
                  </a:cubicBezTo>
                  <a:cubicBezTo>
                    <a:pt x="643" y="134"/>
                    <a:pt x="633" y="151"/>
                    <a:pt x="666" y="162"/>
                  </a:cubicBezTo>
                  <a:cubicBezTo>
                    <a:pt x="675" y="176"/>
                    <a:pt x="689" y="184"/>
                    <a:pt x="666" y="198"/>
                  </a:cubicBezTo>
                  <a:cubicBezTo>
                    <a:pt x="655" y="205"/>
                    <a:pt x="630" y="210"/>
                    <a:pt x="630" y="210"/>
                  </a:cubicBezTo>
                  <a:cubicBezTo>
                    <a:pt x="613" y="235"/>
                    <a:pt x="604" y="258"/>
                    <a:pt x="588" y="282"/>
                  </a:cubicBezTo>
                  <a:cubicBezTo>
                    <a:pt x="590" y="288"/>
                    <a:pt x="589" y="296"/>
                    <a:pt x="594" y="300"/>
                  </a:cubicBezTo>
                  <a:cubicBezTo>
                    <a:pt x="610" y="312"/>
                    <a:pt x="647" y="320"/>
                    <a:pt x="666" y="330"/>
                  </a:cubicBezTo>
                  <a:cubicBezTo>
                    <a:pt x="694" y="346"/>
                    <a:pt x="712" y="367"/>
                    <a:pt x="738" y="384"/>
                  </a:cubicBezTo>
                  <a:cubicBezTo>
                    <a:pt x="746" y="418"/>
                    <a:pt x="757" y="450"/>
                    <a:pt x="774" y="480"/>
                  </a:cubicBezTo>
                  <a:cubicBezTo>
                    <a:pt x="781" y="493"/>
                    <a:pt x="793" y="502"/>
                    <a:pt x="798" y="516"/>
                  </a:cubicBezTo>
                  <a:cubicBezTo>
                    <a:pt x="810" y="552"/>
                    <a:pt x="822" y="588"/>
                    <a:pt x="834" y="624"/>
                  </a:cubicBezTo>
                  <a:cubicBezTo>
                    <a:pt x="839" y="638"/>
                    <a:pt x="853" y="646"/>
                    <a:pt x="858" y="660"/>
                  </a:cubicBezTo>
                  <a:cubicBezTo>
                    <a:pt x="862" y="672"/>
                    <a:pt x="866" y="684"/>
                    <a:pt x="870" y="696"/>
                  </a:cubicBezTo>
                  <a:cubicBezTo>
                    <a:pt x="880" y="727"/>
                    <a:pt x="905" y="756"/>
                    <a:pt x="918" y="786"/>
                  </a:cubicBezTo>
                  <a:cubicBezTo>
                    <a:pt x="923" y="798"/>
                    <a:pt x="926" y="810"/>
                    <a:pt x="930" y="822"/>
                  </a:cubicBezTo>
                  <a:cubicBezTo>
                    <a:pt x="932" y="828"/>
                    <a:pt x="936" y="840"/>
                    <a:pt x="936" y="840"/>
                  </a:cubicBezTo>
                  <a:cubicBezTo>
                    <a:pt x="926" y="871"/>
                    <a:pt x="926" y="904"/>
                    <a:pt x="918" y="936"/>
                  </a:cubicBezTo>
                  <a:cubicBezTo>
                    <a:pt x="920" y="946"/>
                    <a:pt x="918" y="958"/>
                    <a:pt x="924" y="966"/>
                  </a:cubicBezTo>
                  <a:cubicBezTo>
                    <a:pt x="933" y="977"/>
                    <a:pt x="960" y="990"/>
                    <a:pt x="960" y="990"/>
                  </a:cubicBezTo>
                  <a:cubicBezTo>
                    <a:pt x="994" y="1041"/>
                    <a:pt x="986" y="1014"/>
                    <a:pt x="972" y="1068"/>
                  </a:cubicBezTo>
                  <a:cubicBezTo>
                    <a:pt x="974" y="1082"/>
                    <a:pt x="972" y="1097"/>
                    <a:pt x="978" y="1110"/>
                  </a:cubicBezTo>
                  <a:cubicBezTo>
                    <a:pt x="981" y="1117"/>
                    <a:pt x="991" y="1116"/>
                    <a:pt x="996" y="1122"/>
                  </a:cubicBezTo>
                  <a:cubicBezTo>
                    <a:pt x="1006" y="1134"/>
                    <a:pt x="1015" y="1161"/>
                    <a:pt x="1020" y="1176"/>
                  </a:cubicBezTo>
                  <a:cubicBezTo>
                    <a:pt x="1012" y="1200"/>
                    <a:pt x="1012" y="1190"/>
                    <a:pt x="1020" y="1218"/>
                  </a:cubicBezTo>
                  <a:cubicBezTo>
                    <a:pt x="1024" y="1230"/>
                    <a:pt x="1032" y="1254"/>
                    <a:pt x="1032" y="1254"/>
                  </a:cubicBezTo>
                  <a:cubicBezTo>
                    <a:pt x="1001" y="1300"/>
                    <a:pt x="1031" y="1245"/>
                    <a:pt x="1026" y="1290"/>
                  </a:cubicBezTo>
                  <a:cubicBezTo>
                    <a:pt x="1025" y="1303"/>
                    <a:pt x="1014" y="1326"/>
                    <a:pt x="1014" y="1326"/>
                  </a:cubicBezTo>
                  <a:cubicBezTo>
                    <a:pt x="1016" y="1332"/>
                    <a:pt x="1014" y="1341"/>
                    <a:pt x="1020" y="1344"/>
                  </a:cubicBezTo>
                  <a:cubicBezTo>
                    <a:pt x="1026" y="1347"/>
                    <a:pt x="1034" y="1334"/>
                    <a:pt x="1038" y="1338"/>
                  </a:cubicBezTo>
                  <a:cubicBezTo>
                    <a:pt x="1050" y="1350"/>
                    <a:pt x="1050" y="1389"/>
                    <a:pt x="1056" y="1404"/>
                  </a:cubicBezTo>
                  <a:cubicBezTo>
                    <a:pt x="1066" y="1430"/>
                    <a:pt x="1081" y="1455"/>
                    <a:pt x="1104" y="1470"/>
                  </a:cubicBezTo>
                  <a:cubicBezTo>
                    <a:pt x="1118" y="1491"/>
                    <a:pt x="1124" y="1499"/>
                    <a:pt x="1116" y="1524"/>
                  </a:cubicBezTo>
                  <a:cubicBezTo>
                    <a:pt x="1124" y="1549"/>
                    <a:pt x="1125" y="1563"/>
                    <a:pt x="1098" y="1572"/>
                  </a:cubicBezTo>
                  <a:cubicBezTo>
                    <a:pt x="1090" y="1532"/>
                    <a:pt x="1091" y="1476"/>
                    <a:pt x="1056" y="1452"/>
                  </a:cubicBezTo>
                  <a:cubicBezTo>
                    <a:pt x="1020" y="1398"/>
                    <a:pt x="1046" y="1417"/>
                    <a:pt x="966" y="1410"/>
                  </a:cubicBezTo>
                  <a:cubicBezTo>
                    <a:pt x="947" y="1381"/>
                    <a:pt x="964" y="1386"/>
                    <a:pt x="954" y="1356"/>
                  </a:cubicBezTo>
                  <a:cubicBezTo>
                    <a:pt x="947" y="1358"/>
                    <a:pt x="925" y="1370"/>
                    <a:pt x="918" y="1356"/>
                  </a:cubicBezTo>
                  <a:cubicBezTo>
                    <a:pt x="909" y="1338"/>
                    <a:pt x="947" y="1330"/>
                    <a:pt x="906" y="1344"/>
                  </a:cubicBezTo>
                  <a:cubicBezTo>
                    <a:pt x="875" y="1334"/>
                    <a:pt x="878" y="1307"/>
                    <a:pt x="852" y="1290"/>
                  </a:cubicBezTo>
                  <a:cubicBezTo>
                    <a:pt x="836" y="1266"/>
                    <a:pt x="827" y="1243"/>
                    <a:pt x="810" y="1218"/>
                  </a:cubicBezTo>
                  <a:cubicBezTo>
                    <a:pt x="785" y="1181"/>
                    <a:pt x="751" y="1147"/>
                    <a:pt x="726" y="1110"/>
                  </a:cubicBezTo>
                  <a:cubicBezTo>
                    <a:pt x="734" y="1086"/>
                    <a:pt x="747" y="1076"/>
                    <a:pt x="768" y="1062"/>
                  </a:cubicBezTo>
                  <a:cubicBezTo>
                    <a:pt x="796" y="1021"/>
                    <a:pt x="778" y="1031"/>
                    <a:pt x="810" y="1020"/>
                  </a:cubicBezTo>
                  <a:cubicBezTo>
                    <a:pt x="816" y="1014"/>
                    <a:pt x="828" y="1010"/>
                    <a:pt x="828" y="1002"/>
                  </a:cubicBezTo>
                  <a:cubicBezTo>
                    <a:pt x="828" y="995"/>
                    <a:pt x="815" y="995"/>
                    <a:pt x="810" y="990"/>
                  </a:cubicBezTo>
                  <a:cubicBezTo>
                    <a:pt x="805" y="985"/>
                    <a:pt x="801" y="979"/>
                    <a:pt x="798" y="972"/>
                  </a:cubicBezTo>
                  <a:cubicBezTo>
                    <a:pt x="786" y="945"/>
                    <a:pt x="784" y="924"/>
                    <a:pt x="768" y="900"/>
                  </a:cubicBezTo>
                  <a:cubicBezTo>
                    <a:pt x="752" y="835"/>
                    <a:pt x="765" y="913"/>
                    <a:pt x="774" y="858"/>
                  </a:cubicBezTo>
                  <a:cubicBezTo>
                    <a:pt x="777" y="838"/>
                    <a:pt x="755" y="821"/>
                    <a:pt x="744" y="804"/>
                  </a:cubicBezTo>
                  <a:cubicBezTo>
                    <a:pt x="724" y="774"/>
                    <a:pt x="739" y="732"/>
                    <a:pt x="702" y="720"/>
                  </a:cubicBezTo>
                  <a:cubicBezTo>
                    <a:pt x="702" y="720"/>
                    <a:pt x="706" y="736"/>
                    <a:pt x="708" y="744"/>
                  </a:cubicBezTo>
                  <a:cubicBezTo>
                    <a:pt x="710" y="754"/>
                    <a:pt x="711" y="764"/>
                    <a:pt x="714" y="774"/>
                  </a:cubicBezTo>
                  <a:cubicBezTo>
                    <a:pt x="717" y="786"/>
                    <a:pt x="726" y="810"/>
                    <a:pt x="726" y="810"/>
                  </a:cubicBezTo>
                  <a:cubicBezTo>
                    <a:pt x="719" y="830"/>
                    <a:pt x="709" y="844"/>
                    <a:pt x="702" y="864"/>
                  </a:cubicBezTo>
                  <a:cubicBezTo>
                    <a:pt x="710" y="887"/>
                    <a:pt x="725" y="898"/>
                    <a:pt x="738" y="918"/>
                  </a:cubicBezTo>
                  <a:cubicBezTo>
                    <a:pt x="730" y="952"/>
                    <a:pt x="708" y="955"/>
                    <a:pt x="696" y="990"/>
                  </a:cubicBezTo>
                  <a:cubicBezTo>
                    <a:pt x="713" y="1040"/>
                    <a:pt x="700" y="1067"/>
                    <a:pt x="696" y="1122"/>
                  </a:cubicBezTo>
                  <a:cubicBezTo>
                    <a:pt x="690" y="1199"/>
                    <a:pt x="684" y="1271"/>
                    <a:pt x="660" y="1344"/>
                  </a:cubicBezTo>
                  <a:cubicBezTo>
                    <a:pt x="674" y="1399"/>
                    <a:pt x="654" y="1342"/>
                    <a:pt x="684" y="1380"/>
                  </a:cubicBezTo>
                  <a:cubicBezTo>
                    <a:pt x="687" y="1384"/>
                    <a:pt x="696" y="1420"/>
                    <a:pt x="696" y="1422"/>
                  </a:cubicBezTo>
                  <a:cubicBezTo>
                    <a:pt x="691" y="1473"/>
                    <a:pt x="680" y="1521"/>
                    <a:pt x="672" y="1572"/>
                  </a:cubicBezTo>
                  <a:cubicBezTo>
                    <a:pt x="670" y="1584"/>
                    <a:pt x="669" y="1596"/>
                    <a:pt x="666" y="1608"/>
                  </a:cubicBezTo>
                  <a:cubicBezTo>
                    <a:pt x="663" y="1624"/>
                    <a:pt x="654" y="1656"/>
                    <a:pt x="654" y="1656"/>
                  </a:cubicBezTo>
                  <a:cubicBezTo>
                    <a:pt x="661" y="1723"/>
                    <a:pt x="662" y="1719"/>
                    <a:pt x="696" y="1770"/>
                  </a:cubicBezTo>
                  <a:cubicBezTo>
                    <a:pt x="703" y="1781"/>
                    <a:pt x="704" y="1794"/>
                    <a:pt x="708" y="1806"/>
                  </a:cubicBezTo>
                  <a:cubicBezTo>
                    <a:pt x="710" y="1812"/>
                    <a:pt x="714" y="1824"/>
                    <a:pt x="714" y="1824"/>
                  </a:cubicBezTo>
                  <a:cubicBezTo>
                    <a:pt x="687" y="1865"/>
                    <a:pt x="641" y="1837"/>
                    <a:pt x="600" y="1830"/>
                  </a:cubicBezTo>
                  <a:cubicBezTo>
                    <a:pt x="604" y="1836"/>
                    <a:pt x="607" y="1843"/>
                    <a:pt x="612" y="1848"/>
                  </a:cubicBezTo>
                  <a:cubicBezTo>
                    <a:pt x="617" y="1853"/>
                    <a:pt x="626" y="1854"/>
                    <a:pt x="630" y="1860"/>
                  </a:cubicBezTo>
                  <a:cubicBezTo>
                    <a:pt x="637" y="1871"/>
                    <a:pt x="642" y="1896"/>
                    <a:pt x="642" y="1896"/>
                  </a:cubicBezTo>
                  <a:cubicBezTo>
                    <a:pt x="640" y="1902"/>
                    <a:pt x="633" y="1908"/>
                    <a:pt x="636" y="1914"/>
                  </a:cubicBezTo>
                  <a:cubicBezTo>
                    <a:pt x="639" y="1920"/>
                    <a:pt x="654" y="1914"/>
                    <a:pt x="654" y="1920"/>
                  </a:cubicBezTo>
                  <a:cubicBezTo>
                    <a:pt x="654" y="1930"/>
                    <a:pt x="615" y="1937"/>
                    <a:pt x="612" y="1938"/>
                  </a:cubicBezTo>
                  <a:cubicBezTo>
                    <a:pt x="556" y="1934"/>
                    <a:pt x="493" y="1935"/>
                    <a:pt x="444" y="1902"/>
                  </a:cubicBezTo>
                  <a:cubicBezTo>
                    <a:pt x="426" y="1876"/>
                    <a:pt x="426" y="1880"/>
                    <a:pt x="456" y="190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grpSp>
    </p:spTree>
    <p:extLst>
      <p:ext uri="{BB962C8B-B14F-4D97-AF65-F5344CB8AC3E}">
        <p14:creationId xmlns:p14="http://schemas.microsoft.com/office/powerpoint/2010/main" val="2063611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lstStyle/>
          <a:p>
            <a:r>
              <a:rPr lang="en-US"/>
              <a:t>Scenario 2</a:t>
            </a:r>
          </a:p>
        </p:txBody>
      </p:sp>
      <p:sp>
        <p:nvSpPr>
          <p:cNvPr id="25605" name="Rectangle 5"/>
          <p:cNvSpPr>
            <a:spLocks noGrp="1" noChangeArrowheads="1"/>
          </p:cNvSpPr>
          <p:nvPr>
            <p:ph type="body" idx="1"/>
          </p:nvPr>
        </p:nvSpPr>
        <p:spPr/>
        <p:txBody>
          <a:bodyPr/>
          <a:lstStyle/>
          <a:p>
            <a:r>
              <a:rPr lang="en-US"/>
              <a:t>You (the ENOP with a CDL) and a module member (non-CDL driver) are traveling to another state in a Type 6 engine. The trip length is estimated at 26 hours.</a:t>
            </a:r>
          </a:p>
          <a:p>
            <a:pPr lvl="1"/>
            <a:r>
              <a:rPr lang="en-US"/>
              <a:t>How many days will it take to reach your destination?</a:t>
            </a:r>
          </a:p>
        </p:txBody>
      </p:sp>
    </p:spTree>
    <p:extLst>
      <p:ext uri="{BB962C8B-B14F-4D97-AF65-F5344CB8AC3E}">
        <p14:creationId xmlns:p14="http://schemas.microsoft.com/office/powerpoint/2010/main" val="588560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 descr="Firefighter with drip torch"/>
          <p:cNvGrpSpPr>
            <a:grpSpLocks/>
          </p:cNvGrpSpPr>
          <p:nvPr/>
        </p:nvGrpSpPr>
        <p:grpSpPr bwMode="auto">
          <a:xfrm>
            <a:off x="7620000" y="2351337"/>
            <a:ext cx="1524000" cy="4267200"/>
            <a:chOff x="3870" y="60"/>
            <a:chExt cx="1724" cy="4266"/>
          </a:xfrm>
        </p:grpSpPr>
        <p:sp>
          <p:nvSpPr>
            <p:cNvPr id="6" name="Freeform 10"/>
            <p:cNvSpPr>
              <a:spLocks/>
            </p:cNvSpPr>
            <p:nvPr/>
          </p:nvSpPr>
          <p:spPr bwMode="auto">
            <a:xfrm>
              <a:off x="5215" y="60"/>
              <a:ext cx="339" cy="1482"/>
            </a:xfrm>
            <a:custGeom>
              <a:avLst/>
              <a:gdLst/>
              <a:ahLst/>
              <a:cxnLst>
                <a:cxn ang="0">
                  <a:pos x="83" y="12"/>
                </a:cxn>
                <a:cxn ang="0">
                  <a:pos x="149" y="60"/>
                </a:cxn>
                <a:cxn ang="0">
                  <a:pos x="179" y="114"/>
                </a:cxn>
                <a:cxn ang="0">
                  <a:pos x="203" y="204"/>
                </a:cxn>
                <a:cxn ang="0">
                  <a:pos x="149" y="576"/>
                </a:cxn>
                <a:cxn ang="0">
                  <a:pos x="149" y="792"/>
                </a:cxn>
                <a:cxn ang="0">
                  <a:pos x="167" y="888"/>
                </a:cxn>
                <a:cxn ang="0">
                  <a:pos x="221" y="822"/>
                </a:cxn>
                <a:cxn ang="0">
                  <a:pos x="245" y="696"/>
                </a:cxn>
                <a:cxn ang="0">
                  <a:pos x="239" y="672"/>
                </a:cxn>
                <a:cxn ang="0">
                  <a:pos x="233" y="654"/>
                </a:cxn>
                <a:cxn ang="0">
                  <a:pos x="251" y="672"/>
                </a:cxn>
                <a:cxn ang="0">
                  <a:pos x="299" y="762"/>
                </a:cxn>
                <a:cxn ang="0">
                  <a:pos x="311" y="798"/>
                </a:cxn>
                <a:cxn ang="0">
                  <a:pos x="317" y="816"/>
                </a:cxn>
                <a:cxn ang="0">
                  <a:pos x="257" y="1284"/>
                </a:cxn>
                <a:cxn ang="0">
                  <a:pos x="215" y="1422"/>
                </a:cxn>
                <a:cxn ang="0">
                  <a:pos x="197" y="1482"/>
                </a:cxn>
                <a:cxn ang="0">
                  <a:pos x="179" y="1386"/>
                </a:cxn>
                <a:cxn ang="0">
                  <a:pos x="125" y="1200"/>
                </a:cxn>
                <a:cxn ang="0">
                  <a:pos x="95" y="1128"/>
                </a:cxn>
                <a:cxn ang="0">
                  <a:pos x="11" y="810"/>
                </a:cxn>
                <a:cxn ang="0">
                  <a:pos x="29" y="456"/>
                </a:cxn>
                <a:cxn ang="0">
                  <a:pos x="101" y="294"/>
                </a:cxn>
                <a:cxn ang="0">
                  <a:pos x="125" y="216"/>
                </a:cxn>
                <a:cxn ang="0">
                  <a:pos x="113" y="84"/>
                </a:cxn>
                <a:cxn ang="0">
                  <a:pos x="95" y="30"/>
                </a:cxn>
                <a:cxn ang="0">
                  <a:pos x="65" y="0"/>
                </a:cxn>
                <a:cxn ang="0">
                  <a:pos x="83" y="12"/>
                </a:cxn>
              </a:cxnLst>
              <a:rect l="0" t="0" r="r" b="b"/>
              <a:pathLst>
                <a:path w="339" h="1482">
                  <a:moveTo>
                    <a:pt x="83" y="12"/>
                  </a:moveTo>
                  <a:cubicBezTo>
                    <a:pt x="126" y="26"/>
                    <a:pt x="118" y="29"/>
                    <a:pt x="149" y="60"/>
                  </a:cubicBezTo>
                  <a:cubicBezTo>
                    <a:pt x="160" y="92"/>
                    <a:pt x="151" y="73"/>
                    <a:pt x="179" y="114"/>
                  </a:cubicBezTo>
                  <a:cubicBezTo>
                    <a:pt x="193" y="136"/>
                    <a:pt x="199" y="179"/>
                    <a:pt x="203" y="204"/>
                  </a:cubicBezTo>
                  <a:cubicBezTo>
                    <a:pt x="198" y="335"/>
                    <a:pt x="190" y="453"/>
                    <a:pt x="149" y="576"/>
                  </a:cubicBezTo>
                  <a:cubicBezTo>
                    <a:pt x="139" y="649"/>
                    <a:pt x="133" y="718"/>
                    <a:pt x="149" y="792"/>
                  </a:cubicBezTo>
                  <a:cubicBezTo>
                    <a:pt x="152" y="804"/>
                    <a:pt x="187" y="949"/>
                    <a:pt x="167" y="888"/>
                  </a:cubicBezTo>
                  <a:cubicBezTo>
                    <a:pt x="177" y="857"/>
                    <a:pt x="194" y="840"/>
                    <a:pt x="221" y="822"/>
                  </a:cubicBezTo>
                  <a:cubicBezTo>
                    <a:pt x="261" y="761"/>
                    <a:pt x="258" y="830"/>
                    <a:pt x="245" y="696"/>
                  </a:cubicBezTo>
                  <a:cubicBezTo>
                    <a:pt x="244" y="688"/>
                    <a:pt x="241" y="680"/>
                    <a:pt x="239" y="672"/>
                  </a:cubicBezTo>
                  <a:cubicBezTo>
                    <a:pt x="237" y="666"/>
                    <a:pt x="227" y="654"/>
                    <a:pt x="233" y="654"/>
                  </a:cubicBezTo>
                  <a:cubicBezTo>
                    <a:pt x="241" y="654"/>
                    <a:pt x="246" y="665"/>
                    <a:pt x="251" y="672"/>
                  </a:cubicBezTo>
                  <a:cubicBezTo>
                    <a:pt x="271" y="695"/>
                    <a:pt x="287" y="734"/>
                    <a:pt x="299" y="762"/>
                  </a:cubicBezTo>
                  <a:cubicBezTo>
                    <a:pt x="304" y="774"/>
                    <a:pt x="307" y="786"/>
                    <a:pt x="311" y="798"/>
                  </a:cubicBezTo>
                  <a:cubicBezTo>
                    <a:pt x="313" y="804"/>
                    <a:pt x="317" y="816"/>
                    <a:pt x="317" y="816"/>
                  </a:cubicBezTo>
                  <a:cubicBezTo>
                    <a:pt x="339" y="971"/>
                    <a:pt x="306" y="1136"/>
                    <a:pt x="257" y="1284"/>
                  </a:cubicBezTo>
                  <a:cubicBezTo>
                    <a:pt x="242" y="1329"/>
                    <a:pt x="227" y="1376"/>
                    <a:pt x="215" y="1422"/>
                  </a:cubicBezTo>
                  <a:cubicBezTo>
                    <a:pt x="210" y="1442"/>
                    <a:pt x="197" y="1482"/>
                    <a:pt x="197" y="1482"/>
                  </a:cubicBezTo>
                  <a:cubicBezTo>
                    <a:pt x="187" y="1451"/>
                    <a:pt x="187" y="1418"/>
                    <a:pt x="179" y="1386"/>
                  </a:cubicBezTo>
                  <a:cubicBezTo>
                    <a:pt x="164" y="1325"/>
                    <a:pt x="145" y="1259"/>
                    <a:pt x="125" y="1200"/>
                  </a:cubicBezTo>
                  <a:cubicBezTo>
                    <a:pt x="116" y="1172"/>
                    <a:pt x="106" y="1153"/>
                    <a:pt x="95" y="1128"/>
                  </a:cubicBezTo>
                  <a:cubicBezTo>
                    <a:pt x="51" y="1029"/>
                    <a:pt x="26" y="916"/>
                    <a:pt x="11" y="810"/>
                  </a:cubicBezTo>
                  <a:cubicBezTo>
                    <a:pt x="6" y="694"/>
                    <a:pt x="0" y="570"/>
                    <a:pt x="29" y="456"/>
                  </a:cubicBezTo>
                  <a:cubicBezTo>
                    <a:pt x="44" y="397"/>
                    <a:pt x="77" y="348"/>
                    <a:pt x="101" y="294"/>
                  </a:cubicBezTo>
                  <a:cubicBezTo>
                    <a:pt x="112" y="269"/>
                    <a:pt x="116" y="242"/>
                    <a:pt x="125" y="216"/>
                  </a:cubicBezTo>
                  <a:cubicBezTo>
                    <a:pt x="121" y="153"/>
                    <a:pt x="127" y="131"/>
                    <a:pt x="113" y="84"/>
                  </a:cubicBezTo>
                  <a:cubicBezTo>
                    <a:pt x="108" y="66"/>
                    <a:pt x="106" y="46"/>
                    <a:pt x="95" y="30"/>
                  </a:cubicBezTo>
                  <a:cubicBezTo>
                    <a:pt x="87" y="18"/>
                    <a:pt x="65" y="0"/>
                    <a:pt x="65" y="0"/>
                  </a:cubicBezTo>
                  <a:cubicBezTo>
                    <a:pt x="65" y="0"/>
                    <a:pt x="77" y="8"/>
                    <a:pt x="83" y="1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7" name="Freeform 11"/>
            <p:cNvSpPr>
              <a:spLocks/>
            </p:cNvSpPr>
            <p:nvPr/>
          </p:nvSpPr>
          <p:spPr bwMode="auto">
            <a:xfrm>
              <a:off x="5069" y="1284"/>
              <a:ext cx="218" cy="600"/>
            </a:xfrm>
            <a:custGeom>
              <a:avLst/>
              <a:gdLst/>
              <a:ahLst/>
              <a:cxnLst>
                <a:cxn ang="0">
                  <a:pos x="67" y="42"/>
                </a:cxn>
                <a:cxn ang="0">
                  <a:pos x="139" y="102"/>
                </a:cxn>
                <a:cxn ang="0">
                  <a:pos x="181" y="174"/>
                </a:cxn>
                <a:cxn ang="0">
                  <a:pos x="205" y="228"/>
                </a:cxn>
                <a:cxn ang="0">
                  <a:pos x="205" y="342"/>
                </a:cxn>
                <a:cxn ang="0">
                  <a:pos x="145" y="600"/>
                </a:cxn>
                <a:cxn ang="0">
                  <a:pos x="79" y="300"/>
                </a:cxn>
                <a:cxn ang="0">
                  <a:pos x="49" y="204"/>
                </a:cxn>
                <a:cxn ang="0">
                  <a:pos x="55" y="168"/>
                </a:cxn>
                <a:cxn ang="0">
                  <a:pos x="67" y="120"/>
                </a:cxn>
                <a:cxn ang="0">
                  <a:pos x="49" y="48"/>
                </a:cxn>
                <a:cxn ang="0">
                  <a:pos x="25" y="12"/>
                </a:cxn>
                <a:cxn ang="0">
                  <a:pos x="7" y="0"/>
                </a:cxn>
                <a:cxn ang="0">
                  <a:pos x="43" y="12"/>
                </a:cxn>
                <a:cxn ang="0">
                  <a:pos x="79" y="36"/>
                </a:cxn>
                <a:cxn ang="0">
                  <a:pos x="67" y="42"/>
                </a:cxn>
              </a:cxnLst>
              <a:rect l="0" t="0" r="r" b="b"/>
              <a:pathLst>
                <a:path w="218" h="600">
                  <a:moveTo>
                    <a:pt x="67" y="42"/>
                  </a:moveTo>
                  <a:cubicBezTo>
                    <a:pt x="94" y="60"/>
                    <a:pt x="112" y="84"/>
                    <a:pt x="139" y="102"/>
                  </a:cubicBezTo>
                  <a:cubicBezTo>
                    <a:pt x="148" y="129"/>
                    <a:pt x="165" y="150"/>
                    <a:pt x="181" y="174"/>
                  </a:cubicBezTo>
                  <a:cubicBezTo>
                    <a:pt x="181" y="175"/>
                    <a:pt x="199" y="220"/>
                    <a:pt x="205" y="228"/>
                  </a:cubicBezTo>
                  <a:cubicBezTo>
                    <a:pt x="218" y="280"/>
                    <a:pt x="213" y="250"/>
                    <a:pt x="205" y="342"/>
                  </a:cubicBezTo>
                  <a:cubicBezTo>
                    <a:pt x="198" y="423"/>
                    <a:pt x="192" y="529"/>
                    <a:pt x="145" y="600"/>
                  </a:cubicBezTo>
                  <a:cubicBezTo>
                    <a:pt x="129" y="490"/>
                    <a:pt x="161" y="382"/>
                    <a:pt x="79" y="300"/>
                  </a:cubicBezTo>
                  <a:cubicBezTo>
                    <a:pt x="68" y="268"/>
                    <a:pt x="57" y="237"/>
                    <a:pt x="49" y="204"/>
                  </a:cubicBezTo>
                  <a:cubicBezTo>
                    <a:pt x="51" y="192"/>
                    <a:pt x="52" y="180"/>
                    <a:pt x="55" y="168"/>
                  </a:cubicBezTo>
                  <a:cubicBezTo>
                    <a:pt x="58" y="152"/>
                    <a:pt x="67" y="120"/>
                    <a:pt x="67" y="120"/>
                  </a:cubicBezTo>
                  <a:cubicBezTo>
                    <a:pt x="59" y="72"/>
                    <a:pt x="65" y="96"/>
                    <a:pt x="49" y="48"/>
                  </a:cubicBezTo>
                  <a:cubicBezTo>
                    <a:pt x="44" y="34"/>
                    <a:pt x="37" y="20"/>
                    <a:pt x="25" y="12"/>
                  </a:cubicBezTo>
                  <a:cubicBezTo>
                    <a:pt x="19" y="8"/>
                    <a:pt x="0" y="0"/>
                    <a:pt x="7" y="0"/>
                  </a:cubicBezTo>
                  <a:cubicBezTo>
                    <a:pt x="20" y="0"/>
                    <a:pt x="31" y="8"/>
                    <a:pt x="43" y="12"/>
                  </a:cubicBezTo>
                  <a:cubicBezTo>
                    <a:pt x="57" y="17"/>
                    <a:pt x="79" y="36"/>
                    <a:pt x="79" y="36"/>
                  </a:cubicBezTo>
                  <a:cubicBezTo>
                    <a:pt x="87" y="61"/>
                    <a:pt x="90" y="58"/>
                    <a:pt x="67" y="4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8" name="Freeform 12"/>
            <p:cNvSpPr>
              <a:spLocks/>
            </p:cNvSpPr>
            <p:nvPr/>
          </p:nvSpPr>
          <p:spPr bwMode="auto">
            <a:xfrm>
              <a:off x="5088" y="1673"/>
              <a:ext cx="91" cy="300"/>
            </a:xfrm>
            <a:custGeom>
              <a:avLst/>
              <a:gdLst/>
              <a:ahLst/>
              <a:cxnLst>
                <a:cxn ang="0">
                  <a:pos x="55" y="31"/>
                </a:cxn>
                <a:cxn ang="0">
                  <a:pos x="79" y="67"/>
                </a:cxn>
                <a:cxn ang="0">
                  <a:pos x="91" y="85"/>
                </a:cxn>
                <a:cxn ang="0">
                  <a:pos x="31" y="289"/>
                </a:cxn>
                <a:cxn ang="0">
                  <a:pos x="43" y="253"/>
                </a:cxn>
                <a:cxn ang="0">
                  <a:pos x="61" y="157"/>
                </a:cxn>
                <a:cxn ang="0">
                  <a:pos x="37" y="43"/>
                </a:cxn>
                <a:cxn ang="0">
                  <a:pos x="7" y="7"/>
                </a:cxn>
                <a:cxn ang="0">
                  <a:pos x="31" y="13"/>
                </a:cxn>
                <a:cxn ang="0">
                  <a:pos x="55" y="31"/>
                </a:cxn>
              </a:cxnLst>
              <a:rect l="0" t="0" r="r" b="b"/>
              <a:pathLst>
                <a:path w="91" h="300">
                  <a:moveTo>
                    <a:pt x="55" y="31"/>
                  </a:moveTo>
                  <a:cubicBezTo>
                    <a:pt x="63" y="43"/>
                    <a:pt x="71" y="55"/>
                    <a:pt x="79" y="67"/>
                  </a:cubicBezTo>
                  <a:cubicBezTo>
                    <a:pt x="83" y="73"/>
                    <a:pt x="91" y="85"/>
                    <a:pt x="91" y="85"/>
                  </a:cubicBezTo>
                  <a:cubicBezTo>
                    <a:pt x="84" y="159"/>
                    <a:pt x="73" y="227"/>
                    <a:pt x="31" y="289"/>
                  </a:cubicBezTo>
                  <a:cubicBezTo>
                    <a:pt x="24" y="300"/>
                    <a:pt x="39" y="265"/>
                    <a:pt x="43" y="253"/>
                  </a:cubicBezTo>
                  <a:cubicBezTo>
                    <a:pt x="53" y="222"/>
                    <a:pt x="56" y="190"/>
                    <a:pt x="61" y="157"/>
                  </a:cubicBezTo>
                  <a:cubicBezTo>
                    <a:pt x="56" y="113"/>
                    <a:pt x="51" y="84"/>
                    <a:pt x="37" y="43"/>
                  </a:cubicBezTo>
                  <a:cubicBezTo>
                    <a:pt x="32" y="28"/>
                    <a:pt x="0" y="21"/>
                    <a:pt x="7" y="7"/>
                  </a:cubicBezTo>
                  <a:cubicBezTo>
                    <a:pt x="11" y="0"/>
                    <a:pt x="23" y="11"/>
                    <a:pt x="31" y="13"/>
                  </a:cubicBezTo>
                  <a:cubicBezTo>
                    <a:pt x="51" y="27"/>
                    <a:pt x="44" y="20"/>
                    <a:pt x="55" y="31"/>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9" name="Freeform 13"/>
            <p:cNvSpPr>
              <a:spLocks/>
            </p:cNvSpPr>
            <p:nvPr/>
          </p:nvSpPr>
          <p:spPr bwMode="auto">
            <a:xfrm>
              <a:off x="4968" y="1438"/>
              <a:ext cx="570" cy="2486"/>
            </a:xfrm>
            <a:custGeom>
              <a:avLst/>
              <a:gdLst/>
              <a:ahLst/>
              <a:cxnLst>
                <a:cxn ang="0">
                  <a:pos x="84" y="2384"/>
                </a:cxn>
                <a:cxn ang="0">
                  <a:pos x="102" y="2330"/>
                </a:cxn>
                <a:cxn ang="0">
                  <a:pos x="36" y="1988"/>
                </a:cxn>
                <a:cxn ang="0">
                  <a:pos x="0" y="1916"/>
                </a:cxn>
                <a:cxn ang="0">
                  <a:pos x="102" y="1538"/>
                </a:cxn>
                <a:cxn ang="0">
                  <a:pos x="120" y="1484"/>
                </a:cxn>
                <a:cxn ang="0">
                  <a:pos x="66" y="1220"/>
                </a:cxn>
                <a:cxn ang="0">
                  <a:pos x="120" y="926"/>
                </a:cxn>
                <a:cxn ang="0">
                  <a:pos x="162" y="836"/>
                </a:cxn>
                <a:cxn ang="0">
                  <a:pos x="174" y="698"/>
                </a:cxn>
                <a:cxn ang="0">
                  <a:pos x="312" y="446"/>
                </a:cxn>
                <a:cxn ang="0">
                  <a:pos x="342" y="350"/>
                </a:cxn>
                <a:cxn ang="0">
                  <a:pos x="198" y="740"/>
                </a:cxn>
                <a:cxn ang="0">
                  <a:pos x="156" y="992"/>
                </a:cxn>
                <a:cxn ang="0">
                  <a:pos x="138" y="1046"/>
                </a:cxn>
                <a:cxn ang="0">
                  <a:pos x="186" y="1364"/>
                </a:cxn>
                <a:cxn ang="0">
                  <a:pos x="198" y="1328"/>
                </a:cxn>
                <a:cxn ang="0">
                  <a:pos x="240" y="1178"/>
                </a:cxn>
                <a:cxn ang="0">
                  <a:pos x="318" y="1076"/>
                </a:cxn>
                <a:cxn ang="0">
                  <a:pos x="348" y="986"/>
                </a:cxn>
                <a:cxn ang="0">
                  <a:pos x="372" y="698"/>
                </a:cxn>
                <a:cxn ang="0">
                  <a:pos x="444" y="536"/>
                </a:cxn>
                <a:cxn ang="0">
                  <a:pos x="462" y="482"/>
                </a:cxn>
                <a:cxn ang="0">
                  <a:pos x="540" y="152"/>
                </a:cxn>
                <a:cxn ang="0">
                  <a:pos x="534" y="50"/>
                </a:cxn>
                <a:cxn ang="0">
                  <a:pos x="570" y="326"/>
                </a:cxn>
                <a:cxn ang="0">
                  <a:pos x="450" y="710"/>
                </a:cxn>
                <a:cxn ang="0">
                  <a:pos x="414" y="1142"/>
                </a:cxn>
                <a:cxn ang="0">
                  <a:pos x="216" y="1688"/>
                </a:cxn>
                <a:cxn ang="0">
                  <a:pos x="174" y="1796"/>
                </a:cxn>
                <a:cxn ang="0">
                  <a:pos x="138" y="2378"/>
                </a:cxn>
                <a:cxn ang="0">
                  <a:pos x="66" y="2486"/>
                </a:cxn>
              </a:cxnLst>
              <a:rect l="0" t="0" r="r" b="b"/>
              <a:pathLst>
                <a:path w="570" h="2486">
                  <a:moveTo>
                    <a:pt x="66" y="2486"/>
                  </a:moveTo>
                  <a:cubicBezTo>
                    <a:pt x="57" y="2458"/>
                    <a:pt x="77" y="2413"/>
                    <a:pt x="84" y="2384"/>
                  </a:cubicBezTo>
                  <a:cubicBezTo>
                    <a:pt x="87" y="2372"/>
                    <a:pt x="92" y="2360"/>
                    <a:pt x="96" y="2348"/>
                  </a:cubicBezTo>
                  <a:cubicBezTo>
                    <a:pt x="98" y="2342"/>
                    <a:pt x="102" y="2330"/>
                    <a:pt x="102" y="2330"/>
                  </a:cubicBezTo>
                  <a:cubicBezTo>
                    <a:pt x="92" y="2233"/>
                    <a:pt x="85" y="2135"/>
                    <a:pt x="54" y="2042"/>
                  </a:cubicBezTo>
                  <a:cubicBezTo>
                    <a:pt x="48" y="2024"/>
                    <a:pt x="42" y="2006"/>
                    <a:pt x="36" y="1988"/>
                  </a:cubicBezTo>
                  <a:cubicBezTo>
                    <a:pt x="31" y="1974"/>
                    <a:pt x="17" y="1966"/>
                    <a:pt x="12" y="1952"/>
                  </a:cubicBezTo>
                  <a:cubicBezTo>
                    <a:pt x="8" y="1940"/>
                    <a:pt x="0" y="1916"/>
                    <a:pt x="0" y="1916"/>
                  </a:cubicBezTo>
                  <a:cubicBezTo>
                    <a:pt x="6" y="1812"/>
                    <a:pt x="14" y="1720"/>
                    <a:pt x="60" y="1628"/>
                  </a:cubicBezTo>
                  <a:cubicBezTo>
                    <a:pt x="75" y="1597"/>
                    <a:pt x="91" y="1571"/>
                    <a:pt x="102" y="1538"/>
                  </a:cubicBezTo>
                  <a:cubicBezTo>
                    <a:pt x="106" y="1526"/>
                    <a:pt x="110" y="1514"/>
                    <a:pt x="114" y="1502"/>
                  </a:cubicBezTo>
                  <a:cubicBezTo>
                    <a:pt x="116" y="1496"/>
                    <a:pt x="120" y="1484"/>
                    <a:pt x="120" y="1484"/>
                  </a:cubicBezTo>
                  <a:cubicBezTo>
                    <a:pt x="126" y="1435"/>
                    <a:pt x="130" y="1433"/>
                    <a:pt x="120" y="1382"/>
                  </a:cubicBezTo>
                  <a:cubicBezTo>
                    <a:pt x="109" y="1327"/>
                    <a:pt x="75" y="1275"/>
                    <a:pt x="66" y="1220"/>
                  </a:cubicBezTo>
                  <a:cubicBezTo>
                    <a:pt x="57" y="1164"/>
                    <a:pt x="61" y="1196"/>
                    <a:pt x="54" y="1124"/>
                  </a:cubicBezTo>
                  <a:cubicBezTo>
                    <a:pt x="74" y="1025"/>
                    <a:pt x="66" y="1006"/>
                    <a:pt x="120" y="926"/>
                  </a:cubicBezTo>
                  <a:cubicBezTo>
                    <a:pt x="131" y="909"/>
                    <a:pt x="142" y="890"/>
                    <a:pt x="150" y="872"/>
                  </a:cubicBezTo>
                  <a:cubicBezTo>
                    <a:pt x="155" y="860"/>
                    <a:pt x="158" y="848"/>
                    <a:pt x="162" y="836"/>
                  </a:cubicBezTo>
                  <a:cubicBezTo>
                    <a:pt x="164" y="830"/>
                    <a:pt x="168" y="818"/>
                    <a:pt x="168" y="818"/>
                  </a:cubicBezTo>
                  <a:cubicBezTo>
                    <a:pt x="170" y="778"/>
                    <a:pt x="169" y="738"/>
                    <a:pt x="174" y="698"/>
                  </a:cubicBezTo>
                  <a:cubicBezTo>
                    <a:pt x="181" y="640"/>
                    <a:pt x="230" y="580"/>
                    <a:pt x="264" y="536"/>
                  </a:cubicBezTo>
                  <a:cubicBezTo>
                    <a:pt x="286" y="507"/>
                    <a:pt x="296" y="478"/>
                    <a:pt x="312" y="446"/>
                  </a:cubicBezTo>
                  <a:cubicBezTo>
                    <a:pt x="321" y="428"/>
                    <a:pt x="336" y="392"/>
                    <a:pt x="336" y="392"/>
                  </a:cubicBezTo>
                  <a:cubicBezTo>
                    <a:pt x="338" y="378"/>
                    <a:pt x="342" y="336"/>
                    <a:pt x="342" y="350"/>
                  </a:cubicBezTo>
                  <a:cubicBezTo>
                    <a:pt x="342" y="380"/>
                    <a:pt x="344" y="465"/>
                    <a:pt x="324" y="506"/>
                  </a:cubicBezTo>
                  <a:cubicBezTo>
                    <a:pt x="284" y="585"/>
                    <a:pt x="226" y="655"/>
                    <a:pt x="198" y="740"/>
                  </a:cubicBezTo>
                  <a:cubicBezTo>
                    <a:pt x="196" y="762"/>
                    <a:pt x="200" y="835"/>
                    <a:pt x="192" y="860"/>
                  </a:cubicBezTo>
                  <a:cubicBezTo>
                    <a:pt x="186" y="912"/>
                    <a:pt x="176" y="946"/>
                    <a:pt x="156" y="992"/>
                  </a:cubicBezTo>
                  <a:cubicBezTo>
                    <a:pt x="151" y="1004"/>
                    <a:pt x="148" y="1016"/>
                    <a:pt x="144" y="1028"/>
                  </a:cubicBezTo>
                  <a:cubicBezTo>
                    <a:pt x="142" y="1034"/>
                    <a:pt x="138" y="1046"/>
                    <a:pt x="138" y="1046"/>
                  </a:cubicBezTo>
                  <a:cubicBezTo>
                    <a:pt x="143" y="1104"/>
                    <a:pt x="147" y="1164"/>
                    <a:pt x="180" y="1214"/>
                  </a:cubicBezTo>
                  <a:cubicBezTo>
                    <a:pt x="200" y="1295"/>
                    <a:pt x="193" y="1246"/>
                    <a:pt x="186" y="1364"/>
                  </a:cubicBezTo>
                  <a:cubicBezTo>
                    <a:pt x="186" y="1370"/>
                    <a:pt x="190" y="1352"/>
                    <a:pt x="192" y="1346"/>
                  </a:cubicBezTo>
                  <a:cubicBezTo>
                    <a:pt x="194" y="1340"/>
                    <a:pt x="196" y="1334"/>
                    <a:pt x="198" y="1328"/>
                  </a:cubicBezTo>
                  <a:cubicBezTo>
                    <a:pt x="205" y="1306"/>
                    <a:pt x="210" y="1284"/>
                    <a:pt x="216" y="1262"/>
                  </a:cubicBezTo>
                  <a:cubicBezTo>
                    <a:pt x="239" y="1179"/>
                    <a:pt x="217" y="1247"/>
                    <a:pt x="240" y="1178"/>
                  </a:cubicBezTo>
                  <a:cubicBezTo>
                    <a:pt x="245" y="1163"/>
                    <a:pt x="266" y="1160"/>
                    <a:pt x="276" y="1148"/>
                  </a:cubicBezTo>
                  <a:cubicBezTo>
                    <a:pt x="293" y="1128"/>
                    <a:pt x="303" y="1098"/>
                    <a:pt x="318" y="1076"/>
                  </a:cubicBezTo>
                  <a:cubicBezTo>
                    <a:pt x="318" y="1076"/>
                    <a:pt x="333" y="1031"/>
                    <a:pt x="336" y="1022"/>
                  </a:cubicBezTo>
                  <a:cubicBezTo>
                    <a:pt x="340" y="1010"/>
                    <a:pt x="348" y="986"/>
                    <a:pt x="348" y="986"/>
                  </a:cubicBezTo>
                  <a:cubicBezTo>
                    <a:pt x="340" y="907"/>
                    <a:pt x="330" y="831"/>
                    <a:pt x="354" y="752"/>
                  </a:cubicBezTo>
                  <a:cubicBezTo>
                    <a:pt x="359" y="734"/>
                    <a:pt x="361" y="714"/>
                    <a:pt x="372" y="698"/>
                  </a:cubicBezTo>
                  <a:cubicBezTo>
                    <a:pt x="380" y="686"/>
                    <a:pt x="391" y="676"/>
                    <a:pt x="396" y="662"/>
                  </a:cubicBezTo>
                  <a:cubicBezTo>
                    <a:pt x="410" y="619"/>
                    <a:pt x="430" y="579"/>
                    <a:pt x="444" y="536"/>
                  </a:cubicBezTo>
                  <a:cubicBezTo>
                    <a:pt x="448" y="524"/>
                    <a:pt x="452" y="512"/>
                    <a:pt x="456" y="500"/>
                  </a:cubicBezTo>
                  <a:cubicBezTo>
                    <a:pt x="458" y="494"/>
                    <a:pt x="462" y="482"/>
                    <a:pt x="462" y="482"/>
                  </a:cubicBezTo>
                  <a:cubicBezTo>
                    <a:pt x="468" y="433"/>
                    <a:pt x="474" y="380"/>
                    <a:pt x="486" y="332"/>
                  </a:cubicBezTo>
                  <a:cubicBezTo>
                    <a:pt x="501" y="271"/>
                    <a:pt x="528" y="214"/>
                    <a:pt x="540" y="152"/>
                  </a:cubicBezTo>
                  <a:cubicBezTo>
                    <a:pt x="538" y="130"/>
                    <a:pt x="538" y="108"/>
                    <a:pt x="534" y="86"/>
                  </a:cubicBezTo>
                  <a:cubicBezTo>
                    <a:pt x="532" y="75"/>
                    <a:pt x="493" y="0"/>
                    <a:pt x="534" y="50"/>
                  </a:cubicBezTo>
                  <a:cubicBezTo>
                    <a:pt x="539" y="56"/>
                    <a:pt x="542" y="62"/>
                    <a:pt x="546" y="68"/>
                  </a:cubicBezTo>
                  <a:cubicBezTo>
                    <a:pt x="567" y="150"/>
                    <a:pt x="562" y="241"/>
                    <a:pt x="570" y="326"/>
                  </a:cubicBezTo>
                  <a:cubicBezTo>
                    <a:pt x="563" y="417"/>
                    <a:pt x="557" y="498"/>
                    <a:pt x="528" y="584"/>
                  </a:cubicBezTo>
                  <a:cubicBezTo>
                    <a:pt x="513" y="629"/>
                    <a:pt x="476" y="670"/>
                    <a:pt x="450" y="710"/>
                  </a:cubicBezTo>
                  <a:cubicBezTo>
                    <a:pt x="423" y="750"/>
                    <a:pt x="415" y="801"/>
                    <a:pt x="408" y="848"/>
                  </a:cubicBezTo>
                  <a:cubicBezTo>
                    <a:pt x="415" y="955"/>
                    <a:pt x="420" y="1029"/>
                    <a:pt x="414" y="1142"/>
                  </a:cubicBezTo>
                  <a:cubicBezTo>
                    <a:pt x="407" y="1264"/>
                    <a:pt x="362" y="1393"/>
                    <a:pt x="324" y="1508"/>
                  </a:cubicBezTo>
                  <a:cubicBezTo>
                    <a:pt x="302" y="1575"/>
                    <a:pt x="255" y="1630"/>
                    <a:pt x="216" y="1688"/>
                  </a:cubicBezTo>
                  <a:cubicBezTo>
                    <a:pt x="201" y="1711"/>
                    <a:pt x="195" y="1734"/>
                    <a:pt x="186" y="1760"/>
                  </a:cubicBezTo>
                  <a:cubicBezTo>
                    <a:pt x="182" y="1772"/>
                    <a:pt x="174" y="1796"/>
                    <a:pt x="174" y="1796"/>
                  </a:cubicBezTo>
                  <a:cubicBezTo>
                    <a:pt x="180" y="1904"/>
                    <a:pt x="204" y="2003"/>
                    <a:pt x="222" y="2108"/>
                  </a:cubicBezTo>
                  <a:cubicBezTo>
                    <a:pt x="213" y="2237"/>
                    <a:pt x="206" y="2276"/>
                    <a:pt x="138" y="2378"/>
                  </a:cubicBezTo>
                  <a:cubicBezTo>
                    <a:pt x="122" y="2403"/>
                    <a:pt x="102" y="2428"/>
                    <a:pt x="78" y="2444"/>
                  </a:cubicBezTo>
                  <a:cubicBezTo>
                    <a:pt x="65" y="2482"/>
                    <a:pt x="66" y="2467"/>
                    <a:pt x="66" y="2486"/>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0" name="Freeform 14"/>
            <p:cNvSpPr>
              <a:spLocks/>
            </p:cNvSpPr>
            <p:nvPr/>
          </p:nvSpPr>
          <p:spPr bwMode="auto">
            <a:xfrm>
              <a:off x="5223" y="2424"/>
              <a:ext cx="371" cy="1164"/>
            </a:xfrm>
            <a:custGeom>
              <a:avLst/>
              <a:gdLst/>
              <a:ahLst/>
              <a:cxnLst>
                <a:cxn ang="0">
                  <a:pos x="225" y="96"/>
                </a:cxn>
                <a:cxn ang="0">
                  <a:pos x="219" y="240"/>
                </a:cxn>
                <a:cxn ang="0">
                  <a:pos x="255" y="450"/>
                </a:cxn>
                <a:cxn ang="0">
                  <a:pos x="219" y="678"/>
                </a:cxn>
                <a:cxn ang="0">
                  <a:pos x="81" y="858"/>
                </a:cxn>
                <a:cxn ang="0">
                  <a:pos x="33" y="966"/>
                </a:cxn>
                <a:cxn ang="0">
                  <a:pos x="21" y="1002"/>
                </a:cxn>
                <a:cxn ang="0">
                  <a:pos x="15" y="1020"/>
                </a:cxn>
                <a:cxn ang="0">
                  <a:pos x="15" y="1158"/>
                </a:cxn>
                <a:cxn ang="0">
                  <a:pos x="33" y="1104"/>
                </a:cxn>
                <a:cxn ang="0">
                  <a:pos x="87" y="996"/>
                </a:cxn>
                <a:cxn ang="0">
                  <a:pos x="315" y="726"/>
                </a:cxn>
                <a:cxn ang="0">
                  <a:pos x="357" y="618"/>
                </a:cxn>
                <a:cxn ang="0">
                  <a:pos x="369" y="570"/>
                </a:cxn>
                <a:cxn ang="0">
                  <a:pos x="339" y="384"/>
                </a:cxn>
                <a:cxn ang="0">
                  <a:pos x="303" y="312"/>
                </a:cxn>
                <a:cxn ang="0">
                  <a:pos x="207" y="102"/>
                </a:cxn>
                <a:cxn ang="0">
                  <a:pos x="219" y="24"/>
                </a:cxn>
                <a:cxn ang="0">
                  <a:pos x="225" y="0"/>
                </a:cxn>
              </a:cxnLst>
              <a:rect l="0" t="0" r="r" b="b"/>
              <a:pathLst>
                <a:path w="371" h="1164">
                  <a:moveTo>
                    <a:pt x="225" y="96"/>
                  </a:moveTo>
                  <a:cubicBezTo>
                    <a:pt x="195" y="141"/>
                    <a:pt x="210" y="189"/>
                    <a:pt x="219" y="240"/>
                  </a:cubicBezTo>
                  <a:cubicBezTo>
                    <a:pt x="231" y="310"/>
                    <a:pt x="241" y="380"/>
                    <a:pt x="255" y="450"/>
                  </a:cubicBezTo>
                  <a:cubicBezTo>
                    <a:pt x="250" y="532"/>
                    <a:pt x="245" y="601"/>
                    <a:pt x="219" y="678"/>
                  </a:cubicBezTo>
                  <a:cubicBezTo>
                    <a:pt x="202" y="729"/>
                    <a:pt x="117" y="815"/>
                    <a:pt x="81" y="858"/>
                  </a:cubicBezTo>
                  <a:cubicBezTo>
                    <a:pt x="57" y="887"/>
                    <a:pt x="45" y="931"/>
                    <a:pt x="33" y="966"/>
                  </a:cubicBezTo>
                  <a:cubicBezTo>
                    <a:pt x="29" y="978"/>
                    <a:pt x="25" y="990"/>
                    <a:pt x="21" y="1002"/>
                  </a:cubicBezTo>
                  <a:cubicBezTo>
                    <a:pt x="19" y="1008"/>
                    <a:pt x="15" y="1020"/>
                    <a:pt x="15" y="1020"/>
                  </a:cubicBezTo>
                  <a:cubicBezTo>
                    <a:pt x="8" y="1068"/>
                    <a:pt x="0" y="1107"/>
                    <a:pt x="15" y="1158"/>
                  </a:cubicBezTo>
                  <a:cubicBezTo>
                    <a:pt x="17" y="1164"/>
                    <a:pt x="29" y="1110"/>
                    <a:pt x="33" y="1104"/>
                  </a:cubicBezTo>
                  <a:cubicBezTo>
                    <a:pt x="55" y="1071"/>
                    <a:pt x="65" y="1029"/>
                    <a:pt x="87" y="996"/>
                  </a:cubicBezTo>
                  <a:cubicBezTo>
                    <a:pt x="153" y="897"/>
                    <a:pt x="249" y="825"/>
                    <a:pt x="315" y="726"/>
                  </a:cubicBezTo>
                  <a:cubicBezTo>
                    <a:pt x="336" y="695"/>
                    <a:pt x="348" y="655"/>
                    <a:pt x="357" y="618"/>
                  </a:cubicBezTo>
                  <a:cubicBezTo>
                    <a:pt x="361" y="602"/>
                    <a:pt x="369" y="570"/>
                    <a:pt x="369" y="570"/>
                  </a:cubicBezTo>
                  <a:cubicBezTo>
                    <a:pt x="367" y="525"/>
                    <a:pt x="371" y="432"/>
                    <a:pt x="339" y="384"/>
                  </a:cubicBezTo>
                  <a:cubicBezTo>
                    <a:pt x="324" y="361"/>
                    <a:pt x="316" y="336"/>
                    <a:pt x="303" y="312"/>
                  </a:cubicBezTo>
                  <a:cubicBezTo>
                    <a:pt x="264" y="241"/>
                    <a:pt x="227" y="182"/>
                    <a:pt x="207" y="102"/>
                  </a:cubicBezTo>
                  <a:cubicBezTo>
                    <a:pt x="221" y="60"/>
                    <a:pt x="207" y="105"/>
                    <a:pt x="219" y="24"/>
                  </a:cubicBezTo>
                  <a:cubicBezTo>
                    <a:pt x="220" y="16"/>
                    <a:pt x="225" y="0"/>
                    <a:pt x="225" y="0"/>
                  </a:cubicBezTo>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1" name="Freeform 15"/>
            <p:cNvSpPr>
              <a:spLocks/>
            </p:cNvSpPr>
            <p:nvPr/>
          </p:nvSpPr>
          <p:spPr bwMode="auto">
            <a:xfrm>
              <a:off x="3870" y="2388"/>
              <a:ext cx="1125" cy="1938"/>
            </a:xfrm>
            <a:custGeom>
              <a:avLst/>
              <a:gdLst/>
              <a:ahLst/>
              <a:cxnLst>
                <a:cxn ang="0">
                  <a:pos x="372" y="1848"/>
                </a:cxn>
                <a:cxn ang="0">
                  <a:pos x="336" y="1440"/>
                </a:cxn>
                <a:cxn ang="0">
                  <a:pos x="312" y="1068"/>
                </a:cxn>
                <a:cxn ang="0">
                  <a:pos x="216" y="840"/>
                </a:cxn>
                <a:cxn ang="0">
                  <a:pos x="264" y="696"/>
                </a:cxn>
                <a:cxn ang="0">
                  <a:pos x="216" y="834"/>
                </a:cxn>
                <a:cxn ang="0">
                  <a:pos x="138" y="1008"/>
                </a:cxn>
                <a:cxn ang="0">
                  <a:pos x="138" y="1140"/>
                </a:cxn>
                <a:cxn ang="0">
                  <a:pos x="162" y="1194"/>
                </a:cxn>
                <a:cxn ang="0">
                  <a:pos x="114" y="1200"/>
                </a:cxn>
                <a:cxn ang="0">
                  <a:pos x="48" y="1134"/>
                </a:cxn>
                <a:cxn ang="0">
                  <a:pos x="42" y="1164"/>
                </a:cxn>
                <a:cxn ang="0">
                  <a:pos x="0" y="990"/>
                </a:cxn>
                <a:cxn ang="0">
                  <a:pos x="132" y="516"/>
                </a:cxn>
                <a:cxn ang="0">
                  <a:pos x="342" y="312"/>
                </a:cxn>
                <a:cxn ang="0">
                  <a:pos x="420" y="216"/>
                </a:cxn>
                <a:cxn ang="0">
                  <a:pos x="432" y="36"/>
                </a:cxn>
                <a:cxn ang="0">
                  <a:pos x="618" y="30"/>
                </a:cxn>
                <a:cxn ang="0">
                  <a:pos x="666" y="162"/>
                </a:cxn>
                <a:cxn ang="0">
                  <a:pos x="588" y="282"/>
                </a:cxn>
                <a:cxn ang="0">
                  <a:pos x="738" y="384"/>
                </a:cxn>
                <a:cxn ang="0">
                  <a:pos x="834" y="624"/>
                </a:cxn>
                <a:cxn ang="0">
                  <a:pos x="918" y="786"/>
                </a:cxn>
                <a:cxn ang="0">
                  <a:pos x="918" y="936"/>
                </a:cxn>
                <a:cxn ang="0">
                  <a:pos x="972" y="1068"/>
                </a:cxn>
                <a:cxn ang="0">
                  <a:pos x="1020" y="1176"/>
                </a:cxn>
                <a:cxn ang="0">
                  <a:pos x="1026" y="1290"/>
                </a:cxn>
                <a:cxn ang="0">
                  <a:pos x="1038" y="1338"/>
                </a:cxn>
                <a:cxn ang="0">
                  <a:pos x="1116" y="1524"/>
                </a:cxn>
                <a:cxn ang="0">
                  <a:pos x="966" y="1410"/>
                </a:cxn>
                <a:cxn ang="0">
                  <a:pos x="906" y="1344"/>
                </a:cxn>
                <a:cxn ang="0">
                  <a:pos x="726" y="1110"/>
                </a:cxn>
                <a:cxn ang="0">
                  <a:pos x="828" y="1002"/>
                </a:cxn>
                <a:cxn ang="0">
                  <a:pos x="768" y="900"/>
                </a:cxn>
                <a:cxn ang="0">
                  <a:pos x="702" y="720"/>
                </a:cxn>
                <a:cxn ang="0">
                  <a:pos x="726" y="810"/>
                </a:cxn>
                <a:cxn ang="0">
                  <a:pos x="696" y="990"/>
                </a:cxn>
                <a:cxn ang="0">
                  <a:pos x="684" y="1380"/>
                </a:cxn>
                <a:cxn ang="0">
                  <a:pos x="666" y="1608"/>
                </a:cxn>
                <a:cxn ang="0">
                  <a:pos x="708" y="1806"/>
                </a:cxn>
                <a:cxn ang="0">
                  <a:pos x="612" y="1848"/>
                </a:cxn>
                <a:cxn ang="0">
                  <a:pos x="636" y="1914"/>
                </a:cxn>
                <a:cxn ang="0">
                  <a:pos x="444" y="1902"/>
                </a:cxn>
              </a:cxnLst>
              <a:rect l="0" t="0" r="r" b="b"/>
              <a:pathLst>
                <a:path w="1125" h="1938">
                  <a:moveTo>
                    <a:pt x="456" y="1902"/>
                  </a:moveTo>
                  <a:cubicBezTo>
                    <a:pt x="436" y="1872"/>
                    <a:pt x="450" y="1888"/>
                    <a:pt x="408" y="1860"/>
                  </a:cubicBezTo>
                  <a:cubicBezTo>
                    <a:pt x="397" y="1853"/>
                    <a:pt x="372" y="1848"/>
                    <a:pt x="372" y="1848"/>
                  </a:cubicBezTo>
                  <a:cubicBezTo>
                    <a:pt x="354" y="1821"/>
                    <a:pt x="352" y="1794"/>
                    <a:pt x="342" y="1764"/>
                  </a:cubicBezTo>
                  <a:cubicBezTo>
                    <a:pt x="353" y="1665"/>
                    <a:pt x="350" y="1579"/>
                    <a:pt x="336" y="1482"/>
                  </a:cubicBezTo>
                  <a:cubicBezTo>
                    <a:pt x="350" y="1439"/>
                    <a:pt x="336" y="1493"/>
                    <a:pt x="336" y="1440"/>
                  </a:cubicBezTo>
                  <a:cubicBezTo>
                    <a:pt x="336" y="1384"/>
                    <a:pt x="341" y="1330"/>
                    <a:pt x="372" y="1284"/>
                  </a:cubicBezTo>
                  <a:cubicBezTo>
                    <a:pt x="361" y="1252"/>
                    <a:pt x="349" y="1222"/>
                    <a:pt x="330" y="1194"/>
                  </a:cubicBezTo>
                  <a:cubicBezTo>
                    <a:pt x="319" y="1152"/>
                    <a:pt x="318" y="1111"/>
                    <a:pt x="312" y="1068"/>
                  </a:cubicBezTo>
                  <a:cubicBezTo>
                    <a:pt x="311" y="1062"/>
                    <a:pt x="312" y="1053"/>
                    <a:pt x="306" y="1050"/>
                  </a:cubicBezTo>
                  <a:cubicBezTo>
                    <a:pt x="293" y="1044"/>
                    <a:pt x="278" y="1046"/>
                    <a:pt x="264" y="1044"/>
                  </a:cubicBezTo>
                  <a:cubicBezTo>
                    <a:pt x="222" y="981"/>
                    <a:pt x="234" y="910"/>
                    <a:pt x="216" y="840"/>
                  </a:cubicBezTo>
                  <a:cubicBezTo>
                    <a:pt x="233" y="790"/>
                    <a:pt x="222" y="803"/>
                    <a:pt x="276" y="792"/>
                  </a:cubicBezTo>
                  <a:cubicBezTo>
                    <a:pt x="274" y="766"/>
                    <a:pt x="273" y="740"/>
                    <a:pt x="270" y="714"/>
                  </a:cubicBezTo>
                  <a:cubicBezTo>
                    <a:pt x="269" y="708"/>
                    <a:pt x="268" y="692"/>
                    <a:pt x="264" y="696"/>
                  </a:cubicBezTo>
                  <a:cubicBezTo>
                    <a:pt x="255" y="705"/>
                    <a:pt x="261" y="723"/>
                    <a:pt x="252" y="732"/>
                  </a:cubicBezTo>
                  <a:cubicBezTo>
                    <a:pt x="246" y="738"/>
                    <a:pt x="240" y="744"/>
                    <a:pt x="234" y="750"/>
                  </a:cubicBezTo>
                  <a:cubicBezTo>
                    <a:pt x="227" y="778"/>
                    <a:pt x="225" y="807"/>
                    <a:pt x="216" y="834"/>
                  </a:cubicBezTo>
                  <a:cubicBezTo>
                    <a:pt x="218" y="854"/>
                    <a:pt x="232" y="926"/>
                    <a:pt x="210" y="954"/>
                  </a:cubicBezTo>
                  <a:cubicBezTo>
                    <a:pt x="200" y="966"/>
                    <a:pt x="186" y="974"/>
                    <a:pt x="174" y="984"/>
                  </a:cubicBezTo>
                  <a:cubicBezTo>
                    <a:pt x="163" y="993"/>
                    <a:pt x="138" y="1008"/>
                    <a:pt x="138" y="1008"/>
                  </a:cubicBezTo>
                  <a:cubicBezTo>
                    <a:pt x="147" y="1044"/>
                    <a:pt x="141" y="1024"/>
                    <a:pt x="156" y="1068"/>
                  </a:cubicBezTo>
                  <a:cubicBezTo>
                    <a:pt x="160" y="1080"/>
                    <a:pt x="168" y="1104"/>
                    <a:pt x="168" y="1104"/>
                  </a:cubicBezTo>
                  <a:cubicBezTo>
                    <a:pt x="154" y="1159"/>
                    <a:pt x="170" y="1161"/>
                    <a:pt x="138" y="1140"/>
                  </a:cubicBezTo>
                  <a:cubicBezTo>
                    <a:pt x="136" y="1134"/>
                    <a:pt x="132" y="1116"/>
                    <a:pt x="132" y="1122"/>
                  </a:cubicBezTo>
                  <a:cubicBezTo>
                    <a:pt x="132" y="1142"/>
                    <a:pt x="131" y="1166"/>
                    <a:pt x="144" y="1182"/>
                  </a:cubicBezTo>
                  <a:cubicBezTo>
                    <a:pt x="149" y="1188"/>
                    <a:pt x="169" y="1192"/>
                    <a:pt x="162" y="1194"/>
                  </a:cubicBezTo>
                  <a:cubicBezTo>
                    <a:pt x="148" y="1197"/>
                    <a:pt x="134" y="1190"/>
                    <a:pt x="120" y="1188"/>
                  </a:cubicBezTo>
                  <a:cubicBezTo>
                    <a:pt x="114" y="1186"/>
                    <a:pt x="98" y="1177"/>
                    <a:pt x="102" y="1182"/>
                  </a:cubicBezTo>
                  <a:cubicBezTo>
                    <a:pt x="106" y="1188"/>
                    <a:pt x="117" y="1194"/>
                    <a:pt x="114" y="1200"/>
                  </a:cubicBezTo>
                  <a:cubicBezTo>
                    <a:pt x="111" y="1206"/>
                    <a:pt x="102" y="1197"/>
                    <a:pt x="96" y="1194"/>
                  </a:cubicBezTo>
                  <a:cubicBezTo>
                    <a:pt x="83" y="1187"/>
                    <a:pt x="60" y="1170"/>
                    <a:pt x="60" y="1170"/>
                  </a:cubicBezTo>
                  <a:cubicBezTo>
                    <a:pt x="56" y="1158"/>
                    <a:pt x="45" y="1122"/>
                    <a:pt x="48" y="1134"/>
                  </a:cubicBezTo>
                  <a:cubicBezTo>
                    <a:pt x="50" y="1142"/>
                    <a:pt x="52" y="1150"/>
                    <a:pt x="54" y="1158"/>
                  </a:cubicBezTo>
                  <a:cubicBezTo>
                    <a:pt x="56" y="1164"/>
                    <a:pt x="66" y="1173"/>
                    <a:pt x="60" y="1176"/>
                  </a:cubicBezTo>
                  <a:cubicBezTo>
                    <a:pt x="54" y="1179"/>
                    <a:pt x="48" y="1168"/>
                    <a:pt x="42" y="1164"/>
                  </a:cubicBezTo>
                  <a:cubicBezTo>
                    <a:pt x="23" y="1135"/>
                    <a:pt x="32" y="1153"/>
                    <a:pt x="18" y="1110"/>
                  </a:cubicBezTo>
                  <a:cubicBezTo>
                    <a:pt x="16" y="1104"/>
                    <a:pt x="12" y="1092"/>
                    <a:pt x="12" y="1092"/>
                  </a:cubicBezTo>
                  <a:cubicBezTo>
                    <a:pt x="19" y="1053"/>
                    <a:pt x="38" y="1015"/>
                    <a:pt x="0" y="990"/>
                  </a:cubicBezTo>
                  <a:cubicBezTo>
                    <a:pt x="20" y="912"/>
                    <a:pt x="34" y="835"/>
                    <a:pt x="48" y="756"/>
                  </a:cubicBezTo>
                  <a:cubicBezTo>
                    <a:pt x="55" y="718"/>
                    <a:pt x="51" y="688"/>
                    <a:pt x="84" y="666"/>
                  </a:cubicBezTo>
                  <a:cubicBezTo>
                    <a:pt x="117" y="617"/>
                    <a:pt x="119" y="573"/>
                    <a:pt x="132" y="516"/>
                  </a:cubicBezTo>
                  <a:cubicBezTo>
                    <a:pt x="139" y="485"/>
                    <a:pt x="152" y="450"/>
                    <a:pt x="162" y="420"/>
                  </a:cubicBezTo>
                  <a:cubicBezTo>
                    <a:pt x="167" y="406"/>
                    <a:pt x="186" y="404"/>
                    <a:pt x="198" y="396"/>
                  </a:cubicBezTo>
                  <a:cubicBezTo>
                    <a:pt x="245" y="365"/>
                    <a:pt x="288" y="330"/>
                    <a:pt x="342" y="312"/>
                  </a:cubicBezTo>
                  <a:cubicBezTo>
                    <a:pt x="355" y="308"/>
                    <a:pt x="366" y="301"/>
                    <a:pt x="378" y="294"/>
                  </a:cubicBezTo>
                  <a:cubicBezTo>
                    <a:pt x="391" y="287"/>
                    <a:pt x="414" y="270"/>
                    <a:pt x="414" y="270"/>
                  </a:cubicBezTo>
                  <a:cubicBezTo>
                    <a:pt x="437" y="235"/>
                    <a:pt x="408" y="253"/>
                    <a:pt x="420" y="216"/>
                  </a:cubicBezTo>
                  <a:cubicBezTo>
                    <a:pt x="387" y="205"/>
                    <a:pt x="405" y="187"/>
                    <a:pt x="372" y="198"/>
                  </a:cubicBezTo>
                  <a:cubicBezTo>
                    <a:pt x="340" y="176"/>
                    <a:pt x="338" y="157"/>
                    <a:pt x="378" y="144"/>
                  </a:cubicBezTo>
                  <a:cubicBezTo>
                    <a:pt x="390" y="108"/>
                    <a:pt x="397" y="59"/>
                    <a:pt x="432" y="36"/>
                  </a:cubicBezTo>
                  <a:cubicBezTo>
                    <a:pt x="460" y="17"/>
                    <a:pt x="496" y="11"/>
                    <a:pt x="528" y="0"/>
                  </a:cubicBezTo>
                  <a:cubicBezTo>
                    <a:pt x="546" y="6"/>
                    <a:pt x="564" y="12"/>
                    <a:pt x="582" y="18"/>
                  </a:cubicBezTo>
                  <a:cubicBezTo>
                    <a:pt x="594" y="22"/>
                    <a:pt x="618" y="30"/>
                    <a:pt x="618" y="30"/>
                  </a:cubicBezTo>
                  <a:cubicBezTo>
                    <a:pt x="637" y="59"/>
                    <a:pt x="628" y="41"/>
                    <a:pt x="642" y="84"/>
                  </a:cubicBezTo>
                  <a:cubicBezTo>
                    <a:pt x="644" y="90"/>
                    <a:pt x="648" y="102"/>
                    <a:pt x="648" y="102"/>
                  </a:cubicBezTo>
                  <a:cubicBezTo>
                    <a:pt x="643" y="134"/>
                    <a:pt x="633" y="151"/>
                    <a:pt x="666" y="162"/>
                  </a:cubicBezTo>
                  <a:cubicBezTo>
                    <a:pt x="675" y="176"/>
                    <a:pt x="689" y="184"/>
                    <a:pt x="666" y="198"/>
                  </a:cubicBezTo>
                  <a:cubicBezTo>
                    <a:pt x="655" y="205"/>
                    <a:pt x="630" y="210"/>
                    <a:pt x="630" y="210"/>
                  </a:cubicBezTo>
                  <a:cubicBezTo>
                    <a:pt x="613" y="235"/>
                    <a:pt x="604" y="258"/>
                    <a:pt x="588" y="282"/>
                  </a:cubicBezTo>
                  <a:cubicBezTo>
                    <a:pt x="590" y="288"/>
                    <a:pt x="589" y="296"/>
                    <a:pt x="594" y="300"/>
                  </a:cubicBezTo>
                  <a:cubicBezTo>
                    <a:pt x="610" y="312"/>
                    <a:pt x="647" y="320"/>
                    <a:pt x="666" y="330"/>
                  </a:cubicBezTo>
                  <a:cubicBezTo>
                    <a:pt x="694" y="346"/>
                    <a:pt x="712" y="367"/>
                    <a:pt x="738" y="384"/>
                  </a:cubicBezTo>
                  <a:cubicBezTo>
                    <a:pt x="746" y="418"/>
                    <a:pt x="757" y="450"/>
                    <a:pt x="774" y="480"/>
                  </a:cubicBezTo>
                  <a:cubicBezTo>
                    <a:pt x="781" y="493"/>
                    <a:pt x="793" y="502"/>
                    <a:pt x="798" y="516"/>
                  </a:cubicBezTo>
                  <a:cubicBezTo>
                    <a:pt x="810" y="552"/>
                    <a:pt x="822" y="588"/>
                    <a:pt x="834" y="624"/>
                  </a:cubicBezTo>
                  <a:cubicBezTo>
                    <a:pt x="839" y="638"/>
                    <a:pt x="853" y="646"/>
                    <a:pt x="858" y="660"/>
                  </a:cubicBezTo>
                  <a:cubicBezTo>
                    <a:pt x="862" y="672"/>
                    <a:pt x="866" y="684"/>
                    <a:pt x="870" y="696"/>
                  </a:cubicBezTo>
                  <a:cubicBezTo>
                    <a:pt x="880" y="727"/>
                    <a:pt x="905" y="756"/>
                    <a:pt x="918" y="786"/>
                  </a:cubicBezTo>
                  <a:cubicBezTo>
                    <a:pt x="923" y="798"/>
                    <a:pt x="926" y="810"/>
                    <a:pt x="930" y="822"/>
                  </a:cubicBezTo>
                  <a:cubicBezTo>
                    <a:pt x="932" y="828"/>
                    <a:pt x="936" y="840"/>
                    <a:pt x="936" y="840"/>
                  </a:cubicBezTo>
                  <a:cubicBezTo>
                    <a:pt x="926" y="871"/>
                    <a:pt x="926" y="904"/>
                    <a:pt x="918" y="936"/>
                  </a:cubicBezTo>
                  <a:cubicBezTo>
                    <a:pt x="920" y="946"/>
                    <a:pt x="918" y="958"/>
                    <a:pt x="924" y="966"/>
                  </a:cubicBezTo>
                  <a:cubicBezTo>
                    <a:pt x="933" y="977"/>
                    <a:pt x="960" y="990"/>
                    <a:pt x="960" y="990"/>
                  </a:cubicBezTo>
                  <a:cubicBezTo>
                    <a:pt x="994" y="1041"/>
                    <a:pt x="986" y="1014"/>
                    <a:pt x="972" y="1068"/>
                  </a:cubicBezTo>
                  <a:cubicBezTo>
                    <a:pt x="974" y="1082"/>
                    <a:pt x="972" y="1097"/>
                    <a:pt x="978" y="1110"/>
                  </a:cubicBezTo>
                  <a:cubicBezTo>
                    <a:pt x="981" y="1117"/>
                    <a:pt x="991" y="1116"/>
                    <a:pt x="996" y="1122"/>
                  </a:cubicBezTo>
                  <a:cubicBezTo>
                    <a:pt x="1006" y="1134"/>
                    <a:pt x="1015" y="1161"/>
                    <a:pt x="1020" y="1176"/>
                  </a:cubicBezTo>
                  <a:cubicBezTo>
                    <a:pt x="1012" y="1200"/>
                    <a:pt x="1012" y="1190"/>
                    <a:pt x="1020" y="1218"/>
                  </a:cubicBezTo>
                  <a:cubicBezTo>
                    <a:pt x="1024" y="1230"/>
                    <a:pt x="1032" y="1254"/>
                    <a:pt x="1032" y="1254"/>
                  </a:cubicBezTo>
                  <a:cubicBezTo>
                    <a:pt x="1001" y="1300"/>
                    <a:pt x="1031" y="1245"/>
                    <a:pt x="1026" y="1290"/>
                  </a:cubicBezTo>
                  <a:cubicBezTo>
                    <a:pt x="1025" y="1303"/>
                    <a:pt x="1014" y="1326"/>
                    <a:pt x="1014" y="1326"/>
                  </a:cubicBezTo>
                  <a:cubicBezTo>
                    <a:pt x="1016" y="1332"/>
                    <a:pt x="1014" y="1341"/>
                    <a:pt x="1020" y="1344"/>
                  </a:cubicBezTo>
                  <a:cubicBezTo>
                    <a:pt x="1026" y="1347"/>
                    <a:pt x="1034" y="1334"/>
                    <a:pt x="1038" y="1338"/>
                  </a:cubicBezTo>
                  <a:cubicBezTo>
                    <a:pt x="1050" y="1350"/>
                    <a:pt x="1050" y="1389"/>
                    <a:pt x="1056" y="1404"/>
                  </a:cubicBezTo>
                  <a:cubicBezTo>
                    <a:pt x="1066" y="1430"/>
                    <a:pt x="1081" y="1455"/>
                    <a:pt x="1104" y="1470"/>
                  </a:cubicBezTo>
                  <a:cubicBezTo>
                    <a:pt x="1118" y="1491"/>
                    <a:pt x="1124" y="1499"/>
                    <a:pt x="1116" y="1524"/>
                  </a:cubicBezTo>
                  <a:cubicBezTo>
                    <a:pt x="1124" y="1549"/>
                    <a:pt x="1125" y="1563"/>
                    <a:pt x="1098" y="1572"/>
                  </a:cubicBezTo>
                  <a:cubicBezTo>
                    <a:pt x="1090" y="1532"/>
                    <a:pt x="1091" y="1476"/>
                    <a:pt x="1056" y="1452"/>
                  </a:cubicBezTo>
                  <a:cubicBezTo>
                    <a:pt x="1020" y="1398"/>
                    <a:pt x="1046" y="1417"/>
                    <a:pt x="966" y="1410"/>
                  </a:cubicBezTo>
                  <a:cubicBezTo>
                    <a:pt x="947" y="1381"/>
                    <a:pt x="964" y="1386"/>
                    <a:pt x="954" y="1356"/>
                  </a:cubicBezTo>
                  <a:cubicBezTo>
                    <a:pt x="947" y="1358"/>
                    <a:pt x="925" y="1370"/>
                    <a:pt x="918" y="1356"/>
                  </a:cubicBezTo>
                  <a:cubicBezTo>
                    <a:pt x="909" y="1338"/>
                    <a:pt x="947" y="1330"/>
                    <a:pt x="906" y="1344"/>
                  </a:cubicBezTo>
                  <a:cubicBezTo>
                    <a:pt x="875" y="1334"/>
                    <a:pt x="878" y="1307"/>
                    <a:pt x="852" y="1290"/>
                  </a:cubicBezTo>
                  <a:cubicBezTo>
                    <a:pt x="836" y="1266"/>
                    <a:pt x="827" y="1243"/>
                    <a:pt x="810" y="1218"/>
                  </a:cubicBezTo>
                  <a:cubicBezTo>
                    <a:pt x="785" y="1181"/>
                    <a:pt x="751" y="1147"/>
                    <a:pt x="726" y="1110"/>
                  </a:cubicBezTo>
                  <a:cubicBezTo>
                    <a:pt x="734" y="1086"/>
                    <a:pt x="747" y="1076"/>
                    <a:pt x="768" y="1062"/>
                  </a:cubicBezTo>
                  <a:cubicBezTo>
                    <a:pt x="796" y="1021"/>
                    <a:pt x="778" y="1031"/>
                    <a:pt x="810" y="1020"/>
                  </a:cubicBezTo>
                  <a:cubicBezTo>
                    <a:pt x="816" y="1014"/>
                    <a:pt x="828" y="1010"/>
                    <a:pt x="828" y="1002"/>
                  </a:cubicBezTo>
                  <a:cubicBezTo>
                    <a:pt x="828" y="995"/>
                    <a:pt x="815" y="995"/>
                    <a:pt x="810" y="990"/>
                  </a:cubicBezTo>
                  <a:cubicBezTo>
                    <a:pt x="805" y="985"/>
                    <a:pt x="801" y="979"/>
                    <a:pt x="798" y="972"/>
                  </a:cubicBezTo>
                  <a:cubicBezTo>
                    <a:pt x="786" y="945"/>
                    <a:pt x="784" y="924"/>
                    <a:pt x="768" y="900"/>
                  </a:cubicBezTo>
                  <a:cubicBezTo>
                    <a:pt x="752" y="835"/>
                    <a:pt x="765" y="913"/>
                    <a:pt x="774" y="858"/>
                  </a:cubicBezTo>
                  <a:cubicBezTo>
                    <a:pt x="777" y="838"/>
                    <a:pt x="755" y="821"/>
                    <a:pt x="744" y="804"/>
                  </a:cubicBezTo>
                  <a:cubicBezTo>
                    <a:pt x="724" y="774"/>
                    <a:pt x="739" y="732"/>
                    <a:pt x="702" y="720"/>
                  </a:cubicBezTo>
                  <a:cubicBezTo>
                    <a:pt x="702" y="720"/>
                    <a:pt x="706" y="736"/>
                    <a:pt x="708" y="744"/>
                  </a:cubicBezTo>
                  <a:cubicBezTo>
                    <a:pt x="710" y="754"/>
                    <a:pt x="711" y="764"/>
                    <a:pt x="714" y="774"/>
                  </a:cubicBezTo>
                  <a:cubicBezTo>
                    <a:pt x="717" y="786"/>
                    <a:pt x="726" y="810"/>
                    <a:pt x="726" y="810"/>
                  </a:cubicBezTo>
                  <a:cubicBezTo>
                    <a:pt x="719" y="830"/>
                    <a:pt x="709" y="844"/>
                    <a:pt x="702" y="864"/>
                  </a:cubicBezTo>
                  <a:cubicBezTo>
                    <a:pt x="710" y="887"/>
                    <a:pt x="725" y="898"/>
                    <a:pt x="738" y="918"/>
                  </a:cubicBezTo>
                  <a:cubicBezTo>
                    <a:pt x="730" y="952"/>
                    <a:pt x="708" y="955"/>
                    <a:pt x="696" y="990"/>
                  </a:cubicBezTo>
                  <a:cubicBezTo>
                    <a:pt x="713" y="1040"/>
                    <a:pt x="700" y="1067"/>
                    <a:pt x="696" y="1122"/>
                  </a:cubicBezTo>
                  <a:cubicBezTo>
                    <a:pt x="690" y="1199"/>
                    <a:pt x="684" y="1271"/>
                    <a:pt x="660" y="1344"/>
                  </a:cubicBezTo>
                  <a:cubicBezTo>
                    <a:pt x="674" y="1399"/>
                    <a:pt x="654" y="1342"/>
                    <a:pt x="684" y="1380"/>
                  </a:cubicBezTo>
                  <a:cubicBezTo>
                    <a:pt x="687" y="1384"/>
                    <a:pt x="696" y="1420"/>
                    <a:pt x="696" y="1422"/>
                  </a:cubicBezTo>
                  <a:cubicBezTo>
                    <a:pt x="691" y="1473"/>
                    <a:pt x="680" y="1521"/>
                    <a:pt x="672" y="1572"/>
                  </a:cubicBezTo>
                  <a:cubicBezTo>
                    <a:pt x="670" y="1584"/>
                    <a:pt x="669" y="1596"/>
                    <a:pt x="666" y="1608"/>
                  </a:cubicBezTo>
                  <a:cubicBezTo>
                    <a:pt x="663" y="1624"/>
                    <a:pt x="654" y="1656"/>
                    <a:pt x="654" y="1656"/>
                  </a:cubicBezTo>
                  <a:cubicBezTo>
                    <a:pt x="661" y="1723"/>
                    <a:pt x="662" y="1719"/>
                    <a:pt x="696" y="1770"/>
                  </a:cubicBezTo>
                  <a:cubicBezTo>
                    <a:pt x="703" y="1781"/>
                    <a:pt x="704" y="1794"/>
                    <a:pt x="708" y="1806"/>
                  </a:cubicBezTo>
                  <a:cubicBezTo>
                    <a:pt x="710" y="1812"/>
                    <a:pt x="714" y="1824"/>
                    <a:pt x="714" y="1824"/>
                  </a:cubicBezTo>
                  <a:cubicBezTo>
                    <a:pt x="687" y="1865"/>
                    <a:pt x="641" y="1837"/>
                    <a:pt x="600" y="1830"/>
                  </a:cubicBezTo>
                  <a:cubicBezTo>
                    <a:pt x="604" y="1836"/>
                    <a:pt x="607" y="1843"/>
                    <a:pt x="612" y="1848"/>
                  </a:cubicBezTo>
                  <a:cubicBezTo>
                    <a:pt x="617" y="1853"/>
                    <a:pt x="626" y="1854"/>
                    <a:pt x="630" y="1860"/>
                  </a:cubicBezTo>
                  <a:cubicBezTo>
                    <a:pt x="637" y="1871"/>
                    <a:pt x="642" y="1896"/>
                    <a:pt x="642" y="1896"/>
                  </a:cubicBezTo>
                  <a:cubicBezTo>
                    <a:pt x="640" y="1902"/>
                    <a:pt x="633" y="1908"/>
                    <a:pt x="636" y="1914"/>
                  </a:cubicBezTo>
                  <a:cubicBezTo>
                    <a:pt x="639" y="1920"/>
                    <a:pt x="654" y="1914"/>
                    <a:pt x="654" y="1920"/>
                  </a:cubicBezTo>
                  <a:cubicBezTo>
                    <a:pt x="654" y="1930"/>
                    <a:pt x="615" y="1937"/>
                    <a:pt x="612" y="1938"/>
                  </a:cubicBezTo>
                  <a:cubicBezTo>
                    <a:pt x="556" y="1934"/>
                    <a:pt x="493" y="1935"/>
                    <a:pt x="444" y="1902"/>
                  </a:cubicBezTo>
                  <a:cubicBezTo>
                    <a:pt x="426" y="1876"/>
                    <a:pt x="426" y="1880"/>
                    <a:pt x="456" y="190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grpSp>
      <p:sp>
        <p:nvSpPr>
          <p:cNvPr id="54274" name="Rectangle 2"/>
          <p:cNvSpPr>
            <a:spLocks noGrp="1" noChangeArrowheads="1"/>
          </p:cNvSpPr>
          <p:nvPr>
            <p:ph type="title"/>
          </p:nvPr>
        </p:nvSpPr>
        <p:spPr/>
        <p:txBody>
          <a:bodyPr/>
          <a:lstStyle/>
          <a:p>
            <a:r>
              <a:rPr lang="en-US"/>
              <a:t>Scenario 2 - Answer</a:t>
            </a:r>
          </a:p>
        </p:txBody>
      </p:sp>
      <p:sp>
        <p:nvSpPr>
          <p:cNvPr id="54275" name="Rectangle 3"/>
          <p:cNvSpPr>
            <a:spLocks noGrp="1" noChangeArrowheads="1"/>
          </p:cNvSpPr>
          <p:nvPr>
            <p:ph type="body" idx="1"/>
          </p:nvPr>
        </p:nvSpPr>
        <p:spPr/>
        <p:txBody>
          <a:bodyPr/>
          <a:lstStyle/>
          <a:p>
            <a:r>
              <a:rPr lang="en-US" dirty="0"/>
              <a:t>Two days </a:t>
            </a:r>
          </a:p>
          <a:p>
            <a:r>
              <a:rPr lang="en-US" dirty="0"/>
              <a:t>“Multiple drivers in a single vehicle may drive up to the duty-day limitation provided no driver exceeds the individual driving (behind the wheel) time limitation of 10 hours.”</a:t>
            </a:r>
          </a:p>
          <a:p>
            <a:r>
              <a:rPr lang="en-US" dirty="0"/>
              <a:t>The non-CDL driver is allowed to drive the engine, but both drivers are subject to the </a:t>
            </a:r>
            <a:br>
              <a:rPr lang="en-US" dirty="0"/>
            </a:br>
            <a:r>
              <a:rPr lang="en-US" dirty="0"/>
              <a:t>16-hour duty day.</a:t>
            </a:r>
          </a:p>
        </p:txBody>
      </p:sp>
    </p:spTree>
    <p:extLst>
      <p:ext uri="{BB962C8B-B14F-4D97-AF65-F5344CB8AC3E}">
        <p14:creationId xmlns:p14="http://schemas.microsoft.com/office/powerpoint/2010/main" val="2600148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Scenario 3</a:t>
            </a:r>
          </a:p>
        </p:txBody>
      </p:sp>
      <p:sp>
        <p:nvSpPr>
          <p:cNvPr id="56323" name="Rectangle 3"/>
          <p:cNvSpPr>
            <a:spLocks noGrp="1" noChangeArrowheads="1"/>
          </p:cNvSpPr>
          <p:nvPr>
            <p:ph type="body" idx="1"/>
          </p:nvPr>
        </p:nvSpPr>
        <p:spPr/>
        <p:txBody>
          <a:bodyPr/>
          <a:lstStyle/>
          <a:p>
            <a:r>
              <a:rPr lang="en-US"/>
              <a:t>While on assignment on a 200,000-acre fire and working 12-hour shifts, the division group supervisor asks your crew to work an extra </a:t>
            </a:r>
            <a:br>
              <a:rPr lang="en-US"/>
            </a:br>
            <a:r>
              <a:rPr lang="en-US"/>
              <a:t>8-hour shift to monitor the line.</a:t>
            </a:r>
          </a:p>
          <a:p>
            <a:pPr lvl="1"/>
            <a:r>
              <a:rPr lang="en-US"/>
              <a:t>Is this something your crew can do?</a:t>
            </a:r>
          </a:p>
        </p:txBody>
      </p:sp>
    </p:spTree>
    <p:extLst>
      <p:ext uri="{BB962C8B-B14F-4D97-AF65-F5344CB8AC3E}">
        <p14:creationId xmlns:p14="http://schemas.microsoft.com/office/powerpoint/2010/main" val="2887536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a:t>Objectives</a:t>
            </a:r>
          </a:p>
        </p:txBody>
      </p:sp>
      <p:sp>
        <p:nvSpPr>
          <p:cNvPr id="6147" name="Content Placeholder 2"/>
          <p:cNvSpPr>
            <a:spLocks noGrp="1"/>
          </p:cNvSpPr>
          <p:nvPr>
            <p:ph type="subTitle" idx="1"/>
          </p:nvPr>
        </p:nvSpPr>
        <p:spPr>
          <a:xfrm>
            <a:off x="685546" y="1295400"/>
            <a:ext cx="7323138" cy="5342510"/>
          </a:xfrm>
          <a:noFill/>
          <a:ln w="28575" algn="ctr">
            <a:noFill/>
            <a:miter lim="800000"/>
            <a:headEnd/>
            <a:tailEnd/>
          </a:ln>
          <a:effectLst/>
        </p:spPr>
        <p:txBody>
          <a:bodyPr>
            <a:normAutofit/>
          </a:bodyPr>
          <a:lstStyle/>
          <a:p>
            <a:r>
              <a:rPr lang="en-US" dirty="0"/>
              <a:t>Discuss agency policies and regulations related to driving fire engines.</a:t>
            </a:r>
          </a:p>
          <a:p>
            <a:r>
              <a:rPr lang="en-US" dirty="0"/>
              <a:t>Discuss and interpret duty-day limitations.</a:t>
            </a:r>
          </a:p>
          <a:p>
            <a:r>
              <a:rPr lang="en-US" dirty="0"/>
              <a:t>Identify the components of a risk assessment (RA).</a:t>
            </a:r>
          </a:p>
        </p:txBody>
      </p:sp>
      <p:pic>
        <p:nvPicPr>
          <p:cNvPr id="6149" name="Picture 228" descr="Target icon"/>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a:ext>
            </a:extLst>
          </a:blip>
          <a:srcRect/>
          <a:stretch>
            <a:fillRect/>
          </a:stretch>
        </p:blipFill>
        <p:spPr bwMode="auto">
          <a:xfrm>
            <a:off x="8008684" y="754251"/>
            <a:ext cx="914400" cy="914400"/>
          </a:xfrm>
          <a:prstGeom prst="rect">
            <a:avLst/>
          </a:prstGeom>
          <a:solidFill>
            <a:schemeClr val="bg1"/>
          </a:solidFill>
        </p:spPr>
      </p:pic>
    </p:spTree>
    <p:extLst>
      <p:ext uri="{BB962C8B-B14F-4D97-AF65-F5344CB8AC3E}">
        <p14:creationId xmlns:p14="http://schemas.microsoft.com/office/powerpoint/2010/main" val="396040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Scenario 3 - Answer</a:t>
            </a:r>
          </a:p>
        </p:txBody>
      </p:sp>
      <p:sp>
        <p:nvSpPr>
          <p:cNvPr id="57347" name="Rectangle 3"/>
          <p:cNvSpPr>
            <a:spLocks noGrp="1" noChangeArrowheads="1"/>
          </p:cNvSpPr>
          <p:nvPr>
            <p:ph type="body" idx="1"/>
          </p:nvPr>
        </p:nvSpPr>
        <p:spPr/>
        <p:txBody>
          <a:bodyPr/>
          <a:lstStyle/>
          <a:p>
            <a:r>
              <a:rPr lang="en-US" dirty="0"/>
              <a:t>No. This will exceed the 2:1 work-to-rest ratio.</a:t>
            </a:r>
          </a:p>
          <a:p>
            <a:pPr lvl="1"/>
            <a:r>
              <a:rPr lang="en-US" dirty="0"/>
              <a:t>However, the Incident Commander could write a justification authorizing the action.</a:t>
            </a:r>
          </a:p>
        </p:txBody>
      </p:sp>
      <p:grpSp>
        <p:nvGrpSpPr>
          <p:cNvPr id="12" name="Group 9" descr="Firefighter with drip torch"/>
          <p:cNvGrpSpPr>
            <a:grpSpLocks/>
          </p:cNvGrpSpPr>
          <p:nvPr/>
        </p:nvGrpSpPr>
        <p:grpSpPr bwMode="auto">
          <a:xfrm>
            <a:off x="7543800" y="2133600"/>
            <a:ext cx="1524000" cy="4267200"/>
            <a:chOff x="3870" y="60"/>
            <a:chExt cx="1724" cy="4266"/>
          </a:xfrm>
        </p:grpSpPr>
        <p:sp>
          <p:nvSpPr>
            <p:cNvPr id="13" name="Freeform 10"/>
            <p:cNvSpPr>
              <a:spLocks/>
            </p:cNvSpPr>
            <p:nvPr/>
          </p:nvSpPr>
          <p:spPr bwMode="auto">
            <a:xfrm>
              <a:off x="5215" y="60"/>
              <a:ext cx="339" cy="1482"/>
            </a:xfrm>
            <a:custGeom>
              <a:avLst/>
              <a:gdLst/>
              <a:ahLst/>
              <a:cxnLst>
                <a:cxn ang="0">
                  <a:pos x="83" y="12"/>
                </a:cxn>
                <a:cxn ang="0">
                  <a:pos x="149" y="60"/>
                </a:cxn>
                <a:cxn ang="0">
                  <a:pos x="179" y="114"/>
                </a:cxn>
                <a:cxn ang="0">
                  <a:pos x="203" y="204"/>
                </a:cxn>
                <a:cxn ang="0">
                  <a:pos x="149" y="576"/>
                </a:cxn>
                <a:cxn ang="0">
                  <a:pos x="149" y="792"/>
                </a:cxn>
                <a:cxn ang="0">
                  <a:pos x="167" y="888"/>
                </a:cxn>
                <a:cxn ang="0">
                  <a:pos x="221" y="822"/>
                </a:cxn>
                <a:cxn ang="0">
                  <a:pos x="245" y="696"/>
                </a:cxn>
                <a:cxn ang="0">
                  <a:pos x="239" y="672"/>
                </a:cxn>
                <a:cxn ang="0">
                  <a:pos x="233" y="654"/>
                </a:cxn>
                <a:cxn ang="0">
                  <a:pos x="251" y="672"/>
                </a:cxn>
                <a:cxn ang="0">
                  <a:pos x="299" y="762"/>
                </a:cxn>
                <a:cxn ang="0">
                  <a:pos x="311" y="798"/>
                </a:cxn>
                <a:cxn ang="0">
                  <a:pos x="317" y="816"/>
                </a:cxn>
                <a:cxn ang="0">
                  <a:pos x="257" y="1284"/>
                </a:cxn>
                <a:cxn ang="0">
                  <a:pos x="215" y="1422"/>
                </a:cxn>
                <a:cxn ang="0">
                  <a:pos x="197" y="1482"/>
                </a:cxn>
                <a:cxn ang="0">
                  <a:pos x="179" y="1386"/>
                </a:cxn>
                <a:cxn ang="0">
                  <a:pos x="125" y="1200"/>
                </a:cxn>
                <a:cxn ang="0">
                  <a:pos x="95" y="1128"/>
                </a:cxn>
                <a:cxn ang="0">
                  <a:pos x="11" y="810"/>
                </a:cxn>
                <a:cxn ang="0">
                  <a:pos x="29" y="456"/>
                </a:cxn>
                <a:cxn ang="0">
                  <a:pos x="101" y="294"/>
                </a:cxn>
                <a:cxn ang="0">
                  <a:pos x="125" y="216"/>
                </a:cxn>
                <a:cxn ang="0">
                  <a:pos x="113" y="84"/>
                </a:cxn>
                <a:cxn ang="0">
                  <a:pos x="95" y="30"/>
                </a:cxn>
                <a:cxn ang="0">
                  <a:pos x="65" y="0"/>
                </a:cxn>
                <a:cxn ang="0">
                  <a:pos x="83" y="12"/>
                </a:cxn>
              </a:cxnLst>
              <a:rect l="0" t="0" r="r" b="b"/>
              <a:pathLst>
                <a:path w="339" h="1482">
                  <a:moveTo>
                    <a:pt x="83" y="12"/>
                  </a:moveTo>
                  <a:cubicBezTo>
                    <a:pt x="126" y="26"/>
                    <a:pt x="118" y="29"/>
                    <a:pt x="149" y="60"/>
                  </a:cubicBezTo>
                  <a:cubicBezTo>
                    <a:pt x="160" y="92"/>
                    <a:pt x="151" y="73"/>
                    <a:pt x="179" y="114"/>
                  </a:cubicBezTo>
                  <a:cubicBezTo>
                    <a:pt x="193" y="136"/>
                    <a:pt x="199" y="179"/>
                    <a:pt x="203" y="204"/>
                  </a:cubicBezTo>
                  <a:cubicBezTo>
                    <a:pt x="198" y="335"/>
                    <a:pt x="190" y="453"/>
                    <a:pt x="149" y="576"/>
                  </a:cubicBezTo>
                  <a:cubicBezTo>
                    <a:pt x="139" y="649"/>
                    <a:pt x="133" y="718"/>
                    <a:pt x="149" y="792"/>
                  </a:cubicBezTo>
                  <a:cubicBezTo>
                    <a:pt x="152" y="804"/>
                    <a:pt x="187" y="949"/>
                    <a:pt x="167" y="888"/>
                  </a:cubicBezTo>
                  <a:cubicBezTo>
                    <a:pt x="177" y="857"/>
                    <a:pt x="194" y="840"/>
                    <a:pt x="221" y="822"/>
                  </a:cubicBezTo>
                  <a:cubicBezTo>
                    <a:pt x="261" y="761"/>
                    <a:pt x="258" y="830"/>
                    <a:pt x="245" y="696"/>
                  </a:cubicBezTo>
                  <a:cubicBezTo>
                    <a:pt x="244" y="688"/>
                    <a:pt x="241" y="680"/>
                    <a:pt x="239" y="672"/>
                  </a:cubicBezTo>
                  <a:cubicBezTo>
                    <a:pt x="237" y="666"/>
                    <a:pt x="227" y="654"/>
                    <a:pt x="233" y="654"/>
                  </a:cubicBezTo>
                  <a:cubicBezTo>
                    <a:pt x="241" y="654"/>
                    <a:pt x="246" y="665"/>
                    <a:pt x="251" y="672"/>
                  </a:cubicBezTo>
                  <a:cubicBezTo>
                    <a:pt x="271" y="695"/>
                    <a:pt x="287" y="734"/>
                    <a:pt x="299" y="762"/>
                  </a:cubicBezTo>
                  <a:cubicBezTo>
                    <a:pt x="304" y="774"/>
                    <a:pt x="307" y="786"/>
                    <a:pt x="311" y="798"/>
                  </a:cubicBezTo>
                  <a:cubicBezTo>
                    <a:pt x="313" y="804"/>
                    <a:pt x="317" y="816"/>
                    <a:pt x="317" y="816"/>
                  </a:cubicBezTo>
                  <a:cubicBezTo>
                    <a:pt x="339" y="971"/>
                    <a:pt x="306" y="1136"/>
                    <a:pt x="257" y="1284"/>
                  </a:cubicBezTo>
                  <a:cubicBezTo>
                    <a:pt x="242" y="1329"/>
                    <a:pt x="227" y="1376"/>
                    <a:pt x="215" y="1422"/>
                  </a:cubicBezTo>
                  <a:cubicBezTo>
                    <a:pt x="210" y="1442"/>
                    <a:pt x="197" y="1482"/>
                    <a:pt x="197" y="1482"/>
                  </a:cubicBezTo>
                  <a:cubicBezTo>
                    <a:pt x="187" y="1451"/>
                    <a:pt x="187" y="1418"/>
                    <a:pt x="179" y="1386"/>
                  </a:cubicBezTo>
                  <a:cubicBezTo>
                    <a:pt x="164" y="1325"/>
                    <a:pt x="145" y="1259"/>
                    <a:pt x="125" y="1200"/>
                  </a:cubicBezTo>
                  <a:cubicBezTo>
                    <a:pt x="116" y="1172"/>
                    <a:pt x="106" y="1153"/>
                    <a:pt x="95" y="1128"/>
                  </a:cubicBezTo>
                  <a:cubicBezTo>
                    <a:pt x="51" y="1029"/>
                    <a:pt x="26" y="916"/>
                    <a:pt x="11" y="810"/>
                  </a:cubicBezTo>
                  <a:cubicBezTo>
                    <a:pt x="6" y="694"/>
                    <a:pt x="0" y="570"/>
                    <a:pt x="29" y="456"/>
                  </a:cubicBezTo>
                  <a:cubicBezTo>
                    <a:pt x="44" y="397"/>
                    <a:pt x="77" y="348"/>
                    <a:pt x="101" y="294"/>
                  </a:cubicBezTo>
                  <a:cubicBezTo>
                    <a:pt x="112" y="269"/>
                    <a:pt x="116" y="242"/>
                    <a:pt x="125" y="216"/>
                  </a:cubicBezTo>
                  <a:cubicBezTo>
                    <a:pt x="121" y="153"/>
                    <a:pt x="127" y="131"/>
                    <a:pt x="113" y="84"/>
                  </a:cubicBezTo>
                  <a:cubicBezTo>
                    <a:pt x="108" y="66"/>
                    <a:pt x="106" y="46"/>
                    <a:pt x="95" y="30"/>
                  </a:cubicBezTo>
                  <a:cubicBezTo>
                    <a:pt x="87" y="18"/>
                    <a:pt x="65" y="0"/>
                    <a:pt x="65" y="0"/>
                  </a:cubicBezTo>
                  <a:cubicBezTo>
                    <a:pt x="65" y="0"/>
                    <a:pt x="77" y="8"/>
                    <a:pt x="83" y="1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4" name="Freeform 11"/>
            <p:cNvSpPr>
              <a:spLocks/>
            </p:cNvSpPr>
            <p:nvPr/>
          </p:nvSpPr>
          <p:spPr bwMode="auto">
            <a:xfrm>
              <a:off x="5069" y="1284"/>
              <a:ext cx="218" cy="600"/>
            </a:xfrm>
            <a:custGeom>
              <a:avLst/>
              <a:gdLst/>
              <a:ahLst/>
              <a:cxnLst>
                <a:cxn ang="0">
                  <a:pos x="67" y="42"/>
                </a:cxn>
                <a:cxn ang="0">
                  <a:pos x="139" y="102"/>
                </a:cxn>
                <a:cxn ang="0">
                  <a:pos x="181" y="174"/>
                </a:cxn>
                <a:cxn ang="0">
                  <a:pos x="205" y="228"/>
                </a:cxn>
                <a:cxn ang="0">
                  <a:pos x="205" y="342"/>
                </a:cxn>
                <a:cxn ang="0">
                  <a:pos x="145" y="600"/>
                </a:cxn>
                <a:cxn ang="0">
                  <a:pos x="79" y="300"/>
                </a:cxn>
                <a:cxn ang="0">
                  <a:pos x="49" y="204"/>
                </a:cxn>
                <a:cxn ang="0">
                  <a:pos x="55" y="168"/>
                </a:cxn>
                <a:cxn ang="0">
                  <a:pos x="67" y="120"/>
                </a:cxn>
                <a:cxn ang="0">
                  <a:pos x="49" y="48"/>
                </a:cxn>
                <a:cxn ang="0">
                  <a:pos x="25" y="12"/>
                </a:cxn>
                <a:cxn ang="0">
                  <a:pos x="7" y="0"/>
                </a:cxn>
                <a:cxn ang="0">
                  <a:pos x="43" y="12"/>
                </a:cxn>
                <a:cxn ang="0">
                  <a:pos x="79" y="36"/>
                </a:cxn>
                <a:cxn ang="0">
                  <a:pos x="67" y="42"/>
                </a:cxn>
              </a:cxnLst>
              <a:rect l="0" t="0" r="r" b="b"/>
              <a:pathLst>
                <a:path w="218" h="600">
                  <a:moveTo>
                    <a:pt x="67" y="42"/>
                  </a:moveTo>
                  <a:cubicBezTo>
                    <a:pt x="94" y="60"/>
                    <a:pt x="112" y="84"/>
                    <a:pt x="139" y="102"/>
                  </a:cubicBezTo>
                  <a:cubicBezTo>
                    <a:pt x="148" y="129"/>
                    <a:pt x="165" y="150"/>
                    <a:pt x="181" y="174"/>
                  </a:cubicBezTo>
                  <a:cubicBezTo>
                    <a:pt x="181" y="175"/>
                    <a:pt x="199" y="220"/>
                    <a:pt x="205" y="228"/>
                  </a:cubicBezTo>
                  <a:cubicBezTo>
                    <a:pt x="218" y="280"/>
                    <a:pt x="213" y="250"/>
                    <a:pt x="205" y="342"/>
                  </a:cubicBezTo>
                  <a:cubicBezTo>
                    <a:pt x="198" y="423"/>
                    <a:pt x="192" y="529"/>
                    <a:pt x="145" y="600"/>
                  </a:cubicBezTo>
                  <a:cubicBezTo>
                    <a:pt x="129" y="490"/>
                    <a:pt x="161" y="382"/>
                    <a:pt x="79" y="300"/>
                  </a:cubicBezTo>
                  <a:cubicBezTo>
                    <a:pt x="68" y="268"/>
                    <a:pt x="57" y="237"/>
                    <a:pt x="49" y="204"/>
                  </a:cubicBezTo>
                  <a:cubicBezTo>
                    <a:pt x="51" y="192"/>
                    <a:pt x="52" y="180"/>
                    <a:pt x="55" y="168"/>
                  </a:cubicBezTo>
                  <a:cubicBezTo>
                    <a:pt x="58" y="152"/>
                    <a:pt x="67" y="120"/>
                    <a:pt x="67" y="120"/>
                  </a:cubicBezTo>
                  <a:cubicBezTo>
                    <a:pt x="59" y="72"/>
                    <a:pt x="65" y="96"/>
                    <a:pt x="49" y="48"/>
                  </a:cubicBezTo>
                  <a:cubicBezTo>
                    <a:pt x="44" y="34"/>
                    <a:pt x="37" y="20"/>
                    <a:pt x="25" y="12"/>
                  </a:cubicBezTo>
                  <a:cubicBezTo>
                    <a:pt x="19" y="8"/>
                    <a:pt x="0" y="0"/>
                    <a:pt x="7" y="0"/>
                  </a:cubicBezTo>
                  <a:cubicBezTo>
                    <a:pt x="20" y="0"/>
                    <a:pt x="31" y="8"/>
                    <a:pt x="43" y="12"/>
                  </a:cubicBezTo>
                  <a:cubicBezTo>
                    <a:pt x="57" y="17"/>
                    <a:pt x="79" y="36"/>
                    <a:pt x="79" y="36"/>
                  </a:cubicBezTo>
                  <a:cubicBezTo>
                    <a:pt x="87" y="61"/>
                    <a:pt x="90" y="58"/>
                    <a:pt x="67" y="4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5" name="Freeform 12"/>
            <p:cNvSpPr>
              <a:spLocks/>
            </p:cNvSpPr>
            <p:nvPr/>
          </p:nvSpPr>
          <p:spPr bwMode="auto">
            <a:xfrm>
              <a:off x="5088" y="1673"/>
              <a:ext cx="91" cy="300"/>
            </a:xfrm>
            <a:custGeom>
              <a:avLst/>
              <a:gdLst/>
              <a:ahLst/>
              <a:cxnLst>
                <a:cxn ang="0">
                  <a:pos x="55" y="31"/>
                </a:cxn>
                <a:cxn ang="0">
                  <a:pos x="79" y="67"/>
                </a:cxn>
                <a:cxn ang="0">
                  <a:pos x="91" y="85"/>
                </a:cxn>
                <a:cxn ang="0">
                  <a:pos x="31" y="289"/>
                </a:cxn>
                <a:cxn ang="0">
                  <a:pos x="43" y="253"/>
                </a:cxn>
                <a:cxn ang="0">
                  <a:pos x="61" y="157"/>
                </a:cxn>
                <a:cxn ang="0">
                  <a:pos x="37" y="43"/>
                </a:cxn>
                <a:cxn ang="0">
                  <a:pos x="7" y="7"/>
                </a:cxn>
                <a:cxn ang="0">
                  <a:pos x="31" y="13"/>
                </a:cxn>
                <a:cxn ang="0">
                  <a:pos x="55" y="31"/>
                </a:cxn>
              </a:cxnLst>
              <a:rect l="0" t="0" r="r" b="b"/>
              <a:pathLst>
                <a:path w="91" h="300">
                  <a:moveTo>
                    <a:pt x="55" y="31"/>
                  </a:moveTo>
                  <a:cubicBezTo>
                    <a:pt x="63" y="43"/>
                    <a:pt x="71" y="55"/>
                    <a:pt x="79" y="67"/>
                  </a:cubicBezTo>
                  <a:cubicBezTo>
                    <a:pt x="83" y="73"/>
                    <a:pt x="91" y="85"/>
                    <a:pt x="91" y="85"/>
                  </a:cubicBezTo>
                  <a:cubicBezTo>
                    <a:pt x="84" y="159"/>
                    <a:pt x="73" y="227"/>
                    <a:pt x="31" y="289"/>
                  </a:cubicBezTo>
                  <a:cubicBezTo>
                    <a:pt x="24" y="300"/>
                    <a:pt x="39" y="265"/>
                    <a:pt x="43" y="253"/>
                  </a:cubicBezTo>
                  <a:cubicBezTo>
                    <a:pt x="53" y="222"/>
                    <a:pt x="56" y="190"/>
                    <a:pt x="61" y="157"/>
                  </a:cubicBezTo>
                  <a:cubicBezTo>
                    <a:pt x="56" y="113"/>
                    <a:pt x="51" y="84"/>
                    <a:pt x="37" y="43"/>
                  </a:cubicBezTo>
                  <a:cubicBezTo>
                    <a:pt x="32" y="28"/>
                    <a:pt x="0" y="21"/>
                    <a:pt x="7" y="7"/>
                  </a:cubicBezTo>
                  <a:cubicBezTo>
                    <a:pt x="11" y="0"/>
                    <a:pt x="23" y="11"/>
                    <a:pt x="31" y="13"/>
                  </a:cubicBezTo>
                  <a:cubicBezTo>
                    <a:pt x="51" y="27"/>
                    <a:pt x="44" y="20"/>
                    <a:pt x="55" y="31"/>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6" name="Freeform 13"/>
            <p:cNvSpPr>
              <a:spLocks/>
            </p:cNvSpPr>
            <p:nvPr/>
          </p:nvSpPr>
          <p:spPr bwMode="auto">
            <a:xfrm>
              <a:off x="4968" y="1438"/>
              <a:ext cx="570" cy="2486"/>
            </a:xfrm>
            <a:custGeom>
              <a:avLst/>
              <a:gdLst/>
              <a:ahLst/>
              <a:cxnLst>
                <a:cxn ang="0">
                  <a:pos x="84" y="2384"/>
                </a:cxn>
                <a:cxn ang="0">
                  <a:pos x="102" y="2330"/>
                </a:cxn>
                <a:cxn ang="0">
                  <a:pos x="36" y="1988"/>
                </a:cxn>
                <a:cxn ang="0">
                  <a:pos x="0" y="1916"/>
                </a:cxn>
                <a:cxn ang="0">
                  <a:pos x="102" y="1538"/>
                </a:cxn>
                <a:cxn ang="0">
                  <a:pos x="120" y="1484"/>
                </a:cxn>
                <a:cxn ang="0">
                  <a:pos x="66" y="1220"/>
                </a:cxn>
                <a:cxn ang="0">
                  <a:pos x="120" y="926"/>
                </a:cxn>
                <a:cxn ang="0">
                  <a:pos x="162" y="836"/>
                </a:cxn>
                <a:cxn ang="0">
                  <a:pos x="174" y="698"/>
                </a:cxn>
                <a:cxn ang="0">
                  <a:pos x="312" y="446"/>
                </a:cxn>
                <a:cxn ang="0">
                  <a:pos x="342" y="350"/>
                </a:cxn>
                <a:cxn ang="0">
                  <a:pos x="198" y="740"/>
                </a:cxn>
                <a:cxn ang="0">
                  <a:pos x="156" y="992"/>
                </a:cxn>
                <a:cxn ang="0">
                  <a:pos x="138" y="1046"/>
                </a:cxn>
                <a:cxn ang="0">
                  <a:pos x="186" y="1364"/>
                </a:cxn>
                <a:cxn ang="0">
                  <a:pos x="198" y="1328"/>
                </a:cxn>
                <a:cxn ang="0">
                  <a:pos x="240" y="1178"/>
                </a:cxn>
                <a:cxn ang="0">
                  <a:pos x="318" y="1076"/>
                </a:cxn>
                <a:cxn ang="0">
                  <a:pos x="348" y="986"/>
                </a:cxn>
                <a:cxn ang="0">
                  <a:pos x="372" y="698"/>
                </a:cxn>
                <a:cxn ang="0">
                  <a:pos x="444" y="536"/>
                </a:cxn>
                <a:cxn ang="0">
                  <a:pos x="462" y="482"/>
                </a:cxn>
                <a:cxn ang="0">
                  <a:pos x="540" y="152"/>
                </a:cxn>
                <a:cxn ang="0">
                  <a:pos x="534" y="50"/>
                </a:cxn>
                <a:cxn ang="0">
                  <a:pos x="570" y="326"/>
                </a:cxn>
                <a:cxn ang="0">
                  <a:pos x="450" y="710"/>
                </a:cxn>
                <a:cxn ang="0">
                  <a:pos x="414" y="1142"/>
                </a:cxn>
                <a:cxn ang="0">
                  <a:pos x="216" y="1688"/>
                </a:cxn>
                <a:cxn ang="0">
                  <a:pos x="174" y="1796"/>
                </a:cxn>
                <a:cxn ang="0">
                  <a:pos x="138" y="2378"/>
                </a:cxn>
                <a:cxn ang="0">
                  <a:pos x="66" y="2486"/>
                </a:cxn>
              </a:cxnLst>
              <a:rect l="0" t="0" r="r" b="b"/>
              <a:pathLst>
                <a:path w="570" h="2486">
                  <a:moveTo>
                    <a:pt x="66" y="2486"/>
                  </a:moveTo>
                  <a:cubicBezTo>
                    <a:pt x="57" y="2458"/>
                    <a:pt x="77" y="2413"/>
                    <a:pt x="84" y="2384"/>
                  </a:cubicBezTo>
                  <a:cubicBezTo>
                    <a:pt x="87" y="2372"/>
                    <a:pt x="92" y="2360"/>
                    <a:pt x="96" y="2348"/>
                  </a:cubicBezTo>
                  <a:cubicBezTo>
                    <a:pt x="98" y="2342"/>
                    <a:pt x="102" y="2330"/>
                    <a:pt x="102" y="2330"/>
                  </a:cubicBezTo>
                  <a:cubicBezTo>
                    <a:pt x="92" y="2233"/>
                    <a:pt x="85" y="2135"/>
                    <a:pt x="54" y="2042"/>
                  </a:cubicBezTo>
                  <a:cubicBezTo>
                    <a:pt x="48" y="2024"/>
                    <a:pt x="42" y="2006"/>
                    <a:pt x="36" y="1988"/>
                  </a:cubicBezTo>
                  <a:cubicBezTo>
                    <a:pt x="31" y="1974"/>
                    <a:pt x="17" y="1966"/>
                    <a:pt x="12" y="1952"/>
                  </a:cubicBezTo>
                  <a:cubicBezTo>
                    <a:pt x="8" y="1940"/>
                    <a:pt x="0" y="1916"/>
                    <a:pt x="0" y="1916"/>
                  </a:cubicBezTo>
                  <a:cubicBezTo>
                    <a:pt x="6" y="1812"/>
                    <a:pt x="14" y="1720"/>
                    <a:pt x="60" y="1628"/>
                  </a:cubicBezTo>
                  <a:cubicBezTo>
                    <a:pt x="75" y="1597"/>
                    <a:pt x="91" y="1571"/>
                    <a:pt x="102" y="1538"/>
                  </a:cubicBezTo>
                  <a:cubicBezTo>
                    <a:pt x="106" y="1526"/>
                    <a:pt x="110" y="1514"/>
                    <a:pt x="114" y="1502"/>
                  </a:cubicBezTo>
                  <a:cubicBezTo>
                    <a:pt x="116" y="1496"/>
                    <a:pt x="120" y="1484"/>
                    <a:pt x="120" y="1484"/>
                  </a:cubicBezTo>
                  <a:cubicBezTo>
                    <a:pt x="126" y="1435"/>
                    <a:pt x="130" y="1433"/>
                    <a:pt x="120" y="1382"/>
                  </a:cubicBezTo>
                  <a:cubicBezTo>
                    <a:pt x="109" y="1327"/>
                    <a:pt x="75" y="1275"/>
                    <a:pt x="66" y="1220"/>
                  </a:cubicBezTo>
                  <a:cubicBezTo>
                    <a:pt x="57" y="1164"/>
                    <a:pt x="61" y="1196"/>
                    <a:pt x="54" y="1124"/>
                  </a:cubicBezTo>
                  <a:cubicBezTo>
                    <a:pt x="74" y="1025"/>
                    <a:pt x="66" y="1006"/>
                    <a:pt x="120" y="926"/>
                  </a:cubicBezTo>
                  <a:cubicBezTo>
                    <a:pt x="131" y="909"/>
                    <a:pt x="142" y="890"/>
                    <a:pt x="150" y="872"/>
                  </a:cubicBezTo>
                  <a:cubicBezTo>
                    <a:pt x="155" y="860"/>
                    <a:pt x="158" y="848"/>
                    <a:pt x="162" y="836"/>
                  </a:cubicBezTo>
                  <a:cubicBezTo>
                    <a:pt x="164" y="830"/>
                    <a:pt x="168" y="818"/>
                    <a:pt x="168" y="818"/>
                  </a:cubicBezTo>
                  <a:cubicBezTo>
                    <a:pt x="170" y="778"/>
                    <a:pt x="169" y="738"/>
                    <a:pt x="174" y="698"/>
                  </a:cubicBezTo>
                  <a:cubicBezTo>
                    <a:pt x="181" y="640"/>
                    <a:pt x="230" y="580"/>
                    <a:pt x="264" y="536"/>
                  </a:cubicBezTo>
                  <a:cubicBezTo>
                    <a:pt x="286" y="507"/>
                    <a:pt x="296" y="478"/>
                    <a:pt x="312" y="446"/>
                  </a:cubicBezTo>
                  <a:cubicBezTo>
                    <a:pt x="321" y="428"/>
                    <a:pt x="336" y="392"/>
                    <a:pt x="336" y="392"/>
                  </a:cubicBezTo>
                  <a:cubicBezTo>
                    <a:pt x="338" y="378"/>
                    <a:pt x="342" y="336"/>
                    <a:pt x="342" y="350"/>
                  </a:cubicBezTo>
                  <a:cubicBezTo>
                    <a:pt x="342" y="380"/>
                    <a:pt x="344" y="465"/>
                    <a:pt x="324" y="506"/>
                  </a:cubicBezTo>
                  <a:cubicBezTo>
                    <a:pt x="284" y="585"/>
                    <a:pt x="226" y="655"/>
                    <a:pt x="198" y="740"/>
                  </a:cubicBezTo>
                  <a:cubicBezTo>
                    <a:pt x="196" y="762"/>
                    <a:pt x="200" y="835"/>
                    <a:pt x="192" y="860"/>
                  </a:cubicBezTo>
                  <a:cubicBezTo>
                    <a:pt x="186" y="912"/>
                    <a:pt x="176" y="946"/>
                    <a:pt x="156" y="992"/>
                  </a:cubicBezTo>
                  <a:cubicBezTo>
                    <a:pt x="151" y="1004"/>
                    <a:pt x="148" y="1016"/>
                    <a:pt x="144" y="1028"/>
                  </a:cubicBezTo>
                  <a:cubicBezTo>
                    <a:pt x="142" y="1034"/>
                    <a:pt x="138" y="1046"/>
                    <a:pt x="138" y="1046"/>
                  </a:cubicBezTo>
                  <a:cubicBezTo>
                    <a:pt x="143" y="1104"/>
                    <a:pt x="147" y="1164"/>
                    <a:pt x="180" y="1214"/>
                  </a:cubicBezTo>
                  <a:cubicBezTo>
                    <a:pt x="200" y="1295"/>
                    <a:pt x="193" y="1246"/>
                    <a:pt x="186" y="1364"/>
                  </a:cubicBezTo>
                  <a:cubicBezTo>
                    <a:pt x="186" y="1370"/>
                    <a:pt x="190" y="1352"/>
                    <a:pt x="192" y="1346"/>
                  </a:cubicBezTo>
                  <a:cubicBezTo>
                    <a:pt x="194" y="1340"/>
                    <a:pt x="196" y="1334"/>
                    <a:pt x="198" y="1328"/>
                  </a:cubicBezTo>
                  <a:cubicBezTo>
                    <a:pt x="205" y="1306"/>
                    <a:pt x="210" y="1284"/>
                    <a:pt x="216" y="1262"/>
                  </a:cubicBezTo>
                  <a:cubicBezTo>
                    <a:pt x="239" y="1179"/>
                    <a:pt x="217" y="1247"/>
                    <a:pt x="240" y="1178"/>
                  </a:cubicBezTo>
                  <a:cubicBezTo>
                    <a:pt x="245" y="1163"/>
                    <a:pt x="266" y="1160"/>
                    <a:pt x="276" y="1148"/>
                  </a:cubicBezTo>
                  <a:cubicBezTo>
                    <a:pt x="293" y="1128"/>
                    <a:pt x="303" y="1098"/>
                    <a:pt x="318" y="1076"/>
                  </a:cubicBezTo>
                  <a:cubicBezTo>
                    <a:pt x="318" y="1076"/>
                    <a:pt x="333" y="1031"/>
                    <a:pt x="336" y="1022"/>
                  </a:cubicBezTo>
                  <a:cubicBezTo>
                    <a:pt x="340" y="1010"/>
                    <a:pt x="348" y="986"/>
                    <a:pt x="348" y="986"/>
                  </a:cubicBezTo>
                  <a:cubicBezTo>
                    <a:pt x="340" y="907"/>
                    <a:pt x="330" y="831"/>
                    <a:pt x="354" y="752"/>
                  </a:cubicBezTo>
                  <a:cubicBezTo>
                    <a:pt x="359" y="734"/>
                    <a:pt x="361" y="714"/>
                    <a:pt x="372" y="698"/>
                  </a:cubicBezTo>
                  <a:cubicBezTo>
                    <a:pt x="380" y="686"/>
                    <a:pt x="391" y="676"/>
                    <a:pt x="396" y="662"/>
                  </a:cubicBezTo>
                  <a:cubicBezTo>
                    <a:pt x="410" y="619"/>
                    <a:pt x="430" y="579"/>
                    <a:pt x="444" y="536"/>
                  </a:cubicBezTo>
                  <a:cubicBezTo>
                    <a:pt x="448" y="524"/>
                    <a:pt x="452" y="512"/>
                    <a:pt x="456" y="500"/>
                  </a:cubicBezTo>
                  <a:cubicBezTo>
                    <a:pt x="458" y="494"/>
                    <a:pt x="462" y="482"/>
                    <a:pt x="462" y="482"/>
                  </a:cubicBezTo>
                  <a:cubicBezTo>
                    <a:pt x="468" y="433"/>
                    <a:pt x="474" y="380"/>
                    <a:pt x="486" y="332"/>
                  </a:cubicBezTo>
                  <a:cubicBezTo>
                    <a:pt x="501" y="271"/>
                    <a:pt x="528" y="214"/>
                    <a:pt x="540" y="152"/>
                  </a:cubicBezTo>
                  <a:cubicBezTo>
                    <a:pt x="538" y="130"/>
                    <a:pt x="538" y="108"/>
                    <a:pt x="534" y="86"/>
                  </a:cubicBezTo>
                  <a:cubicBezTo>
                    <a:pt x="532" y="75"/>
                    <a:pt x="493" y="0"/>
                    <a:pt x="534" y="50"/>
                  </a:cubicBezTo>
                  <a:cubicBezTo>
                    <a:pt x="539" y="56"/>
                    <a:pt x="542" y="62"/>
                    <a:pt x="546" y="68"/>
                  </a:cubicBezTo>
                  <a:cubicBezTo>
                    <a:pt x="567" y="150"/>
                    <a:pt x="562" y="241"/>
                    <a:pt x="570" y="326"/>
                  </a:cubicBezTo>
                  <a:cubicBezTo>
                    <a:pt x="563" y="417"/>
                    <a:pt x="557" y="498"/>
                    <a:pt x="528" y="584"/>
                  </a:cubicBezTo>
                  <a:cubicBezTo>
                    <a:pt x="513" y="629"/>
                    <a:pt x="476" y="670"/>
                    <a:pt x="450" y="710"/>
                  </a:cubicBezTo>
                  <a:cubicBezTo>
                    <a:pt x="423" y="750"/>
                    <a:pt x="415" y="801"/>
                    <a:pt x="408" y="848"/>
                  </a:cubicBezTo>
                  <a:cubicBezTo>
                    <a:pt x="415" y="955"/>
                    <a:pt x="420" y="1029"/>
                    <a:pt x="414" y="1142"/>
                  </a:cubicBezTo>
                  <a:cubicBezTo>
                    <a:pt x="407" y="1264"/>
                    <a:pt x="362" y="1393"/>
                    <a:pt x="324" y="1508"/>
                  </a:cubicBezTo>
                  <a:cubicBezTo>
                    <a:pt x="302" y="1575"/>
                    <a:pt x="255" y="1630"/>
                    <a:pt x="216" y="1688"/>
                  </a:cubicBezTo>
                  <a:cubicBezTo>
                    <a:pt x="201" y="1711"/>
                    <a:pt x="195" y="1734"/>
                    <a:pt x="186" y="1760"/>
                  </a:cubicBezTo>
                  <a:cubicBezTo>
                    <a:pt x="182" y="1772"/>
                    <a:pt x="174" y="1796"/>
                    <a:pt x="174" y="1796"/>
                  </a:cubicBezTo>
                  <a:cubicBezTo>
                    <a:pt x="180" y="1904"/>
                    <a:pt x="204" y="2003"/>
                    <a:pt x="222" y="2108"/>
                  </a:cubicBezTo>
                  <a:cubicBezTo>
                    <a:pt x="213" y="2237"/>
                    <a:pt x="206" y="2276"/>
                    <a:pt x="138" y="2378"/>
                  </a:cubicBezTo>
                  <a:cubicBezTo>
                    <a:pt x="122" y="2403"/>
                    <a:pt x="102" y="2428"/>
                    <a:pt x="78" y="2444"/>
                  </a:cubicBezTo>
                  <a:cubicBezTo>
                    <a:pt x="65" y="2482"/>
                    <a:pt x="66" y="2467"/>
                    <a:pt x="66" y="2486"/>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7" name="Freeform 14"/>
            <p:cNvSpPr>
              <a:spLocks/>
            </p:cNvSpPr>
            <p:nvPr/>
          </p:nvSpPr>
          <p:spPr bwMode="auto">
            <a:xfrm>
              <a:off x="5223" y="2424"/>
              <a:ext cx="371" cy="1164"/>
            </a:xfrm>
            <a:custGeom>
              <a:avLst/>
              <a:gdLst/>
              <a:ahLst/>
              <a:cxnLst>
                <a:cxn ang="0">
                  <a:pos x="225" y="96"/>
                </a:cxn>
                <a:cxn ang="0">
                  <a:pos x="219" y="240"/>
                </a:cxn>
                <a:cxn ang="0">
                  <a:pos x="255" y="450"/>
                </a:cxn>
                <a:cxn ang="0">
                  <a:pos x="219" y="678"/>
                </a:cxn>
                <a:cxn ang="0">
                  <a:pos x="81" y="858"/>
                </a:cxn>
                <a:cxn ang="0">
                  <a:pos x="33" y="966"/>
                </a:cxn>
                <a:cxn ang="0">
                  <a:pos x="21" y="1002"/>
                </a:cxn>
                <a:cxn ang="0">
                  <a:pos x="15" y="1020"/>
                </a:cxn>
                <a:cxn ang="0">
                  <a:pos x="15" y="1158"/>
                </a:cxn>
                <a:cxn ang="0">
                  <a:pos x="33" y="1104"/>
                </a:cxn>
                <a:cxn ang="0">
                  <a:pos x="87" y="996"/>
                </a:cxn>
                <a:cxn ang="0">
                  <a:pos x="315" y="726"/>
                </a:cxn>
                <a:cxn ang="0">
                  <a:pos x="357" y="618"/>
                </a:cxn>
                <a:cxn ang="0">
                  <a:pos x="369" y="570"/>
                </a:cxn>
                <a:cxn ang="0">
                  <a:pos x="339" y="384"/>
                </a:cxn>
                <a:cxn ang="0">
                  <a:pos x="303" y="312"/>
                </a:cxn>
                <a:cxn ang="0">
                  <a:pos x="207" y="102"/>
                </a:cxn>
                <a:cxn ang="0">
                  <a:pos x="219" y="24"/>
                </a:cxn>
                <a:cxn ang="0">
                  <a:pos x="225" y="0"/>
                </a:cxn>
              </a:cxnLst>
              <a:rect l="0" t="0" r="r" b="b"/>
              <a:pathLst>
                <a:path w="371" h="1164">
                  <a:moveTo>
                    <a:pt x="225" y="96"/>
                  </a:moveTo>
                  <a:cubicBezTo>
                    <a:pt x="195" y="141"/>
                    <a:pt x="210" y="189"/>
                    <a:pt x="219" y="240"/>
                  </a:cubicBezTo>
                  <a:cubicBezTo>
                    <a:pt x="231" y="310"/>
                    <a:pt x="241" y="380"/>
                    <a:pt x="255" y="450"/>
                  </a:cubicBezTo>
                  <a:cubicBezTo>
                    <a:pt x="250" y="532"/>
                    <a:pt x="245" y="601"/>
                    <a:pt x="219" y="678"/>
                  </a:cubicBezTo>
                  <a:cubicBezTo>
                    <a:pt x="202" y="729"/>
                    <a:pt x="117" y="815"/>
                    <a:pt x="81" y="858"/>
                  </a:cubicBezTo>
                  <a:cubicBezTo>
                    <a:pt x="57" y="887"/>
                    <a:pt x="45" y="931"/>
                    <a:pt x="33" y="966"/>
                  </a:cubicBezTo>
                  <a:cubicBezTo>
                    <a:pt x="29" y="978"/>
                    <a:pt x="25" y="990"/>
                    <a:pt x="21" y="1002"/>
                  </a:cubicBezTo>
                  <a:cubicBezTo>
                    <a:pt x="19" y="1008"/>
                    <a:pt x="15" y="1020"/>
                    <a:pt x="15" y="1020"/>
                  </a:cubicBezTo>
                  <a:cubicBezTo>
                    <a:pt x="8" y="1068"/>
                    <a:pt x="0" y="1107"/>
                    <a:pt x="15" y="1158"/>
                  </a:cubicBezTo>
                  <a:cubicBezTo>
                    <a:pt x="17" y="1164"/>
                    <a:pt x="29" y="1110"/>
                    <a:pt x="33" y="1104"/>
                  </a:cubicBezTo>
                  <a:cubicBezTo>
                    <a:pt x="55" y="1071"/>
                    <a:pt x="65" y="1029"/>
                    <a:pt x="87" y="996"/>
                  </a:cubicBezTo>
                  <a:cubicBezTo>
                    <a:pt x="153" y="897"/>
                    <a:pt x="249" y="825"/>
                    <a:pt x="315" y="726"/>
                  </a:cubicBezTo>
                  <a:cubicBezTo>
                    <a:pt x="336" y="695"/>
                    <a:pt x="348" y="655"/>
                    <a:pt x="357" y="618"/>
                  </a:cubicBezTo>
                  <a:cubicBezTo>
                    <a:pt x="361" y="602"/>
                    <a:pt x="369" y="570"/>
                    <a:pt x="369" y="570"/>
                  </a:cubicBezTo>
                  <a:cubicBezTo>
                    <a:pt x="367" y="525"/>
                    <a:pt x="371" y="432"/>
                    <a:pt x="339" y="384"/>
                  </a:cubicBezTo>
                  <a:cubicBezTo>
                    <a:pt x="324" y="361"/>
                    <a:pt x="316" y="336"/>
                    <a:pt x="303" y="312"/>
                  </a:cubicBezTo>
                  <a:cubicBezTo>
                    <a:pt x="264" y="241"/>
                    <a:pt x="227" y="182"/>
                    <a:pt x="207" y="102"/>
                  </a:cubicBezTo>
                  <a:cubicBezTo>
                    <a:pt x="221" y="60"/>
                    <a:pt x="207" y="105"/>
                    <a:pt x="219" y="24"/>
                  </a:cubicBezTo>
                  <a:cubicBezTo>
                    <a:pt x="220" y="16"/>
                    <a:pt x="225" y="0"/>
                    <a:pt x="225" y="0"/>
                  </a:cubicBezTo>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8" name="Freeform 15"/>
            <p:cNvSpPr>
              <a:spLocks/>
            </p:cNvSpPr>
            <p:nvPr/>
          </p:nvSpPr>
          <p:spPr bwMode="auto">
            <a:xfrm>
              <a:off x="3870" y="2388"/>
              <a:ext cx="1125" cy="1938"/>
            </a:xfrm>
            <a:custGeom>
              <a:avLst/>
              <a:gdLst/>
              <a:ahLst/>
              <a:cxnLst>
                <a:cxn ang="0">
                  <a:pos x="372" y="1848"/>
                </a:cxn>
                <a:cxn ang="0">
                  <a:pos x="336" y="1440"/>
                </a:cxn>
                <a:cxn ang="0">
                  <a:pos x="312" y="1068"/>
                </a:cxn>
                <a:cxn ang="0">
                  <a:pos x="216" y="840"/>
                </a:cxn>
                <a:cxn ang="0">
                  <a:pos x="264" y="696"/>
                </a:cxn>
                <a:cxn ang="0">
                  <a:pos x="216" y="834"/>
                </a:cxn>
                <a:cxn ang="0">
                  <a:pos x="138" y="1008"/>
                </a:cxn>
                <a:cxn ang="0">
                  <a:pos x="138" y="1140"/>
                </a:cxn>
                <a:cxn ang="0">
                  <a:pos x="162" y="1194"/>
                </a:cxn>
                <a:cxn ang="0">
                  <a:pos x="114" y="1200"/>
                </a:cxn>
                <a:cxn ang="0">
                  <a:pos x="48" y="1134"/>
                </a:cxn>
                <a:cxn ang="0">
                  <a:pos x="42" y="1164"/>
                </a:cxn>
                <a:cxn ang="0">
                  <a:pos x="0" y="990"/>
                </a:cxn>
                <a:cxn ang="0">
                  <a:pos x="132" y="516"/>
                </a:cxn>
                <a:cxn ang="0">
                  <a:pos x="342" y="312"/>
                </a:cxn>
                <a:cxn ang="0">
                  <a:pos x="420" y="216"/>
                </a:cxn>
                <a:cxn ang="0">
                  <a:pos x="432" y="36"/>
                </a:cxn>
                <a:cxn ang="0">
                  <a:pos x="618" y="30"/>
                </a:cxn>
                <a:cxn ang="0">
                  <a:pos x="666" y="162"/>
                </a:cxn>
                <a:cxn ang="0">
                  <a:pos x="588" y="282"/>
                </a:cxn>
                <a:cxn ang="0">
                  <a:pos x="738" y="384"/>
                </a:cxn>
                <a:cxn ang="0">
                  <a:pos x="834" y="624"/>
                </a:cxn>
                <a:cxn ang="0">
                  <a:pos x="918" y="786"/>
                </a:cxn>
                <a:cxn ang="0">
                  <a:pos x="918" y="936"/>
                </a:cxn>
                <a:cxn ang="0">
                  <a:pos x="972" y="1068"/>
                </a:cxn>
                <a:cxn ang="0">
                  <a:pos x="1020" y="1176"/>
                </a:cxn>
                <a:cxn ang="0">
                  <a:pos x="1026" y="1290"/>
                </a:cxn>
                <a:cxn ang="0">
                  <a:pos x="1038" y="1338"/>
                </a:cxn>
                <a:cxn ang="0">
                  <a:pos x="1116" y="1524"/>
                </a:cxn>
                <a:cxn ang="0">
                  <a:pos x="966" y="1410"/>
                </a:cxn>
                <a:cxn ang="0">
                  <a:pos x="906" y="1344"/>
                </a:cxn>
                <a:cxn ang="0">
                  <a:pos x="726" y="1110"/>
                </a:cxn>
                <a:cxn ang="0">
                  <a:pos x="828" y="1002"/>
                </a:cxn>
                <a:cxn ang="0">
                  <a:pos x="768" y="900"/>
                </a:cxn>
                <a:cxn ang="0">
                  <a:pos x="702" y="720"/>
                </a:cxn>
                <a:cxn ang="0">
                  <a:pos x="726" y="810"/>
                </a:cxn>
                <a:cxn ang="0">
                  <a:pos x="696" y="990"/>
                </a:cxn>
                <a:cxn ang="0">
                  <a:pos x="684" y="1380"/>
                </a:cxn>
                <a:cxn ang="0">
                  <a:pos x="666" y="1608"/>
                </a:cxn>
                <a:cxn ang="0">
                  <a:pos x="708" y="1806"/>
                </a:cxn>
                <a:cxn ang="0">
                  <a:pos x="612" y="1848"/>
                </a:cxn>
                <a:cxn ang="0">
                  <a:pos x="636" y="1914"/>
                </a:cxn>
                <a:cxn ang="0">
                  <a:pos x="444" y="1902"/>
                </a:cxn>
              </a:cxnLst>
              <a:rect l="0" t="0" r="r" b="b"/>
              <a:pathLst>
                <a:path w="1125" h="1938">
                  <a:moveTo>
                    <a:pt x="456" y="1902"/>
                  </a:moveTo>
                  <a:cubicBezTo>
                    <a:pt x="436" y="1872"/>
                    <a:pt x="450" y="1888"/>
                    <a:pt x="408" y="1860"/>
                  </a:cubicBezTo>
                  <a:cubicBezTo>
                    <a:pt x="397" y="1853"/>
                    <a:pt x="372" y="1848"/>
                    <a:pt x="372" y="1848"/>
                  </a:cubicBezTo>
                  <a:cubicBezTo>
                    <a:pt x="354" y="1821"/>
                    <a:pt x="352" y="1794"/>
                    <a:pt x="342" y="1764"/>
                  </a:cubicBezTo>
                  <a:cubicBezTo>
                    <a:pt x="353" y="1665"/>
                    <a:pt x="350" y="1579"/>
                    <a:pt x="336" y="1482"/>
                  </a:cubicBezTo>
                  <a:cubicBezTo>
                    <a:pt x="350" y="1439"/>
                    <a:pt x="336" y="1493"/>
                    <a:pt x="336" y="1440"/>
                  </a:cubicBezTo>
                  <a:cubicBezTo>
                    <a:pt x="336" y="1384"/>
                    <a:pt x="341" y="1330"/>
                    <a:pt x="372" y="1284"/>
                  </a:cubicBezTo>
                  <a:cubicBezTo>
                    <a:pt x="361" y="1252"/>
                    <a:pt x="349" y="1222"/>
                    <a:pt x="330" y="1194"/>
                  </a:cubicBezTo>
                  <a:cubicBezTo>
                    <a:pt x="319" y="1152"/>
                    <a:pt x="318" y="1111"/>
                    <a:pt x="312" y="1068"/>
                  </a:cubicBezTo>
                  <a:cubicBezTo>
                    <a:pt x="311" y="1062"/>
                    <a:pt x="312" y="1053"/>
                    <a:pt x="306" y="1050"/>
                  </a:cubicBezTo>
                  <a:cubicBezTo>
                    <a:pt x="293" y="1044"/>
                    <a:pt x="278" y="1046"/>
                    <a:pt x="264" y="1044"/>
                  </a:cubicBezTo>
                  <a:cubicBezTo>
                    <a:pt x="222" y="981"/>
                    <a:pt x="234" y="910"/>
                    <a:pt x="216" y="840"/>
                  </a:cubicBezTo>
                  <a:cubicBezTo>
                    <a:pt x="233" y="790"/>
                    <a:pt x="222" y="803"/>
                    <a:pt x="276" y="792"/>
                  </a:cubicBezTo>
                  <a:cubicBezTo>
                    <a:pt x="274" y="766"/>
                    <a:pt x="273" y="740"/>
                    <a:pt x="270" y="714"/>
                  </a:cubicBezTo>
                  <a:cubicBezTo>
                    <a:pt x="269" y="708"/>
                    <a:pt x="268" y="692"/>
                    <a:pt x="264" y="696"/>
                  </a:cubicBezTo>
                  <a:cubicBezTo>
                    <a:pt x="255" y="705"/>
                    <a:pt x="261" y="723"/>
                    <a:pt x="252" y="732"/>
                  </a:cubicBezTo>
                  <a:cubicBezTo>
                    <a:pt x="246" y="738"/>
                    <a:pt x="240" y="744"/>
                    <a:pt x="234" y="750"/>
                  </a:cubicBezTo>
                  <a:cubicBezTo>
                    <a:pt x="227" y="778"/>
                    <a:pt x="225" y="807"/>
                    <a:pt x="216" y="834"/>
                  </a:cubicBezTo>
                  <a:cubicBezTo>
                    <a:pt x="218" y="854"/>
                    <a:pt x="232" y="926"/>
                    <a:pt x="210" y="954"/>
                  </a:cubicBezTo>
                  <a:cubicBezTo>
                    <a:pt x="200" y="966"/>
                    <a:pt x="186" y="974"/>
                    <a:pt x="174" y="984"/>
                  </a:cubicBezTo>
                  <a:cubicBezTo>
                    <a:pt x="163" y="993"/>
                    <a:pt x="138" y="1008"/>
                    <a:pt x="138" y="1008"/>
                  </a:cubicBezTo>
                  <a:cubicBezTo>
                    <a:pt x="147" y="1044"/>
                    <a:pt x="141" y="1024"/>
                    <a:pt x="156" y="1068"/>
                  </a:cubicBezTo>
                  <a:cubicBezTo>
                    <a:pt x="160" y="1080"/>
                    <a:pt x="168" y="1104"/>
                    <a:pt x="168" y="1104"/>
                  </a:cubicBezTo>
                  <a:cubicBezTo>
                    <a:pt x="154" y="1159"/>
                    <a:pt x="170" y="1161"/>
                    <a:pt x="138" y="1140"/>
                  </a:cubicBezTo>
                  <a:cubicBezTo>
                    <a:pt x="136" y="1134"/>
                    <a:pt x="132" y="1116"/>
                    <a:pt x="132" y="1122"/>
                  </a:cubicBezTo>
                  <a:cubicBezTo>
                    <a:pt x="132" y="1142"/>
                    <a:pt x="131" y="1166"/>
                    <a:pt x="144" y="1182"/>
                  </a:cubicBezTo>
                  <a:cubicBezTo>
                    <a:pt x="149" y="1188"/>
                    <a:pt x="169" y="1192"/>
                    <a:pt x="162" y="1194"/>
                  </a:cubicBezTo>
                  <a:cubicBezTo>
                    <a:pt x="148" y="1197"/>
                    <a:pt x="134" y="1190"/>
                    <a:pt x="120" y="1188"/>
                  </a:cubicBezTo>
                  <a:cubicBezTo>
                    <a:pt x="114" y="1186"/>
                    <a:pt x="98" y="1177"/>
                    <a:pt x="102" y="1182"/>
                  </a:cubicBezTo>
                  <a:cubicBezTo>
                    <a:pt x="106" y="1188"/>
                    <a:pt x="117" y="1194"/>
                    <a:pt x="114" y="1200"/>
                  </a:cubicBezTo>
                  <a:cubicBezTo>
                    <a:pt x="111" y="1206"/>
                    <a:pt x="102" y="1197"/>
                    <a:pt x="96" y="1194"/>
                  </a:cubicBezTo>
                  <a:cubicBezTo>
                    <a:pt x="83" y="1187"/>
                    <a:pt x="60" y="1170"/>
                    <a:pt x="60" y="1170"/>
                  </a:cubicBezTo>
                  <a:cubicBezTo>
                    <a:pt x="56" y="1158"/>
                    <a:pt x="45" y="1122"/>
                    <a:pt x="48" y="1134"/>
                  </a:cubicBezTo>
                  <a:cubicBezTo>
                    <a:pt x="50" y="1142"/>
                    <a:pt x="52" y="1150"/>
                    <a:pt x="54" y="1158"/>
                  </a:cubicBezTo>
                  <a:cubicBezTo>
                    <a:pt x="56" y="1164"/>
                    <a:pt x="66" y="1173"/>
                    <a:pt x="60" y="1176"/>
                  </a:cubicBezTo>
                  <a:cubicBezTo>
                    <a:pt x="54" y="1179"/>
                    <a:pt x="48" y="1168"/>
                    <a:pt x="42" y="1164"/>
                  </a:cubicBezTo>
                  <a:cubicBezTo>
                    <a:pt x="23" y="1135"/>
                    <a:pt x="32" y="1153"/>
                    <a:pt x="18" y="1110"/>
                  </a:cubicBezTo>
                  <a:cubicBezTo>
                    <a:pt x="16" y="1104"/>
                    <a:pt x="12" y="1092"/>
                    <a:pt x="12" y="1092"/>
                  </a:cubicBezTo>
                  <a:cubicBezTo>
                    <a:pt x="19" y="1053"/>
                    <a:pt x="38" y="1015"/>
                    <a:pt x="0" y="990"/>
                  </a:cubicBezTo>
                  <a:cubicBezTo>
                    <a:pt x="20" y="912"/>
                    <a:pt x="34" y="835"/>
                    <a:pt x="48" y="756"/>
                  </a:cubicBezTo>
                  <a:cubicBezTo>
                    <a:pt x="55" y="718"/>
                    <a:pt x="51" y="688"/>
                    <a:pt x="84" y="666"/>
                  </a:cubicBezTo>
                  <a:cubicBezTo>
                    <a:pt x="117" y="617"/>
                    <a:pt x="119" y="573"/>
                    <a:pt x="132" y="516"/>
                  </a:cubicBezTo>
                  <a:cubicBezTo>
                    <a:pt x="139" y="485"/>
                    <a:pt x="152" y="450"/>
                    <a:pt x="162" y="420"/>
                  </a:cubicBezTo>
                  <a:cubicBezTo>
                    <a:pt x="167" y="406"/>
                    <a:pt x="186" y="404"/>
                    <a:pt x="198" y="396"/>
                  </a:cubicBezTo>
                  <a:cubicBezTo>
                    <a:pt x="245" y="365"/>
                    <a:pt x="288" y="330"/>
                    <a:pt x="342" y="312"/>
                  </a:cubicBezTo>
                  <a:cubicBezTo>
                    <a:pt x="355" y="308"/>
                    <a:pt x="366" y="301"/>
                    <a:pt x="378" y="294"/>
                  </a:cubicBezTo>
                  <a:cubicBezTo>
                    <a:pt x="391" y="287"/>
                    <a:pt x="414" y="270"/>
                    <a:pt x="414" y="270"/>
                  </a:cubicBezTo>
                  <a:cubicBezTo>
                    <a:pt x="437" y="235"/>
                    <a:pt x="408" y="253"/>
                    <a:pt x="420" y="216"/>
                  </a:cubicBezTo>
                  <a:cubicBezTo>
                    <a:pt x="387" y="205"/>
                    <a:pt x="405" y="187"/>
                    <a:pt x="372" y="198"/>
                  </a:cubicBezTo>
                  <a:cubicBezTo>
                    <a:pt x="340" y="176"/>
                    <a:pt x="338" y="157"/>
                    <a:pt x="378" y="144"/>
                  </a:cubicBezTo>
                  <a:cubicBezTo>
                    <a:pt x="390" y="108"/>
                    <a:pt x="397" y="59"/>
                    <a:pt x="432" y="36"/>
                  </a:cubicBezTo>
                  <a:cubicBezTo>
                    <a:pt x="460" y="17"/>
                    <a:pt x="496" y="11"/>
                    <a:pt x="528" y="0"/>
                  </a:cubicBezTo>
                  <a:cubicBezTo>
                    <a:pt x="546" y="6"/>
                    <a:pt x="564" y="12"/>
                    <a:pt x="582" y="18"/>
                  </a:cubicBezTo>
                  <a:cubicBezTo>
                    <a:pt x="594" y="22"/>
                    <a:pt x="618" y="30"/>
                    <a:pt x="618" y="30"/>
                  </a:cubicBezTo>
                  <a:cubicBezTo>
                    <a:pt x="637" y="59"/>
                    <a:pt x="628" y="41"/>
                    <a:pt x="642" y="84"/>
                  </a:cubicBezTo>
                  <a:cubicBezTo>
                    <a:pt x="644" y="90"/>
                    <a:pt x="648" y="102"/>
                    <a:pt x="648" y="102"/>
                  </a:cubicBezTo>
                  <a:cubicBezTo>
                    <a:pt x="643" y="134"/>
                    <a:pt x="633" y="151"/>
                    <a:pt x="666" y="162"/>
                  </a:cubicBezTo>
                  <a:cubicBezTo>
                    <a:pt x="675" y="176"/>
                    <a:pt x="689" y="184"/>
                    <a:pt x="666" y="198"/>
                  </a:cubicBezTo>
                  <a:cubicBezTo>
                    <a:pt x="655" y="205"/>
                    <a:pt x="630" y="210"/>
                    <a:pt x="630" y="210"/>
                  </a:cubicBezTo>
                  <a:cubicBezTo>
                    <a:pt x="613" y="235"/>
                    <a:pt x="604" y="258"/>
                    <a:pt x="588" y="282"/>
                  </a:cubicBezTo>
                  <a:cubicBezTo>
                    <a:pt x="590" y="288"/>
                    <a:pt x="589" y="296"/>
                    <a:pt x="594" y="300"/>
                  </a:cubicBezTo>
                  <a:cubicBezTo>
                    <a:pt x="610" y="312"/>
                    <a:pt x="647" y="320"/>
                    <a:pt x="666" y="330"/>
                  </a:cubicBezTo>
                  <a:cubicBezTo>
                    <a:pt x="694" y="346"/>
                    <a:pt x="712" y="367"/>
                    <a:pt x="738" y="384"/>
                  </a:cubicBezTo>
                  <a:cubicBezTo>
                    <a:pt x="746" y="418"/>
                    <a:pt x="757" y="450"/>
                    <a:pt x="774" y="480"/>
                  </a:cubicBezTo>
                  <a:cubicBezTo>
                    <a:pt x="781" y="493"/>
                    <a:pt x="793" y="502"/>
                    <a:pt x="798" y="516"/>
                  </a:cubicBezTo>
                  <a:cubicBezTo>
                    <a:pt x="810" y="552"/>
                    <a:pt x="822" y="588"/>
                    <a:pt x="834" y="624"/>
                  </a:cubicBezTo>
                  <a:cubicBezTo>
                    <a:pt x="839" y="638"/>
                    <a:pt x="853" y="646"/>
                    <a:pt x="858" y="660"/>
                  </a:cubicBezTo>
                  <a:cubicBezTo>
                    <a:pt x="862" y="672"/>
                    <a:pt x="866" y="684"/>
                    <a:pt x="870" y="696"/>
                  </a:cubicBezTo>
                  <a:cubicBezTo>
                    <a:pt x="880" y="727"/>
                    <a:pt x="905" y="756"/>
                    <a:pt x="918" y="786"/>
                  </a:cubicBezTo>
                  <a:cubicBezTo>
                    <a:pt x="923" y="798"/>
                    <a:pt x="926" y="810"/>
                    <a:pt x="930" y="822"/>
                  </a:cubicBezTo>
                  <a:cubicBezTo>
                    <a:pt x="932" y="828"/>
                    <a:pt x="936" y="840"/>
                    <a:pt x="936" y="840"/>
                  </a:cubicBezTo>
                  <a:cubicBezTo>
                    <a:pt x="926" y="871"/>
                    <a:pt x="926" y="904"/>
                    <a:pt x="918" y="936"/>
                  </a:cubicBezTo>
                  <a:cubicBezTo>
                    <a:pt x="920" y="946"/>
                    <a:pt x="918" y="958"/>
                    <a:pt x="924" y="966"/>
                  </a:cubicBezTo>
                  <a:cubicBezTo>
                    <a:pt x="933" y="977"/>
                    <a:pt x="960" y="990"/>
                    <a:pt x="960" y="990"/>
                  </a:cubicBezTo>
                  <a:cubicBezTo>
                    <a:pt x="994" y="1041"/>
                    <a:pt x="986" y="1014"/>
                    <a:pt x="972" y="1068"/>
                  </a:cubicBezTo>
                  <a:cubicBezTo>
                    <a:pt x="974" y="1082"/>
                    <a:pt x="972" y="1097"/>
                    <a:pt x="978" y="1110"/>
                  </a:cubicBezTo>
                  <a:cubicBezTo>
                    <a:pt x="981" y="1117"/>
                    <a:pt x="991" y="1116"/>
                    <a:pt x="996" y="1122"/>
                  </a:cubicBezTo>
                  <a:cubicBezTo>
                    <a:pt x="1006" y="1134"/>
                    <a:pt x="1015" y="1161"/>
                    <a:pt x="1020" y="1176"/>
                  </a:cubicBezTo>
                  <a:cubicBezTo>
                    <a:pt x="1012" y="1200"/>
                    <a:pt x="1012" y="1190"/>
                    <a:pt x="1020" y="1218"/>
                  </a:cubicBezTo>
                  <a:cubicBezTo>
                    <a:pt x="1024" y="1230"/>
                    <a:pt x="1032" y="1254"/>
                    <a:pt x="1032" y="1254"/>
                  </a:cubicBezTo>
                  <a:cubicBezTo>
                    <a:pt x="1001" y="1300"/>
                    <a:pt x="1031" y="1245"/>
                    <a:pt x="1026" y="1290"/>
                  </a:cubicBezTo>
                  <a:cubicBezTo>
                    <a:pt x="1025" y="1303"/>
                    <a:pt x="1014" y="1326"/>
                    <a:pt x="1014" y="1326"/>
                  </a:cubicBezTo>
                  <a:cubicBezTo>
                    <a:pt x="1016" y="1332"/>
                    <a:pt x="1014" y="1341"/>
                    <a:pt x="1020" y="1344"/>
                  </a:cubicBezTo>
                  <a:cubicBezTo>
                    <a:pt x="1026" y="1347"/>
                    <a:pt x="1034" y="1334"/>
                    <a:pt x="1038" y="1338"/>
                  </a:cubicBezTo>
                  <a:cubicBezTo>
                    <a:pt x="1050" y="1350"/>
                    <a:pt x="1050" y="1389"/>
                    <a:pt x="1056" y="1404"/>
                  </a:cubicBezTo>
                  <a:cubicBezTo>
                    <a:pt x="1066" y="1430"/>
                    <a:pt x="1081" y="1455"/>
                    <a:pt x="1104" y="1470"/>
                  </a:cubicBezTo>
                  <a:cubicBezTo>
                    <a:pt x="1118" y="1491"/>
                    <a:pt x="1124" y="1499"/>
                    <a:pt x="1116" y="1524"/>
                  </a:cubicBezTo>
                  <a:cubicBezTo>
                    <a:pt x="1124" y="1549"/>
                    <a:pt x="1125" y="1563"/>
                    <a:pt x="1098" y="1572"/>
                  </a:cubicBezTo>
                  <a:cubicBezTo>
                    <a:pt x="1090" y="1532"/>
                    <a:pt x="1091" y="1476"/>
                    <a:pt x="1056" y="1452"/>
                  </a:cubicBezTo>
                  <a:cubicBezTo>
                    <a:pt x="1020" y="1398"/>
                    <a:pt x="1046" y="1417"/>
                    <a:pt x="966" y="1410"/>
                  </a:cubicBezTo>
                  <a:cubicBezTo>
                    <a:pt x="947" y="1381"/>
                    <a:pt x="964" y="1386"/>
                    <a:pt x="954" y="1356"/>
                  </a:cubicBezTo>
                  <a:cubicBezTo>
                    <a:pt x="947" y="1358"/>
                    <a:pt x="925" y="1370"/>
                    <a:pt x="918" y="1356"/>
                  </a:cubicBezTo>
                  <a:cubicBezTo>
                    <a:pt x="909" y="1338"/>
                    <a:pt x="947" y="1330"/>
                    <a:pt x="906" y="1344"/>
                  </a:cubicBezTo>
                  <a:cubicBezTo>
                    <a:pt x="875" y="1334"/>
                    <a:pt x="878" y="1307"/>
                    <a:pt x="852" y="1290"/>
                  </a:cubicBezTo>
                  <a:cubicBezTo>
                    <a:pt x="836" y="1266"/>
                    <a:pt x="827" y="1243"/>
                    <a:pt x="810" y="1218"/>
                  </a:cubicBezTo>
                  <a:cubicBezTo>
                    <a:pt x="785" y="1181"/>
                    <a:pt x="751" y="1147"/>
                    <a:pt x="726" y="1110"/>
                  </a:cubicBezTo>
                  <a:cubicBezTo>
                    <a:pt x="734" y="1086"/>
                    <a:pt x="747" y="1076"/>
                    <a:pt x="768" y="1062"/>
                  </a:cubicBezTo>
                  <a:cubicBezTo>
                    <a:pt x="796" y="1021"/>
                    <a:pt x="778" y="1031"/>
                    <a:pt x="810" y="1020"/>
                  </a:cubicBezTo>
                  <a:cubicBezTo>
                    <a:pt x="816" y="1014"/>
                    <a:pt x="828" y="1010"/>
                    <a:pt x="828" y="1002"/>
                  </a:cubicBezTo>
                  <a:cubicBezTo>
                    <a:pt x="828" y="995"/>
                    <a:pt x="815" y="995"/>
                    <a:pt x="810" y="990"/>
                  </a:cubicBezTo>
                  <a:cubicBezTo>
                    <a:pt x="805" y="985"/>
                    <a:pt x="801" y="979"/>
                    <a:pt x="798" y="972"/>
                  </a:cubicBezTo>
                  <a:cubicBezTo>
                    <a:pt x="786" y="945"/>
                    <a:pt x="784" y="924"/>
                    <a:pt x="768" y="900"/>
                  </a:cubicBezTo>
                  <a:cubicBezTo>
                    <a:pt x="752" y="835"/>
                    <a:pt x="765" y="913"/>
                    <a:pt x="774" y="858"/>
                  </a:cubicBezTo>
                  <a:cubicBezTo>
                    <a:pt x="777" y="838"/>
                    <a:pt x="755" y="821"/>
                    <a:pt x="744" y="804"/>
                  </a:cubicBezTo>
                  <a:cubicBezTo>
                    <a:pt x="724" y="774"/>
                    <a:pt x="739" y="732"/>
                    <a:pt x="702" y="720"/>
                  </a:cubicBezTo>
                  <a:cubicBezTo>
                    <a:pt x="702" y="720"/>
                    <a:pt x="706" y="736"/>
                    <a:pt x="708" y="744"/>
                  </a:cubicBezTo>
                  <a:cubicBezTo>
                    <a:pt x="710" y="754"/>
                    <a:pt x="711" y="764"/>
                    <a:pt x="714" y="774"/>
                  </a:cubicBezTo>
                  <a:cubicBezTo>
                    <a:pt x="717" y="786"/>
                    <a:pt x="726" y="810"/>
                    <a:pt x="726" y="810"/>
                  </a:cubicBezTo>
                  <a:cubicBezTo>
                    <a:pt x="719" y="830"/>
                    <a:pt x="709" y="844"/>
                    <a:pt x="702" y="864"/>
                  </a:cubicBezTo>
                  <a:cubicBezTo>
                    <a:pt x="710" y="887"/>
                    <a:pt x="725" y="898"/>
                    <a:pt x="738" y="918"/>
                  </a:cubicBezTo>
                  <a:cubicBezTo>
                    <a:pt x="730" y="952"/>
                    <a:pt x="708" y="955"/>
                    <a:pt x="696" y="990"/>
                  </a:cubicBezTo>
                  <a:cubicBezTo>
                    <a:pt x="713" y="1040"/>
                    <a:pt x="700" y="1067"/>
                    <a:pt x="696" y="1122"/>
                  </a:cubicBezTo>
                  <a:cubicBezTo>
                    <a:pt x="690" y="1199"/>
                    <a:pt x="684" y="1271"/>
                    <a:pt x="660" y="1344"/>
                  </a:cubicBezTo>
                  <a:cubicBezTo>
                    <a:pt x="674" y="1399"/>
                    <a:pt x="654" y="1342"/>
                    <a:pt x="684" y="1380"/>
                  </a:cubicBezTo>
                  <a:cubicBezTo>
                    <a:pt x="687" y="1384"/>
                    <a:pt x="696" y="1420"/>
                    <a:pt x="696" y="1422"/>
                  </a:cubicBezTo>
                  <a:cubicBezTo>
                    <a:pt x="691" y="1473"/>
                    <a:pt x="680" y="1521"/>
                    <a:pt x="672" y="1572"/>
                  </a:cubicBezTo>
                  <a:cubicBezTo>
                    <a:pt x="670" y="1584"/>
                    <a:pt x="669" y="1596"/>
                    <a:pt x="666" y="1608"/>
                  </a:cubicBezTo>
                  <a:cubicBezTo>
                    <a:pt x="663" y="1624"/>
                    <a:pt x="654" y="1656"/>
                    <a:pt x="654" y="1656"/>
                  </a:cubicBezTo>
                  <a:cubicBezTo>
                    <a:pt x="661" y="1723"/>
                    <a:pt x="662" y="1719"/>
                    <a:pt x="696" y="1770"/>
                  </a:cubicBezTo>
                  <a:cubicBezTo>
                    <a:pt x="703" y="1781"/>
                    <a:pt x="704" y="1794"/>
                    <a:pt x="708" y="1806"/>
                  </a:cubicBezTo>
                  <a:cubicBezTo>
                    <a:pt x="710" y="1812"/>
                    <a:pt x="714" y="1824"/>
                    <a:pt x="714" y="1824"/>
                  </a:cubicBezTo>
                  <a:cubicBezTo>
                    <a:pt x="687" y="1865"/>
                    <a:pt x="641" y="1837"/>
                    <a:pt x="600" y="1830"/>
                  </a:cubicBezTo>
                  <a:cubicBezTo>
                    <a:pt x="604" y="1836"/>
                    <a:pt x="607" y="1843"/>
                    <a:pt x="612" y="1848"/>
                  </a:cubicBezTo>
                  <a:cubicBezTo>
                    <a:pt x="617" y="1853"/>
                    <a:pt x="626" y="1854"/>
                    <a:pt x="630" y="1860"/>
                  </a:cubicBezTo>
                  <a:cubicBezTo>
                    <a:pt x="637" y="1871"/>
                    <a:pt x="642" y="1896"/>
                    <a:pt x="642" y="1896"/>
                  </a:cubicBezTo>
                  <a:cubicBezTo>
                    <a:pt x="640" y="1902"/>
                    <a:pt x="633" y="1908"/>
                    <a:pt x="636" y="1914"/>
                  </a:cubicBezTo>
                  <a:cubicBezTo>
                    <a:pt x="639" y="1920"/>
                    <a:pt x="654" y="1914"/>
                    <a:pt x="654" y="1920"/>
                  </a:cubicBezTo>
                  <a:cubicBezTo>
                    <a:pt x="654" y="1930"/>
                    <a:pt x="615" y="1937"/>
                    <a:pt x="612" y="1938"/>
                  </a:cubicBezTo>
                  <a:cubicBezTo>
                    <a:pt x="556" y="1934"/>
                    <a:pt x="493" y="1935"/>
                    <a:pt x="444" y="1902"/>
                  </a:cubicBezTo>
                  <a:cubicBezTo>
                    <a:pt x="426" y="1876"/>
                    <a:pt x="426" y="1880"/>
                    <a:pt x="456" y="190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grpSp>
    </p:spTree>
    <p:extLst>
      <p:ext uri="{BB962C8B-B14F-4D97-AF65-F5344CB8AC3E}">
        <p14:creationId xmlns:p14="http://schemas.microsoft.com/office/powerpoint/2010/main" val="3595683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Driver Walk-around</a:t>
            </a:r>
          </a:p>
        </p:txBody>
      </p:sp>
      <p:sp>
        <p:nvSpPr>
          <p:cNvPr id="3" name="Content Placeholder 2"/>
          <p:cNvSpPr>
            <a:spLocks noGrp="1"/>
          </p:cNvSpPr>
          <p:nvPr>
            <p:ph idx="1"/>
          </p:nvPr>
        </p:nvSpPr>
        <p:spPr>
          <a:xfrm>
            <a:off x="457200" y="1371600"/>
            <a:ext cx="3810000" cy="4754563"/>
          </a:xfrm>
        </p:spPr>
        <p:txBody>
          <a:bodyPr/>
          <a:lstStyle/>
          <a:p>
            <a:r>
              <a:rPr lang="en-US" dirty="0"/>
              <a:t>A driver walk-around will be done every time the engine is moved.</a:t>
            </a:r>
          </a:p>
        </p:txBody>
      </p:sp>
      <p:pic>
        <p:nvPicPr>
          <p:cNvPr id="11" name="Picture 10" descr="Walk around"/>
          <p:cNvPicPr>
            <a:picLocks noChangeAspect="1"/>
          </p:cNvPicPr>
          <p:nvPr/>
        </p:nvPicPr>
        <p:blipFill>
          <a:blip r:embed="rId2"/>
          <a:srcRect/>
          <a:stretch>
            <a:fillRect/>
          </a:stretch>
        </p:blipFill>
        <p:spPr>
          <a:xfrm>
            <a:off x="4876800" y="1371600"/>
            <a:ext cx="3352800" cy="4494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65587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p:txBody>
          <a:bodyPr/>
          <a:lstStyle/>
          <a:p>
            <a:r>
              <a:rPr lang="en-US"/>
              <a:t>Hazardous Materials</a:t>
            </a:r>
          </a:p>
        </p:txBody>
      </p:sp>
      <p:pic>
        <p:nvPicPr>
          <p:cNvPr id="2" name="Picture 1" descr="2016 Emergency Response Guideboo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371600"/>
            <a:ext cx="2467403" cy="3657600"/>
          </a:xfrm>
          <a:prstGeom prst="rect">
            <a:avLst/>
          </a:prstGeom>
          <a:ln w="38100">
            <a:solidFill>
              <a:schemeClr val="tx1"/>
            </a:solidFill>
          </a:ln>
        </p:spPr>
      </p:pic>
      <p:pic>
        <p:nvPicPr>
          <p:cNvPr id="4100" name="Picture 4" descr="Hazardous area sign"/>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990600" y="1371600"/>
            <a:ext cx="3359889" cy="3657600"/>
          </a:xfrm>
          <a:prstGeom prst="rect">
            <a:avLst/>
          </a:prstGeom>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223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Safety and the RA</a:t>
            </a:r>
          </a:p>
        </p:txBody>
      </p:sp>
      <p:pic>
        <p:nvPicPr>
          <p:cNvPr id="5122" name="Picture 2" descr="risk assessme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8504" y="2590800"/>
            <a:ext cx="5612752" cy="385762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123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a:t>What is a Risk Assessment?</a:t>
            </a:r>
          </a:p>
        </p:txBody>
      </p:sp>
      <p:sp>
        <p:nvSpPr>
          <p:cNvPr id="60419" name="Rectangle 3"/>
          <p:cNvSpPr>
            <a:spLocks noGrp="1" noChangeArrowheads="1"/>
          </p:cNvSpPr>
          <p:nvPr>
            <p:ph type="body" idx="1"/>
          </p:nvPr>
        </p:nvSpPr>
        <p:spPr/>
        <p:txBody>
          <a:bodyPr>
            <a:normAutofit/>
          </a:bodyPr>
          <a:lstStyle/>
          <a:p>
            <a:r>
              <a:rPr lang="en-US" dirty="0"/>
              <a:t>A risk assessment (RA) is a technique that focuses on job tasks as a way to identify hazards before they occur. It focuses on the relationship between the worker, the task, the tools, and the work environment. Ideally, after you identify uncontrolled hazards, you will take steps to eliminate or reduce them to an acceptable risk level. </a:t>
            </a:r>
          </a:p>
        </p:txBody>
      </p:sp>
    </p:spTree>
    <p:extLst>
      <p:ext uri="{BB962C8B-B14F-4D97-AF65-F5344CB8AC3E}">
        <p14:creationId xmlns:p14="http://schemas.microsoft.com/office/powerpoint/2010/main" val="1438857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a:t>Why Complete a Risk assessment?</a:t>
            </a:r>
          </a:p>
        </p:txBody>
      </p:sp>
      <p:sp>
        <p:nvSpPr>
          <p:cNvPr id="62467" name="Rectangle 3"/>
          <p:cNvSpPr>
            <a:spLocks noGrp="1" noChangeArrowheads="1"/>
          </p:cNvSpPr>
          <p:nvPr>
            <p:ph type="body" idx="1"/>
          </p:nvPr>
        </p:nvSpPr>
        <p:spPr/>
        <p:txBody>
          <a:bodyPr/>
          <a:lstStyle/>
          <a:p>
            <a:r>
              <a:rPr lang="en-US" dirty="0"/>
              <a:t>A completed RA is required for:</a:t>
            </a:r>
          </a:p>
          <a:p>
            <a:pPr lvl="1"/>
            <a:r>
              <a:rPr lang="en-US" dirty="0"/>
              <a:t>Jobs or work practices that have potential hazards. </a:t>
            </a:r>
          </a:p>
          <a:p>
            <a:pPr lvl="1"/>
            <a:r>
              <a:rPr lang="en-US" dirty="0"/>
              <a:t>New, non-routine, or hazardous tasks to be performed where potential hazards exist. </a:t>
            </a:r>
          </a:p>
          <a:p>
            <a:pPr lvl="1"/>
            <a:r>
              <a:rPr lang="en-US" dirty="0"/>
              <a:t>Jobs that may require the employee to use non‑standard personal protective equipment (PPE). </a:t>
            </a:r>
          </a:p>
          <a:p>
            <a:pPr lvl="1"/>
            <a:r>
              <a:rPr lang="en-US" dirty="0"/>
              <a:t>Changes in equipment, work environment, conditions, policies, or materials. </a:t>
            </a:r>
          </a:p>
          <a:p>
            <a:pPr lvl="2" algn="r">
              <a:buFontTx/>
              <a:buNone/>
            </a:pPr>
            <a:r>
              <a:rPr lang="en-US" i="1" dirty="0"/>
              <a:t>Interagency Standards for Fire and Fire Aviation Operations</a:t>
            </a:r>
          </a:p>
        </p:txBody>
      </p:sp>
    </p:spTree>
    <p:extLst>
      <p:ext uri="{BB962C8B-B14F-4D97-AF65-F5344CB8AC3E}">
        <p14:creationId xmlns:p14="http://schemas.microsoft.com/office/powerpoint/2010/main" val="2385604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4000" dirty="0"/>
              <a:t>Why do a Risk Assessment?</a:t>
            </a:r>
            <a:br>
              <a:rPr lang="en-US" sz="4000" dirty="0"/>
            </a:br>
            <a:r>
              <a:rPr lang="en-US" sz="3200" dirty="0"/>
              <a:t>(Continued)</a:t>
            </a:r>
          </a:p>
        </p:txBody>
      </p:sp>
      <p:sp>
        <p:nvSpPr>
          <p:cNvPr id="63491" name="Rectangle 3"/>
          <p:cNvSpPr>
            <a:spLocks noGrp="1" noChangeArrowheads="1"/>
          </p:cNvSpPr>
          <p:nvPr>
            <p:ph type="body" idx="1"/>
          </p:nvPr>
        </p:nvSpPr>
        <p:spPr/>
        <p:txBody>
          <a:bodyPr vert="horz" lIns="91440" tIns="45720" rIns="91440" bIns="45720" rtlCol="0" anchor="t">
            <a:normAutofit lnSpcReduction="10000"/>
          </a:bodyPr>
          <a:lstStyle/>
          <a:p>
            <a:pPr marL="365760" lvl="1" indent="0">
              <a:buNone/>
            </a:pPr>
            <a:r>
              <a:rPr lang="en-US" dirty="0"/>
              <a:t>Supervisors and appropriate line managers must ensure that established JHAs are reviewed and signed prior to any non-routine task or at the beginning of the fire season. </a:t>
            </a:r>
          </a:p>
          <a:p>
            <a:pPr lvl="1"/>
            <a:r>
              <a:rPr lang="en-US" b="1" dirty="0"/>
              <a:t>BLM</a:t>
            </a:r>
            <a:r>
              <a:rPr lang="en-US" dirty="0"/>
              <a:t> – A risk assessment (in lieu of JHA) must be completed for all non-suppression work practices/projects that have potential hazards.” </a:t>
            </a:r>
          </a:p>
          <a:p>
            <a:pPr lvl="2" algn="r">
              <a:buFontTx/>
              <a:buNone/>
            </a:pPr>
            <a:r>
              <a:rPr lang="en-US" i="1" dirty="0"/>
              <a:t>Interagency Standards for Fire and Fire Aviation Operations</a:t>
            </a:r>
          </a:p>
          <a:p>
            <a:pPr lvl="2" algn="r">
              <a:buFontTx/>
              <a:buNone/>
            </a:pPr>
            <a:endParaRPr lang="en-US" i="1" dirty="0"/>
          </a:p>
          <a:p>
            <a:pPr lvl="2" algn="r">
              <a:buNone/>
            </a:pPr>
            <a:r>
              <a:rPr lang="en-US" dirty="0"/>
              <a:t> </a:t>
            </a:r>
            <a:r>
              <a:rPr lang="en-US" b="1" dirty="0"/>
              <a:t>FOR   BIA</a:t>
            </a:r>
            <a:r>
              <a:rPr lang="en-US" dirty="0"/>
              <a:t>                                                            </a:t>
            </a:r>
          </a:p>
          <a:p>
            <a:pPr lvl="2" algn="r">
              <a:buNone/>
            </a:pPr>
            <a:r>
              <a:rPr lang="en-US" dirty="0"/>
              <a:t>A completed</a:t>
            </a:r>
            <a:r>
              <a:rPr lang="en-US" dirty="0">
                <a:ea typeface="+mn-lt"/>
                <a:cs typeface="+mn-lt"/>
              </a:rPr>
              <a:t> JHA/RA is required for:                                     </a:t>
            </a:r>
            <a:endParaRPr lang="en-US" dirty="0"/>
          </a:p>
          <a:p>
            <a:pPr lvl="2" algn="r">
              <a:buNone/>
            </a:pPr>
            <a:r>
              <a:rPr lang="en-US" dirty="0">
                <a:ea typeface="+mn-lt"/>
                <a:cs typeface="+mn-lt"/>
              </a:rPr>
              <a:t>• Jobs or work practices that have potential hazards.             </a:t>
            </a:r>
          </a:p>
          <a:p>
            <a:pPr lvl="2" algn="r">
              <a:buNone/>
            </a:pPr>
            <a:r>
              <a:rPr lang="en-US" i="1" dirty="0">
                <a:ea typeface="+mn-lt"/>
                <a:cs typeface="+mn-lt"/>
              </a:rPr>
              <a:t>Interagency Standards for Fire and Fire Aviation Operations</a:t>
            </a:r>
            <a:r>
              <a:rPr lang="en-US" dirty="0">
                <a:ea typeface="+mn-lt"/>
                <a:cs typeface="+mn-lt"/>
              </a:rPr>
              <a:t>      </a:t>
            </a:r>
            <a:endParaRPr lang="en-US" dirty="0"/>
          </a:p>
          <a:p>
            <a:pPr lvl="2" algn="r">
              <a:buNone/>
            </a:pPr>
            <a:r>
              <a:rPr lang="en-US" dirty="0">
                <a:ea typeface="+mn-lt"/>
                <a:cs typeface="+mn-lt"/>
              </a:rPr>
              <a:t>                         </a:t>
            </a:r>
            <a:endParaRPr lang="en-US" dirty="0"/>
          </a:p>
          <a:p>
            <a:pPr lvl="2" algn="r">
              <a:buFontTx/>
              <a:buNone/>
            </a:pPr>
            <a:endParaRPr lang="en-US" i="1" dirty="0"/>
          </a:p>
          <a:p>
            <a:pPr lvl="1" algn="r">
              <a:buNone/>
            </a:pPr>
            <a:endParaRPr lang="en-US" dirty="0"/>
          </a:p>
        </p:txBody>
      </p:sp>
    </p:spTree>
    <p:extLst>
      <p:ext uri="{BB962C8B-B14F-4D97-AF65-F5344CB8AC3E}">
        <p14:creationId xmlns:p14="http://schemas.microsoft.com/office/powerpoint/2010/main" val="1194925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tailgate safety session"/>
          <p:cNvPicPr>
            <a:picLocks noChangeAspect="1" noChangeArrowheads="1"/>
          </p:cNvPicPr>
          <p:nvPr/>
        </p:nvPicPr>
        <p:blipFill>
          <a:blip r:embed="rId3"/>
          <a:srcRect r="12457"/>
          <a:stretch>
            <a:fillRect/>
          </a:stretch>
        </p:blipFill>
        <p:spPr bwMode="auto">
          <a:xfrm>
            <a:off x="1358900" y="1371600"/>
            <a:ext cx="6402388" cy="4572000"/>
          </a:xfrm>
          <a:prstGeom prst="rect">
            <a:avLst/>
          </a:prstGeom>
          <a:noFill/>
          <a:ln w="28575" algn="ctr">
            <a:solidFill>
              <a:schemeClr val="tx1"/>
            </a:solidFill>
            <a:miter lim="800000"/>
            <a:headEnd/>
            <a:tailEnd/>
          </a:ln>
          <a:effectLst/>
        </p:spPr>
      </p:pic>
      <p:sp>
        <p:nvSpPr>
          <p:cNvPr id="34819" name="Rectangle 3"/>
          <p:cNvSpPr>
            <a:spLocks noGrp="1" noChangeArrowheads="1"/>
          </p:cNvSpPr>
          <p:nvPr>
            <p:ph type="title"/>
          </p:nvPr>
        </p:nvSpPr>
        <p:spPr/>
        <p:txBody>
          <a:bodyPr/>
          <a:lstStyle/>
          <a:p>
            <a:r>
              <a:rPr lang="en-US"/>
              <a:t>Tailgate Safety Session</a:t>
            </a:r>
          </a:p>
        </p:txBody>
      </p:sp>
    </p:spTree>
    <p:extLst>
      <p:ext uri="{BB962C8B-B14F-4D97-AF65-F5344CB8AC3E}">
        <p14:creationId xmlns:p14="http://schemas.microsoft.com/office/powerpoint/2010/main" val="1238992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Objectives</a:t>
            </a:r>
            <a:endParaRPr lang="en-US" altLang="en-US" dirty="0"/>
          </a:p>
        </p:txBody>
      </p:sp>
      <p:sp>
        <p:nvSpPr>
          <p:cNvPr id="6147" name="Content Placeholder 2"/>
          <p:cNvSpPr>
            <a:spLocks noGrp="1"/>
          </p:cNvSpPr>
          <p:nvPr>
            <p:ph type="subTitle" idx="1"/>
          </p:nvPr>
        </p:nvSpPr>
        <p:spPr>
          <a:xfrm>
            <a:off x="685546" y="1295400"/>
            <a:ext cx="7323138" cy="5342510"/>
          </a:xfrm>
          <a:noFill/>
          <a:ln w="28575" algn="ctr">
            <a:noFill/>
            <a:miter lim="800000"/>
            <a:headEnd/>
            <a:tailEnd/>
          </a:ln>
          <a:effectLst/>
        </p:spPr>
        <p:txBody>
          <a:bodyPr>
            <a:normAutofit/>
          </a:bodyPr>
          <a:lstStyle/>
          <a:p>
            <a:r>
              <a:rPr lang="en-US" dirty="0"/>
              <a:t>Discuss agency policies and regulations related to driving fire engines.</a:t>
            </a:r>
          </a:p>
          <a:p>
            <a:r>
              <a:rPr lang="en-US" dirty="0"/>
              <a:t>Discuss and interpret duty-day limitations.</a:t>
            </a:r>
          </a:p>
          <a:p>
            <a:r>
              <a:rPr lang="en-US" dirty="0"/>
              <a:t>Identify the components of a risk assessment (RA).</a:t>
            </a:r>
          </a:p>
        </p:txBody>
      </p:sp>
      <p:pic>
        <p:nvPicPr>
          <p:cNvPr id="6149" name="Picture 228" descr="Target icon"/>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a:ext>
            </a:extLst>
          </a:blip>
          <a:srcRect/>
          <a:stretch>
            <a:fillRect/>
          </a:stretch>
        </p:blipFill>
        <p:spPr bwMode="auto">
          <a:xfrm>
            <a:off x="8008684" y="754251"/>
            <a:ext cx="914400" cy="914400"/>
          </a:xfrm>
          <a:prstGeom prst="rect">
            <a:avLst/>
          </a:prstGeom>
          <a:solidFill>
            <a:schemeClr val="bg1"/>
          </a:solidFill>
        </p:spPr>
      </p:pic>
    </p:spTree>
    <p:extLst>
      <p:ext uri="{BB962C8B-B14F-4D97-AF65-F5344CB8AC3E}">
        <p14:creationId xmlns:p14="http://schemas.microsoft.com/office/powerpoint/2010/main" val="1777060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ctrTitle"/>
          </p:nvPr>
        </p:nvSpPr>
        <p:spPr/>
        <p:txBody>
          <a:bodyPr/>
          <a:lstStyle/>
          <a:p>
            <a:r>
              <a:rPr lang="en-US" dirty="0"/>
              <a:t>Agency Policies and Regulations</a:t>
            </a:r>
          </a:p>
        </p:txBody>
      </p:sp>
      <p:pic>
        <p:nvPicPr>
          <p:cNvPr id="6" name="Picture 5" descr="engine on rolled on its side"/>
          <p:cNvPicPr>
            <a:picLocks noChangeAspect="1"/>
          </p:cNvPicPr>
          <p:nvPr/>
        </p:nvPicPr>
        <p:blipFill>
          <a:blip r:embed="rId3" cstate="screen"/>
          <a:stretch>
            <a:fillRect/>
          </a:stretch>
        </p:blipFill>
        <p:spPr>
          <a:xfrm>
            <a:off x="4714068" y="3664058"/>
            <a:ext cx="3657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descr="offroad driving"/>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62000" y="3652028"/>
            <a:ext cx="3657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776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Drug-Free Work Place</a:t>
            </a:r>
            <a:endParaRPr lang="en-US" dirty="0"/>
          </a:p>
        </p:txBody>
      </p:sp>
      <p:pic>
        <p:nvPicPr>
          <p:cNvPr id="14" name="Content Placeholder 13" descr="No drugs log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14400" y="1371600"/>
            <a:ext cx="3657600" cy="3473024"/>
          </a:xfrm>
        </p:spPr>
      </p:pic>
      <p:sp>
        <p:nvSpPr>
          <p:cNvPr id="18" name="Content Placeholder 17"/>
          <p:cNvSpPr>
            <a:spLocks noGrp="1"/>
          </p:cNvSpPr>
          <p:nvPr>
            <p:ph sz="half" idx="12"/>
          </p:nvPr>
        </p:nvSpPr>
        <p:spPr/>
        <p:txBody>
          <a:bodyPr/>
          <a:lstStyle/>
          <a:p>
            <a:r>
              <a:rPr lang="en-US" dirty="0"/>
              <a:t>Executive Order 12564 </a:t>
            </a:r>
          </a:p>
          <a:p>
            <a:r>
              <a:rPr lang="en-US" dirty="0"/>
              <a:t>Fit For Duty</a:t>
            </a:r>
          </a:p>
          <a:p>
            <a:r>
              <a:rPr lang="en-US" i="1" dirty="0"/>
              <a:t>Interagency Standards for Fire and Fire Aviation Operations</a:t>
            </a:r>
          </a:p>
          <a:p>
            <a:endParaRPr lang="en-US" dirty="0"/>
          </a:p>
        </p:txBody>
      </p:sp>
    </p:spTree>
    <p:extLst>
      <p:ext uri="{BB962C8B-B14F-4D97-AF65-F5344CB8AC3E}">
        <p14:creationId xmlns:p14="http://schemas.microsoft.com/office/powerpoint/2010/main" val="382859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ngine on side hill"/>
          <p:cNvPicPr>
            <a:picLocks noChangeAspect="1" noChangeArrowheads="1"/>
          </p:cNvPicPr>
          <p:nvPr/>
        </p:nvPicPr>
        <p:blipFill>
          <a:blip r:embed="rId2"/>
          <a:srcRect/>
          <a:stretch>
            <a:fillRect/>
          </a:stretch>
        </p:blipFill>
        <p:spPr bwMode="auto">
          <a:xfrm>
            <a:off x="1362075" y="1371600"/>
            <a:ext cx="6399213" cy="4572000"/>
          </a:xfrm>
          <a:prstGeom prst="rect">
            <a:avLst/>
          </a:prstGeom>
          <a:noFill/>
          <a:ln w="28575" algn="ctr">
            <a:solidFill>
              <a:schemeClr val="tx1"/>
            </a:solidFill>
            <a:miter lim="800000"/>
            <a:headEnd/>
            <a:tailEnd/>
          </a:ln>
          <a:effectLst/>
        </p:spPr>
      </p:pic>
      <p:sp>
        <p:nvSpPr>
          <p:cNvPr id="17411" name="Rectangle 3"/>
          <p:cNvSpPr>
            <a:spLocks noGrp="1" noChangeArrowheads="1"/>
          </p:cNvSpPr>
          <p:nvPr>
            <p:ph type="title"/>
          </p:nvPr>
        </p:nvSpPr>
        <p:spPr/>
        <p:txBody>
          <a:bodyPr/>
          <a:lstStyle/>
          <a:p>
            <a:r>
              <a:rPr lang="en-US"/>
              <a:t>Fire Vehicle Operation Standards</a:t>
            </a:r>
          </a:p>
        </p:txBody>
      </p:sp>
    </p:spTree>
    <p:extLst>
      <p:ext uri="{BB962C8B-B14F-4D97-AF65-F5344CB8AC3E}">
        <p14:creationId xmlns:p14="http://schemas.microsoft.com/office/powerpoint/2010/main" val="4179123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ighway driving"/>
          <p:cNvPicPr>
            <a:picLocks noChangeAspect="1" noChangeArrowheads="1"/>
          </p:cNvPicPr>
          <p:nvPr/>
        </p:nvPicPr>
        <p:blipFill>
          <a:blip r:embed="rId2" cstate="screen"/>
          <a:srcRect/>
          <a:stretch>
            <a:fillRect/>
          </a:stretch>
        </p:blipFill>
        <p:spPr bwMode="auto">
          <a:xfrm>
            <a:off x="2819400" y="3886200"/>
            <a:ext cx="3505200" cy="2503488"/>
          </a:xfrm>
          <a:prstGeom prst="rect">
            <a:avLst/>
          </a:prstGeom>
          <a:noFill/>
          <a:ln w="28575" algn="ctr">
            <a:solidFill>
              <a:schemeClr val="tx1"/>
            </a:solidFill>
            <a:miter lim="800000"/>
            <a:headEnd/>
            <a:tailEnd/>
          </a:ln>
          <a:effectLst/>
        </p:spPr>
      </p:pic>
      <p:sp>
        <p:nvSpPr>
          <p:cNvPr id="18435" name="Rectangle 3"/>
          <p:cNvSpPr>
            <a:spLocks noGrp="1" noChangeArrowheads="1"/>
          </p:cNvSpPr>
          <p:nvPr>
            <p:ph type="title"/>
          </p:nvPr>
        </p:nvSpPr>
        <p:spPr/>
        <p:txBody>
          <a:bodyPr/>
          <a:lstStyle/>
          <a:p>
            <a:r>
              <a:rPr lang="en-US"/>
              <a:t>State Traffic Regulations</a:t>
            </a:r>
          </a:p>
        </p:txBody>
      </p:sp>
      <p:pic>
        <p:nvPicPr>
          <p:cNvPr id="18437" name="Picture 5" descr="stop sign"/>
          <p:cNvPicPr>
            <a:picLocks noChangeAspect="1" noChangeArrowheads="1"/>
          </p:cNvPicPr>
          <p:nvPr/>
        </p:nvPicPr>
        <p:blipFill>
          <a:blip r:embed="rId3"/>
          <a:srcRect/>
          <a:stretch>
            <a:fillRect/>
          </a:stretch>
        </p:blipFill>
        <p:spPr bwMode="auto">
          <a:xfrm>
            <a:off x="762000" y="1371600"/>
            <a:ext cx="3382963" cy="2290762"/>
          </a:xfrm>
          <a:prstGeom prst="rect">
            <a:avLst/>
          </a:prstGeom>
          <a:noFill/>
          <a:ln w="28575" algn="ctr">
            <a:solidFill>
              <a:schemeClr val="tx1"/>
            </a:solidFill>
            <a:miter lim="800000"/>
            <a:headEnd/>
            <a:tailEnd/>
          </a:ln>
          <a:effectLst/>
        </p:spPr>
      </p:pic>
      <p:pic>
        <p:nvPicPr>
          <p:cNvPr id="18438" name="Picture 6" descr="stop light"/>
          <p:cNvPicPr>
            <a:picLocks noChangeAspect="1" noChangeArrowheads="1"/>
          </p:cNvPicPr>
          <p:nvPr/>
        </p:nvPicPr>
        <p:blipFill>
          <a:blip r:embed="rId4" cstate="screen"/>
          <a:srcRect/>
          <a:stretch>
            <a:fillRect/>
          </a:stretch>
        </p:blipFill>
        <p:spPr bwMode="auto">
          <a:xfrm>
            <a:off x="4829552" y="1381124"/>
            <a:ext cx="3536950" cy="2281238"/>
          </a:xfrm>
          <a:prstGeom prst="rect">
            <a:avLst/>
          </a:prstGeom>
          <a:noFill/>
          <a:ln w="28575" algn="ctr">
            <a:solidFill>
              <a:schemeClr val="tx1"/>
            </a:solidFill>
            <a:miter lim="800000"/>
            <a:headEnd/>
            <a:tailEnd/>
          </a:ln>
          <a:effectLst/>
        </p:spPr>
      </p:pic>
    </p:spTree>
    <p:extLst>
      <p:ext uri="{BB962C8B-B14F-4D97-AF65-F5344CB8AC3E}">
        <p14:creationId xmlns:p14="http://schemas.microsoft.com/office/powerpoint/2010/main" val="3320374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p:txBody>
          <a:bodyPr/>
          <a:lstStyle/>
          <a:p>
            <a:r>
              <a:rPr lang="en-US"/>
              <a:t>State Traffic Regulations</a:t>
            </a:r>
          </a:p>
        </p:txBody>
      </p:sp>
      <p:pic>
        <p:nvPicPr>
          <p:cNvPr id="19470" name="Picture 14" descr="Port of Entry"/>
          <p:cNvPicPr>
            <a:picLocks noChangeArrowheads="1"/>
          </p:cNvPicPr>
          <p:nvPr/>
        </p:nvPicPr>
        <p:blipFill>
          <a:blip r:embed="rId2"/>
          <a:srcRect/>
          <a:stretch>
            <a:fillRect/>
          </a:stretch>
        </p:blipFill>
        <p:spPr bwMode="auto">
          <a:xfrm>
            <a:off x="1362075" y="1371600"/>
            <a:ext cx="6399213" cy="4573588"/>
          </a:xfrm>
          <a:prstGeom prst="rect">
            <a:avLst/>
          </a:prstGeom>
          <a:noFill/>
          <a:ln w="28575" algn="ctr">
            <a:solidFill>
              <a:schemeClr val="tx1"/>
            </a:solidFill>
            <a:miter lim="800000"/>
            <a:headEnd/>
            <a:tailEnd/>
          </a:ln>
          <a:effectLst/>
        </p:spPr>
      </p:pic>
    </p:spTree>
    <p:extLst>
      <p:ext uri="{BB962C8B-B14F-4D97-AF65-F5344CB8AC3E}">
        <p14:creationId xmlns:p14="http://schemas.microsoft.com/office/powerpoint/2010/main" val="3274969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Lights</a:t>
            </a:r>
          </a:p>
        </p:txBody>
      </p:sp>
      <p:pic>
        <p:nvPicPr>
          <p:cNvPr id="7" name="Picture 6" descr="engine being pulled out of ditch by a dozer operator"/>
          <p:cNvPicPr>
            <a:picLocks noChangeAspect="1"/>
          </p:cNvPicPr>
          <p:nvPr/>
        </p:nvPicPr>
        <p:blipFill rotWithShape="1">
          <a:blip r:embed="rId3" cstate="screen"/>
          <a:srcRect t="2678"/>
          <a:stretch/>
        </p:blipFill>
        <p:spPr>
          <a:xfrm>
            <a:off x="4724400" y="1447800"/>
            <a:ext cx="3657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4" name="Picture 2" descr="Engine at night with lights 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
          <a:stretch/>
        </p:blipFill>
        <p:spPr bwMode="auto">
          <a:xfrm>
            <a:off x="762000" y="1447800"/>
            <a:ext cx="3657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156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C183D7F6-B498-43B3-948B-1728B52AA6E4}">
                <adec:decorative xmlns:adec="http://schemas.microsoft.com/office/drawing/2017/decorative" val="1"/>
              </a:ext>
            </a:extLst>
          </p:cNvPr>
          <p:cNvSpPr>
            <a:spLocks noChangeArrowheads="1"/>
          </p:cNvSpPr>
          <p:nvPr/>
        </p:nvSpPr>
        <p:spPr bwMode="auto">
          <a:xfrm>
            <a:off x="3429000" y="2571750"/>
            <a:ext cx="184150" cy="457200"/>
          </a:xfrm>
          <a:prstGeom prst="rect">
            <a:avLst/>
          </a:prstGeom>
          <a:noFill/>
          <a:ln w="9525">
            <a:noFill/>
            <a:miter lim="800000"/>
            <a:headEnd/>
            <a:tailEnd/>
          </a:ln>
          <a:effectLst/>
        </p:spPr>
        <p:txBody>
          <a:bodyPr wrap="none">
            <a:spAutoFit/>
          </a:bodyPr>
          <a:lstStyle/>
          <a:p>
            <a:pPr eaLnBrk="0" hangingPunct="0"/>
            <a:endParaRPr lang="en-US" sz="2400">
              <a:latin typeface="Times New Roman" pitchFamily="18" charset="0"/>
            </a:endParaRPr>
          </a:p>
        </p:txBody>
      </p:sp>
      <p:sp>
        <p:nvSpPr>
          <p:cNvPr id="22534" name="Rectangle 6"/>
          <p:cNvSpPr>
            <a:spLocks noGrp="1" noChangeArrowheads="1"/>
          </p:cNvSpPr>
          <p:nvPr>
            <p:ph type="title"/>
          </p:nvPr>
        </p:nvSpPr>
        <p:spPr/>
        <p:txBody>
          <a:bodyPr/>
          <a:lstStyle/>
          <a:p>
            <a:r>
              <a:rPr lang="en-US"/>
              <a:t>General Driving Policy</a:t>
            </a:r>
          </a:p>
        </p:txBody>
      </p:sp>
      <p:sp>
        <p:nvSpPr>
          <p:cNvPr id="22535" name="Rectangle 7"/>
          <p:cNvSpPr>
            <a:spLocks noGrp="1" noChangeArrowheads="1"/>
          </p:cNvSpPr>
          <p:nvPr>
            <p:ph type="body" idx="1"/>
          </p:nvPr>
        </p:nvSpPr>
        <p:spPr/>
        <p:txBody>
          <a:bodyPr vert="horz" lIns="91440" tIns="45720" rIns="91440" bIns="45720" rtlCol="0" anchor="t">
            <a:normAutofit/>
          </a:bodyPr>
          <a:lstStyle/>
          <a:p>
            <a:r>
              <a:rPr lang="en-US" dirty="0"/>
              <a:t>Valid state driver’s license/entry-level driver training (ELDT)</a:t>
            </a:r>
          </a:p>
          <a:p>
            <a:r>
              <a:rPr lang="en-US" dirty="0"/>
              <a:t>Government Motor Vehicle Operator’s Identification Card (BLM &amp; BIA policies)</a:t>
            </a:r>
          </a:p>
          <a:p>
            <a:r>
              <a:rPr lang="en-US" dirty="0"/>
              <a:t>Defensive driver training</a:t>
            </a:r>
          </a:p>
          <a:p>
            <a:r>
              <a:rPr lang="en-US" dirty="0"/>
              <a:t>BL-300/RT-301</a:t>
            </a:r>
          </a:p>
          <a:p>
            <a:r>
              <a:rPr lang="en-US" dirty="0"/>
              <a:t>Seat belts</a:t>
            </a:r>
          </a:p>
          <a:p>
            <a:r>
              <a:rPr lang="en-US" dirty="0"/>
              <a:t>Physical Fitness Inquiry for Motor Vehicle Operators (BLM policy)</a:t>
            </a:r>
          </a:p>
          <a:p>
            <a:endParaRPr lang="en-US" dirty="0"/>
          </a:p>
        </p:txBody>
      </p:sp>
    </p:spTree>
    <p:extLst>
      <p:ext uri="{BB962C8B-B14F-4D97-AF65-F5344CB8AC3E}">
        <p14:creationId xmlns:p14="http://schemas.microsoft.com/office/powerpoint/2010/main" val="12342801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C8981F6845CD48BD04B779D5CFD046" ma:contentTypeVersion="10" ma:contentTypeDescription="Create a new document." ma:contentTypeScope="" ma:versionID="da5d6cdbf3e1df21f60a21bf2e5b6060">
  <xsd:schema xmlns:xsd="http://www.w3.org/2001/XMLSchema" xmlns:xs="http://www.w3.org/2001/XMLSchema" xmlns:p="http://schemas.microsoft.com/office/2006/metadata/properties" xmlns:ns2="9f3c1fc1-9cec-4f7b-9b8a-10ce2778e10c" xmlns:ns3="0542ec55-2198-41a0-b50a-732413b4cec0" targetNamespace="http://schemas.microsoft.com/office/2006/metadata/properties" ma:root="true" ma:fieldsID="5596674bca07c62a4b187a0599fcf6dc" ns2:_="" ns3:_="">
    <xsd:import namespace="9f3c1fc1-9cec-4f7b-9b8a-10ce2778e10c"/>
    <xsd:import namespace="0542ec55-2198-41a0-b50a-732413b4cec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3c1fc1-9cec-4f7b-9b8a-10ce2778e1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42ec55-2198-41a0-b50a-732413b4cec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f3c1fc1-9cec-4f7b-9b8a-10ce2778e10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6C3C756-A4BE-4BF7-9F27-6767A34725D7}">
  <ds:schemaRefs>
    <ds:schemaRef ds:uri="http://schemas.microsoft.com/sharepoint/v3/contenttype/forms"/>
  </ds:schemaRefs>
</ds:datastoreItem>
</file>

<file path=customXml/itemProps2.xml><?xml version="1.0" encoding="utf-8"?>
<ds:datastoreItem xmlns:ds="http://schemas.openxmlformats.org/officeDocument/2006/customXml" ds:itemID="{57F83F28-3C7E-4AE0-B4CE-08DF9BF7EF5D}"/>
</file>

<file path=customXml/itemProps3.xml><?xml version="1.0" encoding="utf-8"?>
<ds:datastoreItem xmlns:ds="http://schemas.openxmlformats.org/officeDocument/2006/customXml" ds:itemID="{0D968E60-57B3-4AC8-A718-B7B5549BD832}">
  <ds:schemaRefs>
    <ds:schemaRef ds:uri="http://purl.org/dc/elements/1.1/"/>
    <ds:schemaRef ds:uri="http://schemas.microsoft.com/office/2006/metadata/properties"/>
    <ds:schemaRef ds:uri="http://www.w3.org/XML/1998/namespace"/>
    <ds:schemaRef ds:uri="http://purl.org/dc/terms/"/>
    <ds:schemaRef ds:uri="http://schemas.microsoft.com/office/2006/documentManagement/types"/>
    <ds:schemaRef ds:uri="9f3c1fc1-9cec-4f7b-9b8a-10ce2778e10c"/>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0</TotalTime>
  <Words>1049</Words>
  <Application>Microsoft Office PowerPoint</Application>
  <PresentationFormat>On-screen Show (4:3)</PresentationFormat>
  <Paragraphs>104</Paragraphs>
  <Slides>28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Courier New</vt:lpstr>
      <vt:lpstr>Rockwell</vt:lpstr>
      <vt:lpstr>Rockwell Condensed</vt:lpstr>
      <vt:lpstr>Times New Roman</vt:lpstr>
      <vt:lpstr>Wingdings</vt:lpstr>
      <vt:lpstr>Wood Type</vt:lpstr>
      <vt:lpstr>Fire Engine  Driving Operations</vt:lpstr>
      <vt:lpstr>Objectives</vt:lpstr>
      <vt:lpstr>Agency Policies and Regulations</vt:lpstr>
      <vt:lpstr>Drug-Free Work Place</vt:lpstr>
      <vt:lpstr>Fire Vehicle Operation Standards</vt:lpstr>
      <vt:lpstr>State Traffic Regulations</vt:lpstr>
      <vt:lpstr>State Traffic Regulations</vt:lpstr>
      <vt:lpstr>Lights</vt:lpstr>
      <vt:lpstr>General Driving Policy</vt:lpstr>
      <vt:lpstr>Driving Limitations</vt:lpstr>
      <vt:lpstr>Incident Operations Driving</vt:lpstr>
      <vt:lpstr>Incident Operations Driving</vt:lpstr>
      <vt:lpstr>Work/Rest Guidelines</vt:lpstr>
      <vt:lpstr>Work/Rest Driving Scenarios</vt:lpstr>
      <vt:lpstr>Scenario 1</vt:lpstr>
      <vt:lpstr>Scenario 1 - Answer</vt:lpstr>
      <vt:lpstr>Scenario 2</vt:lpstr>
      <vt:lpstr>Scenario 2 - Answer</vt:lpstr>
      <vt:lpstr>Scenario 3</vt:lpstr>
      <vt:lpstr>Scenario 3 - Answer</vt:lpstr>
      <vt:lpstr>Driver Walk-around</vt:lpstr>
      <vt:lpstr>Hazardous Materials</vt:lpstr>
      <vt:lpstr>Safety and the RA</vt:lpstr>
      <vt:lpstr>What is a Risk Assessment?</vt:lpstr>
      <vt:lpstr>Why Complete a Risk assessment?</vt:lpstr>
      <vt:lpstr>Why do a Risk Assessment? (Continued)</vt:lpstr>
      <vt:lpstr>Tailgate Safety Session</vt:lpstr>
      <vt:lpstr>Objectives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2022-01-26T15:45:14Z</dcterms:created>
  <dcterms:modified xsi:type="dcterms:W3CDTF">2023-02-03T20:37:23Z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0x010100AAC8981F6845CD48BD04B779D5CFD046</vt:lpwstr>
  </property>
  <property fmtid="{D5CDD505-2E9C-101B-9397-08002B2CF9AE}" pid="3" name="Order">
    <vt:r8>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SourceUrl">
    <vt:lpwstr/>
  </property>
  <property fmtid="{D5CDD505-2E9C-101B-9397-08002B2CF9AE}" pid="11" name="_SharedFileIndex">
    <vt:lpwstr/>
  </property>
</Properties>
</file>