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notesMasterIdLst>
    <p:notesMasterId r:id="rId30"/>
  </p:notesMasterIdLst>
  <p:handoutMasterIdLst>
    <p:handoutMasterId r:id="rId31"/>
  </p:handoutMasterIdLst>
  <p:sldIdLst>
    <p:sldId id="448" r:id="rId2"/>
    <p:sldId id="445" r:id="rId3"/>
    <p:sldId id="451"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70" r:id="rId22"/>
    <p:sldId id="471" r:id="rId23"/>
    <p:sldId id="472" r:id="rId24"/>
    <p:sldId id="473" r:id="rId25"/>
    <p:sldId id="474" r:id="rId26"/>
    <p:sldId id="475" r:id="rId27"/>
    <p:sldId id="476" r:id="rId28"/>
    <p:sldId id="477" r:id="rId29"/>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16" userDrawn="1">
          <p15:clr>
            <a:srgbClr val="A4A3A4"/>
          </p15:clr>
        </p15:guide>
        <p15:guide id="3" orient="horz" pos="864" userDrawn="1">
          <p15:clr>
            <a:srgbClr val="A4A3A4"/>
          </p15:clr>
        </p15:guide>
        <p15:guide id="4" pos="2880" userDrawn="1">
          <p15:clr>
            <a:srgbClr val="A4A3A4"/>
          </p15:clr>
        </p15:guide>
        <p15:guide id="5" pos="5280" userDrawn="1">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ald, Pamela J" initials="MPJ" lastIdx="1" clrIdx="0">
    <p:extLst>
      <p:ext uri="{19B8F6BF-5375-455C-9EA6-DF929625EA0E}">
        <p15:presenceInfo xmlns:p15="http://schemas.microsoft.com/office/powerpoint/2012/main" userId="S-1-5-21-261334516-432891326-3434007665-15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2353" autoAdjust="0"/>
  </p:normalViewPr>
  <p:slideViewPr>
    <p:cSldViewPr>
      <p:cViewPr varScale="1">
        <p:scale>
          <a:sx n="119" d="100"/>
          <a:sy n="119" d="100"/>
        </p:scale>
        <p:origin x="1458" y="102"/>
      </p:cViewPr>
      <p:guideLst>
        <p:guide orient="horz" pos="2160"/>
        <p:guide pos="5616"/>
        <p:guide orient="horz" pos="864"/>
        <p:guide pos="2880"/>
        <p:guide pos="5280"/>
      </p:guideLst>
    </p:cSldViewPr>
  </p:slideViewPr>
  <p:outlineViewPr>
    <p:cViewPr>
      <p:scale>
        <a:sx n="33" d="100"/>
        <a:sy n="33" d="100"/>
      </p:scale>
      <p:origin x="0" y="21204"/>
    </p:cViewPr>
  </p:outlineViewPr>
  <p:notesTextViewPr>
    <p:cViewPr>
      <p:scale>
        <a:sx n="3" d="2"/>
        <a:sy n="3" d="2"/>
      </p:scale>
      <p:origin x="0" y="0"/>
    </p:cViewPr>
  </p:notesTextViewPr>
  <p:sorterViewPr>
    <p:cViewPr>
      <p:scale>
        <a:sx n="66" d="100"/>
        <a:sy n="66" d="100"/>
      </p:scale>
      <p:origin x="0" y="3792"/>
    </p:cViewPr>
  </p:sorterViewPr>
  <p:notesViewPr>
    <p:cSldViewPr>
      <p:cViewPr>
        <p:scale>
          <a:sx n="75" d="100"/>
          <a:sy n="75" d="100"/>
        </p:scale>
        <p:origin x="2322" y="636"/>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descr="red line"/>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descr="slide number"/>
          <p:cNvGrpSpPr>
            <a:grpSpLocks noChangeAspect="1"/>
          </p:cNvGrpSpPr>
          <p:nvPr userDrawn="1"/>
        </p:nvGrpSpPr>
        <p:grpSpPr>
          <a:xfrm>
            <a:off x="8522208" y="6258560"/>
            <a:ext cx="393192"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1851769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476250"/>
          </a:xfr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269736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dirty="0" smtClean="0"/>
              <a:t>4C-</a:t>
            </a:r>
            <a:fld id="{BB1B6457-0AE4-4F46-8C5A-6367C8A626FB}" type="slidenum">
              <a:rPr lang="en-US" smtClean="0"/>
              <a:pPr/>
              <a:t>‹#›</a:t>
            </a:fld>
            <a:endParaRPr lang="en-US" dirty="0"/>
          </a:p>
        </p:txBody>
      </p:sp>
    </p:spTree>
    <p:extLst>
      <p:ext uri="{BB962C8B-B14F-4D97-AF65-F5344CB8AC3E}">
        <p14:creationId xmlns:p14="http://schemas.microsoft.com/office/powerpoint/2010/main" val="329687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dirty="0" smtClean="0"/>
              <a:t>Click to edit Master title style</a:t>
            </a:r>
            <a:endParaRPr lang="en-US" dirty="0"/>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2747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dirty="0"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6857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95268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17352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3" name="Text Placeholder 2"/>
          <p:cNvSpPr>
            <a:spLocks noGrp="1"/>
          </p:cNvSpPr>
          <p:nvPr>
            <p:ph type="body" idx="1"/>
          </p:nvPr>
        </p:nvSpPr>
        <p:spPr>
          <a:xfrm>
            <a:off x="685800" y="1219200"/>
            <a:ext cx="7772400" cy="5429250"/>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dirty="0" smtClean="0"/>
              <a:t>Click to edit Master title style</a:t>
            </a:r>
            <a:endParaRPr lang="en-US" dirty="0"/>
          </a:p>
        </p:txBody>
      </p:sp>
      <p:grpSp>
        <p:nvGrpSpPr>
          <p:cNvPr id="12" name="Group 11" descr="slide number"/>
          <p:cNvGrpSpPr/>
          <p:nvPr/>
        </p:nvGrpSpPr>
        <p:grpSpPr>
          <a:xfrm>
            <a:off x="8522664" y="6255258"/>
            <a:ext cx="393192"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 id="2147484135" r:id="rId13"/>
    <p:sldLayoutId id="2147484136" r:id="rId14"/>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4000" b="1"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smtClean="0"/>
              <a:t>Fire Engine </a:t>
            </a:r>
            <a:br>
              <a:rPr lang="en-US" dirty="0" smtClean="0"/>
            </a:br>
            <a:r>
              <a:rPr lang="en-US" dirty="0" smtClean="0"/>
              <a:t>Driving</a:t>
            </a:r>
            <a:br>
              <a:rPr lang="en-US" dirty="0" smtClean="0"/>
            </a:br>
            <a:r>
              <a:rPr lang="en-US" dirty="0" smtClean="0"/>
              <a:t>Operations</a:t>
            </a:r>
            <a:endParaRPr lang="en-US" dirty="0"/>
          </a:p>
        </p:txBody>
      </p:sp>
      <p:sp>
        <p:nvSpPr>
          <p:cNvPr id="13315" name="Rectangle 3"/>
          <p:cNvSpPr>
            <a:spLocks noGrp="1" noChangeArrowheads="1"/>
          </p:cNvSpPr>
          <p:nvPr>
            <p:ph type="subTitle" idx="1"/>
          </p:nvPr>
        </p:nvSpPr>
        <p:spPr/>
        <p:txBody>
          <a:bodyPr/>
          <a:lstStyle/>
          <a:p>
            <a:r>
              <a:rPr lang="en-US" smtClean="0"/>
              <a:t>Unit 3A – Driving Policy </a:t>
            </a:r>
            <a:br>
              <a:rPr lang="en-US" smtClean="0"/>
            </a:br>
            <a:r>
              <a:rPr lang="en-US" smtClean="0"/>
              <a:t>and Procedures</a:t>
            </a:r>
            <a:endParaRPr lang="en-US" dirty="0"/>
          </a:p>
        </p:txBody>
      </p:sp>
      <p:pic>
        <p:nvPicPr>
          <p:cNvPr id="1026" name="Picture 2" descr="engine driving towards storm with rainb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00"/>
            <a:ext cx="3536950" cy="265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13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Driving Limitations</a:t>
            </a:r>
          </a:p>
        </p:txBody>
      </p:sp>
      <p:sp>
        <p:nvSpPr>
          <p:cNvPr id="47107" name="Rectangle 3"/>
          <p:cNvSpPr>
            <a:spLocks noGrp="1" noChangeArrowheads="1"/>
          </p:cNvSpPr>
          <p:nvPr>
            <p:ph type="body" idx="1"/>
          </p:nvPr>
        </p:nvSpPr>
        <p:spPr/>
        <p:txBody>
          <a:bodyPr/>
          <a:lstStyle/>
          <a:p>
            <a:r>
              <a:rPr lang="en-US" dirty="0"/>
              <a:t>CDL for ENOPs operating vehicles in excess of 26,000 GVW</a:t>
            </a:r>
          </a:p>
          <a:p>
            <a:r>
              <a:rPr lang="en-US" dirty="0"/>
              <a:t>DOT exemptions for wildland fire</a:t>
            </a:r>
          </a:p>
        </p:txBody>
      </p:sp>
      <p:pic>
        <p:nvPicPr>
          <p:cNvPr id="3" name="Picture 2" descr="Federal Motor Carrier Safety Administr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22" y="3048000"/>
            <a:ext cx="5562600" cy="2827655"/>
          </a:xfrm>
          <a:prstGeom prst="rect">
            <a:avLst/>
          </a:prstGeom>
        </p:spPr>
      </p:pic>
    </p:spTree>
    <p:extLst>
      <p:ext uri="{BB962C8B-B14F-4D97-AF65-F5344CB8AC3E}">
        <p14:creationId xmlns:p14="http://schemas.microsoft.com/office/powerpoint/2010/main" val="636179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Incident Operations Driving</a:t>
            </a:r>
          </a:p>
        </p:txBody>
      </p:sp>
      <p:sp>
        <p:nvSpPr>
          <p:cNvPr id="48131" name="Rectangle 3"/>
          <p:cNvSpPr>
            <a:spLocks noGrp="1" noChangeArrowheads="1"/>
          </p:cNvSpPr>
          <p:nvPr>
            <p:ph type="body" idx="1"/>
          </p:nvPr>
        </p:nvSpPr>
        <p:spPr/>
        <p:txBody>
          <a:bodyPr>
            <a:normAutofit lnSpcReduction="10000"/>
          </a:bodyPr>
          <a:lstStyle/>
          <a:p>
            <a:r>
              <a:rPr lang="en-US" dirty="0" smtClean="0"/>
              <a:t>No </a:t>
            </a:r>
            <a:r>
              <a:rPr lang="en-US" dirty="0"/>
              <a:t>driver will drive more than 10 hours (behind the wheel) within any duty day.</a:t>
            </a:r>
          </a:p>
          <a:p>
            <a:r>
              <a:rPr lang="en-US" dirty="0"/>
              <a:t>Multiple drivers in a single vehicle may drive up to the duty-day limitation provided no driver exceeds the individual driving (behind the wheel) time limitation of 10 hours</a:t>
            </a:r>
            <a:r>
              <a:rPr lang="en-US" dirty="0" smtClean="0"/>
              <a:t>.</a:t>
            </a:r>
          </a:p>
          <a:p>
            <a:r>
              <a:rPr lang="en-US" dirty="0" smtClean="0"/>
              <a:t>Driving hours are from 0500-2200 hours.</a:t>
            </a:r>
            <a:endParaRPr lang="en-US" dirty="0"/>
          </a:p>
          <a:p>
            <a:r>
              <a:rPr lang="en-US" dirty="0">
                <a:effectLst>
                  <a:glow>
                    <a:srgbClr val="000000"/>
                  </a:glow>
                  <a:outerShdw sx="0" sy="0">
                    <a:srgbClr val="000000"/>
                  </a:outerShdw>
                  <a:reflection stA="0" endPos="0" fadeDir="0" sx="0" sy="0"/>
                </a:effectLst>
              </a:rPr>
              <a:t>To manage fatigue, every effort should be made to avoid off-unit (excluding IA response) mobilization and demobilization travel between 2200-0500 hours.</a:t>
            </a:r>
          </a:p>
          <a:p>
            <a:endParaRPr lang="en-US" dirty="0" smtClean="0"/>
          </a:p>
        </p:txBody>
      </p:sp>
    </p:spTree>
    <p:extLst>
      <p:ext uri="{BB962C8B-B14F-4D97-AF65-F5344CB8AC3E}">
        <p14:creationId xmlns:p14="http://schemas.microsoft.com/office/powerpoint/2010/main" val="4267705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Incident Operations Driving</a:t>
            </a:r>
          </a:p>
        </p:txBody>
      </p:sp>
      <p:sp>
        <p:nvSpPr>
          <p:cNvPr id="49155" name="Rectangle 3"/>
          <p:cNvSpPr>
            <a:spLocks noGrp="1" noChangeArrowheads="1"/>
          </p:cNvSpPr>
          <p:nvPr>
            <p:ph type="body" idx="1"/>
          </p:nvPr>
        </p:nvSpPr>
        <p:spPr/>
        <p:txBody>
          <a:bodyPr/>
          <a:lstStyle/>
          <a:p>
            <a:r>
              <a:rPr lang="en-US" dirty="0"/>
              <a:t>A driver shall drive only if he/she has had at least eight </a:t>
            </a:r>
            <a:r>
              <a:rPr lang="en-US" dirty="0" smtClean="0"/>
              <a:t>(8) consecutive </a:t>
            </a:r>
            <a:r>
              <a:rPr lang="en-US" dirty="0"/>
              <a:t>hours off duty before beginning a shift. Exception to the minimum off-duty hour requirement is allowed when essential to:</a:t>
            </a:r>
          </a:p>
          <a:p>
            <a:pPr lvl="1"/>
            <a:r>
              <a:rPr lang="en-US" dirty="0"/>
              <a:t>Accomplish immediate and critical suppression objectives.</a:t>
            </a:r>
          </a:p>
          <a:p>
            <a:pPr lvl="1"/>
            <a:r>
              <a:rPr lang="en-US" dirty="0"/>
              <a:t>Address immediate and critical firefighter or public safety issues.</a:t>
            </a:r>
          </a:p>
        </p:txBody>
      </p:sp>
    </p:spTree>
    <p:extLst>
      <p:ext uri="{BB962C8B-B14F-4D97-AF65-F5344CB8AC3E}">
        <p14:creationId xmlns:p14="http://schemas.microsoft.com/office/powerpoint/2010/main" val="3856030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Work/Rest Guidelines</a:t>
            </a:r>
          </a:p>
        </p:txBody>
      </p:sp>
      <p:sp>
        <p:nvSpPr>
          <p:cNvPr id="50179" name="Rectangle 3"/>
          <p:cNvSpPr>
            <a:spLocks noGrp="1" noChangeArrowheads="1"/>
          </p:cNvSpPr>
          <p:nvPr>
            <p:ph type="body" idx="1"/>
          </p:nvPr>
        </p:nvSpPr>
        <p:spPr/>
        <p:txBody>
          <a:bodyPr/>
          <a:lstStyle/>
          <a:p>
            <a:r>
              <a:rPr lang="en-US" dirty="0"/>
              <a:t>Documentation is required for shifts in excess of 16 hours.</a:t>
            </a:r>
          </a:p>
          <a:p>
            <a:r>
              <a:rPr lang="en-US" dirty="0" smtClean="0"/>
              <a:t>Minimum 2:1 </a:t>
            </a:r>
            <a:r>
              <a:rPr lang="en-US" dirty="0"/>
              <a:t>work-to-rest ratio (for every </a:t>
            </a:r>
            <a:r>
              <a:rPr lang="en-US" dirty="0" smtClean="0"/>
              <a:t>two </a:t>
            </a:r>
            <a:r>
              <a:rPr lang="en-US" dirty="0"/>
              <a:t>hours of work or travel, provide </a:t>
            </a:r>
            <a:r>
              <a:rPr lang="en-US" dirty="0" smtClean="0"/>
              <a:t>one </a:t>
            </a:r>
            <a:r>
              <a:rPr lang="en-US" dirty="0" smtClean="0"/>
              <a:t>hour </a:t>
            </a:r>
            <a:r>
              <a:rPr lang="en-US" dirty="0"/>
              <a:t>of sleep and/or rest)</a:t>
            </a:r>
          </a:p>
        </p:txBody>
      </p:sp>
    </p:spTree>
    <p:extLst>
      <p:ext uri="{BB962C8B-B14F-4D97-AF65-F5344CB8AC3E}">
        <p14:creationId xmlns:p14="http://schemas.microsoft.com/office/powerpoint/2010/main" val="1791332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p:txBody>
          <a:bodyPr/>
          <a:lstStyle/>
          <a:p>
            <a:r>
              <a:rPr lang="en-US" smtClean="0"/>
              <a:t>Work/Rest Driving Scenarios</a:t>
            </a:r>
            <a:endParaRPr lang="en-US" dirty="0"/>
          </a:p>
        </p:txBody>
      </p:sp>
    </p:spTree>
    <p:extLst>
      <p:ext uri="{BB962C8B-B14F-4D97-AF65-F5344CB8AC3E}">
        <p14:creationId xmlns:p14="http://schemas.microsoft.com/office/powerpoint/2010/main" val="328711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a:t>Scenario 1</a:t>
            </a:r>
          </a:p>
        </p:txBody>
      </p:sp>
      <p:sp>
        <p:nvSpPr>
          <p:cNvPr id="24580" name="Rectangle 4"/>
          <p:cNvSpPr>
            <a:spLocks noGrp="1" noChangeArrowheads="1"/>
          </p:cNvSpPr>
          <p:nvPr>
            <p:ph type="body" idx="1"/>
          </p:nvPr>
        </p:nvSpPr>
        <p:spPr/>
        <p:txBody>
          <a:bodyPr/>
          <a:lstStyle/>
          <a:p>
            <a:r>
              <a:rPr lang="en-US"/>
              <a:t>You (the ENOP with a CDL) and a module member (non-CDL driver) are traveling to another state in a Type 4 engine. The trip length is estimated at 26 hours.</a:t>
            </a:r>
          </a:p>
          <a:p>
            <a:pPr lvl="1"/>
            <a:r>
              <a:rPr lang="en-US"/>
              <a:t>How many days will it take to reach your destination?</a:t>
            </a:r>
          </a:p>
        </p:txBody>
      </p:sp>
      <p:pic>
        <p:nvPicPr>
          <p:cNvPr id="24582" name="Picture 6" descr="Engine on a road"/>
          <p:cNvPicPr>
            <a:picLocks noChangeAspect="1" noChangeArrowheads="1"/>
          </p:cNvPicPr>
          <p:nvPr/>
        </p:nvPicPr>
        <p:blipFill>
          <a:blip r:embed="rId2"/>
          <a:srcRect/>
          <a:stretch>
            <a:fillRect/>
          </a:stretch>
        </p:blipFill>
        <p:spPr bwMode="auto">
          <a:xfrm>
            <a:off x="1773904" y="3987319"/>
            <a:ext cx="5595937" cy="2290763"/>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1336787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Scenario 1 - Answer</a:t>
            </a:r>
          </a:p>
        </p:txBody>
      </p:sp>
      <p:sp>
        <p:nvSpPr>
          <p:cNvPr id="53251" name="Rectangle 3"/>
          <p:cNvSpPr>
            <a:spLocks noGrp="1" noChangeArrowheads="1"/>
          </p:cNvSpPr>
          <p:nvPr>
            <p:ph type="body" idx="1"/>
          </p:nvPr>
        </p:nvSpPr>
        <p:spPr/>
        <p:txBody>
          <a:bodyPr/>
          <a:lstStyle/>
          <a:p>
            <a:r>
              <a:rPr lang="en-US" dirty="0"/>
              <a:t>Three </a:t>
            </a:r>
            <a:r>
              <a:rPr lang="en-US" dirty="0" smtClean="0"/>
              <a:t>days</a:t>
            </a:r>
            <a:endParaRPr lang="en-US" dirty="0"/>
          </a:p>
          <a:p>
            <a:r>
              <a:rPr lang="en-US" dirty="0"/>
              <a:t>“No driver will drive more than 10 hours (behind the wheel) within any duty day.” </a:t>
            </a:r>
          </a:p>
          <a:p>
            <a:r>
              <a:rPr lang="en-US" dirty="0"/>
              <a:t>The non-CDL driver is not allowed to drive the engine.</a:t>
            </a:r>
          </a:p>
        </p:txBody>
      </p:sp>
      <p:grpSp>
        <p:nvGrpSpPr>
          <p:cNvPr id="12" name="Group 9" descr="Firefighter with drip torch"/>
          <p:cNvGrpSpPr>
            <a:grpSpLocks/>
          </p:cNvGrpSpPr>
          <p:nvPr/>
        </p:nvGrpSpPr>
        <p:grpSpPr bwMode="auto">
          <a:xfrm>
            <a:off x="6858000" y="2209800"/>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2063611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t>Scenario 2</a:t>
            </a:r>
          </a:p>
        </p:txBody>
      </p:sp>
      <p:sp>
        <p:nvSpPr>
          <p:cNvPr id="25605" name="Rectangle 5"/>
          <p:cNvSpPr>
            <a:spLocks noGrp="1" noChangeArrowheads="1"/>
          </p:cNvSpPr>
          <p:nvPr>
            <p:ph type="body" idx="1"/>
          </p:nvPr>
        </p:nvSpPr>
        <p:spPr/>
        <p:txBody>
          <a:bodyPr/>
          <a:lstStyle/>
          <a:p>
            <a:r>
              <a:rPr lang="en-US"/>
              <a:t>You (the ENOP with a CDL) and a module member (non-CDL driver) are traveling to another state in a Type 6 engine. The trip length is estimated at 26 hours.</a:t>
            </a:r>
          </a:p>
          <a:p>
            <a:pPr lvl="1"/>
            <a:r>
              <a:rPr lang="en-US"/>
              <a:t>How many days will it take to reach your destination?</a:t>
            </a:r>
          </a:p>
        </p:txBody>
      </p:sp>
    </p:spTree>
    <p:extLst>
      <p:ext uri="{BB962C8B-B14F-4D97-AF65-F5344CB8AC3E}">
        <p14:creationId xmlns:p14="http://schemas.microsoft.com/office/powerpoint/2010/main" val="588560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descr="Firefighter with drip torch"/>
          <p:cNvGrpSpPr>
            <a:grpSpLocks/>
          </p:cNvGrpSpPr>
          <p:nvPr/>
        </p:nvGrpSpPr>
        <p:grpSpPr bwMode="auto">
          <a:xfrm>
            <a:off x="7620000" y="2351337"/>
            <a:ext cx="1524000" cy="4267200"/>
            <a:chOff x="3870" y="60"/>
            <a:chExt cx="1724" cy="4266"/>
          </a:xfrm>
        </p:grpSpPr>
        <p:sp>
          <p:nvSpPr>
            <p:cNvPr id="6"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7"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8"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9"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0"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1"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
        <p:nvSpPr>
          <p:cNvPr id="54274" name="Rectangle 2"/>
          <p:cNvSpPr>
            <a:spLocks noGrp="1" noChangeArrowheads="1"/>
          </p:cNvSpPr>
          <p:nvPr>
            <p:ph type="title"/>
          </p:nvPr>
        </p:nvSpPr>
        <p:spPr/>
        <p:txBody>
          <a:bodyPr/>
          <a:lstStyle/>
          <a:p>
            <a:r>
              <a:rPr lang="en-US"/>
              <a:t>Scenario 2 - Answer</a:t>
            </a:r>
          </a:p>
        </p:txBody>
      </p:sp>
      <p:sp>
        <p:nvSpPr>
          <p:cNvPr id="54275" name="Rectangle 3"/>
          <p:cNvSpPr>
            <a:spLocks noGrp="1" noChangeArrowheads="1"/>
          </p:cNvSpPr>
          <p:nvPr>
            <p:ph type="body" idx="1"/>
          </p:nvPr>
        </p:nvSpPr>
        <p:spPr/>
        <p:txBody>
          <a:bodyPr/>
          <a:lstStyle/>
          <a:p>
            <a:r>
              <a:rPr lang="en-US" dirty="0" smtClean="0"/>
              <a:t>Two </a:t>
            </a:r>
            <a:r>
              <a:rPr lang="en-US" dirty="0" smtClean="0"/>
              <a:t>days </a:t>
            </a:r>
            <a:endParaRPr lang="en-US" dirty="0"/>
          </a:p>
          <a:p>
            <a:r>
              <a:rPr lang="en-US" dirty="0"/>
              <a:t>“Multiple drivers in a single vehicle may drive up to the duty-day limitation provided no driver exceeds the individual driving (behind the wheel) time limitation of 10 hours.”</a:t>
            </a:r>
          </a:p>
          <a:p>
            <a:r>
              <a:rPr lang="en-US" dirty="0"/>
              <a:t>The non-CDL driver is allowed to drive the engine, but both drivers are subject to the </a:t>
            </a:r>
            <a:br>
              <a:rPr lang="en-US" dirty="0"/>
            </a:br>
            <a:r>
              <a:rPr lang="en-US" dirty="0"/>
              <a:t>16-hour duty day.</a:t>
            </a:r>
          </a:p>
        </p:txBody>
      </p:sp>
    </p:spTree>
    <p:extLst>
      <p:ext uri="{BB962C8B-B14F-4D97-AF65-F5344CB8AC3E}">
        <p14:creationId xmlns:p14="http://schemas.microsoft.com/office/powerpoint/2010/main" val="260014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Scenario 3</a:t>
            </a:r>
          </a:p>
        </p:txBody>
      </p:sp>
      <p:sp>
        <p:nvSpPr>
          <p:cNvPr id="56323" name="Rectangle 3"/>
          <p:cNvSpPr>
            <a:spLocks noGrp="1" noChangeArrowheads="1"/>
          </p:cNvSpPr>
          <p:nvPr>
            <p:ph type="body" idx="1"/>
          </p:nvPr>
        </p:nvSpPr>
        <p:spPr/>
        <p:txBody>
          <a:bodyPr/>
          <a:lstStyle/>
          <a:p>
            <a:r>
              <a:rPr lang="en-US"/>
              <a:t>While on assignment on a 200,000-acre fire and working 12-hour shifts, the division group supervisor asks your crew to work an extra </a:t>
            </a:r>
            <a:br>
              <a:rPr lang="en-US"/>
            </a:br>
            <a:r>
              <a:rPr lang="en-US"/>
              <a:t>8-hour shift to monitor the line.</a:t>
            </a:r>
          </a:p>
          <a:p>
            <a:pPr lvl="1"/>
            <a:r>
              <a:rPr lang="en-US"/>
              <a:t>Is this something your crew can do?</a:t>
            </a:r>
          </a:p>
        </p:txBody>
      </p:sp>
    </p:spTree>
    <p:extLst>
      <p:ext uri="{BB962C8B-B14F-4D97-AF65-F5344CB8AC3E}">
        <p14:creationId xmlns:p14="http://schemas.microsoft.com/office/powerpoint/2010/main" val="288753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Objectives</a:t>
            </a:r>
            <a:endParaRPr lang="en-US" altLang="en-US" dirty="0" smtClean="0"/>
          </a:p>
        </p:txBody>
      </p:sp>
      <p:sp>
        <p:nvSpPr>
          <p:cNvPr id="6147" name="Content Placeholder 2"/>
          <p:cNvSpPr>
            <a:spLocks noGrp="1"/>
          </p:cNvSpPr>
          <p:nvPr>
            <p:ph type="subTitle" idx="1"/>
          </p:nvPr>
        </p:nvSpPr>
        <p:spPr>
          <a:xfrm>
            <a:off x="685546" y="1295400"/>
            <a:ext cx="7323138" cy="5342510"/>
          </a:xfrm>
          <a:noFill/>
          <a:ln w="28575" algn="ctr">
            <a:noFill/>
            <a:miter lim="800000"/>
            <a:headEnd/>
            <a:tailEnd/>
          </a:ln>
          <a:effectLst/>
        </p:spPr>
        <p:txBody>
          <a:bodyPr>
            <a:normAutofit/>
          </a:bodyPr>
          <a:lstStyle/>
          <a:p>
            <a:r>
              <a:rPr lang="en-US" dirty="0"/>
              <a:t>Discuss agency policies and regulations related to driving fire engines.</a:t>
            </a:r>
          </a:p>
          <a:p>
            <a:r>
              <a:rPr lang="en-US" dirty="0"/>
              <a:t>Discuss and interpret duty-day limitations.</a:t>
            </a:r>
          </a:p>
          <a:p>
            <a:r>
              <a:rPr lang="en-US" dirty="0"/>
              <a:t>Identify the components of a </a:t>
            </a:r>
            <a:r>
              <a:rPr lang="en-US" dirty="0" smtClean="0"/>
              <a:t>risk assessment (RA</a:t>
            </a:r>
            <a:r>
              <a:rPr lang="en-US" dirty="0"/>
              <a:t>).</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396040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Scenario 3 - Answer</a:t>
            </a:r>
          </a:p>
        </p:txBody>
      </p:sp>
      <p:sp>
        <p:nvSpPr>
          <p:cNvPr id="57347" name="Rectangle 3"/>
          <p:cNvSpPr>
            <a:spLocks noGrp="1" noChangeArrowheads="1"/>
          </p:cNvSpPr>
          <p:nvPr>
            <p:ph type="body" idx="1"/>
          </p:nvPr>
        </p:nvSpPr>
        <p:spPr/>
        <p:txBody>
          <a:bodyPr/>
          <a:lstStyle/>
          <a:p>
            <a:r>
              <a:rPr lang="en-US" dirty="0" smtClean="0"/>
              <a:t>No. This </a:t>
            </a:r>
            <a:r>
              <a:rPr lang="en-US" dirty="0"/>
              <a:t>will exceed the 2:1 work-to-rest ratio.</a:t>
            </a:r>
          </a:p>
          <a:p>
            <a:pPr lvl="1"/>
            <a:r>
              <a:rPr lang="en-US" dirty="0"/>
              <a:t>However, the Incident Commander could write a justification authorizing the action.</a:t>
            </a:r>
          </a:p>
        </p:txBody>
      </p:sp>
      <p:grpSp>
        <p:nvGrpSpPr>
          <p:cNvPr id="12" name="Group 9" descr="Firefighter with drip torch"/>
          <p:cNvGrpSpPr>
            <a:grpSpLocks/>
          </p:cNvGrpSpPr>
          <p:nvPr/>
        </p:nvGrpSpPr>
        <p:grpSpPr bwMode="auto">
          <a:xfrm>
            <a:off x="7543800" y="2133600"/>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359568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Walk-around</a:t>
            </a:r>
            <a:endParaRPr lang="en-US" dirty="0"/>
          </a:p>
        </p:txBody>
      </p:sp>
      <p:sp>
        <p:nvSpPr>
          <p:cNvPr id="3" name="Content Placeholder 2"/>
          <p:cNvSpPr>
            <a:spLocks noGrp="1"/>
          </p:cNvSpPr>
          <p:nvPr>
            <p:ph idx="1"/>
          </p:nvPr>
        </p:nvSpPr>
        <p:spPr>
          <a:xfrm>
            <a:off x="457200" y="1371600"/>
            <a:ext cx="3810000" cy="4754563"/>
          </a:xfrm>
        </p:spPr>
        <p:txBody>
          <a:bodyPr/>
          <a:lstStyle/>
          <a:p>
            <a:r>
              <a:rPr lang="en-US" dirty="0" smtClean="0"/>
              <a:t>A driver walk-around will be done every time the engine is moved.</a:t>
            </a:r>
            <a:endParaRPr lang="en-US" dirty="0"/>
          </a:p>
        </p:txBody>
      </p:sp>
      <p:pic>
        <p:nvPicPr>
          <p:cNvPr id="11" name="Picture 10" descr="Walk around"/>
          <p:cNvPicPr>
            <a:picLocks noChangeAspect="1"/>
          </p:cNvPicPr>
          <p:nvPr/>
        </p:nvPicPr>
        <p:blipFill>
          <a:blip r:embed="rId2"/>
          <a:srcRect/>
          <a:stretch>
            <a:fillRect/>
          </a:stretch>
        </p:blipFill>
        <p:spPr>
          <a:xfrm>
            <a:off x="4876800" y="1371600"/>
            <a:ext cx="3352800" cy="449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558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Hazardous Materials</a:t>
            </a:r>
          </a:p>
        </p:txBody>
      </p:sp>
      <p:pic>
        <p:nvPicPr>
          <p:cNvPr id="2" name="Picture 1" descr="2016 Emergency Response Guide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371600"/>
            <a:ext cx="2467403" cy="3657600"/>
          </a:xfrm>
          <a:prstGeom prst="rect">
            <a:avLst/>
          </a:prstGeom>
          <a:ln w="38100">
            <a:solidFill>
              <a:schemeClr val="tx1"/>
            </a:solidFill>
          </a:ln>
        </p:spPr>
      </p:pic>
      <p:pic>
        <p:nvPicPr>
          <p:cNvPr id="4100" name="Picture 4" descr="Hazardous area sign"/>
          <p:cNvPicPr>
            <a:picLocks noChangeAspect="1" noChangeArrowheads="1"/>
          </p:cNvPicPr>
          <p:nvPr/>
        </p:nvPicPr>
        <p:blipFill rotWithShape="1">
          <a:blip r:embed="rId3">
            <a:extLst>
              <a:ext uri="{28A0092B-C50C-407E-A947-70E740481C1C}">
                <a14:useLocalDpi xmlns:a14="http://schemas.microsoft.com/office/drawing/2010/main" val="0"/>
              </a:ext>
            </a:extLst>
          </a:blip>
          <a:srcRect b="18395"/>
          <a:stretch/>
        </p:blipFill>
        <p:spPr bwMode="auto">
          <a:xfrm>
            <a:off x="990600" y="1371600"/>
            <a:ext cx="3359889" cy="3657600"/>
          </a:xfrm>
          <a:prstGeom prst="rect">
            <a:avLst/>
          </a:prstGeom>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23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Safety and the RA</a:t>
            </a:r>
            <a:endParaRPr lang="en-US" dirty="0"/>
          </a:p>
        </p:txBody>
      </p:sp>
      <p:pic>
        <p:nvPicPr>
          <p:cNvPr id="5122" name="Picture 2" descr="risk assess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504" y="2590800"/>
            <a:ext cx="5612752" cy="38576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23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What is a </a:t>
            </a:r>
            <a:r>
              <a:rPr lang="en-US" dirty="0" smtClean="0"/>
              <a:t>Ris</a:t>
            </a:r>
            <a:r>
              <a:rPr lang="en-US" dirty="0" smtClean="0"/>
              <a:t>k </a:t>
            </a:r>
            <a:r>
              <a:rPr lang="en-US" dirty="0" smtClean="0"/>
              <a:t>Assessment?</a:t>
            </a:r>
            <a:endParaRPr lang="en-US" dirty="0"/>
          </a:p>
        </p:txBody>
      </p:sp>
      <p:sp>
        <p:nvSpPr>
          <p:cNvPr id="60419" name="Rectangle 3"/>
          <p:cNvSpPr>
            <a:spLocks noGrp="1" noChangeArrowheads="1"/>
          </p:cNvSpPr>
          <p:nvPr>
            <p:ph type="body" idx="1"/>
          </p:nvPr>
        </p:nvSpPr>
        <p:spPr/>
        <p:txBody>
          <a:bodyPr>
            <a:normAutofit/>
          </a:bodyPr>
          <a:lstStyle/>
          <a:p>
            <a:r>
              <a:rPr lang="en-US" dirty="0"/>
              <a:t>A risk assessment </a:t>
            </a:r>
            <a:r>
              <a:rPr lang="en-US" dirty="0" smtClean="0"/>
              <a:t>(RA) is </a:t>
            </a:r>
            <a:r>
              <a:rPr lang="en-US" dirty="0"/>
              <a:t>a technique that focuses on job tasks as a way to identify hazards before they occur. It focuses on the relationship between the worker, the task, the tools, and the work environment. Ideally, after you identify uncontrolled hazards, you will take steps to eliminate or reduce them to an acceptable risk level. </a:t>
            </a:r>
          </a:p>
        </p:txBody>
      </p:sp>
    </p:spTree>
    <p:extLst>
      <p:ext uri="{BB962C8B-B14F-4D97-AF65-F5344CB8AC3E}">
        <p14:creationId xmlns:p14="http://schemas.microsoft.com/office/powerpoint/2010/main" val="1438857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Why </a:t>
            </a:r>
            <a:r>
              <a:rPr lang="en-US" dirty="0" smtClean="0"/>
              <a:t>Complete </a:t>
            </a:r>
            <a:r>
              <a:rPr lang="en-US" dirty="0"/>
              <a:t>a </a:t>
            </a:r>
            <a:r>
              <a:rPr lang="en-US" dirty="0" smtClean="0"/>
              <a:t>Risk assessment?</a:t>
            </a:r>
            <a:endParaRPr lang="en-US" dirty="0"/>
          </a:p>
        </p:txBody>
      </p:sp>
      <p:sp>
        <p:nvSpPr>
          <p:cNvPr id="62467" name="Rectangle 3"/>
          <p:cNvSpPr>
            <a:spLocks noGrp="1" noChangeArrowheads="1"/>
          </p:cNvSpPr>
          <p:nvPr>
            <p:ph type="body" idx="1"/>
          </p:nvPr>
        </p:nvSpPr>
        <p:spPr/>
        <p:txBody>
          <a:bodyPr/>
          <a:lstStyle/>
          <a:p>
            <a:r>
              <a:rPr lang="en-US" dirty="0"/>
              <a:t>A completed R</a:t>
            </a:r>
            <a:r>
              <a:rPr lang="en-US" dirty="0" smtClean="0"/>
              <a:t>A </a:t>
            </a:r>
            <a:r>
              <a:rPr lang="en-US" dirty="0"/>
              <a:t>is required for:</a:t>
            </a:r>
          </a:p>
          <a:p>
            <a:pPr lvl="1"/>
            <a:r>
              <a:rPr lang="en-US" dirty="0"/>
              <a:t>Jobs or work practices that have potential hazards. </a:t>
            </a:r>
          </a:p>
          <a:p>
            <a:pPr lvl="1"/>
            <a:r>
              <a:rPr lang="en-US" dirty="0"/>
              <a:t>New, non-routine, or hazardous tasks to be performed where potential hazards exist. </a:t>
            </a:r>
          </a:p>
          <a:p>
            <a:pPr lvl="1"/>
            <a:r>
              <a:rPr lang="en-US" dirty="0"/>
              <a:t>Jobs that may require the employee to use non‑standard personal protective equipment (PPE). </a:t>
            </a:r>
          </a:p>
          <a:p>
            <a:pPr lvl="1"/>
            <a:r>
              <a:rPr lang="en-US" dirty="0"/>
              <a:t>Changes in equipment, work environment, conditions, policies, or materials. </a:t>
            </a:r>
          </a:p>
          <a:p>
            <a:pPr lvl="2" algn="r">
              <a:buFontTx/>
              <a:buNone/>
            </a:pPr>
            <a:r>
              <a:rPr lang="en-US" i="1" dirty="0" smtClean="0"/>
              <a:t>Interagency </a:t>
            </a:r>
            <a:r>
              <a:rPr lang="en-US" i="1" dirty="0"/>
              <a:t>Standards for Fire and Fire Aviation Operations</a:t>
            </a:r>
          </a:p>
        </p:txBody>
      </p:sp>
    </p:spTree>
    <p:extLst>
      <p:ext uri="{BB962C8B-B14F-4D97-AF65-F5344CB8AC3E}">
        <p14:creationId xmlns:p14="http://schemas.microsoft.com/office/powerpoint/2010/main" val="238560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Why do a </a:t>
            </a:r>
            <a:r>
              <a:rPr lang="en-US" sz="4000" dirty="0" smtClean="0"/>
              <a:t>Risk Assessment?</a:t>
            </a:r>
            <a:r>
              <a:rPr lang="en-US" sz="4000" dirty="0"/>
              <a:t/>
            </a:r>
            <a:br>
              <a:rPr lang="en-US" sz="4000" dirty="0"/>
            </a:br>
            <a:r>
              <a:rPr lang="en-US" sz="3200" dirty="0"/>
              <a:t>(Continued)</a:t>
            </a:r>
          </a:p>
        </p:txBody>
      </p:sp>
      <p:sp>
        <p:nvSpPr>
          <p:cNvPr id="63491" name="Rectangle 3"/>
          <p:cNvSpPr>
            <a:spLocks noGrp="1" noChangeArrowheads="1"/>
          </p:cNvSpPr>
          <p:nvPr>
            <p:ph type="body" idx="1"/>
          </p:nvPr>
        </p:nvSpPr>
        <p:spPr/>
        <p:txBody>
          <a:bodyPr/>
          <a:lstStyle/>
          <a:p>
            <a:pPr marL="365760" lvl="1" indent="0">
              <a:buNone/>
            </a:pPr>
            <a:r>
              <a:rPr lang="en-US" dirty="0" smtClean="0"/>
              <a:t>Supervisors </a:t>
            </a:r>
            <a:r>
              <a:rPr lang="en-US" dirty="0"/>
              <a:t>and appropriate line managers must ensure that established JHAs are reviewed and signed prior to </a:t>
            </a:r>
            <a:r>
              <a:rPr lang="en-US" dirty="0" smtClean="0"/>
              <a:t>any </a:t>
            </a:r>
            <a:r>
              <a:rPr lang="en-US" dirty="0"/>
              <a:t>non-routine task or at the beginning of the fire season. </a:t>
            </a:r>
          </a:p>
          <a:p>
            <a:pPr lvl="1"/>
            <a:r>
              <a:rPr lang="en-US" b="1" dirty="0"/>
              <a:t>BLM</a:t>
            </a:r>
            <a:r>
              <a:rPr lang="en-US" dirty="0"/>
              <a:t> – A risk assessment (in lieu of JHA) must be completed for all non-suppression work practices/projects that have potential hazards.” </a:t>
            </a:r>
          </a:p>
          <a:p>
            <a:pPr lvl="2" algn="r">
              <a:buFontTx/>
              <a:buNone/>
            </a:pPr>
            <a:r>
              <a:rPr lang="en-US" i="1" dirty="0" smtClean="0"/>
              <a:t>Interagency </a:t>
            </a:r>
            <a:r>
              <a:rPr lang="en-US" i="1" dirty="0"/>
              <a:t>Standards for Fire and Fire Aviation Operations</a:t>
            </a:r>
          </a:p>
          <a:p>
            <a:pPr lvl="1" algn="r">
              <a:buFontTx/>
              <a:buNone/>
            </a:pPr>
            <a:endParaRPr lang="en-US" dirty="0"/>
          </a:p>
        </p:txBody>
      </p:sp>
    </p:spTree>
    <p:extLst>
      <p:ext uri="{BB962C8B-B14F-4D97-AF65-F5344CB8AC3E}">
        <p14:creationId xmlns:p14="http://schemas.microsoft.com/office/powerpoint/2010/main" val="1194925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ilgate safety session"/>
          <p:cNvPicPr>
            <a:picLocks noChangeAspect="1" noChangeArrowheads="1"/>
          </p:cNvPicPr>
          <p:nvPr/>
        </p:nvPicPr>
        <p:blipFill>
          <a:blip r:embed="rId2"/>
          <a:srcRect r="12457"/>
          <a:stretch>
            <a:fillRect/>
          </a:stretch>
        </p:blipFill>
        <p:spPr bwMode="auto">
          <a:xfrm>
            <a:off x="1358900" y="1371600"/>
            <a:ext cx="6402388" cy="4572000"/>
          </a:xfrm>
          <a:prstGeom prst="rect">
            <a:avLst/>
          </a:prstGeom>
          <a:noFill/>
          <a:ln w="28575" algn="ctr">
            <a:solidFill>
              <a:schemeClr val="tx1"/>
            </a:solidFill>
            <a:miter lim="800000"/>
            <a:headEnd/>
            <a:tailEnd/>
          </a:ln>
          <a:effectLst/>
        </p:spPr>
      </p:pic>
      <p:sp>
        <p:nvSpPr>
          <p:cNvPr id="34819" name="Rectangle 3"/>
          <p:cNvSpPr>
            <a:spLocks noGrp="1" noChangeArrowheads="1"/>
          </p:cNvSpPr>
          <p:nvPr>
            <p:ph type="title"/>
          </p:nvPr>
        </p:nvSpPr>
        <p:spPr/>
        <p:txBody>
          <a:bodyPr/>
          <a:lstStyle/>
          <a:p>
            <a:r>
              <a:rPr lang="en-US"/>
              <a:t>Tailgate Safety Session</a:t>
            </a:r>
          </a:p>
        </p:txBody>
      </p:sp>
    </p:spTree>
    <p:extLst>
      <p:ext uri="{BB962C8B-B14F-4D97-AF65-F5344CB8AC3E}">
        <p14:creationId xmlns:p14="http://schemas.microsoft.com/office/powerpoint/2010/main" val="1238992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Objectives</a:t>
            </a:r>
            <a:endParaRPr lang="en-US" altLang="en-US" dirty="0" smtClean="0"/>
          </a:p>
        </p:txBody>
      </p:sp>
      <p:sp>
        <p:nvSpPr>
          <p:cNvPr id="6147" name="Content Placeholder 2"/>
          <p:cNvSpPr>
            <a:spLocks noGrp="1"/>
          </p:cNvSpPr>
          <p:nvPr>
            <p:ph type="subTitle" idx="1"/>
          </p:nvPr>
        </p:nvSpPr>
        <p:spPr>
          <a:xfrm>
            <a:off x="685546" y="1295400"/>
            <a:ext cx="7323138" cy="5342510"/>
          </a:xfrm>
          <a:noFill/>
          <a:ln w="28575" algn="ctr">
            <a:noFill/>
            <a:miter lim="800000"/>
            <a:headEnd/>
            <a:tailEnd/>
          </a:ln>
          <a:effectLst/>
        </p:spPr>
        <p:txBody>
          <a:bodyPr>
            <a:normAutofit/>
          </a:bodyPr>
          <a:lstStyle/>
          <a:p>
            <a:r>
              <a:rPr lang="en-US" dirty="0"/>
              <a:t>Discuss agency policies and regulations related to driving fire engines.</a:t>
            </a:r>
          </a:p>
          <a:p>
            <a:r>
              <a:rPr lang="en-US" dirty="0"/>
              <a:t>Discuss and interpret duty-day limitations.</a:t>
            </a:r>
          </a:p>
          <a:p>
            <a:r>
              <a:rPr lang="en-US" dirty="0"/>
              <a:t>Identify the components of a </a:t>
            </a:r>
            <a:r>
              <a:rPr lang="en-US" dirty="0" smtClean="0"/>
              <a:t>risk assessment (RA</a:t>
            </a:r>
            <a:r>
              <a:rPr lang="en-US" dirty="0"/>
              <a:t>).</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177706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p:txBody>
          <a:bodyPr/>
          <a:lstStyle/>
          <a:p>
            <a:r>
              <a:rPr lang="en-US" dirty="0" smtClean="0"/>
              <a:t>Agency Policies and Regulations</a:t>
            </a:r>
            <a:endParaRPr lang="en-US" dirty="0"/>
          </a:p>
        </p:txBody>
      </p:sp>
      <p:pic>
        <p:nvPicPr>
          <p:cNvPr id="6" name="Picture 5" descr="engine on rolled on its side"/>
          <p:cNvPicPr>
            <a:picLocks noChangeAspect="1"/>
          </p:cNvPicPr>
          <p:nvPr/>
        </p:nvPicPr>
        <p:blipFill>
          <a:blip r:embed="rId2" cstate="screen"/>
          <a:stretch>
            <a:fillRect/>
          </a:stretch>
        </p:blipFill>
        <p:spPr>
          <a:xfrm>
            <a:off x="4714068" y="3664058"/>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offroad driving"/>
          <p:cNvPicPr>
            <a:picLocks noChangeArrowheads="1"/>
          </p:cNvPicPr>
          <p:nvPr/>
        </p:nvPicPr>
        <p:blipFill rotWithShape="1">
          <a:blip r:embed="rId3" cstate="print">
            <a:extLst>
              <a:ext uri="{28A0092B-C50C-407E-A947-70E740481C1C}">
                <a14:useLocalDpi xmlns:a14="http://schemas.microsoft.com/office/drawing/2010/main" val="0"/>
              </a:ext>
            </a:extLst>
          </a:blip>
          <a:srcRect t="30769" r="3863"/>
          <a:stretch/>
        </p:blipFill>
        <p:spPr bwMode="auto">
          <a:xfrm>
            <a:off x="762000" y="3652028"/>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7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Drug-Free Work Place</a:t>
            </a:r>
            <a:endParaRPr lang="en-US" dirty="0"/>
          </a:p>
        </p:txBody>
      </p:sp>
      <p:pic>
        <p:nvPicPr>
          <p:cNvPr id="14" name="Content Placeholder 13" descr="No drugs log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1371600"/>
            <a:ext cx="3657600" cy="3473024"/>
          </a:xfrm>
        </p:spPr>
      </p:pic>
      <p:sp>
        <p:nvSpPr>
          <p:cNvPr id="18" name="Content Placeholder 17"/>
          <p:cNvSpPr>
            <a:spLocks noGrp="1"/>
          </p:cNvSpPr>
          <p:nvPr>
            <p:ph sz="half" idx="12"/>
          </p:nvPr>
        </p:nvSpPr>
        <p:spPr/>
        <p:txBody>
          <a:bodyPr/>
          <a:lstStyle/>
          <a:p>
            <a:r>
              <a:rPr lang="en-US" dirty="0"/>
              <a:t>Executive Order 12564</a:t>
            </a:r>
          </a:p>
          <a:p>
            <a:r>
              <a:rPr lang="en-US" i="1" dirty="0"/>
              <a:t>Interagency Standards for Fire and Fire Aviation Operations</a:t>
            </a:r>
          </a:p>
          <a:p>
            <a:endParaRPr lang="en-US" dirty="0"/>
          </a:p>
        </p:txBody>
      </p:sp>
    </p:spTree>
    <p:extLst>
      <p:ext uri="{BB962C8B-B14F-4D97-AF65-F5344CB8AC3E}">
        <p14:creationId xmlns:p14="http://schemas.microsoft.com/office/powerpoint/2010/main" val="38285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ngine on side hill"/>
          <p:cNvPicPr>
            <a:picLocks noChangeAspect="1" noChangeArrowheads="1"/>
          </p:cNvPicPr>
          <p:nvPr/>
        </p:nvPicPr>
        <p:blipFill>
          <a:blip r:embed="rId2"/>
          <a:srcRect/>
          <a:stretch>
            <a:fillRect/>
          </a:stretch>
        </p:blipFill>
        <p:spPr bwMode="auto">
          <a:xfrm>
            <a:off x="1362075" y="1371600"/>
            <a:ext cx="6399213" cy="4572000"/>
          </a:xfrm>
          <a:prstGeom prst="rect">
            <a:avLst/>
          </a:prstGeom>
          <a:noFill/>
          <a:ln w="28575" algn="ctr">
            <a:solidFill>
              <a:schemeClr val="tx1"/>
            </a:solidFill>
            <a:miter lim="800000"/>
            <a:headEnd/>
            <a:tailEnd/>
          </a:ln>
          <a:effectLst/>
        </p:spPr>
      </p:pic>
      <p:sp>
        <p:nvSpPr>
          <p:cNvPr id="17411" name="Rectangle 3"/>
          <p:cNvSpPr>
            <a:spLocks noGrp="1" noChangeArrowheads="1"/>
          </p:cNvSpPr>
          <p:nvPr>
            <p:ph type="title"/>
          </p:nvPr>
        </p:nvSpPr>
        <p:spPr/>
        <p:txBody>
          <a:bodyPr/>
          <a:lstStyle/>
          <a:p>
            <a:r>
              <a:rPr lang="en-US" smtClean="0"/>
              <a:t>Fire Vehicle Operation Standards</a:t>
            </a:r>
            <a:endParaRPr lang="en-US"/>
          </a:p>
        </p:txBody>
      </p:sp>
    </p:spTree>
    <p:extLst>
      <p:ext uri="{BB962C8B-B14F-4D97-AF65-F5344CB8AC3E}">
        <p14:creationId xmlns:p14="http://schemas.microsoft.com/office/powerpoint/2010/main" val="417912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ighway driving"/>
          <p:cNvPicPr>
            <a:picLocks noChangeAspect="1" noChangeArrowheads="1"/>
          </p:cNvPicPr>
          <p:nvPr/>
        </p:nvPicPr>
        <p:blipFill>
          <a:blip r:embed="rId2" cstate="screen"/>
          <a:srcRect/>
          <a:stretch>
            <a:fillRect/>
          </a:stretch>
        </p:blipFill>
        <p:spPr bwMode="auto">
          <a:xfrm>
            <a:off x="2819400" y="3886200"/>
            <a:ext cx="3505200" cy="2503488"/>
          </a:xfrm>
          <a:prstGeom prst="rect">
            <a:avLst/>
          </a:prstGeom>
          <a:noFill/>
          <a:ln w="28575" algn="ctr">
            <a:solidFill>
              <a:schemeClr val="tx1"/>
            </a:solidFill>
            <a:miter lim="800000"/>
            <a:headEnd/>
            <a:tailEnd/>
          </a:ln>
          <a:effectLst/>
        </p:spPr>
      </p:pic>
      <p:sp>
        <p:nvSpPr>
          <p:cNvPr id="18435" name="Rectangle 3"/>
          <p:cNvSpPr>
            <a:spLocks noGrp="1" noChangeArrowheads="1"/>
          </p:cNvSpPr>
          <p:nvPr>
            <p:ph type="title"/>
          </p:nvPr>
        </p:nvSpPr>
        <p:spPr/>
        <p:txBody>
          <a:bodyPr/>
          <a:lstStyle/>
          <a:p>
            <a:r>
              <a:rPr lang="en-US" smtClean="0"/>
              <a:t>State Traffic Regulations</a:t>
            </a:r>
            <a:endParaRPr lang="en-US"/>
          </a:p>
        </p:txBody>
      </p:sp>
      <p:pic>
        <p:nvPicPr>
          <p:cNvPr id="18437" name="Picture 5" descr="stop sign"/>
          <p:cNvPicPr>
            <a:picLocks noChangeAspect="1" noChangeArrowheads="1"/>
          </p:cNvPicPr>
          <p:nvPr/>
        </p:nvPicPr>
        <p:blipFill>
          <a:blip r:embed="rId3"/>
          <a:srcRect/>
          <a:stretch>
            <a:fillRect/>
          </a:stretch>
        </p:blipFill>
        <p:spPr bwMode="auto">
          <a:xfrm>
            <a:off x="762000" y="1371600"/>
            <a:ext cx="3382963" cy="2290762"/>
          </a:xfrm>
          <a:prstGeom prst="rect">
            <a:avLst/>
          </a:prstGeom>
          <a:noFill/>
          <a:ln w="28575" algn="ctr">
            <a:solidFill>
              <a:schemeClr val="tx1"/>
            </a:solidFill>
            <a:miter lim="800000"/>
            <a:headEnd/>
            <a:tailEnd/>
          </a:ln>
          <a:effectLst/>
        </p:spPr>
      </p:pic>
      <p:pic>
        <p:nvPicPr>
          <p:cNvPr id="18438" name="Picture 6" descr="stop light"/>
          <p:cNvPicPr>
            <a:picLocks noChangeAspect="1" noChangeArrowheads="1"/>
          </p:cNvPicPr>
          <p:nvPr/>
        </p:nvPicPr>
        <p:blipFill>
          <a:blip r:embed="rId4" cstate="screen"/>
          <a:srcRect/>
          <a:stretch>
            <a:fillRect/>
          </a:stretch>
        </p:blipFill>
        <p:spPr bwMode="auto">
          <a:xfrm>
            <a:off x="4829552" y="1381124"/>
            <a:ext cx="3536950" cy="2281238"/>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332037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lstStyle/>
          <a:p>
            <a:r>
              <a:rPr lang="en-US"/>
              <a:t>State Traffic Regulations</a:t>
            </a:r>
          </a:p>
        </p:txBody>
      </p:sp>
      <p:pic>
        <p:nvPicPr>
          <p:cNvPr id="19470" name="Picture 14" descr="Port of Entry"/>
          <p:cNvPicPr>
            <a:picLocks noChangeArrowheads="1"/>
          </p:cNvPicPr>
          <p:nvPr/>
        </p:nvPicPr>
        <p:blipFill>
          <a:blip r:embed="rId2"/>
          <a:srcRect/>
          <a:stretch>
            <a:fillRect/>
          </a:stretch>
        </p:blipFill>
        <p:spPr bwMode="auto">
          <a:xfrm>
            <a:off x="1362075" y="1371600"/>
            <a:ext cx="6399213" cy="4573588"/>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3274969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Lights</a:t>
            </a:r>
          </a:p>
        </p:txBody>
      </p:sp>
      <p:pic>
        <p:nvPicPr>
          <p:cNvPr id="7" name="Picture 6" descr="engine being pulled out of ditch by a dozer operator"/>
          <p:cNvPicPr>
            <a:picLocks noChangeAspect="1"/>
          </p:cNvPicPr>
          <p:nvPr/>
        </p:nvPicPr>
        <p:blipFill rotWithShape="1">
          <a:blip r:embed="rId2" cstate="screen"/>
          <a:srcRect t="2678"/>
          <a:stretch/>
        </p:blipFill>
        <p:spPr>
          <a:xfrm>
            <a:off x="4724400" y="1447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Engine at night with lights 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46" b="-2"/>
          <a:stretch/>
        </p:blipFill>
        <p:spPr bwMode="auto">
          <a:xfrm>
            <a:off x="762000" y="1447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5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429000" y="257175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22534" name="Rectangle 6"/>
          <p:cNvSpPr>
            <a:spLocks noGrp="1" noChangeArrowheads="1"/>
          </p:cNvSpPr>
          <p:nvPr>
            <p:ph type="title"/>
          </p:nvPr>
        </p:nvSpPr>
        <p:spPr/>
        <p:txBody>
          <a:bodyPr/>
          <a:lstStyle/>
          <a:p>
            <a:r>
              <a:rPr lang="en-US"/>
              <a:t>General Driving Policy</a:t>
            </a:r>
          </a:p>
        </p:txBody>
      </p:sp>
      <p:sp>
        <p:nvSpPr>
          <p:cNvPr id="22535" name="Rectangle 7"/>
          <p:cNvSpPr>
            <a:spLocks noGrp="1" noChangeArrowheads="1"/>
          </p:cNvSpPr>
          <p:nvPr>
            <p:ph type="body" idx="1"/>
          </p:nvPr>
        </p:nvSpPr>
        <p:spPr/>
        <p:txBody>
          <a:bodyPr/>
          <a:lstStyle/>
          <a:p>
            <a:r>
              <a:rPr lang="en-US" dirty="0"/>
              <a:t>Valid state driver’s license</a:t>
            </a:r>
          </a:p>
          <a:p>
            <a:r>
              <a:rPr lang="en-US" dirty="0"/>
              <a:t>Defensive driver training</a:t>
            </a:r>
          </a:p>
          <a:p>
            <a:r>
              <a:rPr lang="en-US" dirty="0"/>
              <a:t>Seat belts</a:t>
            </a:r>
          </a:p>
          <a:p>
            <a:r>
              <a:rPr lang="en-US" dirty="0"/>
              <a:t>Government Motor Vehicle Operator’s Identification Card (BLM policy)</a:t>
            </a:r>
          </a:p>
          <a:p>
            <a:r>
              <a:rPr lang="en-US" dirty="0"/>
              <a:t>Physical Fitness Inquiry for Motor Vehicle Operators (BLM policy</a:t>
            </a:r>
            <a:r>
              <a:rPr lang="en-US" dirty="0" smtClean="0"/>
              <a:t>)</a:t>
            </a:r>
          </a:p>
        </p:txBody>
      </p:sp>
    </p:spTree>
    <p:extLst>
      <p:ext uri="{BB962C8B-B14F-4D97-AF65-F5344CB8AC3E}">
        <p14:creationId xmlns:p14="http://schemas.microsoft.com/office/powerpoint/2010/main" val="1234280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6652020581F4AAFEC247DDFD43C06" ma:contentTypeVersion="2" ma:contentTypeDescription="Create a new document." ma:contentTypeScope="" ma:versionID="5a328d6fc7b0f8b4010254549e87812a">
  <xsd:schema xmlns:xsd="http://www.w3.org/2001/XMLSchema" xmlns:xs="http://www.w3.org/2001/XMLSchema" xmlns:p="http://schemas.microsoft.com/office/2006/metadata/properties" xmlns:ns2="6dc33cb6-6e53-400e-a50b-7d10ab5b0f80" targetNamespace="http://schemas.microsoft.com/office/2006/metadata/properties" ma:root="true" ma:fieldsID="63d12a00ee4cf5b63b0850246bd16b37" ns2:_="">
    <xsd:import namespace="6dc33cb6-6e53-400e-a50b-7d10ab5b0f8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33cb6-6e53-400e-a50b-7d10ab5b0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A43CB2-F029-4115-8FB0-CF3DF0035B00}"/>
</file>

<file path=customXml/itemProps2.xml><?xml version="1.0" encoding="utf-8"?>
<ds:datastoreItem xmlns:ds="http://schemas.openxmlformats.org/officeDocument/2006/customXml" ds:itemID="{DC10092B-F879-4A9D-875C-3638E31DE05A}"/>
</file>

<file path=customXml/itemProps3.xml><?xml version="1.0" encoding="utf-8"?>
<ds:datastoreItem xmlns:ds="http://schemas.openxmlformats.org/officeDocument/2006/customXml" ds:itemID="{1C30FBAD-1059-409D-9380-FE9BF898D780}"/>
</file>

<file path=docProps/app.xml><?xml version="1.0" encoding="utf-8"?>
<Properties xmlns="http://schemas.openxmlformats.org/officeDocument/2006/extended-properties" xmlns:vt="http://schemas.openxmlformats.org/officeDocument/2006/docPropsVTypes">
  <Template>TM03090434[[fn=Wood Type]]</Template>
  <TotalTime>18359</TotalTime>
  <Words>799</Words>
  <Application>Microsoft Office PowerPoint</Application>
  <PresentationFormat>On-screen Show (4:3)</PresentationFormat>
  <Paragraphs>78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Rockwell</vt:lpstr>
      <vt:lpstr>Rockwell Condensed</vt:lpstr>
      <vt:lpstr>Times New Roman</vt:lpstr>
      <vt:lpstr>Wingdings</vt:lpstr>
      <vt:lpstr>Wood Type</vt:lpstr>
      <vt:lpstr>Fire Engine  Driving Operations</vt:lpstr>
      <vt:lpstr>Objectives</vt:lpstr>
      <vt:lpstr>Agency Policies and Regulations</vt:lpstr>
      <vt:lpstr>Drug-Free Work Place</vt:lpstr>
      <vt:lpstr>Fire Vehicle Operation Standards</vt:lpstr>
      <vt:lpstr>State Traffic Regulations</vt:lpstr>
      <vt:lpstr>State Traffic Regulations</vt:lpstr>
      <vt:lpstr>Lights</vt:lpstr>
      <vt:lpstr>General Driving Policy</vt:lpstr>
      <vt:lpstr>Driving Limitations</vt:lpstr>
      <vt:lpstr>Incident Operations Driving</vt:lpstr>
      <vt:lpstr>Incident Operations Driving</vt:lpstr>
      <vt:lpstr>Work/Rest Guidelines</vt:lpstr>
      <vt:lpstr>Work/Rest Driving Scenarios</vt:lpstr>
      <vt:lpstr>Scenario 1</vt:lpstr>
      <vt:lpstr>Scenario 1 - Answer</vt:lpstr>
      <vt:lpstr>Scenario 2</vt:lpstr>
      <vt:lpstr>Scenario 2 - Answer</vt:lpstr>
      <vt:lpstr>Scenario 3</vt:lpstr>
      <vt:lpstr>Scenario 3 - Answer</vt:lpstr>
      <vt:lpstr>Driver Walk-around</vt:lpstr>
      <vt:lpstr>Hazardous Materials</vt:lpstr>
      <vt:lpstr>Safety and the RA</vt:lpstr>
      <vt:lpstr>What is a Risk Assessment?</vt:lpstr>
      <vt:lpstr>Why Complete a Risk assessment?</vt:lpstr>
      <vt:lpstr>Why do a Risk Assessment? (Continued)</vt:lpstr>
      <vt:lpstr>Tailgate Safety Session</vt:lpstr>
      <vt:lpstr>Objectives</vt:lpstr>
    </vt:vector>
  </TitlesOfParts>
  <Company>GBC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CR15A Dell</dc:creator>
  <cp:lastModifiedBy>McDonald, Pamela J</cp:lastModifiedBy>
  <cp:revision>1258</cp:revision>
  <dcterms:created xsi:type="dcterms:W3CDTF">2001-03-22T19:20:22Z</dcterms:created>
  <dcterms:modified xsi:type="dcterms:W3CDTF">2019-02-27T15:51:49Z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0x01010059D6652020581F4AAFEC247DDFD43C06</vt:lpwstr>
  </property>
</Properties>
</file>