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33.xml" ContentType="application/vnd.openxmlformats-officedocument.presentationml.slide+xml"/>
  <Override PartName="/ppt/slides/slide49.xml" ContentType="application/vnd.openxmlformats-officedocument.presentationml.slide+xml"/>
  <Override PartName="/ppt/slides/slide47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48.xml" ContentType="application/vnd.openxmlformats-officedocument.presentationml.slide+xml"/>
  <Override PartName="/ppt/slides/slide40.xml" ContentType="application/vnd.openxmlformats-officedocument.presentationml.slide+xml"/>
  <Override PartName="/ppt/slides/slide42.xml" ContentType="application/vnd.openxmlformats-officedocument.presentationml.slide+xml"/>
  <Override PartName="/ppt/slides/slide46.xml" ContentType="application/vnd.openxmlformats-officedocument.presentationml.slide+xml"/>
  <Override PartName="/ppt/slides/slide41.xml" ContentType="application/vnd.openxmlformats-officedocument.presentationml.slide+xml"/>
  <Override PartName="/ppt/slides/slide45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3" r:id="rId1"/>
  </p:sldMasterIdLst>
  <p:notesMasterIdLst>
    <p:notesMasterId r:id="rId64"/>
  </p:notesMasterIdLst>
  <p:handoutMasterIdLst>
    <p:handoutMasterId r:id="rId65"/>
  </p:handoutMasterIdLst>
  <p:sldIdLst>
    <p:sldId id="448" r:id="rId2"/>
    <p:sldId id="445" r:id="rId3"/>
    <p:sldId id="357" r:id="rId4"/>
    <p:sldId id="451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477" r:id="rId26"/>
    <p:sldId id="478" r:id="rId27"/>
    <p:sldId id="479" r:id="rId28"/>
    <p:sldId id="480" r:id="rId29"/>
    <p:sldId id="481" r:id="rId30"/>
    <p:sldId id="482" r:id="rId31"/>
    <p:sldId id="483" r:id="rId32"/>
    <p:sldId id="484" r:id="rId33"/>
    <p:sldId id="485" r:id="rId34"/>
    <p:sldId id="486" r:id="rId35"/>
    <p:sldId id="488" r:id="rId36"/>
    <p:sldId id="489" r:id="rId37"/>
    <p:sldId id="515" r:id="rId38"/>
    <p:sldId id="490" r:id="rId39"/>
    <p:sldId id="491" r:id="rId40"/>
    <p:sldId id="492" r:id="rId41"/>
    <p:sldId id="493" r:id="rId42"/>
    <p:sldId id="494" r:id="rId43"/>
    <p:sldId id="495" r:id="rId44"/>
    <p:sldId id="496" r:id="rId45"/>
    <p:sldId id="497" r:id="rId46"/>
    <p:sldId id="498" r:id="rId47"/>
    <p:sldId id="499" r:id="rId48"/>
    <p:sldId id="500" r:id="rId49"/>
    <p:sldId id="501" r:id="rId50"/>
    <p:sldId id="502" r:id="rId51"/>
    <p:sldId id="503" r:id="rId52"/>
    <p:sldId id="504" r:id="rId53"/>
    <p:sldId id="505" r:id="rId54"/>
    <p:sldId id="506" r:id="rId55"/>
    <p:sldId id="507" r:id="rId56"/>
    <p:sldId id="508" r:id="rId57"/>
    <p:sldId id="509" r:id="rId58"/>
    <p:sldId id="510" r:id="rId59"/>
    <p:sldId id="511" r:id="rId60"/>
    <p:sldId id="512" r:id="rId61"/>
    <p:sldId id="513" r:id="rId62"/>
    <p:sldId id="514" r:id="rId63"/>
  </p:sldIdLst>
  <p:sldSz cx="9144000" cy="6858000" type="screen4x3"/>
  <p:notesSz cx="7077075" cy="9051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616" userDrawn="1">
          <p15:clr>
            <a:srgbClr val="A4A3A4"/>
          </p15:clr>
        </p15:guide>
        <p15:guide id="3" orient="horz" pos="864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52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50">
          <p15:clr>
            <a:srgbClr val="A4A3A4"/>
          </p15:clr>
        </p15:guide>
        <p15:guide id="2" pos="223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Donald, Pamela J" initials="MPJ" lastIdx="1" clrIdx="0">
    <p:extLst>
      <p:ext uri="{19B8F6BF-5375-455C-9EA6-DF929625EA0E}">
        <p15:presenceInfo xmlns:p15="http://schemas.microsoft.com/office/powerpoint/2012/main" userId="S-1-5-21-261334516-432891326-3434007665-159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36143"/>
    <a:srgbClr val="537953"/>
    <a:srgbClr val="FFFF66"/>
    <a:srgbClr val="0000FF"/>
    <a:srgbClr val="0066FF"/>
    <a:srgbClr val="507450"/>
    <a:srgbClr val="65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94" autoAdjust="0"/>
    <p:restoredTop sz="92353" autoAdjust="0"/>
  </p:normalViewPr>
  <p:slideViewPr>
    <p:cSldViewPr>
      <p:cViewPr varScale="1">
        <p:scale>
          <a:sx n="119" d="100"/>
          <a:sy n="119" d="100"/>
        </p:scale>
        <p:origin x="1458" y="102"/>
      </p:cViewPr>
      <p:guideLst>
        <p:guide orient="horz" pos="2160"/>
        <p:guide pos="5616"/>
        <p:guide orient="horz" pos="864"/>
        <p:guide pos="2880"/>
        <p:guide pos="52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3792"/>
    </p:cViewPr>
  </p:sorterViewPr>
  <p:notesViewPr>
    <p:cSldViewPr>
      <p:cViewPr>
        <p:scale>
          <a:sx n="75" d="100"/>
          <a:sy n="75" d="100"/>
        </p:scale>
        <p:origin x="2322" y="636"/>
      </p:cViewPr>
      <p:guideLst>
        <p:guide orient="horz" pos="2850"/>
        <p:guide pos="223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73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6FD5EA9A-6A40-4684-9011-C65E0468FA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0025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74763" y="677863"/>
            <a:ext cx="4527550" cy="3395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2975" y="4300538"/>
            <a:ext cx="5191125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025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6E1F2C9B-9E4E-4D6F-A809-7D8ABBB4E9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descr="red line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 descr="gray box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 descr="red line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7579614" cy="1069848"/>
          </a:xfrm>
        </p:spPr>
        <p:txBody>
          <a:bodyPr>
            <a:noAutofit/>
          </a:bodyPr>
          <a:lstStyle>
            <a:lvl1pPr marL="0" indent="0" algn="l">
              <a:buNone/>
              <a:defRPr sz="40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8522208" y="6258560"/>
            <a:ext cx="393192" cy="39319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0" name="Rectangle 19"/>
          <p:cNvSpPr/>
          <p:nvPr userDrawn="1"/>
        </p:nvSpPr>
        <p:spPr>
          <a:xfrm>
            <a:off x="8554176" y="6324351"/>
            <a:ext cx="3292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6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4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76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75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4B-</a:t>
            </a:r>
            <a:fld id="{DCA764BA-4FF7-44AC-B092-3A07FE14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61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4C-</a:t>
            </a:r>
            <a:fld id="{BB1B6457-0AE4-4F46-8C5A-6367C8A6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7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85800" y="193590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685546" y="1295400"/>
            <a:ext cx="7772654" cy="53425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74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wrap="square"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8526780" y="6255258"/>
            <a:ext cx="393192" cy="393192"/>
            <a:chOff x="8532189" y="5068824"/>
            <a:chExt cx="393192" cy="393192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065680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5648"/>
            <a:ext cx="7772400" cy="91440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546" y="1286890"/>
            <a:ext cx="36576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800600" y="1286890"/>
            <a:ext cx="36576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5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85800" y="195648"/>
            <a:ext cx="7772400" cy="914400"/>
          </a:xfrm>
        </p:spPr>
        <p:txBody>
          <a:bodyPr wrap="square">
            <a:no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0"/>
            <a:ext cx="3657600" cy="76444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095197"/>
            <a:ext cx="36576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1295400"/>
            <a:ext cx="3657600" cy="764440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4820793" y="2095197"/>
            <a:ext cx="36576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52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73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wrap="square" anchor="t" anchorCtr="0">
            <a:normAutofit/>
          </a:bodyPr>
          <a:lstStyle>
            <a:lvl1pPr>
              <a:defRPr sz="2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764616" y="685800"/>
            <a:ext cx="5026584" cy="5962650"/>
          </a:xfrm>
        </p:spPr>
        <p:txBody>
          <a:bodyPr/>
          <a:lstStyle>
            <a:lvl1pPr marL="365760" indent="-365760">
              <a:defRPr sz="2000"/>
            </a:lvl1pPr>
            <a:lvl2pPr marL="731520" indent="-365760">
              <a:buFont typeface="Courier New" panose="02070309020205020404" pitchFamily="49" charset="0"/>
              <a:buChar char="o"/>
              <a:defRPr sz="1800"/>
            </a:lvl2pPr>
            <a:lvl3pPr marL="1096963" indent="-365125">
              <a:buFont typeface="Rockwell" panose="02060603020205020403" pitchFamily="18" charset="0"/>
              <a:buChar char="–"/>
              <a:defRPr sz="1600"/>
            </a:lvl3pPr>
            <a:lvl4pPr marL="1463040" indent="-365760">
              <a:buFont typeface="Arial" panose="020B0604020202020204" pitchFamily="34" charset="0"/>
              <a:buChar char="•"/>
              <a:defRPr sz="1600"/>
            </a:lvl4pPr>
            <a:lvl5pPr marL="1828800" indent="-365760">
              <a:buFont typeface="Rockwell" panose="02060603020205020403" pitchFamily="18" charset="0"/>
              <a:buChar char="◊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3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19200"/>
            <a:ext cx="7772400" cy="5429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93590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2" name="Group 11" descr="slide number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 descr="oval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cxnSp>
        <p:nvCxnSpPr>
          <p:cNvPr id="10" name="Straight Connector 9" descr="red line"/>
          <p:cNvCxnSpPr/>
          <p:nvPr userDrawn="1"/>
        </p:nvCxnSpPr>
        <p:spPr>
          <a:xfrm>
            <a:off x="675132" y="1219200"/>
            <a:ext cx="7772400" cy="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8554632" y="6321049"/>
            <a:ext cx="3292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51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3973" r:id="rId12"/>
    <p:sldLayoutId id="2147484135" r:id="rId13"/>
    <p:sldLayoutId id="2147484136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◊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Fire Engine </a:t>
            </a:r>
            <a:br>
              <a:rPr lang="en-US" smtClean="0"/>
            </a:br>
            <a:r>
              <a:rPr lang="en-US" smtClean="0"/>
              <a:t>Driving Operations</a:t>
            </a:r>
            <a:endParaRPr lang="en-US" dirty="0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Unit 3B - Basic Driving Skills</a:t>
            </a:r>
            <a:endParaRPr lang="en-US" dirty="0" smtClean="0"/>
          </a:p>
        </p:txBody>
      </p:sp>
      <p:pic>
        <p:nvPicPr>
          <p:cNvPr id="1026" name="Picture 2" descr="engines following one anoth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"/>
            <a:ext cx="3657600" cy="2057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36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Seat belts on?</a:t>
            </a:r>
          </a:p>
          <a:p>
            <a:pPr lvl="1"/>
            <a:r>
              <a:rPr lang="en-US" dirty="0" smtClean="0"/>
              <a:t>Seat belts must be available and used in Bureau motor vehicles. </a:t>
            </a:r>
          </a:p>
          <a:p>
            <a:pPr lvl="1"/>
            <a:r>
              <a:rPr lang="en-US" dirty="0" smtClean="0"/>
              <a:t>The driver is responsible for asking passengers if they are wearing their seat belts and ensuring </a:t>
            </a:r>
            <a:r>
              <a:rPr lang="en-US" dirty="0" smtClean="0"/>
              <a:t>they </a:t>
            </a:r>
            <a:r>
              <a:rPr lang="en-US" dirty="0" smtClean="0"/>
              <a:t>are worn at all times.</a:t>
            </a:r>
          </a:p>
        </p:txBody>
      </p:sp>
      <p:pic>
        <p:nvPicPr>
          <p:cNvPr id="5" name="Picture 4" descr="STOP procedure: &#10;Seat belts on?&#10;Tools and equipment stowed?&#10;Operatr and crew have situational awareness&#10;Personnel accounted for?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13533" y="3966655"/>
            <a:ext cx="3916680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Tools and equipment stowed?</a:t>
            </a:r>
          </a:p>
          <a:p>
            <a:pPr lvl="1"/>
            <a:r>
              <a:rPr lang="en-US" dirty="0" smtClean="0"/>
              <a:t>Ensure </a:t>
            </a:r>
            <a:r>
              <a:rPr lang="en-US" dirty="0" smtClean="0"/>
              <a:t>all </a:t>
            </a:r>
            <a:r>
              <a:rPr lang="en-US" dirty="0" smtClean="0"/>
              <a:t>tools and equipment are secured in cabinets or approved storage areas before moving the engine.</a:t>
            </a:r>
          </a:p>
        </p:txBody>
      </p:sp>
      <p:pic>
        <p:nvPicPr>
          <p:cNvPr id="5" name="Picture 4" descr="STOP procedure: &#10;Seat belts on?&#10;Tools and equipment stowed?&#10;Operatr and crew have situational awareness&#10;Personnel accounted for?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10678" y="3429000"/>
            <a:ext cx="3916680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6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“O”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Operator (driver) and crew has situational awareness.</a:t>
            </a:r>
          </a:p>
          <a:p>
            <a:pPr lvl="1"/>
            <a:r>
              <a:rPr lang="en-US" dirty="0" smtClean="0"/>
              <a:t>Determine if the engine is clear of hazards.</a:t>
            </a:r>
          </a:p>
          <a:p>
            <a:pPr lvl="1"/>
            <a:r>
              <a:rPr lang="en-US" b="1" u="sng" dirty="0" smtClean="0"/>
              <a:t>Never</a:t>
            </a:r>
            <a:r>
              <a:rPr lang="en-US" dirty="0" smtClean="0"/>
              <a:t> back </a:t>
            </a:r>
            <a:r>
              <a:rPr lang="en-US" dirty="0" smtClean="0"/>
              <a:t>up an </a:t>
            </a:r>
            <a:r>
              <a:rPr lang="en-US" dirty="0" smtClean="0"/>
              <a:t>engine without checking behind the vehicle.</a:t>
            </a:r>
          </a:p>
          <a:p>
            <a:pPr lvl="1"/>
            <a:r>
              <a:rPr lang="en-US" dirty="0" smtClean="0"/>
              <a:t>Utilize spotters </a:t>
            </a:r>
            <a:r>
              <a:rPr lang="en-US" dirty="0" smtClean="0"/>
              <a:t>whenever </a:t>
            </a:r>
            <a:r>
              <a:rPr lang="en-US" dirty="0" smtClean="0"/>
              <a:t>possible.</a:t>
            </a:r>
          </a:p>
        </p:txBody>
      </p:sp>
      <p:pic>
        <p:nvPicPr>
          <p:cNvPr id="5" name="Picture 4" descr="STOP procedure: &#10;Seat belts on?&#10;Tools and equipment stowed?&#10;Operatr and crew have situational awareness&#10;Personnel accounted for?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60" y="4343400"/>
            <a:ext cx="3916680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4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Personnel accounted for?</a:t>
            </a:r>
          </a:p>
          <a:p>
            <a:pPr lvl="1"/>
            <a:r>
              <a:rPr lang="en-US" dirty="0" smtClean="0"/>
              <a:t>Ensure all personnel are account for and their locations are known.</a:t>
            </a:r>
          </a:p>
          <a:p>
            <a:pPr lvl="1"/>
            <a:r>
              <a:rPr lang="en-US" dirty="0" smtClean="0"/>
              <a:t>Communicate your intentions to all personnel before moving the vehicle.</a:t>
            </a:r>
          </a:p>
        </p:txBody>
      </p:sp>
      <p:pic>
        <p:nvPicPr>
          <p:cNvPr id="5" name="Picture 4" descr="STOP procedure: &#10;Seat belts on?&#10;Tools and equipment stowed?&#10;Operatr and crew have situational awareness&#10;Personnel accounted for?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14863" y="3549259"/>
            <a:ext cx="3916680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7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Engine Danger Zones</a:t>
            </a:r>
            <a:endParaRPr lang="en-US" dirty="0"/>
          </a:p>
        </p:txBody>
      </p:sp>
      <p:pic>
        <p:nvPicPr>
          <p:cNvPr id="6" name="Picture 5" descr="danger zon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735" y="2667000"/>
            <a:ext cx="3363199" cy="30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8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Engine Danger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When working in close proximity of a moving engine, there is an increased risk for an  accident to occur. </a:t>
            </a:r>
          </a:p>
          <a:p>
            <a:r>
              <a:rPr lang="en-US" dirty="0" smtClean="0"/>
              <a:t>Given the size of our engines and the environment we work in, </a:t>
            </a:r>
            <a:r>
              <a:rPr lang="en-US" dirty="0" smtClean="0"/>
              <a:t>operator </a:t>
            </a:r>
            <a:r>
              <a:rPr lang="en-US" dirty="0" smtClean="0"/>
              <a:t>“blind spots” or danger </a:t>
            </a:r>
            <a:r>
              <a:rPr lang="en-US" dirty="0" smtClean="0"/>
              <a:t>zones exist. </a:t>
            </a:r>
            <a:endParaRPr lang="en-US" dirty="0" smtClean="0"/>
          </a:p>
        </p:txBody>
      </p:sp>
      <p:pic>
        <p:nvPicPr>
          <p:cNvPr id="4098" name="Picture 2" descr="engine op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42" y="1371600"/>
            <a:ext cx="3809999" cy="381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6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Engine Danger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0" y="1286890"/>
            <a:ext cx="3657600" cy="5418710"/>
          </a:xfrm>
        </p:spPr>
        <p:txBody>
          <a:bodyPr/>
          <a:lstStyle/>
          <a:p>
            <a:r>
              <a:rPr lang="en-US" dirty="0" smtClean="0"/>
              <a:t>Whenever possible, operate in the green zones. </a:t>
            </a:r>
          </a:p>
          <a:p>
            <a:pPr lvl="1"/>
            <a:r>
              <a:rPr lang="en-US" dirty="0" smtClean="0"/>
              <a:t>Offer visual contact with the operator.</a:t>
            </a:r>
          </a:p>
          <a:p>
            <a:r>
              <a:rPr lang="en-US" dirty="0" smtClean="0"/>
              <a:t>Yellow </a:t>
            </a:r>
            <a:r>
              <a:rPr lang="en-US" dirty="0" smtClean="0"/>
              <a:t>zones </a:t>
            </a:r>
            <a:r>
              <a:rPr lang="en-US" dirty="0" smtClean="0"/>
              <a:t>are </a:t>
            </a:r>
            <a:r>
              <a:rPr lang="en-US" dirty="0" smtClean="0"/>
              <a:t>areas of limited </a:t>
            </a:r>
            <a:r>
              <a:rPr lang="en-US" dirty="0" smtClean="0"/>
              <a:t>visibility and </a:t>
            </a:r>
            <a:r>
              <a:rPr lang="en-US" dirty="0" smtClean="0"/>
              <a:t>mirror-use </a:t>
            </a:r>
            <a:r>
              <a:rPr lang="en-US" dirty="0" smtClean="0"/>
              <a:t>areas.</a:t>
            </a:r>
          </a:p>
          <a:p>
            <a:pPr lvl="1"/>
            <a:r>
              <a:rPr lang="en-US" dirty="0" smtClean="0"/>
              <a:t>Notify the driver when you are in these areas.  </a:t>
            </a:r>
          </a:p>
          <a:p>
            <a:endParaRPr lang="en-US" dirty="0"/>
          </a:p>
        </p:txBody>
      </p:sp>
      <p:pic>
        <p:nvPicPr>
          <p:cNvPr id="5" name="Picture 4" descr="danger zone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2304" y="1676400"/>
            <a:ext cx="4009696" cy="368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4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 Danger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u="sng" dirty="0" smtClean="0"/>
              <a:t>Never</a:t>
            </a:r>
            <a:r>
              <a:rPr lang="en-US" dirty="0" smtClean="0"/>
              <a:t> work in red zones when vehicle is moving.</a:t>
            </a:r>
          </a:p>
          <a:p>
            <a:r>
              <a:rPr lang="en-US" dirty="0" smtClean="0"/>
              <a:t>Notify operator prior to entering red zones.</a:t>
            </a:r>
          </a:p>
          <a:p>
            <a:r>
              <a:rPr lang="en-US" dirty="0" smtClean="0"/>
              <a:t>Stay out of </a:t>
            </a:r>
            <a:r>
              <a:rPr lang="en-US" dirty="0" smtClean="0"/>
              <a:t>red </a:t>
            </a:r>
            <a:r>
              <a:rPr lang="en-US" dirty="0" smtClean="0"/>
              <a:t>zone where the operator has no visual.</a:t>
            </a:r>
          </a:p>
        </p:txBody>
      </p:sp>
      <p:pic>
        <p:nvPicPr>
          <p:cNvPr id="5" name="Picture 4" descr="danger zone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0" y="1524000"/>
            <a:ext cx="410655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7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Engine Danger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0" y="1286890"/>
            <a:ext cx="3657600" cy="5418710"/>
          </a:xfrm>
        </p:spPr>
        <p:txBody>
          <a:bodyPr/>
          <a:lstStyle/>
          <a:p>
            <a:r>
              <a:rPr lang="en-US" dirty="0" smtClean="0"/>
              <a:t>The red area in front of the engine extends 10 feet out from the front bumper. </a:t>
            </a:r>
          </a:p>
          <a:p>
            <a:r>
              <a:rPr lang="en-US" dirty="0" smtClean="0"/>
              <a:t>You must have visual contact with the driver when working in front of the vehicle beyond the 10-foot range. </a:t>
            </a:r>
          </a:p>
        </p:txBody>
      </p:sp>
      <p:pic>
        <p:nvPicPr>
          <p:cNvPr id="5" name="Picture 4" descr="danger zone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5446" y="1524000"/>
            <a:ext cx="410655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2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Engine Spotter Usage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371600"/>
            <a:ext cx="4114800" cy="4754563"/>
          </a:xfrm>
        </p:spPr>
        <p:txBody>
          <a:bodyPr/>
          <a:lstStyle/>
          <a:p>
            <a:r>
              <a:rPr lang="en-US" dirty="0" smtClean="0"/>
              <a:t>There are always blind spots around the engine.</a:t>
            </a:r>
          </a:p>
          <a:p>
            <a:r>
              <a:rPr lang="en-US" dirty="0" smtClean="0"/>
              <a:t>Always use a spotter </a:t>
            </a:r>
            <a:r>
              <a:rPr lang="en-US" dirty="0" smtClean="0"/>
              <a:t>when another person is available.</a:t>
            </a:r>
            <a:endParaRPr lang="en-US" dirty="0" smtClean="0"/>
          </a:p>
          <a:p>
            <a:r>
              <a:rPr lang="en-US" dirty="0" smtClean="0"/>
              <a:t>If alone, get out and do a visual yourself.</a:t>
            </a:r>
          </a:p>
        </p:txBody>
      </p:sp>
      <p:pic>
        <p:nvPicPr>
          <p:cNvPr id="5122" name="Picture 2" descr="engine spo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0717"/>
            <a:ext cx="3810000" cy="381708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1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Objectives</a:t>
            </a:r>
            <a:endParaRPr lang="en-US" alt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and demonstrate the driver walk-around before moving a fire engine.</a:t>
            </a:r>
          </a:p>
          <a:p>
            <a:pPr lvl="0"/>
            <a:r>
              <a:rPr lang="en-US" dirty="0"/>
              <a:t>Describe the STOP procedure and how it relates to the driver when operating a fire engine.</a:t>
            </a:r>
          </a:p>
          <a:p>
            <a:pPr lvl="0"/>
            <a:r>
              <a:rPr lang="en-US" dirty="0"/>
              <a:t>Identify danger zones around fire engines and describe actions that can be performed to reduce risk in these areas.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60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to Use a Spotter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Backing up </a:t>
            </a:r>
          </a:p>
          <a:p>
            <a:r>
              <a:rPr lang="en-US" dirty="0" smtClean="0"/>
              <a:t>Off-road pioneering </a:t>
            </a:r>
          </a:p>
          <a:p>
            <a:r>
              <a:rPr lang="en-US" dirty="0" smtClean="0"/>
              <a:t>Hazardous conditions exist </a:t>
            </a:r>
          </a:p>
          <a:p>
            <a:r>
              <a:rPr lang="en-US" dirty="0" smtClean="0"/>
              <a:t>Low vehicle clearances exist </a:t>
            </a:r>
          </a:p>
          <a:p>
            <a:r>
              <a:rPr lang="en-US" dirty="0" smtClean="0"/>
              <a:t>Narrow/confined driving spaces exist </a:t>
            </a:r>
          </a:p>
        </p:txBody>
      </p:sp>
    </p:spTree>
    <p:extLst>
      <p:ext uri="{BB962C8B-B14F-4D97-AF65-F5344CB8AC3E}">
        <p14:creationId xmlns:p14="http://schemas.microsoft.com/office/powerpoint/2010/main" val="26619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Spotter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Spotters should have a clear line of sight to the driver. Spotter position should be: </a:t>
            </a:r>
          </a:p>
          <a:p>
            <a:pPr lvl="1"/>
            <a:r>
              <a:rPr lang="en-US" i="1" dirty="0" smtClean="0"/>
              <a:t>Forward movement: </a:t>
            </a:r>
            <a:r>
              <a:rPr lang="en-US" dirty="0" smtClean="0"/>
              <a:t>Outside the forward red zone on the driver side windshield </a:t>
            </a:r>
          </a:p>
          <a:p>
            <a:pPr lvl="1"/>
            <a:r>
              <a:rPr lang="en-US" i="1" dirty="0" smtClean="0"/>
              <a:t>Backing movement: </a:t>
            </a:r>
            <a:r>
              <a:rPr lang="en-US" dirty="0" smtClean="0"/>
              <a:t>Outside the rear red zone on the driver side mirror</a:t>
            </a:r>
          </a:p>
          <a:p>
            <a:r>
              <a:rPr lang="en-US" dirty="0" smtClean="0"/>
              <a:t>Spotters and drivers should </a:t>
            </a:r>
            <a:r>
              <a:rPr lang="en-US" dirty="0" smtClean="0"/>
              <a:t>agree upon </a:t>
            </a:r>
            <a:r>
              <a:rPr lang="en-US" dirty="0" smtClean="0"/>
              <a:t>a common set of hand signals.</a:t>
            </a:r>
          </a:p>
        </p:txBody>
      </p:sp>
    </p:spTree>
    <p:extLst>
      <p:ext uri="{BB962C8B-B14F-4D97-AF65-F5344CB8AC3E}">
        <p14:creationId xmlns:p14="http://schemas.microsoft.com/office/powerpoint/2010/main" val="11190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Spotter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 smtClean="0"/>
              <a:t>Spotters and drivers need to communicate on the planned action.</a:t>
            </a:r>
          </a:p>
          <a:p>
            <a:pPr marL="457200" indent="-457200"/>
            <a:r>
              <a:rPr lang="en-US" dirty="0" smtClean="0"/>
              <a:t>Spotter distance from the engine will depend on various situations at the time of the maneuver; however, visual contact between </a:t>
            </a:r>
            <a:r>
              <a:rPr lang="en-US" dirty="0" smtClean="0"/>
              <a:t>the spotter </a:t>
            </a:r>
            <a:r>
              <a:rPr lang="en-US" dirty="0" smtClean="0"/>
              <a:t>and </a:t>
            </a:r>
            <a:r>
              <a:rPr lang="en-US" dirty="0" smtClean="0"/>
              <a:t>the driver </a:t>
            </a:r>
            <a:r>
              <a:rPr lang="en-US" dirty="0" smtClean="0"/>
              <a:t>shall </a:t>
            </a:r>
            <a:r>
              <a:rPr lang="en-US" b="1" u="sng" dirty="0" smtClean="0"/>
              <a:t>not</a:t>
            </a:r>
            <a:r>
              <a:rPr lang="en-US" dirty="0" smtClean="0"/>
              <a:t> be compromised. </a:t>
            </a:r>
          </a:p>
          <a:p>
            <a:pPr marL="457200" indent="-457200"/>
            <a:r>
              <a:rPr lang="en-US" dirty="0" smtClean="0"/>
              <a:t>If </a:t>
            </a:r>
            <a:r>
              <a:rPr lang="en-US" dirty="0" smtClean="0"/>
              <a:t>the driver </a:t>
            </a:r>
            <a:r>
              <a:rPr lang="en-US" dirty="0" smtClean="0"/>
              <a:t>loses sight of the spotter, the driver should stop immediately and determine the spotter’s location.</a:t>
            </a:r>
          </a:p>
        </p:txBody>
      </p:sp>
    </p:spTree>
    <p:extLst>
      <p:ext uri="{BB962C8B-B14F-4D97-AF65-F5344CB8AC3E}">
        <p14:creationId xmlns:p14="http://schemas.microsoft.com/office/powerpoint/2010/main" val="56669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Vehicle Operations</a:t>
            </a:r>
            <a:br>
              <a:rPr lang="en-US" dirty="0" smtClean="0"/>
            </a:br>
            <a:r>
              <a:rPr lang="en-US" dirty="0" smtClean="0"/>
              <a:t>and Recovery</a:t>
            </a:r>
          </a:p>
        </p:txBody>
      </p:sp>
      <p:pic>
        <p:nvPicPr>
          <p:cNvPr id="6146" name="Picture 2" descr="vehicle op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3657600" cy="274320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ehicle recover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4737314" y="3429000"/>
            <a:ext cx="3657600" cy="2743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and Seat Adjustment</a:t>
            </a:r>
            <a:endParaRPr lang="en-US" dirty="0"/>
          </a:p>
        </p:txBody>
      </p:sp>
      <p:pic>
        <p:nvPicPr>
          <p:cNvPr id="5" name="Picture 4" descr="mirro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828" y="1377696"/>
            <a:ext cx="6467856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6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Mud and Sand Areas</a:t>
            </a:r>
          </a:p>
        </p:txBody>
      </p:sp>
      <p:pic>
        <p:nvPicPr>
          <p:cNvPr id="5" name="Picture 4" descr="engine stuck in mud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27837" y="1371600"/>
            <a:ext cx="3691763" cy="26517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engine in sand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27738" y="1371600"/>
            <a:ext cx="3754262" cy="26517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236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Side Hills</a:t>
            </a:r>
          </a:p>
        </p:txBody>
      </p:sp>
      <p:pic>
        <p:nvPicPr>
          <p:cNvPr id="6" name="Picture 5" descr="side hill accid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71600"/>
            <a:ext cx="3814298" cy="2743200"/>
          </a:xfrm>
          <a:prstGeom prst="rect">
            <a:avLst/>
          </a:prstGeom>
        </p:spPr>
      </p:pic>
      <p:pic>
        <p:nvPicPr>
          <p:cNvPr id="7" name="Picture 6" descr="side hill accid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47" y="1380744"/>
            <a:ext cx="3795653" cy="27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2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Gullies/Ditches</a:t>
            </a:r>
            <a:endParaRPr lang="en-US" dirty="0"/>
          </a:p>
        </p:txBody>
      </p:sp>
      <p:pic>
        <p:nvPicPr>
          <p:cNvPr id="5" name="Picture 4" descr="engine burned over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71600"/>
            <a:ext cx="6400800" cy="457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314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Vehicle Recovery</a:t>
            </a:r>
          </a:p>
        </p:txBody>
      </p:sp>
      <p:pic>
        <p:nvPicPr>
          <p:cNvPr id="7" name="Picture 6" descr="engine stuck on side of road"/>
          <p:cNvPicPr>
            <a:picLocks noChangeAspect="1"/>
          </p:cNvPicPr>
          <p:nvPr/>
        </p:nvPicPr>
        <p:blipFill>
          <a:blip r:embed="rId2" cstate="print"/>
          <a:srcRect r="7210"/>
          <a:stretch>
            <a:fillRect/>
          </a:stretch>
        </p:blipFill>
        <p:spPr>
          <a:xfrm>
            <a:off x="1371600" y="1371600"/>
            <a:ext cx="6400800" cy="457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250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Winch Use</a:t>
            </a:r>
          </a:p>
        </p:txBody>
      </p:sp>
      <p:pic>
        <p:nvPicPr>
          <p:cNvPr id="5" name="Picture 4" descr="winch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57102" y="13716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Objectives</a:t>
            </a:r>
            <a:endParaRPr lang="en-US" alt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and demonstrate the start-up and shifting procedures an ENOP must perform when operating fire </a:t>
            </a:r>
            <a:r>
              <a:rPr lang="en-US" dirty="0" smtClean="0"/>
              <a:t>engines.</a:t>
            </a:r>
            <a:endParaRPr lang="en-US" dirty="0"/>
          </a:p>
          <a:p>
            <a:pPr lvl="0"/>
            <a:r>
              <a:rPr lang="en-US" dirty="0"/>
              <a:t>Identify hazardous driving situations and describe actions that can be performed to reduce risk.</a:t>
            </a:r>
          </a:p>
          <a:p>
            <a:pPr lvl="0"/>
            <a:r>
              <a:rPr lang="en-US" dirty="0"/>
              <a:t>Demonstrate on an established course fire engine handling and maneuvering </a:t>
            </a:r>
            <a:r>
              <a:rPr lang="en-US" dirty="0" smtClean="0"/>
              <a:t>capabilities.</a:t>
            </a:r>
            <a:endParaRPr lang="en-US" dirty="0"/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Jump Starting</a:t>
            </a:r>
          </a:p>
        </p:txBody>
      </p:sp>
      <p:pic>
        <p:nvPicPr>
          <p:cNvPr id="5" name="Picture 4" descr="jump sta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158" y="13716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9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Tire Changing and Jacking</a:t>
            </a:r>
          </a:p>
        </p:txBody>
      </p:sp>
      <p:pic>
        <p:nvPicPr>
          <p:cNvPr id="6" name="Picture 5" descr="bottle jack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407763"/>
            <a:ext cx="4343400" cy="2895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2" descr="tire chang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429000"/>
            <a:ext cx="4191000" cy="28289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377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Towing and Being Towed</a:t>
            </a:r>
          </a:p>
        </p:txBody>
      </p:sp>
      <p:pic>
        <p:nvPicPr>
          <p:cNvPr id="7170" name="Picture 2" descr="engine being tow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45" y="1371600"/>
            <a:ext cx="4648199" cy="4648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14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Driving Safety</a:t>
            </a:r>
            <a:endParaRPr lang="en-US" dirty="0" smtClean="0"/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457200" y="548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640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crew depends on you!</a:t>
            </a:r>
          </a:p>
        </p:txBody>
      </p:sp>
      <p:pic>
        <p:nvPicPr>
          <p:cNvPr id="6" name="Picture 5" descr="engine post roll ov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824" y="2514600"/>
            <a:ext cx="4515929" cy="32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8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Follow Safe Driving Practices</a:t>
            </a:r>
          </a:p>
        </p:txBody>
      </p:sp>
      <p:pic>
        <p:nvPicPr>
          <p:cNvPr id="8" name="Picture 7" descr="engine accid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881" y="1371600"/>
            <a:ext cx="3267456" cy="2353056"/>
          </a:xfrm>
          <a:prstGeom prst="rect">
            <a:avLst/>
          </a:prstGeom>
        </p:spPr>
      </p:pic>
      <p:pic>
        <p:nvPicPr>
          <p:cNvPr id="9" name="Picture 8" descr="engine accid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44" y="3962400"/>
            <a:ext cx="3267456" cy="2353056"/>
          </a:xfrm>
          <a:prstGeom prst="rect">
            <a:avLst/>
          </a:prstGeom>
        </p:spPr>
      </p:pic>
      <p:pic>
        <p:nvPicPr>
          <p:cNvPr id="10" name="Picture 9" descr="engine accid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544" y="1371600"/>
            <a:ext cx="3267456" cy="2353056"/>
          </a:xfrm>
          <a:prstGeom prst="rect">
            <a:avLst/>
          </a:prstGeom>
        </p:spPr>
      </p:pic>
      <p:pic>
        <p:nvPicPr>
          <p:cNvPr id="11" name="Picture 10" descr="engine accide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886200"/>
            <a:ext cx="3267456" cy="23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Following </a:t>
            </a:r>
            <a:r>
              <a:rPr lang="en-US" smtClean="0"/>
              <a:t>Other Vehicles</a:t>
            </a:r>
          </a:p>
        </p:txBody>
      </p:sp>
      <p:pic>
        <p:nvPicPr>
          <p:cNvPr id="8194" name="Picture 2" descr="Engines following one ano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315200" cy="41148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95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Braking/Stopping Distance</a:t>
            </a:r>
          </a:p>
        </p:txBody>
      </p:sp>
      <p:pic>
        <p:nvPicPr>
          <p:cNvPr id="7" name="Picture 6" descr="accid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272" y="1371600"/>
            <a:ext cx="3267456" cy="2353056"/>
          </a:xfrm>
          <a:prstGeom prst="rect">
            <a:avLst/>
          </a:prstGeom>
        </p:spPr>
      </p:pic>
      <p:pic>
        <p:nvPicPr>
          <p:cNvPr id="8" name="Picture 7" descr="accid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86200"/>
            <a:ext cx="3261360" cy="2353056"/>
          </a:xfrm>
          <a:prstGeom prst="rect">
            <a:avLst/>
          </a:prstGeom>
        </p:spPr>
      </p:pic>
      <p:pic>
        <p:nvPicPr>
          <p:cNvPr id="9" name="Picture 8" descr="accid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944" y="3886200"/>
            <a:ext cx="3267456" cy="23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5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Blown Tire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altLang="en-US" dirty="0" smtClean="0"/>
              <a:t>The goal in any rapid loss of tire pressure or “blowout” is to keep the vehicle balanced and controllable. Do not panic. Any over-reaction by the driver—including slamming on the brakes or abruptly removing your foot from the accelerator—can result in a loss of vehicle control.</a:t>
            </a:r>
          </a:p>
          <a:p>
            <a:r>
              <a:rPr lang="en-US" altLang="en-US" dirty="0" smtClean="0"/>
              <a:t>What you </a:t>
            </a:r>
            <a:r>
              <a:rPr lang="en-US" altLang="en-US" dirty="0" smtClean="0"/>
              <a:t>should </a:t>
            </a:r>
            <a:r>
              <a:rPr lang="en-US" altLang="en-US" b="1" u="sng" dirty="0" smtClean="0"/>
              <a:t>not</a:t>
            </a:r>
            <a:r>
              <a:rPr lang="en-US" altLang="en-US" dirty="0" smtClean="0"/>
              <a:t> </a:t>
            </a:r>
            <a:r>
              <a:rPr lang="en-US" altLang="en-US" dirty="0" smtClean="0"/>
              <a:t>do:</a:t>
            </a:r>
          </a:p>
          <a:p>
            <a:pPr lvl="1"/>
            <a:r>
              <a:rPr lang="en-US" altLang="en-US" dirty="0" smtClean="0"/>
              <a:t>Do </a:t>
            </a:r>
            <a:r>
              <a:rPr lang="en-US" altLang="en-US" b="1" u="sng" dirty="0" smtClean="0"/>
              <a:t>not</a:t>
            </a:r>
            <a:r>
              <a:rPr lang="en-US" altLang="en-US" dirty="0" smtClean="0"/>
              <a:t> step on the brake.</a:t>
            </a:r>
          </a:p>
          <a:p>
            <a:pPr lvl="1"/>
            <a:r>
              <a:rPr lang="en-US" altLang="en-US" dirty="0" smtClean="0"/>
              <a:t>Do </a:t>
            </a:r>
            <a:r>
              <a:rPr lang="en-US" altLang="en-US" b="1" u="sng" dirty="0" smtClean="0"/>
              <a:t>not</a:t>
            </a:r>
            <a:r>
              <a:rPr lang="en-US" altLang="en-US" dirty="0" smtClean="0"/>
              <a:t> abruptly release your foot from the brake pedal.</a:t>
            </a:r>
          </a:p>
          <a:p>
            <a:r>
              <a:rPr lang="en-US" altLang="en-US" dirty="0" smtClean="0"/>
              <a:t>What you should do:</a:t>
            </a:r>
          </a:p>
          <a:p>
            <a:pPr lvl="1"/>
            <a:r>
              <a:rPr lang="en-US" altLang="en-US" dirty="0" smtClean="0"/>
              <a:t>Accelerate slightly or keep steady pressure on the accelerator pedal.</a:t>
            </a:r>
          </a:p>
          <a:p>
            <a:pPr lvl="1"/>
            <a:r>
              <a:rPr lang="en-US" altLang="en-US" dirty="0" smtClean="0"/>
              <a:t>Gently correct the steering as necessary to stabilize your vehicle and regain control. Look where you want the vehicle to go and steer in that direction.</a:t>
            </a:r>
          </a:p>
          <a:p>
            <a:pPr lvl="1"/>
            <a:r>
              <a:rPr lang="en-US" altLang="en-US" dirty="0" smtClean="0"/>
              <a:t>Once your vehicle has stabilized, slowly remove your foot from the accelerator pedal allowing the vehicle to slow on its own.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34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Off-Road Driving</a:t>
            </a:r>
          </a:p>
        </p:txBody>
      </p:sp>
      <p:pic>
        <p:nvPicPr>
          <p:cNvPr id="8" name="Picture 7" descr="off-road dri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040" y="3886200"/>
            <a:ext cx="3261360" cy="2346960"/>
          </a:xfrm>
          <a:prstGeom prst="rect">
            <a:avLst/>
          </a:prstGeom>
        </p:spPr>
      </p:pic>
      <p:pic>
        <p:nvPicPr>
          <p:cNvPr id="9" name="Picture 8" descr="off-road driv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" y="1371600"/>
            <a:ext cx="3261360" cy="2353056"/>
          </a:xfrm>
          <a:prstGeom prst="rect">
            <a:avLst/>
          </a:prstGeom>
        </p:spPr>
      </p:pic>
      <p:pic>
        <p:nvPicPr>
          <p:cNvPr id="10" name="Picture 9" descr="off-road driv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040" y="1380744"/>
            <a:ext cx="3261360" cy="2353056"/>
          </a:xfrm>
          <a:prstGeom prst="rect">
            <a:avLst/>
          </a:prstGeom>
        </p:spPr>
      </p:pic>
      <p:pic>
        <p:nvPicPr>
          <p:cNvPr id="11" name="Picture 10" descr="off-road driv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" y="3886200"/>
            <a:ext cx="326136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Night Driving</a:t>
            </a:r>
          </a:p>
        </p:txBody>
      </p:sp>
      <p:pic>
        <p:nvPicPr>
          <p:cNvPr id="9218" name="Picture 2" descr="night driv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5"/>
          <a:stretch/>
        </p:blipFill>
        <p:spPr bwMode="auto">
          <a:xfrm>
            <a:off x="914400" y="1371600"/>
            <a:ext cx="7315200" cy="51082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03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Preparing to </a:t>
            </a:r>
            <a:br>
              <a:rPr lang="en-US" dirty="0" smtClean="0"/>
            </a:br>
            <a:r>
              <a:rPr lang="en-US" dirty="0" smtClean="0"/>
              <a:t>Drive a </a:t>
            </a:r>
            <a:br>
              <a:rPr lang="en-US" dirty="0" smtClean="0"/>
            </a:br>
            <a:r>
              <a:rPr lang="en-US" dirty="0" smtClean="0"/>
              <a:t>Fire Engine</a:t>
            </a:r>
            <a:endParaRPr lang="en-US" dirty="0"/>
          </a:p>
        </p:txBody>
      </p:sp>
      <p:pic>
        <p:nvPicPr>
          <p:cNvPr id="2050" name="Picture 2" descr="parked engi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63" y="1478796"/>
            <a:ext cx="3467149" cy="2743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59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Backing</a:t>
            </a:r>
          </a:p>
        </p:txBody>
      </p:sp>
      <p:pic>
        <p:nvPicPr>
          <p:cNvPr id="5" name="Picture 4" descr="backing assista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98" y="13716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Engine Placement</a:t>
            </a:r>
          </a:p>
        </p:txBody>
      </p:sp>
      <p:pic>
        <p:nvPicPr>
          <p:cNvPr id="5" name="Picture 4" descr="engine placem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901" y="1345368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Ingress and Egress</a:t>
            </a:r>
          </a:p>
        </p:txBody>
      </p:sp>
      <p:pic>
        <p:nvPicPr>
          <p:cNvPr id="10242" name="Picture 2" descr="egr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4" b="4346"/>
          <a:stretch/>
        </p:blipFill>
        <p:spPr bwMode="auto">
          <a:xfrm>
            <a:off x="914400" y="1371600"/>
            <a:ext cx="7315200" cy="5105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3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Parking</a:t>
            </a:r>
          </a:p>
        </p:txBody>
      </p:sp>
      <p:pic>
        <p:nvPicPr>
          <p:cNvPr id="11266" name="Picture 2" descr="parked engine at nigh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3" b="4405"/>
          <a:stretch/>
        </p:blipFill>
        <p:spPr bwMode="auto">
          <a:xfrm>
            <a:off x="914400" y="1371600"/>
            <a:ext cx="7315200" cy="5105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12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Black</a:t>
            </a:r>
          </a:p>
        </p:txBody>
      </p:sp>
      <p:pic>
        <p:nvPicPr>
          <p:cNvPr id="12290" name="Picture 2" descr="engine in the bla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8" b="19494"/>
          <a:stretch/>
        </p:blipFill>
        <p:spPr bwMode="auto">
          <a:xfrm>
            <a:off x="914400" y="1371601"/>
            <a:ext cx="7315200" cy="5105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1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Blind Spots</a:t>
            </a:r>
          </a:p>
        </p:txBody>
      </p:sp>
      <p:pic>
        <p:nvPicPr>
          <p:cNvPr id="2" name="Picture 1" descr="blind spot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78" y="1524000"/>
            <a:ext cx="6704622" cy="35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3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Hazards</a:t>
            </a:r>
          </a:p>
        </p:txBody>
      </p:sp>
      <p:sp>
        <p:nvSpPr>
          <p:cNvPr id="3482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799" y="1371600"/>
            <a:ext cx="4191001" cy="2057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3200" b="1" dirty="0" smtClean="0"/>
              <a:t>Pay attention to your surroundings!</a:t>
            </a:r>
          </a:p>
        </p:txBody>
      </p:sp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609600" y="3429000"/>
            <a:ext cx="3352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rgbClr val="640024"/>
                </a:solidFill>
              </a:rPr>
              <a:t>What </a:t>
            </a:r>
            <a:r>
              <a:rPr lang="en-US" sz="2800" b="1" dirty="0" smtClean="0">
                <a:solidFill>
                  <a:srgbClr val="640024"/>
                </a:solidFill>
              </a:rPr>
              <a:t>hazards do </a:t>
            </a:r>
            <a:r>
              <a:rPr lang="en-US" sz="2800" b="1" dirty="0">
                <a:solidFill>
                  <a:srgbClr val="640024"/>
                </a:solidFill>
              </a:rPr>
              <a:t>you see in this picture?</a:t>
            </a:r>
          </a:p>
        </p:txBody>
      </p:sp>
      <p:pic>
        <p:nvPicPr>
          <p:cNvPr id="7" name="Picture 6" descr="engine rolled into rav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533400"/>
            <a:ext cx="415525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2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was in the picture . . 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4754563"/>
          </a:xfrm>
        </p:spPr>
        <p:txBody>
          <a:bodyPr/>
          <a:lstStyle/>
          <a:p>
            <a:r>
              <a:rPr lang="en-US" dirty="0" smtClean="0"/>
              <a:t>Creek undercut the road bank</a:t>
            </a:r>
          </a:p>
          <a:p>
            <a:r>
              <a:rPr lang="en-US" dirty="0" smtClean="0"/>
              <a:t>Narrow passage way</a:t>
            </a:r>
          </a:p>
          <a:p>
            <a:r>
              <a:rPr lang="en-US" dirty="0" smtClean="0"/>
              <a:t>Various terrain and fuel types</a:t>
            </a:r>
          </a:p>
          <a:p>
            <a:r>
              <a:rPr lang="en-US" dirty="0" smtClean="0"/>
              <a:t>Rolled engine!</a:t>
            </a:r>
          </a:p>
          <a:p>
            <a:endParaRPr lang="en-US" dirty="0"/>
          </a:p>
        </p:txBody>
      </p:sp>
      <p:pic>
        <p:nvPicPr>
          <p:cNvPr id="5" name="Picture 4" descr="engine rolled into ravine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38199" y="4453180"/>
            <a:ext cx="2845960" cy="2043624"/>
          </a:xfrm>
          <a:prstGeom prst="rect">
            <a:avLst/>
          </a:prstGeom>
        </p:spPr>
      </p:pic>
      <p:pic>
        <p:nvPicPr>
          <p:cNvPr id="6" name="Picture 5" descr="engine rolled into rav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371600"/>
            <a:ext cx="3581400" cy="4726006"/>
          </a:xfrm>
          <a:prstGeom prst="rect">
            <a:avLst/>
          </a:prstGeom>
        </p:spPr>
      </p:pic>
      <p:sp>
        <p:nvSpPr>
          <p:cNvPr id="10" name="Oval 9" descr="red circle depicting hidden vehicle"/>
          <p:cNvSpPr/>
          <p:nvPr/>
        </p:nvSpPr>
        <p:spPr>
          <a:xfrm>
            <a:off x="7315200" y="4419600"/>
            <a:ext cx="1371600" cy="14478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 descr="arrow"/>
          <p:cNvCxnSpPr>
            <a:stCxn id="10" idx="2"/>
            <a:endCxn id="5" idx="3"/>
          </p:cNvCxnSpPr>
          <p:nvPr/>
        </p:nvCxnSpPr>
        <p:spPr>
          <a:xfrm rot="10800000">
            <a:off x="3684160" y="5136612"/>
            <a:ext cx="3631040" cy="68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 descr="arrow"/>
          <p:cNvCxnSpPr/>
          <p:nvPr/>
        </p:nvCxnSpPr>
        <p:spPr>
          <a:xfrm>
            <a:off x="4191000" y="1752600"/>
            <a:ext cx="2743200" cy="2057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87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Rock Piles/Outcroppings</a:t>
            </a:r>
          </a:p>
        </p:txBody>
      </p:sp>
      <p:pic>
        <p:nvPicPr>
          <p:cNvPr id="5" name="Picture 4" descr="rock outcro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310" y="13716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Various Terrain and </a:t>
            </a:r>
            <a:br>
              <a:rPr lang="en-US" sz="4000" dirty="0" smtClean="0"/>
            </a:br>
            <a:r>
              <a:rPr lang="en-US" sz="4000" dirty="0" smtClean="0"/>
              <a:t>Fuel Type Changes</a:t>
            </a:r>
          </a:p>
        </p:txBody>
      </p:sp>
      <p:pic>
        <p:nvPicPr>
          <p:cNvPr id="13314" name="Picture 2" descr="varied fuel typ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05600" cy="502920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87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Pre-trip Inspection</a:t>
            </a:r>
            <a:br>
              <a:rPr lang="en-US" dirty="0" smtClean="0"/>
            </a:br>
            <a:r>
              <a:rPr lang="en-US" sz="3200" dirty="0" smtClean="0"/>
              <a:t>(Preventative Maintenance Check)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754563"/>
          </a:xfrm>
        </p:spPr>
        <p:txBody>
          <a:bodyPr/>
          <a:lstStyle/>
          <a:p>
            <a:r>
              <a:rPr lang="en-US" dirty="0" smtClean="0"/>
              <a:t>Performed daily during fire season</a:t>
            </a:r>
          </a:p>
          <a:p>
            <a:r>
              <a:rPr lang="en-US" dirty="0" smtClean="0"/>
              <a:t>Documented in the FEMPR</a:t>
            </a:r>
          </a:p>
          <a:p>
            <a:r>
              <a:rPr lang="en-US" dirty="0" smtClean="0"/>
              <a:t>Different from the driver walk-around</a:t>
            </a:r>
          </a:p>
        </p:txBody>
      </p:sp>
      <p:pic>
        <p:nvPicPr>
          <p:cNvPr id="6" name="Picture 5" descr="pre-trip inspection"/>
          <p:cNvPicPr>
            <a:picLocks noChangeAspect="1"/>
          </p:cNvPicPr>
          <p:nvPr/>
        </p:nvPicPr>
        <p:blipFill>
          <a:blip r:embed="rId2"/>
          <a:srcRect l="4167" t="3099" r="4167" b="7041"/>
          <a:stretch>
            <a:fillRect/>
          </a:stretch>
        </p:blipFill>
        <p:spPr>
          <a:xfrm>
            <a:off x="4648200" y="3124200"/>
            <a:ext cx="3699637" cy="2438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74" name="Picture 2" descr="pre-trip inspec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 bwMode="auto">
          <a:xfrm>
            <a:off x="990600" y="3124200"/>
            <a:ext cx="3549112" cy="2444944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79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Aircraft</a:t>
            </a:r>
          </a:p>
        </p:txBody>
      </p:sp>
      <p:pic>
        <p:nvPicPr>
          <p:cNvPr id="7" name="Picture 6" descr="engines hit by aerial retarda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944" y="3971544"/>
            <a:ext cx="3267456" cy="2353056"/>
          </a:xfrm>
          <a:prstGeom prst="rect">
            <a:avLst/>
          </a:prstGeom>
        </p:spPr>
      </p:pic>
      <p:pic>
        <p:nvPicPr>
          <p:cNvPr id="8" name="Picture 7" descr="engines hit by aerial retarda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971544"/>
            <a:ext cx="3261360" cy="2353056"/>
          </a:xfrm>
          <a:prstGeom prst="rect">
            <a:avLst/>
          </a:prstGeom>
        </p:spPr>
      </p:pic>
      <p:pic>
        <p:nvPicPr>
          <p:cNvPr id="10" name="Picture 9" descr="engines hit by aerial retardan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3700" y="1371600"/>
            <a:ext cx="3276600" cy="2362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968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Wild and Domesticated Animals</a:t>
            </a:r>
          </a:p>
        </p:txBody>
      </p:sp>
      <p:pic>
        <p:nvPicPr>
          <p:cNvPr id="8" name="Picture 7" descr="engine hitting cow accid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1371600"/>
            <a:ext cx="3261360" cy="2346960"/>
          </a:xfrm>
          <a:prstGeom prst="rect">
            <a:avLst/>
          </a:prstGeom>
        </p:spPr>
      </p:pic>
      <p:pic>
        <p:nvPicPr>
          <p:cNvPr id="9" name="Picture 8" descr="engine hitting cow accid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240" y="1371600"/>
            <a:ext cx="3261360" cy="2353056"/>
          </a:xfrm>
          <a:prstGeom prst="rect">
            <a:avLst/>
          </a:prstGeom>
        </p:spPr>
      </p:pic>
      <p:pic>
        <p:nvPicPr>
          <p:cNvPr id="10" name="Picture 9" descr="engine hitting cow accid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" y="3895344"/>
            <a:ext cx="3261360" cy="2353056"/>
          </a:xfrm>
          <a:prstGeom prst="rect">
            <a:avLst/>
          </a:prstGeom>
        </p:spPr>
      </p:pic>
      <p:pic>
        <p:nvPicPr>
          <p:cNvPr id="11" name="Picture 10" descr="engine hitting cow accide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240" y="3895344"/>
            <a:ext cx="326136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7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Poor Weather Conditions</a:t>
            </a:r>
          </a:p>
        </p:txBody>
      </p:sp>
      <p:pic>
        <p:nvPicPr>
          <p:cNvPr id="14338" name="Picture 2" descr="engine in smo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4" y="1371599"/>
            <a:ext cx="4651375" cy="31396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ngine in snow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7" b="19047"/>
          <a:stretch/>
        </p:blipFill>
        <p:spPr bwMode="auto">
          <a:xfrm>
            <a:off x="3581398" y="3429000"/>
            <a:ext cx="4800601" cy="3124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74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Wildland-Urban Interface</a:t>
            </a:r>
          </a:p>
        </p:txBody>
      </p:sp>
      <p:pic>
        <p:nvPicPr>
          <p:cNvPr id="6" name="Picture 5" descr="wildland urban interface"/>
          <p:cNvPicPr>
            <a:picLocks/>
          </p:cNvPicPr>
          <p:nvPr/>
        </p:nvPicPr>
        <p:blipFill>
          <a:blip r:embed="rId2" cstate="screen"/>
          <a:srcRect r="4762"/>
          <a:stretch>
            <a:fillRect/>
          </a:stretch>
        </p:blipFill>
        <p:spPr>
          <a:xfrm>
            <a:off x="762000" y="1371600"/>
            <a:ext cx="3657599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362" name="Picture 2" descr="wildland urban interfa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657600" cy="2743200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74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Staying Alert</a:t>
            </a:r>
            <a:endParaRPr lang="en-US" dirty="0" smtClean="0"/>
          </a:p>
        </p:txBody>
      </p:sp>
      <p:pic>
        <p:nvPicPr>
          <p:cNvPr id="7" name="Picture 6" descr="rollov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840" y="3901440"/>
            <a:ext cx="3261360" cy="2346960"/>
          </a:xfrm>
          <a:prstGeom prst="rect">
            <a:avLst/>
          </a:prstGeom>
        </p:spPr>
      </p:pic>
      <p:pic>
        <p:nvPicPr>
          <p:cNvPr id="8" name="Picture 7" descr="rollov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80744"/>
            <a:ext cx="3267456" cy="2353056"/>
          </a:xfrm>
          <a:prstGeom prst="rect">
            <a:avLst/>
          </a:prstGeom>
        </p:spPr>
      </p:pic>
      <p:pic>
        <p:nvPicPr>
          <p:cNvPr id="9" name="Picture 8" descr="rollov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371600"/>
            <a:ext cx="3267456" cy="23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3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Post Off-Road Inspection</a:t>
            </a:r>
          </a:p>
        </p:txBody>
      </p:sp>
      <p:pic>
        <p:nvPicPr>
          <p:cNvPr id="5" name="Picture 4" descr="incident operation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1371600"/>
            <a:ext cx="6400801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4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Driving Reminders</a:t>
            </a:r>
          </a:p>
        </p:txBody>
      </p:sp>
      <p:pic>
        <p:nvPicPr>
          <p:cNvPr id="5" name="Picture 4" descr="engine rollover"/>
          <p:cNvPicPr>
            <a:picLocks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762000" y="1349644"/>
            <a:ext cx="3657600" cy="26228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2" descr="engine rollover"/>
          <p:cNvPicPr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4400" y="1353519"/>
            <a:ext cx="3657600" cy="26368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836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Driving Reminders</a:t>
            </a:r>
            <a:endParaRPr lang="en-US" dirty="0" smtClean="0"/>
          </a:p>
        </p:txBody>
      </p:sp>
      <p:sp>
        <p:nvSpPr>
          <p:cNvPr id="47109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More time can be made up by getting out of the station quickly than by speeding en route.</a:t>
            </a:r>
          </a:p>
          <a:p>
            <a:endParaRPr lang="en-US" dirty="0" smtClean="0"/>
          </a:p>
        </p:txBody>
      </p:sp>
      <p:sp>
        <p:nvSpPr>
          <p:cNvPr id="47110" name="Rectangle 8"/>
          <p:cNvSpPr>
            <a:spLocks noGrp="1" noChangeArrowheads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smtClean="0"/>
              <a:t>Keep your vehicle in top condition. Inspect it regularly.</a:t>
            </a:r>
          </a:p>
          <a:p>
            <a:endParaRPr lang="en-US" smtClean="0"/>
          </a:p>
        </p:txBody>
      </p:sp>
      <p:pic>
        <p:nvPicPr>
          <p:cNvPr id="16386" name="Picture 2" descr="incident op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3810000" cy="2857500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3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Driving Reminders</a:t>
            </a:r>
            <a:endParaRPr lang="en-US" dirty="0" smtClean="0"/>
          </a:p>
        </p:txBody>
      </p:sp>
      <p:sp>
        <p:nvSpPr>
          <p:cNvPr id="48132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u="sng" dirty="0" smtClean="0"/>
              <a:t>Never</a:t>
            </a:r>
            <a:r>
              <a:rPr lang="en-US" dirty="0" smtClean="0"/>
              <a:t> let distractions interfere with your driving.</a:t>
            </a:r>
            <a:endParaRPr lang="en-US" b="1" u="sng" dirty="0" smtClean="0"/>
          </a:p>
          <a:p>
            <a:r>
              <a:rPr lang="en-US" dirty="0" smtClean="0"/>
              <a:t>Good drivers drive smoothly and with control, not recklessly or erratically.</a:t>
            </a:r>
          </a:p>
        </p:txBody>
      </p:sp>
      <p:sp>
        <p:nvSpPr>
          <p:cNvPr id="48133" name="Rectangle 5"/>
          <p:cNvSpPr>
            <a:spLocks noGrp="1" noChangeArrowheads="1"/>
          </p:cNvSpPr>
          <p:nvPr>
            <p:ph sz="half" idx="12"/>
          </p:nvPr>
        </p:nvSpPr>
        <p:spPr/>
        <p:txBody>
          <a:bodyPr/>
          <a:lstStyle/>
          <a:p>
            <a:r>
              <a:rPr lang="en-US" smtClean="0"/>
              <a:t>A heavier piece of equipment will not stop as easily as a passenger car.</a:t>
            </a:r>
          </a:p>
        </p:txBody>
      </p:sp>
      <p:pic>
        <p:nvPicPr>
          <p:cNvPr id="8" name="Picture 7" descr="engine driving off-road on uneven terra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210" y="3429000"/>
            <a:ext cx="3810000" cy="2667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06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Accidents do not “just happen” </a:t>
            </a:r>
          </a:p>
        </p:txBody>
      </p:sp>
      <p:pic>
        <p:nvPicPr>
          <p:cNvPr id="6" name="Picture 5" descr="engine high centered on cement cylinder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1371605"/>
            <a:ext cx="6400800" cy="457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068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Driver Walk-Around</a:t>
            </a:r>
            <a:endParaRPr lang="en-US" dirty="0"/>
          </a:p>
        </p:txBody>
      </p:sp>
      <p:grpSp>
        <p:nvGrpSpPr>
          <p:cNvPr id="5" name="Group 4" descr="visual of driver walk-around"/>
          <p:cNvGrpSpPr/>
          <p:nvPr/>
        </p:nvGrpSpPr>
        <p:grpSpPr>
          <a:xfrm>
            <a:off x="1889918" y="1371600"/>
            <a:ext cx="5364163" cy="4343400"/>
            <a:chOff x="2000250" y="1752600"/>
            <a:chExt cx="4887913" cy="3505200"/>
          </a:xfrm>
        </p:grpSpPr>
        <p:pic>
          <p:nvPicPr>
            <p:cNvPr id="6" name="Picture 3" descr="inspect_cycle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2238" y="2057400"/>
              <a:ext cx="1228725" cy="2724150"/>
            </a:xfrm>
            <a:prstGeom prst="rect">
              <a:avLst/>
            </a:prstGeom>
            <a:noFill/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2000250" y="4248150"/>
              <a:ext cx="196373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latin typeface="Arial Black" pitchFamily="34" charset="0"/>
                </a:rPr>
                <a:t>Passenger Side Front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5295900" y="4248150"/>
              <a:ext cx="159226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latin typeface="Arial Black" pitchFamily="34" charset="0"/>
                </a:rPr>
                <a:t>Driver Side Front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264150" y="2322513"/>
              <a:ext cx="15414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latin typeface="Arial Black" pitchFamily="34" charset="0"/>
                </a:rPr>
                <a:t>Driver Side Rear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2014538" y="2322513"/>
              <a:ext cx="191293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latin typeface="Arial Black" pitchFamily="34" charset="0"/>
                </a:rPr>
                <a:t>Passenger Side Rear</a:t>
              </a: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 rot="5400000">
              <a:off x="5295900" y="3314700"/>
              <a:ext cx="1066800" cy="228600"/>
            </a:xfrm>
            <a:prstGeom prst="notchedRightArrow">
              <a:avLst>
                <a:gd name="adj1" fmla="val 45833"/>
                <a:gd name="adj2" fmla="val 71750"/>
              </a:avLst>
            </a:prstGeom>
            <a:solidFill>
              <a:srgbClr val="0033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 rot="10800000">
              <a:off x="4038600" y="5029200"/>
              <a:ext cx="1066800" cy="228600"/>
            </a:xfrm>
            <a:prstGeom prst="notchedRightArrow">
              <a:avLst>
                <a:gd name="adj1" fmla="val 45833"/>
                <a:gd name="adj2" fmla="val 71750"/>
              </a:avLst>
            </a:prstGeom>
            <a:solidFill>
              <a:srgbClr val="0033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16200000">
              <a:off x="2819400" y="3352800"/>
              <a:ext cx="1066800" cy="228600"/>
            </a:xfrm>
            <a:prstGeom prst="notchedRightArrow">
              <a:avLst>
                <a:gd name="adj1" fmla="val 45833"/>
                <a:gd name="adj2" fmla="val 71750"/>
              </a:avLst>
            </a:prstGeom>
            <a:solidFill>
              <a:srgbClr val="0033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4038600" y="1752600"/>
              <a:ext cx="1066800" cy="228600"/>
            </a:xfrm>
            <a:prstGeom prst="notchedRightArrow">
              <a:avLst>
                <a:gd name="adj1" fmla="val 45833"/>
                <a:gd name="adj2" fmla="val 71750"/>
              </a:avLst>
            </a:prstGeom>
            <a:solidFill>
              <a:srgbClr val="0033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266131" y="3781926"/>
              <a:ext cx="5873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 dirty="0">
                  <a:latin typeface="Arial Black" pitchFamily="34" charset="0"/>
                </a:rPr>
                <a:t>Cab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9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Cone Course Exercise</a:t>
            </a:r>
          </a:p>
        </p:txBody>
      </p:sp>
      <p:pic>
        <p:nvPicPr>
          <p:cNvPr id="17410" name="Picture 2" descr="engine on cone cour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" y="2879124"/>
            <a:ext cx="3656330" cy="274224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ngine on cone cou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79124"/>
            <a:ext cx="3657600" cy="2743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97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Objectives</a:t>
            </a:r>
            <a:endParaRPr lang="en-US" alt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and demonstrate the driver walk-around before moving a fire engine.</a:t>
            </a:r>
          </a:p>
          <a:p>
            <a:pPr lvl="0"/>
            <a:r>
              <a:rPr lang="en-US" dirty="0"/>
              <a:t>Describe the STOP procedure and how it relates to the driver when operating a fire engine.</a:t>
            </a:r>
          </a:p>
          <a:p>
            <a:pPr lvl="0"/>
            <a:r>
              <a:rPr lang="en-US" dirty="0"/>
              <a:t>Identify danger zones around fire engines and describe actions that can be performed to reduce risk in these areas.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0794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Objectives</a:t>
            </a:r>
            <a:endParaRPr lang="en-US" alt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and demonstrate the start-up and shifting procedures an ENOP must perform when operating fire </a:t>
            </a:r>
            <a:r>
              <a:rPr lang="en-US" dirty="0" smtClean="0"/>
              <a:t>engines.</a:t>
            </a:r>
            <a:endParaRPr lang="en-US" dirty="0"/>
          </a:p>
          <a:p>
            <a:pPr lvl="0"/>
            <a:r>
              <a:rPr lang="en-US" dirty="0"/>
              <a:t>Identify hazardous driving situations and describe actions that can be performed to reduce risk.</a:t>
            </a:r>
          </a:p>
          <a:p>
            <a:pPr lvl="0"/>
            <a:r>
              <a:rPr lang="en-US" dirty="0"/>
              <a:t>Demonstrate on an established course fire engine handling and maneuvering </a:t>
            </a:r>
            <a:r>
              <a:rPr lang="en-US" dirty="0" smtClean="0"/>
              <a:t>capabilities.</a:t>
            </a:r>
            <a:endParaRPr lang="en-US" dirty="0"/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5336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Walk-Around Watch 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267200" cy="47545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Rocks in the way of tires</a:t>
            </a:r>
          </a:p>
          <a:p>
            <a:r>
              <a:rPr lang="en-US" dirty="0" smtClean="0"/>
              <a:t>Holes, </a:t>
            </a:r>
            <a:r>
              <a:rPr lang="en-US" dirty="0" err="1" smtClean="0"/>
              <a:t>berms</a:t>
            </a:r>
            <a:r>
              <a:rPr lang="en-US" dirty="0" smtClean="0"/>
              <a:t>, ditches, etc.</a:t>
            </a:r>
          </a:p>
          <a:p>
            <a:r>
              <a:rPr lang="en-US" dirty="0" smtClean="0"/>
              <a:t>Large </a:t>
            </a:r>
            <a:r>
              <a:rPr lang="en-US" dirty="0" err="1" smtClean="0"/>
              <a:t>stobbs</a:t>
            </a:r>
            <a:r>
              <a:rPr lang="en-US" dirty="0" smtClean="0"/>
              <a:t> or downed trees</a:t>
            </a:r>
          </a:p>
          <a:p>
            <a:r>
              <a:rPr lang="en-US" dirty="0" smtClean="0"/>
              <a:t>Chock blocks secured and in place</a:t>
            </a:r>
          </a:p>
          <a:p>
            <a:r>
              <a:rPr lang="en-US" dirty="0" smtClean="0"/>
              <a:t>Gear or equipment around or under vehicle</a:t>
            </a:r>
          </a:p>
        </p:txBody>
      </p:sp>
      <p:pic>
        <p:nvPicPr>
          <p:cNvPr id="5" name="Picture 4" descr="Rear bumpe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3009" y="1371600"/>
            <a:ext cx="3737344" cy="2819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370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Walk-Around Watch 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47545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Vehicles parked behind the engine</a:t>
            </a:r>
          </a:p>
          <a:p>
            <a:r>
              <a:rPr lang="en-US" dirty="0" smtClean="0"/>
              <a:t>Personnel relaxing or sleeping around engine</a:t>
            </a:r>
          </a:p>
          <a:p>
            <a:r>
              <a:rPr lang="en-US" dirty="0" smtClean="0"/>
              <a:t>Body damage while away from the engine</a:t>
            </a:r>
          </a:p>
          <a:p>
            <a:r>
              <a:rPr lang="en-US" dirty="0" smtClean="0"/>
              <a:t>Cabinets latched and equipment secured</a:t>
            </a:r>
          </a:p>
          <a:p>
            <a:r>
              <a:rPr lang="en-US" dirty="0" smtClean="0"/>
              <a:t>Side and overhead clearance in and near the path your vehicle will travel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walk aroun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57800" y="1401763"/>
            <a:ext cx="3124200" cy="4724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637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STOP Procedure</a:t>
            </a:r>
            <a:endParaRPr lang="en-US" dirty="0"/>
          </a:p>
        </p:txBody>
      </p:sp>
      <p:pic>
        <p:nvPicPr>
          <p:cNvPr id="7" name="Picture 6" descr="STOP procedure: &#10;Seat belts on?&#10;Tools and equipment stowed?&#10;Operatr and crew have situational awareness&#10;Personnel accounted for?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590800"/>
            <a:ext cx="6858000" cy="285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8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D6652020581F4AAFEC247DDFD43C06" ma:contentTypeVersion="2" ma:contentTypeDescription="Create a new document." ma:contentTypeScope="" ma:versionID="5a328d6fc7b0f8b4010254549e87812a">
  <xsd:schema xmlns:xsd="http://www.w3.org/2001/XMLSchema" xmlns:xs="http://www.w3.org/2001/XMLSchema" xmlns:p="http://schemas.microsoft.com/office/2006/metadata/properties" xmlns:ns2="6dc33cb6-6e53-400e-a50b-7d10ab5b0f80" targetNamespace="http://schemas.microsoft.com/office/2006/metadata/properties" ma:root="true" ma:fieldsID="63d12a00ee4cf5b63b0850246bd16b37" ns2:_="">
    <xsd:import namespace="6dc33cb6-6e53-400e-a50b-7d10ab5b0f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33cb6-6e53-400e-a50b-7d10ab5b0f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01C0B8-B6EF-4DEC-BE8F-35F1CAD88AA7}"/>
</file>

<file path=customXml/itemProps2.xml><?xml version="1.0" encoding="utf-8"?>
<ds:datastoreItem xmlns:ds="http://schemas.openxmlformats.org/officeDocument/2006/customXml" ds:itemID="{9F5C7DF0-EF73-4467-B44F-B035D0BE6686}"/>
</file>

<file path=customXml/itemProps3.xml><?xml version="1.0" encoding="utf-8"?>
<ds:datastoreItem xmlns:ds="http://schemas.openxmlformats.org/officeDocument/2006/customXml" ds:itemID="{B3875AFE-AB9B-464E-AC96-0AC4E12CAFC1}"/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18451</TotalTime>
  <Words>1129</Words>
  <Application>Microsoft Office PowerPoint</Application>
  <PresentationFormat>On-screen Show (4:3)</PresentationFormat>
  <Paragraphs>151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</vt:lpstr>
      <vt:lpstr>Arial Black</vt:lpstr>
      <vt:lpstr>Calibri</vt:lpstr>
      <vt:lpstr>Courier New</vt:lpstr>
      <vt:lpstr>Rockwell</vt:lpstr>
      <vt:lpstr>Rockwell Condensed</vt:lpstr>
      <vt:lpstr>Times New Roman</vt:lpstr>
      <vt:lpstr>Wingdings</vt:lpstr>
      <vt:lpstr>Wood Type</vt:lpstr>
      <vt:lpstr>Fire Engine  Driving Operations</vt:lpstr>
      <vt:lpstr>Objectives</vt:lpstr>
      <vt:lpstr>Objectives</vt:lpstr>
      <vt:lpstr>Preparing to  Drive a  Fire Engine</vt:lpstr>
      <vt:lpstr>Pre-trip Inspection (Preventative Maintenance Check)</vt:lpstr>
      <vt:lpstr>Driver Walk-Around</vt:lpstr>
      <vt:lpstr>Walk-Around Watch Outs</vt:lpstr>
      <vt:lpstr>More Walk-Around Watch Outs</vt:lpstr>
      <vt:lpstr>STOP Procedure</vt:lpstr>
      <vt:lpstr>“S”</vt:lpstr>
      <vt:lpstr>“T”</vt:lpstr>
      <vt:lpstr>“O”</vt:lpstr>
      <vt:lpstr>“P”</vt:lpstr>
      <vt:lpstr>Engine Danger Zones</vt:lpstr>
      <vt:lpstr>Engine Danger Zones</vt:lpstr>
      <vt:lpstr>Engine Danger Zones</vt:lpstr>
      <vt:lpstr>Engine Danger Zones</vt:lpstr>
      <vt:lpstr>Engine Danger Zones</vt:lpstr>
      <vt:lpstr>Engine Spotter Usage </vt:lpstr>
      <vt:lpstr>When to Use a Spotter</vt:lpstr>
      <vt:lpstr>Spotter Techniques</vt:lpstr>
      <vt:lpstr>Spotter Techniques</vt:lpstr>
      <vt:lpstr>Vehicle Operations and Recovery</vt:lpstr>
      <vt:lpstr>Mirror and Seat Adjustment</vt:lpstr>
      <vt:lpstr>Mud and Sand Areas</vt:lpstr>
      <vt:lpstr>Side Hills</vt:lpstr>
      <vt:lpstr>Gullies/Ditches</vt:lpstr>
      <vt:lpstr>Vehicle Recovery</vt:lpstr>
      <vt:lpstr>Winch Use</vt:lpstr>
      <vt:lpstr>Jump Starting</vt:lpstr>
      <vt:lpstr>Tire Changing and Jacking</vt:lpstr>
      <vt:lpstr>Towing and Being Towed</vt:lpstr>
      <vt:lpstr>Driving Safety</vt:lpstr>
      <vt:lpstr>Follow Safe Driving Practices</vt:lpstr>
      <vt:lpstr>Following Other Vehicles</vt:lpstr>
      <vt:lpstr>Braking/Stopping Distance</vt:lpstr>
      <vt:lpstr>Blown Tire Technique</vt:lpstr>
      <vt:lpstr>Off-Road Driving</vt:lpstr>
      <vt:lpstr>Night Driving</vt:lpstr>
      <vt:lpstr>Backing</vt:lpstr>
      <vt:lpstr>Engine Placement</vt:lpstr>
      <vt:lpstr>Ingress and Egress</vt:lpstr>
      <vt:lpstr>Parking</vt:lpstr>
      <vt:lpstr>The Black</vt:lpstr>
      <vt:lpstr>Blind Spots</vt:lpstr>
      <vt:lpstr>Hazards</vt:lpstr>
      <vt:lpstr>What was in the picture . . .</vt:lpstr>
      <vt:lpstr>Rock Piles/Outcroppings</vt:lpstr>
      <vt:lpstr>Various Terrain and  Fuel Type Changes</vt:lpstr>
      <vt:lpstr>Aircraft</vt:lpstr>
      <vt:lpstr>Wild and Domesticated Animals</vt:lpstr>
      <vt:lpstr>Poor Weather Conditions</vt:lpstr>
      <vt:lpstr>Wildland-Urban Interface</vt:lpstr>
      <vt:lpstr>Staying Alert</vt:lpstr>
      <vt:lpstr>Post Off-Road Inspection</vt:lpstr>
      <vt:lpstr>Driving Reminders</vt:lpstr>
      <vt:lpstr>Driving Reminders</vt:lpstr>
      <vt:lpstr>Driving Reminders</vt:lpstr>
      <vt:lpstr>Accidents do not “just happen” </vt:lpstr>
      <vt:lpstr>Cone Course Exercise</vt:lpstr>
      <vt:lpstr>Objectives</vt:lpstr>
      <vt:lpstr>Objectives</vt:lpstr>
    </vt:vector>
  </TitlesOfParts>
  <Company>GBC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CR15A Dell</dc:creator>
  <cp:lastModifiedBy>McDonald, Pamela J</cp:lastModifiedBy>
  <cp:revision>1273</cp:revision>
  <dcterms:created xsi:type="dcterms:W3CDTF">2001-03-22T19:20:22Z</dcterms:created>
  <dcterms:modified xsi:type="dcterms:W3CDTF">2019-02-27T16:39:29Z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0x01010059D6652020581F4AAFEC247DDFD43C06</vt:lpwstr>
  </property>
</Properties>
</file>