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52"/>
  </p:notesMasterIdLst>
  <p:handoutMasterIdLst>
    <p:handoutMasterId r:id="rId53"/>
  </p:handoutMasterIdLst>
  <p:sldIdLst>
    <p:sldId id="484" r:id="rId2"/>
    <p:sldId id="483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34" r:id="rId33"/>
    <p:sldId id="516" r:id="rId34"/>
    <p:sldId id="517" r:id="rId35"/>
    <p:sldId id="518" r:id="rId36"/>
    <p:sldId id="520" r:id="rId37"/>
    <p:sldId id="535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rill, Randall M" initials="TRM" lastIdx="2" clrIdx="1">
    <p:extLst>
      <p:ext uri="{19B8F6BF-5375-455C-9EA6-DF929625EA0E}">
        <p15:presenceInfo xmlns:p15="http://schemas.microsoft.com/office/powerpoint/2012/main" userId="S-1-5-21-261334516-432891326-3434007665-16561" providerId="AD"/>
      </p:ext>
    </p:extLst>
  </p:cmAuthor>
  <p:cmAuthor id="2" name="McDonald, Pamela J" initials="MPJ" lastIdx="1" clrIdx="2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2353" autoAdjust="0"/>
  </p:normalViewPr>
  <p:slideViewPr>
    <p:cSldViewPr>
      <p:cViewPr varScale="1">
        <p:scale>
          <a:sx n="119" d="100"/>
          <a:sy n="119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685B6-56DC-4B3E-B8DE-573307F76417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6438"/>
            <a:ext cx="4629150" cy="3471862"/>
          </a:xfrm>
          <a:ln w="12700" cap="flat">
            <a:solidFill>
              <a:schemeClr val="tx1"/>
            </a:solidFill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ln/>
        </p:spPr>
        <p:txBody>
          <a:bodyPr lIns="92652" tIns="46327" rIns="92652" bIns="4632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d line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descr="red line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05010"/>
            <a:ext cx="7772400" cy="531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 descr="slide number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slide number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Handling Operations</a:t>
            </a:r>
            <a:endParaRPr lang="en-US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4A – Water and </a:t>
            </a:r>
            <a:br>
              <a:rPr lang="en-US" dirty="0" smtClean="0"/>
            </a:br>
            <a:r>
              <a:rPr lang="en-US" dirty="0" smtClean="0"/>
              <a:t>Hose Hydraulics</a:t>
            </a:r>
            <a:endParaRPr lang="en-US" dirty="0"/>
          </a:p>
        </p:txBody>
      </p:sp>
      <p:pic>
        <p:nvPicPr>
          <p:cNvPr id="12292" name="Picture 4" descr="hose la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2421934"/>
            <a:ext cx="3137916" cy="2074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Tools </a:t>
            </a: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Wildland Fire Hose Guide</a:t>
            </a:r>
          </a:p>
          <a:p>
            <a:r>
              <a:rPr lang="en-US" i="1" dirty="0" smtClean="0"/>
              <a:t>Water Handling Equipment Guide</a:t>
            </a:r>
          </a:p>
          <a:p>
            <a:r>
              <a:rPr lang="en-US" i="1" dirty="0" smtClean="0"/>
              <a:t>Incident Response Pocket Guide</a:t>
            </a:r>
          </a:p>
          <a:p>
            <a:r>
              <a:rPr lang="en-US" dirty="0" smtClean="0"/>
              <a:t>Friction Loss Calculator</a:t>
            </a:r>
          </a:p>
          <a:p>
            <a:r>
              <a:rPr lang="en-US" dirty="0" smtClean="0"/>
              <a:t>Principles of Hydraulics—“Rule of 5s”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Loss Formula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46" y="1295400"/>
            <a:ext cx="7772654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Pump Discharge Pressure </a:t>
            </a:r>
            <a:r>
              <a:rPr lang="en-US" b="1" dirty="0" smtClean="0"/>
              <a:t>(</a:t>
            </a:r>
            <a:r>
              <a:rPr lang="en-US" b="1" u="sng" dirty="0" smtClean="0"/>
              <a:t>PDP</a:t>
            </a:r>
            <a:r>
              <a:rPr lang="en-US" b="1" dirty="0" smtClean="0"/>
              <a:t>)</a:t>
            </a:r>
            <a:endParaRPr lang="en-US" b="1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	=</a:t>
            </a:r>
          </a:p>
          <a:p>
            <a:pPr marL="365760" lvl="1" indent="0">
              <a:buNone/>
            </a:pPr>
            <a:r>
              <a:rPr lang="en-US" dirty="0" smtClean="0"/>
              <a:t>Nozzle Pressure </a:t>
            </a:r>
            <a:r>
              <a:rPr lang="en-US" b="1" dirty="0" smtClean="0"/>
              <a:t>(</a:t>
            </a:r>
            <a:r>
              <a:rPr lang="en-US" b="1" u="sng" dirty="0" smtClean="0"/>
              <a:t>NP</a:t>
            </a:r>
            <a:r>
              <a:rPr lang="en-US" b="1" dirty="0" smtClean="0"/>
              <a:t>) </a:t>
            </a:r>
          </a:p>
          <a:p>
            <a:pPr marL="365760" lvl="1" indent="0">
              <a:buNone/>
            </a:pPr>
            <a:r>
              <a:rPr lang="en-US" dirty="0" smtClean="0"/>
              <a:t>       +/- </a:t>
            </a:r>
          </a:p>
          <a:p>
            <a:pPr marL="365760" lvl="1" indent="0">
              <a:buNone/>
            </a:pPr>
            <a:r>
              <a:rPr lang="en-US" dirty="0" smtClean="0"/>
              <a:t>Head (Elevation Gain or Loss) </a:t>
            </a:r>
            <a:r>
              <a:rPr lang="en-US" b="1" dirty="0" smtClean="0"/>
              <a:t>(</a:t>
            </a:r>
            <a:r>
              <a:rPr lang="en-US" b="1" u="sng" dirty="0" smtClean="0"/>
              <a:t>H</a:t>
            </a:r>
            <a:r>
              <a:rPr lang="en-US" b="1" dirty="0" smtClean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       + </a:t>
            </a:r>
          </a:p>
          <a:p>
            <a:pPr marL="365760" lvl="1" indent="0">
              <a:buNone/>
            </a:pPr>
            <a:r>
              <a:rPr lang="en-US" dirty="0" smtClean="0"/>
              <a:t>Friction Loss </a:t>
            </a:r>
            <a:r>
              <a:rPr lang="en-US" b="1" dirty="0" smtClean="0"/>
              <a:t>(</a:t>
            </a:r>
            <a:r>
              <a:rPr lang="en-US" b="1" u="sng" dirty="0" smtClean="0"/>
              <a:t>FL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Rectangle 3" descr="PDP = NP +/- H + FL&#10;"/>
          <p:cNvSpPr txBox="1">
            <a:spLocks noChangeArrowheads="1"/>
          </p:cNvSpPr>
          <p:nvPr/>
        </p:nvSpPr>
        <p:spPr>
          <a:xfrm>
            <a:off x="2209800" y="5257800"/>
            <a:ext cx="5257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 smtClean="0"/>
              <a:t>PDP = NP +/- H + FL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51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know the flow, or gallons per </a:t>
            </a:r>
            <a:r>
              <a:rPr lang="en-US" smtClean="0"/>
              <a:t>minute (GPM) </a:t>
            </a:r>
            <a:r>
              <a:rPr lang="en-US" dirty="0" smtClean="0"/>
              <a:t>that each nozzle will discharge.</a:t>
            </a:r>
          </a:p>
          <a:p>
            <a:r>
              <a:rPr lang="en-US" dirty="0" smtClean="0"/>
              <a:t>Simple hose lays</a:t>
            </a:r>
          </a:p>
          <a:p>
            <a:pPr lvl="1"/>
            <a:r>
              <a:rPr lang="en-US" b="1" i="1" dirty="0" smtClean="0"/>
              <a:t>Always start at the nozzle and work towards the pump.</a:t>
            </a:r>
          </a:p>
          <a:p>
            <a:r>
              <a:rPr lang="en-US" dirty="0" smtClean="0"/>
              <a:t>Progressive hose lays</a:t>
            </a:r>
          </a:p>
          <a:p>
            <a:pPr lvl="1"/>
            <a:r>
              <a:rPr lang="en-US" b="1" i="1" dirty="0" smtClean="0"/>
              <a:t>Always start from the most distant nozzle and work towards the pump.</a:t>
            </a:r>
          </a:p>
          <a:p>
            <a:r>
              <a:rPr lang="en-US" dirty="0" smtClean="0"/>
              <a:t>Always pump to the highest pump discharge pressure (PDP) required.  </a:t>
            </a:r>
          </a:p>
          <a:p>
            <a:r>
              <a:rPr lang="en-US" dirty="0" smtClean="0"/>
              <a:t>Gate down any laterals that require substantially less pressure.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Friction Loss Calculation Exercises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Pre-course Work</a:t>
            </a:r>
          </a:p>
          <a:p>
            <a:endParaRPr lang="en-US" dirty="0"/>
          </a:p>
        </p:txBody>
      </p:sp>
      <p:pic>
        <p:nvPicPr>
          <p:cNvPr id="5" name="Picture 4" descr="friction loss calculat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341">
            <a:off x="4402652" y="4387493"/>
            <a:ext cx="4202178" cy="1539729"/>
          </a:xfrm>
          <a:prstGeom prst="rect">
            <a:avLst/>
          </a:prstGeom>
          <a:ln w="381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4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EX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546" y="1310898"/>
            <a:ext cx="7693914" cy="11070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" y="1514475"/>
            <a:ext cx="990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20 </a:t>
            </a:r>
            <a:r>
              <a:rPr lang="en-US" sz="1600" b="1" smtClean="0">
                <a:latin typeface="Arial Narrow" panose="020B0606020202030204" pitchFamily="34" charset="0"/>
              </a:rPr>
              <a:t>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br>
              <a:rPr lang="en-US" dirty="0" smtClean="0"/>
            </a:br>
            <a:r>
              <a:rPr lang="en-US" sz="3200" dirty="0" smtClean="0"/>
              <a:t>Pre-course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6176" y="2438400"/>
            <a:ext cx="7772654" cy="1143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are pumping a 1½” hose lay 500’ long with a 5/16” tip. 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GPM? 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PDP?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546" y="3505200"/>
            <a:ext cx="7772654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Font typeface="Wingdings" pitchFamily="2" charset="2"/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 smtClean="0">
                <a:latin typeface="Arial Narrow" panose="020B0606020202030204" pitchFamily="34" charset="0"/>
              </a:rPr>
              <a:t>+	NP	=</a:t>
            </a:r>
            <a:r>
              <a:rPr lang="en-US" sz="1600" b="1" dirty="0" smtClean="0">
                <a:latin typeface="Arial Narrow" panose="020B0606020202030204" pitchFamily="34" charset="0"/>
              </a:rPr>
              <a:t> 	50	Forester nozzle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Font typeface="Wingdings" pitchFamily="2" charset="2"/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 smtClean="0">
                <a:latin typeface="Arial Narrow" panose="020B0606020202030204" pitchFamily="34" charset="0"/>
              </a:rPr>
              <a:t>+/-	H	=</a:t>
            </a:r>
            <a:r>
              <a:rPr lang="en-US" sz="1600" b="1" dirty="0" smtClean="0">
                <a:latin typeface="Arial Narrow" panose="020B0606020202030204" pitchFamily="34" charset="0"/>
              </a:rPr>
              <a:t>	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u="sng" dirty="0" smtClean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10</a:t>
            </a:r>
            <a:r>
              <a:rPr lang="en-US" sz="1600" b="1" dirty="0" smtClean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>
                <a:latin typeface="Arial Narrow" panose="020B0606020202030204" pitchFamily="34" charset="0"/>
              </a:rPr>
              <a:t>20 </a:t>
            </a:r>
            <a:r>
              <a:rPr lang="en-US" sz="1600" b="1" smtClean="0">
                <a:latin typeface="Arial Narrow" panose="020B0606020202030204" pitchFamily="34" charset="0"/>
              </a:rPr>
              <a:t>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2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 or </a:t>
            </a:r>
            <a:r>
              <a:rPr lang="en-US" sz="1600" b="1" smtClean="0">
                <a:latin typeface="Arial Narrow" panose="020B0606020202030204" pitchFamily="34" charset="0"/>
              </a:rPr>
              <a:t>10 PSI/500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	=	60</a:t>
            </a:r>
            <a:r>
              <a:rPr lang="en-US" sz="1600" b="1" smtClean="0">
                <a:latin typeface="Arial Narrow" panose="020B0606020202030204" pitchFamily="34" charset="0"/>
              </a:rPr>
              <a:t>	PSI</a:t>
            </a:r>
            <a:endParaRPr lang="en-US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br>
              <a:rPr lang="en-US" dirty="0" smtClean="0"/>
            </a:br>
            <a:r>
              <a:rPr lang="en-US" sz="3200" dirty="0" smtClean="0"/>
              <a:t>Pre-course Work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2972054" cy="16849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 Narrow" panose="020B0606020202030204" pitchFamily="34" charset="0"/>
              </a:rPr>
              <a:t>You are pumping 600’ of 1½” hose 50’ above the pump with a ⅜” tip.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</a:t>
            </a:r>
            <a:r>
              <a:rPr lang="en-US" sz="1800" smtClean="0">
                <a:latin typeface="Arial Narrow" panose="020B0606020202030204" pitchFamily="34" charset="0"/>
              </a:rPr>
              <a:t>the GPM?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the PDP?  </a:t>
            </a:r>
          </a:p>
        </p:txBody>
      </p:sp>
      <p:pic>
        <p:nvPicPr>
          <p:cNvPr id="29702" name="Picture 6" descr="EX_2"/>
          <p:cNvPicPr>
            <a:picLocks noChangeAspect="1" noChangeArrowheads="1"/>
          </p:cNvPicPr>
          <p:nvPr/>
        </p:nvPicPr>
        <p:blipFill>
          <a:blip r:embed="rId2" cstate="print"/>
          <a:srcRect l="15892"/>
          <a:stretch>
            <a:fillRect/>
          </a:stretch>
        </p:blipFill>
        <p:spPr bwMode="auto">
          <a:xfrm>
            <a:off x="4217095" y="284351"/>
            <a:ext cx="4241105" cy="23975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47047" y="386834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smtClean="0">
                <a:latin typeface="Arial Narrow" panose="020B0606020202030204" pitchFamily="34" charset="0"/>
              </a:rPr>
              <a:t>30</a:t>
            </a:r>
            <a:r>
              <a:rPr lang="en-US" sz="1600" b="1" smtClean="0">
                <a:latin typeface="Arial Narrow" panose="020B0606020202030204" pitchFamily="34" charset="0"/>
              </a:rPr>
              <a:t>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anchor="ctr"/>
          <a:lstStyle/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66800" y="2830937"/>
            <a:ext cx="7772654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50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Forester </a:t>
            </a:r>
            <a:r>
              <a:rPr lang="en-US" sz="1600" b="1" dirty="0">
                <a:latin typeface="Arial Narrow" panose="020B0606020202030204" pitchFamily="34" charset="0"/>
              </a:rPr>
              <a:t>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+25 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50’ of elevation gain (50 ÷ 2)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>
                <a:latin typeface="Arial Narrow" panose="020B0606020202030204" pitchFamily="34" charset="0"/>
              </a:rPr>
              <a:t>18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>
                <a:latin typeface="Arial Narrow" panose="020B0606020202030204" pitchFamily="34" charset="0"/>
              </a:rPr>
              <a:t>30 </a:t>
            </a:r>
            <a:r>
              <a:rPr lang="en-US" sz="1600" b="1" smtClean="0">
                <a:latin typeface="Arial Narrow" panose="020B0606020202030204" pitchFamily="34" charset="0"/>
              </a:rPr>
              <a:t>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3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 or </a:t>
            </a:r>
            <a:r>
              <a:rPr lang="en-US" sz="1600" b="1" smtClean="0">
                <a:latin typeface="Arial Narrow" panose="020B0606020202030204" pitchFamily="34" charset="0"/>
              </a:rPr>
              <a:t>18 PSI/600</a:t>
            </a:r>
            <a:r>
              <a:rPr lang="en-US" sz="1600" b="1" dirty="0" smtClean="0">
                <a:latin typeface="Arial Narrow" panose="020B0606020202030204" pitchFamily="34" charset="0"/>
              </a:rPr>
              <a:t>’) 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</a:t>
            </a:r>
            <a:r>
              <a:rPr lang="en-US" sz="1600" b="1" dirty="0">
                <a:latin typeface="Arial Narrow" panose="020B0606020202030204" pitchFamily="34" charset="0"/>
              </a:rPr>
              <a:t>	=	93</a:t>
            </a:r>
            <a:r>
              <a:rPr lang="en-US" sz="1600" b="1">
                <a:latin typeface="Arial Narrow" panose="020B0606020202030204" pitchFamily="34" charset="0"/>
              </a:rPr>
              <a:t>	</a:t>
            </a:r>
            <a:r>
              <a:rPr lang="en-US" sz="1600" b="1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br>
              <a:rPr lang="en-US" dirty="0" smtClean="0"/>
            </a:br>
            <a:r>
              <a:rPr lang="en-US" sz="3200" dirty="0" smtClean="0"/>
              <a:t>Pre-course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2502916"/>
            <a:ext cx="7467600" cy="13832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are pumping 300’ of 1½” hose through a wye to 2 sections of 1” hose, each 100’ long with ¼” tips (remember tips are </a:t>
            </a:r>
            <a:r>
              <a:rPr lang="en-US" sz="1800">
                <a:latin typeface="Arial Narrow" panose="020B0606020202030204" pitchFamily="34" charset="0"/>
              </a:rPr>
              <a:t>50 </a:t>
            </a:r>
            <a:r>
              <a:rPr lang="en-US" sz="1800" smtClean="0">
                <a:latin typeface="Arial Narrow" panose="020B0606020202030204" pitchFamily="34" charset="0"/>
              </a:rPr>
              <a:t>PSI). 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are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GPMs</a:t>
            </a:r>
            <a:r>
              <a:rPr lang="en-US" sz="1800" dirty="0">
                <a:latin typeface="Arial Narrow" panose="020B0606020202030204" pitchFamily="34" charset="0"/>
              </a:rPr>
              <a:t>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</a:t>
            </a:r>
            <a:r>
              <a:rPr lang="en-US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30726" name="Picture 6" descr="EX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1"/>
            <a:ext cx="7467600" cy="10740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13 </a:t>
            </a:r>
            <a:r>
              <a:rPr lang="en-US" sz="1600" b="1" smtClean="0">
                <a:latin typeface="Arial Narrow" panose="020B0606020202030204" pitchFamily="34" charset="0"/>
              </a:rPr>
              <a:t>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13 </a:t>
            </a:r>
            <a:r>
              <a:rPr lang="en-US" sz="1600" b="1" smtClean="0">
                <a:latin typeface="Arial Narrow" panose="020B0606020202030204" pitchFamily="34" charset="0"/>
              </a:rPr>
              <a:t>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90800" y="1609415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smtClean="0">
                <a:latin typeface="Arial Narrow" panose="020B0606020202030204" pitchFamily="34" charset="0"/>
              </a:rPr>
              <a:t>26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71600" y="3698470"/>
            <a:ext cx="7162800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511175" algn="ctr"/>
                <a:tab pos="968375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50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Forester 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511175" algn="ctr"/>
                <a:tab pos="968375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511175" algn="ctr"/>
                <a:tab pos="968375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	</a:t>
            </a:r>
            <a:r>
              <a:rPr lang="en-US" sz="1600" b="1" dirty="0" smtClean="0">
                <a:latin typeface="Arial Narrow" panose="020B0606020202030204" pitchFamily="34" charset="0"/>
              </a:rPr>
              <a:t>5	1</a:t>
            </a:r>
            <a:r>
              <a:rPr lang="en-US" sz="1600" b="1" dirty="0">
                <a:latin typeface="Arial Narrow" panose="020B0606020202030204" pitchFamily="34" charset="0"/>
              </a:rPr>
              <a:t>” </a:t>
            </a:r>
            <a:r>
              <a:rPr lang="en-US" sz="1600" b="1" dirty="0" smtClean="0">
                <a:latin typeface="Arial Narrow" panose="020B0606020202030204" pitchFamily="34" charset="0"/>
              </a:rPr>
              <a:t>hose @ 13 GPM (5 PSI/100’)  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511175" algn="ctr"/>
                <a:tab pos="968375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</a:t>
            </a:r>
            <a:r>
              <a:rPr lang="en-US" sz="1600" u="sng" dirty="0" smtClean="0">
                <a:latin typeface="Arial Narrow" panose="020B0606020202030204" pitchFamily="34" charset="0"/>
              </a:rPr>
              <a:t>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9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26 GPM (3 PSI/100’ or 9 PSI/300’) 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buNone/>
              <a:tabLst>
                <a:tab pos="511175" algn="ctr"/>
                <a:tab pos="968375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PDP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64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11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 -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4" y="1524000"/>
            <a:ext cx="3276798" cy="2730665"/>
          </a:xfrm>
          <a:prstGeom prst="rect">
            <a:avLst/>
          </a:prstGeom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3000" y="1820906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Arial Narrow" panose="020B0606020202030204" pitchFamily="34" charset="0"/>
              </a:rPr>
              <a:t>50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br>
              <a:rPr lang="en-US" dirty="0" smtClean="0"/>
            </a:br>
            <a:r>
              <a:rPr lang="en-US" sz="3200" dirty="0" smtClean="0"/>
              <a:t>Pre-course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301580"/>
            <a:ext cx="4686300" cy="19750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 Narrow" panose="020B0606020202030204" pitchFamily="34" charset="0"/>
              </a:rPr>
              <a:t>You are pumping to a hose lay with the first lateral at 1,500’.  You have another 100’ of 1½” hose to another lateral.  Both laterals are flowing 25 GPMs out of variable flow nozzles.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are the GPMs?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the PDP?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2400" y="3200400"/>
            <a:ext cx="5257800" cy="332885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100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variable flow 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	</a:t>
            </a:r>
            <a:r>
              <a:rPr lang="en-US" sz="1600" b="1" dirty="0" smtClean="0">
                <a:latin typeface="Arial Narrow" panose="020B0606020202030204" pitchFamily="34" charset="0"/>
              </a:rPr>
              <a:t>15	1” hose @ 25 GPM</a:t>
            </a:r>
            <a:br>
              <a:rPr lang="en-US" sz="1600" b="1" dirty="0" smtClean="0">
                <a:latin typeface="Arial Narrow" panose="020B0606020202030204" pitchFamily="34" charset="0"/>
              </a:rPr>
            </a:br>
            <a:r>
              <a:rPr lang="en-US" sz="1600" b="1" dirty="0" smtClean="0">
                <a:latin typeface="Arial Narrow" panose="020B0606020202030204" pitchFamily="34" charset="0"/>
              </a:rPr>
              <a:t>(15 PSI/100’)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3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25 GPM</a:t>
            </a:r>
            <a:br>
              <a:rPr lang="en-US" sz="1600" b="1" dirty="0" smtClean="0">
                <a:latin typeface="Arial Narrow" panose="020B0606020202030204" pitchFamily="34" charset="0"/>
              </a:rPr>
            </a:br>
            <a:r>
              <a:rPr lang="en-US" sz="1600" b="1" dirty="0" smtClean="0">
                <a:latin typeface="Arial Narrow" panose="020B0606020202030204" pitchFamily="34" charset="0"/>
              </a:rPr>
              <a:t>(3 PSI/100’)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135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 dirty="0">
                <a:latin typeface="Arial Narrow" panose="020B0606020202030204" pitchFamily="34" charset="0"/>
              </a:rPr>
              <a:t>50 </a:t>
            </a:r>
            <a:r>
              <a:rPr lang="en-US" sz="1600" b="1" dirty="0" smtClean="0">
                <a:latin typeface="Arial Narrow" panose="020B0606020202030204" pitchFamily="34" charset="0"/>
              </a:rPr>
              <a:t>GPM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 smtClean="0">
                <a:latin typeface="Arial Narrow" panose="020B0606020202030204" pitchFamily="34" charset="0"/>
              </a:rPr>
              <a:t>				(9 PSI/100’ or 135 PSI/1,500’)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</a:t>
            </a:r>
            <a:r>
              <a:rPr lang="en-US" sz="1600" b="1" dirty="0">
                <a:latin typeface="Arial Narrow" panose="020B0606020202030204" pitchFamily="34" charset="0"/>
              </a:rPr>
              <a:t>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253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Friction Loss </a:t>
            </a:r>
            <a:br>
              <a:rPr lang="en-US" dirty="0" smtClean="0"/>
            </a:br>
            <a:r>
              <a:rPr lang="en-US" dirty="0" smtClean="0"/>
              <a:t>Calculation Exercises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In-class</a:t>
            </a:r>
          </a:p>
          <a:p>
            <a:endParaRPr lang="en-US" dirty="0"/>
          </a:p>
        </p:txBody>
      </p:sp>
      <p:pic>
        <p:nvPicPr>
          <p:cNvPr id="2" name="Picture 1" descr="Instructor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2729552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X -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222148"/>
            <a:ext cx="4795687" cy="1948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37713" y="1025209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Arial Narrow" panose="020B0606020202030204" pitchFamily="34" charset="0"/>
              </a:rPr>
              <a:t>90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47113" y="1049923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Arial Narrow" panose="020B0606020202030204" pitchFamily="34" charset="0"/>
              </a:rPr>
              <a:t>60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  <a:br>
              <a:rPr lang="en-US" dirty="0"/>
            </a:br>
            <a:r>
              <a:rPr lang="en-US" sz="3200" dirty="0" smtClean="0"/>
              <a:t>In-class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2743200" cy="53425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have 600’ of 1½” parallel hose to a Siamese valve. Attached to the wye is 100’ of 1½-inch hose to another wye and the first lateral, another 200’ of 1½” hose to the second lateral, and another 100’ of 1½” hose to last lateral. Each lateral is 100’ of 1” hose with a variable flow nozzle flowing </a:t>
            </a:r>
            <a:r>
              <a:rPr lang="en-US" sz="1800">
                <a:latin typeface="Arial Narrow" panose="020B0606020202030204" pitchFamily="34" charset="0"/>
              </a:rPr>
              <a:t>30 </a:t>
            </a:r>
            <a:r>
              <a:rPr lang="en-US" sz="1800" smtClean="0">
                <a:latin typeface="Arial Narrow" panose="020B0606020202030204" pitchFamily="34" charset="0"/>
              </a:rPr>
              <a:t>GPM. </a:t>
            </a:r>
            <a:r>
              <a:rPr lang="en-US" sz="1800" dirty="0">
                <a:latin typeface="Arial Narrow" panose="020B0606020202030204" pitchFamily="34" charset="0"/>
              </a:rPr>
              <a:t>Consider this flat ground.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are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GPMs</a:t>
            </a:r>
            <a:r>
              <a:rPr lang="en-US" sz="1800" dirty="0">
                <a:latin typeface="Arial Narrow" panose="020B0606020202030204" pitchFamily="34" charset="0"/>
              </a:rPr>
              <a:t>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PDP?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70713" y="2241516"/>
            <a:ext cx="5334000" cy="26133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100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variable flow 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b="1" dirty="0" smtClean="0">
                <a:latin typeface="Arial Narrow" panose="020B0606020202030204" pitchFamily="34" charset="0"/>
              </a:rPr>
              <a:t>	0 	no elevation change</a:t>
            </a: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	</a:t>
            </a:r>
            <a:r>
              <a:rPr lang="en-US" sz="1600" b="1" dirty="0" smtClean="0">
                <a:latin typeface="Arial Narrow" panose="020B0606020202030204" pitchFamily="34" charset="0"/>
              </a:rPr>
              <a:t>23	1” hose @ 30 GPM (23 PSI/100’)</a:t>
            </a: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3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30 GPM (3 PSI/100’)</a:t>
            </a: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26</a:t>
            </a:r>
            <a:r>
              <a:rPr lang="en-US" sz="1600" b="1" dirty="0">
                <a:latin typeface="Arial Narrow" panose="020B0606020202030204" pitchFamily="34" charset="0"/>
              </a:rPr>
              <a:t>	1½” hose @ </a:t>
            </a:r>
            <a:r>
              <a:rPr lang="en-US" sz="1600" b="1" dirty="0" smtClean="0">
                <a:latin typeface="Arial Narrow" panose="020B0606020202030204" pitchFamily="34" charset="0"/>
              </a:rPr>
              <a:t>60 GPM (13 PSI/100’)</a:t>
            </a: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28</a:t>
            </a:r>
            <a:r>
              <a:rPr lang="en-US" sz="1600" b="1" dirty="0">
                <a:latin typeface="Arial Narrow" panose="020B0606020202030204" pitchFamily="34" charset="0"/>
              </a:rPr>
              <a:t>	1½” hose @ </a:t>
            </a:r>
            <a:r>
              <a:rPr lang="en-US" sz="1600" b="1" dirty="0" smtClean="0">
                <a:latin typeface="Arial Narrow" panose="020B0606020202030204" pitchFamily="34" charset="0"/>
              </a:rPr>
              <a:t>90 GPM (28 PSI/100</a:t>
            </a:r>
            <a:r>
              <a:rPr lang="en-US" sz="1600" b="1" dirty="0">
                <a:latin typeface="Arial Narrow" panose="020B0606020202030204" pitchFamily="34" charset="0"/>
              </a:rPr>
              <a:t>’)</a:t>
            </a:r>
          </a:p>
          <a:p>
            <a:pPr marL="1658938" indent="-1658938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42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90 GPM (7 PSI/100’)</a:t>
            </a:r>
          </a:p>
          <a:p>
            <a:pPr marL="1658938" indent="-1658938" eaLnBrk="0" hangingPunct="0">
              <a:buNone/>
              <a:tabLst>
                <a:tab pos="457200" algn="ctr"/>
                <a:tab pos="914400" algn="l"/>
                <a:tab pos="1487488" algn="r"/>
                <a:tab pos="1658938" algn="l"/>
              </a:tabLst>
            </a:pPr>
            <a:r>
              <a:rPr lang="en-US" sz="1600" b="1" dirty="0" smtClean="0">
                <a:latin typeface="Arial Narrow" panose="020B0606020202030204" pitchFamily="34" charset="0"/>
              </a:rPr>
              <a:t>	PDP</a:t>
            </a:r>
            <a:r>
              <a:rPr lang="en-US" sz="1600" b="1" dirty="0">
                <a:latin typeface="Arial Narrow" panose="020B0606020202030204" pitchFamily="34" charset="0"/>
              </a:rPr>
              <a:t>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222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Identify…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elements that should be considered when calculating pump discharge pressure.</a:t>
            </a:r>
          </a:p>
          <a:p>
            <a:pPr lvl="1"/>
            <a:r>
              <a:rPr lang="en-US" dirty="0" smtClean="0"/>
              <a:t>Ways </a:t>
            </a:r>
            <a:r>
              <a:rPr lang="en-US" dirty="0"/>
              <a:t>to reduce friction loss.</a:t>
            </a:r>
          </a:p>
          <a:p>
            <a:r>
              <a:rPr lang="en-US" altLang="en-US" dirty="0" smtClean="0"/>
              <a:t>Perform…</a:t>
            </a:r>
          </a:p>
          <a:p>
            <a:pPr lvl="1"/>
            <a:r>
              <a:rPr lang="en-US" dirty="0" smtClean="0"/>
              <a:t>Friction </a:t>
            </a:r>
            <a:r>
              <a:rPr lang="en-US" dirty="0"/>
              <a:t>loss calculations using </a:t>
            </a:r>
            <a:endParaRPr lang="en-US" dirty="0" smtClean="0"/>
          </a:p>
          <a:p>
            <a:pPr lvl="2"/>
            <a:r>
              <a:rPr lang="en-US" dirty="0"/>
              <a:t>Friction loss calculators</a:t>
            </a:r>
          </a:p>
          <a:p>
            <a:pPr lvl="2"/>
            <a:r>
              <a:rPr lang="en-US" dirty="0" smtClean="0"/>
              <a:t>Principles </a:t>
            </a:r>
            <a:r>
              <a:rPr lang="en-US" dirty="0"/>
              <a:t>of Hydraulics – Rule of </a:t>
            </a:r>
            <a:r>
              <a:rPr lang="en-US" dirty="0" smtClean="0"/>
              <a:t>5s </a:t>
            </a:r>
          </a:p>
          <a:p>
            <a:r>
              <a:rPr lang="en-US" dirty="0" smtClean="0"/>
              <a:t>Describe</a:t>
            </a:r>
            <a:r>
              <a:rPr lang="en-US" dirty="0" smtClean="0"/>
              <a:t>, Discuss, and/or Demonstrate…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causes and effects of pump </a:t>
            </a:r>
            <a:r>
              <a:rPr lang="en-US" dirty="0" smtClean="0"/>
              <a:t>cavitation </a:t>
            </a:r>
            <a:r>
              <a:rPr lang="en-US" dirty="0"/>
              <a:t>and the corrective actions the ENOP must take if </a:t>
            </a:r>
            <a:r>
              <a:rPr lang="en-US" dirty="0" smtClean="0"/>
              <a:t>cavitation </a:t>
            </a:r>
            <a:r>
              <a:rPr lang="en-US" dirty="0"/>
              <a:t>occurs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Ejector </a:t>
            </a:r>
            <a:r>
              <a:rPr lang="en-US" dirty="0"/>
              <a:t>use during pumping operations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hydraulics affect drafting procedures used to refill an engine.</a:t>
            </a:r>
          </a:p>
          <a:p>
            <a:pPr lvl="2"/>
            <a:endParaRPr lang="en-US" dirty="0"/>
          </a:p>
          <a:p>
            <a:endParaRPr lang="en-US" alt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EX -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486" y="107230"/>
            <a:ext cx="4381965" cy="22252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05600" y="609600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 smtClean="0"/>
              <a:t>60 GPM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  <a:br>
              <a:rPr lang="en-US" dirty="0"/>
            </a:br>
            <a:r>
              <a:rPr lang="en-US" sz="3200" dirty="0" smtClean="0"/>
              <a:t>In-class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399"/>
            <a:ext cx="2724404" cy="50793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have 400’ of 1½” parallel hose to a Siamese valve. Attached to the Siamese is 100’ of 1½” hose to a wye and the first lateral, another 200’ of 1½” hose to the second lateral. Each lateral is 100’ of 1” hose with a variable flow nozzle flowing </a:t>
            </a:r>
            <a:r>
              <a:rPr lang="en-US" sz="1800">
                <a:latin typeface="Arial Narrow" panose="020B0606020202030204" pitchFamily="34" charset="0"/>
              </a:rPr>
              <a:t>30 </a:t>
            </a:r>
            <a:r>
              <a:rPr lang="en-US" sz="1800" smtClean="0">
                <a:latin typeface="Arial Narrow" panose="020B0606020202030204" pitchFamily="34" charset="0"/>
              </a:rPr>
              <a:t>GPM. </a:t>
            </a:r>
            <a:r>
              <a:rPr lang="en-US" sz="1800" dirty="0">
                <a:latin typeface="Arial Narrow" panose="020B0606020202030204" pitchFamily="34" charset="0"/>
              </a:rPr>
              <a:t>There is a 60’ rise in elevation.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are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GPMs</a:t>
            </a:r>
            <a:r>
              <a:rPr lang="en-US" sz="1800" dirty="0">
                <a:latin typeface="Arial Narrow" panose="020B0606020202030204" pitchFamily="34" charset="0"/>
              </a:rPr>
              <a:t>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</a:t>
            </a:r>
            <a:r>
              <a:rPr lang="en-US" sz="1800" dirty="0" smtClean="0">
                <a:latin typeface="Arial Narrow" panose="020B0606020202030204" pitchFamily="34" charset="0"/>
              </a:rPr>
              <a:t>?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076700" y="2438400"/>
                <a:ext cx="5257800" cy="33288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6304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 smtClean="0">
                    <a:latin typeface="Arial Narrow" panose="020B0606020202030204" pitchFamily="34" charset="0"/>
                  </a:rPr>
                  <a:t>+	NP	=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	100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variable flow nozzle</a:t>
                </a:r>
                <a:endParaRPr lang="en-US" sz="1600" dirty="0">
                  <a:latin typeface="Arial Narrow" panose="020B0606020202030204" pitchFamily="34" charset="0"/>
                </a:endParaRP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</a:rPr>
                  <a:t>+/-	H	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+30 	60’ elevation gain (60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600" b="1" dirty="0" smtClean="0">
                    <a:latin typeface="Arial Narrow" panose="020B0606020202030204" pitchFamily="34" charset="0"/>
                  </a:rPr>
                  <a:t> 2)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23	1” hose @ 30 GPM (23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6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1½” hose @ 30 GPM (3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13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hose @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60 GPM (13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u="sng" dirty="0" smtClean="0">
                    <a:latin typeface="Arial Narrow" panose="020B0606020202030204" pitchFamily="34" charset="0"/>
                    <a:sym typeface="Symbol" pitchFamily="18" charset="2"/>
                  </a:rPr>
                  <a:t>+</a:t>
                </a:r>
                <a:r>
                  <a:rPr lang="en-US" sz="1600" u="sng" dirty="0">
                    <a:latin typeface="Arial Narrow" panose="020B0606020202030204" pitchFamily="34" charset="0"/>
                    <a:sym typeface="Symbol" pitchFamily="18" charset="2"/>
                  </a:rPr>
                  <a:t>	FL</a:t>
                </a:r>
                <a:r>
                  <a:rPr lang="en-US" sz="1600" u="sng" dirty="0">
                    <a:latin typeface="Arial Narrow" panose="020B0606020202030204" pitchFamily="34" charset="0"/>
                  </a:rPr>
                  <a:t>	=	</a:t>
                </a:r>
                <a:r>
                  <a:rPr lang="en-US" sz="1600" b="1" u="sng" dirty="0">
                    <a:latin typeface="Arial Narrow" panose="020B0606020202030204" pitchFamily="34" charset="0"/>
                  </a:rPr>
                  <a:t>1</a:t>
                </a:r>
                <a:r>
                  <a:rPr lang="en-US" sz="1600" b="1" u="sng" dirty="0" smtClean="0">
                    <a:latin typeface="Arial Narrow" panose="020B0606020202030204" pitchFamily="34" charset="0"/>
                  </a:rPr>
                  <a:t>2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hose w/Siamese valve @ </a:t>
                </a:r>
                <a:br>
                  <a:rPr lang="en-US" sz="1600" b="1" dirty="0" smtClean="0">
                    <a:latin typeface="Arial Narrow" panose="020B0606020202030204" pitchFamily="34" charset="0"/>
                  </a:rPr>
                </a:br>
                <a:r>
                  <a:rPr lang="en-US" sz="1600" b="1" dirty="0" smtClean="0">
                    <a:latin typeface="Arial Narrow" panose="020B0606020202030204" pitchFamily="34" charset="0"/>
                  </a:rPr>
                  <a:t>60 GPM (3 PSI/100’)</a:t>
                </a:r>
              </a:p>
              <a:p>
                <a:pPr marL="1712913" indent="-1712913" eaLnBrk="0" hangingPunct="0"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b="1" dirty="0" smtClean="0">
                    <a:latin typeface="Arial Narrow" panose="020B0606020202030204" pitchFamily="34" charset="0"/>
                  </a:rPr>
                  <a:t>	PDP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184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PSI</a:t>
                </a:r>
                <a:endPara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438400"/>
                <a:ext cx="5257800" cy="3328852"/>
              </a:xfrm>
              <a:prstGeom prst="rect">
                <a:avLst/>
              </a:prstGeom>
              <a:blipFill>
                <a:blip r:embed="rId3"/>
                <a:stretch>
                  <a:fillRect l="-696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1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X -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375" y="245063"/>
            <a:ext cx="4642653" cy="1888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85740" y="1324518"/>
            <a:ext cx="990600" cy="33855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Arial Narrow" panose="020B0606020202030204" pitchFamily="34" charset="0"/>
              </a:rPr>
              <a:t>50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</a:t>
            </a:r>
            <a:br>
              <a:rPr lang="en-US" dirty="0"/>
            </a:br>
            <a:r>
              <a:rPr lang="en-US" sz="3200" dirty="0" smtClean="0"/>
              <a:t>In-class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2819654" cy="534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 Narrow" panose="020B0606020202030204" pitchFamily="34" charset="0"/>
              </a:rPr>
              <a:t>You have 500’ of 1½” parallel hose to a Siamese valve with a 30’ drop in elevation.  Attached to the Siamese valve is 300’ of 1½” hose to a wye and the first lateral has a gain of 10’ in elevation. There is another 100’ of 1½” hose to the second and last lateral. Each lateral is 100’ of 1” hose with a variable flow nozzle flowing 25 </a:t>
            </a:r>
            <a:r>
              <a:rPr lang="en-US" sz="1800" dirty="0" smtClean="0">
                <a:latin typeface="Arial Narrow" panose="020B0606020202030204" pitchFamily="34" charset="0"/>
              </a:rPr>
              <a:t>GPM. </a:t>
            </a:r>
          </a:p>
          <a:p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733800" y="2213428"/>
                <a:ext cx="4953000" cy="33288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6304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 smtClean="0">
                    <a:latin typeface="Arial Narrow" panose="020B0606020202030204" pitchFamily="34" charset="0"/>
                  </a:rPr>
                  <a:t>+	NP	=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	100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variable flow nozzle</a:t>
                </a:r>
                <a:endParaRPr lang="en-US" sz="1600" dirty="0">
                  <a:latin typeface="Arial Narrow" panose="020B0606020202030204" pitchFamily="34" charset="0"/>
                </a:endParaRP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</a:rPr>
                  <a:t>+/-	H	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-10 	cumulative 20’ elevation drop  (20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600" b="1" dirty="0" smtClean="0">
                    <a:latin typeface="Arial Narrow" panose="020B0606020202030204" pitchFamily="34" charset="0"/>
                  </a:rPr>
                  <a:t> 2)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15	1” hose @ 25 GPM (15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3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1½” hose @ 25 GPM (3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27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hose @ 5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0 GPM (9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u="sng" dirty="0" smtClean="0">
                    <a:latin typeface="Arial Narrow" panose="020B0606020202030204" pitchFamily="34" charset="0"/>
                    <a:sym typeface="Symbol" pitchFamily="18" charset="2"/>
                  </a:rPr>
                  <a:t>+</a:t>
                </a:r>
                <a:r>
                  <a:rPr lang="en-US" sz="1600" u="sng" dirty="0">
                    <a:latin typeface="Arial Narrow" panose="020B0606020202030204" pitchFamily="34" charset="0"/>
                    <a:sym typeface="Symbol" pitchFamily="18" charset="2"/>
                  </a:rPr>
                  <a:t>	FL</a:t>
                </a:r>
                <a:r>
                  <a:rPr lang="en-US" sz="1600" u="sng" dirty="0">
                    <a:latin typeface="Arial Narrow" panose="020B0606020202030204" pitchFamily="34" charset="0"/>
                  </a:rPr>
                  <a:t>	=	</a:t>
                </a:r>
                <a:r>
                  <a:rPr lang="en-US" sz="1600" b="1" u="sng" dirty="0" smtClean="0">
                    <a:latin typeface="Arial Narrow" panose="020B0606020202030204" pitchFamily="34" charset="0"/>
                  </a:rPr>
                  <a:t>1</a:t>
                </a:r>
                <a:r>
                  <a:rPr lang="en-US" sz="1600" b="1" u="sng" dirty="0">
                    <a:latin typeface="Arial Narrow" panose="020B0606020202030204" pitchFamily="34" charset="0"/>
                  </a:rPr>
                  <a:t>5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hose w/2 Siamese valves @ </a:t>
                </a:r>
                <a:br>
                  <a:rPr lang="en-US" sz="1600" b="1" dirty="0" smtClean="0">
                    <a:latin typeface="Arial Narrow" panose="020B0606020202030204" pitchFamily="34" charset="0"/>
                  </a:rPr>
                </a:br>
                <a:r>
                  <a:rPr lang="en-US" sz="1600" b="1" dirty="0" smtClean="0">
                    <a:latin typeface="Arial Narrow" panose="020B0606020202030204" pitchFamily="34" charset="0"/>
                  </a:rPr>
                  <a:t>50 GPM (3 PSI/100’)</a:t>
                </a:r>
              </a:p>
              <a:p>
                <a:pPr marL="1712913" indent="-1712913" eaLnBrk="0" hangingPunct="0"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b="1" dirty="0" smtClean="0">
                    <a:latin typeface="Arial Narrow" panose="020B0606020202030204" pitchFamily="34" charset="0"/>
                  </a:rPr>
                  <a:t>	PDP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150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PSI</a:t>
                </a:r>
                <a:endPara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213428"/>
                <a:ext cx="4953000" cy="3328852"/>
              </a:xfrm>
              <a:prstGeom prst="rect">
                <a:avLst/>
              </a:prstGeom>
              <a:blipFill>
                <a:blip r:embed="rId3"/>
                <a:stretch>
                  <a:fillRect l="-739" t="-549" r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7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Friction Loss Calculations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" name="Subtitle 4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“Rule of 5</a:t>
            </a:r>
            <a:r>
              <a:rPr lang="en-US" sz="3200" dirty="0" smtClean="0"/>
              <a:t>S”</a:t>
            </a:r>
            <a:endParaRPr lang="en-US" dirty="0"/>
          </a:p>
        </p:txBody>
      </p:sp>
      <p:pic>
        <p:nvPicPr>
          <p:cNvPr id="46" name="Picture 45" descr="Number &quot;5&quot;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903">
            <a:off x="5994816" y="1612566"/>
            <a:ext cx="1562887" cy="25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“Rule of 5</a:t>
            </a:r>
            <a:r>
              <a:rPr lang="en-US" sz="3200" dirty="0" smtClean="0"/>
              <a:t>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based on experience or practice rather than on scientific knowledge.</a:t>
            </a:r>
          </a:p>
          <a:p>
            <a:r>
              <a:rPr lang="en-US" dirty="0" smtClean="0"/>
              <a:t>Method of estimating that is practical though not precise.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6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Loss</a:t>
            </a:r>
            <a:br>
              <a:rPr lang="en-US" dirty="0" smtClean="0"/>
            </a:br>
            <a:r>
              <a:rPr lang="en-US" sz="3200" dirty="0" smtClean="0"/>
              <a:t>“Rule of 5</a:t>
            </a:r>
            <a:r>
              <a:rPr lang="en-US" sz="2400" dirty="0" smtClean="0"/>
              <a:t>s</a:t>
            </a:r>
            <a:r>
              <a:rPr lang="en-US" sz="3200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968875" algn="l"/>
                <a:tab pos="7548563" algn="r"/>
              </a:tabLst>
            </a:pPr>
            <a:r>
              <a:rPr lang="en-US" sz="2400" dirty="0" smtClean="0"/>
              <a:t>1½” Hose &lt; 60 GPM	=	5 PSI/100’ </a:t>
            </a:r>
          </a:p>
          <a:p>
            <a:pPr>
              <a:tabLst>
                <a:tab pos="4968875" algn="l"/>
                <a:tab pos="7548563" algn="r"/>
              </a:tabLst>
            </a:pPr>
            <a:r>
              <a:rPr lang="en-US" sz="2400" dirty="0" smtClean="0"/>
              <a:t>1½” Hose Siamese (all flows)	=	5 PSI/100’ </a:t>
            </a:r>
          </a:p>
          <a:p>
            <a:pPr>
              <a:tabLst>
                <a:tab pos="4968875" algn="l"/>
                <a:tab pos="7548563" algn="r"/>
              </a:tabLst>
            </a:pPr>
            <a:r>
              <a:rPr lang="en-US" sz="2400" dirty="0" smtClean="0"/>
              <a:t>1” Hose (all flows)	=	10 PSI/100’</a:t>
            </a:r>
          </a:p>
          <a:p>
            <a:pPr>
              <a:tabLst>
                <a:tab pos="4968875" algn="l"/>
                <a:tab pos="7548563" algn="r"/>
              </a:tabLst>
            </a:pPr>
            <a:r>
              <a:rPr lang="en-US" sz="2400" dirty="0" smtClean="0"/>
              <a:t>1½” Hose ≥ 60 GPM	=	15 PSI/100’</a:t>
            </a:r>
          </a:p>
        </p:txBody>
      </p:sp>
    </p:spTree>
    <p:extLst>
      <p:ext uri="{BB962C8B-B14F-4D97-AF65-F5344CB8AC3E}">
        <p14:creationId xmlns:p14="http://schemas.microsoft.com/office/powerpoint/2010/main" val="3490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EX-1 Rule of 5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546" y="1366695"/>
            <a:ext cx="7772654" cy="10783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38200" y="1567905"/>
            <a:ext cx="2133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20 </a:t>
            </a:r>
            <a:r>
              <a:rPr lang="en-US" sz="1600" b="1" smtClean="0">
                <a:latin typeface="Arial Narrow" panose="020B0606020202030204" pitchFamily="34" charset="0"/>
              </a:rPr>
              <a:t>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  <a:br>
              <a:rPr lang="en-US" dirty="0"/>
            </a:br>
            <a:r>
              <a:rPr lang="en-US" sz="3200" dirty="0" smtClean="0"/>
              <a:t>“Rule </a:t>
            </a:r>
            <a:r>
              <a:rPr lang="en-US" sz="3200" dirty="0"/>
              <a:t>of </a:t>
            </a:r>
            <a:r>
              <a:rPr lang="en-US" sz="3200" dirty="0" smtClean="0"/>
              <a:t>5</a:t>
            </a:r>
            <a:r>
              <a:rPr lang="en-US" sz="2400" dirty="0" smtClean="0"/>
              <a:t>s</a:t>
            </a:r>
            <a:r>
              <a:rPr lang="en-US" sz="28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2504344"/>
            <a:ext cx="7772654" cy="2599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are pumping a 1½” hose lay 500’ long with a 5/16” tip.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PDP? 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3505200"/>
            <a:ext cx="7696200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Font typeface="Wingdings" pitchFamily="2" charset="2"/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 smtClean="0">
                <a:latin typeface="Arial Narrow" panose="020B0606020202030204" pitchFamily="34" charset="0"/>
              </a:rPr>
              <a:t>+	NP	=</a:t>
            </a:r>
            <a:r>
              <a:rPr lang="en-US" sz="1600" b="1" dirty="0" smtClean="0">
                <a:latin typeface="Arial Narrow" panose="020B0606020202030204" pitchFamily="34" charset="0"/>
              </a:rPr>
              <a:t> 	50	Forester nozzle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Font typeface="Wingdings" pitchFamily="2" charset="2"/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 smtClean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u="sng" dirty="0" smtClean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25</a:t>
            </a:r>
            <a:r>
              <a:rPr lang="en-US" sz="1600" b="1" dirty="0" smtClean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>
                <a:latin typeface="Arial Narrow" panose="020B0606020202030204" pitchFamily="34" charset="0"/>
              </a:rPr>
              <a:t>20 </a:t>
            </a:r>
            <a:r>
              <a:rPr lang="en-US" sz="1600" b="1" smtClean="0">
                <a:latin typeface="Arial Narrow" panose="020B0606020202030204" pitchFamily="34" charset="0"/>
              </a:rPr>
              <a:t>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5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 or </a:t>
            </a:r>
            <a:r>
              <a:rPr lang="en-US" sz="1600" b="1" smtClean="0">
                <a:latin typeface="Arial Narrow" panose="020B0606020202030204" pitchFamily="34" charset="0"/>
              </a:rPr>
              <a:t>25 PSI/500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	=	75</a:t>
            </a:r>
            <a:r>
              <a:rPr lang="en-US" sz="1600" b="1" smtClean="0">
                <a:latin typeface="Arial Narrow" panose="020B0606020202030204" pitchFamily="34" charset="0"/>
              </a:rPr>
              <a:t>	PSI</a:t>
            </a:r>
            <a:endParaRPr lang="en-US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br>
              <a:rPr lang="en-US" dirty="0" smtClean="0"/>
            </a:br>
            <a:r>
              <a:rPr lang="en-US" sz="3200" dirty="0"/>
              <a:t>“Rule of 5</a:t>
            </a:r>
            <a:r>
              <a:rPr lang="en-US" sz="2400" dirty="0"/>
              <a:t>s</a:t>
            </a:r>
            <a:r>
              <a:rPr lang="en-US" sz="2800" dirty="0"/>
              <a:t>”</a:t>
            </a:r>
            <a:endParaRPr lang="en-US" sz="2400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368339"/>
            <a:ext cx="3353054" cy="175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 Narrow" panose="020B0606020202030204" pitchFamily="34" charset="0"/>
              </a:rPr>
              <a:t>You are pumping 600’ of 1½” hose 50’ above the pump with a 3/8” tip.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</a:t>
            </a:r>
            <a:r>
              <a:rPr lang="en-US" sz="1800" smtClean="0">
                <a:latin typeface="Arial Narrow" panose="020B0606020202030204" pitchFamily="34" charset="0"/>
              </a:rPr>
              <a:t>the GPM?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the PDP?  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39940" name="Picture 4" descr="EX_2 Rule of 5s"/>
          <p:cNvPicPr>
            <a:picLocks noChangeAspect="1" noChangeArrowheads="1"/>
          </p:cNvPicPr>
          <p:nvPr/>
        </p:nvPicPr>
        <p:blipFill>
          <a:blip r:embed="rId2" cstate="print"/>
          <a:srcRect l="15892"/>
          <a:stretch>
            <a:fillRect/>
          </a:stretch>
        </p:blipFill>
        <p:spPr bwMode="auto">
          <a:xfrm>
            <a:off x="4572000" y="241716"/>
            <a:ext cx="38862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57800" y="466124"/>
            <a:ext cx="97971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smtClean="0">
                <a:latin typeface="Arial Narrow" panose="020B0606020202030204" pitchFamily="34" charset="0"/>
              </a:rPr>
              <a:t>30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5800" y="2936470"/>
            <a:ext cx="4191000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50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Forester </a:t>
            </a:r>
            <a:r>
              <a:rPr lang="en-US" sz="1600" b="1" dirty="0">
                <a:latin typeface="Arial Narrow" panose="020B0606020202030204" pitchFamily="34" charset="0"/>
              </a:rPr>
              <a:t>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</a:t>
            </a:r>
            <a:r>
              <a:rPr lang="en-US" sz="1600" dirty="0" smtClean="0">
                <a:latin typeface="Arial Narrow" panose="020B0606020202030204" pitchFamily="34" charset="0"/>
              </a:rPr>
              <a:t>=	</a:t>
            </a:r>
            <a:r>
              <a:rPr lang="en-US" sz="1600" b="1" dirty="0" smtClean="0">
                <a:latin typeface="Arial Narrow" panose="020B0606020202030204" pitchFamily="34" charset="0"/>
              </a:rPr>
              <a:t>+25 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50’ of elevation gain (50 ÷ 2)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30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>
                <a:latin typeface="Arial Narrow" panose="020B0606020202030204" pitchFamily="34" charset="0"/>
              </a:rPr>
              <a:t>30 </a:t>
            </a:r>
            <a:r>
              <a:rPr lang="en-US" sz="1600" b="1" smtClean="0">
                <a:latin typeface="Arial Narrow" panose="020B0606020202030204" pitchFamily="34" charset="0"/>
              </a:rPr>
              <a:t>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5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 or </a:t>
            </a:r>
            <a:r>
              <a:rPr lang="en-US" sz="1600" b="1" smtClean="0">
                <a:latin typeface="Arial Narrow" panose="020B0606020202030204" pitchFamily="34" charset="0"/>
              </a:rPr>
              <a:t>30 PSI/600</a:t>
            </a:r>
            <a:r>
              <a:rPr lang="en-US" sz="1600" b="1" dirty="0" smtClean="0">
                <a:latin typeface="Arial Narrow" panose="020B0606020202030204" pitchFamily="34" charset="0"/>
              </a:rPr>
              <a:t>’) 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</a:t>
            </a:r>
            <a:r>
              <a:rPr lang="en-US" sz="1600" b="1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105</a:t>
            </a:r>
            <a:r>
              <a:rPr lang="en-US" sz="1600" b="1">
                <a:latin typeface="Arial Narrow" panose="020B0606020202030204" pitchFamily="34" charset="0"/>
              </a:rPr>
              <a:t>	</a:t>
            </a:r>
            <a:r>
              <a:rPr lang="en-US" sz="1600" b="1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EX-3 Rule of 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87641"/>
            <a:ext cx="7772400" cy="113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5800" y="1651085"/>
            <a:ext cx="9906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smtClean="0">
                <a:latin typeface="Arial Narrow" panose="020B0606020202030204" pitchFamily="34" charset="0"/>
              </a:rPr>
              <a:t>15 GPM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1966048"/>
            <a:ext cx="9906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smtClean="0">
                <a:latin typeface="Arial Narrow" panose="020B0606020202030204" pitchFamily="34" charset="0"/>
              </a:rPr>
              <a:t>15 GPM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286000" y="1588222"/>
            <a:ext cx="990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smtClean="0">
                <a:latin typeface="Arial Narrow" panose="020B0606020202030204" pitchFamily="34" charset="0"/>
              </a:rPr>
              <a:t>30 GPM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br>
              <a:rPr lang="en-US" dirty="0" smtClean="0"/>
            </a:br>
            <a:r>
              <a:rPr lang="en-US" sz="3200" dirty="0"/>
              <a:t>“Rule of 5</a:t>
            </a:r>
            <a:r>
              <a:rPr lang="en-US" sz="2400" dirty="0"/>
              <a:t>s</a:t>
            </a:r>
            <a:r>
              <a:rPr lang="en-US" sz="2800" dirty="0"/>
              <a:t>”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62000" y="2590800"/>
            <a:ext cx="7696200" cy="16079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are pumping 300’ of 1½” hose through a wye to </a:t>
            </a:r>
            <a:r>
              <a:rPr lang="en-US" sz="1800" dirty="0" smtClean="0">
                <a:latin typeface="Arial Narrow" panose="020B0606020202030204" pitchFamily="34" charset="0"/>
              </a:rPr>
              <a:t>two </a:t>
            </a:r>
            <a:r>
              <a:rPr lang="en-US" sz="1800" dirty="0">
                <a:latin typeface="Arial Narrow" panose="020B0606020202030204" pitchFamily="34" charset="0"/>
              </a:rPr>
              <a:t>sections of 1” hose, each 100’ long with ¼” tips (remember tips are 50 </a:t>
            </a:r>
            <a:r>
              <a:rPr lang="en-US" sz="1800" dirty="0" smtClean="0">
                <a:latin typeface="Arial Narrow" panose="020B0606020202030204" pitchFamily="34" charset="0"/>
              </a:rPr>
              <a:t>PSI).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are the </a:t>
            </a:r>
            <a:r>
              <a:rPr lang="en-US" sz="1800" dirty="0" smtClean="0">
                <a:latin typeface="Arial Narrow" panose="020B0606020202030204" pitchFamily="34" charset="0"/>
              </a:rPr>
              <a:t>GPMs</a:t>
            </a:r>
            <a:r>
              <a:rPr lang="en-US" sz="1800" dirty="0">
                <a:latin typeface="Arial Narrow" panose="020B0606020202030204" pitchFamily="34" charset="0"/>
              </a:rPr>
              <a:t>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</a:t>
            </a:r>
            <a:r>
              <a:rPr lang="en-US" sz="1800" dirty="0" smtClean="0">
                <a:latin typeface="Arial Narrow" panose="020B0606020202030204" pitchFamily="34" charset="0"/>
              </a:rPr>
              <a:t>?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81100" y="3810000"/>
            <a:ext cx="7162800" cy="247373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50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10	1</a:t>
            </a:r>
            <a:r>
              <a:rPr lang="en-US" sz="1600" b="1" dirty="0">
                <a:latin typeface="Arial Narrow" panose="020B0606020202030204" pitchFamily="34" charset="0"/>
              </a:rPr>
              <a:t>” </a:t>
            </a:r>
            <a:r>
              <a:rPr lang="en-US" sz="1600" b="1" dirty="0" smtClean="0">
                <a:latin typeface="Arial Narrow" panose="020B0606020202030204" pitchFamily="34" charset="0"/>
              </a:rPr>
              <a:t>hose @ </a:t>
            </a:r>
            <a:r>
              <a:rPr lang="en-US" sz="1600" b="1" smtClean="0">
                <a:latin typeface="Arial Narrow" panose="020B0606020202030204" pitchFamily="34" charset="0"/>
              </a:rPr>
              <a:t>13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10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’)  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</a:t>
            </a:r>
            <a:r>
              <a:rPr lang="en-US" sz="1600" u="sng" dirty="0" smtClean="0">
                <a:latin typeface="Arial Narrow" panose="020B0606020202030204" pitchFamily="34" charset="0"/>
              </a:rPr>
              <a:t>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15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</a:t>
            </a:r>
            <a:r>
              <a:rPr lang="en-US" sz="1600" b="1" smtClean="0">
                <a:latin typeface="Arial Narrow" panose="020B0606020202030204" pitchFamily="34" charset="0"/>
              </a:rPr>
              <a:t>26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5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 or </a:t>
            </a:r>
            <a:r>
              <a:rPr lang="en-US" sz="1600" b="1" smtClean="0">
                <a:latin typeface="Arial Narrow" panose="020B0606020202030204" pitchFamily="34" charset="0"/>
              </a:rPr>
              <a:t>15 PSI/300</a:t>
            </a:r>
            <a:r>
              <a:rPr lang="en-US" sz="1600" b="1" dirty="0" smtClean="0">
                <a:latin typeface="Arial Narrow" panose="020B0606020202030204" pitchFamily="34" charset="0"/>
              </a:rPr>
              <a:t>’) 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PDP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75</a:t>
            </a:r>
            <a:r>
              <a:rPr lang="en-US" sz="1600" b="1">
                <a:latin typeface="Arial Narrow" panose="020B0606020202030204" pitchFamily="34" charset="0"/>
              </a:rPr>
              <a:t>	</a:t>
            </a:r>
            <a:r>
              <a:rPr lang="en-US" sz="1600" b="1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32" grpId="0"/>
      <p:bldP spid="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 txBox="1">
            <a:spLocks/>
          </p:cNvSpPr>
          <p:nvPr/>
        </p:nvSpPr>
        <p:spPr>
          <a:xfrm>
            <a:off x="699753" y="2895600"/>
            <a:ext cx="8140093" cy="3352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100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variable flow 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=	</a:t>
            </a:r>
            <a:r>
              <a:rPr lang="en-US" sz="1600" b="1" dirty="0" smtClean="0">
                <a:latin typeface="Arial Narrow" panose="020B0606020202030204" pitchFamily="34" charset="0"/>
              </a:rPr>
              <a:t>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	</a:t>
            </a:r>
            <a:r>
              <a:rPr lang="en-US" sz="1600" b="1" dirty="0" smtClean="0">
                <a:latin typeface="Arial Narrow" panose="020B0606020202030204" pitchFamily="34" charset="0"/>
              </a:rPr>
              <a:t>10	1” hose @ 25 GPM (10 PSI/100’)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5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25 GPM (5 PSI/100’)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75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 dirty="0">
                <a:latin typeface="Arial Narrow" panose="020B0606020202030204" pitchFamily="34" charset="0"/>
              </a:rPr>
              <a:t>50 </a:t>
            </a:r>
            <a:r>
              <a:rPr lang="en-US" sz="1600" b="1" dirty="0" smtClean="0">
                <a:latin typeface="Arial Narrow" panose="020B0606020202030204" pitchFamily="34" charset="0"/>
              </a:rPr>
              <a:t>GPM (5 PSI/100’ or 75 PSI/1,500’)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PDP</a:t>
            </a:r>
            <a:r>
              <a:rPr lang="en-US" sz="1600" b="1" dirty="0">
                <a:latin typeface="Arial Narrow" panose="020B0606020202030204" pitchFamily="34" charset="0"/>
              </a:rPr>
              <a:t>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1</a:t>
            </a:r>
            <a:r>
              <a:rPr lang="en-US" sz="1600" b="1" dirty="0" smtClean="0">
                <a:latin typeface="Arial Narrow" panose="020B0606020202030204" pitchFamily="34" charset="0"/>
              </a:rPr>
              <a:t>90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4496054" cy="1608710"/>
          </a:xfrm>
        </p:spPr>
        <p:txBody>
          <a:bodyPr>
            <a:normAutofit lnSpcReduction="10000"/>
          </a:bodyPr>
          <a:lstStyle/>
          <a:p>
            <a:pPr marL="0" indent="0" eaLnBrk="0" hangingPunc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are pumping to a hose lay with </a:t>
            </a:r>
            <a:r>
              <a:rPr lang="en-US" sz="1800" dirty="0" smtClean="0">
                <a:latin typeface="Arial Narrow" panose="020B0606020202030204" pitchFamily="34" charset="0"/>
              </a:rPr>
              <a:t>the </a:t>
            </a:r>
            <a:r>
              <a:rPr lang="en-US" sz="1800" dirty="0">
                <a:latin typeface="Arial Narrow" panose="020B0606020202030204" pitchFamily="34" charset="0"/>
              </a:rPr>
              <a:t>first lateral at 1,500’. You </a:t>
            </a:r>
            <a:r>
              <a:rPr lang="en-US" sz="1800" dirty="0" smtClean="0">
                <a:latin typeface="Arial Narrow" panose="020B0606020202030204" pitchFamily="34" charset="0"/>
              </a:rPr>
              <a:t>have </a:t>
            </a:r>
            <a:r>
              <a:rPr lang="en-US" sz="1800" dirty="0">
                <a:latin typeface="Arial Narrow" panose="020B0606020202030204" pitchFamily="34" charset="0"/>
              </a:rPr>
              <a:t>another 100’ of 1½” hose to another lateral. Both laterals have </a:t>
            </a:r>
            <a:r>
              <a:rPr lang="en-US" sz="1800" dirty="0" smtClean="0">
                <a:latin typeface="Arial Narrow" panose="020B0606020202030204" pitchFamily="34" charset="0"/>
                <a:cs typeface="Times New Roman" pitchFamily="18" charset="0"/>
              </a:rPr>
              <a:t>variable flow nozzles</a:t>
            </a:r>
            <a:r>
              <a:rPr lang="en-US" sz="1800" dirty="0" smtClean="0">
                <a:latin typeface="Arial Narrow" panose="020B0606020202030204" pitchFamily="34" charset="0"/>
              </a:rPr>
              <a:t>. </a:t>
            </a:r>
            <a:endParaRPr lang="en-US" sz="1800" dirty="0"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800" dirty="0">
                <a:latin typeface="Arial Narrow" panose="020B0606020202030204" pitchFamily="34" charset="0"/>
              </a:rPr>
              <a:t>What are the </a:t>
            </a:r>
            <a:r>
              <a:rPr lang="en-US" sz="1800" dirty="0" smtClean="0">
                <a:latin typeface="Arial Narrow" panose="020B0606020202030204" pitchFamily="34" charset="0"/>
              </a:rPr>
              <a:t>GPMs</a:t>
            </a:r>
            <a:r>
              <a:rPr lang="en-US" sz="1800" dirty="0">
                <a:latin typeface="Arial Narrow" panose="020B0606020202030204" pitchFamily="34" charset="0"/>
              </a:rPr>
              <a:t>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</a:t>
            </a:r>
            <a:r>
              <a:rPr lang="en-US" sz="1800" dirty="0" smtClean="0">
                <a:latin typeface="Arial Narrow" panose="020B0606020202030204" pitchFamily="34" charset="0"/>
              </a:rPr>
              <a:t>?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br>
              <a:rPr lang="en-US" dirty="0" smtClean="0"/>
            </a:br>
            <a:r>
              <a:rPr lang="en-US" sz="3200" dirty="0"/>
              <a:t>“Rule of 5</a:t>
            </a:r>
            <a:r>
              <a:rPr lang="en-US" sz="2400" dirty="0"/>
              <a:t>s</a:t>
            </a:r>
            <a:r>
              <a:rPr lang="en-US" sz="2800" dirty="0"/>
              <a:t>”</a:t>
            </a:r>
            <a:endParaRPr lang="en-US" sz="3200" dirty="0"/>
          </a:p>
        </p:txBody>
      </p:sp>
      <p:pic>
        <p:nvPicPr>
          <p:cNvPr id="41988" name="Picture 4" descr="EX-5 Rule of 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813" y="272424"/>
            <a:ext cx="3595033" cy="31565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199249" y="421957"/>
            <a:ext cx="9906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>
                <a:latin typeface="Arial Narrow" panose="020B0606020202030204" pitchFamily="34" charset="0"/>
              </a:rPr>
              <a:t>25 GPM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773046" y="1110048"/>
            <a:ext cx="1066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>
                <a:latin typeface="Arial Narrow" panose="020B0606020202030204" pitchFamily="34" charset="0"/>
              </a:rPr>
              <a:t>25 GPM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560626" y="538391"/>
            <a:ext cx="1066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Arial Narrow" panose="020B0606020202030204" pitchFamily="34" charset="0"/>
              </a:rPr>
              <a:t>5</a:t>
            </a:r>
            <a:r>
              <a:rPr lang="en-US" sz="1400" b="1" dirty="0" smtClean="0">
                <a:latin typeface="Arial Narrow" panose="020B0606020202030204" pitchFamily="34" charset="0"/>
              </a:rPr>
              <a:t>0 GPM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1989" grpId="0"/>
      <p:bldP spid="4199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X-5 Rule of 5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"/>
            <a:ext cx="56388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705600" y="533400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smtClean="0">
                <a:latin typeface="Arial Narrow" panose="020B0606020202030204" pitchFamily="34" charset="0"/>
              </a:rPr>
              <a:t>90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57800" y="1202323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6</a:t>
            </a:r>
            <a:r>
              <a:rPr lang="en-US" sz="1600" b="1" smtClean="0">
                <a:latin typeface="Arial Narrow" panose="020B0606020202030204" pitchFamily="34" charset="0"/>
              </a:rPr>
              <a:t>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br>
              <a:rPr lang="en-US" dirty="0" smtClean="0"/>
            </a:br>
            <a:r>
              <a:rPr lang="en-US" sz="3200" dirty="0"/>
              <a:t>“Rule of 5</a:t>
            </a:r>
            <a:r>
              <a:rPr lang="en-US" sz="2400" dirty="0"/>
              <a:t>s</a:t>
            </a:r>
            <a:r>
              <a:rPr lang="en-US" sz="2800" dirty="0"/>
              <a:t>”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2591054" cy="54187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 Narrow" panose="020B0606020202030204" pitchFamily="34" charset="0"/>
              </a:rPr>
              <a:t>You have 600’ of 1½” parallel hose to a Siamese valve.  Attached to the wye is 100’ of 1½” hose to another wye and the first lateral, another 200’ of 1½” hose to the second lateral, and another 100’ of 1½” hose to last lateral. Each lateral is 100’ of 1” hose with a variable flow nozzle flowing </a:t>
            </a:r>
            <a:r>
              <a:rPr lang="en-US" sz="1800" smtClean="0">
                <a:latin typeface="Arial Narrow" panose="020B0606020202030204" pitchFamily="34" charset="0"/>
              </a:rPr>
              <a:t>30 GPM.  </a:t>
            </a:r>
            <a:r>
              <a:rPr lang="en-US" sz="1800" dirty="0" smtClean="0">
                <a:latin typeface="Arial Narrow" panose="020B0606020202030204" pitchFamily="34" charset="0"/>
              </a:rPr>
              <a:t>Consider this flat ground.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are </a:t>
            </a:r>
            <a:r>
              <a:rPr lang="en-US" sz="1800" smtClean="0">
                <a:latin typeface="Arial Narrow" panose="020B0606020202030204" pitchFamily="34" charset="0"/>
              </a:rPr>
              <a:t>the GPMs</a:t>
            </a:r>
            <a:r>
              <a:rPr lang="en-US" sz="1800" dirty="0" smtClean="0">
                <a:latin typeface="Arial Narrow" panose="020B0606020202030204" pitchFamily="34" charset="0"/>
              </a:rPr>
              <a:t>?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is the PDP?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76600" y="2286000"/>
            <a:ext cx="5334000" cy="26133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	NP	=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	100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variable flow nozzle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</a:rPr>
              <a:t>+/-	H	</a:t>
            </a:r>
            <a:r>
              <a:rPr lang="en-US" sz="1600" dirty="0" smtClean="0">
                <a:latin typeface="Arial Narrow" panose="020B0606020202030204" pitchFamily="34" charset="0"/>
              </a:rPr>
              <a:t>=</a:t>
            </a:r>
            <a:r>
              <a:rPr lang="en-US" sz="1600" b="1" dirty="0" smtClean="0">
                <a:latin typeface="Arial Narrow" panose="020B0606020202030204" pitchFamily="34" charset="0"/>
              </a:rPr>
              <a:t>	0 	no elevation change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10	1” hose @ </a:t>
            </a:r>
            <a:r>
              <a:rPr lang="en-US" sz="1600" b="1" smtClean="0">
                <a:latin typeface="Arial Narrow" panose="020B0606020202030204" pitchFamily="34" charset="0"/>
              </a:rPr>
              <a:t>30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10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5</a:t>
            </a:r>
            <a:r>
              <a:rPr lang="en-US" sz="1600" b="1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1½” hose @ </a:t>
            </a:r>
            <a:r>
              <a:rPr lang="en-US" sz="1600" b="1" smtClean="0">
                <a:latin typeface="Arial Narrow" panose="020B0606020202030204" pitchFamily="34" charset="0"/>
              </a:rPr>
              <a:t>30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5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30</a:t>
            </a:r>
            <a:r>
              <a:rPr lang="en-US" sz="1600" b="1" dirty="0">
                <a:latin typeface="Arial Narrow" panose="020B0606020202030204" pitchFamily="34" charset="0"/>
              </a:rPr>
              <a:t>	1½” hose @ </a:t>
            </a:r>
            <a:r>
              <a:rPr lang="en-US" sz="1600" b="1" smtClean="0">
                <a:latin typeface="Arial Narrow" panose="020B0606020202030204" pitchFamily="34" charset="0"/>
              </a:rPr>
              <a:t>60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13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dirty="0">
                <a:latin typeface="Arial Narrow" panose="020B0606020202030204" pitchFamily="34" charset="0"/>
                <a:sym typeface="Symbol" pitchFamily="18" charset="2"/>
              </a:rPr>
              <a:t>+	FL</a:t>
            </a:r>
            <a:r>
              <a:rPr lang="en-US" sz="1600" dirty="0">
                <a:latin typeface="Arial Narrow" panose="020B0606020202030204" pitchFamily="34" charset="0"/>
              </a:rPr>
              <a:t>	=	</a:t>
            </a:r>
            <a:r>
              <a:rPr lang="en-US" sz="1600" b="1" dirty="0" smtClean="0">
                <a:latin typeface="Arial Narrow" panose="020B0606020202030204" pitchFamily="34" charset="0"/>
              </a:rPr>
              <a:t>15</a:t>
            </a:r>
            <a:r>
              <a:rPr lang="en-US" sz="1600" b="1" dirty="0">
                <a:latin typeface="Arial Narrow" panose="020B0606020202030204" pitchFamily="34" charset="0"/>
              </a:rPr>
              <a:t>	1½” hose @ </a:t>
            </a:r>
            <a:r>
              <a:rPr lang="en-US" sz="1600" b="1" smtClean="0">
                <a:latin typeface="Arial Narrow" panose="020B0606020202030204" pitchFamily="34" charset="0"/>
              </a:rPr>
              <a:t>90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15 PSI/100</a:t>
            </a:r>
            <a:r>
              <a:rPr lang="en-US" sz="1600" b="1" dirty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spcBef>
                <a:spcPts val="0"/>
              </a:spcBef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u="sng" dirty="0" smtClean="0">
                <a:latin typeface="Arial Narrow" panose="020B0606020202030204" pitchFamily="34" charset="0"/>
                <a:sym typeface="Symbol" pitchFamily="18" charset="2"/>
              </a:rPr>
              <a:t>+</a:t>
            </a:r>
            <a:r>
              <a:rPr lang="en-US" sz="1600" u="sng" dirty="0">
                <a:latin typeface="Arial Narrow" panose="020B0606020202030204" pitchFamily="34" charset="0"/>
                <a:sym typeface="Symbol" pitchFamily="18" charset="2"/>
              </a:rPr>
              <a:t>	FL</a:t>
            </a:r>
            <a:r>
              <a:rPr lang="en-US" sz="1600" u="sng" dirty="0">
                <a:latin typeface="Arial Narrow" panose="020B0606020202030204" pitchFamily="34" charset="0"/>
              </a:rPr>
              <a:t>	=	</a:t>
            </a:r>
            <a:r>
              <a:rPr lang="en-US" sz="1600" b="1" u="sng" dirty="0" smtClean="0">
                <a:latin typeface="Arial Narrow" panose="020B0606020202030204" pitchFamily="34" charset="0"/>
              </a:rPr>
              <a:t>30</a:t>
            </a:r>
            <a:r>
              <a:rPr lang="en-US" sz="1600" b="1" dirty="0">
                <a:latin typeface="Arial Narrow" panose="020B0606020202030204" pitchFamily="34" charset="0"/>
              </a:rPr>
              <a:t>	1½” hose </a:t>
            </a:r>
            <a:r>
              <a:rPr lang="en-US" sz="1600" b="1" dirty="0" smtClean="0">
                <a:latin typeface="Arial Narrow" panose="020B0606020202030204" pitchFamily="34" charset="0"/>
              </a:rPr>
              <a:t>@ </a:t>
            </a:r>
            <a:r>
              <a:rPr lang="en-US" sz="1600" b="1" smtClean="0">
                <a:latin typeface="Arial Narrow" panose="020B0606020202030204" pitchFamily="34" charset="0"/>
              </a:rPr>
              <a:t>90 GPM </a:t>
            </a:r>
            <a:r>
              <a:rPr lang="en-US" sz="1600" b="1" dirty="0" smtClean="0">
                <a:latin typeface="Arial Narrow" panose="020B0606020202030204" pitchFamily="34" charset="0"/>
              </a:rPr>
              <a:t>(</a:t>
            </a:r>
            <a:r>
              <a:rPr lang="en-US" sz="1600" b="1" smtClean="0">
                <a:latin typeface="Arial Narrow" panose="020B0606020202030204" pitchFamily="34" charset="0"/>
              </a:rPr>
              <a:t>30 PSI/100</a:t>
            </a:r>
            <a:r>
              <a:rPr lang="en-US" sz="1600" b="1" dirty="0" smtClean="0">
                <a:latin typeface="Arial Narrow" panose="020B0606020202030204" pitchFamily="34" charset="0"/>
              </a:rPr>
              <a:t>’)</a:t>
            </a:r>
          </a:p>
          <a:p>
            <a:pPr marL="1712913" indent="-1712913" eaLnBrk="0" hangingPunct="0">
              <a:buNone/>
              <a:tabLst>
                <a:tab pos="457200" algn="ctr"/>
                <a:tab pos="914400" algn="l"/>
                <a:tab pos="1487488" algn="r"/>
                <a:tab pos="1712913" algn="l"/>
              </a:tabLst>
            </a:pPr>
            <a:r>
              <a:rPr lang="en-US" sz="1600" b="1" dirty="0" smtClean="0">
                <a:latin typeface="Arial Narrow" panose="020B0606020202030204" pitchFamily="34" charset="0"/>
              </a:rPr>
              <a:t>	PDP</a:t>
            </a:r>
            <a:r>
              <a:rPr lang="en-US" sz="1600" b="1" dirty="0">
                <a:latin typeface="Arial Narrow" panose="020B0606020202030204" pitchFamily="34" charset="0"/>
              </a:rPr>
              <a:t>	=</a:t>
            </a: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 smtClean="0">
                <a:latin typeface="Arial Narrow" panose="020B0606020202030204" pitchFamily="34" charset="0"/>
              </a:rPr>
              <a:t>190</a:t>
            </a:r>
            <a:r>
              <a:rPr lang="en-US" sz="1600" b="1">
                <a:latin typeface="Arial Narrow" panose="020B0606020202030204" pitchFamily="34" charset="0"/>
              </a:rPr>
              <a:t>	</a:t>
            </a:r>
            <a:r>
              <a:rPr lang="en-US" sz="1600" b="1" smtClean="0">
                <a:latin typeface="Arial Narrow" panose="020B0606020202030204" pitchFamily="34" charset="0"/>
              </a:rPr>
              <a:t>PSI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Discharge Pressure </a:t>
            </a:r>
            <a:br>
              <a:rPr lang="en-US" dirty="0" smtClean="0"/>
            </a:br>
            <a:r>
              <a:rPr lang="en-US" sz="3200" dirty="0" smtClean="0"/>
              <a:t>(PDP)</a:t>
            </a:r>
            <a:endParaRPr 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amount of pressure in pounds per square inch (PSI) as measured at the pump discharge.</a:t>
            </a:r>
          </a:p>
          <a:p>
            <a:endParaRPr lang="en-US" dirty="0"/>
          </a:p>
        </p:txBody>
      </p:sp>
      <p:pic>
        <p:nvPicPr>
          <p:cNvPr id="2" name="Picture 1" descr="pump discharge pressure gau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335978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9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EX-6 Rule of 5s"/>
          <p:cNvPicPr>
            <a:picLocks noChangeAspect="1" noChangeArrowheads="1"/>
          </p:cNvPicPr>
          <p:nvPr/>
        </p:nvPicPr>
        <p:blipFill>
          <a:blip r:embed="rId2"/>
          <a:srcRect t="20374"/>
          <a:stretch>
            <a:fillRect/>
          </a:stretch>
        </p:blipFill>
        <p:spPr bwMode="auto">
          <a:xfrm>
            <a:off x="3425917" y="302854"/>
            <a:ext cx="5410200" cy="2174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77000" y="650790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6</a:t>
            </a:r>
            <a:r>
              <a:rPr lang="en-US" sz="1600" b="1" smtClean="0">
                <a:latin typeface="Arial Narrow" panose="020B0606020202030204" pitchFamily="34" charset="0"/>
              </a:rPr>
              <a:t>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br>
              <a:rPr lang="en-US" dirty="0" smtClean="0"/>
            </a:br>
            <a:r>
              <a:rPr lang="en-US" sz="3200" dirty="0"/>
              <a:t>“Rule of 5</a:t>
            </a:r>
            <a:r>
              <a:rPr lang="en-US" sz="2400" dirty="0"/>
              <a:t>s</a:t>
            </a:r>
            <a:r>
              <a:rPr lang="en-US" sz="2800" dirty="0"/>
              <a:t>”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2667254" cy="54187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You have 400’ of 1½” parallel hose to a Siamese valve. Attached to the Siamese valve is 100’ of 1½” hose to a wye and the first lateral, another 200’ of 1½” hose to the second lateral. Each lateral is 100’ of 1” hose with a variable flow nozzle flowing </a:t>
            </a:r>
            <a:r>
              <a:rPr lang="en-US" sz="1800">
                <a:latin typeface="Arial Narrow" panose="020B0606020202030204" pitchFamily="34" charset="0"/>
              </a:rPr>
              <a:t>30 </a:t>
            </a:r>
            <a:r>
              <a:rPr lang="en-US" sz="1800" smtClean="0">
                <a:latin typeface="Arial Narrow" panose="020B0606020202030204" pitchFamily="34" charset="0"/>
              </a:rPr>
              <a:t>GPM. </a:t>
            </a:r>
            <a:r>
              <a:rPr lang="en-US" sz="1800" dirty="0">
                <a:latin typeface="Arial Narrow" panose="020B0606020202030204" pitchFamily="34" charset="0"/>
              </a:rPr>
              <a:t>There is a 60’ rise in elevation.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</a:t>
            </a:r>
            <a:r>
              <a:rPr lang="en-US" sz="1800">
                <a:latin typeface="Arial Narrow" panose="020B0606020202030204" pitchFamily="34" charset="0"/>
              </a:rPr>
              <a:t>the </a:t>
            </a:r>
            <a:r>
              <a:rPr lang="en-US" sz="1800" smtClean="0">
                <a:latin typeface="Arial Narrow" panose="020B0606020202030204" pitchFamily="34" charset="0"/>
              </a:rPr>
              <a:t>GPM?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What </a:t>
            </a:r>
            <a:r>
              <a:rPr lang="en-US" sz="1800" dirty="0">
                <a:latin typeface="Arial Narrow" panose="020B0606020202030204" pitchFamily="34" charset="0"/>
              </a:rPr>
              <a:t>is the PDP?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416085" y="2514600"/>
                <a:ext cx="5257800" cy="22615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6304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dirty="0" smtClean="0">
                    <a:latin typeface="Arial Narrow" panose="020B0606020202030204" pitchFamily="34" charset="0"/>
                  </a:rPr>
                  <a:t>+	NP	=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	100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variable flow nozzle</a:t>
                </a:r>
                <a:endParaRPr lang="en-US" sz="1600" dirty="0">
                  <a:latin typeface="Arial Narrow" panose="020B0606020202030204" pitchFamily="34" charset="0"/>
                </a:endParaRP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</a:rPr>
                  <a:t>+/-	H	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+30 	60’ elevation gain (60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600" b="1" dirty="0" smtClean="0">
                    <a:latin typeface="Arial Narrow" panose="020B0606020202030204" pitchFamily="34" charset="0"/>
                  </a:rPr>
                  <a:t> 2)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10	1” hose @ 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30 GPM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(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10 PSI/100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1½” hose @ 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30 GPM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(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10 PSI/200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15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hose @ 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60 GPM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(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15 PSI/100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u="sng" dirty="0" smtClean="0">
                    <a:latin typeface="Arial Narrow" panose="020B0606020202030204" pitchFamily="34" charset="0"/>
                    <a:sym typeface="Symbol" pitchFamily="18" charset="2"/>
                  </a:rPr>
                  <a:t>+</a:t>
                </a:r>
                <a:r>
                  <a:rPr lang="en-US" sz="1600" u="sng" dirty="0">
                    <a:latin typeface="Arial Narrow" panose="020B0606020202030204" pitchFamily="34" charset="0"/>
                    <a:sym typeface="Symbol" pitchFamily="18" charset="2"/>
                  </a:rPr>
                  <a:t>	FL</a:t>
                </a:r>
                <a:r>
                  <a:rPr lang="en-US" sz="1600" u="sng" dirty="0">
                    <a:latin typeface="Arial Narrow" panose="020B0606020202030204" pitchFamily="34" charset="0"/>
                  </a:rPr>
                  <a:t>	=	</a:t>
                </a:r>
                <a:r>
                  <a:rPr lang="en-US" sz="1600" b="1" u="sng" dirty="0" smtClean="0">
                    <a:latin typeface="Arial Narrow" panose="020B0606020202030204" pitchFamily="34" charset="0"/>
                  </a:rPr>
                  <a:t>20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hose w/Siamese valve @ </a:t>
                </a:r>
                <a:br>
                  <a:rPr lang="en-US" sz="1600" b="1" dirty="0" smtClean="0">
                    <a:latin typeface="Arial Narrow" panose="020B0606020202030204" pitchFamily="34" charset="0"/>
                  </a:rPr>
                </a:br>
                <a:r>
                  <a:rPr lang="en-US" sz="1600" b="1" smtClean="0">
                    <a:latin typeface="Arial Narrow" panose="020B0606020202030204" pitchFamily="34" charset="0"/>
                  </a:rPr>
                  <a:t>60 GPM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(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20 PSI/100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’)</a:t>
                </a:r>
              </a:p>
              <a:p>
                <a:pPr marL="1712913" indent="-1712913" eaLnBrk="0" hangingPunct="0">
                  <a:buNone/>
                  <a:tabLst>
                    <a:tab pos="457200" algn="ctr"/>
                    <a:tab pos="914400" algn="l"/>
                    <a:tab pos="1425575" algn="r"/>
                    <a:tab pos="1712913" algn="l"/>
                  </a:tabLst>
                </a:pPr>
                <a:r>
                  <a:rPr lang="en-US" sz="1600" b="1" dirty="0" smtClean="0">
                    <a:latin typeface="Arial Narrow" panose="020B0606020202030204" pitchFamily="34" charset="0"/>
                  </a:rPr>
                  <a:t>	PDP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185</a:t>
                </a:r>
                <a:r>
                  <a:rPr lang="en-US" sz="1600" b="1">
                    <a:latin typeface="Arial Narrow" panose="020B0606020202030204" pitchFamily="34" charset="0"/>
                  </a:rPr>
                  <a:t>	</a:t>
                </a:r>
                <a:r>
                  <a:rPr lang="en-US" sz="1600" b="1" smtClean="0">
                    <a:latin typeface="Arial Narrow" panose="020B0606020202030204" pitchFamily="34" charset="0"/>
                  </a:rPr>
                  <a:t>PSI</a:t>
                </a:r>
                <a:endPara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85" y="2514600"/>
                <a:ext cx="5257800" cy="2261515"/>
              </a:xfrm>
              <a:prstGeom prst="rect">
                <a:avLst/>
              </a:prstGeom>
              <a:blipFill>
                <a:blip r:embed="rId3"/>
                <a:stretch>
                  <a:fillRect l="-579" t="-811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1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-7 Rule of 5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"/>
            <a:ext cx="5486400" cy="20604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29200" y="1447800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 Narrow" panose="020B0606020202030204" pitchFamily="34" charset="0"/>
              </a:rPr>
              <a:t>5</a:t>
            </a:r>
            <a:r>
              <a:rPr lang="en-US" sz="1600" b="1" smtClean="0">
                <a:latin typeface="Arial Narrow" panose="020B0606020202030204" pitchFamily="34" charset="0"/>
              </a:rPr>
              <a:t>0 GPM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br>
              <a:rPr lang="en-US" dirty="0" smtClean="0"/>
            </a:br>
            <a:r>
              <a:rPr lang="en-US" sz="3200" dirty="0" smtClean="0"/>
              <a:t>“Rule of 5</a:t>
            </a:r>
            <a:r>
              <a:rPr lang="en-US" sz="2400" dirty="0" smtClean="0"/>
              <a:t>s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2743454" cy="534251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 Narrow" panose="020B0606020202030204" pitchFamily="34" charset="0"/>
              </a:rPr>
              <a:t>You have 500’ of 1½” parallel hose to a Siamese valve with a 30’ drop in elevation.  Attached to the Siamese valve is 300’ of 1½” hose to a wye and the first lateral has a gain of 10’ in elevation. There is another 100’ of 1½” hose to the second and last lateral. Each lateral is 100’ of 1” hose with a variable flow nozzle flowing 25 GPM.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 Narrow" panose="020B0606020202030204" pitchFamily="34" charset="0"/>
              </a:rPr>
              <a:t>What is the GPM?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 Narrow" panose="020B0606020202030204" pitchFamily="34" charset="0"/>
              </a:rPr>
              <a:t>What is the PDP?</a:t>
            </a:r>
            <a:endParaRPr lang="en-US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3429000" y="2309948"/>
                <a:ext cx="5791200" cy="33288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6304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6576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Rockwell" panose="02060603020205020403" pitchFamily="18" charset="0"/>
                  <a:buChar char="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 smtClean="0">
                    <a:latin typeface="Arial Narrow" panose="020B0606020202030204" pitchFamily="34" charset="0"/>
                  </a:rPr>
                  <a:t>+	NP	=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	100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variable flow nozzle</a:t>
                </a:r>
                <a:endParaRPr lang="en-US" sz="1600" dirty="0">
                  <a:latin typeface="Arial Narrow" panose="020B0606020202030204" pitchFamily="34" charset="0"/>
                </a:endParaRP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</a:rPr>
                  <a:t>+/-	H	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-10 	cumulative 20’ elevation drop (20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600" b="1" dirty="0" smtClean="0">
                    <a:latin typeface="Arial Narrow" panose="020B0606020202030204" pitchFamily="34" charset="0"/>
                  </a:rPr>
                  <a:t> 2)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10	1” hose @ 25 GPM (10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5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1½” hose @ 25 GPM (5 PSI/100’)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dirty="0">
                    <a:latin typeface="Arial Narrow" panose="020B0606020202030204" pitchFamily="34" charset="0"/>
                    <a:sym typeface="Symbol" pitchFamily="18" charset="2"/>
                  </a:rPr>
                  <a:t>+	FL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dirty="0" smtClean="0">
                    <a:latin typeface="Arial Narrow" panose="020B0606020202030204" pitchFamily="34" charset="0"/>
                  </a:rPr>
                  <a:t>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15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hose @ 5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0 GPM (5 PSI/300’)</a:t>
                </a:r>
              </a:p>
              <a:p>
                <a:pPr marL="1712913" indent="-1712913" eaLnBrk="0" hangingPunct="0">
                  <a:spcBef>
                    <a:spcPts val="0"/>
                  </a:spcBef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u="sng" dirty="0" smtClean="0">
                    <a:latin typeface="Arial Narrow" panose="020B0606020202030204" pitchFamily="34" charset="0"/>
                    <a:sym typeface="Symbol" pitchFamily="18" charset="2"/>
                  </a:rPr>
                  <a:t>+</a:t>
                </a:r>
                <a:r>
                  <a:rPr lang="en-US" sz="1600" u="sng" dirty="0">
                    <a:latin typeface="Arial Narrow" panose="020B0606020202030204" pitchFamily="34" charset="0"/>
                    <a:sym typeface="Symbol" pitchFamily="18" charset="2"/>
                  </a:rPr>
                  <a:t>	FL</a:t>
                </a:r>
                <a:r>
                  <a:rPr lang="en-US" sz="1600" u="sng" dirty="0">
                    <a:latin typeface="Arial Narrow" panose="020B0606020202030204" pitchFamily="34" charset="0"/>
                  </a:rPr>
                  <a:t>	=	</a:t>
                </a:r>
                <a:r>
                  <a:rPr lang="en-US" sz="1600" b="1" u="sng" dirty="0" smtClean="0">
                    <a:latin typeface="Arial Narrow" panose="020B0606020202030204" pitchFamily="34" charset="0"/>
                  </a:rPr>
                  <a:t>25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1½”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hose w/2 Siamese valves @ </a:t>
                </a:r>
                <a:br>
                  <a:rPr lang="en-US" sz="1600" b="1" dirty="0" smtClean="0">
                    <a:latin typeface="Arial Narrow" panose="020B0606020202030204" pitchFamily="34" charset="0"/>
                  </a:rPr>
                </a:br>
                <a:r>
                  <a:rPr lang="en-US" sz="1600" b="1" dirty="0" smtClean="0">
                    <a:latin typeface="Arial Narrow" panose="020B0606020202030204" pitchFamily="34" charset="0"/>
                  </a:rPr>
                  <a:t>50 GPM (25 PSI/500’)</a:t>
                </a:r>
              </a:p>
              <a:p>
                <a:pPr marL="1712913" indent="-1712913" eaLnBrk="0" hangingPunct="0">
                  <a:buNone/>
                  <a:tabLst>
                    <a:tab pos="457200" algn="ctr"/>
                    <a:tab pos="914400" algn="l"/>
                    <a:tab pos="1487488" algn="r"/>
                    <a:tab pos="1712913" algn="l"/>
                  </a:tabLst>
                </a:pPr>
                <a:r>
                  <a:rPr lang="en-US" sz="1600" b="1" dirty="0" smtClean="0">
                    <a:latin typeface="Arial Narrow" panose="020B0606020202030204" pitchFamily="34" charset="0"/>
                  </a:rPr>
                  <a:t>	PDP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=</a:t>
                </a:r>
                <a:r>
                  <a:rPr lang="en-US" sz="1600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145</a:t>
                </a:r>
                <a:r>
                  <a:rPr lang="en-US" sz="1600" b="1" dirty="0">
                    <a:latin typeface="Arial Narrow" panose="020B0606020202030204" pitchFamily="34" charset="0"/>
                  </a:rPr>
                  <a:t>	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PSI</a:t>
                </a:r>
                <a:endPara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309948"/>
                <a:ext cx="5791200" cy="3328852"/>
              </a:xfrm>
              <a:prstGeom prst="rect">
                <a:avLst/>
              </a:prstGeom>
              <a:blipFill>
                <a:blip r:embed="rId3"/>
                <a:stretch>
                  <a:fillRect l="-632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3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Methods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" name="Subtitle 4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they compare?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</a:t>
            </a:r>
            <a:r>
              <a:rPr lang="en-US" dirty="0"/>
              <a:t> are there differences?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641600"/>
          </a:xfrm>
        </p:spPr>
        <p:txBody>
          <a:bodyPr/>
          <a:lstStyle/>
          <a:p>
            <a:r>
              <a:rPr lang="en-US" dirty="0"/>
              <a:t>Friction Loss Calculator</a:t>
            </a:r>
          </a:p>
          <a:p>
            <a:pPr lvl="1"/>
            <a:r>
              <a:rPr lang="en-US" dirty="0"/>
              <a:t>Derived from a mathematical equation</a:t>
            </a:r>
          </a:p>
          <a:p>
            <a:r>
              <a:rPr lang="en-US" dirty="0" smtClean="0"/>
              <a:t>“Rule </a:t>
            </a:r>
            <a:r>
              <a:rPr lang="en-US" dirty="0"/>
              <a:t>of </a:t>
            </a:r>
            <a:r>
              <a:rPr lang="en-US" dirty="0" smtClean="0"/>
              <a:t>5s”</a:t>
            </a:r>
            <a:endParaRPr lang="en-US" dirty="0"/>
          </a:p>
          <a:p>
            <a:pPr lvl="1"/>
            <a:r>
              <a:rPr lang="en-US" dirty="0"/>
              <a:t> An estimation                   </a:t>
            </a:r>
          </a:p>
        </p:txBody>
      </p:sp>
      <p:pic>
        <p:nvPicPr>
          <p:cNvPr id="42" name="Picture 41" descr="friction loss calculat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541">
            <a:off x="4423737" y="3191865"/>
            <a:ext cx="3886200" cy="142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1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 descr="banner with &quot;NO!&quot;"/>
          <p:cNvGrpSpPr>
            <a:grpSpLocks/>
          </p:cNvGrpSpPr>
          <p:nvPr/>
        </p:nvGrpSpPr>
        <p:grpSpPr bwMode="auto">
          <a:xfrm>
            <a:off x="6400800" y="4724400"/>
            <a:ext cx="1676400" cy="1600200"/>
            <a:chOff x="2736" y="2544"/>
            <a:chExt cx="1440" cy="1296"/>
          </a:xfrm>
        </p:grpSpPr>
        <p:sp>
          <p:nvSpPr>
            <p:cNvPr id="47109" name="AutoShape 5" descr="red star shape"/>
            <p:cNvSpPr>
              <a:spLocks noChangeArrowheads="1"/>
            </p:cNvSpPr>
            <p:nvPr/>
          </p:nvSpPr>
          <p:spPr bwMode="auto">
            <a:xfrm>
              <a:off x="2736" y="2544"/>
              <a:ext cx="1440" cy="1296"/>
            </a:xfrm>
            <a:prstGeom prst="star8">
              <a:avLst>
                <a:gd name="adj" fmla="val 38250"/>
              </a:avLst>
            </a:prstGeom>
            <a:solidFill>
              <a:srgbClr val="800000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Text Box 6" descr="&quot;NO!&quot;"/>
            <p:cNvSpPr txBox="1">
              <a:spLocks noChangeArrowheads="1"/>
            </p:cNvSpPr>
            <p:nvPr/>
          </p:nvSpPr>
          <p:spPr bwMode="auto">
            <a:xfrm>
              <a:off x="2976" y="2966"/>
              <a:ext cx="1008" cy="4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NO!</a:t>
              </a:r>
              <a:endParaRPr lang="en-US" sz="3200">
                <a:solidFill>
                  <a:srgbClr val="FFFF99"/>
                </a:solidFill>
              </a:endParaRPr>
            </a:p>
          </p:txBody>
        </p:sp>
      </p:grp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differences </a:t>
            </a:r>
            <a:br>
              <a:rPr lang="en-US" dirty="0" smtClean="0"/>
            </a:br>
            <a:r>
              <a:rPr lang="en-US" dirty="0" smtClean="0"/>
              <a:t>significant enough . . .?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supply an adequate amount of water and pressure to the nozzle operator(s).</a:t>
            </a:r>
          </a:p>
          <a:p>
            <a:r>
              <a:rPr lang="en-US" dirty="0" smtClean="0"/>
              <a:t>We are making a “reasonable estimate” of friction loss.  Calculations for either method is not exact. </a:t>
            </a:r>
          </a:p>
          <a:p>
            <a:r>
              <a:rPr lang="en-US" dirty="0" smtClean="0"/>
              <a:t>Both methods provide a starting point to meet the goal.</a:t>
            </a:r>
          </a:p>
        </p:txBody>
      </p:sp>
    </p:spTree>
    <p:extLst>
      <p:ext uri="{BB962C8B-B14F-4D97-AF65-F5344CB8AC3E}">
        <p14:creationId xmlns:p14="http://schemas.microsoft.com/office/powerpoint/2010/main" val="20318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Comparison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Friction Loss Calculator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Provides consistency and validation (the theory behind hydraulics).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“Rule of 5s”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Based on theories.</a:t>
            </a:r>
          </a:p>
          <a:p>
            <a:r>
              <a:rPr lang="en-US" dirty="0"/>
              <a:t>Provide quick solutions for fire situations.</a:t>
            </a:r>
          </a:p>
          <a:p>
            <a:r>
              <a:rPr lang="en-US" dirty="0"/>
              <a:t>Make fast and practical decisions during hose lay construction.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Friction Loss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hose diameters where possible. </a:t>
            </a:r>
          </a:p>
          <a:p>
            <a:r>
              <a:rPr lang="en-US" dirty="0" smtClean="0"/>
              <a:t>Lay parallel hose.  </a:t>
            </a:r>
          </a:p>
          <a:p>
            <a:pPr lvl="1"/>
            <a:r>
              <a:rPr lang="en-US" b="1" i="1" dirty="0" smtClean="0"/>
              <a:t>Calculate friction loss for one hose, then divide by 4.</a:t>
            </a:r>
          </a:p>
          <a:p>
            <a:r>
              <a:rPr lang="en-US" dirty="0" smtClean="0"/>
              <a:t>Reduce pump discharge pressure</a:t>
            </a:r>
          </a:p>
          <a:p>
            <a:pPr lvl="1"/>
            <a:r>
              <a:rPr lang="en-US" b="1" i="1" dirty="0" smtClean="0"/>
              <a:t>Less flow = less friction </a:t>
            </a:r>
            <a:r>
              <a:rPr lang="en-US" b="1" i="1" dirty="0"/>
              <a:t>l</a:t>
            </a:r>
            <a:r>
              <a:rPr lang="en-US" b="1" i="1" dirty="0" smtClean="0"/>
              <a:t>oss.  </a:t>
            </a:r>
          </a:p>
          <a:p>
            <a:pPr lvl="1"/>
            <a:r>
              <a:rPr lang="en-US" b="1" i="1" dirty="0" smtClean="0"/>
              <a:t>May </a:t>
            </a:r>
            <a:r>
              <a:rPr lang="en-US" b="1" i="1" u="sng" dirty="0" smtClean="0"/>
              <a:t>not</a:t>
            </a:r>
            <a:r>
              <a:rPr lang="en-US" b="1" i="1" dirty="0" smtClean="0"/>
              <a:t> </a:t>
            </a:r>
            <a:r>
              <a:rPr lang="en-US" b="1" i="1" smtClean="0"/>
              <a:t>provide GPMs </a:t>
            </a:r>
            <a:r>
              <a:rPr lang="en-US" b="1" i="1" dirty="0" smtClean="0"/>
              <a:t>required!</a:t>
            </a:r>
          </a:p>
          <a:p>
            <a:r>
              <a:rPr lang="en-US" dirty="0" smtClean="0"/>
              <a:t>Reduce the nozzle tip size. </a:t>
            </a:r>
          </a:p>
          <a:p>
            <a:pPr lvl="1"/>
            <a:r>
              <a:rPr lang="en-US" b="1" i="1" dirty="0" smtClean="0"/>
              <a:t>Reduces discharge flow.</a:t>
            </a:r>
          </a:p>
          <a:p>
            <a:r>
              <a:rPr lang="en-US" dirty="0" smtClean="0"/>
              <a:t>Eliminate unnecessary plumbing parts.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3" name="Subtitle 4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Pump Cavitation, Drafting, &amp; Ejector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Cavitation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 cavitation occurs when more water is being discharged from the pump than is being supplied to the pump. </a:t>
            </a:r>
          </a:p>
          <a:p>
            <a:pPr lvl="1"/>
            <a:r>
              <a:rPr lang="en-US" dirty="0" smtClean="0"/>
              <a:t>This creates a low-pressure area within the eye of the pump that causes vapor bubbles to form and implode on the discharge side of the pump.</a:t>
            </a:r>
          </a:p>
        </p:txBody>
      </p:sp>
    </p:spTree>
    <p:extLst>
      <p:ext uri="{BB962C8B-B14F-4D97-AF65-F5344CB8AC3E}">
        <p14:creationId xmlns:p14="http://schemas.microsoft.com/office/powerpoint/2010/main" val="30003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Cavitation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water enters the </a:t>
            </a:r>
            <a:r>
              <a:rPr lang="en-US" dirty="0" smtClean="0"/>
              <a:t>low-pressure </a:t>
            </a:r>
            <a:r>
              <a:rPr lang="en-US" dirty="0" smtClean="0"/>
              <a:t>area at the eye of the impeller, water vaporizes, or boils more easily.</a:t>
            </a:r>
          </a:p>
          <a:p>
            <a:r>
              <a:rPr lang="en-US" dirty="0" smtClean="0"/>
              <a:t>When vapor bubbles reach the pressure or discharge side of the pump, they implode, or forcefully </a:t>
            </a:r>
            <a:r>
              <a:rPr lang="en-US" dirty="0" smtClean="0"/>
              <a:t>collapse, resulting </a:t>
            </a:r>
            <a:r>
              <a:rPr lang="en-US" dirty="0" smtClean="0"/>
              <a:t>in an intense shock wave which creates dings and pits of the pump walls and impeller.</a:t>
            </a:r>
          </a:p>
          <a:p>
            <a:pPr lvl="1"/>
            <a:r>
              <a:rPr lang="en-US" b="1" i="1" dirty="0" smtClean="0"/>
              <a:t>Damage is cumulative and progressive.</a:t>
            </a:r>
          </a:p>
          <a:p>
            <a:r>
              <a:rPr lang="en-US" dirty="0" smtClean="0"/>
              <a:t>Excessive cavitation will eventually lead to impeller failure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Nozzle Pressure - (NP)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 that must be  delivered to the nozzle to produce an effective stream.</a:t>
            </a:r>
          </a:p>
          <a:p>
            <a:pPr lvl="1"/>
            <a:r>
              <a:rPr lang="en-US" dirty="0" smtClean="0"/>
              <a:t>Optimum operating pressures:</a:t>
            </a:r>
          </a:p>
          <a:p>
            <a:pPr lvl="2"/>
            <a:r>
              <a:rPr lang="en-US" dirty="0" smtClean="0"/>
              <a:t>Straight stream and Forester nozzles is </a:t>
            </a:r>
            <a:r>
              <a:rPr lang="en-US" b="1" u="sng" dirty="0" smtClean="0"/>
              <a:t>50</a:t>
            </a:r>
            <a:r>
              <a:rPr lang="en-US" dirty="0" smtClean="0"/>
              <a:t> PSI</a:t>
            </a:r>
          </a:p>
          <a:p>
            <a:pPr lvl="2"/>
            <a:r>
              <a:rPr lang="en-US" dirty="0" smtClean="0"/>
              <a:t>Variable pattern or fog nozzle is </a:t>
            </a:r>
            <a:r>
              <a:rPr lang="en-US" b="1" u="sng" dirty="0" smtClean="0"/>
              <a:t>100</a:t>
            </a:r>
            <a:r>
              <a:rPr lang="en-US" dirty="0" smtClean="0"/>
              <a:t> 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of Cavitation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 RPMs suddenly increase due to a lack of water resistance on the impeller.</a:t>
            </a:r>
          </a:p>
          <a:p>
            <a:r>
              <a:rPr lang="en-US" dirty="0" smtClean="0"/>
              <a:t>Rattling, whining, or a sound like gravel </a:t>
            </a:r>
            <a:r>
              <a:rPr lang="en-US" dirty="0" smtClean="0"/>
              <a:t>flowing </a:t>
            </a:r>
            <a:r>
              <a:rPr lang="en-US" dirty="0" smtClean="0"/>
              <a:t>through the pump.</a:t>
            </a:r>
          </a:p>
          <a:p>
            <a:r>
              <a:rPr lang="en-US" dirty="0" smtClean="0"/>
              <a:t>Increase in pump RPMs without an increase in pump discharge pressure (PDP).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Corrective 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the supply of water coming into the pump and/or decrease the volume going out from the pump.</a:t>
            </a:r>
          </a:p>
          <a:p>
            <a:r>
              <a:rPr lang="en-US" dirty="0" smtClean="0"/>
              <a:t>Clean out the suction strainer.</a:t>
            </a:r>
          </a:p>
          <a:p>
            <a:r>
              <a:rPr lang="en-US" dirty="0" smtClean="0"/>
              <a:t>Do not deadhead the pump for prolonged period.</a:t>
            </a:r>
          </a:p>
          <a:p>
            <a:pPr lvl="1"/>
            <a:r>
              <a:rPr lang="en-US" b="1" i="1" dirty="0" smtClean="0"/>
              <a:t>Ensure that water is circulating through the plumbing.</a:t>
            </a:r>
          </a:p>
          <a:p>
            <a:r>
              <a:rPr lang="en-US" dirty="0" smtClean="0"/>
              <a:t>If the pump is not staffed, </a:t>
            </a:r>
            <a:r>
              <a:rPr lang="en-US" smtClean="0"/>
              <a:t>the </a:t>
            </a:r>
            <a:r>
              <a:rPr lang="en-US" smtClean="0"/>
              <a:t>low-pressure </a:t>
            </a:r>
            <a:r>
              <a:rPr lang="en-US" dirty="0" smtClean="0"/>
              <a:t>shutoff switch must be in the down position.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Drafting </a:t>
            </a:r>
            <a:br>
              <a:rPr lang="en-US" dirty="0" smtClean="0"/>
            </a:br>
            <a:r>
              <a:rPr lang="en-US" sz="3200" dirty="0" smtClean="0"/>
              <a:t>General Facts</a:t>
            </a:r>
            <a:endParaRPr lang="en-US" sz="3200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Atmospheric pressure is approximately 15 pounds </a:t>
            </a:r>
            <a:r>
              <a:rPr lang="en-US" smtClean="0"/>
              <a:t>per inch </a:t>
            </a:r>
            <a:r>
              <a:rPr lang="en-US" dirty="0" smtClean="0"/>
              <a:t>(PSI) at sea level.  </a:t>
            </a:r>
          </a:p>
          <a:p>
            <a:pPr lvl="1"/>
            <a:r>
              <a:rPr lang="en-US" b="1" i="1" dirty="0" smtClean="0"/>
              <a:t>An excellent pump can pull water 24’ at sea level.</a:t>
            </a:r>
          </a:p>
          <a:p>
            <a:r>
              <a:rPr lang="en-US" dirty="0" smtClean="0"/>
              <a:t>Atmospheric pressure decreases .5 PSI for each 1,000 foot increase in elevation. </a:t>
            </a:r>
          </a:p>
          <a:p>
            <a:pPr lvl="1"/>
            <a:r>
              <a:rPr lang="en-US" b="1" i="1" dirty="0" smtClean="0"/>
              <a:t>*If you remember, head pressure equals </a:t>
            </a:r>
            <a:r>
              <a:rPr lang="en-US" b="1" i="1" u="sng" dirty="0" smtClean="0"/>
              <a:t>.5</a:t>
            </a:r>
            <a:r>
              <a:rPr lang="en-US" b="1" i="1" dirty="0" smtClean="0"/>
              <a:t> PSI/foot, therefore …</a:t>
            </a:r>
          </a:p>
          <a:p>
            <a:r>
              <a:rPr lang="en-US" dirty="0" smtClean="0"/>
              <a:t>Each 1,000’ increase in elevation results in a loss of about 1’ of draft power.</a:t>
            </a:r>
          </a:p>
          <a:p>
            <a:r>
              <a:rPr lang="en-US" dirty="0" smtClean="0"/>
              <a:t>Locating a pump as close to the water source as possible and reducing the vertical distance a pump must draft will increase its pumping 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Drafting Using Engine</a:t>
            </a:r>
            <a:br>
              <a:rPr lang="en-US" dirty="0" smtClean="0"/>
            </a:br>
            <a:r>
              <a:rPr lang="en-US" sz="3200" dirty="0" smtClean="0"/>
              <a:t>Pump Setup</a:t>
            </a:r>
            <a:endParaRPr lang="en-US" sz="3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a water source with adequate water supply.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obtain permission from the land owner before using a private water 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 site should allow for good ingress and egress.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 site should free of floating debris.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fittings and hoses on the suction side should be free of air leaks.  </a:t>
            </a:r>
          </a:p>
        </p:txBody>
      </p:sp>
    </p:spTree>
    <p:extLst>
      <p:ext uri="{BB962C8B-B14F-4D97-AF65-F5344CB8AC3E}">
        <p14:creationId xmlns:p14="http://schemas.microsoft.com/office/powerpoint/2010/main" val="27861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Drafting Using Engine</a:t>
            </a:r>
            <a:br>
              <a:rPr lang="en-US" dirty="0" smtClean="0"/>
            </a:br>
            <a:r>
              <a:rPr lang="en-US" sz="3200" dirty="0" smtClean="0"/>
              <a:t>Pump Setup</a:t>
            </a:r>
            <a:endParaRPr lang="en-US" sz="32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Foot valve should be completely submerged, free of debris, and properly functioning.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Obtain a prime by using the hand/electric primer on the engine or fill the draft hose with water manually.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Set the water pressure shutdown switch to the up (override) position. Leave the switch in this position for the entire drafting process. </a:t>
            </a:r>
          </a:p>
        </p:txBody>
      </p:sp>
    </p:spTree>
    <p:extLst>
      <p:ext uri="{BB962C8B-B14F-4D97-AF65-F5344CB8AC3E}">
        <p14:creationId xmlns:p14="http://schemas.microsoft.com/office/powerpoint/2010/main" val="12919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Drafting Using Engine</a:t>
            </a:r>
            <a:br>
              <a:rPr lang="en-US" dirty="0" smtClean="0"/>
            </a:br>
            <a:r>
              <a:rPr lang="en-US" sz="3200" dirty="0" smtClean="0"/>
              <a:t>Pump Setup</a:t>
            </a:r>
            <a:endParaRPr lang="en-US" sz="32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Set correct valve configuration.</a:t>
            </a:r>
          </a:p>
          <a:p>
            <a:pPr marL="914400" lvl="1" indent="-365125"/>
            <a:r>
              <a:rPr lang="en-US" dirty="0" smtClean="0"/>
              <a:t>Draft-to-tank</a:t>
            </a:r>
          </a:p>
          <a:p>
            <a:pPr marL="914400" lvl="1" indent="-365125"/>
            <a:r>
              <a:rPr lang="en-US" dirty="0" smtClean="0"/>
              <a:t>Draft-to-fire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Confirm pump is drafting water into the tank.</a:t>
            </a:r>
          </a:p>
        </p:txBody>
      </p:sp>
    </p:spTree>
    <p:extLst>
      <p:ext uri="{BB962C8B-B14F-4D97-AF65-F5344CB8AC3E}">
        <p14:creationId xmlns:p14="http://schemas.microsoft.com/office/powerpoint/2010/main" val="38301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3590"/>
            <a:ext cx="8305800" cy="914400"/>
          </a:xfrm>
        </p:spPr>
        <p:txBody>
          <a:bodyPr/>
          <a:lstStyle/>
          <a:p>
            <a:r>
              <a:rPr lang="en-US" dirty="0"/>
              <a:t>Ejector Use </a:t>
            </a:r>
            <a:r>
              <a:rPr lang="en-US" dirty="0" smtClean="0"/>
              <a:t>- Refill Operations</a:t>
            </a:r>
            <a:r>
              <a:rPr lang="en-US" sz="4800" dirty="0" smtClean="0"/>
              <a:t> </a:t>
            </a:r>
            <a:r>
              <a:rPr lang="en-US" sz="3200" dirty="0" smtClean="0"/>
              <a:t>General Information</a:t>
            </a:r>
            <a:endParaRPr lang="en-US" sz="4000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Picks up between </a:t>
            </a:r>
            <a:r>
              <a:rPr lang="en-US" dirty="0" smtClean="0"/>
              <a:t>50-150</a:t>
            </a:r>
            <a:r>
              <a:rPr lang="en-US" dirty="0"/>
              <a:t>% additional flow of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</a:t>
            </a:r>
            <a:r>
              <a:rPr lang="en-US" dirty="0"/>
              <a:t>lift water </a:t>
            </a:r>
            <a:r>
              <a:rPr lang="en-US" dirty="0" smtClean="0"/>
              <a:t>80’ </a:t>
            </a:r>
            <a:r>
              <a:rPr lang="en-US" dirty="0"/>
              <a:t>or more vertically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</a:t>
            </a:r>
            <a:r>
              <a:rPr lang="en-US" dirty="0"/>
              <a:t>move water </a:t>
            </a:r>
            <a:r>
              <a:rPr lang="en-US" dirty="0" smtClean="0"/>
              <a:t>300’ </a:t>
            </a:r>
            <a:r>
              <a:rPr lang="en-US" dirty="0"/>
              <a:t>or more horizontally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Must </a:t>
            </a:r>
            <a:r>
              <a:rPr lang="en-US" dirty="0"/>
              <a:t>have enough water in the tank to fill all hose used on intake and return line.</a:t>
            </a:r>
          </a:p>
        </p:txBody>
      </p:sp>
    </p:spTree>
    <p:extLst>
      <p:ext uri="{BB962C8B-B14F-4D97-AF65-F5344CB8AC3E}">
        <p14:creationId xmlns:p14="http://schemas.microsoft.com/office/powerpoint/2010/main" val="590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Principles</a:t>
            </a:r>
          </a:p>
        </p:txBody>
      </p:sp>
      <p:pic>
        <p:nvPicPr>
          <p:cNvPr id="5" name="Picture 4" descr="ejector working princip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6" y="1371600"/>
            <a:ext cx="7696200" cy="26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Ejector Setup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Connect a section of 1-inch hose to overboard discharge and the water inlet side of the ejector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a strainer foot valve to ejector suction port of the ejector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1</a:t>
            </a:r>
            <a:r>
              <a:rPr lang="en-US" dirty="0" smtClean="0"/>
              <a:t>½” </a:t>
            </a:r>
            <a:r>
              <a:rPr lang="en-US" dirty="0"/>
              <a:t>hose to discharge side of ejector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Submerge </a:t>
            </a:r>
            <a:r>
              <a:rPr lang="en-US" dirty="0"/>
              <a:t>ejector in water source.</a:t>
            </a:r>
          </a:p>
        </p:txBody>
      </p:sp>
    </p:spTree>
    <p:extLst>
      <p:ext uri="{BB962C8B-B14F-4D97-AF65-F5344CB8AC3E}">
        <p14:creationId xmlns:p14="http://schemas.microsoft.com/office/powerpoint/2010/main" val="2712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Ejector Setup</a:t>
            </a: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Start pump and throttle up to desired output.   </a:t>
            </a:r>
          </a:p>
          <a:p>
            <a:pPr marL="914400" lvl="1" indent="-365125"/>
            <a:r>
              <a:rPr lang="en-US" b="1" i="1" smtClean="0"/>
              <a:t>100-150 PSI </a:t>
            </a:r>
            <a:r>
              <a:rPr lang="en-US" b="1" i="1" dirty="0" smtClean="0"/>
              <a:t>at ejector is adequate.          	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Keep kinks out of supply and return lines.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If the site is going to be used multiple times, then leave hardware in place for refill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Head Pressure - (H)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 pressure is the weight of a given height (depth) of water column at its base.</a:t>
            </a:r>
          </a:p>
          <a:p>
            <a:pPr lvl="1"/>
            <a:r>
              <a:rPr lang="en-US" dirty="0" smtClean="0"/>
              <a:t>Also known as lift, back pressure, gravity/elevation loss or gain</a:t>
            </a:r>
          </a:p>
          <a:p>
            <a:pPr lvl="1"/>
            <a:r>
              <a:rPr lang="en-US" dirty="0" smtClean="0"/>
              <a:t>Measured in terms of feet of water</a:t>
            </a:r>
          </a:p>
          <a:p>
            <a:pPr lvl="2"/>
            <a:r>
              <a:rPr lang="en-US" dirty="0" smtClean="0"/>
              <a:t>One foot of water exerts a pressure of </a:t>
            </a:r>
            <a:r>
              <a:rPr lang="en-US" b="1" u="sng" dirty="0" smtClean="0"/>
              <a:t>.5 PSI</a:t>
            </a:r>
            <a:r>
              <a:rPr lang="en-US" dirty="0" smtClean="0"/>
              <a:t> at the base of a column of water.</a:t>
            </a:r>
          </a:p>
          <a:p>
            <a:pPr marL="1463040" lvl="4" indent="0">
              <a:buNone/>
            </a:pPr>
            <a:r>
              <a:rPr lang="en-US" b="1" dirty="0" smtClean="0"/>
              <a:t>OR</a:t>
            </a:r>
          </a:p>
          <a:p>
            <a:pPr lvl="2"/>
            <a:r>
              <a:rPr lang="en-US" dirty="0" smtClean="0"/>
              <a:t>Two feet of water exerts a pressure of </a:t>
            </a:r>
            <a:r>
              <a:rPr lang="en-US" b="1" u="sng" dirty="0" smtClean="0"/>
              <a:t>1 PSI</a:t>
            </a:r>
            <a:r>
              <a:rPr lang="en-US" dirty="0" smtClean="0"/>
              <a:t> at the base of a column of water.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Identify…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elements that should be considered when calculating pump discharge pressure.</a:t>
            </a:r>
          </a:p>
          <a:p>
            <a:pPr lvl="1"/>
            <a:r>
              <a:rPr lang="en-US" dirty="0" smtClean="0"/>
              <a:t>Ways </a:t>
            </a:r>
            <a:r>
              <a:rPr lang="en-US" dirty="0"/>
              <a:t>to reduce friction loss.</a:t>
            </a:r>
          </a:p>
          <a:p>
            <a:r>
              <a:rPr lang="en-US" altLang="en-US" dirty="0" smtClean="0"/>
              <a:t>Perform…</a:t>
            </a:r>
          </a:p>
          <a:p>
            <a:pPr lvl="1"/>
            <a:r>
              <a:rPr lang="en-US" dirty="0" smtClean="0"/>
              <a:t>Friction </a:t>
            </a:r>
            <a:r>
              <a:rPr lang="en-US" dirty="0"/>
              <a:t>loss calculations using </a:t>
            </a:r>
            <a:endParaRPr lang="en-US" dirty="0" smtClean="0"/>
          </a:p>
          <a:p>
            <a:pPr lvl="2"/>
            <a:r>
              <a:rPr lang="en-US" dirty="0" smtClean="0"/>
              <a:t>Friction </a:t>
            </a:r>
            <a:r>
              <a:rPr lang="en-US" dirty="0"/>
              <a:t>loss </a:t>
            </a:r>
            <a:r>
              <a:rPr lang="en-US" dirty="0" smtClean="0"/>
              <a:t>calculators</a:t>
            </a:r>
          </a:p>
          <a:p>
            <a:pPr lvl="2"/>
            <a:r>
              <a:rPr lang="en-US" dirty="0" smtClean="0"/>
              <a:t>Principles </a:t>
            </a:r>
            <a:r>
              <a:rPr lang="en-US" dirty="0"/>
              <a:t>of Hydraulics – “Rule of 5s”</a:t>
            </a:r>
          </a:p>
          <a:p>
            <a:r>
              <a:rPr lang="en-US" dirty="0" smtClean="0"/>
              <a:t>Describe</a:t>
            </a:r>
            <a:r>
              <a:rPr lang="en-US" dirty="0" smtClean="0"/>
              <a:t>, Discuss, and/or Demonstrate…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causes and effects of pump </a:t>
            </a:r>
            <a:r>
              <a:rPr lang="en-US" dirty="0" smtClean="0"/>
              <a:t>cavitation </a:t>
            </a:r>
            <a:r>
              <a:rPr lang="en-US" dirty="0"/>
              <a:t>and the corrective actions the ENOP must take if </a:t>
            </a:r>
            <a:r>
              <a:rPr lang="en-US" dirty="0" smtClean="0"/>
              <a:t>cavitation </a:t>
            </a:r>
            <a:r>
              <a:rPr lang="en-US" dirty="0"/>
              <a:t>occurs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Ejector </a:t>
            </a:r>
            <a:r>
              <a:rPr lang="en-US" dirty="0"/>
              <a:t>use during pumping operations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hydraulics affect drafting procedures used to refill an engine.</a:t>
            </a:r>
          </a:p>
          <a:p>
            <a:pPr lvl="2"/>
            <a:endParaRPr lang="en-US" dirty="0"/>
          </a:p>
          <a:p>
            <a:endParaRPr lang="en-US" altLang="en-US" dirty="0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715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Loss - (FL)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 loss caused by the turbulent movement of water or solution against the interior surface of fire hose, pipe, or fittings.</a:t>
            </a:r>
          </a:p>
          <a:p>
            <a:pPr lvl="1"/>
            <a:r>
              <a:rPr lang="en-US" dirty="0" smtClean="0"/>
              <a:t>Normally measured in pressure </a:t>
            </a:r>
            <a:r>
              <a:rPr lang="en-US" smtClean="0"/>
              <a:t>loss (PSI) </a:t>
            </a:r>
            <a:r>
              <a:rPr lang="en-US" dirty="0" smtClean="0"/>
              <a:t>per 100’ length of hose or pipe.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Appliances - (A)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(gated wyes, </a:t>
            </a:r>
            <a:r>
              <a:rPr lang="en-US" dirty="0" smtClean="0"/>
              <a:t>inline </a:t>
            </a:r>
            <a:r>
              <a:rPr lang="en-US" dirty="0" smtClean="0"/>
              <a:t>tees,  and check valves) that connect or interconnect the hose and pump together to form a hose lay. </a:t>
            </a:r>
          </a:p>
          <a:p>
            <a:pPr lvl="1"/>
            <a:r>
              <a:rPr lang="en-US" dirty="0" smtClean="0"/>
              <a:t>Appliances have an insignificant effect on friction loss calculations at flows used in wildland suppression and have been omitted from calculations in this lesson.</a:t>
            </a:r>
          </a:p>
          <a:p>
            <a:pPr lvl="1"/>
            <a:r>
              <a:rPr lang="en-US" dirty="0" smtClean="0"/>
              <a:t>Friction loss for 1½” fittings at 50 GPM:</a:t>
            </a:r>
          </a:p>
          <a:p>
            <a:pPr lvl="2"/>
            <a:r>
              <a:rPr lang="en-US" dirty="0" smtClean="0"/>
              <a:t>Wye valve: 		0.46 PSI</a:t>
            </a:r>
          </a:p>
          <a:p>
            <a:pPr lvl="2"/>
            <a:r>
              <a:rPr lang="en-US" dirty="0" smtClean="0"/>
              <a:t>Inline </a:t>
            </a:r>
            <a:r>
              <a:rPr lang="en-US" dirty="0" smtClean="0"/>
              <a:t>tee:		0.05 PSI</a:t>
            </a:r>
          </a:p>
          <a:p>
            <a:pPr lvl="2"/>
            <a:r>
              <a:rPr lang="en-US" dirty="0" smtClean="0"/>
              <a:t>Inline </a:t>
            </a:r>
            <a:r>
              <a:rPr lang="en-US" dirty="0" smtClean="0"/>
              <a:t>tee w/valve	0.77 PSI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Friction Loss Calculations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" name="Picture 1" descr="person carrying large calculator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89" y="2286000"/>
            <a:ext cx="3712127" cy="37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need to perform </a:t>
            </a:r>
            <a:br>
              <a:rPr lang="en-US" smtClean="0"/>
            </a:br>
            <a:r>
              <a:rPr lang="en-US" smtClean="0"/>
              <a:t>friction loss calculations?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gain an understanding of  the </a:t>
            </a:r>
            <a:r>
              <a:rPr lang="en-US" b="1" u="sng" dirty="0" smtClean="0"/>
              <a:t>capabilities</a:t>
            </a:r>
            <a:r>
              <a:rPr lang="en-US" dirty="0" smtClean="0"/>
              <a:t> and </a:t>
            </a:r>
            <a:r>
              <a:rPr lang="en-US" b="1" u="sng" dirty="0" smtClean="0"/>
              <a:t>limitations</a:t>
            </a:r>
            <a:r>
              <a:rPr lang="en-US" dirty="0" smtClean="0"/>
              <a:t> of our equipment</a:t>
            </a:r>
          </a:p>
          <a:p>
            <a:r>
              <a:rPr lang="en-US" dirty="0" smtClean="0"/>
              <a:t>To identify unsafe and inefficient operations</a:t>
            </a:r>
          </a:p>
        </p:txBody>
      </p:sp>
    </p:spTree>
    <p:extLst>
      <p:ext uri="{BB962C8B-B14F-4D97-AF65-F5344CB8AC3E}">
        <p14:creationId xmlns:p14="http://schemas.microsoft.com/office/powerpoint/2010/main" val="20452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6652020581F4AAFEC247DDFD43C06" ma:contentTypeVersion="2" ma:contentTypeDescription="Create a new document." ma:contentTypeScope="" ma:versionID="5a328d6fc7b0f8b4010254549e87812a">
  <xsd:schema xmlns:xsd="http://www.w3.org/2001/XMLSchema" xmlns:xs="http://www.w3.org/2001/XMLSchema" xmlns:p="http://schemas.microsoft.com/office/2006/metadata/properties" xmlns:ns2="6dc33cb6-6e53-400e-a50b-7d10ab5b0f80" targetNamespace="http://schemas.microsoft.com/office/2006/metadata/properties" ma:root="true" ma:fieldsID="63d12a00ee4cf5b63b0850246bd16b37" ns2:_="">
    <xsd:import namespace="6dc33cb6-6e53-400e-a50b-7d10ab5b0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3cb6-6e53-400e-a50b-7d10ab5b0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D8050D-F3C5-446C-A07F-3B4FFACA6C26}"/>
</file>

<file path=customXml/itemProps2.xml><?xml version="1.0" encoding="utf-8"?>
<ds:datastoreItem xmlns:ds="http://schemas.openxmlformats.org/officeDocument/2006/customXml" ds:itemID="{EB86B274-2D78-4779-9080-A4118488742B}"/>
</file>

<file path=customXml/itemProps3.xml><?xml version="1.0" encoding="utf-8"?>
<ds:datastoreItem xmlns:ds="http://schemas.openxmlformats.org/officeDocument/2006/customXml" ds:itemID="{ABE2CC3E-07E1-4B99-88D6-7C4223EE4866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18051</TotalTime>
  <Words>2323</Words>
  <Application>Microsoft Office PowerPoint</Application>
  <PresentationFormat>On-screen Show (4:3)</PresentationFormat>
  <Paragraphs>340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Narrow</vt:lpstr>
      <vt:lpstr>Calibri</vt:lpstr>
      <vt:lpstr>Cambria Math</vt:lpstr>
      <vt:lpstr>Courier New</vt:lpstr>
      <vt:lpstr>Rockwell</vt:lpstr>
      <vt:lpstr>Rockwell Condensed</vt:lpstr>
      <vt:lpstr>Symbol</vt:lpstr>
      <vt:lpstr>Times New Roman</vt:lpstr>
      <vt:lpstr>Wingdings</vt:lpstr>
      <vt:lpstr>Wood Type</vt:lpstr>
      <vt:lpstr>Water Handling Operations</vt:lpstr>
      <vt:lpstr>Objectives</vt:lpstr>
      <vt:lpstr>Pump Discharge Pressure  (PDP)</vt:lpstr>
      <vt:lpstr>Nozzle Pressure - (NP)</vt:lpstr>
      <vt:lpstr>Head Pressure - (H)</vt:lpstr>
      <vt:lpstr>Friction Loss - (FL)</vt:lpstr>
      <vt:lpstr>Appliances - (A)</vt:lpstr>
      <vt:lpstr>Friction Loss Calculations</vt:lpstr>
      <vt:lpstr>Why do we need to perform  friction loss calculations?</vt:lpstr>
      <vt:lpstr>References and Tools </vt:lpstr>
      <vt:lpstr>Friction Loss Formula</vt:lpstr>
      <vt:lpstr>Considerations</vt:lpstr>
      <vt:lpstr>Friction Loss Calculation Exercises</vt:lpstr>
      <vt:lpstr>Exercise 1 Pre-course Work</vt:lpstr>
      <vt:lpstr>Exercise 2 Pre-course Work</vt:lpstr>
      <vt:lpstr>Exercise 3 Pre-course Work</vt:lpstr>
      <vt:lpstr>Exercise 4 Pre-course Work</vt:lpstr>
      <vt:lpstr>Friction Loss  Calculation Exercises </vt:lpstr>
      <vt:lpstr>Exercise 5 In-class</vt:lpstr>
      <vt:lpstr>Exercise 6 In-class</vt:lpstr>
      <vt:lpstr>Exercise 7 In-class</vt:lpstr>
      <vt:lpstr>Friction Loss Calculations  </vt:lpstr>
      <vt:lpstr>“Rule of 5s”</vt:lpstr>
      <vt:lpstr>Friction Loss “Rule of 5s”</vt:lpstr>
      <vt:lpstr>Exercise 1 “Rule of 5s”</vt:lpstr>
      <vt:lpstr>Exercise 2 “Rule of 5s”</vt:lpstr>
      <vt:lpstr>Exercise 3 “Rule of 5s”</vt:lpstr>
      <vt:lpstr>Exercise 4 “Rule of 5s”</vt:lpstr>
      <vt:lpstr>Exercise 5 “Rule of 5s”</vt:lpstr>
      <vt:lpstr>Exercise 6 “Rule of 5s”</vt:lpstr>
      <vt:lpstr>Exercise 7 “Rule of 5s”</vt:lpstr>
      <vt:lpstr>Comparing Methods </vt:lpstr>
      <vt:lpstr>Why are there differences?</vt:lpstr>
      <vt:lpstr>Are the differences  significant enough . . .?</vt:lpstr>
      <vt:lpstr>A Comparison</vt:lpstr>
      <vt:lpstr>Reducing Friction Loss</vt:lpstr>
      <vt:lpstr>Other considerations</vt:lpstr>
      <vt:lpstr>Pump Cavitation</vt:lpstr>
      <vt:lpstr>Effects of Cavitation </vt:lpstr>
      <vt:lpstr>Signs of Cavitation</vt:lpstr>
      <vt:lpstr>Corrective Actions </vt:lpstr>
      <vt:lpstr>Drafting  General Facts</vt:lpstr>
      <vt:lpstr>Drafting Using Engine Pump Setup</vt:lpstr>
      <vt:lpstr>Drafting Using Engine Pump Setup</vt:lpstr>
      <vt:lpstr>Drafting Using Engine Pump Setup</vt:lpstr>
      <vt:lpstr>Ejector Use - Refill Operations General Information</vt:lpstr>
      <vt:lpstr>Working Principles</vt:lpstr>
      <vt:lpstr>Ejector Setup</vt:lpstr>
      <vt:lpstr>Ejector Setup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1261</cp:revision>
  <dcterms:created xsi:type="dcterms:W3CDTF">2001-03-22T19:20:22Z</dcterms:created>
  <dcterms:modified xsi:type="dcterms:W3CDTF">2019-02-27T16:54:52Z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0x01010059D6652020581F4AAFEC247DDFD43C06</vt:lpwstr>
  </property>
</Properties>
</file>