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123" r:id="rId4"/>
  </p:sldMasterIdLst>
  <p:notesMasterIdLst>
    <p:notesMasterId r:id="rId89"/>
  </p:notesMasterIdLst>
  <p:handoutMasterIdLst>
    <p:handoutMasterId r:id="rId90"/>
  </p:handoutMasterIdLst>
  <p:sldIdLst>
    <p:sldId id="358" r:id="rId5"/>
    <p:sldId id="445" r:id="rId6"/>
    <p:sldId id="357" r:id="rId7"/>
    <p:sldId id="361" r:id="rId8"/>
    <p:sldId id="362" r:id="rId9"/>
    <p:sldId id="363" r:id="rId10"/>
    <p:sldId id="364" r:id="rId11"/>
    <p:sldId id="365" r:id="rId12"/>
    <p:sldId id="366" r:id="rId13"/>
    <p:sldId id="367" r:id="rId14"/>
    <p:sldId id="368" r:id="rId15"/>
    <p:sldId id="369" r:id="rId16"/>
    <p:sldId id="370" r:id="rId17"/>
    <p:sldId id="371" r:id="rId18"/>
    <p:sldId id="372" r:id="rId19"/>
    <p:sldId id="373" r:id="rId20"/>
    <p:sldId id="374" r:id="rId21"/>
    <p:sldId id="375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4" r:id="rId31"/>
    <p:sldId id="385" r:id="rId32"/>
    <p:sldId id="386" r:id="rId33"/>
    <p:sldId id="387" r:id="rId34"/>
    <p:sldId id="388" r:id="rId35"/>
    <p:sldId id="389" r:id="rId36"/>
    <p:sldId id="390" r:id="rId37"/>
    <p:sldId id="391" r:id="rId38"/>
    <p:sldId id="392" r:id="rId39"/>
    <p:sldId id="393" r:id="rId40"/>
    <p:sldId id="394" r:id="rId41"/>
    <p:sldId id="395" r:id="rId42"/>
    <p:sldId id="396" r:id="rId43"/>
    <p:sldId id="397" r:id="rId44"/>
    <p:sldId id="398" r:id="rId45"/>
    <p:sldId id="399" r:id="rId46"/>
    <p:sldId id="400" r:id="rId47"/>
    <p:sldId id="401" r:id="rId48"/>
    <p:sldId id="402" r:id="rId49"/>
    <p:sldId id="403" r:id="rId50"/>
    <p:sldId id="404" r:id="rId51"/>
    <p:sldId id="405" r:id="rId52"/>
    <p:sldId id="406" r:id="rId53"/>
    <p:sldId id="407" r:id="rId54"/>
    <p:sldId id="408" r:id="rId55"/>
    <p:sldId id="409" r:id="rId56"/>
    <p:sldId id="410" r:id="rId57"/>
    <p:sldId id="411" r:id="rId58"/>
    <p:sldId id="412" r:id="rId59"/>
    <p:sldId id="413" r:id="rId60"/>
    <p:sldId id="414" r:id="rId61"/>
    <p:sldId id="415" r:id="rId62"/>
    <p:sldId id="416" r:id="rId63"/>
    <p:sldId id="418" r:id="rId64"/>
    <p:sldId id="419" r:id="rId65"/>
    <p:sldId id="420" r:id="rId66"/>
    <p:sldId id="421" r:id="rId67"/>
    <p:sldId id="422" r:id="rId68"/>
    <p:sldId id="423" r:id="rId69"/>
    <p:sldId id="424" r:id="rId70"/>
    <p:sldId id="426" r:id="rId71"/>
    <p:sldId id="448" r:id="rId72"/>
    <p:sldId id="428" r:id="rId73"/>
    <p:sldId id="429" r:id="rId74"/>
    <p:sldId id="430" r:id="rId75"/>
    <p:sldId id="431" r:id="rId76"/>
    <p:sldId id="432" r:id="rId77"/>
    <p:sldId id="433" r:id="rId78"/>
    <p:sldId id="434" r:id="rId79"/>
    <p:sldId id="435" r:id="rId80"/>
    <p:sldId id="436" r:id="rId81"/>
    <p:sldId id="437" r:id="rId82"/>
    <p:sldId id="438" r:id="rId83"/>
    <p:sldId id="439" r:id="rId84"/>
    <p:sldId id="440" r:id="rId85"/>
    <p:sldId id="441" r:id="rId86"/>
    <p:sldId id="446" r:id="rId87"/>
    <p:sldId id="447" r:id="rId88"/>
  </p:sldIdLst>
  <p:sldSz cx="9144000" cy="6858000" type="screen4x3"/>
  <p:notesSz cx="7077075" cy="9051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616" userDrawn="1">
          <p15:clr>
            <a:srgbClr val="A4A3A4"/>
          </p15:clr>
        </p15:guide>
        <p15:guide id="3" orient="horz" pos="864" userDrawn="1">
          <p15:clr>
            <a:srgbClr val="A4A3A4"/>
          </p15:clr>
        </p15:guide>
        <p15:guide id="4" pos="2832" userDrawn="1">
          <p15:clr>
            <a:srgbClr val="A4A3A4"/>
          </p15:clr>
        </p15:guide>
        <p15:guide id="5" pos="52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50">
          <p15:clr>
            <a:srgbClr val="A4A3A4"/>
          </p15:clr>
        </p15:guide>
        <p15:guide id="2" pos="223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36143"/>
    <a:srgbClr val="537953"/>
    <a:srgbClr val="FFFF66"/>
    <a:srgbClr val="0000FF"/>
    <a:srgbClr val="0066FF"/>
    <a:srgbClr val="507450"/>
    <a:srgbClr val="65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432CFD-9156-46FB-BED7-FA63151FE830}" v="1" dt="2023-02-03T20:38:56.1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2" autoAdjust="0"/>
    <p:restoredTop sz="86455" autoAdjust="0"/>
  </p:normalViewPr>
  <p:slideViewPr>
    <p:cSldViewPr>
      <p:cViewPr varScale="1">
        <p:scale>
          <a:sx n="47" d="100"/>
          <a:sy n="47" d="100"/>
        </p:scale>
        <p:origin x="1068" y="40"/>
      </p:cViewPr>
      <p:guideLst>
        <p:guide orient="horz" pos="2160"/>
        <p:guide pos="5616"/>
        <p:guide orient="horz" pos="864"/>
        <p:guide pos="2832"/>
        <p:guide pos="5280"/>
      </p:guideLst>
    </p:cSldViewPr>
  </p:slideViewPr>
  <p:outlineViewPr>
    <p:cViewPr>
      <p:scale>
        <a:sx n="33" d="100"/>
        <a:sy n="33" d="100"/>
      </p:scale>
      <p:origin x="0" y="-4116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3792"/>
    </p:cViewPr>
  </p:sorterViewPr>
  <p:notesViewPr>
    <p:cSldViewPr>
      <p:cViewPr>
        <p:scale>
          <a:sx n="75" d="100"/>
          <a:sy n="75" d="100"/>
        </p:scale>
        <p:origin x="2322" y="636"/>
      </p:cViewPr>
      <p:guideLst>
        <p:guide orient="horz" pos="2850"/>
        <p:guide pos="223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handoutMaster" Target="handoutMasters/handoutMaster1.xml"/><Relationship Id="rId95" Type="http://schemas.openxmlformats.org/officeDocument/2006/relationships/tableStyles" Target="tableStyle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commentAuthors" Target="commentAuthors.xml"/><Relationship Id="rId9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025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025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fld id="{6FD5EA9A-6A40-4684-9011-C65E0468FA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0025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74763" y="677863"/>
            <a:ext cx="4527550" cy="3395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2975" y="4300538"/>
            <a:ext cx="5191125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0025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fld id="{6E1F2C9B-9E4E-4D6F-A809-7D8ABBB4E9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55B818-7315-408E-A250-DF9EFFE0F1EE}" type="slidenum">
              <a:rPr lang="en-US"/>
              <a:pPr/>
              <a:t>5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 w="12700" cap="flat">
            <a:solidFill>
              <a:schemeClr val="tx1"/>
            </a:solidFill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  <a:ln/>
        </p:spPr>
        <p:txBody>
          <a:bodyPr lIns="90353" tIns="45177" rIns="90353" bIns="4517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92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6A6C0F-98B7-421E-A36A-27AE30FD1849}" type="slidenum">
              <a:rPr lang="en-US"/>
              <a:pPr/>
              <a:t>61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5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1EEC54-3A45-4EBC-A7DF-14C577E96793}" type="slidenum">
              <a:rPr lang="en-US"/>
              <a:pPr/>
              <a:t>62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18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F38DC3-E9F8-4322-9B1B-BCDF8540CB64}" type="slidenum">
              <a:rPr lang="en-US"/>
              <a:pPr/>
              <a:t>63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12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545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F2C9B-9E4E-4D6F-A809-7D8ABBB4E98D}" type="slidenum">
              <a:rPr lang="en-US" altLang="en-US" smtClean="0"/>
              <a:pPr>
                <a:defRPr/>
              </a:pPr>
              <a:t>77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3842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10AB89-EB05-41A4-9971-9A8049D8D466}" type="slidenum">
              <a:rPr lang="en-US"/>
              <a:pPr/>
              <a:t>49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24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831BC6-C3C2-41C0-82DB-AEBC086F3D89}" type="slidenum">
              <a:rPr lang="en-US"/>
              <a:pPr/>
              <a:t>50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29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3BA25A-2B2B-4415-BF62-BC97EF9CD7C9}" type="slidenum">
              <a:rPr lang="en-US"/>
              <a:pPr/>
              <a:t>51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38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BD27BC-6BD5-44B9-8545-DA2884BE7FE2}" type="slidenum">
              <a:rPr lang="en-US"/>
              <a:pPr/>
              <a:t>52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02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15F2-E8FD-4875-AD3A-03180DA3D516}" type="slidenum">
              <a:rPr lang="en-US"/>
              <a:pPr/>
              <a:t>54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71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A37431-7293-40B4-BC9C-17BC870B7137}" type="slidenum">
              <a:rPr lang="en-US"/>
              <a:pPr/>
              <a:t>55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28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05A5E1-FAD6-4EB5-AED9-66DCBEBCA9AB}" type="slidenum">
              <a:rPr lang="en-US"/>
              <a:pPr/>
              <a:t>58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52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5421A2-78BB-419E-9328-C39A4694CDB3}" type="slidenum">
              <a:rPr lang="en-US"/>
              <a:pPr/>
              <a:t>60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75" y="687388"/>
            <a:ext cx="4505325" cy="3379787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973" y="4299665"/>
            <a:ext cx="5193131" cy="40717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9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d line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descr="red line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 descr="gray box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g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10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7579614" cy="1069848"/>
          </a:xfrm>
        </p:spPr>
        <p:txBody>
          <a:bodyPr>
            <a:noAutofit/>
          </a:bodyPr>
          <a:lstStyle>
            <a:lvl1pPr marL="0" indent="0" algn="l">
              <a:buNone/>
              <a:defRPr sz="4000" b="0" i="1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0" name="Group 9" descr="slide number"/>
          <p:cNvGrpSpPr>
            <a:grpSpLocks noChangeAspect="1"/>
          </p:cNvGrpSpPr>
          <p:nvPr userDrawn="1"/>
        </p:nvGrpSpPr>
        <p:grpSpPr>
          <a:xfrm>
            <a:off x="8522208" y="6258560"/>
            <a:ext cx="393192" cy="393192"/>
            <a:chOff x="9685338" y="4460675"/>
            <a:chExt cx="1080904" cy="1080902"/>
          </a:xfrm>
        </p:grpSpPr>
        <p:sp>
          <p:nvSpPr>
            <p:cNvPr id="11" name="Oval 10" descr="oval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 descr="oval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0" name="Rectangle 19" descr="slide number"/>
          <p:cNvSpPr/>
          <p:nvPr userDrawn="1"/>
        </p:nvSpPr>
        <p:spPr>
          <a:xfrm>
            <a:off x="8554176" y="6324351"/>
            <a:ext cx="3292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B66D5D78-5492-4501-9F0C-B64D119CB390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769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8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76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75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4B-</a:t>
            </a:r>
            <a:fld id="{DCA764BA-4FF7-44AC-B092-3A07FE14C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61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4B-</a:t>
            </a:r>
            <a:fld id="{B71860C1-562C-4EB9-ACB8-D00F6BC714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14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85800" y="193590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685546" y="1295400"/>
            <a:ext cx="7772654" cy="53425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274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wrap="square"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8526780" y="6255258"/>
            <a:ext cx="393192" cy="393192"/>
            <a:chOff x="8532189" y="5068824"/>
            <a:chExt cx="393192" cy="393192"/>
          </a:xfrm>
        </p:grpSpPr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1065680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5648"/>
            <a:ext cx="7772400" cy="914400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546" y="1286890"/>
            <a:ext cx="36576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800600" y="1286890"/>
            <a:ext cx="36576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6857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85800" y="195648"/>
            <a:ext cx="7772400" cy="914400"/>
          </a:xfrm>
        </p:spPr>
        <p:txBody>
          <a:bodyPr wrap="square">
            <a:no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5400"/>
            <a:ext cx="3657600" cy="76444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095197"/>
            <a:ext cx="3657600" cy="4580510"/>
          </a:xfrm>
        </p:spPr>
        <p:txBody>
          <a:bodyPr/>
          <a:lstStyle>
            <a:lvl1pPr marL="365760" indent="-365760">
              <a:defRPr sz="2400"/>
            </a:lvl1pPr>
            <a:lvl2pPr marL="731520" indent="-365760">
              <a:buFont typeface="Courier New" panose="02070309020205020404" pitchFamily="49" charset="0"/>
              <a:buChar char="o"/>
              <a:defRPr sz="2000"/>
            </a:lvl2pPr>
            <a:lvl3pPr marL="1096963" indent="-365125">
              <a:buFont typeface="Rockwell" panose="02060603020205020403" pitchFamily="18" charset="0"/>
              <a:buChar char="–"/>
              <a:defRPr sz="1800"/>
            </a:lvl3pPr>
            <a:lvl4pPr marL="1463040" indent="-365760">
              <a:buFont typeface="Arial" panose="020B0604020202020204" pitchFamily="34" charset="0"/>
              <a:buChar char="•"/>
              <a:defRPr sz="1800"/>
            </a:lvl4pPr>
            <a:lvl5pPr marL="1828800" indent="-365760">
              <a:buFont typeface="Rockwell" panose="02060603020205020403" pitchFamily="18" charset="0"/>
              <a:buChar char="◊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1295400"/>
            <a:ext cx="3657600" cy="764440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4820793" y="2095197"/>
            <a:ext cx="3657600" cy="4580510"/>
          </a:xfrm>
        </p:spPr>
        <p:txBody>
          <a:bodyPr/>
          <a:lstStyle>
            <a:lvl1pPr marL="365760" indent="-365760">
              <a:defRPr sz="2400"/>
            </a:lvl1pPr>
            <a:lvl2pPr marL="731520" indent="-365760">
              <a:buFont typeface="Courier New" panose="02070309020205020404" pitchFamily="49" charset="0"/>
              <a:buChar char="o"/>
              <a:defRPr sz="2000"/>
            </a:lvl2pPr>
            <a:lvl3pPr marL="1096963" indent="-365125">
              <a:buFont typeface="Rockwell" panose="02060603020205020403" pitchFamily="18" charset="0"/>
              <a:buChar char="–"/>
              <a:defRPr sz="1800"/>
            </a:lvl3pPr>
            <a:lvl4pPr marL="1463040" indent="-365760">
              <a:buFont typeface="Arial" panose="020B0604020202020204" pitchFamily="34" charset="0"/>
              <a:buChar char="•"/>
              <a:defRPr sz="1800"/>
            </a:lvl4pPr>
            <a:lvl5pPr marL="1828800" indent="-365760">
              <a:buFont typeface="Rockwell" panose="02060603020205020403" pitchFamily="18" charset="0"/>
              <a:buChar char="◊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9526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7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wrap="square" anchor="t" anchorCtr="0">
            <a:normAutofit/>
          </a:bodyPr>
          <a:lstStyle>
            <a:lvl1pPr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764616" y="685800"/>
            <a:ext cx="5026584" cy="5962650"/>
          </a:xfrm>
        </p:spPr>
        <p:txBody>
          <a:bodyPr/>
          <a:lstStyle>
            <a:lvl1pPr marL="365760" indent="-365760">
              <a:defRPr sz="2000"/>
            </a:lvl1pPr>
            <a:lvl2pPr marL="731520" indent="-365760">
              <a:buFont typeface="Courier New" panose="02070309020205020404" pitchFamily="49" charset="0"/>
              <a:buChar char="o"/>
              <a:defRPr sz="1800"/>
            </a:lvl2pPr>
            <a:lvl3pPr marL="1096963" indent="-365125">
              <a:buFont typeface="Rockwell" panose="02060603020205020403" pitchFamily="18" charset="0"/>
              <a:buChar char="–"/>
              <a:defRPr sz="1600"/>
            </a:lvl3pPr>
            <a:lvl4pPr marL="1463040" indent="-365760">
              <a:buFont typeface="Arial" panose="020B0604020202020204" pitchFamily="34" charset="0"/>
              <a:buChar char="•"/>
              <a:defRPr sz="1600"/>
            </a:lvl4pPr>
            <a:lvl5pPr marL="1828800" indent="-365760">
              <a:buFont typeface="Rockwell" panose="02060603020205020403" pitchFamily="18" charset="0"/>
              <a:buChar char="◊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1735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3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19200"/>
            <a:ext cx="7772400" cy="5429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93590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 descr="slide number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 descr="oval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 descr="oval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cxnSp>
        <p:nvCxnSpPr>
          <p:cNvPr id="10" name="Straight Connector 9" descr="red line"/>
          <p:cNvCxnSpPr/>
          <p:nvPr userDrawn="1"/>
        </p:nvCxnSpPr>
        <p:spPr>
          <a:xfrm>
            <a:off x="675132" y="1219200"/>
            <a:ext cx="7772400" cy="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 descr="slide number"/>
          <p:cNvSpPr/>
          <p:nvPr userDrawn="1"/>
        </p:nvSpPr>
        <p:spPr>
          <a:xfrm>
            <a:off x="8554632" y="6321049"/>
            <a:ext cx="3292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B66D5D78-5492-4501-9F0C-B64D119CB390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51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3973" r:id="rId12"/>
    <p:sldLayoutId id="2147484135" r:id="rId13"/>
    <p:sldLayoutId id="2147484136" r:id="rId1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 cap="all" baseline="0"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Rockwell" panose="02060603020205020403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4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Rockwell" panose="02060603020205020403" pitchFamily="18" charset="0"/>
        <a:buChar char="◊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Water Handling Operations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Unit 4B – Water Sources </a:t>
            </a:r>
          </a:p>
          <a:p>
            <a:r>
              <a:rPr lang="en-US" dirty="0"/>
              <a:t>and Pumping Operations</a:t>
            </a:r>
          </a:p>
        </p:txBody>
      </p:sp>
      <p:pic>
        <p:nvPicPr>
          <p:cNvPr id="36868" name="Picture 4" descr="hoselay graphic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346774" y="1524000"/>
            <a:ext cx="1853121" cy="2667000"/>
          </a:xfrm>
          <a:prstGeom prst="rect">
            <a:avLst/>
          </a:prstGeom>
          <a:noFill/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7AF8059-F22A-D28F-7F79-AC3EA788B1FB}"/>
              </a:ext>
            </a:extLst>
          </p:cNvPr>
          <p:cNvSpPr txBox="1"/>
          <p:nvPr/>
        </p:nvSpPr>
        <p:spPr>
          <a:xfrm>
            <a:off x="765924" y="6248400"/>
            <a:ext cx="2453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Version: January 2023</a:t>
            </a:r>
          </a:p>
        </p:txBody>
      </p:sp>
    </p:spTree>
    <p:extLst>
      <p:ext uri="{BB962C8B-B14F-4D97-AF65-F5344CB8AC3E}">
        <p14:creationId xmlns:p14="http://schemas.microsoft.com/office/powerpoint/2010/main" val="1751155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Irrigation Risers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Obtain owner permission.</a:t>
            </a:r>
          </a:p>
          <a:p>
            <a:r>
              <a:rPr lang="en-US" dirty="0"/>
              <a:t>Consult with owner regarding line and pump.</a:t>
            </a:r>
          </a:p>
          <a:p>
            <a:r>
              <a:rPr lang="en-US" dirty="0"/>
              <a:t>Use riser adapter and fill hose.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dirty="0"/>
              <a:t>Open with caution.</a:t>
            </a:r>
          </a:p>
          <a:p>
            <a:r>
              <a:rPr lang="en-US" dirty="0"/>
              <a:t>Communicate location to others. </a:t>
            </a:r>
          </a:p>
          <a:p>
            <a:endParaRPr lang="en-US" dirty="0"/>
          </a:p>
        </p:txBody>
      </p:sp>
      <p:pic>
        <p:nvPicPr>
          <p:cNvPr id="47108" name="Picture 4" descr="irrigation riser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19600" y="3048000"/>
            <a:ext cx="3957897" cy="29718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26304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Stock Ponds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Limit environmental impacts.</a:t>
            </a:r>
          </a:p>
          <a:p>
            <a:r>
              <a:rPr lang="en-US" dirty="0"/>
              <a:t>Obtain owner permission.</a:t>
            </a:r>
          </a:p>
          <a:p>
            <a:r>
              <a:rPr lang="en-US" dirty="0"/>
              <a:t>Adequate water supply.</a:t>
            </a:r>
          </a:p>
          <a:p>
            <a:r>
              <a:rPr lang="en-US" dirty="0"/>
              <a:t>Good ingress and egress.</a:t>
            </a:r>
          </a:p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dirty="0"/>
              <a:t>Communicate location to others. </a:t>
            </a:r>
          </a:p>
          <a:p>
            <a:r>
              <a:rPr lang="en-US" dirty="0"/>
              <a:t>Pond refilled after use, if required.</a:t>
            </a:r>
          </a:p>
          <a:p>
            <a:endParaRPr lang="en-US" dirty="0"/>
          </a:p>
        </p:txBody>
      </p:sp>
      <p:pic>
        <p:nvPicPr>
          <p:cNvPr id="9" name="Picture 8" descr="stock po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3448373"/>
            <a:ext cx="4000500" cy="2667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93899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Canals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Obtain owner permission before use.</a:t>
            </a:r>
          </a:p>
          <a:p>
            <a:r>
              <a:rPr lang="en-US" dirty="0"/>
              <a:t>Inspect site for safe access (cut banks, soft or loose banks can cause engine rollovers).</a:t>
            </a:r>
          </a:p>
          <a:p>
            <a:r>
              <a:rPr lang="en-US" dirty="0"/>
              <a:t>Communicate location to others. </a:t>
            </a:r>
          </a:p>
        </p:txBody>
      </p:sp>
      <p:pic>
        <p:nvPicPr>
          <p:cNvPr id="49156" name="Picture 4" descr="cana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43200" y="3429000"/>
            <a:ext cx="3656013" cy="2744788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1685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StandPipes</a:t>
            </a:r>
            <a:endParaRPr lang="en-US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Obtain owner permission.</a:t>
            </a:r>
          </a:p>
          <a:p>
            <a:r>
              <a:rPr lang="en-US"/>
              <a:t>Ensure fill hose is long enough to be placed in tank.</a:t>
            </a:r>
          </a:p>
          <a:p>
            <a:pPr lvl="1"/>
            <a:r>
              <a:rPr lang="en-US"/>
              <a:t>Use an air gap as backflow prevention.</a:t>
            </a:r>
          </a:p>
          <a:p>
            <a:r>
              <a:rPr lang="en-US"/>
              <a:t>Employ a two-person operation when necessary.</a:t>
            </a:r>
          </a:p>
          <a:p>
            <a:r>
              <a:rPr lang="en-US"/>
              <a:t>Open with caution.</a:t>
            </a:r>
          </a:p>
          <a:p>
            <a:r>
              <a:rPr lang="en-US"/>
              <a:t>Communicate location to others. </a:t>
            </a:r>
            <a:endParaRPr lang="en-US" dirty="0"/>
          </a:p>
        </p:txBody>
      </p:sp>
      <p:pic>
        <p:nvPicPr>
          <p:cNvPr id="3" name="Picture 2" descr="stand pip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71600"/>
            <a:ext cx="3739461" cy="43434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06836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Municipal Apparatus</a:t>
            </a:r>
            <a:endParaRPr lang="en-US" dirty="0"/>
          </a:p>
        </p:txBody>
      </p:sp>
      <p:pic>
        <p:nvPicPr>
          <p:cNvPr id="51203" name="Picture 3" descr="municipal engin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2000" y="2667000"/>
            <a:ext cx="3656013" cy="2616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1204" name="Picture 4" descr="structure fire engin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25988" y="2667000"/>
            <a:ext cx="3656012" cy="2616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24702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Considerations</a:t>
            </a: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Municipal apparatus deal primarily with large volume pumps. </a:t>
            </a:r>
          </a:p>
          <a:p>
            <a:r>
              <a:rPr lang="en-US" dirty="0"/>
              <a:t>Thread types vary from department to department. Carefully inspect all connections before using.</a:t>
            </a:r>
          </a:p>
          <a:p>
            <a:r>
              <a:rPr lang="en-US" dirty="0"/>
              <a:t>When filling through the direct fill (</a:t>
            </a:r>
            <a:r>
              <a:rPr lang="en-US" dirty="0" err="1"/>
              <a:t>Dri</a:t>
            </a:r>
            <a:r>
              <a:rPr lang="en-US" dirty="0"/>
              <a:t>-Fill) valve, do </a:t>
            </a:r>
            <a:r>
              <a:rPr lang="en-US" b="1" u="sng" dirty="0"/>
              <a:t>not</a:t>
            </a:r>
            <a:r>
              <a:rPr lang="en-US" dirty="0"/>
              <a:t> exceed 50 PSI.</a:t>
            </a:r>
          </a:p>
        </p:txBody>
      </p:sp>
    </p:spTree>
    <p:extLst>
      <p:ext uri="{BB962C8B-B14F-4D97-AF65-F5344CB8AC3E}">
        <p14:creationId xmlns:p14="http://schemas.microsoft.com/office/powerpoint/2010/main" val="1820081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Fire Hydrants</a:t>
            </a:r>
            <a:endParaRPr lang="en-US" dirty="0"/>
          </a:p>
        </p:txBody>
      </p:sp>
      <p:pic>
        <p:nvPicPr>
          <p:cNvPr id="5" name="Picture 4" descr="Hydrant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35259" y="2667000"/>
            <a:ext cx="5486400" cy="3918857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67729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 Barrel Fire Hydrant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Most common.</a:t>
            </a:r>
          </a:p>
          <a:p>
            <a:r>
              <a:rPr lang="en-US"/>
              <a:t>Used in areas subject to freezing.</a:t>
            </a:r>
          </a:p>
          <a:p>
            <a:r>
              <a:rPr lang="en-US"/>
              <a:t>Drain when not in use.</a:t>
            </a:r>
          </a:p>
          <a:p>
            <a:r>
              <a:rPr lang="en-US"/>
              <a:t>Single on/off system.</a:t>
            </a:r>
          </a:p>
          <a:p>
            <a:r>
              <a:rPr lang="en-US"/>
              <a:t>Stem nut must be opened all the way.</a:t>
            </a:r>
            <a:endParaRPr lang="en-US" dirty="0"/>
          </a:p>
        </p:txBody>
      </p:sp>
      <p:pic>
        <p:nvPicPr>
          <p:cNvPr id="54276" name="Picture 4" descr="dry barrel hydrant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00587" y="1371600"/>
            <a:ext cx="3681413" cy="3913188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50003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Wet Barrel Fire Hydrant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Used in areas not subject to freezing.</a:t>
            </a:r>
          </a:p>
          <a:p>
            <a:r>
              <a:rPr lang="en-US" dirty="0"/>
              <a:t>Always charged.</a:t>
            </a:r>
          </a:p>
          <a:p>
            <a:r>
              <a:rPr lang="en-US" dirty="0"/>
              <a:t>Individual hookup.</a:t>
            </a:r>
          </a:p>
        </p:txBody>
      </p:sp>
      <p:pic>
        <p:nvPicPr>
          <p:cNvPr id="55300" name="Picture 4" descr="wet barrel hydra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1371601"/>
            <a:ext cx="4104592" cy="3505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44285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/>
              <a:t>Proper Use and Hazards Associated with Hydrant Use</a:t>
            </a:r>
          </a:p>
        </p:txBody>
      </p:sp>
      <p:sp>
        <p:nvSpPr>
          <p:cNvPr id="56323" name="Text Box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133600"/>
            <a:ext cx="6629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6324" name="Text 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2860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pic>
        <p:nvPicPr>
          <p:cNvPr id="56325" name="Picture 5" descr="hydrant u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512" y="1371600"/>
            <a:ext cx="2706688" cy="4059238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6326" name="Picture 6" descr="hydrant us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62400" y="1965960"/>
            <a:ext cx="4402793" cy="292608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47368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Objectives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Identify water sources used in engine refill operations.</a:t>
            </a:r>
          </a:p>
          <a:p>
            <a:pPr lvl="0"/>
            <a:r>
              <a:rPr lang="en-US" dirty="0"/>
              <a:t>Define aquatic invasive species.</a:t>
            </a:r>
          </a:p>
          <a:p>
            <a:pPr lvl="0"/>
            <a:r>
              <a:rPr lang="en-US" dirty="0"/>
              <a:t>Discuss actions an ENOP can perform to help reduce/eliminate the spread of aquatic invasive species.</a:t>
            </a:r>
          </a:p>
          <a:p>
            <a:pPr lvl="0"/>
            <a:r>
              <a:rPr lang="en-US" dirty="0"/>
              <a:t>Identify potential problems that occur when interfacing with a municipal apparatus.</a:t>
            </a:r>
          </a:p>
          <a:p>
            <a:pPr lvl="0"/>
            <a:r>
              <a:rPr lang="en-US" dirty="0"/>
              <a:t>Demonstrate the use and hazards of hydrants during refill operations.</a:t>
            </a:r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6040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Hydrant Hookup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five-sided hydrant wrench is the </a:t>
            </a:r>
            <a:r>
              <a:rPr lang="en-US" b="1" u="sng" dirty="0"/>
              <a:t>only</a:t>
            </a:r>
            <a:r>
              <a:rPr lang="en-US" dirty="0"/>
              <a:t> wrench that should be used on hydrants.</a:t>
            </a:r>
          </a:p>
        </p:txBody>
      </p:sp>
      <p:pic>
        <p:nvPicPr>
          <p:cNvPr id="58372" name="Picture 4" descr="hydrant wrench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43387" y="1371600"/>
            <a:ext cx="4138613" cy="310832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72275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Hydrant Hookup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u="sng" dirty="0"/>
              <a:t>Always</a:t>
            </a:r>
            <a:r>
              <a:rPr lang="en-US" dirty="0"/>
              <a:t> use the correct thread adapters and reducers.</a:t>
            </a:r>
          </a:p>
        </p:txBody>
      </p:sp>
      <p:pic>
        <p:nvPicPr>
          <p:cNvPr id="59397" name="Picture 5" descr="hydrant hook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3387" y="1371600"/>
            <a:ext cx="4138613" cy="313372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89865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Hydrant Hookup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While the hydrant is in the </a:t>
            </a:r>
            <a:r>
              <a:rPr lang="en-US" b="1" i="1" dirty="0"/>
              <a:t>off </a:t>
            </a:r>
            <a:r>
              <a:rPr lang="en-US" dirty="0"/>
              <a:t>position, install appropriate fittings to control hydrant flow.</a:t>
            </a:r>
          </a:p>
        </p:txBody>
      </p:sp>
      <p:pic>
        <p:nvPicPr>
          <p:cNvPr id="60420" name="Picture 4" descr="hydrant hookup fitt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3387" y="1371600"/>
            <a:ext cx="4138613" cy="305435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5470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Hydrant Use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Open and close hydrant and valves slowly to avoid water hammer.</a:t>
            </a:r>
          </a:p>
          <a:p>
            <a:r>
              <a:rPr lang="en-US" dirty="0"/>
              <a:t>Bleed off any air, rust, or debris before attaching hose.</a:t>
            </a:r>
          </a:p>
        </p:txBody>
      </p:sp>
      <p:pic>
        <p:nvPicPr>
          <p:cNvPr id="61444" name="Picture 4" descr="hydrant hookup and u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5712" y="1371600"/>
            <a:ext cx="3316288" cy="4973459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39691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Hydrant Use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Open hydrant </a:t>
            </a:r>
            <a:r>
              <a:rPr lang="en-US" b="1" i="1" dirty="0"/>
              <a:t>completely</a:t>
            </a:r>
            <a:r>
              <a:rPr lang="en-US" dirty="0"/>
              <a:t>.</a:t>
            </a:r>
          </a:p>
          <a:p>
            <a:pPr lvl="1"/>
            <a:r>
              <a:rPr lang="en-US" b="1" u="sng" dirty="0"/>
              <a:t>Never</a:t>
            </a:r>
            <a:r>
              <a:rPr lang="en-US" dirty="0"/>
              <a:t> control hydrant flow with the stem nut!</a:t>
            </a:r>
          </a:p>
        </p:txBody>
      </p:sp>
      <p:pic>
        <p:nvPicPr>
          <p:cNvPr id="62468" name="Picture 4" descr="hydrant u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726" y="1371600"/>
            <a:ext cx="4242274" cy="28194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9406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Improper Hydrant Use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Contamination of water supply</a:t>
            </a:r>
          </a:p>
          <a:p>
            <a:r>
              <a:rPr lang="en-US"/>
              <a:t>Damage to underground water supply lines</a:t>
            </a:r>
          </a:p>
          <a:p>
            <a:r>
              <a:rPr lang="en-US"/>
              <a:t>Injury to the operator</a:t>
            </a:r>
          </a:p>
          <a:p>
            <a:r>
              <a:rPr lang="en-US"/>
              <a:t>Damage to the engine attachments, fill controls, backflow prevention devices, or hose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17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Backflow Prevention Devices</a:t>
            </a:r>
            <a:endParaRPr lang="en-US" dirty="0"/>
          </a:p>
        </p:txBody>
      </p:sp>
      <p:pic>
        <p:nvPicPr>
          <p:cNvPr id="64515" name="Picture 3" descr="backflow prevention devic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81400" y="2847403"/>
            <a:ext cx="4454471" cy="3241256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19213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backflow prevention devices Required?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1400" y="1295400"/>
            <a:ext cx="4876800" cy="5342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i="1" u="sng" dirty="0"/>
              <a:t>Answer</a:t>
            </a:r>
            <a:r>
              <a:rPr lang="en-US" sz="3600" b="1" i="1" dirty="0"/>
              <a:t>:</a:t>
            </a:r>
            <a:br>
              <a:rPr lang="en-US" sz="3600" dirty="0"/>
            </a:br>
            <a:r>
              <a:rPr lang="en-US" sz="3600" dirty="0"/>
              <a:t>To prevent contamination of the drinking water supply!</a:t>
            </a:r>
          </a:p>
        </p:txBody>
      </p:sp>
      <p:pic>
        <p:nvPicPr>
          <p:cNvPr id="2" name="Picture 1" descr="person pondering a question 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391920"/>
            <a:ext cx="3048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12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95648"/>
            <a:ext cx="7772400" cy="914400"/>
          </a:xfrm>
        </p:spPr>
        <p:txBody>
          <a:bodyPr/>
          <a:lstStyle/>
          <a:p>
            <a:r>
              <a:rPr lang="en-US" dirty="0"/>
              <a:t>Backflow Prevention Device </a:t>
            </a:r>
            <a:r>
              <a:rPr lang="en-US" sz="3200" dirty="0"/>
              <a:t>Components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Two check valves</a:t>
            </a:r>
          </a:p>
          <a:p>
            <a:r>
              <a:rPr lang="en-US"/>
              <a:t>Differential pressure relief valve</a:t>
            </a:r>
          </a:p>
          <a:p>
            <a:r>
              <a:rPr lang="en-US"/>
              <a:t>Four properly located test cocks</a:t>
            </a:r>
          </a:p>
          <a:p>
            <a:r>
              <a:rPr lang="en-US"/>
              <a:t>Two isolation valves</a:t>
            </a:r>
            <a:endParaRPr lang="en-US" dirty="0"/>
          </a:p>
        </p:txBody>
      </p:sp>
      <p:pic>
        <p:nvPicPr>
          <p:cNvPr id="66564" name="Picture 4" descr="backflow prevention devic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24400" y="1371600"/>
            <a:ext cx="3656013" cy="266065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00523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Backflow Prevention Devices</a:t>
            </a:r>
            <a:br>
              <a:rPr lang="en-US" dirty="0"/>
            </a:br>
            <a:r>
              <a:rPr lang="en-US" sz="3200" dirty="0"/>
              <a:t>Use of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Place between the hydrant and the engine tank.</a:t>
            </a:r>
          </a:p>
          <a:p>
            <a:r>
              <a:rPr lang="en-US" dirty="0"/>
              <a:t>Know the local protocol regarding hydrant use.</a:t>
            </a:r>
          </a:p>
          <a:p>
            <a:r>
              <a:rPr lang="en-US" dirty="0"/>
              <a:t>Certify and test device annually.</a:t>
            </a:r>
          </a:p>
          <a:p>
            <a:r>
              <a:rPr lang="en-US" dirty="0"/>
              <a:t>Use the air gap method to refill if you do not have a backflow prevention device.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25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Objectives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lvl="0"/>
            <a:r>
              <a:rPr lang="en-US" dirty="0"/>
              <a:t>Describe the differences between parallel, stage, and series pumping.</a:t>
            </a:r>
          </a:p>
          <a:p>
            <a:pPr lvl="0"/>
            <a:r>
              <a:rPr lang="en-US" dirty="0"/>
              <a:t>Describe the differences between a simple and progressive hose lay.</a:t>
            </a:r>
          </a:p>
          <a:p>
            <a:pPr lvl="0"/>
            <a:r>
              <a:rPr lang="en-US" dirty="0"/>
              <a:t>List the advantages and disadvantages of hose deployment methods.</a:t>
            </a:r>
          </a:p>
          <a:p>
            <a:r>
              <a:rPr lang="en-US" dirty="0"/>
              <a:t>Locate and describe the function of valves in the fire engine plumbing system.</a:t>
            </a:r>
            <a:endParaRPr lang="en-US" altLang="en-US" dirty="0"/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Air Gap Method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 air gap assembly is a permanently attached pipe with a hose connection.</a:t>
            </a:r>
          </a:p>
          <a:p>
            <a:r>
              <a:rPr lang="en-US" dirty="0"/>
              <a:t>Requirements:</a:t>
            </a:r>
          </a:p>
          <a:p>
            <a:pPr lvl="1"/>
            <a:r>
              <a:rPr lang="en-US" dirty="0"/>
              <a:t>Air gap distance is required to be two times the inside diameter  of the pipe.</a:t>
            </a:r>
          </a:p>
          <a:p>
            <a:pPr lvl="1"/>
            <a:r>
              <a:rPr lang="en-US" dirty="0"/>
              <a:t>If no air gap assembly or backflow prevention device assembly is available, use the manual air gap method.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52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Air Gap Method</a:t>
            </a:r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Person holds the fill hose.</a:t>
            </a:r>
          </a:p>
          <a:p>
            <a:r>
              <a:rPr lang="en-US" b="1" u="sng" dirty="0"/>
              <a:t>Never</a:t>
            </a:r>
            <a:r>
              <a:rPr lang="en-US" dirty="0"/>
              <a:t> insert the fill hose into the tank.	</a:t>
            </a:r>
          </a:p>
          <a:p>
            <a:r>
              <a:rPr lang="en-US" b="1" u="sng" dirty="0"/>
              <a:t>Always</a:t>
            </a:r>
            <a:r>
              <a:rPr lang="en-US" dirty="0"/>
              <a:t> maintain the air gap.</a:t>
            </a:r>
          </a:p>
        </p:txBody>
      </p:sp>
      <p:pic>
        <p:nvPicPr>
          <p:cNvPr id="69634" name="Picture 2" descr="firefighter manually refilling engin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61078" y="3124200"/>
            <a:ext cx="4637087" cy="33194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80679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Aquatic Invasive Species</a:t>
            </a:r>
            <a:br>
              <a:rPr lang="en-US" dirty="0"/>
            </a:br>
            <a:r>
              <a:rPr lang="en-US" dirty="0"/>
              <a:t>(AIS)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80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Aquatic Invasive Species (AIS)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“Aquatic invasive species” are alien (non-native) aquatic plants and animals whose introduction into an ecosystem causes, or is likely to cause, economic or environmental harm or harm to human health.</a:t>
            </a:r>
          </a:p>
        </p:txBody>
      </p:sp>
      <p:pic>
        <p:nvPicPr>
          <p:cNvPr id="18" name="Picture 17" descr="ecosystem upset by an aquatic invasive species (Didymo)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773047" y="3614737"/>
            <a:ext cx="3613150" cy="27098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05217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Invasive Aquatic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Invasive aquatic plants are non-native plants that have adapted to living in, on, or next to water, and that can grow either submerged or partially submerged in water.</a:t>
            </a:r>
          </a:p>
        </p:txBody>
      </p:sp>
      <p:pic>
        <p:nvPicPr>
          <p:cNvPr id="5" name="Picture 4" descr="Eurasian milfoil"/>
          <p:cNvPicPr>
            <a:picLocks noChangeAspect="1"/>
          </p:cNvPicPr>
          <p:nvPr/>
        </p:nvPicPr>
        <p:blipFill>
          <a:blip r:embed="rId2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</a:blip>
          <a:stretch>
            <a:fillRect/>
          </a:stretch>
        </p:blipFill>
        <p:spPr>
          <a:xfrm rot="4616747">
            <a:off x="2647264" y="2368911"/>
            <a:ext cx="3146503" cy="45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67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Eurasian Milfoil</a:t>
            </a:r>
          </a:p>
        </p:txBody>
      </p:sp>
      <p:pic>
        <p:nvPicPr>
          <p:cNvPr id="9" name="Picture 8" descr="Eurasian milfoil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1840" y="1371600"/>
            <a:ext cx="4277360" cy="32004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9" descr="Eurasian milfoil"/>
          <p:cNvPicPr>
            <a:picLocks noChangeAspect="1"/>
          </p:cNvPicPr>
          <p:nvPr/>
        </p:nvPicPr>
        <p:blipFill>
          <a:blip r:embed="rId3"/>
          <a:srcRect b="885"/>
          <a:stretch>
            <a:fillRect/>
          </a:stretch>
        </p:blipFill>
        <p:spPr>
          <a:xfrm>
            <a:off x="4638675" y="2590800"/>
            <a:ext cx="3743325" cy="32004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55934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Chytrid Fungus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Microscopic</a:t>
            </a:r>
          </a:p>
          <a:p>
            <a:r>
              <a:rPr lang="en-US" dirty="0"/>
              <a:t>Mainly affects amphibians</a:t>
            </a:r>
          </a:p>
        </p:txBody>
      </p:sp>
      <p:pic>
        <p:nvPicPr>
          <p:cNvPr id="7" name="Picture 6" descr="chytrid fugu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371600"/>
            <a:ext cx="4572000" cy="4572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99326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Didymo</a:t>
            </a:r>
            <a:r>
              <a:rPr lang="en-US" dirty="0"/>
              <a:t> (Rock Snot)</a:t>
            </a:r>
          </a:p>
        </p:txBody>
      </p:sp>
      <p:pic>
        <p:nvPicPr>
          <p:cNvPr id="9" name="Picture 8" descr="Didymo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30240" y="1897380"/>
            <a:ext cx="2651760" cy="19202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" name="Picture 10" descr="Didym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575" y="1371600"/>
            <a:ext cx="2228850" cy="29718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2" name="Picture 11" descr="Didymo"/>
          <p:cNvPicPr>
            <a:picLocks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77240" y="1897380"/>
            <a:ext cx="2651760" cy="19202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3890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Invasive Aquatic Animals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Invasive aquatic animals are non-native animals that require a watery habitat but do not necessarily have to live entirely in water. </a:t>
            </a:r>
          </a:p>
        </p:txBody>
      </p:sp>
      <p:pic>
        <p:nvPicPr>
          <p:cNvPr id="5" name="Picture 4" descr="no snails graph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844" y="3108960"/>
            <a:ext cx="2421356" cy="245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32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Zealand </a:t>
            </a:r>
            <a:r>
              <a:rPr lang="en-US" dirty="0" err="1"/>
              <a:t>Mudsnails</a:t>
            </a:r>
            <a:endParaRPr lang="en-US" dirty="0"/>
          </a:p>
        </p:txBody>
      </p:sp>
      <p:pic>
        <p:nvPicPr>
          <p:cNvPr id="7" name="Picture 6" descr="New Zealand Mudsnai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371600"/>
            <a:ext cx="4285414" cy="384048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7" descr="New Zealand Mudsnai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71600"/>
            <a:ext cx="2804160" cy="384048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20730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Water Sources </a:t>
            </a:r>
            <a:br>
              <a:rPr lang="en-US"/>
            </a:br>
            <a:r>
              <a:rPr lang="en-US"/>
              <a:t>for Engine Refill </a:t>
            </a:r>
            <a:br>
              <a:rPr lang="en-US"/>
            </a:br>
            <a:r>
              <a:rPr lang="en-US"/>
              <a:t>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696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Zebra Mussels</a:t>
            </a:r>
          </a:p>
        </p:txBody>
      </p:sp>
      <p:pic>
        <p:nvPicPr>
          <p:cNvPr id="7" name="Picture 6" descr="zebra mussels"/>
          <p:cNvPicPr>
            <a:picLocks noChangeAspect="1"/>
          </p:cNvPicPr>
          <p:nvPr/>
        </p:nvPicPr>
        <p:blipFill rotWithShape="1">
          <a:blip r:embed="rId2"/>
          <a:srcRect l="3269" r="5192"/>
          <a:stretch/>
        </p:blipFill>
        <p:spPr>
          <a:xfrm>
            <a:off x="762000" y="1371600"/>
            <a:ext cx="4267200" cy="29718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7" descr="zebra mussel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1600" y="1371600"/>
            <a:ext cx="3200400" cy="29718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227625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Quagga</a:t>
            </a:r>
            <a:r>
              <a:rPr lang="en-US" dirty="0"/>
              <a:t> Mussels</a:t>
            </a:r>
          </a:p>
        </p:txBody>
      </p:sp>
      <p:pic>
        <p:nvPicPr>
          <p:cNvPr id="9" name="Picture 8" descr="quagga musse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71600"/>
            <a:ext cx="3652631" cy="2667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9" descr="quagga mussels"/>
          <p:cNvPicPr>
            <a:picLocks noChangeAspect="1"/>
          </p:cNvPicPr>
          <p:nvPr/>
        </p:nvPicPr>
        <p:blipFill rotWithShape="1">
          <a:blip r:embed="rId3"/>
          <a:srcRect l="2461" r="5737"/>
          <a:stretch/>
        </p:blipFill>
        <p:spPr>
          <a:xfrm>
            <a:off x="4724400" y="1371600"/>
            <a:ext cx="3657600" cy="2667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7174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Whirling Disease Parasite</a:t>
            </a:r>
          </a:p>
        </p:txBody>
      </p:sp>
      <p:pic>
        <p:nvPicPr>
          <p:cNvPr id="8" name="Picture 7" descr="Life cycle of Myxobolus cerebrali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1" y="1371599"/>
            <a:ext cx="4987637" cy="3429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cxnSp>
        <p:nvCxnSpPr>
          <p:cNvPr id="14" name="Straight Arrow Connecto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V="1">
            <a:off x="6172200" y="3276600"/>
            <a:ext cx="1981200" cy="400050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6200000" flipV="1">
            <a:off x="3464092" y="4530892"/>
            <a:ext cx="1219200" cy="539416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ife cycle of Myxobolus cerebralis - t. tubifex digest myxospores and cycle continu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977" y="4800600"/>
            <a:ext cx="1828800" cy="1878451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1295400" y="2286000"/>
            <a:ext cx="1828800" cy="1143000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ife cycle of Myxobolus cerebralis - T. tubifex release TAMs into wat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14600"/>
            <a:ext cx="1869260" cy="1828800"/>
          </a:xfrm>
          <a:prstGeom prst="rect">
            <a:avLst/>
          </a:prstGeom>
        </p:spPr>
      </p:pic>
      <p:pic>
        <p:nvPicPr>
          <p:cNvPr id="10" name="Picture 9" descr="Life cycle of Myxobolus cerebralis - TAMS attach to trout fry and decaying trout return myxospores to sedimen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2514600"/>
            <a:ext cx="183682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064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AIS Policy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AIS is an emerging issue with no clear national policy direction for fire operations. </a:t>
            </a:r>
          </a:p>
          <a:p>
            <a:pPr marL="0" indent="0">
              <a:buNone/>
            </a:pPr>
            <a:r>
              <a:rPr lang="en-US" dirty="0"/>
              <a:t>ENOPs are encouraged to:</a:t>
            </a:r>
          </a:p>
          <a:p>
            <a:pPr lvl="1"/>
            <a:r>
              <a:rPr lang="en-US" dirty="0"/>
              <a:t>Self educate – review AIS in the IRPG.</a:t>
            </a:r>
          </a:p>
          <a:p>
            <a:pPr lvl="1"/>
            <a:r>
              <a:rPr lang="en-US" dirty="0"/>
              <a:t>Ask questions of geographic area specialists.</a:t>
            </a:r>
          </a:p>
          <a:p>
            <a:pPr lvl="1"/>
            <a:r>
              <a:rPr lang="en-US" dirty="0"/>
              <a:t>Follow local SOPs.</a:t>
            </a:r>
          </a:p>
        </p:txBody>
      </p:sp>
      <p:pic>
        <p:nvPicPr>
          <p:cNvPr id="9" name="Picture 8" descr="Tatra in desert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495800" y="1371600"/>
            <a:ext cx="3886200" cy="2907856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657701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Operating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546" y="1336729"/>
            <a:ext cx="7772654" cy="5342510"/>
          </a:xfrm>
        </p:spPr>
        <p:txBody>
          <a:bodyPr/>
          <a:lstStyle/>
          <a:p>
            <a:r>
              <a:rPr lang="en-US" dirty="0"/>
              <a:t>Understand and follow the SOPs for AIS in your area. </a:t>
            </a:r>
          </a:p>
          <a:p>
            <a:r>
              <a:rPr lang="en-US" dirty="0"/>
              <a:t>Brief out-of-area engine crews working with you about AIS problems in your area.</a:t>
            </a:r>
          </a:p>
          <a:p>
            <a:r>
              <a:rPr lang="en-US" dirty="0"/>
              <a:t>When working outside your local area, learn and understand the SOPs for AIS in that area.</a:t>
            </a:r>
          </a:p>
          <a:p>
            <a:endParaRPr lang="en-US" dirty="0"/>
          </a:p>
        </p:txBody>
      </p:sp>
      <p:sp>
        <p:nvSpPr>
          <p:cNvPr id="5" name="Folded Corner 4" descr="Treat every body of water as if AIS is present"/>
          <p:cNvSpPr/>
          <p:nvPr/>
        </p:nvSpPr>
        <p:spPr>
          <a:xfrm>
            <a:off x="5410200" y="4495800"/>
            <a:ext cx="2209800" cy="2030278"/>
          </a:xfrm>
          <a:prstGeom prst="foldedCorner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HeroicExtremeLeftFacing"/>
            <a:lightRig rig="threePt" dir="t"/>
          </a:scene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Treat every body of water as if  AIS is present!</a:t>
            </a:r>
          </a:p>
        </p:txBody>
      </p:sp>
    </p:spTree>
    <p:extLst>
      <p:ext uri="{BB962C8B-B14F-4D97-AF65-F5344CB8AC3E}">
        <p14:creationId xmlns:p14="http://schemas.microsoft.com/office/powerpoint/2010/main" val="35060500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Cleaning and </a:t>
            </a:r>
            <a:r>
              <a:rPr lang="en-US" sz="4000" dirty="0"/>
              <a:t>Sanitizing Equipment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Screening Methods</a:t>
            </a:r>
          </a:p>
          <a:p>
            <a:pPr lvl="1"/>
            <a:r>
              <a:rPr lang="en-US" dirty="0"/>
              <a:t>May be impractical</a:t>
            </a:r>
          </a:p>
          <a:p>
            <a:r>
              <a:rPr lang="en-US" dirty="0"/>
              <a:t>Chemical Use</a:t>
            </a:r>
          </a:p>
          <a:p>
            <a:pPr lvl="1"/>
            <a:r>
              <a:rPr lang="en-US" dirty="0"/>
              <a:t>Mix ratio</a:t>
            </a:r>
          </a:p>
          <a:p>
            <a:pPr lvl="1"/>
            <a:r>
              <a:rPr lang="en-US" dirty="0"/>
              <a:t>Cleaning solution disposal</a:t>
            </a:r>
          </a:p>
          <a:p>
            <a:pPr lvl="1"/>
            <a:r>
              <a:rPr lang="en-US" dirty="0"/>
              <a:t>Consult the Safety Data Sheet (SDS)</a:t>
            </a:r>
          </a:p>
        </p:txBody>
      </p:sp>
    </p:spTree>
    <p:extLst>
      <p:ext uri="{BB962C8B-B14F-4D97-AF65-F5344CB8AC3E}">
        <p14:creationId xmlns:p14="http://schemas.microsoft.com/office/powerpoint/2010/main" val="21728015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Common Sense Mitigation </a:t>
            </a:r>
            <a:r>
              <a:rPr lang="en-US" sz="3200" dirty="0"/>
              <a:t>Measures for AIS Prevention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Always assume that AIS could be present in any body of water.</a:t>
            </a:r>
          </a:p>
          <a:p>
            <a:r>
              <a:rPr lang="en-US" dirty="0"/>
              <a:t>When possible, avoid driving through bodies of water.</a:t>
            </a:r>
          </a:p>
          <a:p>
            <a:r>
              <a:rPr lang="en-US" dirty="0"/>
              <a:t>Avoid dumping water directly from one waterway into another.</a:t>
            </a:r>
          </a:p>
          <a:p>
            <a:r>
              <a:rPr lang="en-US" dirty="0"/>
              <a:t>Avoid drafting water from multiple sources during a single operational period unless equipment is sanitized between sources.</a:t>
            </a:r>
          </a:p>
          <a:p>
            <a:r>
              <a:rPr lang="en-US" dirty="0"/>
              <a:t>Avoid sucking organic and bottom material when drafting.</a:t>
            </a:r>
          </a:p>
          <a:p>
            <a:r>
              <a:rPr lang="en-US" dirty="0"/>
              <a:t>Clean out and sanitize the plumbing strainers.</a:t>
            </a:r>
          </a:p>
        </p:txBody>
      </p:sp>
    </p:spTree>
    <p:extLst>
      <p:ext uri="{BB962C8B-B14F-4D97-AF65-F5344CB8AC3E}">
        <p14:creationId xmlns:p14="http://schemas.microsoft.com/office/powerpoint/2010/main" val="12813145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Pumping</a:t>
            </a:r>
            <a:br>
              <a:rPr lang="en-US"/>
            </a:br>
            <a:r>
              <a:rPr lang="en-US"/>
              <a:t>Operations</a:t>
            </a:r>
            <a:endParaRPr lang="en-US" dirty="0"/>
          </a:p>
        </p:txBody>
      </p:sp>
      <p:pic>
        <p:nvPicPr>
          <p:cNvPr id="70659" name="Picture 3" descr="hoselay "/>
          <p:cNvPicPr>
            <a:picLocks noChangeAspect="1" noChangeArrowheads="1"/>
          </p:cNvPicPr>
          <p:nvPr/>
        </p:nvPicPr>
        <p:blipFill>
          <a:blip r:embed="rId2" cstate="screen">
            <a:lum contrast="100000"/>
          </a:blip>
          <a:srcRect/>
          <a:stretch>
            <a:fillRect/>
          </a:stretch>
        </p:blipFill>
        <p:spPr bwMode="auto">
          <a:xfrm>
            <a:off x="5334000" y="1432223"/>
            <a:ext cx="2133600" cy="2854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98279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Water Delivery</a:t>
            </a:r>
          </a:p>
        </p:txBody>
      </p:sp>
      <p:pic>
        <p:nvPicPr>
          <p:cNvPr id="8" name="Picture 7" descr="spraying water from Type 4 engin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6800" y="1371600"/>
            <a:ext cx="3048000" cy="2286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" name="Picture 8" descr="spraying water from Type 4 engine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029200" y="1371600"/>
            <a:ext cx="3041992" cy="2286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9" descr="water delivery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66800" y="3886200"/>
            <a:ext cx="3048000" cy="2286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" name="Picture 10" descr="firefighters dragging hose up a hill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29200" y="3886200"/>
            <a:ext cx="3048000" cy="2286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53217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Pumping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engines with similar pump capacities are parked in a side-by-side formation.</a:t>
            </a:r>
          </a:p>
        </p:txBody>
      </p:sp>
      <p:pic>
        <p:nvPicPr>
          <p:cNvPr id="72708" name="Picture 4" descr="tandem hoselay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30387" y="2286000"/>
            <a:ext cx="5484813" cy="3919538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30383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Natural Water Sources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Streams</a:t>
            </a:r>
          </a:p>
          <a:p>
            <a:r>
              <a:rPr lang="en-US" dirty="0"/>
              <a:t>Ponds</a:t>
            </a:r>
          </a:p>
          <a:p>
            <a:r>
              <a:rPr lang="en-US" dirty="0"/>
              <a:t>Lakes</a:t>
            </a:r>
          </a:p>
          <a:p>
            <a:r>
              <a:rPr lang="en-US"/>
              <a:t>Springs</a:t>
            </a:r>
          </a:p>
          <a:p>
            <a:r>
              <a:rPr lang="en-US"/>
              <a:t>Other</a:t>
            </a:r>
            <a:endParaRPr lang="en-US" dirty="0"/>
          </a:p>
        </p:txBody>
      </p:sp>
      <p:pic>
        <p:nvPicPr>
          <p:cNvPr id="9" name="Picture 8" descr="stre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371600"/>
            <a:ext cx="5412761" cy="4059571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994353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Parallel Pumping</a:t>
            </a:r>
            <a:endParaRPr lang="en-US" dirty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Siamese fitting is used to connect the two water supplies.</a:t>
            </a:r>
          </a:p>
          <a:p>
            <a:r>
              <a:rPr lang="en-US" dirty="0"/>
              <a:t>Water is pumped independently from each engine into a single hose lay coming off the Siamese fitting.  </a:t>
            </a:r>
          </a:p>
          <a:p>
            <a:pPr lvl="1"/>
            <a:r>
              <a:rPr lang="en-US" dirty="0"/>
              <a:t>The hydraulic effect is increased volume.</a:t>
            </a:r>
          </a:p>
        </p:txBody>
      </p:sp>
      <p:pic>
        <p:nvPicPr>
          <p:cNvPr id="74756" name="Picture 4" descr="tandem hose lay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39640" y="1346200"/>
            <a:ext cx="3656012" cy="2616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4757" name="Picture 5" descr="tandem hoselay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24400" y="4038600"/>
            <a:ext cx="3656012" cy="2616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272463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 Pumping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engines operate independently of one another.</a:t>
            </a:r>
          </a:p>
          <a:p>
            <a:r>
              <a:rPr lang="en-US" dirty="0"/>
              <a:t>Water pumped from one engine/ pump into another holding tank.</a:t>
            </a:r>
          </a:p>
          <a:p>
            <a:pPr lvl="1"/>
            <a:r>
              <a:rPr lang="en-US" dirty="0"/>
              <a:t>The hydraulic effect is equal to the ability of each pump.</a:t>
            </a:r>
          </a:p>
        </p:txBody>
      </p:sp>
      <p:pic>
        <p:nvPicPr>
          <p:cNvPr id="2" name="Picture 1" descr="night fire operations and stage pum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1371600"/>
            <a:ext cx="3860800" cy="28956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198382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Series Pumping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Two or more pumps are directly connected in series.</a:t>
            </a:r>
          </a:p>
          <a:p>
            <a:r>
              <a:rPr lang="en-US" dirty="0"/>
              <a:t>Place the pump with the highest output closest to the source. </a:t>
            </a:r>
          </a:p>
          <a:p>
            <a:pPr lvl="1"/>
            <a:r>
              <a:rPr lang="en-US" i="1" dirty="0"/>
              <a:t>The hydraulic effect is to increase the pressure.</a:t>
            </a:r>
          </a:p>
        </p:txBody>
      </p:sp>
      <p:pic>
        <p:nvPicPr>
          <p:cNvPr id="6" name="Picture 5" descr="series pumpi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317746" y="1371600"/>
            <a:ext cx="4064254" cy="3048191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606325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Hose Lays</a:t>
            </a:r>
          </a:p>
        </p:txBody>
      </p:sp>
      <p:pic>
        <p:nvPicPr>
          <p:cNvPr id="80899" name="Picture 3" descr="three firefighters on a ho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3851" y="1371600"/>
            <a:ext cx="6424613" cy="4821238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91843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Hose Lay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Comes straight off the pump and goes directly to the nozzle with no appliances in between hose connections.</a:t>
            </a:r>
          </a:p>
        </p:txBody>
      </p:sp>
      <p:pic>
        <p:nvPicPr>
          <p:cNvPr id="7" name="Picture 6" descr="simple progressive hose lay; firefighters with hose packs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65022" y="2848081"/>
            <a:ext cx="5029200" cy="37719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710106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Progressive Hose Lay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Comes from the pump source to the fire via a series of laterals coming off different appliances.</a:t>
            </a:r>
          </a:p>
        </p:txBody>
      </p:sp>
      <p:pic>
        <p:nvPicPr>
          <p:cNvPr id="6" name="Picture 5" descr="progressive hose lay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26922" y="2895600"/>
            <a:ext cx="5105400" cy="3395091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230817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Hose Deployment </a:t>
            </a:r>
            <a:br>
              <a:rPr lang="en-US" sz="4000" dirty="0"/>
            </a:br>
            <a:r>
              <a:rPr lang="en-US" sz="4000" dirty="0"/>
              <a:t>Attack Methods</a:t>
            </a:r>
          </a:p>
        </p:txBody>
      </p:sp>
      <p:grpSp>
        <p:nvGrpSpPr>
          <p:cNvPr id="6" name="Group 5" descr="hose deployment attack methods"/>
          <p:cNvGrpSpPr/>
          <p:nvPr/>
        </p:nvGrpSpPr>
        <p:grpSpPr>
          <a:xfrm>
            <a:off x="791706" y="1371600"/>
            <a:ext cx="7391400" cy="3200400"/>
            <a:chOff x="762000" y="1371600"/>
            <a:chExt cx="7391400" cy="3200400"/>
          </a:xfrm>
        </p:grpSpPr>
        <p:pic>
          <p:nvPicPr>
            <p:cNvPr id="86020" name="Picture 4" descr="hose deployed from the engine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267" r="3987" b="17280"/>
            <a:stretch/>
          </p:blipFill>
          <p:spPr bwMode="auto">
            <a:xfrm>
              <a:off x="3200399" y="1371600"/>
              <a:ext cx="2514601" cy="3200400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0" y="1371600"/>
              <a:ext cx="2400300" cy="3200400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5" name="Picture 4" descr="hose packs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3100" y="1371600"/>
              <a:ext cx="2400300" cy="3200400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3718092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Rolled Hose</a:t>
            </a:r>
            <a:endParaRPr lang="en-US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Advantages: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Easy to store and transport.</a:t>
            </a:r>
          </a:p>
          <a:p>
            <a:r>
              <a:rPr lang="en-US" dirty="0"/>
              <a:t>Comes from the supply cache single rolled.</a:t>
            </a:r>
          </a:p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Disadvantages: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pPr lvl="0"/>
            <a:r>
              <a:rPr lang="en-US" dirty="0"/>
              <a:t>Hard to deploy uphill or through brush or slash</a:t>
            </a:r>
          </a:p>
          <a:p>
            <a:pPr lvl="0"/>
            <a:r>
              <a:rPr lang="en-US" dirty="0"/>
              <a:t>Takes both hands to unroll</a:t>
            </a:r>
          </a:p>
          <a:p>
            <a:endParaRPr lang="en-US" dirty="0"/>
          </a:p>
        </p:txBody>
      </p:sp>
      <p:pic>
        <p:nvPicPr>
          <p:cNvPr id="7" name="Picture 6" descr="rolled hose deployment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760374" y="4191000"/>
            <a:ext cx="3623252" cy="237685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04792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Hose Packs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for quick deployment of predetermined lengths of hose.</a:t>
            </a:r>
          </a:p>
          <a:p>
            <a:r>
              <a:rPr lang="en-US" dirty="0"/>
              <a:t>Specific to needs of geographic area.</a:t>
            </a:r>
          </a:p>
        </p:txBody>
      </p:sp>
      <p:grpSp>
        <p:nvGrpSpPr>
          <p:cNvPr id="88074" name="Group 10" descr="Gasner hose pack"/>
          <p:cNvGrpSpPr>
            <a:grpSpLocks/>
          </p:cNvGrpSpPr>
          <p:nvPr/>
        </p:nvGrpSpPr>
        <p:grpSpPr bwMode="auto">
          <a:xfrm>
            <a:off x="6477000" y="3048000"/>
            <a:ext cx="1881188" cy="2865438"/>
            <a:chOff x="1200" y="2112"/>
            <a:chExt cx="1185" cy="1805"/>
          </a:xfrm>
        </p:grpSpPr>
        <p:pic>
          <p:nvPicPr>
            <p:cNvPr id="88072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01" y="2112"/>
              <a:ext cx="1184" cy="155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88073" name="Text Box 9"/>
            <p:cNvSpPr txBox="1">
              <a:spLocks noChangeArrowheads="1"/>
            </p:cNvSpPr>
            <p:nvPr/>
          </p:nvSpPr>
          <p:spPr bwMode="auto">
            <a:xfrm>
              <a:off x="1200" y="3705"/>
              <a:ext cx="1152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i="1" dirty="0" err="1"/>
                <a:t>Gasner</a:t>
              </a:r>
              <a:endParaRPr lang="en-US" i="1" dirty="0"/>
            </a:p>
          </p:txBody>
        </p:sp>
      </p:grpSp>
      <p:grpSp>
        <p:nvGrpSpPr>
          <p:cNvPr id="3" name="Group 2" descr="Forester hose packsack"/>
          <p:cNvGrpSpPr/>
          <p:nvPr/>
        </p:nvGrpSpPr>
        <p:grpSpPr>
          <a:xfrm>
            <a:off x="381000" y="3048000"/>
            <a:ext cx="2514600" cy="2851150"/>
            <a:chOff x="5029200" y="3124200"/>
            <a:chExt cx="2514600" cy="2851150"/>
          </a:xfrm>
        </p:grpSpPr>
        <p:sp>
          <p:nvSpPr>
            <p:cNvPr id="88070" name="Text Box 6"/>
            <p:cNvSpPr txBox="1">
              <a:spLocks noChangeArrowheads="1"/>
            </p:cNvSpPr>
            <p:nvPr/>
          </p:nvSpPr>
          <p:spPr bwMode="auto">
            <a:xfrm>
              <a:off x="5029200" y="5638800"/>
              <a:ext cx="2514600" cy="3365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i="1" dirty="0"/>
                <a:t>Forester hose packsack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25" y="3124200"/>
              <a:ext cx="1733550" cy="2465388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pic>
        <p:nvPicPr>
          <p:cNvPr id="4" name="Picture 3" descr="firefighter with Gasner hose pack on bac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96" y="3048000"/>
            <a:ext cx="3291840" cy="246888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385188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Hose Packs</a:t>
            </a:r>
            <a:endParaRPr lang="en-US" dirty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Easy to deploy</a:t>
            </a:r>
          </a:p>
          <a:p>
            <a:r>
              <a:rPr lang="en-US" dirty="0"/>
              <a:t>Fittings attached</a:t>
            </a:r>
          </a:p>
          <a:p>
            <a:r>
              <a:rPr lang="en-US" dirty="0"/>
              <a:t>Ease to store and transport</a:t>
            </a:r>
          </a:p>
          <a:p>
            <a:pPr lvl="1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Disadvantages: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dirty="0"/>
              <a:t>Takes skills and time to package</a:t>
            </a:r>
          </a:p>
          <a:p>
            <a:r>
              <a:rPr lang="en-US" dirty="0"/>
              <a:t>Requires extra training time</a:t>
            </a:r>
          </a:p>
          <a:p>
            <a:endParaRPr lang="en-US" dirty="0"/>
          </a:p>
        </p:txBody>
      </p:sp>
      <p:pic>
        <p:nvPicPr>
          <p:cNvPr id="7" name="Picture 6" descr="hose pack and deployment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463291" y="3958713"/>
            <a:ext cx="4226811" cy="2746887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48470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Considerations</a:t>
            </a:r>
          </a:p>
        </p:txBody>
      </p:sp>
      <p:sp>
        <p:nvSpPr>
          <p:cNvPr id="43016" name="Rectangle 8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Limit environmental impacts</a:t>
            </a:r>
          </a:p>
          <a:p>
            <a:r>
              <a:rPr lang="en-US" dirty="0"/>
              <a:t>Adequate water supply (flow)</a:t>
            </a:r>
          </a:p>
          <a:p>
            <a:r>
              <a:rPr lang="en-US" dirty="0"/>
              <a:t>Good ingress and egress</a:t>
            </a:r>
          </a:p>
          <a:p>
            <a:r>
              <a:rPr lang="en-US" dirty="0"/>
              <a:t>Owner permission for private water source</a:t>
            </a:r>
          </a:p>
          <a:p>
            <a:r>
              <a:rPr lang="en-US" dirty="0"/>
              <a:t>Communicate location to others</a:t>
            </a:r>
          </a:p>
          <a:p>
            <a:r>
              <a:rPr lang="en-US" dirty="0"/>
              <a:t>Flush tank and plumbing after use</a:t>
            </a:r>
          </a:p>
        </p:txBody>
      </p:sp>
      <p:pic>
        <p:nvPicPr>
          <p:cNvPr id="6" name="Picture 5" descr="Type 4 drafting from water source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648200" y="1371600"/>
            <a:ext cx="3733800" cy="473555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30921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Mobile Attack</a:t>
            </a:r>
            <a:br>
              <a:rPr lang="en-US" sz="4000" dirty="0"/>
            </a:br>
            <a:r>
              <a:rPr lang="en-US" sz="3200" dirty="0"/>
              <a:t>Live Reel Use</a:t>
            </a: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Placement of hoses for mobile attack:</a:t>
            </a:r>
          </a:p>
          <a:p>
            <a:pPr lvl="1"/>
            <a:r>
              <a:rPr lang="en-US" dirty="0"/>
              <a:t>Lead hose usually knocks down the fire, and the trail hose catches any remaining threat to the line.</a:t>
            </a:r>
          </a:p>
          <a:p>
            <a:r>
              <a:rPr lang="en-US" dirty="0"/>
              <a:t>Speed of line construction:</a:t>
            </a:r>
          </a:p>
          <a:p>
            <a:pPr lvl="1"/>
            <a:r>
              <a:rPr lang="en-US" dirty="0"/>
              <a:t>Dependent upon number of resources and fuel type. </a:t>
            </a:r>
          </a:p>
        </p:txBody>
      </p:sp>
    </p:spTree>
    <p:extLst>
      <p:ext uri="{BB962C8B-B14F-4D97-AF65-F5344CB8AC3E}">
        <p14:creationId xmlns:p14="http://schemas.microsoft.com/office/powerpoint/2010/main" val="19743151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Mobile Attack</a:t>
            </a:r>
            <a:br>
              <a:rPr lang="en-US" sz="4000" dirty="0"/>
            </a:br>
            <a:r>
              <a:rPr lang="en-US" sz="3200" dirty="0"/>
              <a:t>From the Black</a:t>
            </a:r>
            <a:endParaRPr lang="en-US" sz="4000" dirty="0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Entails positioning the engine and personnel in the black and directing the water stream towards the green.  </a:t>
            </a:r>
          </a:p>
          <a:p>
            <a:pPr lvl="1"/>
            <a:r>
              <a:rPr lang="en-US" dirty="0"/>
              <a:t>Used when terrain, obstacles and fuel type allow.</a:t>
            </a:r>
          </a:p>
          <a:p>
            <a:r>
              <a:rPr lang="en-US" dirty="0"/>
              <a:t>Hazards: </a:t>
            </a:r>
          </a:p>
          <a:p>
            <a:pPr lvl="1"/>
            <a:r>
              <a:rPr lang="en-US" dirty="0"/>
              <a:t>Residual heat from the flaming fire front </a:t>
            </a:r>
          </a:p>
          <a:p>
            <a:pPr lvl="1"/>
            <a:r>
              <a:rPr lang="en-US" dirty="0"/>
              <a:t>Burning debris under the engine</a:t>
            </a:r>
          </a:p>
          <a:p>
            <a:pPr lvl="1"/>
            <a:r>
              <a:rPr lang="en-US" dirty="0"/>
              <a:t>Burned brush </a:t>
            </a:r>
            <a:r>
              <a:rPr lang="en-US" dirty="0" err="1"/>
              <a:t>stobs</a:t>
            </a:r>
            <a:r>
              <a:rPr lang="en-US" dirty="0"/>
              <a:t> (may puncture tires)</a:t>
            </a:r>
          </a:p>
        </p:txBody>
      </p:sp>
    </p:spTree>
    <p:extLst>
      <p:ext uri="{BB962C8B-B14F-4D97-AF65-F5344CB8AC3E}">
        <p14:creationId xmlns:p14="http://schemas.microsoft.com/office/powerpoint/2010/main" val="29730025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Mobile Attack</a:t>
            </a:r>
            <a:br>
              <a:rPr lang="en-US" sz="4000" dirty="0"/>
            </a:br>
            <a:r>
              <a:rPr lang="en-US" sz="3200" dirty="0"/>
              <a:t>From the Green</a:t>
            </a:r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Entails positioning the engine and personnel in the unburned fuel on the fire perimeter and directing the water stream towards the black.</a:t>
            </a:r>
          </a:p>
          <a:p>
            <a:r>
              <a:rPr lang="en-US" dirty="0"/>
              <a:t>Hazards:</a:t>
            </a:r>
          </a:p>
          <a:p>
            <a:pPr lvl="1"/>
            <a:r>
              <a:rPr lang="en-US" dirty="0"/>
              <a:t>Unburned fuel between you and the fire</a:t>
            </a:r>
          </a:p>
          <a:p>
            <a:pPr lvl="1"/>
            <a:r>
              <a:rPr lang="en-US" dirty="0"/>
              <a:t>Rocks or holes hidden by fuels</a:t>
            </a:r>
          </a:p>
        </p:txBody>
      </p:sp>
    </p:spTree>
    <p:extLst>
      <p:ext uri="{BB962C8B-B14F-4D97-AF65-F5344CB8AC3E}">
        <p14:creationId xmlns:p14="http://schemas.microsoft.com/office/powerpoint/2010/main" val="8305576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Engine Placement</a:t>
            </a:r>
            <a:br>
              <a:rPr lang="en-US" sz="4000" dirty="0"/>
            </a:br>
            <a:r>
              <a:rPr lang="en-US" sz="3200" dirty="0"/>
              <a:t>Stationary Pumping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Adhere to LCES during all fire operations.</a:t>
            </a:r>
          </a:p>
          <a:p>
            <a:r>
              <a:rPr lang="en-US" dirty="0"/>
              <a:t>Keep in mind ingress and egress during pumping operations.</a:t>
            </a:r>
          </a:p>
          <a:p>
            <a:pPr lvl="1"/>
            <a:r>
              <a:rPr lang="en-US" dirty="0"/>
              <a:t>Back in vehicle for quick egress.</a:t>
            </a:r>
          </a:p>
          <a:p>
            <a:pPr lvl="1"/>
            <a:r>
              <a:rPr lang="en-US" dirty="0"/>
              <a:t>Chock vehicle.</a:t>
            </a:r>
          </a:p>
          <a:p>
            <a:r>
              <a:rPr lang="en-US" dirty="0"/>
              <a:t>Look Up, Look Down, Look Around</a:t>
            </a:r>
          </a:p>
        </p:txBody>
      </p:sp>
      <p:pic>
        <p:nvPicPr>
          <p:cNvPr id="98308" name="Picture 4" descr="stationary pumping operation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75173" y="1394847"/>
            <a:ext cx="3906827" cy="25908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151213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Protection Lines</a:t>
            </a:r>
          </a:p>
        </p:txBody>
      </p:sp>
      <p:pic>
        <p:nvPicPr>
          <p:cNvPr id="100356" name="Picture 4" descr="engine protection lines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57788" y="1371600"/>
            <a:ext cx="3224212" cy="4953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0357" name="Picture 5" descr="engine protection line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2000" y="3987800"/>
            <a:ext cx="3505200" cy="23368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" name="Picture 2" descr="engine protection line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2211" y="851389"/>
            <a:ext cx="2464777" cy="3505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81763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Protection Lines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 the location of engine protection lines. </a:t>
            </a:r>
          </a:p>
          <a:p>
            <a:r>
              <a:rPr lang="en-US" dirty="0"/>
              <a:t>Leave a quick connect hose in place to protect the engine at all times. </a:t>
            </a:r>
          </a:p>
          <a:p>
            <a:r>
              <a:rPr lang="en-US" dirty="0"/>
              <a:t>Engine protection line should be 1½” hose with same size nozzle and shut-off valve. </a:t>
            </a:r>
          </a:p>
          <a:p>
            <a:r>
              <a:rPr lang="en-US" dirty="0"/>
              <a:t>Leave a supply of water in tank (at least 10% of pumpable capacity) for engine protection. </a:t>
            </a:r>
          </a:p>
          <a:p>
            <a:r>
              <a:rPr lang="en-US" dirty="0"/>
              <a:t>Line needs to be deployed quickly and cover all sides of the engine. </a:t>
            </a:r>
          </a:p>
        </p:txBody>
      </p:sp>
    </p:spTree>
    <p:extLst>
      <p:ext uri="{BB962C8B-B14F-4D97-AF65-F5344CB8AC3E}">
        <p14:creationId xmlns:p14="http://schemas.microsoft.com/office/powerpoint/2010/main" val="36503471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Radio </a:t>
            </a:r>
          </a:p>
          <a:p>
            <a:r>
              <a:rPr lang="en-US"/>
              <a:t>PA system</a:t>
            </a:r>
            <a:endParaRPr lang="en-US" dirty="0"/>
          </a:p>
          <a:p>
            <a:r>
              <a:rPr lang="en-US" dirty="0"/>
              <a:t>Headset</a:t>
            </a:r>
          </a:p>
          <a:p>
            <a:r>
              <a:rPr lang="en-US" dirty="0"/>
              <a:t>Hand signals</a:t>
            </a:r>
          </a:p>
          <a:p>
            <a:r>
              <a:rPr lang="en-US" dirty="0"/>
              <a:t>Others?</a:t>
            </a:r>
          </a:p>
        </p:txBody>
      </p:sp>
      <p:pic>
        <p:nvPicPr>
          <p:cNvPr id="3" name="Picture 2" descr="hand signal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72" y="1372054"/>
            <a:ext cx="3690128" cy="518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844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 Engine Plumbing</a:t>
            </a:r>
          </a:p>
        </p:txBody>
      </p:sp>
      <p:pic>
        <p:nvPicPr>
          <p:cNvPr id="2" name="Picture 1" descr="rear pump panel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1"/>
            <a:ext cx="7620000" cy="44196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132962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E0980-9332-B98A-8134-7934C9D94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Tank-to-pump Valve #1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D7F929-7E67-6C94-9F1D-0F1808099A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1371600"/>
            <a:ext cx="7772400" cy="4822315"/>
          </a:xfrm>
        </p:spPr>
      </p:pic>
    </p:spTree>
    <p:extLst>
      <p:ext uri="{BB962C8B-B14F-4D97-AF65-F5344CB8AC3E}">
        <p14:creationId xmlns:p14="http://schemas.microsoft.com/office/powerpoint/2010/main" val="22547890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Pump-to-Tank Valve  #2</a:t>
            </a:r>
          </a:p>
        </p:txBody>
      </p:sp>
      <p:pic>
        <p:nvPicPr>
          <p:cNvPr id="4" name="Picture 3" descr="pump-to-tank valve"/>
          <p:cNvPicPr>
            <a:picLocks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762000" y="1371600"/>
            <a:ext cx="3172968" cy="23774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4" descr="pump-to-tank valv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981450"/>
            <a:ext cx="3810000" cy="249555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5" descr="pump-to-tank valv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71600"/>
            <a:ext cx="3505200" cy="23774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73435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Dam Building</a:t>
            </a:r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Locate dams in areas narrow enough to dam easily.</a:t>
            </a:r>
          </a:p>
          <a:p>
            <a:r>
              <a:rPr lang="en-US" dirty="0"/>
              <a:t>Use rocks, logs, or plastic to build a dam.</a:t>
            </a:r>
          </a:p>
          <a:p>
            <a:r>
              <a:rPr lang="en-US" dirty="0"/>
              <a:t>Tear down the dam after use.</a:t>
            </a:r>
          </a:p>
        </p:txBody>
      </p:sp>
    </p:spTree>
    <p:extLst>
      <p:ext uri="{BB962C8B-B14F-4D97-AF65-F5344CB8AC3E}">
        <p14:creationId xmlns:p14="http://schemas.microsoft.com/office/powerpoint/2010/main" val="31864823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Pump-to-Discharge Valve</a:t>
            </a:r>
          </a:p>
        </p:txBody>
      </p:sp>
      <p:pic>
        <p:nvPicPr>
          <p:cNvPr id="5" name="Picture 4" descr="pump-to-discharge valve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759311" y="1371600"/>
            <a:ext cx="3654911" cy="23774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7" descr="pump-to-discharge valve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724400" y="4023360"/>
            <a:ext cx="3657600" cy="23774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" name="Picture 1" descr="pump-to-discharge valve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71600"/>
            <a:ext cx="3657600" cy="23774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Picture 3" descr="pump-to-discharge valv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023360"/>
            <a:ext cx="3657600" cy="23774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379817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Primer #6 valve</a:t>
            </a:r>
          </a:p>
        </p:txBody>
      </p:sp>
      <p:pic>
        <p:nvPicPr>
          <p:cNvPr id="4" name="Picture 9" descr="pump prim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8552" y="1390650"/>
            <a:ext cx="3803448" cy="48920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4" descr="pump primer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762000" y="1390650"/>
            <a:ext cx="3657600" cy="238125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5" descr="pump primer"/>
          <p:cNvPicPr>
            <a:picLocks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762000" y="3905250"/>
            <a:ext cx="3657600" cy="237744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04148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Bypass/Recirculation Valve #17</a:t>
            </a:r>
          </a:p>
        </p:txBody>
      </p:sp>
      <p:pic>
        <p:nvPicPr>
          <p:cNvPr id="4" name="Picture 3" descr="bypass/recirculation valve"/>
          <p:cNvPicPr>
            <a:picLocks noChangeAspect="1"/>
          </p:cNvPicPr>
          <p:nvPr/>
        </p:nvPicPr>
        <p:blipFill rotWithShape="1">
          <a:blip r:embed="rId2" cstate="screen"/>
          <a:srcRect l="10145"/>
          <a:stretch/>
        </p:blipFill>
        <p:spPr>
          <a:xfrm>
            <a:off x="762000" y="1371600"/>
            <a:ext cx="4724400" cy="49501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cxnSp>
        <p:nvCxnSpPr>
          <p:cNvPr id="6" name="Straight Arrow Connector 5" descr="arrow"/>
          <p:cNvCxnSpPr/>
          <p:nvPr/>
        </p:nvCxnSpPr>
        <p:spPr>
          <a:xfrm rot="10800000">
            <a:off x="3810000" y="2057400"/>
            <a:ext cx="23622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bypass/recirculation valv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524000"/>
            <a:ext cx="283312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979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Bypass/Recirculation Valve</a:t>
            </a:r>
          </a:p>
        </p:txBody>
      </p:sp>
      <p:pic>
        <p:nvPicPr>
          <p:cNvPr id="5" name="Content Placeholder 4" descr="bypass/recirculation valv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85092"/>
            <a:ext cx="3565922" cy="47545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5" descr="bypass/recirculation valv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85091"/>
            <a:ext cx="3581400" cy="47545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0199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Overboard Draft #8 </a:t>
            </a:r>
          </a:p>
        </p:txBody>
      </p:sp>
      <p:pic>
        <p:nvPicPr>
          <p:cNvPr id="6" name="Picture 5" descr="Overboard draft valve"/>
          <p:cNvPicPr>
            <a:picLocks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5013960" y="4229100"/>
            <a:ext cx="2834640" cy="219456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" name="Picture 1" descr="Overboard draft valv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202" y="1371600"/>
            <a:ext cx="3581595" cy="260985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Picture 3" descr="Overboard draft valv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229100"/>
            <a:ext cx="2906830" cy="219456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551384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Strainer </a:t>
            </a:r>
          </a:p>
        </p:txBody>
      </p:sp>
      <p:pic>
        <p:nvPicPr>
          <p:cNvPr id="110595" name="Picture 3" descr="strai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371600"/>
            <a:ext cx="3276600" cy="48006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" name="Picture 1" descr="straine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3984625"/>
            <a:ext cx="2878137" cy="218757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" name="Picture 2" descr="strain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1394435"/>
            <a:ext cx="2878137" cy="2286611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18459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3590"/>
            <a:ext cx="7772400" cy="1178010"/>
          </a:xfrm>
        </p:spPr>
        <p:txBody>
          <a:bodyPr/>
          <a:lstStyle/>
          <a:p>
            <a:r>
              <a:rPr lang="en-US" dirty="0"/>
              <a:t>Gravity Drain/Direct (</a:t>
            </a:r>
            <a:r>
              <a:rPr lang="en-US" dirty="0" err="1"/>
              <a:t>Dri</a:t>
            </a:r>
            <a:r>
              <a:rPr lang="en-US" dirty="0"/>
              <a:t>-Fill) #13 </a:t>
            </a:r>
          </a:p>
        </p:txBody>
      </p:sp>
      <p:pic>
        <p:nvPicPr>
          <p:cNvPr id="4" name="Picture 3" descr="gravity drain/direct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800600" y="1371600"/>
            <a:ext cx="3581400" cy="4267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" name="Picture 1" descr="gravity drain/direc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73" y="1371600"/>
            <a:ext cx="3512527" cy="4267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314930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 Protection Valve </a:t>
            </a:r>
          </a:p>
        </p:txBody>
      </p:sp>
      <p:pic>
        <p:nvPicPr>
          <p:cNvPr id="4" name="Picture 3" descr="engine protection valve"/>
          <p:cNvPicPr>
            <a:picLocks noChangeAspect="1"/>
          </p:cNvPicPr>
          <p:nvPr/>
        </p:nvPicPr>
        <p:blipFill rotWithShape="1">
          <a:blip r:embed="rId3" cstate="screen"/>
          <a:srcRect l="13194" r="12152"/>
          <a:stretch/>
        </p:blipFill>
        <p:spPr>
          <a:xfrm>
            <a:off x="4724400" y="1371600"/>
            <a:ext cx="3657600" cy="367461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" name="Picture 1" descr="engine protection valv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999" y="1371601"/>
            <a:ext cx="3657599" cy="367461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75533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42" name="Picture 2" descr="pumping operation schemat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100" y="396875"/>
            <a:ext cx="7796213" cy="585152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6288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Valve Configuration</a:t>
            </a:r>
          </a:p>
        </p:txBody>
      </p:sp>
      <p:pic>
        <p:nvPicPr>
          <p:cNvPr id="113668" name="Picture 4" descr="firefighter operating pump"/>
          <p:cNvPicPr>
            <a:picLocks noChangeAspect="1" noChangeArrowheads="1"/>
          </p:cNvPicPr>
          <p:nvPr/>
        </p:nvPicPr>
        <p:blipFill rotWithShape="1">
          <a:blip r:embed="rId2"/>
          <a:srcRect r="17051"/>
          <a:stretch/>
        </p:blipFill>
        <p:spPr bwMode="auto">
          <a:xfrm>
            <a:off x="762000" y="1395547"/>
            <a:ext cx="3498855" cy="36576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" name="Picture 1" descr="pump valve panel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395547"/>
            <a:ext cx="3810000" cy="36576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43933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Portable Tank Setup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Locate in an area where the water can drain on the downhill side without causing access problems.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dirty="0"/>
              <a:t>Locate on relatively smooth, flat ground.</a:t>
            </a:r>
          </a:p>
          <a:p>
            <a:r>
              <a:rPr lang="en-US" dirty="0"/>
              <a:t>Communicate location to others.</a:t>
            </a:r>
          </a:p>
          <a:p>
            <a:endParaRPr lang="en-US" dirty="0"/>
          </a:p>
        </p:txBody>
      </p:sp>
      <p:pic>
        <p:nvPicPr>
          <p:cNvPr id="7" name="Picture 6" descr="portable water tank with Type 6 engine and wildland firefighter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938708"/>
            <a:ext cx="3657600" cy="2743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821480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mp-to-fire flow diagram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95010" y="228600"/>
            <a:ext cx="7863190" cy="603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503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aft-to-tank flow diagram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95010" y="228600"/>
            <a:ext cx="7863190" cy="603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809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aft-to-fire flow diagram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31454" y="228600"/>
            <a:ext cx="7863190" cy="603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822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Objectives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Identify water sources used in engine refill operations.</a:t>
            </a:r>
          </a:p>
          <a:p>
            <a:pPr lvl="0"/>
            <a:r>
              <a:rPr lang="en-US" dirty="0"/>
              <a:t>Define aquatic invasive species.</a:t>
            </a:r>
          </a:p>
          <a:p>
            <a:pPr lvl="0"/>
            <a:r>
              <a:rPr lang="en-US" dirty="0"/>
              <a:t>Discuss actions an ENOP can perform to help reduce/eliminate the spread of aquatic invasive species.</a:t>
            </a:r>
          </a:p>
          <a:p>
            <a:pPr lvl="0"/>
            <a:r>
              <a:rPr lang="en-US" dirty="0"/>
              <a:t>Identify potential problems that occur when interfacing with a municipal apparatus.</a:t>
            </a:r>
          </a:p>
          <a:p>
            <a:pPr lvl="0"/>
            <a:r>
              <a:rPr lang="en-US" dirty="0"/>
              <a:t>Demonstrate the use and hazards of hydrants during refill operations.</a:t>
            </a:r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111169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Objectives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lvl="0"/>
            <a:r>
              <a:rPr lang="en-US" dirty="0"/>
              <a:t>Describe the differences between parallel, stage, and series pumping.</a:t>
            </a:r>
          </a:p>
          <a:p>
            <a:pPr lvl="0"/>
            <a:r>
              <a:rPr lang="en-US" dirty="0"/>
              <a:t>Describe the differences between a simple and progressive hose lay.</a:t>
            </a:r>
          </a:p>
          <a:p>
            <a:pPr lvl="0"/>
            <a:r>
              <a:rPr lang="en-US" dirty="0"/>
              <a:t>List the advantages and disadvantages of hose deployment methods.</a:t>
            </a:r>
          </a:p>
          <a:p>
            <a:r>
              <a:rPr lang="en-US" dirty="0"/>
              <a:t>Locate and describe the function of valves in the fire engine plumbing system.</a:t>
            </a:r>
            <a:endParaRPr lang="en-US" altLang="en-US" dirty="0"/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42879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Agricultural Sources</a:t>
            </a:r>
          </a:p>
        </p:txBody>
      </p:sp>
      <p:pic>
        <p:nvPicPr>
          <p:cNvPr id="10" name="Picture 9" descr="agricultural la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71600"/>
            <a:ext cx="6096000" cy="45720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23312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C8981F6845CD48BD04B779D5CFD046" ma:contentTypeVersion="10" ma:contentTypeDescription="Create a new document." ma:contentTypeScope="" ma:versionID="da5d6cdbf3e1df21f60a21bf2e5b6060">
  <xsd:schema xmlns:xsd="http://www.w3.org/2001/XMLSchema" xmlns:xs="http://www.w3.org/2001/XMLSchema" xmlns:p="http://schemas.microsoft.com/office/2006/metadata/properties" xmlns:ns2="9f3c1fc1-9cec-4f7b-9b8a-10ce2778e10c" xmlns:ns3="0542ec55-2198-41a0-b50a-732413b4cec0" targetNamespace="http://schemas.microsoft.com/office/2006/metadata/properties" ma:root="true" ma:fieldsID="5596674bca07c62a4b187a0599fcf6dc" ns2:_="" ns3:_="">
    <xsd:import namespace="9f3c1fc1-9cec-4f7b-9b8a-10ce2778e10c"/>
    <xsd:import namespace="0542ec55-2198-41a0-b50a-732413b4ce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3c1fc1-9cec-4f7b-9b8a-10ce2778e1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c5df3ad-b4e5-45d1-88c9-23db5f1fe6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2ec55-2198-41a0-b50a-732413b4cec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f3c1fc1-9cec-4f7b-9b8a-10ce2778e10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B06AB36-DB4E-4F76-BC1E-4678EB499CAB}"/>
</file>

<file path=customXml/itemProps2.xml><?xml version="1.0" encoding="utf-8"?>
<ds:datastoreItem xmlns:ds="http://schemas.openxmlformats.org/officeDocument/2006/customXml" ds:itemID="{AAE211E2-043C-40DB-884C-481F0800A3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0B58D9-AA65-4439-BB3B-B2757870F86E}">
  <ds:schemaRefs>
    <ds:schemaRef ds:uri="http://schemas.microsoft.com/office/2006/metadata/properties"/>
    <ds:schemaRef ds:uri="http://schemas.openxmlformats.org/package/2006/metadata/core-properties"/>
    <ds:schemaRef ds:uri="9f3c1fc1-9cec-4f7b-9b8a-10ce2778e10c"/>
    <ds:schemaRef ds:uri="http://www.w3.org/XML/1998/namespace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0</TotalTime>
  <Words>1792</Words>
  <Application>Microsoft Office PowerPoint</Application>
  <PresentationFormat>On-screen Show (4:3)</PresentationFormat>
  <Paragraphs>274</Paragraphs>
  <Slides>84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2" baseType="lpstr">
      <vt:lpstr>Arial</vt:lpstr>
      <vt:lpstr>Calibri</vt:lpstr>
      <vt:lpstr>Courier New</vt:lpstr>
      <vt:lpstr>Rockwell</vt:lpstr>
      <vt:lpstr>Rockwell Condensed</vt:lpstr>
      <vt:lpstr>Times New Roman</vt:lpstr>
      <vt:lpstr>Wingdings</vt:lpstr>
      <vt:lpstr>Wood Type</vt:lpstr>
      <vt:lpstr>Water Handling Operations</vt:lpstr>
      <vt:lpstr>Objectives</vt:lpstr>
      <vt:lpstr>Objectives</vt:lpstr>
      <vt:lpstr>Water Sources  for Engine Refill  Operations</vt:lpstr>
      <vt:lpstr>Natural Water Sources</vt:lpstr>
      <vt:lpstr>Considerations</vt:lpstr>
      <vt:lpstr>Dam Building</vt:lpstr>
      <vt:lpstr>Portable Tank Setup</vt:lpstr>
      <vt:lpstr>Agricultural Sources</vt:lpstr>
      <vt:lpstr>Irrigation Risers</vt:lpstr>
      <vt:lpstr>Stock Ponds</vt:lpstr>
      <vt:lpstr>Canals</vt:lpstr>
      <vt:lpstr>StandPipes</vt:lpstr>
      <vt:lpstr>Municipal Apparatus</vt:lpstr>
      <vt:lpstr>Considerations</vt:lpstr>
      <vt:lpstr>Fire Hydrants</vt:lpstr>
      <vt:lpstr>Dry Barrel Fire Hydrant</vt:lpstr>
      <vt:lpstr>Wet Barrel Fire Hydrant</vt:lpstr>
      <vt:lpstr>Proper Use and Hazards Associated with Hydrant Use</vt:lpstr>
      <vt:lpstr>Hydrant Hookup</vt:lpstr>
      <vt:lpstr>Hydrant Hookup</vt:lpstr>
      <vt:lpstr>Hydrant Hookup</vt:lpstr>
      <vt:lpstr>Hydrant Use</vt:lpstr>
      <vt:lpstr>Hydrant Use</vt:lpstr>
      <vt:lpstr>Improper Hydrant Use</vt:lpstr>
      <vt:lpstr>Backflow Prevention Devices</vt:lpstr>
      <vt:lpstr>Why backflow prevention devices Required?</vt:lpstr>
      <vt:lpstr>Backflow Prevention Device Components</vt:lpstr>
      <vt:lpstr>Backflow Prevention Devices Use of</vt:lpstr>
      <vt:lpstr>Air Gap Method</vt:lpstr>
      <vt:lpstr>Manual Air Gap Method</vt:lpstr>
      <vt:lpstr>Aquatic Invasive Species (AIS) </vt:lpstr>
      <vt:lpstr>Aquatic Invasive Species (AIS)</vt:lpstr>
      <vt:lpstr>Invasive Aquatic Plants</vt:lpstr>
      <vt:lpstr>Eurasian Milfoil</vt:lpstr>
      <vt:lpstr>Chytrid Fungus</vt:lpstr>
      <vt:lpstr>Didymo (Rock Snot)</vt:lpstr>
      <vt:lpstr>Invasive Aquatic Animals</vt:lpstr>
      <vt:lpstr>New Zealand Mudsnails</vt:lpstr>
      <vt:lpstr>Zebra Mussels</vt:lpstr>
      <vt:lpstr>Quagga Mussels</vt:lpstr>
      <vt:lpstr>Whirling Disease Parasite</vt:lpstr>
      <vt:lpstr>AIS Policy Direction</vt:lpstr>
      <vt:lpstr>Standard Operating Procedures</vt:lpstr>
      <vt:lpstr>Cleaning and Sanitizing Equipment</vt:lpstr>
      <vt:lpstr>Common Sense Mitigation Measures for AIS Prevention</vt:lpstr>
      <vt:lpstr>Pumping Operations</vt:lpstr>
      <vt:lpstr>Water Delivery</vt:lpstr>
      <vt:lpstr>Parallel Pumping</vt:lpstr>
      <vt:lpstr>Parallel Pumping</vt:lpstr>
      <vt:lpstr>Stage Pumping</vt:lpstr>
      <vt:lpstr>Series Pumping</vt:lpstr>
      <vt:lpstr>Hose Lays</vt:lpstr>
      <vt:lpstr>Simple Hose Lay</vt:lpstr>
      <vt:lpstr>Progressive Hose Lay</vt:lpstr>
      <vt:lpstr>Hose Deployment  Attack Methods</vt:lpstr>
      <vt:lpstr>Rolled Hose</vt:lpstr>
      <vt:lpstr>Hose Packs</vt:lpstr>
      <vt:lpstr>Hose Packs</vt:lpstr>
      <vt:lpstr>Mobile Attack Live Reel Use</vt:lpstr>
      <vt:lpstr>Mobile Attack From the Black</vt:lpstr>
      <vt:lpstr>Mobile Attack From the Green</vt:lpstr>
      <vt:lpstr>Engine Placement Stationary Pumping</vt:lpstr>
      <vt:lpstr>Engine Protection Lines</vt:lpstr>
      <vt:lpstr>Engine Protection Lines</vt:lpstr>
      <vt:lpstr>Communications</vt:lpstr>
      <vt:lpstr>Fire Engine Plumbing</vt:lpstr>
      <vt:lpstr>Tank-to-pump Valve #1</vt:lpstr>
      <vt:lpstr>Pump-to-Tank Valve  #2</vt:lpstr>
      <vt:lpstr>Pump-to-Discharge Valve</vt:lpstr>
      <vt:lpstr>Primer #6 valve</vt:lpstr>
      <vt:lpstr>Bypass/Recirculation Valve #17</vt:lpstr>
      <vt:lpstr>Bypass/Recirculation Valve</vt:lpstr>
      <vt:lpstr>Overboard Draft #8 </vt:lpstr>
      <vt:lpstr>Strainer </vt:lpstr>
      <vt:lpstr>Gravity Drain/Direct (Dri-Fill) #13 </vt:lpstr>
      <vt:lpstr>Engine Protection Valve </vt:lpstr>
      <vt:lpstr>PowerPoint Presentation</vt:lpstr>
      <vt:lpstr>Valve Configuration</vt:lpstr>
      <vt:lpstr>PowerPoint Presentation</vt:lpstr>
      <vt:lpstr>PowerPoint Presentation</vt:lpstr>
      <vt:lpstr>PowerPoint Presentation</vt:lpstr>
      <vt:lpstr>Objectives</vt:lpstr>
      <vt:lpstr>Objectives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2022-01-26T20:27:07Z</dcterms:created>
  <dcterms:modified xsi:type="dcterms:W3CDTF">2023-02-03T20:39:03Z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0x010100AAC8981F6845CD48BD04B779D5CFD046</vt:lpwstr>
  </property>
  <property fmtid="{D5CDD505-2E9C-101B-9397-08002B2CF9AE}" pid="3" name="Order">
    <vt:lpwstr>1600.00000000000</vt:lpwstr>
  </property>
  <property fmtid="{D5CDD505-2E9C-101B-9397-08002B2CF9AE}" pid="4" name="xd_Signature">
    <vt:lpwstr/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MediaServiceImageTags">
    <vt:lpwstr/>
  </property>
</Properties>
</file>