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4"/>
  </p:sldMasterIdLst>
  <p:notesMasterIdLst>
    <p:notesMasterId r:id="rId44"/>
  </p:notesMasterIdLst>
  <p:handoutMasterIdLst>
    <p:handoutMasterId r:id="rId45"/>
  </p:handoutMasterIdLst>
  <p:sldIdLst>
    <p:sldId id="446" r:id="rId5"/>
    <p:sldId id="445" r:id="rId6"/>
    <p:sldId id="357" r:id="rId7"/>
    <p:sldId id="485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86" r:id="rId16"/>
    <p:sldId id="456" r:id="rId17"/>
    <p:sldId id="457" r:id="rId18"/>
    <p:sldId id="458" r:id="rId19"/>
    <p:sldId id="459" r:id="rId20"/>
    <p:sldId id="479" r:id="rId21"/>
    <p:sldId id="482" r:id="rId22"/>
    <p:sldId id="460" r:id="rId23"/>
    <p:sldId id="461" r:id="rId24"/>
    <p:sldId id="462" r:id="rId25"/>
    <p:sldId id="463" r:id="rId26"/>
    <p:sldId id="465" r:id="rId27"/>
    <p:sldId id="466" r:id="rId28"/>
    <p:sldId id="464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87" r:id="rId39"/>
    <p:sldId id="488" r:id="rId40"/>
    <p:sldId id="489" r:id="rId41"/>
    <p:sldId id="476" r:id="rId42"/>
    <p:sldId id="477" r:id="rId43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Pamela J" initials="MPJ" lastIdx="1" clrIdx="0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  <p:cmAuthor id="2" name="Watson-Quiroz, Michael D" initials="WD" lastIdx="2" clrIdx="1">
    <p:extLst>
      <p:ext uri="{19B8F6BF-5375-455C-9EA6-DF929625EA0E}">
        <p15:presenceInfo xmlns:p15="http://schemas.microsoft.com/office/powerpoint/2012/main" userId="S::michael.watsonquiroz@indianaffairs.gov::d44defd2-01d5-4fd5-82d0-8a8d3e4afc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5D2BF-9785-46AB-9CDE-8ADD56CB54FE}" v="1" dt="2023-02-03T20:39:33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55" autoAdjust="0"/>
  </p:normalViewPr>
  <p:slideViewPr>
    <p:cSldViewPr snapToGrid="0">
      <p:cViewPr varScale="1">
        <p:scale>
          <a:sx n="47" d="100"/>
          <a:sy n="47" d="100"/>
        </p:scale>
        <p:origin x="1792" y="40"/>
      </p:cViewPr>
      <p:guideLst>
        <p:guide orient="horz" pos="2160"/>
        <p:guide pos="5616"/>
        <p:guide orient="horz" pos="864"/>
        <p:guide pos="2880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onald, Pamela J" userId="c95fd413-ead2-4805-b58e-88879ebdda03" providerId="ADAL" clId="{EC55D2BF-9785-46AB-9CDE-8ADD56CB54FE}"/>
    <pc:docChg chg="modSld">
      <pc:chgData name="McDonald, Pamela J" userId="c95fd413-ead2-4805-b58e-88879ebdda03" providerId="ADAL" clId="{EC55D2BF-9785-46AB-9CDE-8ADD56CB54FE}" dt="2023-02-03T20:39:38.962" v="1" actId="1076"/>
      <pc:docMkLst>
        <pc:docMk/>
      </pc:docMkLst>
      <pc:sldChg chg="addSp modSp mod">
        <pc:chgData name="McDonald, Pamela J" userId="c95fd413-ead2-4805-b58e-88879ebdda03" providerId="ADAL" clId="{EC55D2BF-9785-46AB-9CDE-8ADD56CB54FE}" dt="2023-02-03T20:39:38.962" v="1" actId="1076"/>
        <pc:sldMkLst>
          <pc:docMk/>
          <pc:sldMk cId="2231819036" sldId="446"/>
        </pc:sldMkLst>
        <pc:spChg chg="add mod">
          <ac:chgData name="McDonald, Pamela J" userId="c95fd413-ead2-4805-b58e-88879ebdda03" providerId="ADAL" clId="{EC55D2BF-9785-46AB-9CDE-8ADD56CB54FE}" dt="2023-02-03T20:39:38.962" v="1" actId="1076"/>
          <ac:spMkLst>
            <pc:docMk/>
            <pc:sldMk cId="2231819036" sldId="446"/>
            <ac:spMk id="2" creationId="{A7AF8059-F22A-D28F-7F79-AC3EA788B1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On/Off valve to foam tank. Must be opened to flow foam.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43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2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  <a:tabLst>
                <a:tab pos="-914400" algn="l"/>
                <a:tab pos="-457200" algn="l"/>
              </a:tabLs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Prime the Foam Proportioner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marR="0" indent="-347345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	Make sure that the motor driver box toggle switches are set correctly.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FoamPro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1601 only; otherwise, skip to step 2.)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“Simulated Flow”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switch is in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“Up”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position.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“Circuit Breaker”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switch is in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“Up”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position.</a:t>
            </a:r>
          </a:p>
          <a:p>
            <a:pPr marL="347345" marR="0" indent="-347345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	Set the Foam Percentage” switch to 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1%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 marL="347345" marR="0" indent="-347345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	Place a container to collect the output that will be coming from the foam pump through the outflow foam concentrate line.</a:t>
            </a:r>
          </a:p>
          <a:p>
            <a:pPr marL="347345" marR="0" indent="-347345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	Turn the 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Calibrate/Inject”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valve to the 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Cal/Flush”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position.</a:t>
            </a:r>
          </a:p>
          <a:p>
            <a:pPr marL="347345" marR="0" indent="-347345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	Turn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“Controller Module”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switch to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“On”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position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Foam concentrate should start flowing into the container. When it is flowing at a steady rate (about 20 seconds), the foam pump is primed and ready for operation. </a:t>
            </a:r>
          </a:p>
          <a:p>
            <a:pPr marL="365760" marR="0" indent="-365760">
              <a:spcBef>
                <a:spcPts val="0"/>
              </a:spcBef>
              <a:spcAft>
                <a:spcPts val="600"/>
              </a:spcAft>
              <a:tabLst>
                <a:tab pos="36576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	Turn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“Controller Module”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switch to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“Off”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9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d line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descr="red line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 descr="slide number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 descr="oval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 descr="oval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 descr="slide number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4B-</a:t>
            </a:r>
            <a:fld id="{DCA764BA-4FF7-44AC-B092-3A07FE14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4C-</a:t>
            </a:r>
            <a:fld id="{BB1B6457-0AE4-4F46-8C5A-6367C8A6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 descr="oval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 descr="oval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line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slide number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  <p:sldLayoutId id="2147484135" r:id="rId13"/>
    <p:sldLayoutId id="214748413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</a:t>
            </a:r>
            <a:br>
              <a:rPr lang="en-US" dirty="0"/>
            </a:br>
            <a:r>
              <a:rPr lang="en-US" dirty="0"/>
              <a:t>Handling</a:t>
            </a:r>
            <a:br>
              <a:rPr lang="en-US" dirty="0"/>
            </a:br>
            <a:r>
              <a:rPr lang="en-US" dirty="0"/>
              <a:t>Operations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Unit 4C - Foam and Foam Proportioning Equipment</a:t>
            </a:r>
          </a:p>
        </p:txBody>
      </p:sp>
      <p:pic>
        <p:nvPicPr>
          <p:cNvPr id="8" name="Picture 7" descr="engine pumping out foam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26548" y="205532"/>
            <a:ext cx="4255452" cy="319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7AF8059-F22A-D28F-7F79-AC3EA788B1FB}"/>
              </a:ext>
            </a:extLst>
          </p:cNvPr>
          <p:cNvSpPr txBox="1"/>
          <p:nvPr/>
        </p:nvSpPr>
        <p:spPr>
          <a:xfrm>
            <a:off x="802386" y="6265239"/>
            <a:ext cx="24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Version: January 2023</a:t>
            </a:r>
          </a:p>
        </p:txBody>
      </p:sp>
    </p:spTree>
    <p:extLst>
      <p:ext uri="{BB962C8B-B14F-4D97-AF65-F5344CB8AC3E}">
        <p14:creationId xmlns:p14="http://schemas.microsoft.com/office/powerpoint/2010/main" val="223181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am applied to support a backburn"/>
          <p:cNvPicPr>
            <a:picLocks/>
          </p:cNvPicPr>
          <p:nvPr/>
        </p:nvPicPr>
        <p:blipFill>
          <a:blip r:embed="rId2"/>
          <a:srcRect l="826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0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s of foam product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31" y="817926"/>
            <a:ext cx="9144000" cy="530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FADE2-6F52-0E7C-0709-D41B83B3AA01}"/>
              </a:ext>
            </a:extLst>
          </p:cNvPr>
          <p:cNvSpPr txBox="1"/>
          <p:nvPr/>
        </p:nvSpPr>
        <p:spPr>
          <a:xfrm>
            <a:off x="54528" y="6126061"/>
            <a:ext cx="45573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THAT Is the question!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16FD2-49F4-1564-7906-CD16F77A919F}"/>
              </a:ext>
            </a:extLst>
          </p:cNvPr>
          <p:cNvSpPr txBox="1"/>
          <p:nvPr/>
        </p:nvSpPr>
        <p:spPr>
          <a:xfrm>
            <a:off x="50596" y="249834"/>
            <a:ext cx="50921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To Mix or Not to Mix....</a:t>
            </a:r>
          </a:p>
        </p:txBody>
      </p:sp>
    </p:spTree>
    <p:extLst>
      <p:ext uri="{BB962C8B-B14F-4D97-AF65-F5344CB8AC3E}">
        <p14:creationId xmlns:p14="http://schemas.microsoft.com/office/powerpoint/2010/main" val="201844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Skin and eye irritant</a:t>
            </a:r>
          </a:p>
          <a:p>
            <a:pPr>
              <a:buClr>
                <a:srgbClr val="9E3611"/>
              </a:buClr>
            </a:pPr>
            <a:r>
              <a:rPr lang="en-US" dirty="0"/>
              <a:t>Dries out skin, boots, gloves, etc.</a:t>
            </a:r>
          </a:p>
          <a:p>
            <a:pPr>
              <a:buClr>
                <a:srgbClr val="9E3611"/>
              </a:buClr>
            </a:pPr>
            <a:r>
              <a:rPr lang="en-US" dirty="0"/>
              <a:t>Caution when using in sensitive areas and waterways</a:t>
            </a:r>
          </a:p>
        </p:txBody>
      </p:sp>
      <p:pic>
        <p:nvPicPr>
          <p:cNvPr id="4" name="Picture 4" descr="R.jfif">
            <a:extLst>
              <a:ext uri="{FF2B5EF4-FFF2-40B4-BE49-F238E27FC236}">
                <a16:creationId xmlns:a16="http://schemas.microsoft.com/office/drawing/2014/main" id="{1F7A8606-F129-DA50-098F-31F48769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56" y="3555074"/>
            <a:ext cx="2743200" cy="27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ty equip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84" y="1381932"/>
            <a:ext cx="76199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equipment</a:t>
            </a:r>
          </a:p>
        </p:txBody>
      </p:sp>
    </p:spTree>
    <p:extLst>
      <p:ext uri="{BB962C8B-B14F-4D97-AF65-F5344CB8AC3E}">
        <p14:creationId xmlns:p14="http://schemas.microsoft.com/office/powerpoint/2010/main" val="364042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am near water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11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oam proportioner flow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Foam </a:t>
            </a:r>
            <a:r>
              <a:rPr lang="en-US" err="1"/>
              <a:t>Proportioners</a:t>
            </a:r>
            <a:endParaRPr lang="en-US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7620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84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Foam </a:t>
            </a:r>
            <a:r>
              <a:rPr lang="en-US" err="1"/>
              <a:t>Proportioners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Operators manually adjust the device to maintain a constant mix ratio when water flow and pressure changes.</a:t>
            </a:r>
          </a:p>
          <a:p>
            <a:pPr lvl="1"/>
            <a:r>
              <a:rPr lang="en-US" dirty="0"/>
              <a:t>Cannot maintain constant mix ratio over various flow and pressure rates</a:t>
            </a:r>
          </a:p>
          <a:p>
            <a:pPr lvl="1">
              <a:buClr>
                <a:srgbClr val="9E3611"/>
              </a:buClr>
            </a:pPr>
            <a:r>
              <a:rPr lang="en-US" dirty="0"/>
              <a:t>Caution with plumbing configuration to not "foam the tank"</a:t>
            </a:r>
          </a:p>
        </p:txBody>
      </p:sp>
    </p:spTree>
    <p:extLst>
      <p:ext uri="{BB962C8B-B14F-4D97-AF65-F5344CB8AC3E}">
        <p14:creationId xmlns:p14="http://schemas.microsoft.com/office/powerpoint/2010/main" val="56230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A900-0609-4CED-8955-9DAACD5E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Foam On/off valve at tank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C26565-4265-4838-A828-67146ABCD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24075" y="1045176"/>
            <a:ext cx="5290752" cy="59867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14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3939-3171-4D86-8C9B-FB34F01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Cascade Foam Flo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D541-9067-2435-011E-2C7DE7F3625C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indent="-182880">
              <a:lnSpc>
                <a:spcPct val="90000"/>
              </a:lnSpc>
            </a:pPr>
            <a:r>
              <a:rPr lang="en-US" sz="2800" dirty="0"/>
              <a:t>Simple and effective.</a:t>
            </a:r>
          </a:p>
          <a:p>
            <a:pPr indent="-182880">
              <a:lnSpc>
                <a:spcPct val="90000"/>
              </a:lnSpc>
              <a:buClr>
                <a:srgbClr val="9E3611"/>
              </a:buClr>
            </a:pPr>
            <a:r>
              <a:rPr lang="en-US" sz="2800" dirty="0"/>
              <a:t>Uses standard fittings and is unpowered.</a:t>
            </a:r>
          </a:p>
          <a:p>
            <a:pPr indent="-182880">
              <a:lnSpc>
                <a:spcPct val="90000"/>
              </a:lnSpc>
              <a:buClr>
                <a:srgbClr val="9E3611"/>
              </a:buClr>
            </a:pPr>
            <a:r>
              <a:rPr lang="en-US" sz="2800" b="1" dirty="0"/>
              <a:t>Caution:</a:t>
            </a:r>
            <a:r>
              <a:rPr lang="en-US" sz="2800" dirty="0"/>
              <a:t> Foam can get into the tank if valving is not correctly installed or if internal check ball malfunctions.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FA0268-3D60-46E5-8543-FCDAF71FC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3" r="18906" b="-6"/>
          <a:stretch/>
        </p:blipFill>
        <p:spPr>
          <a:xfrm>
            <a:off x="685800" y="1322405"/>
            <a:ext cx="3801646" cy="53831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218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Mixing</a:t>
            </a:r>
          </a:p>
        </p:txBody>
      </p:sp>
      <p:pic>
        <p:nvPicPr>
          <p:cNvPr id="5" name="Picture 4" descr="foam in a holding ta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19999" cy="5130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50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Discuss why foam is more effective than plain water when performing wildland fire suppression operations.</a:t>
            </a:r>
          </a:p>
          <a:p>
            <a:pPr lvl="0"/>
            <a:r>
              <a:rPr lang="en-US" dirty="0"/>
              <a:t>Discuss foam safety, including guidelines for handling foam products.</a:t>
            </a:r>
          </a:p>
          <a:p>
            <a:r>
              <a:rPr lang="en-US" dirty="0"/>
              <a:t>Identify and discuss the advantages and disadvantages of manual foam proportioning methods used when performing wildland fire suppression operations.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04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Suction-Side </a:t>
            </a:r>
            <a:r>
              <a:rPr lang="en-US" err="1"/>
              <a:t>Proportioners</a:t>
            </a:r>
            <a:endParaRPr lang="en-US"/>
          </a:p>
        </p:txBody>
      </p:sp>
      <p:pic>
        <p:nvPicPr>
          <p:cNvPr id="5" name="Picture 4" descr="suction-side proportioner flow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942" y="1371600"/>
            <a:ext cx="7564057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42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able pump with foam attachment"/>
          <p:cNvPicPr>
            <a:picLocks noChangeAspect="1"/>
          </p:cNvPicPr>
          <p:nvPr/>
        </p:nvPicPr>
        <p:blipFill>
          <a:blip r:embed="rId2"/>
          <a:srcRect r="622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384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Foam </a:t>
            </a:r>
            <a:r>
              <a:rPr lang="en-US" err="1"/>
              <a:t>Proportioner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automatic foam </a:t>
            </a:r>
            <a:r>
              <a:rPr lang="en-US" err="1"/>
              <a:t>proportioner</a:t>
            </a:r>
            <a:r>
              <a:rPr lang="en-US"/>
              <a:t> makes an adjustment on its own to maintain a constant mix ratio when water flow and pressure changes.</a:t>
            </a:r>
          </a:p>
        </p:txBody>
      </p:sp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1079" y="3601707"/>
            <a:ext cx="3760922" cy="2558825"/>
            <a:chOff x="4621079" y="3601707"/>
            <a:chExt cx="3760922" cy="2558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4" t="21671" r="11388" b="13317"/>
            <a:stretch/>
          </p:blipFill>
          <p:spPr>
            <a:xfrm>
              <a:off x="4621079" y="3601707"/>
              <a:ext cx="3760922" cy="21031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 descr="Waterous Aquis™ 1.5&#10;"/>
            <p:cNvSpPr txBox="1"/>
            <p:nvPr/>
          </p:nvSpPr>
          <p:spPr>
            <a:xfrm>
              <a:off x="5282340" y="57912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err="1"/>
                <a:t>Waterous</a:t>
              </a:r>
              <a:r>
                <a:rPr lang="en-US"/>
                <a:t> </a:t>
              </a:r>
              <a:r>
                <a:rPr lang="en-US" err="1"/>
                <a:t>Aquis</a:t>
              </a:r>
              <a:r>
                <a:rPr lang="en-US"/>
                <a:t>™ 1.5</a:t>
              </a:r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1453" y="3608165"/>
            <a:ext cx="3050824" cy="2552367"/>
            <a:chOff x="1051453" y="3608165"/>
            <a:chExt cx="3050824" cy="2552367"/>
          </a:xfrm>
        </p:grpSpPr>
        <p:sp>
          <p:nvSpPr>
            <p:cNvPr id="9" name="TextBox 8" descr="FoamPro® 1601&#10;"/>
            <p:cNvSpPr txBox="1"/>
            <p:nvPr/>
          </p:nvSpPr>
          <p:spPr>
            <a:xfrm>
              <a:off x="1447800" y="5791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err="1"/>
                <a:t>FoamPro</a:t>
              </a:r>
              <a:r>
                <a:rPr lang="en-US" baseline="30000"/>
                <a:t>®</a:t>
              </a:r>
              <a:r>
                <a:rPr lang="en-US"/>
                <a:t> 1601</a:t>
              </a:r>
            </a:p>
          </p:txBody>
        </p:sp>
        <p:pic>
          <p:nvPicPr>
            <p:cNvPr id="12" name="Content Placeholder 4" descr="foam pump.bmp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51453" y="3608165"/>
              <a:ext cx="3050824" cy="21031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644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Foam </a:t>
            </a:r>
            <a:r>
              <a:rPr lang="en-US" err="1"/>
              <a:t>Proportioner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Proportional and automatic</a:t>
            </a:r>
          </a:p>
          <a:p>
            <a:r>
              <a:rPr lang="en-US"/>
              <a:t>Works on discharge side of pump</a:t>
            </a:r>
          </a:p>
          <a:p>
            <a:r>
              <a:rPr lang="en-US"/>
              <a:t>Class A foam only</a:t>
            </a:r>
          </a:p>
          <a:p>
            <a:r>
              <a:rPr lang="en-US"/>
              <a:t>Requires water flow and electrical current</a:t>
            </a:r>
          </a:p>
          <a:p>
            <a:r>
              <a:rPr lang="en-US"/>
              <a:t>No restrictions due to hose length or number of nozzles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/>
              <a:t>No loss of pressure or flow</a:t>
            </a:r>
          </a:p>
          <a:p>
            <a:r>
              <a:rPr lang="en-US"/>
              <a:t>Accurate at all flow ranges</a:t>
            </a:r>
          </a:p>
          <a:p>
            <a:r>
              <a:rPr lang="en-US"/>
              <a:t>Resupply foam without  interruption</a:t>
            </a:r>
          </a:p>
        </p:txBody>
      </p:sp>
    </p:spTree>
    <p:extLst>
      <p:ext uri="{BB962C8B-B14F-4D97-AF65-F5344CB8AC3E}">
        <p14:creationId xmlns:p14="http://schemas.microsoft.com/office/powerpoint/2010/main" val="423897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Operating the Foam </a:t>
            </a:r>
            <a:r>
              <a:rPr lang="en-US" sz="3600" err="1"/>
              <a:t>Proportioner</a:t>
            </a:r>
            <a:br>
              <a:rPr lang="en-US"/>
            </a:br>
            <a:r>
              <a:rPr lang="en-US" sz="3200"/>
              <a:t>Major Components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Operator control module</a:t>
            </a:r>
          </a:p>
          <a:p>
            <a:r>
              <a:rPr lang="en-US"/>
              <a:t>Motor driver box/module</a:t>
            </a:r>
          </a:p>
          <a:p>
            <a:r>
              <a:rPr lang="en-US"/>
              <a:t>Paddlewheel flowmeter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/>
              <a:t>Foam pump and electric motor</a:t>
            </a:r>
          </a:p>
          <a:p>
            <a:r>
              <a:rPr lang="en-US"/>
              <a:t>Calibrate/Inject valve</a:t>
            </a:r>
          </a:p>
          <a:p>
            <a:r>
              <a:rPr lang="en-US"/>
              <a:t>Inline strainer</a:t>
            </a:r>
          </a:p>
          <a:p>
            <a:endParaRPr lang="en-US"/>
          </a:p>
        </p:txBody>
      </p:sp>
      <p:pic>
        <p:nvPicPr>
          <p:cNvPr id="8" name="Content Placeholder 4" descr="Foam Pro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3962400"/>
            <a:ext cx="3840694" cy="2647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12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FoamPro 1600 system layo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67" y="1306709"/>
            <a:ext cx="6934200" cy="49374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Foam </a:t>
            </a:r>
            <a:r>
              <a:rPr lang="en-US" err="1"/>
              <a:t>Proportioner</a:t>
            </a:r>
            <a:endParaRPr lang="en-US"/>
          </a:p>
        </p:txBody>
      </p:sp>
      <p:sp>
        <p:nvSpPr>
          <p:cNvPr id="111" name="Flowchart: Connector 110" descr="circle"/>
          <p:cNvSpPr/>
          <p:nvPr/>
        </p:nvSpPr>
        <p:spPr>
          <a:xfrm>
            <a:off x="5080596" y="3852532"/>
            <a:ext cx="685800" cy="685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cxnSp>
        <p:nvCxnSpPr>
          <p:cNvPr id="113" name="Straight Arrow Connector 112" descr="arrow"/>
          <p:cNvCxnSpPr/>
          <p:nvPr/>
        </p:nvCxnSpPr>
        <p:spPr>
          <a:xfrm>
            <a:off x="5638800" y="4277833"/>
            <a:ext cx="2286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 descr="line strainer"/>
          <p:cNvGrpSpPr/>
          <p:nvPr/>
        </p:nvGrpSpPr>
        <p:grpSpPr>
          <a:xfrm>
            <a:off x="7924800" y="4125433"/>
            <a:ext cx="762000" cy="762000"/>
            <a:chOff x="7772400" y="2209800"/>
            <a:chExt cx="762000" cy="762000"/>
          </a:xfrm>
        </p:grpSpPr>
        <p:pic>
          <p:nvPicPr>
            <p:cNvPr id="86" name="Picture 85" descr="line strain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H="1">
              <a:off x="7848600" y="2309035"/>
              <a:ext cx="609600" cy="609600"/>
            </a:xfrm>
            <a:prstGeom prst="rect">
              <a:avLst/>
            </a:prstGeom>
          </p:spPr>
        </p:pic>
        <p:sp>
          <p:nvSpPr>
            <p:cNvPr id="114" name="Flowchart: Connector 113" descr="circle"/>
            <p:cNvSpPr/>
            <p:nvPr/>
          </p:nvSpPr>
          <p:spPr>
            <a:xfrm>
              <a:off x="7772400" y="22098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 descr="flowmeter"/>
          <p:cNvGrpSpPr/>
          <p:nvPr/>
        </p:nvGrpSpPr>
        <p:grpSpPr>
          <a:xfrm>
            <a:off x="5257800" y="5410200"/>
            <a:ext cx="804333" cy="762000"/>
            <a:chOff x="5257800" y="5181600"/>
            <a:chExt cx="804333" cy="762000"/>
          </a:xfrm>
        </p:grpSpPr>
        <p:pic>
          <p:nvPicPr>
            <p:cNvPr id="107" name="Picture 106" descr="flowmeter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257800" y="5181600"/>
              <a:ext cx="804333" cy="723900"/>
            </a:xfrm>
            <a:prstGeom prst="rect">
              <a:avLst/>
            </a:prstGeom>
          </p:spPr>
        </p:pic>
        <p:sp>
          <p:nvSpPr>
            <p:cNvPr id="117" name="Flowchart: Connector 116" descr="circle"/>
            <p:cNvSpPr/>
            <p:nvPr/>
          </p:nvSpPr>
          <p:spPr>
            <a:xfrm>
              <a:off x="5257800" y="51816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Flowchart: Connector 117" descr="red circle"/>
          <p:cNvSpPr/>
          <p:nvPr/>
        </p:nvSpPr>
        <p:spPr>
          <a:xfrm>
            <a:off x="3732031" y="4669465"/>
            <a:ext cx="731870" cy="73010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 descr="red circle"/>
          <p:cNvSpPr/>
          <p:nvPr/>
        </p:nvSpPr>
        <p:spPr>
          <a:xfrm>
            <a:off x="2853068" y="4766932"/>
            <a:ext cx="685800" cy="71769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 descr="arrow"/>
          <p:cNvCxnSpPr>
            <a:stCxn id="120" idx="4"/>
          </p:cNvCxnSpPr>
          <p:nvPr/>
        </p:nvCxnSpPr>
        <p:spPr>
          <a:xfrm rot="5400000">
            <a:off x="3039583" y="5569248"/>
            <a:ext cx="241002" cy="7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descr="Check valve"/>
          <p:cNvGrpSpPr/>
          <p:nvPr/>
        </p:nvGrpSpPr>
        <p:grpSpPr>
          <a:xfrm>
            <a:off x="2743200" y="5725633"/>
            <a:ext cx="762000" cy="762000"/>
            <a:chOff x="2971800" y="5638800"/>
            <a:chExt cx="762000" cy="762000"/>
          </a:xfrm>
        </p:grpSpPr>
        <p:pic>
          <p:nvPicPr>
            <p:cNvPr id="101" name="Picture 100" descr="check valv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1035" y="5748095"/>
              <a:ext cx="545541" cy="465314"/>
            </a:xfrm>
            <a:prstGeom prst="rect">
              <a:avLst/>
            </a:prstGeom>
          </p:spPr>
        </p:pic>
        <p:sp>
          <p:nvSpPr>
            <p:cNvPr id="122" name="Flowchart: Connector 121" descr="circle"/>
            <p:cNvSpPr/>
            <p:nvPr/>
          </p:nvSpPr>
          <p:spPr>
            <a:xfrm>
              <a:off x="2971800" y="56388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lowchart: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262" y="3037367"/>
            <a:ext cx="533400" cy="533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1"/>
          </p:cNvCxnSpPr>
          <p:nvPr/>
        </p:nvCxnSpPr>
        <p:spPr>
          <a:xfrm rot="16200000" flipV="1">
            <a:off x="4850273" y="2633377"/>
            <a:ext cx="549441" cy="414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 descr="calibrate/inject valve"/>
          <p:cNvGrpSpPr/>
          <p:nvPr/>
        </p:nvGrpSpPr>
        <p:grpSpPr>
          <a:xfrm>
            <a:off x="4267200" y="1915633"/>
            <a:ext cx="762000" cy="770944"/>
            <a:chOff x="4267200" y="1828800"/>
            <a:chExt cx="762000" cy="770944"/>
          </a:xfrm>
        </p:grpSpPr>
        <p:pic>
          <p:nvPicPr>
            <p:cNvPr id="25" name="Picture 24" descr="calibrate/inject valve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16200000">
              <a:off x="4341172" y="1963932"/>
              <a:ext cx="726642" cy="544982"/>
            </a:xfrm>
            <a:prstGeom prst="rect">
              <a:avLst/>
            </a:prstGeom>
          </p:spPr>
        </p:pic>
        <p:sp>
          <p:nvSpPr>
            <p:cNvPr id="26" name="Flowchart: Connector 25" descr="circle"/>
            <p:cNvSpPr/>
            <p:nvPr/>
          </p:nvSpPr>
          <p:spPr>
            <a:xfrm>
              <a:off x="4267200" y="18288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 descr="FoamPro controller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089511">
            <a:off x="782982" y="1618788"/>
            <a:ext cx="1940590" cy="2045155"/>
          </a:xfrm>
          <a:prstGeom prst="rect">
            <a:avLst/>
          </a:prstGeom>
        </p:spPr>
      </p:pic>
      <p:cxnSp>
        <p:nvCxnSpPr>
          <p:cNvPr id="116" name="Straight Arrow Connector 115" descr="arrow"/>
          <p:cNvCxnSpPr>
            <a:stCxn id="118" idx="7"/>
            <a:endCxn id="117" idx="1"/>
          </p:cNvCxnSpPr>
          <p:nvPr/>
        </p:nvCxnSpPr>
        <p:spPr>
          <a:xfrm rot="16200000" flipH="1">
            <a:off x="4490353" y="4642754"/>
            <a:ext cx="745406" cy="10126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8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Control Module</a:t>
            </a:r>
            <a:br>
              <a:rPr lang="en-US"/>
            </a:br>
            <a:r>
              <a:rPr lang="en-US" sz="3200"/>
              <a:t>Panel Mounted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Operating instructions</a:t>
            </a:r>
          </a:p>
          <a:p>
            <a:r>
              <a:rPr lang="en-US"/>
              <a:t>On/Off switch</a:t>
            </a:r>
          </a:p>
          <a:p>
            <a:r>
              <a:rPr lang="en-US"/>
              <a:t>Injection rate control</a:t>
            </a:r>
          </a:p>
          <a:p>
            <a:pPr lvl="1"/>
            <a:r>
              <a:rPr lang="en-US"/>
              <a:t>Adjustable from 0.1%-1.0% </a:t>
            </a:r>
          </a:p>
          <a:p>
            <a:r>
              <a:rPr lang="en-US"/>
              <a:t>Low concentrate (“LOW CONC.”) light</a:t>
            </a:r>
          </a:p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 descr="FoamPro operator control modu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42" y="1676400"/>
            <a:ext cx="3846258" cy="40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Driver Box/Module</a:t>
            </a:r>
            <a:br>
              <a:rPr lang="en-US"/>
            </a:br>
            <a:r>
              <a:rPr lang="en-US" sz="3200"/>
              <a:t>Normal Operation</a:t>
            </a:r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934200" y="1908175"/>
            <a:ext cx="191293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Circuit breaker switch </a:t>
            </a:r>
            <a:r>
              <a:rPr lang="en-US" b="1">
                <a:latin typeface="Arial" pitchFamily="34" charset="0"/>
              </a:rPr>
              <a:t>“Up”</a:t>
            </a:r>
            <a:r>
              <a:rPr lang="en-US">
                <a:latin typeface="Arial" pitchFamily="34" charset="0"/>
              </a:rPr>
              <a:t> for normal operation</a:t>
            </a:r>
          </a:p>
        </p:txBody>
      </p:sp>
      <p:sp>
        <p:nvSpPr>
          <p:cNvPr id="9" name="Line 14" descr="arrow"/>
          <p:cNvSpPr>
            <a:spLocks noChangeShapeType="1"/>
          </p:cNvSpPr>
          <p:nvPr/>
        </p:nvSpPr>
        <p:spPr bwMode="auto">
          <a:xfrm flipH="1">
            <a:off x="6934200" y="3048000"/>
            <a:ext cx="1066800" cy="1474788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2075" tIns="46038" rIns="92075" bIns="46038"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36550" y="1905000"/>
            <a:ext cx="17526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Simulated flow switch </a:t>
            </a:r>
            <a:r>
              <a:rPr lang="en-US" b="1">
                <a:latin typeface="Arial" pitchFamily="34" charset="0"/>
              </a:rPr>
              <a:t>“Down”</a:t>
            </a:r>
            <a:r>
              <a:rPr lang="en-US">
                <a:latin typeface="Arial" pitchFamily="34" charset="0"/>
              </a:rPr>
              <a:t> for normal operation</a:t>
            </a:r>
          </a:p>
        </p:txBody>
      </p:sp>
      <p:sp>
        <p:nvSpPr>
          <p:cNvPr id="11" name="Line 17" descr="arrow"/>
          <p:cNvSpPr>
            <a:spLocks noChangeShapeType="1"/>
          </p:cNvSpPr>
          <p:nvPr/>
        </p:nvSpPr>
        <p:spPr bwMode="auto">
          <a:xfrm>
            <a:off x="1371600" y="3429000"/>
            <a:ext cx="762000" cy="114300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2075" tIns="46038" rIns="92075" bIns="46038"/>
          <a:lstStyle/>
          <a:p>
            <a:endParaRPr lang="en-US">
              <a:latin typeface="+mn-lt"/>
            </a:endParaRPr>
          </a:p>
        </p:txBody>
      </p:sp>
      <p:pic>
        <p:nvPicPr>
          <p:cNvPr id="12" name="Picture 11" descr="foam proportioner motor driver box/module 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33600" y="2746248"/>
            <a:ext cx="4736592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Paddlewheel Flowmeter</a:t>
            </a:r>
          </a:p>
        </p:txBody>
      </p:sp>
      <p:pic>
        <p:nvPicPr>
          <p:cNvPr id="5" name="Picture 4" descr="paddlewheel flowmeter pa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1219200" cy="2140580"/>
          </a:xfrm>
          <a:prstGeom prst="rect">
            <a:avLst/>
          </a:prstGeom>
        </p:spPr>
      </p:pic>
      <p:pic>
        <p:nvPicPr>
          <p:cNvPr id="6" name="Picture 5" descr="paddlewheel flowmeter par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2743200" cy="2468880"/>
          </a:xfrm>
          <a:prstGeom prst="rect">
            <a:avLst/>
          </a:prstGeom>
        </p:spPr>
      </p:pic>
      <p:pic>
        <p:nvPicPr>
          <p:cNvPr id="7" name="Picture 6" descr="installed paddlewheel flowmet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676400"/>
            <a:ext cx="508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11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Foam Pump and Electric Motor</a:t>
            </a:r>
          </a:p>
        </p:txBody>
      </p:sp>
      <p:pic>
        <p:nvPicPr>
          <p:cNvPr id="6" name="Picture 5" descr="foam pump and electric mo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04" y="1676400"/>
            <a:ext cx="6750162" cy="43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Identify various operational components of the </a:t>
            </a:r>
            <a:r>
              <a:rPr lang="en-US" dirty="0" err="1"/>
              <a:t>FoamPro</a:t>
            </a:r>
            <a:r>
              <a:rPr lang="en-US" baseline="30000" dirty="0"/>
              <a:t>®</a:t>
            </a:r>
            <a:r>
              <a:rPr lang="en-US" dirty="0"/>
              <a:t> 1600/1601 and Waterous Aquis 1.5.</a:t>
            </a:r>
          </a:p>
          <a:p>
            <a:pPr lvl="0"/>
            <a:r>
              <a:rPr lang="en-US" dirty="0"/>
              <a:t>Demonstrate the ability to set up, run, have foam solution pumped to a nozzle person, and shut down a foam proportioner.</a:t>
            </a:r>
          </a:p>
          <a:p>
            <a:pPr>
              <a:buClr>
                <a:srgbClr val="9E3611"/>
              </a:buClr>
            </a:pPr>
            <a:r>
              <a:rPr lang="en-US" dirty="0"/>
              <a:t>Discuss basic maintenance, winterization, and troubleshooting methods for foam systems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Calibrate/Inject Valve</a:t>
            </a:r>
          </a:p>
        </p:txBody>
      </p:sp>
      <p:pic>
        <p:nvPicPr>
          <p:cNvPr id="5" name="Picture 4" descr="calibrate/inject valves"/>
          <p:cNvPicPr>
            <a:picLocks noChangeAspect="1"/>
          </p:cNvPicPr>
          <p:nvPr/>
        </p:nvPicPr>
        <p:blipFill>
          <a:blip r:embed="rId2"/>
          <a:srcRect l="22884" t="8785" r="10114"/>
          <a:stretch>
            <a:fillRect/>
          </a:stretch>
        </p:blipFill>
        <p:spPr>
          <a:xfrm>
            <a:off x="4876800" y="2133600"/>
            <a:ext cx="4038600" cy="2895600"/>
          </a:xfrm>
          <a:prstGeom prst="rect">
            <a:avLst/>
          </a:prstGeom>
        </p:spPr>
      </p:pic>
      <p:pic>
        <p:nvPicPr>
          <p:cNvPr id="7" name="Picture 6" descr="claibrate/inject valves"/>
          <p:cNvPicPr>
            <a:picLocks noChangeAspect="1"/>
          </p:cNvPicPr>
          <p:nvPr/>
        </p:nvPicPr>
        <p:blipFill>
          <a:blip r:embed="rId3"/>
          <a:srcRect l="4993" t="10168" b="7718"/>
          <a:stretch>
            <a:fillRect/>
          </a:stretch>
        </p:blipFill>
        <p:spPr>
          <a:xfrm>
            <a:off x="228600" y="2209800"/>
            <a:ext cx="434938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Purging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Enter “Simulated Flow”</a:t>
            </a:r>
          </a:p>
          <a:p>
            <a:pPr lvl="1"/>
            <a:r>
              <a:rPr lang="en-US" dirty="0"/>
              <a:t>Switch to “Up” position</a:t>
            </a:r>
          </a:p>
          <a:p>
            <a:pPr lvl="1"/>
            <a:r>
              <a:rPr lang="en-US" dirty="0"/>
              <a:t>Preprogrammed for 100 </a:t>
            </a:r>
            <a:r>
              <a:rPr lang="en-US" dirty="0" err="1"/>
              <a:t>gpm</a:t>
            </a:r>
            <a:endParaRPr lang="en-US" dirty="0"/>
          </a:p>
          <a:p>
            <a:r>
              <a:rPr lang="en-US" dirty="0"/>
              <a:t>Valve to “Cal/Flush”</a:t>
            </a:r>
          </a:p>
          <a:p>
            <a:r>
              <a:rPr lang="en-US" dirty="0"/>
              <a:t>Turn panel switch “On”</a:t>
            </a:r>
          </a:p>
          <a:p>
            <a:r>
              <a:rPr lang="en-US" dirty="0"/>
              <a:t>Run pump until concentrate flows from dump line</a:t>
            </a:r>
          </a:p>
        </p:txBody>
      </p:sp>
      <p:pic>
        <p:nvPicPr>
          <p:cNvPr id="16" name="Picture 15" descr="calibrate/inject valves"/>
          <p:cNvPicPr>
            <a:picLocks noChangeAspect="1"/>
          </p:cNvPicPr>
          <p:nvPr/>
        </p:nvPicPr>
        <p:blipFill>
          <a:blip r:embed="rId3"/>
          <a:srcRect l="22910" t="7912" r="10418"/>
          <a:stretch>
            <a:fillRect/>
          </a:stretch>
        </p:blipFill>
        <p:spPr>
          <a:xfrm>
            <a:off x="6096000" y="2971800"/>
            <a:ext cx="2438400" cy="1773777"/>
          </a:xfrm>
          <a:prstGeom prst="rect">
            <a:avLst/>
          </a:prstGeom>
        </p:spPr>
      </p:pic>
      <p:cxnSp>
        <p:nvCxnSpPr>
          <p:cNvPr id="18" name="Straight Arrow Connector 17" descr="arrow"/>
          <p:cNvCxnSpPr/>
          <p:nvPr/>
        </p:nvCxnSpPr>
        <p:spPr>
          <a:xfrm flipV="1">
            <a:off x="3924300" y="2362200"/>
            <a:ext cx="17145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arrow"/>
          <p:cNvCxnSpPr/>
          <p:nvPr/>
        </p:nvCxnSpPr>
        <p:spPr>
          <a:xfrm>
            <a:off x="3810000" y="3352800"/>
            <a:ext cx="2590800" cy="306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oam proportioner motor driver box/module 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38800" y="1274134"/>
            <a:ext cx="2819400" cy="1676400"/>
          </a:xfrm>
          <a:prstGeom prst="rect">
            <a:avLst/>
          </a:prstGeom>
        </p:spPr>
      </p:pic>
      <p:pic>
        <p:nvPicPr>
          <p:cNvPr id="10" name="Picture 9" descr="FoamPro operator control modul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48400" y="4870107"/>
            <a:ext cx="1669344" cy="1759293"/>
          </a:xfrm>
          <a:prstGeom prst="rect">
            <a:avLst/>
          </a:prstGeom>
        </p:spPr>
      </p:pic>
      <p:cxnSp>
        <p:nvCxnSpPr>
          <p:cNvPr id="14" name="Straight Arrow Connector 13" descr="arrow"/>
          <p:cNvCxnSpPr/>
          <p:nvPr/>
        </p:nvCxnSpPr>
        <p:spPr>
          <a:xfrm>
            <a:off x="4038600" y="4038600"/>
            <a:ext cx="22860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88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amPro operator control modul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24600" y="1371600"/>
            <a:ext cx="1778521" cy="1874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Purging Air </a:t>
            </a:r>
            <a:br>
              <a:rPr lang="en-US"/>
            </a:br>
            <a:r>
              <a:rPr lang="en-US" sz="3200"/>
              <a:t>Continued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Turn control panel to “Off” position</a:t>
            </a:r>
          </a:p>
          <a:p>
            <a:r>
              <a:rPr lang="en-US"/>
              <a:t>Return valve to “Inject” </a:t>
            </a:r>
          </a:p>
          <a:p>
            <a:r>
              <a:rPr lang="en-US"/>
              <a:t>Exit “Simulated Flow” by returning switch to “Down” position</a:t>
            </a:r>
          </a:p>
          <a:p>
            <a:endParaRPr lang="en-US"/>
          </a:p>
        </p:txBody>
      </p:sp>
      <p:pic>
        <p:nvPicPr>
          <p:cNvPr id="6" name="Picture 5" descr="foam proportioner motor driver box/module 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9204" y="4594112"/>
            <a:ext cx="3307772" cy="1966784"/>
          </a:xfrm>
          <a:prstGeom prst="rect">
            <a:avLst/>
          </a:prstGeom>
        </p:spPr>
      </p:pic>
      <p:pic>
        <p:nvPicPr>
          <p:cNvPr id="8" name="Picture 7" descr="calibrate/inject valv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183" y="2331552"/>
            <a:ext cx="3048000" cy="2286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48000" y="2726480"/>
            <a:ext cx="2895346" cy="519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14346" y="4648200"/>
            <a:ext cx="2444858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24400" y="1600200"/>
            <a:ext cx="1828800" cy="631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97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Inline Strainer</a:t>
            </a:r>
          </a:p>
        </p:txBody>
      </p:sp>
      <p:pic>
        <p:nvPicPr>
          <p:cNvPr id="4" name="Picture 3" descr="inline strai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3772"/>
            <a:ext cx="3886200" cy="34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Foam Injection Check Valve </a:t>
            </a:r>
            <a:br>
              <a:rPr lang="en-US"/>
            </a:br>
            <a:r>
              <a:rPr lang="en-US"/>
              <a:t>and Injection Port</a:t>
            </a:r>
          </a:p>
        </p:txBody>
      </p:sp>
      <p:pic>
        <p:nvPicPr>
          <p:cNvPr id="4" name="Picture 3" descr="foam injection check valve and injection po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7767" y="1828800"/>
            <a:ext cx="366823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Maintenance/Calibration</a:t>
            </a:r>
            <a:endParaRPr lang="en-US" altLang="en-US" dirty="0">
              <a:latin typeface="Rockwell Condensed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837946" y="3613837"/>
            <a:ext cx="7455822" cy="2299412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200" dirty="0" err="1"/>
              <a:t>FoamPro</a:t>
            </a:r>
            <a:r>
              <a:rPr lang="en-US" sz="2200" dirty="0"/>
              <a:t> 1601 – grease every 50 hours</a:t>
            </a:r>
          </a:p>
          <a:p>
            <a:pPr>
              <a:buClr>
                <a:srgbClr val="9E3611"/>
              </a:buClr>
            </a:pPr>
            <a:r>
              <a:rPr lang="en-US" sz="2200" dirty="0"/>
              <a:t>Calibrating the system:</a:t>
            </a:r>
          </a:p>
          <a:p>
            <a:pPr lvl="1">
              <a:buClr>
                <a:srgbClr val="9E3611"/>
              </a:buClr>
            </a:pPr>
            <a:r>
              <a:rPr lang="en-US" sz="2200" dirty="0"/>
              <a:t>Check flow rates</a:t>
            </a:r>
          </a:p>
          <a:p>
            <a:pPr lvl="1">
              <a:buClr>
                <a:srgbClr val="9E3611"/>
              </a:buClr>
            </a:pPr>
            <a:r>
              <a:rPr lang="en-US" sz="2200" dirty="0"/>
              <a:t>Flush system</a:t>
            </a:r>
          </a:p>
          <a:p>
            <a:pPr lvl="1">
              <a:buClr>
                <a:srgbClr val="9E3611"/>
              </a:buClr>
            </a:pPr>
            <a:r>
              <a:rPr lang="en-US" sz="2200" dirty="0"/>
              <a:t>Purge air/prime system</a:t>
            </a:r>
          </a:p>
          <a:p>
            <a:pPr lvl="1">
              <a:buClr>
                <a:srgbClr val="9E3611"/>
              </a:buClr>
            </a:pPr>
            <a:endParaRPr lang="en-US" dirty="0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53C42E-FC36-C298-9938-387724A9528B}"/>
              </a:ext>
            </a:extLst>
          </p:cNvPr>
          <p:cNvSpPr txBox="1">
            <a:spLocks/>
          </p:cNvSpPr>
          <p:nvPr/>
        </p:nvSpPr>
        <p:spPr>
          <a:xfrm>
            <a:off x="837946" y="1447800"/>
            <a:ext cx="7455822" cy="21691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Follow manufacturer recommendations for service intervals. </a:t>
            </a:r>
          </a:p>
          <a:p>
            <a:pPr lvl="1"/>
            <a:r>
              <a:rPr lang="en-US" sz="2200" dirty="0"/>
              <a:t>Waterous </a:t>
            </a:r>
            <a:r>
              <a:rPr lang="en-US" sz="2200" dirty="0" err="1"/>
              <a:t>Aquis</a:t>
            </a:r>
            <a:r>
              <a:rPr lang="en-US" sz="2200" dirty="0"/>
              <a:t> 1.5</a:t>
            </a:r>
          </a:p>
          <a:p>
            <a:pPr lvl="2"/>
            <a:r>
              <a:rPr lang="en-US" sz="1800" dirty="0"/>
              <a:t>6.1 oz., SAE30, </a:t>
            </a:r>
            <a:br>
              <a:rPr lang="en-US" sz="1800" dirty="0"/>
            </a:br>
            <a:r>
              <a:rPr lang="en-US" sz="1800" dirty="0"/>
              <a:t>non-detergent</a:t>
            </a:r>
          </a:p>
        </p:txBody>
      </p:sp>
      <p:pic>
        <p:nvPicPr>
          <p:cNvPr id="3" name="Picture 2" descr="Maintenance schedule ">
            <a:extLst>
              <a:ext uri="{FF2B5EF4-FFF2-40B4-BE49-F238E27FC236}">
                <a16:creationId xmlns:a16="http://schemas.microsoft.com/office/drawing/2014/main" id="{6C07428D-604B-A7A3-0BA8-28AF3523E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388" y="1886524"/>
            <a:ext cx="3712958" cy="176086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9DB2AA9-E33B-D037-488D-82593AD4CE7B}"/>
              </a:ext>
            </a:extLst>
          </p:cNvPr>
          <p:cNvSpPr/>
          <p:nvPr/>
        </p:nvSpPr>
        <p:spPr>
          <a:xfrm>
            <a:off x="4186226" y="2355900"/>
            <a:ext cx="683062" cy="176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Winterization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Drain tank.</a:t>
            </a:r>
          </a:p>
          <a:p>
            <a:pPr>
              <a:buClr>
                <a:srgbClr val="9E3611"/>
              </a:buClr>
            </a:pPr>
            <a:r>
              <a:rPr lang="en-US" dirty="0"/>
              <a:t>Drain lines.</a:t>
            </a:r>
          </a:p>
          <a:p>
            <a:pPr>
              <a:buClr>
                <a:srgbClr val="9E3611"/>
              </a:buClr>
            </a:pPr>
            <a:r>
              <a:rPr lang="en-US" dirty="0"/>
              <a:t>Clean inline "Y" strainer.</a:t>
            </a:r>
          </a:p>
          <a:p>
            <a:pPr>
              <a:buClr>
                <a:srgbClr val="9E3611"/>
              </a:buClr>
            </a:pPr>
            <a:r>
              <a:rPr lang="en-US" dirty="0"/>
              <a:t>Flush with clean water.</a:t>
            </a:r>
          </a:p>
          <a:p>
            <a:pPr>
              <a:buClr>
                <a:srgbClr val="9E3611"/>
              </a:buClr>
            </a:pPr>
            <a:r>
              <a:rPr lang="en-US" dirty="0"/>
              <a:t>Flush with recreational vehicle antifreeze</a:t>
            </a:r>
          </a:p>
          <a:p>
            <a:pPr>
              <a:buClr>
                <a:srgbClr val="9E3611"/>
              </a:buClr>
            </a:pPr>
            <a:r>
              <a:rPr lang="en-US" dirty="0"/>
              <a:t>When in doubt, follow the </a:t>
            </a:r>
            <a:r>
              <a:rPr lang="en-US"/>
              <a:t>manual. </a:t>
            </a:r>
            <a:endParaRPr lang="en-US" dirty="0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797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Troubleshooting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Is there foam?</a:t>
            </a:r>
          </a:p>
          <a:p>
            <a:pPr>
              <a:buClr>
                <a:srgbClr val="9E3611"/>
              </a:buClr>
            </a:pPr>
            <a:r>
              <a:rPr lang="en-US" dirty="0"/>
              <a:t>Is there enough water flowing?</a:t>
            </a:r>
          </a:p>
          <a:p>
            <a:pPr>
              <a:buClr>
                <a:srgbClr val="9E3611"/>
              </a:buClr>
            </a:pPr>
            <a:r>
              <a:rPr lang="en-US" dirty="0"/>
              <a:t>Check valves</a:t>
            </a:r>
          </a:p>
          <a:p>
            <a:pPr>
              <a:buClr>
                <a:srgbClr val="9E3611"/>
              </a:buClr>
            </a:pPr>
            <a:r>
              <a:rPr lang="en-US" dirty="0"/>
              <a:t>Paddlewheels</a:t>
            </a:r>
          </a:p>
          <a:p>
            <a:pPr>
              <a:buClr>
                <a:srgbClr val="9E3611"/>
              </a:buClr>
            </a:pPr>
            <a:r>
              <a:rPr lang="en-US" dirty="0"/>
              <a:t>Correct settings on proportioner/control module</a:t>
            </a:r>
          </a:p>
          <a:p>
            <a:pPr>
              <a:buClr>
                <a:srgbClr val="9E3611"/>
              </a:buClr>
            </a:pPr>
            <a:r>
              <a:rPr lang="en-US" dirty="0"/>
              <a:t>Manufacturer’s manual for workflows/common issues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67385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Discuss why foam is more effective than plain water when performing wildland fire suppression operations.</a:t>
            </a:r>
          </a:p>
          <a:p>
            <a:pPr lvl="0"/>
            <a:r>
              <a:rPr lang="en-US" dirty="0"/>
              <a:t>Discuss foam safety, including guidelines for handling foam products.</a:t>
            </a:r>
          </a:p>
          <a:p>
            <a:r>
              <a:rPr lang="en-US" dirty="0"/>
              <a:t>Identify and discuss the advantages and disadvantages of manual foam proportioning methods used when performing wildland fire suppression operations.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65210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/>
              <a:t>Identify various operational components of the </a:t>
            </a:r>
            <a:r>
              <a:rPr lang="en-US" err="1"/>
              <a:t>FoamPro</a:t>
            </a:r>
            <a:r>
              <a:rPr lang="en-US" baseline="30000"/>
              <a:t>®</a:t>
            </a:r>
            <a:r>
              <a:rPr lang="en-US"/>
              <a:t> 1600/1601 and </a:t>
            </a:r>
            <a:r>
              <a:rPr lang="en-US" err="1"/>
              <a:t>Waterous</a:t>
            </a:r>
            <a:r>
              <a:rPr lang="en-US"/>
              <a:t> </a:t>
            </a:r>
            <a:r>
              <a:rPr lang="en-US" err="1"/>
              <a:t>Aquis</a:t>
            </a:r>
            <a:r>
              <a:rPr lang="en-US"/>
              <a:t> 1.5.</a:t>
            </a:r>
          </a:p>
          <a:p>
            <a:pPr lvl="0"/>
            <a:r>
              <a:rPr lang="en-US"/>
              <a:t>Demonstrate the ability to set up, run, have foam solution pumped to a nozzle person, and shut down a foam </a:t>
            </a:r>
            <a:r>
              <a:rPr lang="en-US" err="1"/>
              <a:t>proportioner</a:t>
            </a:r>
            <a:r>
              <a:rPr lang="en-US"/>
              <a:t>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07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5B25-99EC-888A-1949-03643BC4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use foam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4E5DC-7064-587E-86AF-393D093786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Makes water “wetter” (more effective)</a:t>
            </a:r>
          </a:p>
          <a:p>
            <a:pPr>
              <a:buClr>
                <a:srgbClr val="9E3611"/>
              </a:buClr>
            </a:pPr>
            <a:r>
              <a:rPr lang="en-US" dirty="0"/>
              <a:t>Reduces evaporation/improves absorption</a:t>
            </a:r>
          </a:p>
          <a:p>
            <a:pPr>
              <a:buClr>
                <a:srgbClr val="9E3611"/>
              </a:buClr>
            </a:pPr>
            <a:r>
              <a:rPr lang="en-US" dirty="0"/>
              <a:t>Adheres to surfaces for pre-treating fuels and structures</a:t>
            </a:r>
          </a:p>
          <a:p>
            <a:pPr>
              <a:buClr>
                <a:srgbClr val="9E3611"/>
              </a:buClr>
            </a:pPr>
            <a:r>
              <a:rPr lang="en-US" dirty="0"/>
              <a:t>Improves water conservation and usage, especially during mop-up. </a:t>
            </a:r>
          </a:p>
          <a:p>
            <a:pPr>
              <a:buClr>
                <a:srgbClr val="9E3611"/>
              </a:buClr>
            </a:pPr>
            <a:r>
              <a:rPr lang="en-US" dirty="0"/>
              <a:t>Use as holding feature during ignition operations</a:t>
            </a:r>
          </a:p>
          <a:p>
            <a:pPr>
              <a:buClr>
                <a:srgbClr val="9E3611"/>
              </a:buClr>
            </a:pPr>
            <a:r>
              <a:rPr lang="en-US" dirty="0"/>
              <a:t>Restricts oxygen. Reduces fuel temperature to below ignition point.</a:t>
            </a:r>
          </a:p>
        </p:txBody>
      </p:sp>
    </p:spTree>
    <p:extLst>
      <p:ext uri="{BB962C8B-B14F-4D97-AF65-F5344CB8AC3E}">
        <p14:creationId xmlns:p14="http://schemas.microsoft.com/office/powerpoint/2010/main" val="183899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fighter spreading foam on pile of logs"/>
          <p:cNvPicPr>
            <a:picLocks noChangeAspect="1"/>
          </p:cNvPicPr>
          <p:nvPr/>
        </p:nvPicPr>
        <p:blipFill>
          <a:blip r:embed="rId2"/>
          <a:srcRect l="1807"/>
          <a:stretch>
            <a:fillRect/>
          </a:stretch>
        </p:blipFill>
        <p:spPr>
          <a:xfrm>
            <a:off x="0" y="-7620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6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s sprayed with foam"/>
          <p:cNvPicPr>
            <a:picLocks noChangeAspect="1"/>
          </p:cNvPicPr>
          <p:nvPr/>
        </p:nvPicPr>
        <p:blipFill>
          <a:blip r:embed="rId2"/>
          <a:srcRect r="387"/>
          <a:stretch>
            <a:fillRect/>
          </a:stretch>
        </p:blipFill>
        <p:spPr>
          <a:xfrm>
            <a:off x="0" y="0"/>
            <a:ext cx="9132376" cy="611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22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ing brush pile sprayed with fo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1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 sprayed with foam"/>
          <p:cNvPicPr>
            <a:picLocks noChangeAspect="1"/>
          </p:cNvPicPr>
          <p:nvPr/>
        </p:nvPicPr>
        <p:blipFill>
          <a:blip r:embed="rId2"/>
          <a:srcRect r="686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43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am applied to support a backburn"/>
          <p:cNvPicPr>
            <a:picLocks noChangeAspect="1"/>
          </p:cNvPicPr>
          <p:nvPr/>
        </p:nvPicPr>
        <p:blipFill>
          <a:blip r:embed="rId2"/>
          <a:srcRect r="928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105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8981F6845CD48BD04B779D5CFD046" ma:contentTypeVersion="10" ma:contentTypeDescription="Create a new document." ma:contentTypeScope="" ma:versionID="da5d6cdbf3e1df21f60a21bf2e5b6060">
  <xsd:schema xmlns:xsd="http://www.w3.org/2001/XMLSchema" xmlns:xs="http://www.w3.org/2001/XMLSchema" xmlns:p="http://schemas.microsoft.com/office/2006/metadata/properties" xmlns:ns2="9f3c1fc1-9cec-4f7b-9b8a-10ce2778e10c" xmlns:ns3="0542ec55-2198-41a0-b50a-732413b4cec0" targetNamespace="http://schemas.microsoft.com/office/2006/metadata/properties" ma:root="true" ma:fieldsID="5596674bca07c62a4b187a0599fcf6dc" ns2:_="" ns3:_="">
    <xsd:import namespace="9f3c1fc1-9cec-4f7b-9b8a-10ce2778e10c"/>
    <xsd:import namespace="0542ec55-2198-41a0-b50a-732413b4c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c1fc1-9cec-4f7b-9b8a-10ce2778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ec55-2198-41a0-b50a-732413b4c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3c1fc1-9cec-4f7b-9b8a-10ce2778e10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7952A-1CF4-4C8F-991C-A06ECF3EDD34}"/>
</file>

<file path=customXml/itemProps2.xml><?xml version="1.0" encoding="utf-8"?>
<ds:datastoreItem xmlns:ds="http://schemas.openxmlformats.org/officeDocument/2006/customXml" ds:itemID="{FD4E4F5E-D170-4B73-ACB7-E3042509EC16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9f3c1fc1-9cec-4f7b-9b8a-10ce2778e10c"/>
  </ds:schemaRefs>
</ds:datastoreItem>
</file>

<file path=customXml/itemProps3.xml><?xml version="1.0" encoding="utf-8"?>
<ds:datastoreItem xmlns:ds="http://schemas.openxmlformats.org/officeDocument/2006/customXml" ds:itemID="{807F6488-0FFB-4BD4-A23D-52FD2D52DD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440</TotalTime>
  <Words>950</Words>
  <Application>Microsoft Office PowerPoint</Application>
  <PresentationFormat>On-screen Show (4:3)</PresentationFormat>
  <Paragraphs>133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Courier New</vt:lpstr>
      <vt:lpstr>Rockwell</vt:lpstr>
      <vt:lpstr>Rockwell Condensed</vt:lpstr>
      <vt:lpstr>Symbol</vt:lpstr>
      <vt:lpstr>Times New Roman</vt:lpstr>
      <vt:lpstr>Wingdings</vt:lpstr>
      <vt:lpstr>Wood Type</vt:lpstr>
      <vt:lpstr>Water  Handling Operations</vt:lpstr>
      <vt:lpstr>Objectives</vt:lpstr>
      <vt:lpstr>Objectives</vt:lpstr>
      <vt:lpstr>Reasons to use foam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Concerns</vt:lpstr>
      <vt:lpstr>Safety equipment</vt:lpstr>
      <vt:lpstr>PowerPoint Presentation</vt:lpstr>
      <vt:lpstr>Foam Proportioners</vt:lpstr>
      <vt:lpstr>Manual Foam Proportioners</vt:lpstr>
      <vt:lpstr>Foam On/off valve at tank</vt:lpstr>
      <vt:lpstr>Cascade Foam Flo</vt:lpstr>
      <vt:lpstr>Batch Mixing</vt:lpstr>
      <vt:lpstr>Suction-Side Proportioners</vt:lpstr>
      <vt:lpstr>PowerPoint Presentation</vt:lpstr>
      <vt:lpstr>Automatic Foam Proportioner</vt:lpstr>
      <vt:lpstr>Foam Proportioner</vt:lpstr>
      <vt:lpstr>Operating the Foam Proportioner Major Components</vt:lpstr>
      <vt:lpstr>Foam Proportioner</vt:lpstr>
      <vt:lpstr>Operator Control Module Panel Mounted</vt:lpstr>
      <vt:lpstr>Motor Driver Box/Module Normal Operation</vt:lpstr>
      <vt:lpstr>Paddlewheel Flowmeter</vt:lpstr>
      <vt:lpstr>Foam Pump and Electric Motor</vt:lpstr>
      <vt:lpstr>Calibrate/Inject Valve</vt:lpstr>
      <vt:lpstr>Purging Air</vt:lpstr>
      <vt:lpstr>Purging Air  Continued</vt:lpstr>
      <vt:lpstr>Inline Strainer</vt:lpstr>
      <vt:lpstr>Foam Injection Check Valve  and Injection Port</vt:lpstr>
      <vt:lpstr>Maintenance/Calibration</vt:lpstr>
      <vt:lpstr>Winterization</vt:lpstr>
      <vt:lpstr>Troubleshooting</vt:lpstr>
      <vt:lpstr>Objectives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McDonald, Pamela J</cp:lastModifiedBy>
  <cp:revision>232</cp:revision>
  <dcterms:created xsi:type="dcterms:W3CDTF">2001-03-22T19:20:22Z</dcterms:created>
  <dcterms:modified xsi:type="dcterms:W3CDTF">2023-02-03T20:39:40Z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0x010100AAC8981F6845CD48BD04B779D5CFD046</vt:lpwstr>
  </property>
  <property fmtid="{D5CDD505-2E9C-101B-9397-08002B2CF9AE}" pid="3" name="Order">
    <vt:r8>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