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34"/>
  </p:notesMasterIdLst>
  <p:handoutMasterIdLst>
    <p:handoutMasterId r:id="rId35"/>
  </p:handoutMasterIdLst>
  <p:sldIdLst>
    <p:sldId id="446" r:id="rId2"/>
    <p:sldId id="445" r:id="rId3"/>
    <p:sldId id="357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onald, Pamela J" initials="MPJ" lastIdx="1" clrIdx="0">
    <p:extLst>
      <p:ext uri="{19B8F6BF-5375-455C-9EA6-DF929625EA0E}">
        <p15:presenceInfo xmlns:p15="http://schemas.microsoft.com/office/powerpoint/2012/main" userId="S-1-5-21-261334516-432891326-3434007665-15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6143"/>
    <a:srgbClr val="537953"/>
    <a:srgbClr val="FFFF66"/>
    <a:srgbClr val="0000FF"/>
    <a:srgbClr val="0066FF"/>
    <a:srgbClr val="507450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2353" autoAdjust="0"/>
  </p:normalViewPr>
  <p:slideViewPr>
    <p:cSldViewPr>
      <p:cViewPr varScale="1">
        <p:scale>
          <a:sx n="119" d="100"/>
          <a:sy n="119" d="100"/>
        </p:scale>
        <p:origin x="1458" y="102"/>
      </p:cViewPr>
      <p:guideLst>
        <p:guide orient="horz" pos="2160"/>
        <p:guide pos="5616"/>
        <p:guide orient="horz" pos="864"/>
        <p:guide pos="2880"/>
        <p:guide pos="52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>
      <p:cViewPr>
        <p:scale>
          <a:sx n="75" d="100"/>
          <a:sy n="75" d="100"/>
        </p:scale>
        <p:origin x="2322" y="636"/>
      </p:cViewPr>
      <p:guideLst>
        <p:guide orient="horz" pos="28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FD5EA9A-6A40-4684-9011-C65E0468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2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7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8913-63DB-4AE7-835C-AA95A11B23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d line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descr="red line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descr="gray box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1069848"/>
          </a:xfrm>
        </p:spPr>
        <p:txBody>
          <a:bodyPr>
            <a:noAutofit/>
          </a:bodyPr>
          <a:lstStyle>
            <a:lvl1pPr marL="0" indent="0" algn="l">
              <a:buNone/>
              <a:defRPr sz="40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 descr="slide number"/>
          <p:cNvGrpSpPr>
            <a:grpSpLocks noChangeAspect="1"/>
          </p:cNvGrpSpPr>
          <p:nvPr userDrawn="1"/>
        </p:nvGrpSpPr>
        <p:grpSpPr>
          <a:xfrm>
            <a:off x="8522208" y="6258560"/>
            <a:ext cx="393192" cy="393192"/>
            <a:chOff x="9685338" y="4460675"/>
            <a:chExt cx="1080904" cy="1080902"/>
          </a:xfrm>
        </p:grpSpPr>
        <p:sp>
          <p:nvSpPr>
            <p:cNvPr id="11" name="Oval 10" descr="oval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 descr="oval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 descr="slide number"/>
          <p:cNvSpPr/>
          <p:nvPr userDrawn="1"/>
        </p:nvSpPr>
        <p:spPr>
          <a:xfrm>
            <a:off x="8554176" y="6324351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6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4B-</a:t>
            </a:r>
            <a:fld id="{DCA764BA-4FF7-44AC-B092-3A07FE14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4C-</a:t>
            </a:r>
            <a:fld id="{BB1B6457-0AE4-4F46-8C5A-6367C8A6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53425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wrap="square"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26780" y="6255258"/>
            <a:ext cx="393192" cy="393192"/>
            <a:chOff x="8532189" y="5068824"/>
            <a:chExt cx="393192" cy="39319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568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657600" cy="7644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295400"/>
            <a:ext cx="3657600" cy="7644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20793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wrap="square" anchor="t" anchorCtr="0">
            <a:normAutofit/>
          </a:bodyPr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64616" y="685800"/>
            <a:ext cx="5026584" cy="5962650"/>
          </a:xfrm>
        </p:spPr>
        <p:txBody>
          <a:bodyPr/>
          <a:lstStyle>
            <a:lvl1pPr marL="365760" indent="-365760">
              <a:defRPr sz="2000"/>
            </a:lvl1pPr>
            <a:lvl2pPr marL="731520" indent="-365760">
              <a:buFont typeface="Courier New" panose="02070309020205020404" pitchFamily="49" charset="0"/>
              <a:buChar char="o"/>
              <a:defRPr sz="1800"/>
            </a:lvl2pPr>
            <a:lvl3pPr marL="1096963" indent="-365125">
              <a:buFont typeface="Rockwell" panose="02060603020205020403" pitchFamily="18" charset="0"/>
              <a:buChar char="–"/>
              <a:defRPr sz="1600"/>
            </a:lvl3pPr>
            <a:lvl4pPr marL="1463040" indent="-365760">
              <a:buFont typeface="Arial" panose="020B0604020202020204" pitchFamily="34" charset="0"/>
              <a:buChar char="•"/>
              <a:defRPr sz="1600"/>
            </a:lvl4pPr>
            <a:lvl5pPr marL="1828800" indent="-365760">
              <a:buFont typeface="Rockwell" panose="02060603020205020403" pitchFamily="18" charset="0"/>
              <a:buChar char="◊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3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42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 descr="oval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 descr="oval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cxnSp>
        <p:nvCxnSpPr>
          <p:cNvPr id="10" name="Straight Connector 9" descr="red line"/>
          <p:cNvCxnSpPr/>
          <p:nvPr userDrawn="1"/>
        </p:nvCxnSpPr>
        <p:spPr>
          <a:xfrm>
            <a:off x="675132" y="1219200"/>
            <a:ext cx="7772400" cy="0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 descr="slide number"/>
          <p:cNvSpPr/>
          <p:nvPr userDrawn="1"/>
        </p:nvSpPr>
        <p:spPr>
          <a:xfrm>
            <a:off x="8554632" y="6321049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3973" r:id="rId12"/>
    <p:sldLayoutId id="2147484135" r:id="rId13"/>
    <p:sldLayoutId id="21474841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Water </a:t>
            </a:r>
            <a:br>
              <a:rPr lang="en-US" smtClean="0"/>
            </a:br>
            <a:r>
              <a:rPr lang="en-US" smtClean="0"/>
              <a:t>Handling</a:t>
            </a:r>
            <a:br>
              <a:rPr lang="en-US" smtClean="0"/>
            </a:br>
            <a:r>
              <a:rPr lang="en-US" smtClean="0"/>
              <a:t>Operations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Unit 4C - Foam and Foam Proportioning Equipment</a:t>
            </a:r>
            <a:endParaRPr lang="en-US" dirty="0"/>
          </a:p>
        </p:txBody>
      </p:sp>
      <p:pic>
        <p:nvPicPr>
          <p:cNvPr id="8" name="Picture 7" descr="engine pumping out foam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26548" y="205532"/>
            <a:ext cx="4255452" cy="319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8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s of foam product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4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fety equip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84" y="1381932"/>
            <a:ext cx="761999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am near water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1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oam proportioner flow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 </a:t>
            </a:r>
            <a:r>
              <a:rPr lang="en-US" dirty="0" err="1" smtClean="0"/>
              <a:t>Proportioners</a:t>
            </a:r>
            <a:endParaRPr lang="en-US" dirty="0"/>
          </a:p>
        </p:txBody>
      </p:sp>
      <p:pic>
        <p:nvPicPr>
          <p:cNvPr id="3" name="Picture 2" descr="foam10_proportioner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371600"/>
            <a:ext cx="7620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8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Foam </a:t>
            </a:r>
            <a:r>
              <a:rPr lang="en-US" dirty="0" err="1" smtClean="0"/>
              <a:t>Proportioners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Operators manually adjust the device to maintain a constant mix ratio when water flow and pressure changes.</a:t>
            </a:r>
          </a:p>
          <a:p>
            <a:pPr lvl="1"/>
            <a:r>
              <a:rPr lang="en-US" smtClean="0"/>
              <a:t>Cannot maintain constant mix ratio over various flow and pressure rates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23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Mixing</a:t>
            </a:r>
            <a:endParaRPr lang="en-US" dirty="0"/>
          </a:p>
        </p:txBody>
      </p:sp>
      <p:pic>
        <p:nvPicPr>
          <p:cNvPr id="5" name="Picture 4" descr="foam in a holding tan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19999" cy="5130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5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Suction-Side </a:t>
            </a:r>
            <a:r>
              <a:rPr lang="en-US" dirty="0" err="1" smtClean="0"/>
              <a:t>Proportioners</a:t>
            </a:r>
            <a:endParaRPr lang="en-US" dirty="0"/>
          </a:p>
        </p:txBody>
      </p:sp>
      <p:pic>
        <p:nvPicPr>
          <p:cNvPr id="5" name="Picture 4" descr="suction-side proportioner flow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7942" y="1371600"/>
            <a:ext cx="7564057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4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table pump with foam attachment"/>
          <p:cNvPicPr>
            <a:picLocks noChangeAspect="1"/>
          </p:cNvPicPr>
          <p:nvPr/>
        </p:nvPicPr>
        <p:blipFill>
          <a:blip r:embed="rId2"/>
          <a:srcRect r="622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3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Foam </a:t>
            </a:r>
            <a:r>
              <a:rPr lang="en-US" dirty="0" err="1" smtClean="0"/>
              <a:t>Proportioner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automatic foam </a:t>
            </a:r>
            <a:r>
              <a:rPr lang="en-US" dirty="0" err="1" smtClean="0"/>
              <a:t>proportioner</a:t>
            </a:r>
            <a:r>
              <a:rPr lang="en-US" dirty="0" smtClean="0"/>
              <a:t> makes an adjustment on its own to maintain a constant mix ratio when water flow and pressure changes.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21079" y="3601707"/>
            <a:ext cx="3760922" cy="2558825"/>
            <a:chOff x="4621079" y="3601707"/>
            <a:chExt cx="3760922" cy="25588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4" t="21671" r="11388" b="13317"/>
            <a:stretch/>
          </p:blipFill>
          <p:spPr>
            <a:xfrm>
              <a:off x="4621079" y="3601707"/>
              <a:ext cx="3760922" cy="21031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 descr="Waterous Aquis™ 1.5&#10;"/>
            <p:cNvSpPr txBox="1"/>
            <p:nvPr/>
          </p:nvSpPr>
          <p:spPr>
            <a:xfrm>
              <a:off x="5282340" y="57912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Waterous</a:t>
              </a:r>
              <a:r>
                <a:rPr lang="en-US" dirty="0" smtClean="0"/>
                <a:t> </a:t>
              </a:r>
              <a:r>
                <a:rPr lang="en-US" dirty="0" err="1" smtClean="0"/>
                <a:t>Aquis</a:t>
              </a:r>
              <a:r>
                <a:rPr lang="en-US" dirty="0" smtClean="0"/>
                <a:t>™ 1.5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51453" y="3608165"/>
            <a:ext cx="3050824" cy="2552367"/>
            <a:chOff x="1051453" y="3608165"/>
            <a:chExt cx="3050824" cy="2552367"/>
          </a:xfrm>
        </p:grpSpPr>
        <p:sp>
          <p:nvSpPr>
            <p:cNvPr id="9" name="TextBox 8" descr="FoamPro® 1601&#10;"/>
            <p:cNvSpPr txBox="1"/>
            <p:nvPr/>
          </p:nvSpPr>
          <p:spPr>
            <a:xfrm>
              <a:off x="1447800" y="5791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FoamPro</a:t>
              </a:r>
              <a:r>
                <a:rPr lang="en-US" baseline="30000" dirty="0" smtClean="0"/>
                <a:t>®</a:t>
              </a:r>
              <a:r>
                <a:rPr lang="en-US" dirty="0" smtClean="0"/>
                <a:t> 1601</a:t>
              </a:r>
              <a:endParaRPr lang="en-US" dirty="0"/>
            </a:p>
          </p:txBody>
        </p:sp>
        <p:pic>
          <p:nvPicPr>
            <p:cNvPr id="12" name="Content Placeholder 4" descr="foam pump.bmp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51453" y="3608165"/>
              <a:ext cx="3050824" cy="21031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64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FoamPro 1600 system layo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67" y="1306709"/>
            <a:ext cx="6934200" cy="49374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 </a:t>
            </a:r>
            <a:r>
              <a:rPr lang="en-US" dirty="0" err="1" smtClean="0"/>
              <a:t>Proportioner</a:t>
            </a:r>
            <a:endParaRPr lang="en-US" dirty="0"/>
          </a:p>
        </p:txBody>
      </p:sp>
      <p:sp>
        <p:nvSpPr>
          <p:cNvPr id="111" name="Flowchart: Connector 110" descr="circle"/>
          <p:cNvSpPr/>
          <p:nvPr/>
        </p:nvSpPr>
        <p:spPr>
          <a:xfrm>
            <a:off x="5080596" y="3852532"/>
            <a:ext cx="685800" cy="685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13" name="Straight Arrow Connector 112" descr="arrow"/>
          <p:cNvCxnSpPr/>
          <p:nvPr/>
        </p:nvCxnSpPr>
        <p:spPr>
          <a:xfrm>
            <a:off x="5638800" y="4277833"/>
            <a:ext cx="2286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 descr="line strainer"/>
          <p:cNvGrpSpPr/>
          <p:nvPr/>
        </p:nvGrpSpPr>
        <p:grpSpPr>
          <a:xfrm>
            <a:off x="7924800" y="4125433"/>
            <a:ext cx="762000" cy="762000"/>
            <a:chOff x="7772400" y="2209800"/>
            <a:chExt cx="762000" cy="762000"/>
          </a:xfrm>
        </p:grpSpPr>
        <p:pic>
          <p:nvPicPr>
            <p:cNvPr id="86" name="Picture 85" descr="line strain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H="1">
              <a:off x="7848600" y="2309035"/>
              <a:ext cx="609600" cy="609600"/>
            </a:xfrm>
            <a:prstGeom prst="rect">
              <a:avLst/>
            </a:prstGeom>
          </p:spPr>
        </p:pic>
        <p:sp>
          <p:nvSpPr>
            <p:cNvPr id="114" name="Flowchart: Connector 113" descr="circle"/>
            <p:cNvSpPr/>
            <p:nvPr/>
          </p:nvSpPr>
          <p:spPr>
            <a:xfrm>
              <a:off x="7772400" y="2209800"/>
              <a:ext cx="762000" cy="76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 descr="flowmeter"/>
          <p:cNvGrpSpPr/>
          <p:nvPr/>
        </p:nvGrpSpPr>
        <p:grpSpPr>
          <a:xfrm>
            <a:off x="5257800" y="5410200"/>
            <a:ext cx="804333" cy="762000"/>
            <a:chOff x="5257800" y="5181600"/>
            <a:chExt cx="804333" cy="762000"/>
          </a:xfrm>
        </p:grpSpPr>
        <p:pic>
          <p:nvPicPr>
            <p:cNvPr id="107" name="Picture 106" descr="flowmeter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257800" y="5181600"/>
              <a:ext cx="804333" cy="723900"/>
            </a:xfrm>
            <a:prstGeom prst="rect">
              <a:avLst/>
            </a:prstGeom>
          </p:spPr>
        </p:pic>
        <p:sp>
          <p:nvSpPr>
            <p:cNvPr id="117" name="Flowchart: Connector 116" descr="circle"/>
            <p:cNvSpPr/>
            <p:nvPr/>
          </p:nvSpPr>
          <p:spPr>
            <a:xfrm>
              <a:off x="5257800" y="5181600"/>
              <a:ext cx="762000" cy="76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Flowchart: Connector 117" descr="red circle"/>
          <p:cNvSpPr/>
          <p:nvPr/>
        </p:nvSpPr>
        <p:spPr>
          <a:xfrm>
            <a:off x="3732031" y="4669465"/>
            <a:ext cx="731870" cy="73010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Connector 119" descr="red circle"/>
          <p:cNvSpPr/>
          <p:nvPr/>
        </p:nvSpPr>
        <p:spPr>
          <a:xfrm>
            <a:off x="2853068" y="4766932"/>
            <a:ext cx="685800" cy="71769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Arrow Connector 120" descr="arrow"/>
          <p:cNvCxnSpPr>
            <a:stCxn id="120" idx="4"/>
          </p:cNvCxnSpPr>
          <p:nvPr/>
        </p:nvCxnSpPr>
        <p:spPr>
          <a:xfrm rot="5400000">
            <a:off x="3039583" y="5569248"/>
            <a:ext cx="241002" cy="71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descr="Check valve"/>
          <p:cNvGrpSpPr/>
          <p:nvPr/>
        </p:nvGrpSpPr>
        <p:grpSpPr>
          <a:xfrm>
            <a:off x="2743200" y="5725633"/>
            <a:ext cx="762000" cy="762000"/>
            <a:chOff x="2971800" y="5638800"/>
            <a:chExt cx="762000" cy="762000"/>
          </a:xfrm>
        </p:grpSpPr>
        <p:pic>
          <p:nvPicPr>
            <p:cNvPr id="101" name="Picture 100" descr="check valv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1035" y="5748095"/>
              <a:ext cx="545541" cy="465314"/>
            </a:xfrm>
            <a:prstGeom prst="rect">
              <a:avLst/>
            </a:prstGeom>
          </p:spPr>
        </p:pic>
        <p:sp>
          <p:nvSpPr>
            <p:cNvPr id="122" name="Flowchart: Connector 121" descr="circle"/>
            <p:cNvSpPr/>
            <p:nvPr/>
          </p:nvSpPr>
          <p:spPr>
            <a:xfrm>
              <a:off x="2971800" y="5638800"/>
              <a:ext cx="762000" cy="76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lowchart: Connector 17"/>
          <p:cNvSpPr/>
          <p:nvPr/>
        </p:nvSpPr>
        <p:spPr>
          <a:xfrm>
            <a:off x="5254262" y="3037367"/>
            <a:ext cx="533400" cy="5334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rot="16200000" flipV="1">
            <a:off x="4850273" y="2633377"/>
            <a:ext cx="549441" cy="414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 descr="calibrate/inject valve"/>
          <p:cNvGrpSpPr/>
          <p:nvPr/>
        </p:nvGrpSpPr>
        <p:grpSpPr>
          <a:xfrm>
            <a:off x="4267200" y="1915633"/>
            <a:ext cx="762000" cy="770944"/>
            <a:chOff x="4267200" y="1828800"/>
            <a:chExt cx="762000" cy="770944"/>
          </a:xfrm>
        </p:grpSpPr>
        <p:pic>
          <p:nvPicPr>
            <p:cNvPr id="25" name="Picture 24" descr="calibrate/inject valve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16200000">
              <a:off x="4341172" y="1963932"/>
              <a:ext cx="726642" cy="544982"/>
            </a:xfrm>
            <a:prstGeom prst="rect">
              <a:avLst/>
            </a:prstGeom>
          </p:spPr>
        </p:pic>
        <p:sp>
          <p:nvSpPr>
            <p:cNvPr id="26" name="Flowchart: Connector 25" descr="circle"/>
            <p:cNvSpPr/>
            <p:nvPr/>
          </p:nvSpPr>
          <p:spPr>
            <a:xfrm>
              <a:off x="4267200" y="1828800"/>
              <a:ext cx="762000" cy="762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 descr="FoamPro controller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089511">
            <a:off x="782982" y="1618788"/>
            <a:ext cx="1940590" cy="2045155"/>
          </a:xfrm>
          <a:prstGeom prst="rect">
            <a:avLst/>
          </a:prstGeom>
        </p:spPr>
      </p:pic>
      <p:cxnSp>
        <p:nvCxnSpPr>
          <p:cNvPr id="116" name="Straight Arrow Connector 115" descr="arrow"/>
          <p:cNvCxnSpPr>
            <a:stCxn id="118" idx="7"/>
            <a:endCxn id="117" idx="1"/>
          </p:cNvCxnSpPr>
          <p:nvPr/>
        </p:nvCxnSpPr>
        <p:spPr>
          <a:xfrm rot="16200000" flipH="1">
            <a:off x="4490353" y="4642754"/>
            <a:ext cx="745406" cy="10126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en-US" dirty="0"/>
              <a:t>Discuss why foam is more effective than plain water when performing wildland fire suppression operations.</a:t>
            </a:r>
          </a:p>
          <a:p>
            <a:pPr lvl="0"/>
            <a:r>
              <a:rPr lang="en-US" dirty="0"/>
              <a:t>Discuss foam </a:t>
            </a:r>
            <a:r>
              <a:rPr lang="en-US" dirty="0" smtClean="0"/>
              <a:t>safety, </a:t>
            </a:r>
            <a:r>
              <a:rPr lang="en-US" dirty="0"/>
              <a:t>including guidelines for handling </a:t>
            </a:r>
            <a:r>
              <a:rPr lang="en-US" dirty="0" smtClean="0"/>
              <a:t>foam products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Identify and discuss the advantages and disadvantages of two manual </a:t>
            </a:r>
            <a:r>
              <a:rPr lang="en-US" dirty="0" smtClean="0"/>
              <a:t>foam proportioning </a:t>
            </a:r>
            <a:r>
              <a:rPr lang="en-US" dirty="0"/>
              <a:t>methods used when performing wildland fire suppression operations.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0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Foam </a:t>
            </a:r>
            <a:r>
              <a:rPr lang="en-US" dirty="0" err="1"/>
              <a:t>Proportioner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Proportional and automatic</a:t>
            </a:r>
          </a:p>
          <a:p>
            <a:r>
              <a:rPr lang="en-US" smtClean="0"/>
              <a:t>Works on discharge side of pump</a:t>
            </a:r>
          </a:p>
          <a:p>
            <a:r>
              <a:rPr lang="en-US" smtClean="0"/>
              <a:t>Class A foam only</a:t>
            </a:r>
          </a:p>
          <a:p>
            <a:r>
              <a:rPr lang="en-US" smtClean="0"/>
              <a:t>Requires water flow and electrical current</a:t>
            </a:r>
          </a:p>
          <a:p>
            <a:r>
              <a:rPr lang="en-US" smtClean="0"/>
              <a:t>No restrictions due to hose length or number of nozzles 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No loss of pressure or flow</a:t>
            </a:r>
          </a:p>
          <a:p>
            <a:r>
              <a:rPr lang="en-US" dirty="0"/>
              <a:t>Accurate at all flow ranges</a:t>
            </a:r>
          </a:p>
          <a:p>
            <a:r>
              <a:rPr lang="en-US" dirty="0"/>
              <a:t>Resupply foam without  </a:t>
            </a:r>
            <a:r>
              <a:rPr lang="en-US" dirty="0" smtClean="0"/>
              <a:t>interruption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Operating the </a:t>
            </a:r>
            <a:r>
              <a:rPr lang="en-US" sz="3600" dirty="0"/>
              <a:t>Foam </a:t>
            </a:r>
            <a:r>
              <a:rPr lang="en-US" sz="3600" dirty="0" err="1"/>
              <a:t>Proportioner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Major Components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Operator control module</a:t>
            </a:r>
          </a:p>
          <a:p>
            <a:r>
              <a:rPr lang="en-US" dirty="0" smtClean="0"/>
              <a:t>Motor driver box/module</a:t>
            </a:r>
          </a:p>
          <a:p>
            <a:r>
              <a:rPr lang="en-US" dirty="0" smtClean="0"/>
              <a:t>Paddlewheel flowmeter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Foam pump and electric motor</a:t>
            </a:r>
          </a:p>
          <a:p>
            <a:r>
              <a:rPr lang="en-US" dirty="0"/>
              <a:t>Calibrate/Inject valve</a:t>
            </a:r>
          </a:p>
          <a:p>
            <a:r>
              <a:rPr lang="en-US" dirty="0"/>
              <a:t>Inline strainer</a:t>
            </a:r>
          </a:p>
          <a:p>
            <a:endParaRPr lang="en-US" dirty="0"/>
          </a:p>
        </p:txBody>
      </p:sp>
      <p:pic>
        <p:nvPicPr>
          <p:cNvPr id="8" name="Content Placeholder 4" descr="Foam Pro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3962400"/>
            <a:ext cx="3840694" cy="2647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Control Module</a:t>
            </a:r>
            <a:br>
              <a:rPr lang="en-US" dirty="0" smtClean="0"/>
            </a:br>
            <a:r>
              <a:rPr lang="en-US" sz="3200" dirty="0" smtClean="0"/>
              <a:t>Panel Mounted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Operating instructions</a:t>
            </a:r>
          </a:p>
          <a:p>
            <a:r>
              <a:rPr lang="en-US" smtClean="0"/>
              <a:t>On/Off switch</a:t>
            </a:r>
          </a:p>
          <a:p>
            <a:r>
              <a:rPr lang="en-US" smtClean="0"/>
              <a:t>Injection rate control</a:t>
            </a:r>
          </a:p>
          <a:p>
            <a:pPr lvl="1"/>
            <a:r>
              <a:rPr lang="en-US" smtClean="0"/>
              <a:t>Adjustable from 0.1%-1.0% </a:t>
            </a:r>
          </a:p>
          <a:p>
            <a:r>
              <a:rPr lang="en-US" smtClean="0"/>
              <a:t>Low concentrate (“LOW CONC.”) light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26" descr="FoamPro operator control modu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42" y="1676400"/>
            <a:ext cx="3846258" cy="40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Driver Box/Module</a:t>
            </a:r>
            <a:br>
              <a:rPr lang="en-US" dirty="0" smtClean="0"/>
            </a:br>
            <a:r>
              <a:rPr lang="en-US" sz="3200" dirty="0" smtClean="0"/>
              <a:t>Normal Operation</a:t>
            </a:r>
            <a:endParaRPr lang="en-US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934200" y="1908175"/>
            <a:ext cx="191293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Circuit breaker switch </a:t>
            </a:r>
            <a:r>
              <a:rPr lang="en-US" b="1" dirty="0">
                <a:latin typeface="Arial" pitchFamily="34" charset="0"/>
              </a:rPr>
              <a:t>“</a:t>
            </a:r>
            <a:r>
              <a:rPr lang="en-US" b="1" dirty="0" smtClean="0">
                <a:latin typeface="Arial" pitchFamily="34" charset="0"/>
              </a:rPr>
              <a:t>Up”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for normal operation</a:t>
            </a:r>
          </a:p>
        </p:txBody>
      </p:sp>
      <p:sp>
        <p:nvSpPr>
          <p:cNvPr id="9" name="Line 14" descr="arrow"/>
          <p:cNvSpPr>
            <a:spLocks noChangeShapeType="1"/>
          </p:cNvSpPr>
          <p:nvPr/>
        </p:nvSpPr>
        <p:spPr bwMode="auto">
          <a:xfrm flipH="1">
            <a:off x="6934200" y="3048000"/>
            <a:ext cx="1066800" cy="1474788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2075" tIns="46038" rIns="92075" bIns="46038"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36550" y="1905000"/>
            <a:ext cx="175260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Simulated flow switch </a:t>
            </a:r>
            <a:r>
              <a:rPr lang="en-US" b="1" dirty="0">
                <a:latin typeface="Arial" pitchFamily="34" charset="0"/>
              </a:rPr>
              <a:t>“</a:t>
            </a:r>
            <a:r>
              <a:rPr lang="en-US" b="1" dirty="0" smtClean="0">
                <a:latin typeface="Arial" pitchFamily="34" charset="0"/>
              </a:rPr>
              <a:t>Down”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for normal operation</a:t>
            </a:r>
          </a:p>
        </p:txBody>
      </p:sp>
      <p:sp>
        <p:nvSpPr>
          <p:cNvPr id="11" name="Line 17" descr="arrow"/>
          <p:cNvSpPr>
            <a:spLocks noChangeShapeType="1"/>
          </p:cNvSpPr>
          <p:nvPr/>
        </p:nvSpPr>
        <p:spPr bwMode="auto">
          <a:xfrm>
            <a:off x="1371600" y="3429000"/>
            <a:ext cx="762000" cy="114300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2075" tIns="46038" rIns="92075" bIns="46038"/>
          <a:lstStyle/>
          <a:p>
            <a:endParaRPr lang="en-US">
              <a:latin typeface="+mn-lt"/>
            </a:endParaRPr>
          </a:p>
        </p:txBody>
      </p:sp>
      <p:pic>
        <p:nvPicPr>
          <p:cNvPr id="12" name="Picture 11" descr="foam proportioner motor driver box/module 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33600" y="2746248"/>
            <a:ext cx="4736592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Paddlewheel Flowmeter</a:t>
            </a:r>
            <a:endParaRPr lang="en-US" dirty="0"/>
          </a:p>
        </p:txBody>
      </p:sp>
      <p:pic>
        <p:nvPicPr>
          <p:cNvPr id="5" name="Picture 4" descr="paddlewheel flowmeter par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1219200" cy="2140580"/>
          </a:xfrm>
          <a:prstGeom prst="rect">
            <a:avLst/>
          </a:prstGeom>
        </p:spPr>
      </p:pic>
      <p:pic>
        <p:nvPicPr>
          <p:cNvPr id="6" name="Picture 5" descr="paddlewheel flowmeter par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2743200" cy="2468880"/>
          </a:xfrm>
          <a:prstGeom prst="rect">
            <a:avLst/>
          </a:prstGeom>
        </p:spPr>
      </p:pic>
      <p:pic>
        <p:nvPicPr>
          <p:cNvPr id="7" name="Picture 6" descr="installed paddlewheel flowmet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676400"/>
            <a:ext cx="508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1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Foam Pump and Electric Motor</a:t>
            </a:r>
            <a:endParaRPr lang="en-US" dirty="0"/>
          </a:p>
        </p:txBody>
      </p:sp>
      <p:pic>
        <p:nvPicPr>
          <p:cNvPr id="6" name="Picture 5" descr="foam pump and electric mo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04" y="1676400"/>
            <a:ext cx="6750162" cy="43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Calibrate/Inject Valve</a:t>
            </a:r>
            <a:endParaRPr lang="en-US" dirty="0"/>
          </a:p>
        </p:txBody>
      </p:sp>
      <p:pic>
        <p:nvPicPr>
          <p:cNvPr id="5" name="Picture 4" descr="calibrate/inject valves"/>
          <p:cNvPicPr>
            <a:picLocks noChangeAspect="1"/>
          </p:cNvPicPr>
          <p:nvPr/>
        </p:nvPicPr>
        <p:blipFill>
          <a:blip r:embed="rId2"/>
          <a:srcRect l="22884" t="8785" r="10114"/>
          <a:stretch>
            <a:fillRect/>
          </a:stretch>
        </p:blipFill>
        <p:spPr>
          <a:xfrm>
            <a:off x="4876800" y="2133600"/>
            <a:ext cx="4038600" cy="2895600"/>
          </a:xfrm>
          <a:prstGeom prst="rect">
            <a:avLst/>
          </a:prstGeom>
        </p:spPr>
      </p:pic>
      <p:pic>
        <p:nvPicPr>
          <p:cNvPr id="7" name="Picture 6" descr="claibrate/inject valves"/>
          <p:cNvPicPr>
            <a:picLocks noChangeAspect="1"/>
          </p:cNvPicPr>
          <p:nvPr/>
        </p:nvPicPr>
        <p:blipFill>
          <a:blip r:embed="rId3"/>
          <a:srcRect l="4993" t="10168" b="7718"/>
          <a:stretch>
            <a:fillRect/>
          </a:stretch>
        </p:blipFill>
        <p:spPr>
          <a:xfrm>
            <a:off x="228600" y="2209800"/>
            <a:ext cx="434938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Purging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Enter “Simulated Flow”</a:t>
            </a:r>
          </a:p>
          <a:p>
            <a:pPr lvl="1"/>
            <a:r>
              <a:rPr lang="en-US" smtClean="0"/>
              <a:t>Switch to “Up” position</a:t>
            </a:r>
          </a:p>
          <a:p>
            <a:pPr lvl="1"/>
            <a:r>
              <a:rPr lang="en-US" smtClean="0"/>
              <a:t>Preprogrammed for 100 gpm</a:t>
            </a:r>
          </a:p>
          <a:p>
            <a:r>
              <a:rPr lang="en-US" smtClean="0"/>
              <a:t>Valve to “Cal/Flush”</a:t>
            </a:r>
          </a:p>
          <a:p>
            <a:r>
              <a:rPr lang="en-US" smtClean="0"/>
              <a:t>Turn panel switch “On”</a:t>
            </a:r>
          </a:p>
          <a:p>
            <a:r>
              <a:rPr lang="en-US" smtClean="0"/>
              <a:t>Run pump until concentrate flows from dump line</a:t>
            </a:r>
            <a:endParaRPr lang="en-US" dirty="0" smtClean="0"/>
          </a:p>
        </p:txBody>
      </p:sp>
      <p:pic>
        <p:nvPicPr>
          <p:cNvPr id="16" name="Picture 15" descr="calibrate/inject valves"/>
          <p:cNvPicPr>
            <a:picLocks noChangeAspect="1"/>
          </p:cNvPicPr>
          <p:nvPr/>
        </p:nvPicPr>
        <p:blipFill>
          <a:blip r:embed="rId3"/>
          <a:srcRect l="22910" t="7912" r="10418"/>
          <a:stretch>
            <a:fillRect/>
          </a:stretch>
        </p:blipFill>
        <p:spPr>
          <a:xfrm>
            <a:off x="6096000" y="2971800"/>
            <a:ext cx="2438400" cy="1773777"/>
          </a:xfrm>
          <a:prstGeom prst="rect">
            <a:avLst/>
          </a:prstGeom>
        </p:spPr>
      </p:pic>
      <p:cxnSp>
        <p:nvCxnSpPr>
          <p:cNvPr id="18" name="Straight Arrow Connector 17" descr="arrow"/>
          <p:cNvCxnSpPr/>
          <p:nvPr/>
        </p:nvCxnSpPr>
        <p:spPr>
          <a:xfrm flipV="1">
            <a:off x="3924300" y="2362200"/>
            <a:ext cx="17145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descr="arrow"/>
          <p:cNvCxnSpPr/>
          <p:nvPr/>
        </p:nvCxnSpPr>
        <p:spPr>
          <a:xfrm>
            <a:off x="3810000" y="3352800"/>
            <a:ext cx="2590800" cy="306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oam proportioner motor driver box/module 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38800" y="1274134"/>
            <a:ext cx="2819400" cy="1676400"/>
          </a:xfrm>
          <a:prstGeom prst="rect">
            <a:avLst/>
          </a:prstGeom>
        </p:spPr>
      </p:pic>
      <p:pic>
        <p:nvPicPr>
          <p:cNvPr id="10" name="Picture 9" descr="FoamPro operator control modul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48400" y="4870107"/>
            <a:ext cx="1669344" cy="1759293"/>
          </a:xfrm>
          <a:prstGeom prst="rect">
            <a:avLst/>
          </a:prstGeom>
        </p:spPr>
      </p:pic>
      <p:cxnSp>
        <p:nvCxnSpPr>
          <p:cNvPr id="14" name="Straight Arrow Connector 13" descr="arrow"/>
          <p:cNvCxnSpPr/>
          <p:nvPr/>
        </p:nvCxnSpPr>
        <p:spPr>
          <a:xfrm>
            <a:off x="4038600" y="4038600"/>
            <a:ext cx="22860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amPro operator control modul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24600" y="1371600"/>
            <a:ext cx="1778521" cy="1874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Purging Air </a:t>
            </a:r>
            <a:br>
              <a:rPr lang="en-US" dirty="0" smtClean="0"/>
            </a:br>
            <a:r>
              <a:rPr lang="en-US" sz="3200" dirty="0" smtClean="0"/>
              <a:t>Continued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Turn control panel to “Off” position</a:t>
            </a:r>
          </a:p>
          <a:p>
            <a:r>
              <a:rPr lang="en-US" dirty="0"/>
              <a:t>Return valve to “Inject” </a:t>
            </a:r>
          </a:p>
          <a:p>
            <a:r>
              <a:rPr lang="en-US" dirty="0"/>
              <a:t>Exit “Simulated Flow” by returning switch to “Down” position</a:t>
            </a:r>
          </a:p>
          <a:p>
            <a:endParaRPr lang="en-US" dirty="0"/>
          </a:p>
        </p:txBody>
      </p:sp>
      <p:pic>
        <p:nvPicPr>
          <p:cNvPr id="6" name="Picture 5" descr="foam proportioner motor driver box/module 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59204" y="4594112"/>
            <a:ext cx="3307772" cy="1966784"/>
          </a:xfrm>
          <a:prstGeom prst="rect">
            <a:avLst/>
          </a:prstGeom>
        </p:spPr>
      </p:pic>
      <p:pic>
        <p:nvPicPr>
          <p:cNvPr id="8" name="Picture 7" descr="calibrate/inject valv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183" y="2331552"/>
            <a:ext cx="3048000" cy="2286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48000" y="2726480"/>
            <a:ext cx="2895346" cy="519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346" y="4648200"/>
            <a:ext cx="2444858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1600200"/>
            <a:ext cx="1828800" cy="631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Inline Strainer</a:t>
            </a:r>
            <a:endParaRPr lang="en-US" dirty="0"/>
          </a:p>
        </p:txBody>
      </p:sp>
      <p:pic>
        <p:nvPicPr>
          <p:cNvPr id="4" name="Picture 3" descr="inline strain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53772"/>
            <a:ext cx="3886200" cy="34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en-US" dirty="0"/>
              <a:t>Identify various operational components of the </a:t>
            </a:r>
            <a:r>
              <a:rPr lang="en-US" dirty="0" err="1" smtClean="0"/>
              <a:t>FoamPro</a:t>
            </a:r>
            <a:r>
              <a:rPr lang="en-US" baseline="30000" dirty="0" smtClean="0"/>
              <a:t>®</a:t>
            </a:r>
            <a:r>
              <a:rPr lang="en-US" dirty="0" smtClean="0"/>
              <a:t> 1600/1601 and </a:t>
            </a:r>
            <a:r>
              <a:rPr lang="en-US" dirty="0" err="1" smtClean="0"/>
              <a:t>Waterous</a:t>
            </a:r>
            <a:r>
              <a:rPr lang="en-US" dirty="0" smtClean="0"/>
              <a:t> </a:t>
            </a:r>
            <a:r>
              <a:rPr lang="en-US" dirty="0" err="1" smtClean="0"/>
              <a:t>Aquis</a:t>
            </a:r>
            <a:r>
              <a:rPr lang="en-US" dirty="0" smtClean="0"/>
              <a:t> 1.5.</a:t>
            </a:r>
            <a:endParaRPr lang="en-US" dirty="0"/>
          </a:p>
          <a:p>
            <a:pPr lvl="0"/>
            <a:r>
              <a:rPr lang="en-US" dirty="0"/>
              <a:t>Demonstrate the ability to set up, run, have foam solution pumped to a nozzle person, and shut down a f</a:t>
            </a:r>
            <a:r>
              <a:rPr lang="en-US" dirty="0" smtClean="0"/>
              <a:t>oam </a:t>
            </a:r>
            <a:r>
              <a:rPr lang="en-US" dirty="0" err="1" smtClean="0"/>
              <a:t>proportioner</a:t>
            </a:r>
            <a:r>
              <a:rPr lang="en-US" dirty="0"/>
              <a:t>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Foam Injection Check Valve </a:t>
            </a:r>
            <a:br>
              <a:rPr lang="en-US" smtClean="0"/>
            </a:br>
            <a:r>
              <a:rPr lang="en-US" smtClean="0"/>
              <a:t>and Injection Port</a:t>
            </a:r>
            <a:endParaRPr lang="en-US" dirty="0"/>
          </a:p>
        </p:txBody>
      </p:sp>
      <p:pic>
        <p:nvPicPr>
          <p:cNvPr id="4" name="Picture 3" descr="foam injection check valve and injection por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7767" y="1828800"/>
            <a:ext cx="366823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en-US" dirty="0"/>
              <a:t>Discuss why foam is more effective than plain water when performing wildland fire suppression operations.</a:t>
            </a:r>
          </a:p>
          <a:p>
            <a:pPr lvl="0"/>
            <a:r>
              <a:rPr lang="en-US" dirty="0"/>
              <a:t>Discuss foam </a:t>
            </a:r>
            <a:r>
              <a:rPr lang="en-US" dirty="0" smtClean="0"/>
              <a:t>safety, </a:t>
            </a:r>
            <a:r>
              <a:rPr lang="en-US" dirty="0"/>
              <a:t>including guidelines for handling </a:t>
            </a:r>
            <a:r>
              <a:rPr lang="en-US" dirty="0" smtClean="0"/>
              <a:t>foam products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Identify and discuss the advantages and disadvantages of two manual </a:t>
            </a:r>
            <a:r>
              <a:rPr lang="en-US" dirty="0" smtClean="0"/>
              <a:t>foam proportioning </a:t>
            </a:r>
            <a:r>
              <a:rPr lang="en-US" dirty="0"/>
              <a:t>methods used when performing wildland fire suppression operations.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652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en-US" dirty="0"/>
              <a:t>Identify various operational components of the </a:t>
            </a:r>
            <a:r>
              <a:rPr lang="en-US" dirty="0" err="1" smtClean="0"/>
              <a:t>FoamPro</a:t>
            </a:r>
            <a:r>
              <a:rPr lang="en-US" baseline="30000" dirty="0"/>
              <a:t>®</a:t>
            </a:r>
            <a:r>
              <a:rPr lang="en-US" dirty="0" smtClean="0"/>
              <a:t> 1600/1601 and </a:t>
            </a:r>
            <a:r>
              <a:rPr lang="en-US" dirty="0" err="1" smtClean="0"/>
              <a:t>Waterous</a:t>
            </a:r>
            <a:r>
              <a:rPr lang="en-US" dirty="0" smtClean="0"/>
              <a:t> </a:t>
            </a:r>
            <a:r>
              <a:rPr lang="en-US" dirty="0" err="1" smtClean="0"/>
              <a:t>Aquis</a:t>
            </a:r>
            <a:r>
              <a:rPr lang="en-US" smtClean="0"/>
              <a:t> 1.5.</a:t>
            </a:r>
            <a:endParaRPr lang="en-US" dirty="0"/>
          </a:p>
          <a:p>
            <a:pPr lvl="0"/>
            <a:r>
              <a:rPr lang="en-US" dirty="0"/>
              <a:t>Demonstrate the ability to set up, run, have foam solution pumped to a nozzle </a:t>
            </a:r>
            <a:r>
              <a:rPr lang="en-US" dirty="0" smtClean="0"/>
              <a:t>person</a:t>
            </a:r>
            <a:r>
              <a:rPr lang="en-US" dirty="0"/>
              <a:t>, and shut down a </a:t>
            </a:r>
            <a:r>
              <a:rPr lang="en-US" dirty="0" smtClean="0"/>
              <a:t>foam </a:t>
            </a:r>
            <a:r>
              <a:rPr lang="en-US" dirty="0" err="1" smtClean="0"/>
              <a:t>proportioner</a:t>
            </a:r>
            <a:r>
              <a:rPr lang="en-US" dirty="0"/>
              <a:t>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307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fighter spreading foam on pile of logs"/>
          <p:cNvPicPr>
            <a:picLocks noChangeAspect="1"/>
          </p:cNvPicPr>
          <p:nvPr/>
        </p:nvPicPr>
        <p:blipFill>
          <a:blip r:embed="rId2"/>
          <a:srcRect l="1807"/>
          <a:stretch>
            <a:fillRect/>
          </a:stretch>
        </p:blipFill>
        <p:spPr>
          <a:xfrm>
            <a:off x="0" y="-7620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4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s sprayed with foam"/>
          <p:cNvPicPr>
            <a:picLocks noChangeAspect="1"/>
          </p:cNvPicPr>
          <p:nvPr/>
        </p:nvPicPr>
        <p:blipFill>
          <a:blip r:embed="rId2"/>
          <a:srcRect r="387"/>
          <a:stretch>
            <a:fillRect/>
          </a:stretch>
        </p:blipFill>
        <p:spPr>
          <a:xfrm>
            <a:off x="0" y="0"/>
            <a:ext cx="9132376" cy="6118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2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ing brush pile sprayed with fo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 sprayed with foam"/>
          <p:cNvPicPr>
            <a:picLocks noChangeAspect="1"/>
          </p:cNvPicPr>
          <p:nvPr/>
        </p:nvPicPr>
        <p:blipFill>
          <a:blip r:embed="rId2"/>
          <a:srcRect r="686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4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am applied to support a backburn"/>
          <p:cNvPicPr>
            <a:picLocks noChangeAspect="1"/>
          </p:cNvPicPr>
          <p:nvPr/>
        </p:nvPicPr>
        <p:blipFill>
          <a:blip r:embed="rId2"/>
          <a:srcRect r="928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1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am applied to support a backburn"/>
          <p:cNvPicPr>
            <a:picLocks/>
          </p:cNvPicPr>
          <p:nvPr/>
        </p:nvPicPr>
        <p:blipFill>
          <a:blip r:embed="rId2"/>
          <a:srcRect l="826"/>
          <a:stretch>
            <a:fillRect/>
          </a:stretch>
        </p:blipFill>
        <p:spPr>
          <a:xfrm>
            <a:off x="0" y="0"/>
            <a:ext cx="914400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0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6652020581F4AAFEC247DDFD43C06" ma:contentTypeVersion="2" ma:contentTypeDescription="Create a new document." ma:contentTypeScope="" ma:versionID="5a328d6fc7b0f8b4010254549e87812a">
  <xsd:schema xmlns:xsd="http://www.w3.org/2001/XMLSchema" xmlns:xs="http://www.w3.org/2001/XMLSchema" xmlns:p="http://schemas.microsoft.com/office/2006/metadata/properties" xmlns:ns2="6dc33cb6-6e53-400e-a50b-7d10ab5b0f80" targetNamespace="http://schemas.microsoft.com/office/2006/metadata/properties" ma:root="true" ma:fieldsID="63d12a00ee4cf5b63b0850246bd16b37" ns2:_="">
    <xsd:import namespace="6dc33cb6-6e53-400e-a50b-7d10ab5b0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33cb6-6e53-400e-a50b-7d10ab5b0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38A7BA-3C4F-4FC3-9766-25C35924B038}"/>
</file>

<file path=customXml/itemProps2.xml><?xml version="1.0" encoding="utf-8"?>
<ds:datastoreItem xmlns:ds="http://schemas.openxmlformats.org/officeDocument/2006/customXml" ds:itemID="{807F6488-0FFB-4BD4-A23D-52FD2D52DD94}"/>
</file>

<file path=customXml/itemProps3.xml><?xml version="1.0" encoding="utf-8"?>
<ds:datastoreItem xmlns:ds="http://schemas.openxmlformats.org/officeDocument/2006/customXml" ds:itemID="{FD4E4F5E-D170-4B73-ACB7-E3042509EC16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18003</TotalTime>
  <Words>459</Words>
  <Application>Microsoft Office PowerPoint</Application>
  <PresentationFormat>On-screen Show (4:3)</PresentationFormat>
  <Paragraphs>75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Rockwell</vt:lpstr>
      <vt:lpstr>Rockwell Condensed</vt:lpstr>
      <vt:lpstr>Times New Roman</vt:lpstr>
      <vt:lpstr>Wingdings</vt:lpstr>
      <vt:lpstr>Wood Type</vt:lpstr>
      <vt:lpstr>Water  Handling Operations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equipment</vt:lpstr>
      <vt:lpstr>PowerPoint Presentation</vt:lpstr>
      <vt:lpstr>Foam Proportioners</vt:lpstr>
      <vt:lpstr>Manual Foam Proportioners</vt:lpstr>
      <vt:lpstr>Batch Mixing</vt:lpstr>
      <vt:lpstr>Suction-Side Proportioners</vt:lpstr>
      <vt:lpstr>PowerPoint Presentation</vt:lpstr>
      <vt:lpstr>Automatic Foam Proportioner</vt:lpstr>
      <vt:lpstr>Foam Proportioner</vt:lpstr>
      <vt:lpstr>Foam Proportioner</vt:lpstr>
      <vt:lpstr>Operating the Foam Proportioner Major Components</vt:lpstr>
      <vt:lpstr>Operator Control Module Panel Mounted</vt:lpstr>
      <vt:lpstr>Motor Driver Box/Module Normal Operation</vt:lpstr>
      <vt:lpstr>Paddlewheel Flowmeter</vt:lpstr>
      <vt:lpstr>Foam Pump and Electric Motor</vt:lpstr>
      <vt:lpstr>Calibrate/Inject Valve</vt:lpstr>
      <vt:lpstr>Purging Air</vt:lpstr>
      <vt:lpstr>Purging Air  Continued</vt:lpstr>
      <vt:lpstr>Inline Strainer</vt:lpstr>
      <vt:lpstr>Foam Injection Check Valve  and Injection Port</vt:lpstr>
      <vt:lpstr>Objectives</vt:lpstr>
      <vt:lpstr>Objectives</vt:lpstr>
    </vt:vector>
  </TitlesOfParts>
  <Company>GBC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CR15A Dell</dc:creator>
  <cp:lastModifiedBy>McDonald, Pamela J</cp:lastModifiedBy>
  <cp:revision>1221</cp:revision>
  <dcterms:created xsi:type="dcterms:W3CDTF">2001-03-22T19:20:22Z</dcterms:created>
  <dcterms:modified xsi:type="dcterms:W3CDTF">2019-02-27T18:44:20Z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0x01010059D6652020581F4AAFEC247DDFD43C06</vt:lpwstr>
  </property>
</Properties>
</file>