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wav" ContentType="audio/wav"/>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notesMasterIdLst>
    <p:notesMasterId r:id="rId36"/>
  </p:notesMasterIdLst>
  <p:handoutMasterIdLst>
    <p:handoutMasterId r:id="rId37"/>
  </p:handoutMasterIdLst>
  <p:sldIdLst>
    <p:sldId id="257" r:id="rId2"/>
    <p:sldId id="329" r:id="rId3"/>
    <p:sldId id="259" r:id="rId4"/>
    <p:sldId id="342" r:id="rId5"/>
    <p:sldId id="261" r:id="rId6"/>
    <p:sldId id="326" r:id="rId7"/>
    <p:sldId id="336" r:id="rId8"/>
    <p:sldId id="263" r:id="rId9"/>
    <p:sldId id="337" r:id="rId10"/>
    <p:sldId id="330" r:id="rId11"/>
    <p:sldId id="328" r:id="rId12"/>
    <p:sldId id="325" r:id="rId13"/>
    <p:sldId id="341" r:id="rId14"/>
    <p:sldId id="278" r:id="rId15"/>
    <p:sldId id="291" r:id="rId16"/>
    <p:sldId id="286" r:id="rId17"/>
    <p:sldId id="288" r:id="rId18"/>
    <p:sldId id="283" r:id="rId19"/>
    <p:sldId id="284" r:id="rId20"/>
    <p:sldId id="293" r:id="rId21"/>
    <p:sldId id="324" r:id="rId22"/>
    <p:sldId id="295" r:id="rId23"/>
    <p:sldId id="339" r:id="rId24"/>
    <p:sldId id="332" r:id="rId25"/>
    <p:sldId id="334" r:id="rId26"/>
    <p:sldId id="340" r:id="rId27"/>
    <p:sldId id="331" r:id="rId28"/>
    <p:sldId id="323" r:id="rId29"/>
    <p:sldId id="312" r:id="rId30"/>
    <p:sldId id="327" r:id="rId31"/>
    <p:sldId id="343" r:id="rId32"/>
    <p:sldId id="310" r:id="rId33"/>
    <p:sldId id="313" r:id="rId34"/>
    <p:sldId id="320" r:id="rId35"/>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66"/>
    <a:srgbClr val="E8F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3" autoAdjust="0"/>
    <p:restoredTop sz="95621"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5320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2EA51D18-5730-4118-8D86-6453A205561C}" type="datetimeFigureOut">
              <a:rPr lang="en-US" smtClean="0"/>
              <a:t>12/6/2019</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35502FF7-44C0-4C69-B9FC-CE3CC612DBF0}" type="slidenum">
              <a:rPr lang="en-US" smtClean="0"/>
              <a:t>‹#›</a:t>
            </a:fld>
            <a:endParaRPr lang="en-US"/>
          </a:p>
        </p:txBody>
      </p:sp>
    </p:spTree>
    <p:extLst>
      <p:ext uri="{BB962C8B-B14F-4D97-AF65-F5344CB8AC3E}">
        <p14:creationId xmlns:p14="http://schemas.microsoft.com/office/powerpoint/2010/main" val="3605823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5A01FE8F-B7E5-4E14-9B4F-6AEE1208A480}" type="datetimeFigureOut">
              <a:rPr lang="en-US" smtClean="0"/>
              <a:t>12/6/2019</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7D39A160-8FEC-4ECA-A260-BD04110F9B31}" type="slidenum">
              <a:rPr lang="en-US" smtClean="0"/>
              <a:t>‹#›</a:t>
            </a:fld>
            <a:endParaRPr lang="en-US"/>
          </a:p>
        </p:txBody>
      </p:sp>
    </p:spTree>
    <p:extLst>
      <p:ext uri="{BB962C8B-B14F-4D97-AF65-F5344CB8AC3E}">
        <p14:creationId xmlns:p14="http://schemas.microsoft.com/office/powerpoint/2010/main" val="19366415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5122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B61BEF-06CB-4CDF-8E72-2EE909996D79}" type="slidenum">
              <a:rPr lang="en-US" altLang="en-US" smtClean="0"/>
              <a:pPr eaLnBrk="1" hangingPunct="1">
                <a:spcBef>
                  <a:spcPct val="0"/>
                </a:spcBef>
              </a:pPr>
              <a:t>12</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4284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B61BEF-06CB-4CDF-8E72-2EE909996D79}" type="slidenum">
              <a:rPr lang="en-US" altLang="en-US" smtClean="0"/>
              <a:pPr eaLnBrk="1" hangingPunct="1">
                <a:spcBef>
                  <a:spcPct val="0"/>
                </a:spcBef>
              </a:pPr>
              <a:t>13</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687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129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2EF098-F81B-44A0-951A-255187DFA248}" type="slidenum">
              <a:rPr lang="en-US" altLang="en-US" smtClean="0"/>
              <a:pPr eaLnBrk="1" hangingPunct="1">
                <a:spcBef>
                  <a:spcPct val="0"/>
                </a:spcBef>
              </a:pPr>
              <a:t>15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344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2903EA-2752-4C9B-94C9-173AAE5567BA}" type="slidenum">
              <a:rPr lang="en-US" altLang="en-US" smtClean="0"/>
              <a:pPr eaLnBrk="1" hangingPunct="1">
                <a:spcBef>
                  <a:spcPct val="0"/>
                </a:spcBef>
              </a:pPr>
              <a:t>16</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1076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B61BEF-06CB-4CDF-8E72-2EE909996D79}" type="slidenum">
              <a:rPr lang="en-US" altLang="en-US" smtClean="0"/>
              <a:pPr eaLnBrk="1" hangingPunct="1">
                <a:spcBef>
                  <a:spcPct val="0"/>
                </a:spcBef>
              </a:pPr>
              <a:t>17</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4939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FF5247-455E-4220-95DF-C00BEB54B711}" type="slidenum">
              <a:rPr lang="en-US" altLang="en-US" smtClean="0"/>
              <a:pPr eaLnBrk="1" hangingPunct="1">
                <a:spcBef>
                  <a:spcPct val="0"/>
                </a:spcBef>
              </a:pPr>
              <a:t>18</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46258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95F73D-21A0-4BED-90C7-0DFE5E12C865}" type="slidenum">
              <a:rPr lang="en-US" altLang="en-US" smtClean="0"/>
              <a:pPr eaLnBrk="1" hangingPunct="1">
                <a:spcBef>
                  <a:spcPct val="0"/>
                </a:spcBef>
              </a:pPr>
              <a:t>20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7333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0505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9E3EF5-A06B-481B-9732-62631B72A3C9}" type="slidenum">
              <a:rPr lang="en-US" altLang="en-US" smtClean="0"/>
              <a:pPr eaLnBrk="1" hangingPunct="1">
                <a:spcBef>
                  <a:spcPct val="0"/>
                </a:spcBef>
              </a:pPr>
              <a:t>22</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9970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100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9E3EF5-A06B-481B-9732-62631B72A3C9}" type="slidenum">
              <a:rPr lang="en-US" altLang="en-US" smtClean="0"/>
              <a:pPr eaLnBrk="1" hangingPunct="1">
                <a:spcBef>
                  <a:spcPct val="0"/>
                </a:spcBef>
              </a:pPr>
              <a:t>23</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2351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95F73D-21A0-4BED-90C7-0DFE5E12C865}" type="slidenum">
              <a:rPr lang="en-US" altLang="en-US" smtClean="0"/>
              <a:pPr eaLnBrk="1" hangingPunct="1">
                <a:spcBef>
                  <a:spcPct val="0"/>
                </a:spcBef>
              </a:pPr>
              <a:t>24</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11459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95F73D-21A0-4BED-90C7-0DFE5E12C865}" type="slidenum">
              <a:rPr lang="en-US" altLang="en-US" smtClean="0"/>
              <a:pPr eaLnBrk="1" hangingPunct="1">
                <a:spcBef>
                  <a:spcPct val="0"/>
                </a:spcBef>
              </a:pPr>
              <a:t>25</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2834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0505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CC0683-A4B5-4795-AC02-AEF4D018A579}" type="slidenum">
              <a:rPr lang="en-US" altLang="en-US" smtClean="0"/>
              <a:pPr eaLnBrk="1" hangingPunct="1">
                <a:spcBef>
                  <a:spcPct val="0"/>
                </a:spcBef>
              </a:pPr>
              <a:t>29</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43184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CC0683-A4B5-4795-AC02-AEF4D018A579}" type="slidenum">
              <a:rPr lang="en-US" altLang="en-US" smtClean="0"/>
              <a:pPr eaLnBrk="1" hangingPunct="1">
                <a:spcBef>
                  <a:spcPct val="0"/>
                </a:spcBef>
              </a:pPr>
              <a:t>30</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87177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CC0683-A4B5-4795-AC02-AEF4D018A579}" type="slidenum">
              <a:rPr lang="en-US" altLang="en-US" smtClean="0"/>
              <a:pPr eaLnBrk="1" hangingPunct="1">
                <a:spcBef>
                  <a:spcPct val="0"/>
                </a:spcBef>
              </a:pPr>
              <a:t>31</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7088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EA2082-FA77-4D86-8FB8-5FB1015F84A7}" type="slidenum">
              <a:rPr lang="en-US" altLang="en-US" smtClean="0"/>
              <a:pPr eaLnBrk="1" hangingPunct="1">
                <a:spcBef>
                  <a:spcPct val="0"/>
                </a:spcBef>
              </a:pPr>
              <a:t>32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60509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6CE046-321F-4242-9F53-5AB9C695B4F9}" type="slidenum">
              <a:rPr lang="en-US" altLang="en-US" smtClean="0"/>
              <a:pPr eaLnBrk="1" hangingPunct="1">
                <a:spcBef>
                  <a:spcPct val="0"/>
                </a:spcBef>
              </a:pPr>
              <a:t>33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62333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304B09-2618-434C-8072-4F2FC779650C}" type="slidenum">
              <a:rPr lang="en-US" altLang="en-US" smtClean="0"/>
              <a:pPr eaLnBrk="1" hangingPunct="1">
                <a:spcBef>
                  <a:spcPct val="0"/>
                </a:spcBef>
              </a:pPr>
              <a:t>34</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4487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9400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0015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B61BEF-06CB-4CDF-8E72-2EE909996D79}" type="slidenum">
              <a:rPr lang="en-US" altLang="en-US" smtClean="0"/>
              <a:pPr eaLnBrk="1" hangingPunct="1">
                <a:spcBef>
                  <a:spcPct val="0"/>
                </a:spcBef>
              </a:pPr>
              <a:t>7</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743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C22D30-077C-4B0C-A8B4-71CA8A56DAEB}" type="slidenum">
              <a:rPr lang="en-US" altLang="en-US" smtClean="0"/>
              <a:pPr eaLnBrk="1" hangingPunct="1">
                <a:spcBef>
                  <a:spcPct val="0"/>
                </a:spcBef>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1848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B61BEF-06CB-4CDF-8E72-2EE909996D79}" type="slidenum">
              <a:rPr lang="en-US" altLang="en-US" smtClean="0"/>
              <a:pPr eaLnBrk="1" hangingPunct="1">
                <a:spcBef>
                  <a:spcPct val="0"/>
                </a:spcBef>
              </a:pPr>
              <a:t>9</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5376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C22D30-077C-4B0C-A8B4-71CA8A56DAEB}" type="slidenum">
              <a:rPr lang="en-US" altLang="en-US" smtClean="0"/>
              <a:pPr eaLnBrk="1" hangingPunct="1">
                <a:spcBef>
                  <a:spcPct val="0"/>
                </a:spcBef>
              </a:pPr>
              <a:t>10</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5600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6566" indent="-283294" eaLnBrk="0" hangingPunct="0">
              <a:spcBef>
                <a:spcPct val="30000"/>
              </a:spcBef>
              <a:defRPr sz="1200">
                <a:solidFill>
                  <a:schemeClr val="tx1"/>
                </a:solidFill>
                <a:latin typeface="Arial" charset="0"/>
              </a:defRPr>
            </a:lvl2pPr>
            <a:lvl3pPr marL="1133179" indent="-226636" eaLnBrk="0" hangingPunct="0">
              <a:spcBef>
                <a:spcPct val="30000"/>
              </a:spcBef>
              <a:defRPr sz="1200">
                <a:solidFill>
                  <a:schemeClr val="tx1"/>
                </a:solidFill>
                <a:latin typeface="Arial" charset="0"/>
              </a:defRPr>
            </a:lvl3pPr>
            <a:lvl4pPr marL="1586450" indent="-226636" eaLnBrk="0" hangingPunct="0">
              <a:spcBef>
                <a:spcPct val="30000"/>
              </a:spcBef>
              <a:defRPr sz="1200">
                <a:solidFill>
                  <a:schemeClr val="tx1"/>
                </a:solidFill>
                <a:latin typeface="Arial" charset="0"/>
              </a:defRPr>
            </a:lvl4pPr>
            <a:lvl5pPr marL="2039722" indent="-226636" eaLnBrk="0" hangingPunct="0">
              <a:spcBef>
                <a:spcPct val="30000"/>
              </a:spcBef>
              <a:defRPr sz="1200">
                <a:solidFill>
                  <a:schemeClr val="tx1"/>
                </a:solidFill>
                <a:latin typeface="Arial" charset="0"/>
              </a:defRPr>
            </a:lvl5pPr>
            <a:lvl6pPr marL="2492993" indent="-226636" eaLnBrk="0" fontAlgn="base" hangingPunct="0">
              <a:spcBef>
                <a:spcPct val="30000"/>
              </a:spcBef>
              <a:spcAft>
                <a:spcPct val="0"/>
              </a:spcAft>
              <a:defRPr sz="1200">
                <a:solidFill>
                  <a:schemeClr val="tx1"/>
                </a:solidFill>
                <a:latin typeface="Arial" charset="0"/>
              </a:defRPr>
            </a:lvl6pPr>
            <a:lvl7pPr marL="2946264" indent="-226636" eaLnBrk="0" fontAlgn="base" hangingPunct="0">
              <a:spcBef>
                <a:spcPct val="30000"/>
              </a:spcBef>
              <a:spcAft>
                <a:spcPct val="0"/>
              </a:spcAft>
              <a:defRPr sz="1200">
                <a:solidFill>
                  <a:schemeClr val="tx1"/>
                </a:solidFill>
                <a:latin typeface="Arial" charset="0"/>
              </a:defRPr>
            </a:lvl7pPr>
            <a:lvl8pPr marL="3399536" indent="-226636" eaLnBrk="0" fontAlgn="base" hangingPunct="0">
              <a:spcBef>
                <a:spcPct val="30000"/>
              </a:spcBef>
              <a:spcAft>
                <a:spcPct val="0"/>
              </a:spcAft>
              <a:defRPr sz="1200">
                <a:solidFill>
                  <a:schemeClr val="tx1"/>
                </a:solidFill>
                <a:latin typeface="Arial" charset="0"/>
              </a:defRPr>
            </a:lvl8pPr>
            <a:lvl9pPr marL="3852807" indent="-22663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3B5869-519E-43D5-91E4-DD97786F7AEF}" type="slidenum">
              <a:rPr lang="en-US" altLang="en-US" smtClean="0"/>
              <a:pPr eaLnBrk="1" hangingPunct="1">
                <a:spcBef>
                  <a:spcPct val="0"/>
                </a:spcBef>
              </a:pPr>
              <a:t>11</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928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r>
              <a:rPr lang="en-US"/>
              <a:t>1/15/2014</a:t>
            </a:r>
          </a:p>
        </p:txBody>
      </p:sp>
      <p:sp>
        <p:nvSpPr>
          <p:cNvPr id="20" name="Footer Placeholder 19"/>
          <p:cNvSpPr>
            <a:spLocks noGrp="1"/>
          </p:cNvSpPr>
          <p:nvPr>
            <p:ph type="ftr" sz="quarter" idx="11"/>
          </p:nvPr>
        </p:nvSpPr>
        <p:spPr/>
        <p:txBody>
          <a:bodyPr/>
          <a:lstStyle/>
          <a:p>
            <a:r>
              <a:rPr lang="en-US"/>
              <a:t>BASIC RADIO TRAINING</a:t>
            </a:r>
          </a:p>
        </p:txBody>
      </p:sp>
      <p:sp>
        <p:nvSpPr>
          <p:cNvPr id="10" name="Slide Number Placeholder 9"/>
          <p:cNvSpPr>
            <a:spLocks noGrp="1"/>
          </p:cNvSpPr>
          <p:nvPr>
            <p:ph type="sldNum" sz="quarter" idx="12"/>
          </p:nvPr>
        </p:nvSpPr>
        <p:spPr/>
        <p:txBody>
          <a:bodyPr/>
          <a:lstStyle/>
          <a:p>
            <a:fld id="{DC9A4DC4-5760-4C7E-BDE0-9C7D69EA35C0}"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1/15/2014</a:t>
            </a:r>
          </a:p>
        </p:txBody>
      </p:sp>
      <p:sp>
        <p:nvSpPr>
          <p:cNvPr id="5" name="Footer Placeholder 4"/>
          <p:cNvSpPr>
            <a:spLocks noGrp="1"/>
          </p:cNvSpPr>
          <p:nvPr>
            <p:ph type="ftr" sz="quarter" idx="11"/>
          </p:nvPr>
        </p:nvSpPr>
        <p:spPr/>
        <p:txBody>
          <a:bodyPr/>
          <a:lstStyle/>
          <a:p>
            <a:r>
              <a:rPr lang="en-US"/>
              <a:t>BASIC RADIO TRAINING</a:t>
            </a:r>
          </a:p>
        </p:txBody>
      </p:sp>
      <p:sp>
        <p:nvSpPr>
          <p:cNvPr id="6" name="Slide Number Placeholder 5"/>
          <p:cNvSpPr>
            <a:spLocks noGrp="1"/>
          </p:cNvSpPr>
          <p:nvPr>
            <p:ph type="sldNum" sz="quarter" idx="12"/>
          </p:nvPr>
        </p:nvSpPr>
        <p:spPr/>
        <p:txBody>
          <a:bodyPr/>
          <a:lstStyle/>
          <a:p>
            <a:fld id="{DC9A4DC4-5760-4C7E-BDE0-9C7D69EA35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1/15/2014</a:t>
            </a:r>
          </a:p>
        </p:txBody>
      </p:sp>
      <p:sp>
        <p:nvSpPr>
          <p:cNvPr id="5" name="Footer Placeholder 4"/>
          <p:cNvSpPr>
            <a:spLocks noGrp="1"/>
          </p:cNvSpPr>
          <p:nvPr>
            <p:ph type="ftr" sz="quarter" idx="11"/>
          </p:nvPr>
        </p:nvSpPr>
        <p:spPr/>
        <p:txBody>
          <a:bodyPr/>
          <a:lstStyle/>
          <a:p>
            <a:r>
              <a:rPr lang="en-US"/>
              <a:t>BASIC RADIO TRAINING</a:t>
            </a:r>
          </a:p>
        </p:txBody>
      </p:sp>
      <p:sp>
        <p:nvSpPr>
          <p:cNvPr id="6" name="Slide Number Placeholder 5"/>
          <p:cNvSpPr>
            <a:spLocks noGrp="1"/>
          </p:cNvSpPr>
          <p:nvPr>
            <p:ph type="sldNum" sz="quarter" idx="12"/>
          </p:nvPr>
        </p:nvSpPr>
        <p:spPr/>
        <p:txBody>
          <a:bodyPr/>
          <a:lstStyle/>
          <a:p>
            <a:fld id="{DC9A4DC4-5760-4C7E-BDE0-9C7D69EA35C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35100" y="274638"/>
            <a:ext cx="749935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r>
              <a:rPr lang="en-US"/>
              <a:t>1/15/2014</a:t>
            </a:r>
          </a:p>
        </p:txBody>
      </p:sp>
      <p:sp>
        <p:nvSpPr>
          <p:cNvPr id="4" name="Footer Placeholder 3"/>
          <p:cNvSpPr>
            <a:spLocks noGrp="1"/>
          </p:cNvSpPr>
          <p:nvPr>
            <p:ph type="ftr" sz="quarter" idx="11"/>
          </p:nvPr>
        </p:nvSpPr>
        <p:spPr/>
        <p:txBody>
          <a:bodyPr/>
          <a:lstStyle/>
          <a:p>
            <a:r>
              <a:rPr lang="en-US"/>
              <a:t>BASIC RADIO TRAINING</a:t>
            </a:r>
          </a:p>
        </p:txBody>
      </p:sp>
      <p:sp>
        <p:nvSpPr>
          <p:cNvPr id="5" name="Slide Number Placeholder 4"/>
          <p:cNvSpPr>
            <a:spLocks noGrp="1"/>
          </p:cNvSpPr>
          <p:nvPr>
            <p:ph type="sldNum" sz="quarter" idx="12"/>
          </p:nvPr>
        </p:nvSpPr>
        <p:spPr/>
        <p:txBody>
          <a:bodyPr/>
          <a:lstStyle/>
          <a:p>
            <a:fld id="{DC9A4DC4-5760-4C7E-BDE0-9C7D69EA35C0}" type="slidenum">
              <a:rPr lang="en-US" smtClean="0"/>
              <a:t>‹#›</a:t>
            </a:fld>
            <a:endParaRPr lang="en-US"/>
          </a:p>
        </p:txBody>
      </p:sp>
    </p:spTree>
    <p:extLst>
      <p:ext uri="{BB962C8B-B14F-4D97-AF65-F5344CB8AC3E}">
        <p14:creationId xmlns:p14="http://schemas.microsoft.com/office/powerpoint/2010/main" val="53450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1/15/2014</a:t>
            </a:r>
          </a:p>
        </p:txBody>
      </p:sp>
      <p:sp>
        <p:nvSpPr>
          <p:cNvPr id="5" name="Footer Placeholder 4"/>
          <p:cNvSpPr>
            <a:spLocks noGrp="1"/>
          </p:cNvSpPr>
          <p:nvPr>
            <p:ph type="ftr" sz="quarter" idx="11"/>
          </p:nvPr>
        </p:nvSpPr>
        <p:spPr/>
        <p:txBody>
          <a:bodyPr/>
          <a:lstStyle/>
          <a:p>
            <a:r>
              <a:rPr lang="en-US"/>
              <a:t>BASIC RADIO TRAINING</a:t>
            </a:r>
          </a:p>
        </p:txBody>
      </p:sp>
      <p:sp>
        <p:nvSpPr>
          <p:cNvPr id="6" name="Slide Number Placeholder 5"/>
          <p:cNvSpPr>
            <a:spLocks noGrp="1"/>
          </p:cNvSpPr>
          <p:nvPr>
            <p:ph type="sldNum" sz="quarter" idx="12"/>
          </p:nvPr>
        </p:nvSpPr>
        <p:spPr/>
        <p:txBody>
          <a:bodyPr/>
          <a:lstStyle/>
          <a:p>
            <a:fld id="{DC9A4DC4-5760-4C7E-BDE0-9C7D69EA35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1/15/2014</a:t>
            </a:r>
          </a:p>
        </p:txBody>
      </p:sp>
      <p:sp>
        <p:nvSpPr>
          <p:cNvPr id="5" name="Footer Placeholder 4"/>
          <p:cNvSpPr>
            <a:spLocks noGrp="1"/>
          </p:cNvSpPr>
          <p:nvPr>
            <p:ph type="ftr" sz="quarter" idx="11"/>
          </p:nvPr>
        </p:nvSpPr>
        <p:spPr/>
        <p:txBody>
          <a:bodyPr/>
          <a:lstStyle/>
          <a:p>
            <a:r>
              <a:rPr lang="en-US"/>
              <a:t>BASIC RADIO TRAINING</a:t>
            </a:r>
          </a:p>
        </p:txBody>
      </p:sp>
      <p:sp>
        <p:nvSpPr>
          <p:cNvPr id="6" name="Slide Number Placeholder 5"/>
          <p:cNvSpPr>
            <a:spLocks noGrp="1"/>
          </p:cNvSpPr>
          <p:nvPr>
            <p:ph type="sldNum" sz="quarter" idx="12"/>
          </p:nvPr>
        </p:nvSpPr>
        <p:spPr/>
        <p:txBody>
          <a:bodyPr/>
          <a:lstStyle/>
          <a:p>
            <a:fld id="{DC9A4DC4-5760-4C7E-BDE0-9C7D69EA35C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1/15/2014</a:t>
            </a:r>
          </a:p>
        </p:txBody>
      </p:sp>
      <p:sp>
        <p:nvSpPr>
          <p:cNvPr id="6" name="Footer Placeholder 5"/>
          <p:cNvSpPr>
            <a:spLocks noGrp="1"/>
          </p:cNvSpPr>
          <p:nvPr>
            <p:ph type="ftr" sz="quarter" idx="11"/>
          </p:nvPr>
        </p:nvSpPr>
        <p:spPr/>
        <p:txBody>
          <a:bodyPr/>
          <a:lstStyle/>
          <a:p>
            <a:r>
              <a:rPr lang="en-US"/>
              <a:t>BASIC RADIO TRAINING</a:t>
            </a:r>
          </a:p>
        </p:txBody>
      </p:sp>
      <p:sp>
        <p:nvSpPr>
          <p:cNvPr id="7" name="Slide Number Placeholder 6"/>
          <p:cNvSpPr>
            <a:spLocks noGrp="1"/>
          </p:cNvSpPr>
          <p:nvPr>
            <p:ph type="sldNum" sz="quarter" idx="12"/>
          </p:nvPr>
        </p:nvSpPr>
        <p:spPr/>
        <p:txBody>
          <a:bodyPr/>
          <a:lstStyle/>
          <a:p>
            <a:fld id="{DC9A4DC4-5760-4C7E-BDE0-9C7D69EA35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1/15/2014</a:t>
            </a:r>
          </a:p>
        </p:txBody>
      </p:sp>
      <p:sp>
        <p:nvSpPr>
          <p:cNvPr id="8" name="Footer Placeholder 7"/>
          <p:cNvSpPr>
            <a:spLocks noGrp="1"/>
          </p:cNvSpPr>
          <p:nvPr>
            <p:ph type="ftr" sz="quarter" idx="11"/>
          </p:nvPr>
        </p:nvSpPr>
        <p:spPr/>
        <p:txBody>
          <a:bodyPr/>
          <a:lstStyle/>
          <a:p>
            <a:r>
              <a:rPr lang="en-US"/>
              <a:t>BASIC RADIO TRAINING</a:t>
            </a:r>
          </a:p>
        </p:txBody>
      </p:sp>
      <p:sp>
        <p:nvSpPr>
          <p:cNvPr id="9" name="Slide Number Placeholder 8"/>
          <p:cNvSpPr>
            <a:spLocks noGrp="1"/>
          </p:cNvSpPr>
          <p:nvPr>
            <p:ph type="sldNum" sz="quarter" idx="12"/>
          </p:nvPr>
        </p:nvSpPr>
        <p:spPr/>
        <p:txBody>
          <a:bodyPr/>
          <a:lstStyle/>
          <a:p>
            <a:fld id="{DC9A4DC4-5760-4C7E-BDE0-9C7D69EA35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r>
              <a:rPr lang="en-US"/>
              <a:t>1/15/2014</a:t>
            </a:r>
          </a:p>
        </p:txBody>
      </p:sp>
      <p:sp>
        <p:nvSpPr>
          <p:cNvPr id="4" name="Footer Placeholder 3"/>
          <p:cNvSpPr>
            <a:spLocks noGrp="1"/>
          </p:cNvSpPr>
          <p:nvPr>
            <p:ph type="ftr" sz="quarter" idx="11"/>
          </p:nvPr>
        </p:nvSpPr>
        <p:spPr/>
        <p:txBody>
          <a:bodyPr/>
          <a:lstStyle/>
          <a:p>
            <a:r>
              <a:rPr lang="en-US"/>
              <a:t>BASIC RADIO TRAINING</a:t>
            </a:r>
          </a:p>
        </p:txBody>
      </p:sp>
      <p:sp>
        <p:nvSpPr>
          <p:cNvPr id="5" name="Slide Number Placeholder 4"/>
          <p:cNvSpPr>
            <a:spLocks noGrp="1"/>
          </p:cNvSpPr>
          <p:nvPr>
            <p:ph type="sldNum" sz="quarter" idx="12"/>
          </p:nvPr>
        </p:nvSpPr>
        <p:spPr/>
        <p:txBody>
          <a:bodyPr/>
          <a:lstStyle/>
          <a:p>
            <a:fld id="{DC9A4DC4-5760-4C7E-BDE0-9C7D69EA35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r>
              <a:rPr lang="en-US"/>
              <a:t>1/15/2014</a:t>
            </a:r>
          </a:p>
        </p:txBody>
      </p:sp>
      <p:sp>
        <p:nvSpPr>
          <p:cNvPr id="3" name="Footer Placeholder 2"/>
          <p:cNvSpPr>
            <a:spLocks noGrp="1"/>
          </p:cNvSpPr>
          <p:nvPr>
            <p:ph type="ftr" sz="quarter" idx="11"/>
          </p:nvPr>
        </p:nvSpPr>
        <p:spPr/>
        <p:txBody>
          <a:bodyPr/>
          <a:lstStyle/>
          <a:p>
            <a:r>
              <a:rPr lang="en-US"/>
              <a:t>BASIC RADIO TRAINING</a:t>
            </a:r>
          </a:p>
        </p:txBody>
      </p:sp>
      <p:sp>
        <p:nvSpPr>
          <p:cNvPr id="4" name="Slide Number Placeholder 3"/>
          <p:cNvSpPr>
            <a:spLocks noGrp="1"/>
          </p:cNvSpPr>
          <p:nvPr>
            <p:ph type="sldNum" sz="quarter" idx="12"/>
          </p:nvPr>
        </p:nvSpPr>
        <p:spPr/>
        <p:txBody>
          <a:bodyPr/>
          <a:lstStyle/>
          <a:p>
            <a:fld id="{DC9A4DC4-5760-4C7E-BDE0-9C7D69EA35C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1/15/2014</a:t>
            </a:r>
          </a:p>
        </p:txBody>
      </p:sp>
      <p:sp>
        <p:nvSpPr>
          <p:cNvPr id="6" name="Footer Placeholder 5"/>
          <p:cNvSpPr>
            <a:spLocks noGrp="1"/>
          </p:cNvSpPr>
          <p:nvPr>
            <p:ph type="ftr" sz="quarter" idx="11"/>
          </p:nvPr>
        </p:nvSpPr>
        <p:spPr/>
        <p:txBody>
          <a:bodyPr/>
          <a:lstStyle/>
          <a:p>
            <a:r>
              <a:rPr lang="en-US"/>
              <a:t>BASIC RADIO TRAINING</a:t>
            </a:r>
          </a:p>
        </p:txBody>
      </p:sp>
      <p:sp>
        <p:nvSpPr>
          <p:cNvPr id="7" name="Slide Number Placeholder 6"/>
          <p:cNvSpPr>
            <a:spLocks noGrp="1"/>
          </p:cNvSpPr>
          <p:nvPr>
            <p:ph type="sldNum" sz="quarter" idx="12"/>
          </p:nvPr>
        </p:nvSpPr>
        <p:spPr/>
        <p:txBody>
          <a:bodyPr/>
          <a:lstStyle/>
          <a:p>
            <a:fld id="{DC9A4DC4-5760-4C7E-BDE0-9C7D69EA35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r>
              <a:rPr lang="en-US"/>
              <a:t>1/15/2014</a:t>
            </a:r>
          </a:p>
        </p:txBody>
      </p:sp>
      <p:sp>
        <p:nvSpPr>
          <p:cNvPr id="6" name="Footer Placeholder 5"/>
          <p:cNvSpPr>
            <a:spLocks noGrp="1"/>
          </p:cNvSpPr>
          <p:nvPr>
            <p:ph type="ftr" sz="quarter" idx="11"/>
          </p:nvPr>
        </p:nvSpPr>
        <p:spPr/>
        <p:txBody>
          <a:bodyPr/>
          <a:lstStyle/>
          <a:p>
            <a:r>
              <a:rPr lang="en-US"/>
              <a:t>BASIC RADIO TRAINING</a:t>
            </a:r>
          </a:p>
        </p:txBody>
      </p:sp>
      <p:sp>
        <p:nvSpPr>
          <p:cNvPr id="7" name="Slide Number Placeholder 6"/>
          <p:cNvSpPr>
            <a:spLocks noGrp="1"/>
          </p:cNvSpPr>
          <p:nvPr>
            <p:ph type="sldNum" sz="quarter" idx="12"/>
          </p:nvPr>
        </p:nvSpPr>
        <p:spPr/>
        <p:txBody>
          <a:bodyPr/>
          <a:lstStyle/>
          <a:p>
            <a:fld id="{DC9A4DC4-5760-4C7E-BDE0-9C7D69EA35C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a:t>1/15/2014</a:t>
            </a: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BASIC RADIO TRAINING</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C9A4DC4-5760-4C7E-BDE0-9C7D69EA35C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slide" Target="slide4.xml"/><Relationship Id="rId3"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27.png"/><Relationship Id="rId5" Type="http://schemas.openxmlformats.org/officeDocument/2006/relationships/image" Target="../media/image26.png"/><Relationship Id="rId10" Type="http://schemas.microsoft.com/office/2007/relationships/hdphoto" Target="../media/hdphoto10.wdp"/><Relationship Id="rId4" Type="http://schemas.microsoft.com/office/2007/relationships/hdphoto" Target="../media/hdphoto12.wdp"/><Relationship Id="rId9" Type="http://schemas.openxmlformats.org/officeDocument/2006/relationships/image" Target="../media/image20.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32.png"/><Relationship Id="rId10" Type="http://schemas.openxmlformats.org/officeDocument/2006/relationships/image" Target="../media/image22.png"/><Relationship Id="rId4" Type="http://schemas.microsoft.com/office/2007/relationships/hdphoto" Target="../media/hdphoto14.wdp"/><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microsoft.com/office/2007/relationships/hdphoto" Target="../media/hdphoto17.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microsoft.com/office/2007/relationships/hdphoto" Target="../media/hdphoto18.wdp"/></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microsoft.com/office/2007/relationships/hdphoto" Target="../media/hdphoto19.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microsoft.com/office/2007/relationships/hdphoto" Target="../media/hdphoto20.wdp"/></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4.jpe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5.wdp"/><Relationship Id="rId4" Type="http://schemas.openxmlformats.org/officeDocument/2006/relationships/image" Target="../media/image32.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4.xml"/><Relationship Id="rId4" Type="http://schemas.microsoft.com/office/2007/relationships/hdphoto" Target="../media/hdphoto21.wdp"/></Relationships>
</file>

<file path=ppt/slides/_rels/slide2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1.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11.wdp"/><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4.jpe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5.wdp"/><Relationship Id="rId4" Type="http://schemas.openxmlformats.org/officeDocument/2006/relationships/image" Target="../media/image32.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microsoft.com/office/2007/relationships/hdphoto" Target="../media/hdphoto24.wdp"/><Relationship Id="rId13"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hyperlink" Target="http://www.1001fonts.com/digital-7-font.html"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microsoft.com/office/2007/relationships/hdphoto" Target="../media/hdphoto23.wdp"/><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22.png"/><Relationship Id="rId10" Type="http://schemas.microsoft.com/office/2007/relationships/hdphoto" Target="../media/hdphoto25.wdp"/><Relationship Id="rId4" Type="http://schemas.microsoft.com/office/2007/relationships/hdphoto" Target="../media/hdphoto22.wdp"/><Relationship Id="rId9" Type="http://schemas.openxmlformats.org/officeDocument/2006/relationships/image" Target="../media/image46.png"/><Relationship Id="rId1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7.xml"/><Relationship Id="rId18" Type="http://schemas.microsoft.com/office/2007/relationships/hdphoto" Target="../media/hdphoto6.wdp"/><Relationship Id="rId26" Type="http://schemas.microsoft.com/office/2007/relationships/hdphoto" Target="../media/hdphoto8.wdp"/><Relationship Id="rId3" Type="http://schemas.openxmlformats.org/officeDocument/2006/relationships/notesSlide" Target="../notesSlides/notesSlide4.xml"/><Relationship Id="rId21" Type="http://schemas.openxmlformats.org/officeDocument/2006/relationships/slide" Target="slide18.xml"/><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12.png"/><Relationship Id="rId25"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slide" Target="slide24.xml"/><Relationship Id="rId20" Type="http://schemas.openxmlformats.org/officeDocument/2006/relationships/image" Target="../media/image13.gif"/><Relationship Id="rId29" Type="http://schemas.microsoft.com/office/2007/relationships/hdphoto" Target="../media/hdphoto9.wdp"/><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0.png"/><Relationship Id="rId24" Type="http://schemas.openxmlformats.org/officeDocument/2006/relationships/slide" Target="slide16.xml"/><Relationship Id="rId5" Type="http://schemas.openxmlformats.org/officeDocument/2006/relationships/slide" Target="slide29.xml"/><Relationship Id="rId15" Type="http://schemas.microsoft.com/office/2007/relationships/hdphoto" Target="../media/hdphoto5.wdp"/><Relationship Id="rId23" Type="http://schemas.microsoft.com/office/2007/relationships/hdphoto" Target="../media/hdphoto7.wdp"/><Relationship Id="rId28" Type="http://schemas.openxmlformats.org/officeDocument/2006/relationships/image" Target="../media/image16.png"/><Relationship Id="rId10" Type="http://schemas.microsoft.com/office/2007/relationships/hdphoto" Target="../media/hdphoto3.wdp"/><Relationship Id="rId19" Type="http://schemas.openxmlformats.org/officeDocument/2006/relationships/slide" Target="slide20.xml"/><Relationship Id="rId31" Type="http://schemas.openxmlformats.org/officeDocument/2006/relationships/image" Target="../media/image17.wmf"/><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image" Target="../media/image11.png"/><Relationship Id="rId22" Type="http://schemas.openxmlformats.org/officeDocument/2006/relationships/image" Target="../media/image14.png"/><Relationship Id="rId27" Type="http://schemas.openxmlformats.org/officeDocument/2006/relationships/slide" Target="slide15.xml"/><Relationship Id="rId30"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9.jpg"/><Relationship Id="rId7" Type="http://schemas.microsoft.com/office/2007/relationships/hdphoto" Target="../media/hdphoto11.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0.wdp"/><Relationship Id="rId4" Type="http://schemas.openxmlformats.org/officeDocument/2006/relationships/image" Target="../media/image20.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4.png"/><Relationship Id="rId5" Type="http://schemas.openxmlformats.org/officeDocument/2006/relationships/image" Target="../media/image10.png"/><Relationship Id="rId10" Type="http://schemas.microsoft.com/office/2007/relationships/hdphoto" Target="../media/hdphoto10.wdp"/><Relationship Id="rId4" Type="http://schemas.microsoft.com/office/2007/relationships/hdphoto" Target="../media/hdphoto3.wdp"/><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NIFC-NIRSC"/>
          <p:cNvSpPr txBox="1"/>
          <p:nvPr/>
        </p:nvSpPr>
        <p:spPr>
          <a:xfrm rot="16200000">
            <a:off x="-2349498" y="4192200"/>
            <a:ext cx="5003801" cy="276999"/>
          </a:xfrm>
          <a:prstGeom prst="rect">
            <a:avLst/>
          </a:prstGeom>
          <a:noFill/>
        </p:spPr>
        <p:txBody>
          <a:bodyPr wrap="square" rtlCol="0">
            <a:spAutoFit/>
          </a:bodyPr>
          <a:lstStyle/>
          <a:p>
            <a:r>
              <a:rPr lang="en-US" sz="1200" dirty="0">
                <a:solidFill>
                  <a:schemeClr val="accent2">
                    <a:lumMod val="60000"/>
                    <a:lumOff val="40000"/>
                  </a:schemeClr>
                </a:solidFill>
                <a:latin typeface="Biondi" panose="02000505030000020004" pitchFamily="2" charset="0"/>
              </a:rPr>
              <a:t>NIFC-NIICD-NIRSC Basic Radio Operations Training</a:t>
            </a:r>
          </a:p>
        </p:txBody>
      </p:sp>
      <p:sp>
        <p:nvSpPr>
          <p:cNvPr id="2" name="Title 1"/>
          <p:cNvSpPr>
            <a:spLocks noGrp="1"/>
          </p:cNvSpPr>
          <p:nvPr>
            <p:ph type="ctrTitle"/>
          </p:nvPr>
        </p:nvSpPr>
        <p:spPr>
          <a:xfrm>
            <a:off x="1219200" y="304800"/>
            <a:ext cx="7772400" cy="2514600"/>
          </a:xfrm>
          <a:solidFill>
            <a:schemeClr val="bg2">
              <a:lumMod val="75000"/>
            </a:schemeClr>
          </a:solidFill>
        </p:spPr>
        <p:txBody>
          <a:bodyPr anchor="ctr">
            <a:noAutofit/>
          </a:bodyPr>
          <a:lstStyle/>
          <a:p>
            <a:pPr algn="ctr">
              <a:defRPr/>
            </a:pPr>
            <a:r>
              <a:rPr lang="en-US" sz="4400" dirty="0"/>
              <a:t>In order to get the full benefit of this training, please run this PowerPoint as a slideshow.</a:t>
            </a:r>
          </a:p>
        </p:txBody>
      </p:sp>
      <p:sp>
        <p:nvSpPr>
          <p:cNvPr id="4" name="Text-For the full"/>
          <p:cNvSpPr txBox="1"/>
          <p:nvPr/>
        </p:nvSpPr>
        <p:spPr>
          <a:xfrm rot="20897089">
            <a:off x="1214764" y="3401040"/>
            <a:ext cx="3009900" cy="1015663"/>
          </a:xfrm>
          <a:prstGeom prst="rect">
            <a:avLst/>
          </a:prstGeom>
          <a:noFill/>
        </p:spPr>
        <p:txBody>
          <a:bodyPr wrap="square" rtlCol="0">
            <a:spAutoFit/>
          </a:bodyPr>
          <a:lstStyle/>
          <a:p>
            <a:pPr algn="ctr"/>
            <a:r>
              <a:rPr lang="en-US" sz="2000" b="1" dirty="0">
                <a:latin typeface="MV Boli" panose="02000500030200090000" pitchFamily="2" charset="0"/>
                <a:cs typeface="MV Boli" panose="02000500030200090000" pitchFamily="2" charset="0"/>
              </a:rPr>
              <a:t>For the full effect, have your sound turned ON.  </a:t>
            </a:r>
          </a:p>
        </p:txBody>
      </p:sp>
      <p:pic>
        <p:nvPicPr>
          <p:cNvPr id="5" name="Pic-Tool Bar" descr="Depicts the lower right Powerpoint taskbar and points to the &quot;run slideshow&quot;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628" y="4495800"/>
            <a:ext cx="5117706" cy="560333"/>
          </a:xfrm>
          <a:prstGeom prst="rect">
            <a:avLst/>
          </a:prstGeom>
        </p:spPr>
      </p:pic>
      <p:grpSp>
        <p:nvGrpSpPr>
          <p:cNvPr id="8" name="Run the presentation" descr="Arrow points to a slideshow icon and says &quot;Run the Presentation&quot;"/>
          <p:cNvGrpSpPr/>
          <p:nvPr/>
        </p:nvGrpSpPr>
        <p:grpSpPr>
          <a:xfrm>
            <a:off x="4622371" y="3458874"/>
            <a:ext cx="2590800" cy="1252826"/>
            <a:chOff x="4622371" y="3458874"/>
            <a:chExt cx="2590800" cy="1252826"/>
          </a:xfrm>
        </p:grpSpPr>
        <p:sp>
          <p:nvSpPr>
            <p:cNvPr id="6" name="Oval 5"/>
            <p:cNvSpPr/>
            <p:nvPr/>
          </p:nvSpPr>
          <p:spPr>
            <a:xfrm>
              <a:off x="4622371" y="3458874"/>
              <a:ext cx="2590800" cy="80899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5105400" y="4229190"/>
              <a:ext cx="304800" cy="48251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12871" y="3481707"/>
              <a:ext cx="2209800"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Run the presentation</a:t>
              </a:r>
            </a:p>
          </p:txBody>
        </p:sp>
      </p:grpSp>
      <p:sp>
        <p:nvSpPr>
          <p:cNvPr id="3" name="Text-It would be"/>
          <p:cNvSpPr txBox="1"/>
          <p:nvPr/>
        </p:nvSpPr>
        <p:spPr>
          <a:xfrm>
            <a:off x="1562099" y="5715000"/>
            <a:ext cx="4355671" cy="707886"/>
          </a:xfrm>
          <a:prstGeom prst="rect">
            <a:avLst/>
          </a:prstGeom>
          <a:noFill/>
          <a:ln w="28575">
            <a:solidFill>
              <a:schemeClr val="bg2">
                <a:lumMod val="50000"/>
              </a:schemeClr>
            </a:solidFill>
            <a:prstDash val="sysDot"/>
          </a:ln>
        </p:spPr>
        <p:txBody>
          <a:bodyPr wrap="square">
            <a:spAutoFit/>
          </a:bodyPr>
          <a:lstStyle/>
          <a:p>
            <a:pPr algn="ctr">
              <a:defRPr/>
            </a:pPr>
            <a:r>
              <a:rPr lang="en-US" sz="2000" b="1" dirty="0"/>
              <a:t>It would be helpful to have a BK DPH portable radio handy too!</a:t>
            </a:r>
          </a:p>
        </p:txBody>
      </p:sp>
      <p:sp>
        <p:nvSpPr>
          <p:cNvPr id="28" name="Down Arrow 27" descr="Arrow pointing to the slideshow button"/>
          <p:cNvSpPr/>
          <p:nvPr/>
        </p:nvSpPr>
        <p:spPr bwMode="auto">
          <a:xfrm rot="19273775">
            <a:off x="7731633" y="4783922"/>
            <a:ext cx="1019685" cy="222977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extLst>
      <p:ext uri="{BB962C8B-B14F-4D97-AF65-F5344CB8AC3E}">
        <p14:creationId xmlns:p14="http://schemas.microsoft.com/office/powerpoint/2010/main" val="241590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indefinite" fill="hold" grpId="1" nodeType="clickEffect">
                                  <p:stCondLst>
                                    <p:cond delay="0"/>
                                  </p:stCondLst>
                                  <p:endCondLst>
                                    <p:cond evt="onNext" delay="0">
                                      <p:tgtEl>
                                        <p:sldTgt/>
                                      </p:tgtEl>
                                    </p:cond>
                                  </p:end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3314" name="Title"/>
          <p:cNvSpPr>
            <a:spLocks noGrp="1" noChangeArrowheads="1"/>
          </p:cNvSpPr>
          <p:nvPr>
            <p:ph type="title"/>
          </p:nvPr>
        </p:nvSpPr>
        <p:spPr/>
        <p:txBody>
          <a:bodyPr>
            <a:normAutofit fontScale="90000"/>
          </a:bodyPr>
          <a:lstStyle/>
          <a:p>
            <a:pPr eaLnBrk="1" hangingPunct="1">
              <a:defRPr/>
            </a:pPr>
            <a:r>
              <a:rPr lang="en-US" b="1" dirty="0"/>
              <a:t>RADIO THEORY BASICS – </a:t>
            </a:r>
            <a:br>
              <a:rPr lang="en-US" b="1" dirty="0"/>
            </a:br>
            <a:r>
              <a:rPr lang="en-US" b="1" dirty="0"/>
              <a:t>Repeaters </a:t>
            </a:r>
          </a:p>
        </p:txBody>
      </p:sp>
      <p:sp>
        <p:nvSpPr>
          <p:cNvPr id="217" name="Text-Note"/>
          <p:cNvSpPr txBox="1">
            <a:spLocks noChangeArrowheads="1"/>
          </p:cNvSpPr>
          <p:nvPr/>
        </p:nvSpPr>
        <p:spPr>
          <a:xfrm>
            <a:off x="2249278" y="1888880"/>
            <a:ext cx="5678493" cy="1768720"/>
          </a:xfrm>
          <a:prstGeom prst="rect">
            <a:avLst/>
          </a:prstGeom>
          <a:solidFill>
            <a:schemeClr val="bg2">
              <a:lumMod val="90000"/>
            </a:schemeClr>
          </a:solidFill>
          <a:ln w="12700">
            <a:solidFill>
              <a:schemeClr val="tx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nSpc>
                <a:spcPct val="120000"/>
              </a:lnSpc>
              <a:buFont typeface="Wingdings 2"/>
              <a:buNone/>
            </a:pPr>
            <a:r>
              <a:rPr lang="en-US" altLang="en-US" sz="1800" b="1" u="sng" dirty="0">
                <a:solidFill>
                  <a:srgbClr val="FF0000"/>
                </a:solidFill>
                <a:latin typeface="Arial" charset="0"/>
                <a:cs typeface="Arial" charset="0"/>
              </a:rPr>
              <a:t>NOTE</a:t>
            </a:r>
            <a:r>
              <a:rPr lang="en-US" altLang="en-US" sz="1800" b="1" dirty="0">
                <a:solidFill>
                  <a:srgbClr val="FF0000"/>
                </a:solidFill>
                <a:latin typeface="Arial" charset="0"/>
                <a:cs typeface="Arial" charset="0"/>
              </a:rPr>
              <a:t>:  NIFC-NIRSC repeaters are designed so that they are able to be linked together.  If you key up one repeater, all repeaters in the system will be keyed.  Use the repeater that works best for the area in which you will be working.</a:t>
            </a:r>
          </a:p>
          <a:p>
            <a:pPr marL="0" indent="0">
              <a:lnSpc>
                <a:spcPct val="120000"/>
              </a:lnSpc>
              <a:buFont typeface="Wingdings 2"/>
              <a:buNone/>
            </a:pPr>
            <a:endParaRPr lang="en-US" altLang="en-US" sz="1800" b="1" dirty="0">
              <a:solidFill>
                <a:srgbClr val="FF0000"/>
              </a:solidFill>
              <a:latin typeface="Arial" charset="0"/>
              <a:cs typeface="Arial" charset="0"/>
            </a:endParaRPr>
          </a:p>
        </p:txBody>
      </p:sp>
      <p:grpSp>
        <p:nvGrpSpPr>
          <p:cNvPr id="3" name="Pic-Mountains" descr="Mountains"/>
          <p:cNvGrpSpPr/>
          <p:nvPr/>
        </p:nvGrpSpPr>
        <p:grpSpPr>
          <a:xfrm>
            <a:off x="1318943" y="4530938"/>
            <a:ext cx="7238999" cy="2301663"/>
            <a:chOff x="1318943" y="4530938"/>
            <a:chExt cx="7238999" cy="2301663"/>
          </a:xfrm>
        </p:grpSpPr>
        <p:sp>
          <p:nvSpPr>
            <p:cNvPr id="20" name="Freeform 218" title="Mountains"/>
            <p:cNvSpPr>
              <a:spLocks/>
            </p:cNvSpPr>
            <p:nvPr/>
          </p:nvSpPr>
          <p:spPr bwMode="auto">
            <a:xfrm rot="30498">
              <a:off x="2054154" y="4708930"/>
              <a:ext cx="6491220" cy="2098085"/>
            </a:xfrm>
            <a:custGeom>
              <a:avLst/>
              <a:gdLst/>
              <a:ahLst/>
              <a:cxnLst>
                <a:cxn ang="0">
                  <a:pos x="124" y="1522"/>
                </a:cxn>
                <a:cxn ang="0">
                  <a:pos x="243" y="1396"/>
                </a:cxn>
                <a:cxn ang="0">
                  <a:pos x="360" y="1217"/>
                </a:cxn>
                <a:cxn ang="0">
                  <a:pos x="643" y="877"/>
                </a:cxn>
                <a:cxn ang="0">
                  <a:pos x="928" y="584"/>
                </a:cxn>
                <a:cxn ang="0">
                  <a:pos x="919" y="653"/>
                </a:cxn>
                <a:cxn ang="0">
                  <a:pos x="965" y="643"/>
                </a:cxn>
                <a:cxn ang="0">
                  <a:pos x="1228" y="284"/>
                </a:cxn>
                <a:cxn ang="0">
                  <a:pos x="1418" y="45"/>
                </a:cxn>
                <a:cxn ang="0">
                  <a:pos x="1389" y="201"/>
                </a:cxn>
                <a:cxn ang="0">
                  <a:pos x="1352" y="351"/>
                </a:cxn>
                <a:cxn ang="0">
                  <a:pos x="1531" y="233"/>
                </a:cxn>
                <a:cxn ang="0">
                  <a:pos x="1694" y="325"/>
                </a:cxn>
                <a:cxn ang="0">
                  <a:pos x="1798" y="422"/>
                </a:cxn>
                <a:cxn ang="0">
                  <a:pos x="1928" y="568"/>
                </a:cxn>
                <a:cxn ang="0">
                  <a:pos x="2017" y="651"/>
                </a:cxn>
                <a:cxn ang="0">
                  <a:pos x="1924" y="489"/>
                </a:cxn>
                <a:cxn ang="0">
                  <a:pos x="1798" y="272"/>
                </a:cxn>
                <a:cxn ang="0">
                  <a:pos x="1749" y="158"/>
                </a:cxn>
                <a:cxn ang="0">
                  <a:pos x="1701" y="140"/>
                </a:cxn>
                <a:cxn ang="0">
                  <a:pos x="1716" y="79"/>
                </a:cxn>
                <a:cxn ang="0">
                  <a:pos x="1811" y="126"/>
                </a:cxn>
                <a:cxn ang="0">
                  <a:pos x="1928" y="252"/>
                </a:cxn>
                <a:cxn ang="0">
                  <a:pos x="2021" y="396"/>
                </a:cxn>
                <a:cxn ang="0">
                  <a:pos x="2182" y="558"/>
                </a:cxn>
                <a:cxn ang="0">
                  <a:pos x="2434" y="795"/>
                </a:cxn>
                <a:cxn ang="0">
                  <a:pos x="2706" y="992"/>
                </a:cxn>
                <a:cxn ang="0">
                  <a:pos x="2873" y="1008"/>
                </a:cxn>
                <a:cxn ang="0">
                  <a:pos x="3002" y="895"/>
                </a:cxn>
                <a:cxn ang="0">
                  <a:pos x="3172" y="781"/>
                </a:cxn>
                <a:cxn ang="0">
                  <a:pos x="3368" y="572"/>
                </a:cxn>
                <a:cxn ang="0">
                  <a:pos x="3392" y="603"/>
                </a:cxn>
                <a:cxn ang="0">
                  <a:pos x="3381" y="747"/>
                </a:cxn>
                <a:cxn ang="0">
                  <a:pos x="3472" y="607"/>
                </a:cxn>
                <a:cxn ang="0">
                  <a:pos x="3593" y="710"/>
                </a:cxn>
                <a:cxn ang="0">
                  <a:pos x="3529" y="568"/>
                </a:cxn>
                <a:cxn ang="0">
                  <a:pos x="3744" y="777"/>
                </a:cxn>
                <a:cxn ang="0">
                  <a:pos x="3995" y="978"/>
                </a:cxn>
                <a:cxn ang="0">
                  <a:pos x="4296" y="881"/>
                </a:cxn>
                <a:cxn ang="0">
                  <a:pos x="4501" y="838"/>
                </a:cxn>
                <a:cxn ang="0">
                  <a:pos x="4594" y="767"/>
                </a:cxn>
                <a:cxn ang="0">
                  <a:pos x="4709" y="714"/>
                </a:cxn>
                <a:cxn ang="0">
                  <a:pos x="4810" y="664"/>
                </a:cxn>
                <a:cxn ang="0">
                  <a:pos x="4773" y="735"/>
                </a:cxn>
                <a:cxn ang="0">
                  <a:pos x="4881" y="702"/>
                </a:cxn>
                <a:cxn ang="0">
                  <a:pos x="5042" y="714"/>
                </a:cxn>
                <a:cxn ang="0">
                  <a:pos x="5130" y="755"/>
                </a:cxn>
                <a:cxn ang="0">
                  <a:pos x="5243" y="761"/>
                </a:cxn>
                <a:cxn ang="0">
                  <a:pos x="5541" y="913"/>
                </a:cxn>
                <a:cxn ang="0">
                  <a:pos x="5665" y="1019"/>
                </a:cxn>
                <a:cxn ang="0">
                  <a:pos x="5537" y="1000"/>
                </a:cxn>
                <a:cxn ang="0">
                  <a:pos x="5678" y="1043"/>
                </a:cxn>
                <a:cxn ang="0">
                  <a:pos x="5800" y="1092"/>
                </a:cxn>
                <a:cxn ang="0">
                  <a:pos x="5921" y="1130"/>
                </a:cxn>
                <a:cxn ang="0">
                  <a:pos x="6049" y="1177"/>
                </a:cxn>
                <a:cxn ang="0">
                  <a:pos x="6135" y="1223"/>
                </a:cxn>
                <a:cxn ang="0">
                  <a:pos x="6343" y="1321"/>
                </a:cxn>
                <a:cxn ang="0">
                  <a:pos x="6665" y="1497"/>
                </a:cxn>
                <a:cxn ang="0">
                  <a:pos x="6954" y="1601"/>
                </a:cxn>
              </a:cxnLst>
              <a:rect l="0" t="0" r="r" b="b"/>
              <a:pathLst>
                <a:path w="6954" h="1601">
                  <a:moveTo>
                    <a:pt x="0" y="1601"/>
                  </a:moveTo>
                  <a:lnTo>
                    <a:pt x="29" y="1587"/>
                  </a:lnTo>
                  <a:lnTo>
                    <a:pt x="51" y="1568"/>
                  </a:lnTo>
                  <a:lnTo>
                    <a:pt x="80" y="1554"/>
                  </a:lnTo>
                  <a:lnTo>
                    <a:pt x="100" y="1538"/>
                  </a:lnTo>
                  <a:lnTo>
                    <a:pt x="124" y="1522"/>
                  </a:lnTo>
                  <a:lnTo>
                    <a:pt x="144" y="1499"/>
                  </a:lnTo>
                  <a:lnTo>
                    <a:pt x="166" y="1483"/>
                  </a:lnTo>
                  <a:lnTo>
                    <a:pt x="184" y="1463"/>
                  </a:lnTo>
                  <a:lnTo>
                    <a:pt x="204" y="1443"/>
                  </a:lnTo>
                  <a:lnTo>
                    <a:pt x="221" y="1422"/>
                  </a:lnTo>
                  <a:lnTo>
                    <a:pt x="243" y="1396"/>
                  </a:lnTo>
                  <a:lnTo>
                    <a:pt x="263" y="1378"/>
                  </a:lnTo>
                  <a:lnTo>
                    <a:pt x="279" y="1351"/>
                  </a:lnTo>
                  <a:lnTo>
                    <a:pt x="296" y="1321"/>
                  </a:lnTo>
                  <a:lnTo>
                    <a:pt x="314" y="1298"/>
                  </a:lnTo>
                  <a:lnTo>
                    <a:pt x="329" y="1264"/>
                  </a:lnTo>
                  <a:lnTo>
                    <a:pt x="360" y="1217"/>
                  </a:lnTo>
                  <a:lnTo>
                    <a:pt x="394" y="1167"/>
                  </a:lnTo>
                  <a:lnTo>
                    <a:pt x="435" y="1110"/>
                  </a:lnTo>
                  <a:lnTo>
                    <a:pt x="486" y="1053"/>
                  </a:lnTo>
                  <a:lnTo>
                    <a:pt x="537" y="994"/>
                  </a:lnTo>
                  <a:lnTo>
                    <a:pt x="588" y="937"/>
                  </a:lnTo>
                  <a:lnTo>
                    <a:pt x="643" y="877"/>
                  </a:lnTo>
                  <a:lnTo>
                    <a:pt x="696" y="820"/>
                  </a:lnTo>
                  <a:lnTo>
                    <a:pt x="753" y="761"/>
                  </a:lnTo>
                  <a:lnTo>
                    <a:pt x="802" y="714"/>
                  </a:lnTo>
                  <a:lnTo>
                    <a:pt x="848" y="664"/>
                  </a:lnTo>
                  <a:lnTo>
                    <a:pt x="890" y="621"/>
                  </a:lnTo>
                  <a:lnTo>
                    <a:pt x="928" y="584"/>
                  </a:lnTo>
                  <a:lnTo>
                    <a:pt x="954" y="552"/>
                  </a:lnTo>
                  <a:lnTo>
                    <a:pt x="970" y="528"/>
                  </a:lnTo>
                  <a:lnTo>
                    <a:pt x="981" y="513"/>
                  </a:lnTo>
                  <a:lnTo>
                    <a:pt x="965" y="544"/>
                  </a:lnTo>
                  <a:lnTo>
                    <a:pt x="943" y="593"/>
                  </a:lnTo>
                  <a:lnTo>
                    <a:pt x="919" y="653"/>
                  </a:lnTo>
                  <a:lnTo>
                    <a:pt x="890" y="710"/>
                  </a:lnTo>
                  <a:lnTo>
                    <a:pt x="879" y="761"/>
                  </a:lnTo>
                  <a:lnTo>
                    <a:pt x="864" y="787"/>
                  </a:lnTo>
                  <a:lnTo>
                    <a:pt x="868" y="785"/>
                  </a:lnTo>
                  <a:lnTo>
                    <a:pt x="919" y="714"/>
                  </a:lnTo>
                  <a:lnTo>
                    <a:pt x="965" y="643"/>
                  </a:lnTo>
                  <a:lnTo>
                    <a:pt x="1010" y="574"/>
                  </a:lnTo>
                  <a:lnTo>
                    <a:pt x="1056" y="509"/>
                  </a:lnTo>
                  <a:lnTo>
                    <a:pt x="1100" y="446"/>
                  </a:lnTo>
                  <a:lnTo>
                    <a:pt x="1144" y="396"/>
                  </a:lnTo>
                  <a:lnTo>
                    <a:pt x="1184" y="337"/>
                  </a:lnTo>
                  <a:lnTo>
                    <a:pt x="1228" y="284"/>
                  </a:lnTo>
                  <a:lnTo>
                    <a:pt x="1268" y="233"/>
                  </a:lnTo>
                  <a:lnTo>
                    <a:pt x="1301" y="185"/>
                  </a:lnTo>
                  <a:lnTo>
                    <a:pt x="1334" y="142"/>
                  </a:lnTo>
                  <a:lnTo>
                    <a:pt x="1367" y="104"/>
                  </a:lnTo>
                  <a:lnTo>
                    <a:pt x="1398" y="71"/>
                  </a:lnTo>
                  <a:lnTo>
                    <a:pt x="1418" y="45"/>
                  </a:lnTo>
                  <a:lnTo>
                    <a:pt x="1438" y="24"/>
                  </a:lnTo>
                  <a:lnTo>
                    <a:pt x="1451" y="0"/>
                  </a:lnTo>
                  <a:lnTo>
                    <a:pt x="1462" y="45"/>
                  </a:lnTo>
                  <a:lnTo>
                    <a:pt x="1451" y="91"/>
                  </a:lnTo>
                  <a:lnTo>
                    <a:pt x="1427" y="142"/>
                  </a:lnTo>
                  <a:lnTo>
                    <a:pt x="1389" y="201"/>
                  </a:lnTo>
                  <a:lnTo>
                    <a:pt x="1352" y="254"/>
                  </a:lnTo>
                  <a:lnTo>
                    <a:pt x="1321" y="311"/>
                  </a:lnTo>
                  <a:lnTo>
                    <a:pt x="1301" y="361"/>
                  </a:lnTo>
                  <a:lnTo>
                    <a:pt x="1299" y="406"/>
                  </a:lnTo>
                  <a:lnTo>
                    <a:pt x="1323" y="375"/>
                  </a:lnTo>
                  <a:lnTo>
                    <a:pt x="1352" y="351"/>
                  </a:lnTo>
                  <a:lnTo>
                    <a:pt x="1383" y="325"/>
                  </a:lnTo>
                  <a:lnTo>
                    <a:pt x="1414" y="302"/>
                  </a:lnTo>
                  <a:lnTo>
                    <a:pt x="1445" y="286"/>
                  </a:lnTo>
                  <a:lnTo>
                    <a:pt x="1476" y="268"/>
                  </a:lnTo>
                  <a:lnTo>
                    <a:pt x="1507" y="252"/>
                  </a:lnTo>
                  <a:lnTo>
                    <a:pt x="1531" y="233"/>
                  </a:lnTo>
                  <a:lnTo>
                    <a:pt x="1562" y="221"/>
                  </a:lnTo>
                  <a:lnTo>
                    <a:pt x="1593" y="225"/>
                  </a:lnTo>
                  <a:lnTo>
                    <a:pt x="1617" y="237"/>
                  </a:lnTo>
                  <a:lnTo>
                    <a:pt x="1643" y="264"/>
                  </a:lnTo>
                  <a:lnTo>
                    <a:pt x="1668" y="294"/>
                  </a:lnTo>
                  <a:lnTo>
                    <a:pt x="1694" y="325"/>
                  </a:lnTo>
                  <a:lnTo>
                    <a:pt x="1723" y="353"/>
                  </a:lnTo>
                  <a:lnTo>
                    <a:pt x="1754" y="379"/>
                  </a:lnTo>
                  <a:lnTo>
                    <a:pt x="1758" y="388"/>
                  </a:lnTo>
                  <a:lnTo>
                    <a:pt x="1767" y="396"/>
                  </a:lnTo>
                  <a:lnTo>
                    <a:pt x="1780" y="410"/>
                  </a:lnTo>
                  <a:lnTo>
                    <a:pt x="1798" y="422"/>
                  </a:lnTo>
                  <a:lnTo>
                    <a:pt x="1813" y="442"/>
                  </a:lnTo>
                  <a:lnTo>
                    <a:pt x="1838" y="467"/>
                  </a:lnTo>
                  <a:lnTo>
                    <a:pt x="1858" y="491"/>
                  </a:lnTo>
                  <a:lnTo>
                    <a:pt x="1882" y="517"/>
                  </a:lnTo>
                  <a:lnTo>
                    <a:pt x="1904" y="544"/>
                  </a:lnTo>
                  <a:lnTo>
                    <a:pt x="1928" y="568"/>
                  </a:lnTo>
                  <a:lnTo>
                    <a:pt x="1946" y="593"/>
                  </a:lnTo>
                  <a:lnTo>
                    <a:pt x="1966" y="611"/>
                  </a:lnTo>
                  <a:lnTo>
                    <a:pt x="1979" y="627"/>
                  </a:lnTo>
                  <a:lnTo>
                    <a:pt x="1997" y="639"/>
                  </a:lnTo>
                  <a:lnTo>
                    <a:pt x="2010" y="651"/>
                  </a:lnTo>
                  <a:lnTo>
                    <a:pt x="2017" y="651"/>
                  </a:lnTo>
                  <a:lnTo>
                    <a:pt x="2010" y="631"/>
                  </a:lnTo>
                  <a:lnTo>
                    <a:pt x="1997" y="613"/>
                  </a:lnTo>
                  <a:lnTo>
                    <a:pt x="1979" y="584"/>
                  </a:lnTo>
                  <a:lnTo>
                    <a:pt x="1966" y="558"/>
                  </a:lnTo>
                  <a:lnTo>
                    <a:pt x="1946" y="522"/>
                  </a:lnTo>
                  <a:lnTo>
                    <a:pt x="1924" y="489"/>
                  </a:lnTo>
                  <a:lnTo>
                    <a:pt x="1904" y="448"/>
                  </a:lnTo>
                  <a:lnTo>
                    <a:pt x="1882" y="422"/>
                  </a:lnTo>
                  <a:lnTo>
                    <a:pt x="1858" y="382"/>
                  </a:lnTo>
                  <a:lnTo>
                    <a:pt x="1838" y="341"/>
                  </a:lnTo>
                  <a:lnTo>
                    <a:pt x="1820" y="311"/>
                  </a:lnTo>
                  <a:lnTo>
                    <a:pt x="1798" y="272"/>
                  </a:lnTo>
                  <a:lnTo>
                    <a:pt x="1783" y="237"/>
                  </a:lnTo>
                  <a:lnTo>
                    <a:pt x="1774" y="211"/>
                  </a:lnTo>
                  <a:lnTo>
                    <a:pt x="1763" y="185"/>
                  </a:lnTo>
                  <a:lnTo>
                    <a:pt x="1758" y="164"/>
                  </a:lnTo>
                  <a:lnTo>
                    <a:pt x="1758" y="160"/>
                  </a:lnTo>
                  <a:lnTo>
                    <a:pt x="1749" y="158"/>
                  </a:lnTo>
                  <a:lnTo>
                    <a:pt x="1743" y="158"/>
                  </a:lnTo>
                  <a:lnTo>
                    <a:pt x="1732" y="154"/>
                  </a:lnTo>
                  <a:lnTo>
                    <a:pt x="1727" y="150"/>
                  </a:lnTo>
                  <a:lnTo>
                    <a:pt x="1716" y="150"/>
                  </a:lnTo>
                  <a:lnTo>
                    <a:pt x="1712" y="142"/>
                  </a:lnTo>
                  <a:lnTo>
                    <a:pt x="1701" y="140"/>
                  </a:lnTo>
                  <a:lnTo>
                    <a:pt x="1701" y="126"/>
                  </a:lnTo>
                  <a:lnTo>
                    <a:pt x="1699" y="110"/>
                  </a:lnTo>
                  <a:lnTo>
                    <a:pt x="1694" y="93"/>
                  </a:lnTo>
                  <a:lnTo>
                    <a:pt x="1681" y="83"/>
                  </a:lnTo>
                  <a:lnTo>
                    <a:pt x="1701" y="79"/>
                  </a:lnTo>
                  <a:lnTo>
                    <a:pt x="1716" y="79"/>
                  </a:lnTo>
                  <a:lnTo>
                    <a:pt x="1736" y="83"/>
                  </a:lnTo>
                  <a:lnTo>
                    <a:pt x="1754" y="87"/>
                  </a:lnTo>
                  <a:lnTo>
                    <a:pt x="1767" y="93"/>
                  </a:lnTo>
                  <a:lnTo>
                    <a:pt x="1783" y="104"/>
                  </a:lnTo>
                  <a:lnTo>
                    <a:pt x="1798" y="116"/>
                  </a:lnTo>
                  <a:lnTo>
                    <a:pt x="1811" y="126"/>
                  </a:lnTo>
                  <a:lnTo>
                    <a:pt x="1836" y="142"/>
                  </a:lnTo>
                  <a:lnTo>
                    <a:pt x="1853" y="164"/>
                  </a:lnTo>
                  <a:lnTo>
                    <a:pt x="1873" y="183"/>
                  </a:lnTo>
                  <a:lnTo>
                    <a:pt x="1893" y="207"/>
                  </a:lnTo>
                  <a:lnTo>
                    <a:pt x="1913" y="227"/>
                  </a:lnTo>
                  <a:lnTo>
                    <a:pt x="1928" y="252"/>
                  </a:lnTo>
                  <a:lnTo>
                    <a:pt x="1946" y="276"/>
                  </a:lnTo>
                  <a:lnTo>
                    <a:pt x="1957" y="300"/>
                  </a:lnTo>
                  <a:lnTo>
                    <a:pt x="1975" y="321"/>
                  </a:lnTo>
                  <a:lnTo>
                    <a:pt x="1990" y="349"/>
                  </a:lnTo>
                  <a:lnTo>
                    <a:pt x="2003" y="371"/>
                  </a:lnTo>
                  <a:lnTo>
                    <a:pt x="2021" y="396"/>
                  </a:lnTo>
                  <a:lnTo>
                    <a:pt x="2041" y="416"/>
                  </a:lnTo>
                  <a:lnTo>
                    <a:pt x="2054" y="432"/>
                  </a:lnTo>
                  <a:lnTo>
                    <a:pt x="2074" y="453"/>
                  </a:lnTo>
                  <a:lnTo>
                    <a:pt x="2092" y="475"/>
                  </a:lnTo>
                  <a:lnTo>
                    <a:pt x="2136" y="517"/>
                  </a:lnTo>
                  <a:lnTo>
                    <a:pt x="2182" y="558"/>
                  </a:lnTo>
                  <a:lnTo>
                    <a:pt x="2226" y="601"/>
                  </a:lnTo>
                  <a:lnTo>
                    <a:pt x="2268" y="639"/>
                  </a:lnTo>
                  <a:lnTo>
                    <a:pt x="2308" y="682"/>
                  </a:lnTo>
                  <a:lnTo>
                    <a:pt x="2352" y="720"/>
                  </a:lnTo>
                  <a:lnTo>
                    <a:pt x="2392" y="761"/>
                  </a:lnTo>
                  <a:lnTo>
                    <a:pt x="2434" y="795"/>
                  </a:lnTo>
                  <a:lnTo>
                    <a:pt x="2480" y="832"/>
                  </a:lnTo>
                  <a:lnTo>
                    <a:pt x="2525" y="866"/>
                  </a:lnTo>
                  <a:lnTo>
                    <a:pt x="2569" y="903"/>
                  </a:lnTo>
                  <a:lnTo>
                    <a:pt x="2613" y="935"/>
                  </a:lnTo>
                  <a:lnTo>
                    <a:pt x="2659" y="962"/>
                  </a:lnTo>
                  <a:lnTo>
                    <a:pt x="2706" y="992"/>
                  </a:lnTo>
                  <a:lnTo>
                    <a:pt x="2752" y="1019"/>
                  </a:lnTo>
                  <a:lnTo>
                    <a:pt x="2798" y="1043"/>
                  </a:lnTo>
                  <a:lnTo>
                    <a:pt x="2818" y="1047"/>
                  </a:lnTo>
                  <a:lnTo>
                    <a:pt x="2832" y="1041"/>
                  </a:lnTo>
                  <a:lnTo>
                    <a:pt x="2851" y="1027"/>
                  </a:lnTo>
                  <a:lnTo>
                    <a:pt x="2873" y="1008"/>
                  </a:lnTo>
                  <a:lnTo>
                    <a:pt x="2889" y="988"/>
                  </a:lnTo>
                  <a:lnTo>
                    <a:pt x="2909" y="968"/>
                  </a:lnTo>
                  <a:lnTo>
                    <a:pt x="2929" y="943"/>
                  </a:lnTo>
                  <a:lnTo>
                    <a:pt x="2946" y="929"/>
                  </a:lnTo>
                  <a:lnTo>
                    <a:pt x="2973" y="913"/>
                  </a:lnTo>
                  <a:lnTo>
                    <a:pt x="3002" y="895"/>
                  </a:lnTo>
                  <a:lnTo>
                    <a:pt x="3032" y="881"/>
                  </a:lnTo>
                  <a:lnTo>
                    <a:pt x="3059" y="864"/>
                  </a:lnTo>
                  <a:lnTo>
                    <a:pt x="3088" y="842"/>
                  </a:lnTo>
                  <a:lnTo>
                    <a:pt x="3116" y="822"/>
                  </a:lnTo>
                  <a:lnTo>
                    <a:pt x="3145" y="803"/>
                  </a:lnTo>
                  <a:lnTo>
                    <a:pt x="3172" y="781"/>
                  </a:lnTo>
                  <a:lnTo>
                    <a:pt x="3205" y="753"/>
                  </a:lnTo>
                  <a:lnTo>
                    <a:pt x="3242" y="716"/>
                  </a:lnTo>
                  <a:lnTo>
                    <a:pt x="3278" y="682"/>
                  </a:lnTo>
                  <a:lnTo>
                    <a:pt x="3313" y="643"/>
                  </a:lnTo>
                  <a:lnTo>
                    <a:pt x="3346" y="607"/>
                  </a:lnTo>
                  <a:lnTo>
                    <a:pt x="3368" y="572"/>
                  </a:lnTo>
                  <a:lnTo>
                    <a:pt x="3381" y="544"/>
                  </a:lnTo>
                  <a:lnTo>
                    <a:pt x="3388" y="526"/>
                  </a:lnTo>
                  <a:lnTo>
                    <a:pt x="3392" y="528"/>
                  </a:lnTo>
                  <a:lnTo>
                    <a:pt x="3392" y="544"/>
                  </a:lnTo>
                  <a:lnTo>
                    <a:pt x="3392" y="572"/>
                  </a:lnTo>
                  <a:lnTo>
                    <a:pt x="3392" y="603"/>
                  </a:lnTo>
                  <a:lnTo>
                    <a:pt x="3392" y="639"/>
                  </a:lnTo>
                  <a:lnTo>
                    <a:pt x="3388" y="682"/>
                  </a:lnTo>
                  <a:lnTo>
                    <a:pt x="3375" y="722"/>
                  </a:lnTo>
                  <a:lnTo>
                    <a:pt x="3355" y="767"/>
                  </a:lnTo>
                  <a:lnTo>
                    <a:pt x="3368" y="761"/>
                  </a:lnTo>
                  <a:lnTo>
                    <a:pt x="3381" y="747"/>
                  </a:lnTo>
                  <a:lnTo>
                    <a:pt x="3399" y="722"/>
                  </a:lnTo>
                  <a:lnTo>
                    <a:pt x="3412" y="696"/>
                  </a:lnTo>
                  <a:lnTo>
                    <a:pt x="3430" y="668"/>
                  </a:lnTo>
                  <a:lnTo>
                    <a:pt x="3443" y="639"/>
                  </a:lnTo>
                  <a:lnTo>
                    <a:pt x="3454" y="621"/>
                  </a:lnTo>
                  <a:lnTo>
                    <a:pt x="3472" y="607"/>
                  </a:lnTo>
                  <a:lnTo>
                    <a:pt x="3481" y="621"/>
                  </a:lnTo>
                  <a:lnTo>
                    <a:pt x="3503" y="639"/>
                  </a:lnTo>
                  <a:lnTo>
                    <a:pt x="3534" y="664"/>
                  </a:lnTo>
                  <a:lnTo>
                    <a:pt x="3556" y="688"/>
                  </a:lnTo>
                  <a:lnTo>
                    <a:pt x="3580" y="702"/>
                  </a:lnTo>
                  <a:lnTo>
                    <a:pt x="3593" y="710"/>
                  </a:lnTo>
                  <a:lnTo>
                    <a:pt x="3587" y="698"/>
                  </a:lnTo>
                  <a:lnTo>
                    <a:pt x="3576" y="682"/>
                  </a:lnTo>
                  <a:lnTo>
                    <a:pt x="3562" y="653"/>
                  </a:lnTo>
                  <a:lnTo>
                    <a:pt x="3554" y="623"/>
                  </a:lnTo>
                  <a:lnTo>
                    <a:pt x="3543" y="595"/>
                  </a:lnTo>
                  <a:lnTo>
                    <a:pt x="3529" y="568"/>
                  </a:lnTo>
                  <a:lnTo>
                    <a:pt x="3525" y="550"/>
                  </a:lnTo>
                  <a:lnTo>
                    <a:pt x="3521" y="536"/>
                  </a:lnTo>
                  <a:lnTo>
                    <a:pt x="3587" y="601"/>
                  </a:lnTo>
                  <a:lnTo>
                    <a:pt x="3642" y="664"/>
                  </a:lnTo>
                  <a:lnTo>
                    <a:pt x="3697" y="720"/>
                  </a:lnTo>
                  <a:lnTo>
                    <a:pt x="3744" y="777"/>
                  </a:lnTo>
                  <a:lnTo>
                    <a:pt x="3790" y="828"/>
                  </a:lnTo>
                  <a:lnTo>
                    <a:pt x="3832" y="868"/>
                  </a:lnTo>
                  <a:lnTo>
                    <a:pt x="3874" y="905"/>
                  </a:lnTo>
                  <a:lnTo>
                    <a:pt x="3918" y="937"/>
                  </a:lnTo>
                  <a:lnTo>
                    <a:pt x="3956" y="962"/>
                  </a:lnTo>
                  <a:lnTo>
                    <a:pt x="3995" y="978"/>
                  </a:lnTo>
                  <a:lnTo>
                    <a:pt x="4042" y="982"/>
                  </a:lnTo>
                  <a:lnTo>
                    <a:pt x="4081" y="982"/>
                  </a:lnTo>
                  <a:lnTo>
                    <a:pt x="4130" y="978"/>
                  </a:lnTo>
                  <a:lnTo>
                    <a:pt x="4183" y="956"/>
                  </a:lnTo>
                  <a:lnTo>
                    <a:pt x="4236" y="925"/>
                  </a:lnTo>
                  <a:lnTo>
                    <a:pt x="4296" y="881"/>
                  </a:lnTo>
                  <a:lnTo>
                    <a:pt x="4313" y="874"/>
                  </a:lnTo>
                  <a:lnTo>
                    <a:pt x="4344" y="868"/>
                  </a:lnTo>
                  <a:lnTo>
                    <a:pt x="4380" y="864"/>
                  </a:lnTo>
                  <a:lnTo>
                    <a:pt x="4422" y="852"/>
                  </a:lnTo>
                  <a:lnTo>
                    <a:pt x="4466" y="846"/>
                  </a:lnTo>
                  <a:lnTo>
                    <a:pt x="4501" y="838"/>
                  </a:lnTo>
                  <a:lnTo>
                    <a:pt x="4528" y="832"/>
                  </a:lnTo>
                  <a:lnTo>
                    <a:pt x="4536" y="820"/>
                  </a:lnTo>
                  <a:lnTo>
                    <a:pt x="4552" y="806"/>
                  </a:lnTo>
                  <a:lnTo>
                    <a:pt x="4563" y="791"/>
                  </a:lnTo>
                  <a:lnTo>
                    <a:pt x="4576" y="777"/>
                  </a:lnTo>
                  <a:lnTo>
                    <a:pt x="4594" y="767"/>
                  </a:lnTo>
                  <a:lnTo>
                    <a:pt x="4614" y="755"/>
                  </a:lnTo>
                  <a:lnTo>
                    <a:pt x="4631" y="747"/>
                  </a:lnTo>
                  <a:lnTo>
                    <a:pt x="4651" y="735"/>
                  </a:lnTo>
                  <a:lnTo>
                    <a:pt x="4664" y="728"/>
                  </a:lnTo>
                  <a:lnTo>
                    <a:pt x="4689" y="720"/>
                  </a:lnTo>
                  <a:lnTo>
                    <a:pt x="4709" y="714"/>
                  </a:lnTo>
                  <a:lnTo>
                    <a:pt x="4728" y="702"/>
                  </a:lnTo>
                  <a:lnTo>
                    <a:pt x="4748" y="696"/>
                  </a:lnTo>
                  <a:lnTo>
                    <a:pt x="4764" y="688"/>
                  </a:lnTo>
                  <a:lnTo>
                    <a:pt x="4784" y="682"/>
                  </a:lnTo>
                  <a:lnTo>
                    <a:pt x="4797" y="670"/>
                  </a:lnTo>
                  <a:lnTo>
                    <a:pt x="4810" y="664"/>
                  </a:lnTo>
                  <a:lnTo>
                    <a:pt x="4815" y="664"/>
                  </a:lnTo>
                  <a:lnTo>
                    <a:pt x="4806" y="670"/>
                  </a:lnTo>
                  <a:lnTo>
                    <a:pt x="4799" y="684"/>
                  </a:lnTo>
                  <a:lnTo>
                    <a:pt x="4788" y="702"/>
                  </a:lnTo>
                  <a:lnTo>
                    <a:pt x="4779" y="720"/>
                  </a:lnTo>
                  <a:lnTo>
                    <a:pt x="4773" y="735"/>
                  </a:lnTo>
                  <a:lnTo>
                    <a:pt x="4764" y="749"/>
                  </a:lnTo>
                  <a:lnTo>
                    <a:pt x="4766" y="753"/>
                  </a:lnTo>
                  <a:lnTo>
                    <a:pt x="4799" y="755"/>
                  </a:lnTo>
                  <a:lnTo>
                    <a:pt x="4830" y="747"/>
                  </a:lnTo>
                  <a:lnTo>
                    <a:pt x="4852" y="728"/>
                  </a:lnTo>
                  <a:lnTo>
                    <a:pt x="4881" y="702"/>
                  </a:lnTo>
                  <a:lnTo>
                    <a:pt x="4903" y="684"/>
                  </a:lnTo>
                  <a:lnTo>
                    <a:pt x="4929" y="668"/>
                  </a:lnTo>
                  <a:lnTo>
                    <a:pt x="4956" y="657"/>
                  </a:lnTo>
                  <a:lnTo>
                    <a:pt x="4980" y="670"/>
                  </a:lnTo>
                  <a:lnTo>
                    <a:pt x="5009" y="688"/>
                  </a:lnTo>
                  <a:lnTo>
                    <a:pt x="5042" y="714"/>
                  </a:lnTo>
                  <a:lnTo>
                    <a:pt x="5073" y="735"/>
                  </a:lnTo>
                  <a:lnTo>
                    <a:pt x="5097" y="753"/>
                  </a:lnTo>
                  <a:lnTo>
                    <a:pt x="5119" y="761"/>
                  </a:lnTo>
                  <a:lnTo>
                    <a:pt x="5133" y="771"/>
                  </a:lnTo>
                  <a:lnTo>
                    <a:pt x="5135" y="767"/>
                  </a:lnTo>
                  <a:lnTo>
                    <a:pt x="5130" y="755"/>
                  </a:lnTo>
                  <a:lnTo>
                    <a:pt x="5119" y="739"/>
                  </a:lnTo>
                  <a:lnTo>
                    <a:pt x="5130" y="728"/>
                  </a:lnTo>
                  <a:lnTo>
                    <a:pt x="5144" y="728"/>
                  </a:lnTo>
                  <a:lnTo>
                    <a:pt x="5166" y="730"/>
                  </a:lnTo>
                  <a:lnTo>
                    <a:pt x="5201" y="747"/>
                  </a:lnTo>
                  <a:lnTo>
                    <a:pt x="5243" y="761"/>
                  </a:lnTo>
                  <a:lnTo>
                    <a:pt x="5287" y="781"/>
                  </a:lnTo>
                  <a:lnTo>
                    <a:pt x="5338" y="806"/>
                  </a:lnTo>
                  <a:lnTo>
                    <a:pt x="5389" y="832"/>
                  </a:lnTo>
                  <a:lnTo>
                    <a:pt x="5442" y="860"/>
                  </a:lnTo>
                  <a:lnTo>
                    <a:pt x="5495" y="889"/>
                  </a:lnTo>
                  <a:lnTo>
                    <a:pt x="5541" y="913"/>
                  </a:lnTo>
                  <a:lnTo>
                    <a:pt x="5594" y="943"/>
                  </a:lnTo>
                  <a:lnTo>
                    <a:pt x="5634" y="968"/>
                  </a:lnTo>
                  <a:lnTo>
                    <a:pt x="5669" y="982"/>
                  </a:lnTo>
                  <a:lnTo>
                    <a:pt x="5698" y="1002"/>
                  </a:lnTo>
                  <a:lnTo>
                    <a:pt x="5678" y="1019"/>
                  </a:lnTo>
                  <a:lnTo>
                    <a:pt x="5665" y="1019"/>
                  </a:lnTo>
                  <a:lnTo>
                    <a:pt x="5643" y="1019"/>
                  </a:lnTo>
                  <a:lnTo>
                    <a:pt x="5618" y="1008"/>
                  </a:lnTo>
                  <a:lnTo>
                    <a:pt x="5603" y="1002"/>
                  </a:lnTo>
                  <a:lnTo>
                    <a:pt x="5579" y="1000"/>
                  </a:lnTo>
                  <a:lnTo>
                    <a:pt x="5557" y="994"/>
                  </a:lnTo>
                  <a:lnTo>
                    <a:pt x="5537" y="1000"/>
                  </a:lnTo>
                  <a:lnTo>
                    <a:pt x="5552" y="1002"/>
                  </a:lnTo>
                  <a:lnTo>
                    <a:pt x="5574" y="1006"/>
                  </a:lnTo>
                  <a:lnTo>
                    <a:pt x="5603" y="1019"/>
                  </a:lnTo>
                  <a:lnTo>
                    <a:pt x="5632" y="1021"/>
                  </a:lnTo>
                  <a:lnTo>
                    <a:pt x="5652" y="1033"/>
                  </a:lnTo>
                  <a:lnTo>
                    <a:pt x="5678" y="1043"/>
                  </a:lnTo>
                  <a:lnTo>
                    <a:pt x="5698" y="1053"/>
                  </a:lnTo>
                  <a:lnTo>
                    <a:pt x="5716" y="1059"/>
                  </a:lnTo>
                  <a:lnTo>
                    <a:pt x="5735" y="1069"/>
                  </a:lnTo>
                  <a:lnTo>
                    <a:pt x="5760" y="1077"/>
                  </a:lnTo>
                  <a:lnTo>
                    <a:pt x="5780" y="1083"/>
                  </a:lnTo>
                  <a:lnTo>
                    <a:pt x="5800" y="1092"/>
                  </a:lnTo>
                  <a:lnTo>
                    <a:pt x="5824" y="1098"/>
                  </a:lnTo>
                  <a:lnTo>
                    <a:pt x="5841" y="1106"/>
                  </a:lnTo>
                  <a:lnTo>
                    <a:pt x="5859" y="1110"/>
                  </a:lnTo>
                  <a:lnTo>
                    <a:pt x="5883" y="1120"/>
                  </a:lnTo>
                  <a:lnTo>
                    <a:pt x="5901" y="1122"/>
                  </a:lnTo>
                  <a:lnTo>
                    <a:pt x="5921" y="1130"/>
                  </a:lnTo>
                  <a:lnTo>
                    <a:pt x="5941" y="1136"/>
                  </a:lnTo>
                  <a:lnTo>
                    <a:pt x="5963" y="1146"/>
                  </a:lnTo>
                  <a:lnTo>
                    <a:pt x="5983" y="1148"/>
                  </a:lnTo>
                  <a:lnTo>
                    <a:pt x="6007" y="1158"/>
                  </a:lnTo>
                  <a:lnTo>
                    <a:pt x="6027" y="1167"/>
                  </a:lnTo>
                  <a:lnTo>
                    <a:pt x="6049" y="1177"/>
                  </a:lnTo>
                  <a:lnTo>
                    <a:pt x="6060" y="1181"/>
                  </a:lnTo>
                  <a:lnTo>
                    <a:pt x="6076" y="1187"/>
                  </a:lnTo>
                  <a:lnTo>
                    <a:pt x="6091" y="1199"/>
                  </a:lnTo>
                  <a:lnTo>
                    <a:pt x="6104" y="1207"/>
                  </a:lnTo>
                  <a:lnTo>
                    <a:pt x="6122" y="1215"/>
                  </a:lnTo>
                  <a:lnTo>
                    <a:pt x="6135" y="1223"/>
                  </a:lnTo>
                  <a:lnTo>
                    <a:pt x="6151" y="1234"/>
                  </a:lnTo>
                  <a:lnTo>
                    <a:pt x="6159" y="1238"/>
                  </a:lnTo>
                  <a:lnTo>
                    <a:pt x="6201" y="1252"/>
                  </a:lnTo>
                  <a:lnTo>
                    <a:pt x="6246" y="1274"/>
                  </a:lnTo>
                  <a:lnTo>
                    <a:pt x="6294" y="1298"/>
                  </a:lnTo>
                  <a:lnTo>
                    <a:pt x="6343" y="1321"/>
                  </a:lnTo>
                  <a:lnTo>
                    <a:pt x="6394" y="1351"/>
                  </a:lnTo>
                  <a:lnTo>
                    <a:pt x="6447" y="1380"/>
                  </a:lnTo>
                  <a:lnTo>
                    <a:pt x="6497" y="1412"/>
                  </a:lnTo>
                  <a:lnTo>
                    <a:pt x="6557" y="1440"/>
                  </a:lnTo>
                  <a:lnTo>
                    <a:pt x="6610" y="1471"/>
                  </a:lnTo>
                  <a:lnTo>
                    <a:pt x="6665" y="1497"/>
                  </a:lnTo>
                  <a:lnTo>
                    <a:pt x="6716" y="1528"/>
                  </a:lnTo>
                  <a:lnTo>
                    <a:pt x="6771" y="1548"/>
                  </a:lnTo>
                  <a:lnTo>
                    <a:pt x="6818" y="1568"/>
                  </a:lnTo>
                  <a:lnTo>
                    <a:pt x="6866" y="1587"/>
                  </a:lnTo>
                  <a:lnTo>
                    <a:pt x="6913" y="1593"/>
                  </a:lnTo>
                  <a:lnTo>
                    <a:pt x="6954" y="1601"/>
                  </a:lnTo>
                  <a:lnTo>
                    <a:pt x="0" y="1601"/>
                  </a:lnTo>
                  <a:close/>
                </a:path>
              </a:pathLst>
            </a:custGeom>
            <a:solidFill>
              <a:srgbClr val="993300"/>
            </a:solidFill>
            <a:ln w="9525">
              <a:noFill/>
              <a:round/>
              <a:headEnd/>
              <a:tailEnd/>
            </a:ln>
          </p:spPr>
          <p:txBody>
            <a:bodyPr/>
            <a:lstStyle/>
            <a:p>
              <a:pPr>
                <a:defRPr/>
              </a:pPr>
              <a:endParaRPr lang="en-US" dirty="0"/>
            </a:p>
          </p:txBody>
        </p:sp>
        <p:sp>
          <p:nvSpPr>
            <p:cNvPr id="21" name="Freeform 219" descr="Null"/>
            <p:cNvSpPr>
              <a:spLocks/>
            </p:cNvSpPr>
            <p:nvPr/>
          </p:nvSpPr>
          <p:spPr bwMode="auto">
            <a:xfrm rot="30498">
              <a:off x="5206135" y="5287405"/>
              <a:ext cx="196056" cy="451656"/>
            </a:xfrm>
            <a:custGeom>
              <a:avLst/>
              <a:gdLst/>
              <a:ahLst/>
              <a:cxnLst>
                <a:cxn ang="0">
                  <a:pos x="42" y="87"/>
                </a:cxn>
                <a:cxn ang="0">
                  <a:pos x="106" y="0"/>
                </a:cxn>
                <a:cxn ang="0">
                  <a:pos x="175" y="87"/>
                </a:cxn>
                <a:cxn ang="0">
                  <a:pos x="186" y="121"/>
                </a:cxn>
                <a:cxn ang="0">
                  <a:pos x="206" y="184"/>
                </a:cxn>
                <a:cxn ang="0">
                  <a:pos x="239" y="261"/>
                </a:cxn>
                <a:cxn ang="0">
                  <a:pos x="111" y="170"/>
                </a:cxn>
                <a:cxn ang="0">
                  <a:pos x="0" y="340"/>
                </a:cxn>
                <a:cxn ang="0">
                  <a:pos x="11" y="271"/>
                </a:cxn>
                <a:cxn ang="0">
                  <a:pos x="42" y="223"/>
                </a:cxn>
                <a:cxn ang="0">
                  <a:pos x="16" y="101"/>
                </a:cxn>
                <a:cxn ang="0">
                  <a:pos x="42" y="87"/>
                </a:cxn>
              </a:cxnLst>
              <a:rect l="0" t="0" r="r" b="b"/>
              <a:pathLst>
                <a:path w="239" h="340">
                  <a:moveTo>
                    <a:pt x="42" y="87"/>
                  </a:moveTo>
                  <a:lnTo>
                    <a:pt x="106" y="0"/>
                  </a:lnTo>
                  <a:lnTo>
                    <a:pt x="175" y="87"/>
                  </a:lnTo>
                  <a:lnTo>
                    <a:pt x="186" y="121"/>
                  </a:lnTo>
                  <a:lnTo>
                    <a:pt x="206" y="184"/>
                  </a:lnTo>
                  <a:lnTo>
                    <a:pt x="239" y="261"/>
                  </a:lnTo>
                  <a:lnTo>
                    <a:pt x="111" y="170"/>
                  </a:lnTo>
                  <a:lnTo>
                    <a:pt x="0" y="340"/>
                  </a:lnTo>
                  <a:lnTo>
                    <a:pt x="11" y="271"/>
                  </a:lnTo>
                  <a:lnTo>
                    <a:pt x="42" y="223"/>
                  </a:lnTo>
                  <a:lnTo>
                    <a:pt x="16" y="101"/>
                  </a:lnTo>
                  <a:lnTo>
                    <a:pt x="42" y="87"/>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22" name="Freeform 220" descr="Null"/>
            <p:cNvSpPr>
              <a:spLocks/>
            </p:cNvSpPr>
            <p:nvPr/>
          </p:nvSpPr>
          <p:spPr bwMode="auto">
            <a:xfrm rot="30498">
              <a:off x="6532028" y="5470960"/>
              <a:ext cx="316706" cy="234727"/>
            </a:xfrm>
            <a:custGeom>
              <a:avLst/>
              <a:gdLst/>
              <a:ahLst/>
              <a:cxnLst>
                <a:cxn ang="0">
                  <a:pos x="49" y="73"/>
                </a:cxn>
                <a:cxn ang="0">
                  <a:pos x="148" y="0"/>
                </a:cxn>
                <a:cxn ang="0">
                  <a:pos x="382" y="137"/>
                </a:cxn>
                <a:cxn ang="0">
                  <a:pos x="360" y="180"/>
                </a:cxn>
                <a:cxn ang="0">
                  <a:pos x="192" y="68"/>
                </a:cxn>
                <a:cxn ang="0">
                  <a:pos x="139" y="103"/>
                </a:cxn>
                <a:cxn ang="0">
                  <a:pos x="95" y="146"/>
                </a:cxn>
                <a:cxn ang="0">
                  <a:pos x="53" y="166"/>
                </a:cxn>
                <a:cxn ang="0">
                  <a:pos x="0" y="166"/>
                </a:cxn>
                <a:cxn ang="0">
                  <a:pos x="49" y="73"/>
                </a:cxn>
              </a:cxnLst>
              <a:rect l="0" t="0" r="r" b="b"/>
              <a:pathLst>
                <a:path w="382" h="180">
                  <a:moveTo>
                    <a:pt x="49" y="73"/>
                  </a:moveTo>
                  <a:lnTo>
                    <a:pt x="148" y="0"/>
                  </a:lnTo>
                  <a:lnTo>
                    <a:pt x="382" y="137"/>
                  </a:lnTo>
                  <a:lnTo>
                    <a:pt x="360" y="180"/>
                  </a:lnTo>
                  <a:lnTo>
                    <a:pt x="192" y="68"/>
                  </a:lnTo>
                  <a:lnTo>
                    <a:pt x="139" y="103"/>
                  </a:lnTo>
                  <a:lnTo>
                    <a:pt x="95" y="146"/>
                  </a:lnTo>
                  <a:lnTo>
                    <a:pt x="53" y="166"/>
                  </a:lnTo>
                  <a:lnTo>
                    <a:pt x="0" y="166"/>
                  </a:lnTo>
                  <a:lnTo>
                    <a:pt x="49" y="73"/>
                  </a:lnTo>
                  <a:close/>
                </a:path>
              </a:pathLst>
            </a:custGeom>
            <a:solidFill>
              <a:srgbClr val="993300"/>
            </a:solidFill>
            <a:ln w="9525">
              <a:noFill/>
              <a:round/>
              <a:headEnd/>
              <a:tailEnd/>
            </a:ln>
          </p:spPr>
          <p:txBody>
            <a:bodyPr/>
            <a:lstStyle/>
            <a:p>
              <a:pPr>
                <a:defRPr/>
              </a:pPr>
              <a:endParaRPr lang="en-US" dirty="0"/>
            </a:p>
          </p:txBody>
        </p:sp>
        <p:sp>
          <p:nvSpPr>
            <p:cNvPr id="23" name="Freeform 221" descr="Null"/>
            <p:cNvSpPr>
              <a:spLocks/>
            </p:cNvSpPr>
            <p:nvPr/>
          </p:nvSpPr>
          <p:spPr bwMode="auto">
            <a:xfrm rot="30498">
              <a:off x="3248086" y="4530938"/>
              <a:ext cx="715103" cy="1031243"/>
            </a:xfrm>
            <a:custGeom>
              <a:avLst/>
              <a:gdLst/>
              <a:ahLst/>
              <a:cxnLst>
                <a:cxn ang="0">
                  <a:pos x="150" y="160"/>
                </a:cxn>
                <a:cxn ang="0">
                  <a:pos x="279" y="0"/>
                </a:cxn>
                <a:cxn ang="0">
                  <a:pos x="462" y="231"/>
                </a:cxn>
                <a:cxn ang="0">
                  <a:pos x="720" y="791"/>
                </a:cxn>
                <a:cxn ang="0">
                  <a:pos x="290" y="371"/>
                </a:cxn>
                <a:cxn ang="0">
                  <a:pos x="139" y="430"/>
                </a:cxn>
                <a:cxn ang="0">
                  <a:pos x="42" y="509"/>
                </a:cxn>
                <a:cxn ang="0">
                  <a:pos x="0" y="570"/>
                </a:cxn>
                <a:cxn ang="0">
                  <a:pos x="0" y="509"/>
                </a:cxn>
                <a:cxn ang="0">
                  <a:pos x="128" y="300"/>
                </a:cxn>
                <a:cxn ang="0">
                  <a:pos x="150" y="160"/>
                </a:cxn>
              </a:cxnLst>
              <a:rect l="0" t="0" r="r" b="b"/>
              <a:pathLst>
                <a:path w="720" h="791">
                  <a:moveTo>
                    <a:pt x="150" y="160"/>
                  </a:moveTo>
                  <a:lnTo>
                    <a:pt x="279" y="0"/>
                  </a:lnTo>
                  <a:lnTo>
                    <a:pt x="462" y="231"/>
                  </a:lnTo>
                  <a:lnTo>
                    <a:pt x="720" y="791"/>
                  </a:lnTo>
                  <a:lnTo>
                    <a:pt x="290" y="371"/>
                  </a:lnTo>
                  <a:lnTo>
                    <a:pt x="139" y="430"/>
                  </a:lnTo>
                  <a:lnTo>
                    <a:pt x="42" y="509"/>
                  </a:lnTo>
                  <a:lnTo>
                    <a:pt x="0" y="570"/>
                  </a:lnTo>
                  <a:lnTo>
                    <a:pt x="0" y="509"/>
                  </a:lnTo>
                  <a:lnTo>
                    <a:pt x="128" y="300"/>
                  </a:lnTo>
                  <a:lnTo>
                    <a:pt x="150" y="160"/>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24" name="Freeform 222" descr="Null"/>
            <p:cNvSpPr>
              <a:spLocks/>
            </p:cNvSpPr>
            <p:nvPr/>
          </p:nvSpPr>
          <p:spPr bwMode="auto">
            <a:xfrm>
              <a:off x="2017707" y="6226315"/>
              <a:ext cx="6540235" cy="606286"/>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339966"/>
                </a:gs>
                <a:gs pos="100000">
                  <a:srgbClr val="996633"/>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26" name="Freeform 224" descr="Null&#10;"/>
            <p:cNvSpPr>
              <a:spLocks/>
            </p:cNvSpPr>
            <p:nvPr/>
          </p:nvSpPr>
          <p:spPr bwMode="auto">
            <a:xfrm>
              <a:off x="1318943" y="6602323"/>
              <a:ext cx="7238999" cy="209141"/>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BF7F3F"/>
                </a:gs>
                <a:gs pos="100000">
                  <a:srgbClr val="993300"/>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27" name="Line 225" descr="Null"/>
            <p:cNvSpPr>
              <a:spLocks noChangeShapeType="1"/>
            </p:cNvSpPr>
            <p:nvPr/>
          </p:nvSpPr>
          <p:spPr bwMode="auto">
            <a:xfrm flipV="1">
              <a:off x="1318943" y="6788103"/>
              <a:ext cx="7238999" cy="18912"/>
            </a:xfrm>
            <a:prstGeom prst="line">
              <a:avLst/>
            </a:prstGeom>
            <a:noFill/>
            <a:ln w="76200">
              <a:solidFill>
                <a:srgbClr val="993300"/>
              </a:solidFill>
              <a:round/>
              <a:headEnd/>
              <a:tailEnd/>
            </a:ln>
            <a:effectLst/>
          </p:spPr>
          <p:txBody>
            <a:bodyPr lIns="0" tIns="0" rIns="0" bIns="0" anchor="ctr"/>
            <a:lstStyle/>
            <a:p>
              <a:pPr>
                <a:defRPr/>
              </a:pPr>
              <a:endParaRPr lang="en-US" dirty="0"/>
            </a:p>
          </p:txBody>
        </p:sp>
      </p:grpSp>
      <p:grpSp>
        <p:nvGrpSpPr>
          <p:cNvPr id="238" name="Pic-Screen Bean Radio Left" descr="Screen Bean man with Bendix King radio on left side of the mountains"/>
          <p:cNvGrpSpPr/>
          <p:nvPr/>
        </p:nvGrpSpPr>
        <p:grpSpPr>
          <a:xfrm>
            <a:off x="1524000" y="5739921"/>
            <a:ext cx="528538" cy="1005547"/>
            <a:chOff x="1381051" y="5671625"/>
            <a:chExt cx="671487" cy="1073844"/>
          </a:xfrm>
        </p:grpSpPr>
        <p:pic>
          <p:nvPicPr>
            <p:cNvPr id="239" name="Picture 238" descr="Screen Bean"/>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240" name="Picture 239" descr="Radio"/>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grpSp>
        <p:nvGrpSpPr>
          <p:cNvPr id="2" name="Pic-Screen Bean Radio Right" descr="Screen Bean man with Bendix King radio on the right side of the mountains"/>
          <p:cNvGrpSpPr/>
          <p:nvPr/>
        </p:nvGrpSpPr>
        <p:grpSpPr>
          <a:xfrm>
            <a:off x="8143575" y="6393882"/>
            <a:ext cx="205489" cy="369670"/>
            <a:chOff x="6580650" y="5262642"/>
            <a:chExt cx="205489" cy="369670"/>
          </a:xfrm>
        </p:grpSpPr>
        <p:pic>
          <p:nvPicPr>
            <p:cNvPr id="208" name="Picture 207" descr="Null"/>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6580650" y="5262642"/>
              <a:ext cx="67469" cy="269875"/>
            </a:xfrm>
            <a:prstGeom prst="rect">
              <a:avLst/>
            </a:prstGeom>
          </p:spPr>
        </p:pic>
        <p:pic>
          <p:nvPicPr>
            <p:cNvPr id="4" name="Picture 3" descr="Null"/>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6594623" y="5311124"/>
              <a:ext cx="191516" cy="321188"/>
            </a:xfrm>
            <a:prstGeom prst="rect">
              <a:avLst/>
            </a:prstGeom>
          </p:spPr>
        </p:pic>
      </p:grpSp>
      <p:grpSp>
        <p:nvGrpSpPr>
          <p:cNvPr id="6" name="Pic-Repeaters" descr="Two repeaters, each on a different mountain peak"/>
          <p:cNvGrpSpPr/>
          <p:nvPr/>
        </p:nvGrpSpPr>
        <p:grpSpPr>
          <a:xfrm>
            <a:off x="3352024" y="4006690"/>
            <a:ext cx="3428952" cy="1637262"/>
            <a:chOff x="3352024" y="4006690"/>
            <a:chExt cx="3428952" cy="1637262"/>
          </a:xfrm>
        </p:grpSpPr>
        <p:pic>
          <p:nvPicPr>
            <p:cNvPr id="221" name="Left" title="Repeater with Link"/>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2024" y="4006690"/>
              <a:ext cx="366875" cy="812365"/>
            </a:xfrm>
            <a:prstGeom prst="rect">
              <a:avLst/>
            </a:prstGeom>
          </p:spPr>
        </p:pic>
        <p:pic>
          <p:nvPicPr>
            <p:cNvPr id="222" name="Right" title="Repeater with Link"/>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458155" y="4929136"/>
              <a:ext cx="322821" cy="714816"/>
            </a:xfrm>
            <a:prstGeom prst="rect">
              <a:avLst/>
            </a:prstGeom>
          </p:spPr>
        </p:pic>
      </p:grpSp>
      <p:grpSp>
        <p:nvGrpSpPr>
          <p:cNvPr id="5" name="Linked arrows" descr="Arrows pointing at the two repeaters indicating that they are linked together."/>
          <p:cNvGrpSpPr/>
          <p:nvPr/>
        </p:nvGrpSpPr>
        <p:grpSpPr>
          <a:xfrm>
            <a:off x="4038600" y="4256639"/>
            <a:ext cx="2209800" cy="712075"/>
            <a:chOff x="4038600" y="4256639"/>
            <a:chExt cx="2209800" cy="712075"/>
          </a:xfrm>
        </p:grpSpPr>
        <p:sp>
          <p:nvSpPr>
            <p:cNvPr id="9243" name="TextBox 9242"/>
            <p:cNvSpPr txBox="1"/>
            <p:nvPr/>
          </p:nvSpPr>
          <p:spPr>
            <a:xfrm rot="1176834">
              <a:off x="4869090" y="4384177"/>
              <a:ext cx="790975" cy="276999"/>
            </a:xfrm>
            <a:prstGeom prst="rect">
              <a:avLst/>
            </a:prstGeom>
            <a:noFill/>
          </p:spPr>
          <p:txBody>
            <a:bodyPr wrap="square" rtlCol="0">
              <a:spAutoFit/>
            </a:bodyPr>
            <a:lstStyle/>
            <a:p>
              <a:pPr algn="ctr"/>
              <a:r>
                <a:rPr lang="en-US" sz="1200" b="1" dirty="0">
                  <a:solidFill>
                    <a:schemeClr val="accent4">
                      <a:lumMod val="50000"/>
                    </a:schemeClr>
                  </a:solidFill>
                </a:rPr>
                <a:t>LINKED</a:t>
              </a:r>
            </a:p>
          </p:txBody>
        </p:sp>
        <p:cxnSp>
          <p:nvCxnSpPr>
            <p:cNvPr id="9245" name="Straight Arrow Connector 9244" descr="Null"/>
            <p:cNvCxnSpPr>
              <a:stCxn id="9243" idx="3"/>
            </p:cNvCxnSpPr>
            <p:nvPr/>
          </p:nvCxnSpPr>
          <p:spPr>
            <a:xfrm>
              <a:off x="5637117" y="4655434"/>
              <a:ext cx="611283" cy="313280"/>
            </a:xfrm>
            <a:prstGeom prst="straightConnector1">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descr="Null"/>
            <p:cNvCxnSpPr>
              <a:stCxn id="9243" idx="1"/>
            </p:cNvCxnSpPr>
            <p:nvPr/>
          </p:nvCxnSpPr>
          <p:spPr>
            <a:xfrm flipH="1" flipV="1">
              <a:off x="4038600" y="4256639"/>
              <a:ext cx="853438" cy="133281"/>
            </a:xfrm>
            <a:prstGeom prst="straightConnector1">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9218" name="Arrow Left to Left Rptr" descr="Arrow between man with radio on left and the left-most repeater."/>
          <p:cNvCxnSpPr>
            <a:stCxn id="240" idx="0"/>
          </p:cNvCxnSpPr>
          <p:nvPr/>
        </p:nvCxnSpPr>
        <p:spPr>
          <a:xfrm flipV="1">
            <a:off x="1999432" y="4197509"/>
            <a:ext cx="1463218" cy="154241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21" name="Arrow Left Rptr to Right Rptr" descr="Arrow from repeater on the left pointing to the repeater on the right."/>
          <p:cNvCxnSpPr/>
          <p:nvPr/>
        </p:nvCxnSpPr>
        <p:spPr>
          <a:xfrm>
            <a:off x="3718897" y="4276146"/>
            <a:ext cx="2739255" cy="8453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Arrow Right Rptr to Right" descr="Arrow from right-most repeater pointing to the man with radio on the right."/>
          <p:cNvCxnSpPr>
            <a:endCxn id="208" idx="0"/>
          </p:cNvCxnSpPr>
          <p:nvPr/>
        </p:nvCxnSpPr>
        <p:spPr>
          <a:xfrm>
            <a:off x="6764426" y="5316209"/>
            <a:ext cx="1412884" cy="10776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Arrow Right to Right Rptr" descr="Arrow from man on the right pointing to the right-most repeater"/>
          <p:cNvCxnSpPr/>
          <p:nvPr/>
        </p:nvCxnSpPr>
        <p:spPr>
          <a:xfrm flipH="1" flipV="1">
            <a:off x="6730691" y="5279412"/>
            <a:ext cx="1412884" cy="1077673"/>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0" name="Arrow Right Rptr to Left Rptr" descr="Arrow from repeater on right pointing to repeater on left"/>
          <p:cNvCxnSpPr/>
          <p:nvPr/>
        </p:nvCxnSpPr>
        <p:spPr>
          <a:xfrm flipH="1" flipV="1">
            <a:off x="3718898" y="4276146"/>
            <a:ext cx="2739255" cy="844167"/>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9" name="Arrow Left Rptr to Left" descr="Arrow from left-most repeater to man with radio on the left side of the mountains."/>
          <p:cNvCxnSpPr/>
          <p:nvPr/>
        </p:nvCxnSpPr>
        <p:spPr>
          <a:xfrm flipH="1">
            <a:off x="2009032" y="4197509"/>
            <a:ext cx="1435609" cy="1542413"/>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6" name="Pic-Home Button" descr="Home Button - clicking this will return you to the Main Menu">
            <a:hlinkClick r:id="rId13" action="ppaction://hlinksldjump" tooltip="Main Menu"/>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1000"/>
                                        <p:tgtEl>
                                          <p:spTgt spid="921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wipe(left)">
                                      <p:cBhvr>
                                        <p:cTn id="11" dur="1000"/>
                                        <p:tgtEl>
                                          <p:spTgt spid="922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wipe(left)">
                                      <p:cBhvr>
                                        <p:cTn id="15" dur="1000"/>
                                        <p:tgtEl>
                                          <p:spTgt spid="213"/>
                                        </p:tgtEl>
                                      </p:cBhvr>
                                    </p:animEffect>
                                  </p:childTnLst>
                                </p:cTn>
                              </p:par>
                            </p:childTnLst>
                          </p:cTn>
                        </p:par>
                        <p:par>
                          <p:cTn id="16" fill="hold">
                            <p:stCondLst>
                              <p:cond delay="3000"/>
                            </p:stCondLst>
                            <p:childTnLst>
                              <p:par>
                                <p:cTn id="17" presetID="1" presetClass="exit" presetSubtype="0" fill="hold" nodeType="afterEffect">
                                  <p:stCondLst>
                                    <p:cond delay="500"/>
                                  </p:stCondLst>
                                  <p:childTnLst>
                                    <p:set>
                                      <p:cBhvr>
                                        <p:cTn id="18" dur="1" fill="hold">
                                          <p:stCondLst>
                                            <p:cond delay="0"/>
                                          </p:stCondLst>
                                        </p:cTn>
                                        <p:tgtEl>
                                          <p:spTgt spid="9218"/>
                                        </p:tgtEl>
                                        <p:attrNameLst>
                                          <p:attrName>style.visibility</p:attrName>
                                        </p:attrNameLst>
                                      </p:cBhvr>
                                      <p:to>
                                        <p:strVal val="hidden"/>
                                      </p:to>
                                    </p:set>
                                  </p:childTnLst>
                                </p:cTn>
                              </p:par>
                              <p:par>
                                <p:cTn id="19" presetID="1" presetClass="exit" presetSubtype="0" fill="hold" nodeType="withEffect">
                                  <p:stCondLst>
                                    <p:cond delay="500"/>
                                  </p:stCondLst>
                                  <p:childTnLst>
                                    <p:set>
                                      <p:cBhvr>
                                        <p:cTn id="20" dur="1" fill="hold">
                                          <p:stCondLst>
                                            <p:cond delay="0"/>
                                          </p:stCondLst>
                                        </p:cTn>
                                        <p:tgtEl>
                                          <p:spTgt spid="9221"/>
                                        </p:tgtEl>
                                        <p:attrNameLst>
                                          <p:attrName>style.visibility</p:attrName>
                                        </p:attrNameLst>
                                      </p:cBhvr>
                                      <p:to>
                                        <p:strVal val="hidden"/>
                                      </p:to>
                                    </p:set>
                                  </p:childTnLst>
                                </p:cTn>
                              </p:par>
                              <p:par>
                                <p:cTn id="21" presetID="1" presetClass="exit" presetSubtype="0" fill="hold" nodeType="withEffect">
                                  <p:stCondLst>
                                    <p:cond delay="500"/>
                                  </p:stCondLst>
                                  <p:childTnLst>
                                    <p:set>
                                      <p:cBhvr>
                                        <p:cTn id="22" dur="1" fill="hold">
                                          <p:stCondLst>
                                            <p:cond delay="0"/>
                                          </p:stCondLst>
                                        </p:cTn>
                                        <p:tgtEl>
                                          <p:spTgt spid="213"/>
                                        </p:tgtEl>
                                        <p:attrNameLst>
                                          <p:attrName>style.visibility</p:attrName>
                                        </p:attrNameLst>
                                      </p:cBhvr>
                                      <p:to>
                                        <p:strVal val="hidden"/>
                                      </p:to>
                                    </p:set>
                                  </p:childTnLst>
                                </p:cTn>
                              </p:par>
                            </p:childTnLst>
                          </p:cTn>
                        </p:par>
                        <p:par>
                          <p:cTn id="23" fill="hold">
                            <p:stCondLst>
                              <p:cond delay="3500"/>
                            </p:stCondLst>
                            <p:childTnLst>
                              <p:par>
                                <p:cTn id="24" presetID="22" presetClass="entr" presetSubtype="2" fill="hold" nodeType="afterEffect">
                                  <p:stCondLst>
                                    <p:cond delay="0"/>
                                  </p:stCondLst>
                                  <p:childTnLst>
                                    <p:set>
                                      <p:cBhvr>
                                        <p:cTn id="25" dur="1" fill="hold">
                                          <p:stCondLst>
                                            <p:cond delay="0"/>
                                          </p:stCondLst>
                                        </p:cTn>
                                        <p:tgtEl>
                                          <p:spTgt spid="231"/>
                                        </p:tgtEl>
                                        <p:attrNameLst>
                                          <p:attrName>style.visibility</p:attrName>
                                        </p:attrNameLst>
                                      </p:cBhvr>
                                      <p:to>
                                        <p:strVal val="visible"/>
                                      </p:to>
                                    </p:set>
                                    <p:animEffect transition="in" filter="wipe(right)">
                                      <p:cBhvr>
                                        <p:cTn id="26" dur="1000"/>
                                        <p:tgtEl>
                                          <p:spTgt spid="231"/>
                                        </p:tgtEl>
                                      </p:cBhvr>
                                    </p:animEffect>
                                  </p:childTnLst>
                                </p:cTn>
                              </p:par>
                            </p:childTnLst>
                          </p:cTn>
                        </p:par>
                        <p:par>
                          <p:cTn id="27" fill="hold">
                            <p:stCondLst>
                              <p:cond delay="4500"/>
                            </p:stCondLst>
                            <p:childTnLst>
                              <p:par>
                                <p:cTn id="28" presetID="22" presetClass="entr" presetSubtype="2" fill="hold" nodeType="afterEffect">
                                  <p:stCondLst>
                                    <p:cond delay="0"/>
                                  </p:stCondLst>
                                  <p:childTnLst>
                                    <p:set>
                                      <p:cBhvr>
                                        <p:cTn id="29" dur="1" fill="hold">
                                          <p:stCondLst>
                                            <p:cond delay="0"/>
                                          </p:stCondLst>
                                        </p:cTn>
                                        <p:tgtEl>
                                          <p:spTgt spid="230"/>
                                        </p:tgtEl>
                                        <p:attrNameLst>
                                          <p:attrName>style.visibility</p:attrName>
                                        </p:attrNameLst>
                                      </p:cBhvr>
                                      <p:to>
                                        <p:strVal val="visible"/>
                                      </p:to>
                                    </p:set>
                                    <p:animEffect transition="in" filter="wipe(right)">
                                      <p:cBhvr>
                                        <p:cTn id="30" dur="1000"/>
                                        <p:tgtEl>
                                          <p:spTgt spid="230"/>
                                        </p:tgtEl>
                                      </p:cBhvr>
                                    </p:animEffect>
                                  </p:childTnLst>
                                </p:cTn>
                              </p:par>
                            </p:childTnLst>
                          </p:cTn>
                        </p:par>
                        <p:par>
                          <p:cTn id="31" fill="hold">
                            <p:stCondLst>
                              <p:cond delay="5500"/>
                            </p:stCondLst>
                            <p:childTnLst>
                              <p:par>
                                <p:cTn id="32" presetID="22" presetClass="entr" presetSubtype="2"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Effect transition="in" filter="wipe(right)">
                                      <p:cBhvr>
                                        <p:cTn id="34"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99330" name="Title"/>
          <p:cNvSpPr>
            <a:spLocks noGrp="1" noChangeArrowheads="1"/>
          </p:cNvSpPr>
          <p:nvPr>
            <p:ph type="title"/>
          </p:nvPr>
        </p:nvSpPr>
        <p:spPr/>
        <p:txBody>
          <a:bodyPr>
            <a:normAutofit fontScale="90000"/>
          </a:bodyPr>
          <a:lstStyle/>
          <a:p>
            <a:pPr eaLnBrk="1" hangingPunct="1">
              <a:defRPr/>
            </a:pPr>
            <a:r>
              <a:rPr lang="en-US" b="1" dirty="0"/>
              <a:t>RADIO THEORY BASICS – </a:t>
            </a:r>
            <a:br>
              <a:rPr lang="en-US" b="1" dirty="0"/>
            </a:br>
            <a:r>
              <a:rPr lang="en-US" b="1" dirty="0"/>
              <a:t>Cloning &amp; Programming</a:t>
            </a:r>
          </a:p>
        </p:txBody>
      </p:sp>
      <p:pic>
        <p:nvPicPr>
          <p:cNvPr id="4" name="Pic-Radios" descr="Two Bendix King handheld radios connected together with a cloning ca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905000"/>
            <a:ext cx="2345244" cy="4419600"/>
          </a:xfrm>
          <a:prstGeom prst="rect">
            <a:avLst/>
          </a:prstGeom>
        </p:spPr>
      </p:pic>
      <p:sp>
        <p:nvSpPr>
          <p:cNvPr id="3" name="Main Text"/>
          <p:cNvSpPr>
            <a:spLocks noGrp="1"/>
          </p:cNvSpPr>
          <p:nvPr>
            <p:ph idx="1"/>
          </p:nvPr>
        </p:nvSpPr>
        <p:spPr>
          <a:xfrm>
            <a:off x="1143000" y="1752600"/>
            <a:ext cx="7772400" cy="4915342"/>
          </a:xfrm>
        </p:spPr>
        <p:txBody>
          <a:bodyPr>
            <a:normAutofit fontScale="92500" lnSpcReduction="10000"/>
          </a:bodyPr>
          <a:lstStyle/>
          <a:p>
            <a:pPr>
              <a:buFont typeface="Wingdings" panose="05000000000000000000" pitchFamily="2" charset="2"/>
              <a:buChar char="§"/>
            </a:pPr>
            <a:r>
              <a:rPr lang="en-US" sz="1800" b="1" dirty="0">
                <a:latin typeface="Arial" panose="020B0604020202020204" pitchFamily="34" charset="0"/>
                <a:cs typeface="Arial" panose="020B0604020202020204" pitchFamily="34" charset="0"/>
              </a:rPr>
              <a:t>NIFC-NIRSC Bendix King DPH radios are                                         keypad-programmable. If you do not have                                       training to do so, then it is better to have                                            your radio programmed by someone who                                        does. Better still, have your radio “cloned”                                          from a radio that has already been                                              programmed. You can always find able                                    programmers willing to help in the                                 Communications Unit.</a:t>
            </a:r>
          </a:p>
          <a:p>
            <a:pPr>
              <a:buFont typeface="Wingdings" panose="05000000000000000000" pitchFamily="2" charset="2"/>
              <a:buChar char="§"/>
            </a:pPr>
            <a:r>
              <a:rPr lang="en-US" sz="1800" b="1" dirty="0">
                <a:latin typeface="Arial" panose="020B0604020202020204" pitchFamily="34" charset="0"/>
                <a:cs typeface="Arial" panose="020B0604020202020204" pitchFamily="34" charset="0"/>
              </a:rPr>
              <a:t>Clone - copies the programming                                           (frequencies, tones, names, etc.) from the                                                     current group of the master radio to the                                                current group of the radio receiving the clone.</a:t>
            </a:r>
          </a:p>
          <a:p>
            <a:pPr>
              <a:buFont typeface="Wingdings" panose="05000000000000000000" pitchFamily="2" charset="2"/>
              <a:buChar char="§"/>
            </a:pPr>
            <a:r>
              <a:rPr lang="en-US" sz="1800" b="1" dirty="0">
                <a:solidFill>
                  <a:srgbClr val="FF0000"/>
                </a:solidFill>
                <a:latin typeface="Arial" panose="020B0604020202020204" pitchFamily="34" charset="0"/>
                <a:cs typeface="Arial" panose="020B0604020202020204" pitchFamily="34" charset="0"/>
              </a:rPr>
              <a:t>Make sure you always have the latest                              programming/clone to match the current                                              ICS-205 Incident Communications Plan.</a:t>
            </a:r>
          </a:p>
          <a:p>
            <a:pPr>
              <a:buFont typeface="Wingdings" panose="05000000000000000000" pitchFamily="2" charset="2"/>
              <a:buChar char="§"/>
            </a:pPr>
            <a:r>
              <a:rPr lang="en-US" sz="1900" b="1" dirty="0">
                <a:solidFill>
                  <a:srgbClr val="FF0000"/>
                </a:solidFill>
                <a:latin typeface="Arial" panose="020B0604020202020204" pitchFamily="34" charset="0"/>
                <a:cs typeface="Arial" panose="020B0604020202020204" pitchFamily="34" charset="0"/>
              </a:rPr>
              <a:t>PROGRAM YOUR RADIO WITH                                              </a:t>
            </a:r>
            <a:r>
              <a:rPr lang="en-US" sz="1900" b="1" i="1" dirty="0">
                <a:solidFill>
                  <a:srgbClr val="FF0000"/>
                </a:solidFill>
                <a:latin typeface="Arial" panose="020B0604020202020204" pitchFamily="34" charset="0"/>
                <a:cs typeface="Arial" panose="020B0604020202020204" pitchFamily="34" charset="0"/>
              </a:rPr>
              <a:t>AUTHORIZED</a:t>
            </a:r>
            <a:r>
              <a:rPr lang="en-US" sz="1900" b="1" dirty="0">
                <a:solidFill>
                  <a:srgbClr val="FF0000"/>
                </a:solidFill>
                <a:latin typeface="Arial" panose="020B0604020202020204" pitchFamily="34" charset="0"/>
                <a:cs typeface="Arial" panose="020B0604020202020204" pitchFamily="34" charset="0"/>
              </a:rPr>
              <a:t> FREQUENCIES ONLY.</a:t>
            </a:r>
          </a:p>
        </p:txBody>
      </p:sp>
      <p:pic>
        <p:nvPicPr>
          <p:cNvPr id="8"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0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1506" name="Title"/>
          <p:cNvSpPr>
            <a:spLocks noGrp="1" noChangeArrowheads="1"/>
          </p:cNvSpPr>
          <p:nvPr>
            <p:ph type="title"/>
          </p:nvPr>
        </p:nvSpPr>
        <p:spPr/>
        <p:txBody>
          <a:bodyPr>
            <a:normAutofit fontScale="90000"/>
          </a:bodyPr>
          <a:lstStyle/>
          <a:p>
            <a:pPr eaLnBrk="1" hangingPunct="1">
              <a:defRPr/>
            </a:pPr>
            <a:r>
              <a:rPr lang="en-US" b="1" dirty="0"/>
              <a:t>RADIO THEORY BASICS – </a:t>
            </a:r>
            <a:br>
              <a:rPr lang="en-US" b="1" dirty="0"/>
            </a:br>
            <a:r>
              <a:rPr lang="en-US" b="1" dirty="0"/>
              <a:t>Air Guard</a:t>
            </a:r>
          </a:p>
        </p:txBody>
      </p:sp>
      <p:pic>
        <p:nvPicPr>
          <p:cNvPr id="10" name="Pic-Airtanker" descr="Airtanker making a retardant dr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295" y="1828800"/>
            <a:ext cx="3136604" cy="2285999"/>
          </a:xfrm>
          <a:prstGeom prst="rect">
            <a:avLst/>
          </a:prstGeom>
        </p:spPr>
      </p:pic>
      <p:sp>
        <p:nvSpPr>
          <p:cNvPr id="12" name="Main Text"/>
          <p:cNvSpPr>
            <a:spLocks noGrp="1" noChangeArrowheads="1"/>
          </p:cNvSpPr>
          <p:nvPr>
            <p:ph idx="1"/>
          </p:nvPr>
        </p:nvSpPr>
        <p:spPr>
          <a:xfrm>
            <a:off x="1066800" y="1676400"/>
            <a:ext cx="7981950" cy="5029200"/>
          </a:xfrm>
        </p:spPr>
        <p:txBody>
          <a:bodyPr>
            <a:noAutofit/>
          </a:bodyPr>
          <a:lstStyle/>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All aircraft operating on federal                                                              incidents are required to have a radio                                                                 devoted exclusively to the continuous                                                        monitoring of the AIR GUARD frequency:                                                             168.6250, with a TX tone of 110.9 Hz. </a:t>
            </a: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AIR GUARD is an emergency aviation                                             communications channel.  It must be                                                             used only for:</a:t>
            </a:r>
          </a:p>
          <a:p>
            <a:pPr lvl="1">
              <a:buFont typeface="Wingdings" panose="05000000000000000000" pitchFamily="2" charset="2"/>
              <a:buChar char="§"/>
            </a:pPr>
            <a:r>
              <a:rPr lang="en-US" sz="1200" b="1" dirty="0">
                <a:latin typeface="Arial" panose="020B0604020202020204" pitchFamily="34" charset="0"/>
                <a:cs typeface="Arial" panose="020B0604020202020204" pitchFamily="34" charset="0"/>
              </a:rPr>
              <a:t>Emergency air-to-ground communications</a:t>
            </a:r>
            <a:endParaRPr lang="en-US" sz="12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200" b="1" dirty="0">
                <a:latin typeface="Arial" panose="020B0604020202020204" pitchFamily="34" charset="0"/>
                <a:cs typeface="Arial" panose="020B0604020202020204" pitchFamily="34" charset="0"/>
              </a:rPr>
              <a:t>Emergency air-to-air communications</a:t>
            </a:r>
            <a:endParaRPr lang="en-US" sz="12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200" b="1" dirty="0">
                <a:latin typeface="Arial" panose="020B0604020202020204" pitchFamily="34" charset="0"/>
                <a:cs typeface="Arial" panose="020B0604020202020204" pitchFamily="34" charset="0"/>
              </a:rPr>
              <a:t>Initial call, recall, and re-direction of aircraft when no other contact frequency is available</a:t>
            </a:r>
          </a:p>
          <a:p>
            <a:pPr>
              <a:buFont typeface="Wingdings" panose="05000000000000000000" pitchFamily="2" charset="2"/>
              <a:buChar char="§"/>
            </a:pPr>
            <a:r>
              <a:rPr lang="en-US" sz="1600" b="1" dirty="0">
                <a:latin typeface="Arial" panose="020B0604020202020204" pitchFamily="34" charset="0"/>
                <a:cs typeface="Arial" panose="020B0604020202020204" pitchFamily="34" charset="0"/>
              </a:rPr>
              <a:t>AIR GUARD is </a:t>
            </a:r>
            <a:r>
              <a:rPr lang="en-US" sz="1600" b="1" u="sng" dirty="0">
                <a:latin typeface="Arial" panose="020B0604020202020204" pitchFamily="34" charset="0"/>
                <a:cs typeface="Arial" panose="020B0604020202020204" pitchFamily="34" charset="0"/>
              </a:rPr>
              <a:t>not</a:t>
            </a:r>
            <a:r>
              <a:rPr lang="en-US" sz="1600" b="1" dirty="0">
                <a:latin typeface="Arial" panose="020B0604020202020204" pitchFamily="34" charset="0"/>
                <a:cs typeface="Arial" panose="020B0604020202020204" pitchFamily="34" charset="0"/>
              </a:rPr>
              <a:t> to be used for tactical communications, local dispatching, administrative, flight-following or logistical use. </a:t>
            </a:r>
          </a:p>
          <a:p>
            <a:pPr>
              <a:buFont typeface="Wingdings" panose="05000000000000000000" pitchFamily="2" charset="2"/>
              <a:buChar char="§"/>
            </a:pPr>
            <a:r>
              <a:rPr lang="en-US" sz="1600" b="1" dirty="0">
                <a:solidFill>
                  <a:srgbClr val="FF0000"/>
                </a:solidFill>
                <a:latin typeface="Arial" panose="020B0604020202020204" pitchFamily="34" charset="0"/>
                <a:cs typeface="Arial" panose="020B0604020202020204" pitchFamily="34" charset="0"/>
              </a:rPr>
              <a:t>All Incident Radio Communications Plans (Form ICS-205) on federal incidents are required to have AIR GUARD programmed in the last available channel on the channel knob of all portable radios.  If you are in an emergency situation and need to reach aircraft, you can quickly turn your radio to this channel to make emergency contact.  </a:t>
            </a:r>
            <a:endParaRPr lang="en-US" sz="1600" dirty="0">
              <a:solidFill>
                <a:srgbClr val="FF0000"/>
              </a:solidFill>
              <a:latin typeface="Arial" panose="020B0604020202020204" pitchFamily="34" charset="0"/>
              <a:cs typeface="Arial" panose="020B0604020202020204" pitchFamily="34" charset="0"/>
            </a:endParaRPr>
          </a:p>
          <a:p>
            <a:endParaRPr lang="en-US" sz="1600" dirty="0"/>
          </a:p>
        </p:txBody>
      </p:sp>
      <p:pic>
        <p:nvPicPr>
          <p:cNvPr id="8"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F0CFB9-F0CB-4877-8915-DA21D4594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55" y="1635782"/>
            <a:ext cx="7924799" cy="5222218"/>
          </a:xfrm>
          <a:prstGeom prst="rect">
            <a:avLst/>
          </a:prstGeom>
        </p:spPr>
      </p:pic>
      <p:sp>
        <p:nvSpPr>
          <p:cNvPr id="10"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1506" name="Title"/>
          <p:cNvSpPr>
            <a:spLocks noGrp="1" noChangeArrowheads="1"/>
          </p:cNvSpPr>
          <p:nvPr>
            <p:ph type="title"/>
          </p:nvPr>
        </p:nvSpPr>
        <p:spPr/>
        <p:txBody>
          <a:bodyPr>
            <a:normAutofit fontScale="90000"/>
          </a:bodyPr>
          <a:lstStyle/>
          <a:p>
            <a:pPr>
              <a:defRPr/>
            </a:pPr>
            <a:r>
              <a:rPr lang="en-US" b="1" dirty="0"/>
              <a:t>RADIO THEORY BASICS – </a:t>
            </a:r>
            <a:br>
              <a:rPr lang="en-US" b="1" dirty="0"/>
            </a:br>
            <a:r>
              <a:rPr lang="en-US" sz="3600" b="1" dirty="0"/>
              <a:t>ICS-205 Incident Radio </a:t>
            </a:r>
            <a:r>
              <a:rPr lang="en-US" sz="3600" b="1" dirty="0" err="1"/>
              <a:t>Comm</a:t>
            </a:r>
            <a:r>
              <a:rPr lang="en-US" sz="3600" b="1" dirty="0"/>
              <a:t> Plan</a:t>
            </a:r>
            <a:endParaRPr lang="en-US" b="1" dirty="0"/>
          </a:p>
        </p:txBody>
      </p:sp>
      <p:sp>
        <p:nvSpPr>
          <p:cNvPr id="4" name="Text-Example" descr="Example"/>
          <p:cNvSpPr/>
          <p:nvPr/>
        </p:nvSpPr>
        <p:spPr>
          <a:xfrm rot="19794928">
            <a:off x="188851" y="1668812"/>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13" name="Text-TXRX"/>
          <p:cNvSpPr txBox="1"/>
          <p:nvPr/>
        </p:nvSpPr>
        <p:spPr>
          <a:xfrm>
            <a:off x="3733798" y="6589224"/>
            <a:ext cx="2514600" cy="276999"/>
          </a:xfrm>
          <a:prstGeom prst="rect">
            <a:avLst/>
          </a:prstGeom>
          <a:noFill/>
        </p:spPr>
        <p:txBody>
          <a:bodyPr wrap="square" rtlCol="0">
            <a:spAutoFit/>
          </a:bodyPr>
          <a:lstStyle/>
          <a:p>
            <a:r>
              <a:rPr lang="en-US" sz="1200" b="1" dirty="0">
                <a:solidFill>
                  <a:srgbClr val="FF0000"/>
                </a:solidFill>
                <a:latin typeface="Comic Sans MS" panose="030F0702030302020204" pitchFamily="66" charset="0"/>
              </a:rPr>
              <a:t>TX = Transmit   RX = Receive</a:t>
            </a:r>
          </a:p>
        </p:txBody>
      </p:sp>
      <p:sp>
        <p:nvSpPr>
          <p:cNvPr id="30" name="Text-Airguard"/>
          <p:cNvSpPr txBox="1"/>
          <p:nvPr/>
        </p:nvSpPr>
        <p:spPr>
          <a:xfrm>
            <a:off x="3124198" y="1472317"/>
            <a:ext cx="3733801" cy="646331"/>
          </a:xfrm>
          <a:prstGeom prst="rect">
            <a:avLst/>
          </a:prstGeom>
          <a:solidFill>
            <a:schemeClr val="accent3">
              <a:lumMod val="40000"/>
              <a:lumOff val="60000"/>
            </a:schemeClr>
          </a:solidFill>
          <a:ln w="76200">
            <a:solidFill>
              <a:srgbClr val="FF0000"/>
            </a:solidFill>
          </a:ln>
        </p:spPr>
        <p:txBody>
          <a:bodyPr wrap="square" rtlCol="0">
            <a:spAutoFit/>
          </a:bodyPr>
          <a:lstStyle/>
          <a:p>
            <a:pPr algn="ctr"/>
            <a:r>
              <a:rPr lang="en-US" sz="3600" b="1" dirty="0">
                <a:latin typeface="Comic Sans MS" panose="030F0702030302020204" pitchFamily="66" charset="0"/>
              </a:rPr>
              <a:t>Air Guard</a:t>
            </a:r>
          </a:p>
        </p:txBody>
      </p:sp>
      <p:sp>
        <p:nvSpPr>
          <p:cNvPr id="29" name="Box around airguard" descr="Box around the Airguard channel"/>
          <p:cNvSpPr/>
          <p:nvPr/>
        </p:nvSpPr>
        <p:spPr>
          <a:xfrm>
            <a:off x="1094355" y="5838741"/>
            <a:ext cx="7924801" cy="2769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26" presetClass="emph" presetSubtype="0" repeatCount="2000" fill="hold" grpId="1" nodeType="withEffect">
                                  <p:stCondLst>
                                    <p:cond delay="0"/>
                                  </p:stCondLst>
                                  <p:childTnLst>
                                    <p:animEffect transition="out" filter="fade">
                                      <p:cBhvr>
                                        <p:cTn id="10" dur="500" tmFilter="0, 0; .2, .5; .8, .5; 1, 0"/>
                                        <p:tgtEl>
                                          <p:spTgt spid="29"/>
                                        </p:tgtEl>
                                      </p:cBhvr>
                                    </p:animEffect>
                                    <p:animScale>
                                      <p:cBhvr>
                                        <p:cTn id="11"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7" name="Title 6"/>
          <p:cNvSpPr>
            <a:spLocks noGrp="1"/>
          </p:cNvSpPr>
          <p:nvPr>
            <p:ph type="title"/>
          </p:nvPr>
        </p:nvSpPr>
        <p:spPr/>
        <p:txBody>
          <a:bodyPr>
            <a:normAutofit fontScale="90000"/>
          </a:bodyPr>
          <a:lstStyle/>
          <a:p>
            <a:r>
              <a:rPr lang="en-US" b="1" dirty="0"/>
              <a:t>KNOW YOUR RADIO- </a:t>
            </a:r>
            <a:br>
              <a:rPr lang="en-US" b="1" dirty="0"/>
            </a:br>
            <a:r>
              <a:rPr lang="en-US" b="1" dirty="0"/>
              <a:t>BK DPH Handheld</a:t>
            </a:r>
          </a:p>
        </p:txBody>
      </p:sp>
      <p:pic>
        <p:nvPicPr>
          <p:cNvPr id="58" name="Pic-BK Radio front view" descr="Front view of a Bendix King handheld radio with battery clamshell"/>
          <p:cNvPicPr>
            <a:picLocks noChangeAspect="1"/>
          </p:cNvPicPr>
          <p:nvPr/>
        </p:nvPicPr>
        <p:blipFill>
          <a:blip r:embed="rId3" cstate="print">
            <a:extLst>
              <a:ext uri="{BEBA8EAE-BF5A-486C-A8C5-ECC9F3942E4B}">
                <a14:imgProps xmlns:a14="http://schemas.microsoft.com/office/drawing/2010/main">
                  <a14:imgLayer r:embed="rId4">
                    <a14:imgEffect>
                      <a14:backgroundRemoval t="1757" b="97456" l="25216" r="80065">
                        <a14:foregroundMark x1="72414" y1="96669" x2="72414" y2="96669"/>
                        <a14:foregroundMark x1="65948" y1="96305" x2="65948" y2="96305"/>
                        <a14:foregroundMark x1="70151" y1="96548" x2="55603" y2="96426"/>
                        <a14:foregroundMark x1="33944" y1="96063" x2="51940" y2="96426"/>
                        <a14:foregroundMark x1="52586" y1="96426" x2="54741" y2="96426"/>
                        <a14:foregroundMark x1="74569" y1="96669" x2="75216" y2="94004"/>
                        <a14:foregroundMark x1="75862" y1="94488" x2="75862" y2="94488"/>
                        <a14:foregroundMark x1="75862" y1="93216" x2="75862" y2="93216"/>
                        <a14:foregroundMark x1="32112" y1="95518" x2="32112" y2="95518"/>
                      </a14:backgroundRemoval>
                    </a14:imgEffect>
                  </a14:imgLayer>
                </a14:imgProps>
              </a:ext>
              <a:ext uri="{28A0092B-C50C-407E-A947-70E740481C1C}">
                <a14:useLocalDpi xmlns:a14="http://schemas.microsoft.com/office/drawing/2010/main" val="0"/>
              </a:ext>
            </a:extLst>
          </a:blip>
          <a:stretch>
            <a:fillRect/>
          </a:stretch>
        </p:blipFill>
        <p:spPr>
          <a:xfrm>
            <a:off x="290902" y="1392685"/>
            <a:ext cx="3102085" cy="5514817"/>
          </a:xfrm>
          <a:prstGeom prst="rect">
            <a:avLst/>
          </a:prstGeom>
        </p:spPr>
      </p:pic>
      <p:grpSp>
        <p:nvGrpSpPr>
          <p:cNvPr id="3" name="Internal Speaker" descr="Indicating the internal speaker and mic on the front of the radio"/>
          <p:cNvGrpSpPr>
            <a:grpSpLocks/>
          </p:cNvGrpSpPr>
          <p:nvPr/>
        </p:nvGrpSpPr>
        <p:grpSpPr bwMode="auto">
          <a:xfrm>
            <a:off x="2002102" y="2011519"/>
            <a:ext cx="1614355" cy="639606"/>
            <a:chOff x="1159008" y="1992313"/>
            <a:chExt cx="1614355" cy="639606"/>
          </a:xfrm>
        </p:grpSpPr>
        <p:cxnSp>
          <p:nvCxnSpPr>
            <p:cNvPr id="19" name="Straight Arrow Connector 18"/>
            <p:cNvCxnSpPr/>
            <p:nvPr/>
          </p:nvCxnSpPr>
          <p:spPr bwMode="auto">
            <a:xfrm flipH="1">
              <a:off x="1159008" y="2316007"/>
              <a:ext cx="926967" cy="315912"/>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2" name="TextBox 1"/>
            <p:cNvSpPr txBox="1"/>
            <p:nvPr/>
          </p:nvSpPr>
          <p:spPr>
            <a:xfrm>
              <a:off x="1957388" y="1992313"/>
              <a:ext cx="815975" cy="554037"/>
            </a:xfrm>
            <a:prstGeom prst="rect">
              <a:avLst/>
            </a:prstGeom>
            <a:solidFill>
              <a:schemeClr val="accent1">
                <a:lumMod val="60000"/>
                <a:lumOff val="40000"/>
              </a:schemeClr>
            </a:solidFill>
          </p:spPr>
          <p:txBody>
            <a:bodyPr>
              <a:spAutoFit/>
            </a:bodyPr>
            <a:lstStyle/>
            <a:p>
              <a:pPr algn="ctr">
                <a:defRPr/>
              </a:pPr>
              <a:r>
                <a:rPr lang="en-US" sz="1000" b="1" dirty="0"/>
                <a:t>Internal Speaker  &amp; Mic</a:t>
              </a:r>
            </a:p>
          </p:txBody>
        </p:sp>
      </p:grpSp>
      <p:grpSp>
        <p:nvGrpSpPr>
          <p:cNvPr id="8" name="Entry Keypad" descr="Arrow pointing at box around the keypad on the front of the radio"/>
          <p:cNvGrpSpPr/>
          <p:nvPr/>
        </p:nvGrpSpPr>
        <p:grpSpPr>
          <a:xfrm>
            <a:off x="1295400" y="3382010"/>
            <a:ext cx="2770980" cy="1570482"/>
            <a:chOff x="1295400" y="3382010"/>
            <a:chExt cx="2770980" cy="1570482"/>
          </a:xfrm>
        </p:grpSpPr>
        <p:cxnSp>
          <p:nvCxnSpPr>
            <p:cNvPr id="64" name="Straight Arrow Connector 63"/>
            <p:cNvCxnSpPr/>
            <p:nvPr/>
          </p:nvCxnSpPr>
          <p:spPr bwMode="auto">
            <a:xfrm flipH="1">
              <a:off x="2590800" y="4183856"/>
              <a:ext cx="380206" cy="87558"/>
            </a:xfrm>
            <a:prstGeom prst="straightConnector1">
              <a:avLst/>
            </a:prstGeom>
            <a:solidFill>
              <a:schemeClr val="accent1">
                <a:lumMod val="60000"/>
                <a:lumOff val="40000"/>
              </a:schemeClr>
            </a:solidFill>
            <a:ln w="38100" cap="flat" cmpd="sng" algn="ctr">
              <a:solidFill>
                <a:schemeClr val="accent1">
                  <a:lumMod val="60000"/>
                  <a:lumOff val="40000"/>
                </a:schemeClr>
              </a:solidFill>
              <a:prstDash val="solid"/>
              <a:round/>
              <a:headEnd type="none" w="med" len="med"/>
              <a:tailEnd type="triangle"/>
            </a:ln>
            <a:effectLst/>
          </p:spPr>
        </p:cxnSp>
        <p:sp>
          <p:nvSpPr>
            <p:cNvPr id="62" name="TextBox 61"/>
            <p:cNvSpPr txBox="1"/>
            <p:nvPr/>
          </p:nvSpPr>
          <p:spPr bwMode="auto">
            <a:xfrm>
              <a:off x="2909092" y="3382010"/>
              <a:ext cx="1157288" cy="1015663"/>
            </a:xfrm>
            <a:prstGeom prst="rect">
              <a:avLst/>
            </a:prstGeom>
            <a:solidFill>
              <a:schemeClr val="accent1">
                <a:lumMod val="60000"/>
                <a:lumOff val="40000"/>
              </a:schemeClr>
            </a:solidFill>
          </p:spPr>
          <p:txBody>
            <a:bodyPr>
              <a:spAutoFit/>
            </a:bodyPr>
            <a:lstStyle/>
            <a:p>
              <a:pPr algn="ctr">
                <a:defRPr/>
              </a:pPr>
              <a:r>
                <a:rPr lang="en-US" sz="1000" b="1" dirty="0"/>
                <a:t>Entry Keypad</a:t>
              </a:r>
            </a:p>
            <a:p>
              <a:pPr algn="ctr">
                <a:defRPr/>
              </a:pPr>
              <a:r>
                <a:rPr lang="en-US" sz="1000" b="1" dirty="0"/>
                <a:t>- used to access key features that have been programmed into the radio</a:t>
              </a:r>
            </a:p>
          </p:txBody>
        </p:sp>
        <p:sp>
          <p:nvSpPr>
            <p:cNvPr id="12" name="Rectangle 11" descr="Box around the radio keypad"/>
            <p:cNvSpPr/>
            <p:nvPr/>
          </p:nvSpPr>
          <p:spPr>
            <a:xfrm>
              <a:off x="1295400" y="3981735"/>
              <a:ext cx="1295400" cy="970757"/>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Battery Clamshell" descr="Arrow pointing toward the battery clamshell"/>
          <p:cNvGrpSpPr/>
          <p:nvPr/>
        </p:nvGrpSpPr>
        <p:grpSpPr>
          <a:xfrm>
            <a:off x="2209800" y="5746786"/>
            <a:ext cx="1559738" cy="520724"/>
            <a:chOff x="2209800" y="5746786"/>
            <a:chExt cx="1559738" cy="520724"/>
          </a:xfrm>
        </p:grpSpPr>
        <p:sp>
          <p:nvSpPr>
            <p:cNvPr id="22" name="TextBox 21"/>
            <p:cNvSpPr txBox="1"/>
            <p:nvPr/>
          </p:nvSpPr>
          <p:spPr>
            <a:xfrm>
              <a:off x="2971005" y="5867400"/>
              <a:ext cx="798533" cy="400110"/>
            </a:xfrm>
            <a:prstGeom prst="rect">
              <a:avLst/>
            </a:prstGeom>
            <a:solidFill>
              <a:schemeClr val="accent1">
                <a:lumMod val="60000"/>
                <a:lumOff val="40000"/>
              </a:schemeClr>
            </a:solidFill>
          </p:spPr>
          <p:txBody>
            <a:bodyPr wrap="square" rtlCol="0">
              <a:spAutoFit/>
            </a:bodyPr>
            <a:lstStyle/>
            <a:p>
              <a:pPr algn="ctr"/>
              <a:r>
                <a:rPr lang="en-US" sz="1000" b="1" dirty="0"/>
                <a:t>Battery Clamshell</a:t>
              </a:r>
            </a:p>
          </p:txBody>
        </p:sp>
        <p:cxnSp>
          <p:nvCxnSpPr>
            <p:cNvPr id="24" name="Straight Arrow Connector 23"/>
            <p:cNvCxnSpPr/>
            <p:nvPr/>
          </p:nvCxnSpPr>
          <p:spPr>
            <a:xfrm flipH="1" flipV="1">
              <a:off x="2209800" y="5746786"/>
              <a:ext cx="761206" cy="196814"/>
            </a:xfrm>
            <a:prstGeom prst="straightConnector1">
              <a:avLst/>
            </a:prstGeom>
            <a:ln w="381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91" name="Pic-BK Radio top view" title="Bendix King DPH Radio (top view)"/>
          <p:cNvPicPr>
            <a:picLocks noChangeAspect="1"/>
          </p:cNvPicPr>
          <p:nvPr/>
        </p:nvPicPr>
        <p:blipFill>
          <a:blip r:embed="rId5" cstate="print">
            <a:extLst>
              <a:ext uri="{BEBA8EAE-BF5A-486C-A8C5-ECC9F3942E4B}">
                <a14:imgProps xmlns:a14="http://schemas.microsoft.com/office/drawing/2010/main">
                  <a14:imgLayer r:embed="rId6">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3330147" y="2528062"/>
            <a:ext cx="4075742" cy="2292605"/>
          </a:xfrm>
          <a:prstGeom prst="rect">
            <a:avLst/>
          </a:prstGeom>
        </p:spPr>
      </p:pic>
      <p:grpSp>
        <p:nvGrpSpPr>
          <p:cNvPr id="5" name="Antenna Connector" descr="Arrow pointing at the antenna connector on the top of radio"/>
          <p:cNvGrpSpPr>
            <a:grpSpLocks/>
          </p:cNvGrpSpPr>
          <p:nvPr/>
        </p:nvGrpSpPr>
        <p:grpSpPr bwMode="auto">
          <a:xfrm>
            <a:off x="3769539" y="2493169"/>
            <a:ext cx="944562" cy="819944"/>
            <a:chOff x="2773363" y="2736850"/>
            <a:chExt cx="944562" cy="819944"/>
          </a:xfrm>
        </p:grpSpPr>
        <p:cxnSp>
          <p:nvCxnSpPr>
            <p:cNvPr id="85" name="Straight Arrow Connector 84"/>
            <p:cNvCxnSpPr/>
            <p:nvPr/>
          </p:nvCxnSpPr>
          <p:spPr bwMode="auto">
            <a:xfrm>
              <a:off x="3466530" y="3013869"/>
              <a:ext cx="251395" cy="542925"/>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70" name="TextBox 69"/>
            <p:cNvSpPr txBox="1"/>
            <p:nvPr/>
          </p:nvSpPr>
          <p:spPr>
            <a:xfrm>
              <a:off x="2773363" y="2736850"/>
              <a:ext cx="944562" cy="400050"/>
            </a:xfrm>
            <a:prstGeom prst="rect">
              <a:avLst/>
            </a:prstGeom>
            <a:solidFill>
              <a:schemeClr val="accent1">
                <a:lumMod val="60000"/>
                <a:lumOff val="40000"/>
              </a:schemeClr>
            </a:solidFill>
          </p:spPr>
          <p:txBody>
            <a:bodyPr>
              <a:spAutoFit/>
            </a:bodyPr>
            <a:lstStyle/>
            <a:p>
              <a:pPr algn="ctr">
                <a:defRPr/>
              </a:pPr>
              <a:r>
                <a:rPr lang="en-US" sz="1000" b="1" dirty="0"/>
                <a:t>Antenna Connector</a:t>
              </a:r>
            </a:p>
          </p:txBody>
        </p:sp>
      </p:grpSp>
      <p:grpSp>
        <p:nvGrpSpPr>
          <p:cNvPr id="6" name="Squelch Knob" descr="Arrow pointing at the squelch knob on the top of the radio"/>
          <p:cNvGrpSpPr>
            <a:grpSpLocks/>
          </p:cNvGrpSpPr>
          <p:nvPr/>
        </p:nvGrpSpPr>
        <p:grpSpPr bwMode="auto">
          <a:xfrm>
            <a:off x="4858221" y="2320776"/>
            <a:ext cx="774700" cy="931228"/>
            <a:chOff x="3992563" y="2459038"/>
            <a:chExt cx="774700" cy="931228"/>
          </a:xfrm>
        </p:grpSpPr>
        <p:cxnSp>
          <p:nvCxnSpPr>
            <p:cNvPr id="84" name="Straight Arrow Connector 83"/>
            <p:cNvCxnSpPr/>
            <p:nvPr/>
          </p:nvCxnSpPr>
          <p:spPr bwMode="auto">
            <a:xfrm>
              <a:off x="4379913" y="2811463"/>
              <a:ext cx="175643" cy="578803"/>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69" name="TextBox 68"/>
            <p:cNvSpPr txBox="1"/>
            <p:nvPr/>
          </p:nvSpPr>
          <p:spPr>
            <a:xfrm>
              <a:off x="3992563" y="2459038"/>
              <a:ext cx="774700" cy="400050"/>
            </a:xfrm>
            <a:prstGeom prst="rect">
              <a:avLst/>
            </a:prstGeom>
            <a:solidFill>
              <a:schemeClr val="accent1">
                <a:lumMod val="60000"/>
                <a:lumOff val="40000"/>
              </a:schemeClr>
            </a:solidFill>
          </p:spPr>
          <p:txBody>
            <a:bodyPr>
              <a:spAutoFit/>
            </a:bodyPr>
            <a:lstStyle/>
            <a:p>
              <a:pPr algn="ctr">
                <a:defRPr/>
              </a:pPr>
              <a:r>
                <a:rPr lang="en-US" sz="1000" b="1" dirty="0"/>
                <a:t>Squelch Knob</a:t>
              </a:r>
            </a:p>
          </p:txBody>
        </p:sp>
      </p:grpSp>
      <p:grpSp>
        <p:nvGrpSpPr>
          <p:cNvPr id="9" name="ON/OFF" descr="Arrow pointing at the ON/OFF/Volume knob on the top of the radio"/>
          <p:cNvGrpSpPr>
            <a:grpSpLocks/>
          </p:cNvGrpSpPr>
          <p:nvPr/>
        </p:nvGrpSpPr>
        <p:grpSpPr bwMode="auto">
          <a:xfrm>
            <a:off x="5688890" y="2264320"/>
            <a:ext cx="815975" cy="931228"/>
            <a:chOff x="5057775" y="2557463"/>
            <a:chExt cx="815975" cy="931228"/>
          </a:xfrm>
        </p:grpSpPr>
        <p:cxnSp>
          <p:nvCxnSpPr>
            <p:cNvPr id="83" name="Straight Arrow Connector 82"/>
            <p:cNvCxnSpPr/>
            <p:nvPr/>
          </p:nvCxnSpPr>
          <p:spPr bwMode="auto">
            <a:xfrm>
              <a:off x="5465763" y="2957513"/>
              <a:ext cx="68343" cy="531178"/>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68" name="TextBox 67"/>
            <p:cNvSpPr txBox="1"/>
            <p:nvPr/>
          </p:nvSpPr>
          <p:spPr>
            <a:xfrm>
              <a:off x="5057775" y="2557463"/>
              <a:ext cx="815975" cy="554037"/>
            </a:xfrm>
            <a:prstGeom prst="rect">
              <a:avLst/>
            </a:prstGeom>
            <a:solidFill>
              <a:schemeClr val="accent1">
                <a:lumMod val="60000"/>
                <a:lumOff val="40000"/>
              </a:schemeClr>
            </a:solidFill>
          </p:spPr>
          <p:txBody>
            <a:bodyPr>
              <a:spAutoFit/>
            </a:bodyPr>
            <a:lstStyle/>
            <a:p>
              <a:pPr algn="ctr">
                <a:defRPr/>
              </a:pPr>
              <a:r>
                <a:rPr lang="en-US" sz="1000" b="1" dirty="0"/>
                <a:t>ON/OFF</a:t>
              </a:r>
            </a:p>
            <a:p>
              <a:pPr algn="ctr">
                <a:defRPr/>
              </a:pPr>
              <a:r>
                <a:rPr lang="en-US" sz="1000" b="1" dirty="0"/>
                <a:t>Volume Knob</a:t>
              </a:r>
            </a:p>
          </p:txBody>
        </p:sp>
      </p:grpSp>
      <p:grpSp>
        <p:nvGrpSpPr>
          <p:cNvPr id="10" name="Switch Inset" descr="Arrow pointing at a box around the Hi/Low power, Scan, and Priority Scan switches"/>
          <p:cNvGrpSpPr>
            <a:grpSpLocks/>
          </p:cNvGrpSpPr>
          <p:nvPr/>
        </p:nvGrpSpPr>
        <p:grpSpPr bwMode="auto">
          <a:xfrm>
            <a:off x="2900139" y="3747491"/>
            <a:ext cx="2604296" cy="1417684"/>
            <a:chOff x="1971187" y="3997225"/>
            <a:chExt cx="2604296" cy="1417684"/>
          </a:xfrm>
        </p:grpSpPr>
        <p:cxnSp>
          <p:nvCxnSpPr>
            <p:cNvPr id="81" name="Straight Arrow Connector 80"/>
            <p:cNvCxnSpPr/>
            <p:nvPr/>
          </p:nvCxnSpPr>
          <p:spPr bwMode="auto">
            <a:xfrm flipV="1">
              <a:off x="3109648" y="4647407"/>
              <a:ext cx="457200" cy="422994"/>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67" name="TextBox 66"/>
            <p:cNvSpPr txBox="1"/>
            <p:nvPr/>
          </p:nvSpPr>
          <p:spPr>
            <a:xfrm>
              <a:off x="1971187" y="4860872"/>
              <a:ext cx="1374775" cy="554037"/>
            </a:xfrm>
            <a:prstGeom prst="rect">
              <a:avLst/>
            </a:prstGeom>
            <a:solidFill>
              <a:schemeClr val="accent1">
                <a:lumMod val="60000"/>
                <a:lumOff val="40000"/>
              </a:schemeClr>
            </a:solidFill>
          </p:spPr>
          <p:txBody>
            <a:bodyPr>
              <a:spAutoFit/>
            </a:bodyPr>
            <a:lstStyle/>
            <a:p>
              <a:pPr>
                <a:defRPr/>
              </a:pPr>
              <a:r>
                <a:rPr lang="en-US" sz="1000" b="1" dirty="0"/>
                <a:t>A – HI/LO Power</a:t>
              </a:r>
            </a:p>
            <a:p>
              <a:pPr>
                <a:defRPr/>
              </a:pPr>
              <a:r>
                <a:rPr lang="en-US" sz="1000" b="1" dirty="0"/>
                <a:t>B – Scan</a:t>
              </a:r>
            </a:p>
            <a:p>
              <a:pPr>
                <a:defRPr/>
              </a:pPr>
              <a:r>
                <a:rPr lang="en-US" sz="1000" b="1" dirty="0"/>
                <a:t>C – Priority Scan</a:t>
              </a:r>
            </a:p>
          </p:txBody>
        </p:sp>
        <p:sp>
          <p:nvSpPr>
            <p:cNvPr id="23576" name="Rectangle 23575"/>
            <p:cNvSpPr/>
            <p:nvPr/>
          </p:nvSpPr>
          <p:spPr bwMode="auto">
            <a:xfrm>
              <a:off x="3566848" y="3997225"/>
              <a:ext cx="1008635" cy="650182"/>
            </a:xfrm>
            <a:prstGeom prst="rect">
              <a:avLst/>
            </a:prstGeom>
            <a:noFill/>
            <a:ln w="38100"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lang="en-US"/>
            </a:p>
          </p:txBody>
        </p:sp>
      </p:grpSp>
      <p:grpSp>
        <p:nvGrpSpPr>
          <p:cNvPr id="21" name="TX Indicator" descr="Arrow pointing at the transmitter indicator light - it illuminates red when transmitting"/>
          <p:cNvGrpSpPr/>
          <p:nvPr/>
        </p:nvGrpSpPr>
        <p:grpSpPr>
          <a:xfrm>
            <a:off x="3397300" y="3610643"/>
            <a:ext cx="1759959" cy="2136143"/>
            <a:chOff x="3392987" y="4011044"/>
            <a:chExt cx="1759959" cy="2136143"/>
          </a:xfrm>
        </p:grpSpPr>
        <p:sp>
          <p:nvSpPr>
            <p:cNvPr id="54" name="Red LED" descr="Transmit indicator light"/>
            <p:cNvSpPr/>
            <p:nvPr/>
          </p:nvSpPr>
          <p:spPr bwMode="auto">
            <a:xfrm>
              <a:off x="5032519" y="4011044"/>
              <a:ext cx="120427" cy="118212"/>
            </a:xfrm>
            <a:prstGeom prst="rect">
              <a:avLst/>
            </a:prstGeom>
            <a:solidFill>
              <a:srgbClr val="FF0000"/>
            </a:solidFill>
            <a:ln w="9525" cap="flat" cmpd="sng" algn="ctr">
              <a:solidFill>
                <a:srgbClr val="C00000"/>
              </a:solidFill>
              <a:prstDash val="solid"/>
              <a:round/>
              <a:headEnd type="none" w="med" len="med"/>
              <a:tailEnd type="none" w="med" len="med"/>
            </a:ln>
            <a:effectLst>
              <a:glow rad="101600">
                <a:srgbClr val="FF0000">
                  <a:alpha val="40000"/>
                </a:srgbClr>
              </a:glow>
            </a:effectLst>
          </p:spPr>
          <p:txBody>
            <a:bodyPr/>
            <a:lstStyle/>
            <a:p>
              <a:pPr>
                <a:defRPr/>
              </a:pPr>
              <a:endParaRPr lang="en-US"/>
            </a:p>
          </p:txBody>
        </p:sp>
        <p:grpSp>
          <p:nvGrpSpPr>
            <p:cNvPr id="55" name="Group 54" descr="Transmit Indicator Light"/>
            <p:cNvGrpSpPr>
              <a:grpSpLocks/>
            </p:cNvGrpSpPr>
            <p:nvPr/>
          </p:nvGrpSpPr>
          <p:grpSpPr bwMode="auto">
            <a:xfrm>
              <a:off x="3392987" y="4129256"/>
              <a:ext cx="1699746" cy="2017931"/>
              <a:chOff x="2270271" y="3576702"/>
              <a:chExt cx="1699746" cy="2017931"/>
            </a:xfrm>
          </p:grpSpPr>
          <p:cxnSp>
            <p:nvCxnSpPr>
              <p:cNvPr id="57" name="Straight Arrow Connector 56"/>
              <p:cNvCxnSpPr>
                <a:endCxn id="54" idx="2"/>
              </p:cNvCxnSpPr>
              <p:nvPr/>
            </p:nvCxnSpPr>
            <p:spPr bwMode="auto">
              <a:xfrm flipV="1">
                <a:off x="3152198" y="3576702"/>
                <a:ext cx="817819" cy="1716492"/>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56" name="TextBox 55"/>
              <p:cNvSpPr txBox="1"/>
              <p:nvPr/>
            </p:nvSpPr>
            <p:spPr>
              <a:xfrm>
                <a:off x="2270271" y="5194523"/>
                <a:ext cx="1414444" cy="400110"/>
              </a:xfrm>
              <a:prstGeom prst="rect">
                <a:avLst/>
              </a:prstGeom>
              <a:solidFill>
                <a:schemeClr val="accent1">
                  <a:lumMod val="60000"/>
                  <a:lumOff val="40000"/>
                </a:schemeClr>
              </a:solidFill>
            </p:spPr>
            <p:txBody>
              <a:bodyPr wrap="square">
                <a:spAutoFit/>
              </a:bodyPr>
              <a:lstStyle/>
              <a:p>
                <a:pPr algn="ctr">
                  <a:defRPr/>
                </a:pPr>
                <a:r>
                  <a:rPr lang="en-US" sz="1000" b="1" dirty="0"/>
                  <a:t>TX Indicator Light:</a:t>
                </a:r>
              </a:p>
              <a:p>
                <a:pPr algn="ctr">
                  <a:defRPr/>
                </a:pPr>
                <a:r>
                  <a:rPr lang="en-US" sz="1000" b="1" dirty="0">
                    <a:solidFill>
                      <a:srgbClr val="C00000"/>
                    </a:solidFill>
                  </a:rPr>
                  <a:t>Transmit</a:t>
                </a:r>
              </a:p>
            </p:txBody>
          </p:sp>
        </p:grpSp>
      </p:grpSp>
      <p:grpSp>
        <p:nvGrpSpPr>
          <p:cNvPr id="13" name="RX Indicator" descr="Arrow pointing at the priority channel and receive/busy channel indicator which illuminates yellow when active.  It also indicates low battery during transmit by flashing yellow."/>
          <p:cNvGrpSpPr>
            <a:grpSpLocks/>
          </p:cNvGrpSpPr>
          <p:nvPr/>
        </p:nvGrpSpPr>
        <p:grpSpPr bwMode="auto">
          <a:xfrm>
            <a:off x="4899157" y="3981735"/>
            <a:ext cx="1676400" cy="1713463"/>
            <a:chOff x="3939146" y="4166469"/>
            <a:chExt cx="1676400" cy="1714281"/>
          </a:xfrm>
        </p:grpSpPr>
        <p:grpSp>
          <p:nvGrpSpPr>
            <p:cNvPr id="30741" name="Group 11"/>
            <p:cNvGrpSpPr>
              <a:grpSpLocks/>
            </p:cNvGrpSpPr>
            <p:nvPr/>
          </p:nvGrpSpPr>
          <p:grpSpPr bwMode="auto">
            <a:xfrm>
              <a:off x="3939146" y="4284738"/>
              <a:ext cx="1676400" cy="1596012"/>
              <a:chOff x="3939146" y="4284738"/>
              <a:chExt cx="1676400" cy="1596012"/>
            </a:xfrm>
          </p:grpSpPr>
          <p:sp>
            <p:nvSpPr>
              <p:cNvPr id="66" name="TextBox 65"/>
              <p:cNvSpPr txBox="1"/>
              <p:nvPr/>
            </p:nvSpPr>
            <p:spPr>
              <a:xfrm>
                <a:off x="3939146" y="5172526"/>
                <a:ext cx="1676400" cy="708224"/>
              </a:xfrm>
              <a:prstGeom prst="rect">
                <a:avLst/>
              </a:prstGeom>
              <a:solidFill>
                <a:schemeClr val="accent1">
                  <a:lumMod val="60000"/>
                  <a:lumOff val="40000"/>
                </a:schemeClr>
              </a:solidFill>
            </p:spPr>
            <p:txBody>
              <a:bodyPr wrap="square">
                <a:spAutoFit/>
              </a:bodyPr>
              <a:lstStyle/>
              <a:p>
                <a:pPr algn="ctr">
                  <a:defRPr/>
                </a:pPr>
                <a:r>
                  <a:rPr lang="en-US" sz="1000" b="1" dirty="0"/>
                  <a:t>Indicator Light:</a:t>
                </a:r>
              </a:p>
              <a:p>
                <a:pPr algn="ctr">
                  <a:defRPr/>
                </a:pPr>
                <a:r>
                  <a:rPr lang="en-US" sz="1000" b="1" i="1" dirty="0">
                    <a:solidFill>
                      <a:srgbClr val="FFFF00"/>
                    </a:solidFill>
                  </a:rPr>
                  <a:t>Priority Channel</a:t>
                </a:r>
              </a:p>
              <a:p>
                <a:pPr algn="ctr">
                  <a:defRPr/>
                </a:pPr>
                <a:r>
                  <a:rPr lang="en-US" sz="1000" b="1" i="1" dirty="0">
                    <a:solidFill>
                      <a:srgbClr val="FFFF00"/>
                    </a:solidFill>
                  </a:rPr>
                  <a:t>RX - Busy Channel</a:t>
                </a:r>
              </a:p>
              <a:p>
                <a:pPr algn="ctr">
                  <a:defRPr/>
                </a:pPr>
                <a:r>
                  <a:rPr lang="en-US" sz="1000" b="1" i="1" dirty="0">
                    <a:solidFill>
                      <a:srgbClr val="FFFF00"/>
                    </a:solidFill>
                  </a:rPr>
                  <a:t>Low Battery (flash on TX)</a:t>
                </a:r>
              </a:p>
            </p:txBody>
          </p:sp>
          <p:cxnSp>
            <p:nvCxnSpPr>
              <p:cNvPr id="80" name="Straight Arrow Connector 79"/>
              <p:cNvCxnSpPr>
                <a:stCxn id="66" idx="0"/>
                <a:endCxn id="11" idx="2"/>
              </p:cNvCxnSpPr>
              <p:nvPr/>
            </p:nvCxnSpPr>
            <p:spPr bwMode="auto">
              <a:xfrm flipH="1" flipV="1">
                <a:off x="4717133" y="4284738"/>
                <a:ext cx="60213" cy="887788"/>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grpSp>
        <p:sp>
          <p:nvSpPr>
            <p:cNvPr id="11" name="Yellow LED"/>
            <p:cNvSpPr/>
            <p:nvPr/>
          </p:nvSpPr>
          <p:spPr bwMode="auto">
            <a:xfrm>
              <a:off x="4656919" y="4166469"/>
              <a:ext cx="120427" cy="118269"/>
            </a:xfrm>
            <a:prstGeom prst="rect">
              <a:avLst/>
            </a:prstGeom>
            <a:solidFill>
              <a:srgbClr val="FFC000"/>
            </a:solidFill>
            <a:ln w="9525" cap="flat" cmpd="sng" algn="ctr">
              <a:solidFill>
                <a:schemeClr val="accent2">
                  <a:lumMod val="75000"/>
                </a:schemeClr>
              </a:solidFill>
              <a:prstDash val="solid"/>
              <a:round/>
              <a:headEnd type="none" w="med" len="med"/>
              <a:tailEnd type="none" w="med" len="med"/>
            </a:ln>
            <a:effectLst>
              <a:glow rad="101600">
                <a:schemeClr val="accent2">
                  <a:satMod val="175000"/>
                  <a:alpha val="40000"/>
                </a:schemeClr>
              </a:glow>
            </a:effectLst>
          </p:spPr>
          <p:txBody>
            <a:bodyPr/>
            <a:lstStyle/>
            <a:p>
              <a:pPr>
                <a:defRPr/>
              </a:pPr>
              <a:endParaRPr lang="en-US"/>
            </a:p>
          </p:txBody>
        </p:sp>
      </p:grpSp>
      <p:grpSp>
        <p:nvGrpSpPr>
          <p:cNvPr id="14" name="Channel Selector" descr="Arrow pointing at the channel selector knob"/>
          <p:cNvGrpSpPr>
            <a:grpSpLocks/>
          </p:cNvGrpSpPr>
          <p:nvPr/>
        </p:nvGrpSpPr>
        <p:grpSpPr bwMode="auto">
          <a:xfrm>
            <a:off x="6382303" y="4150093"/>
            <a:ext cx="1133475" cy="1309186"/>
            <a:chOff x="5273675" y="4178455"/>
            <a:chExt cx="1133475" cy="1395033"/>
          </a:xfrm>
        </p:grpSpPr>
        <p:cxnSp>
          <p:nvCxnSpPr>
            <p:cNvPr id="82" name="Straight Arrow Connector 81"/>
            <p:cNvCxnSpPr/>
            <p:nvPr/>
          </p:nvCxnSpPr>
          <p:spPr bwMode="auto">
            <a:xfrm flipH="1" flipV="1">
              <a:off x="5273675" y="4178455"/>
              <a:ext cx="521120" cy="825345"/>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75" name="TextBox 74"/>
            <p:cNvSpPr txBox="1"/>
            <p:nvPr/>
          </p:nvSpPr>
          <p:spPr>
            <a:xfrm>
              <a:off x="5589588" y="4983163"/>
              <a:ext cx="817562" cy="590325"/>
            </a:xfrm>
            <a:prstGeom prst="rect">
              <a:avLst/>
            </a:prstGeom>
            <a:solidFill>
              <a:schemeClr val="accent1">
                <a:lumMod val="60000"/>
                <a:lumOff val="40000"/>
              </a:schemeClr>
            </a:solidFill>
          </p:spPr>
          <p:txBody>
            <a:bodyPr>
              <a:spAutoFit/>
            </a:bodyPr>
            <a:lstStyle/>
            <a:p>
              <a:pPr algn="ctr">
                <a:defRPr/>
              </a:pPr>
              <a:r>
                <a:rPr lang="en-US" sz="1000" b="1" dirty="0"/>
                <a:t>Channel Selector Knob</a:t>
              </a:r>
            </a:p>
          </p:txBody>
        </p:sp>
      </p:grpSp>
      <p:pic>
        <p:nvPicPr>
          <p:cNvPr id="60" name="Pic-BK Radio side viw" title="Bendix King DPH Radio (side view)"/>
          <p:cNvPicPr>
            <a:picLocks noChangeAspect="1"/>
          </p:cNvPicPr>
          <p:nvPr/>
        </p:nvPicPr>
        <p:blipFill>
          <a:blip r:embed="rId7" cstate="print">
            <a:extLst>
              <a:ext uri="{BEBA8EAE-BF5A-486C-A8C5-ECC9F3942E4B}">
                <a14:imgProps xmlns:a14="http://schemas.microsoft.com/office/drawing/2010/main">
                  <a14:imgLayer r:embed="rId8">
                    <a14:imgEffect>
                      <a14:backgroundRemoval t="2423" b="97638" l="34052" r="72522">
                        <a14:foregroundMark x1="40517" y1="56996" x2="41164" y2="55542"/>
                        <a14:foregroundMark x1="66379" y1="95942" x2="64763" y2="96245"/>
                        <a14:foregroundMark x1="47629" y1="95942" x2="47629" y2="95942"/>
                        <a14:backgroundMark x1="39116" y1="88371" x2="39547" y2="93882"/>
                        <a14:backgroundMark x1="53341" y1="96366" x2="57651" y2="96487"/>
                        <a14:backgroundMark x1="39116" y1="45245" x2="39116" y2="44216"/>
                      </a14:backgroundRemoval>
                    </a14:imgEffect>
                  </a14:imgLayer>
                </a14:imgProps>
              </a:ext>
              <a:ext uri="{28A0092B-C50C-407E-A947-70E740481C1C}">
                <a14:useLocalDpi xmlns:a14="http://schemas.microsoft.com/office/drawing/2010/main" val="0"/>
              </a:ext>
            </a:extLst>
          </a:blip>
          <a:stretch>
            <a:fillRect/>
          </a:stretch>
        </p:blipFill>
        <p:spPr>
          <a:xfrm>
            <a:off x="6892131" y="1600181"/>
            <a:ext cx="3005138" cy="5342467"/>
          </a:xfrm>
          <a:prstGeom prst="rect">
            <a:avLst/>
          </a:prstGeom>
        </p:spPr>
      </p:pic>
      <p:grpSp>
        <p:nvGrpSpPr>
          <p:cNvPr id="15" name="External Antenna" descr="Arrow pointing at the external antenna jack"/>
          <p:cNvGrpSpPr>
            <a:grpSpLocks/>
          </p:cNvGrpSpPr>
          <p:nvPr/>
        </p:nvGrpSpPr>
        <p:grpSpPr bwMode="auto">
          <a:xfrm>
            <a:off x="6816654" y="1824380"/>
            <a:ext cx="1668534" cy="400110"/>
            <a:chOff x="6570663" y="1639888"/>
            <a:chExt cx="1668534" cy="400110"/>
          </a:xfrm>
        </p:grpSpPr>
        <p:cxnSp>
          <p:nvCxnSpPr>
            <p:cNvPr id="90" name="Straight Arrow Connector 89"/>
            <p:cNvCxnSpPr/>
            <p:nvPr/>
          </p:nvCxnSpPr>
          <p:spPr bwMode="auto">
            <a:xfrm>
              <a:off x="7431088" y="1916113"/>
              <a:ext cx="808109" cy="0"/>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74" name="TextBox 73"/>
            <p:cNvSpPr txBox="1"/>
            <p:nvPr/>
          </p:nvSpPr>
          <p:spPr>
            <a:xfrm>
              <a:off x="6570663" y="1639888"/>
              <a:ext cx="995362" cy="400110"/>
            </a:xfrm>
            <a:prstGeom prst="rect">
              <a:avLst/>
            </a:prstGeom>
            <a:solidFill>
              <a:schemeClr val="accent1">
                <a:lumMod val="60000"/>
                <a:lumOff val="40000"/>
              </a:schemeClr>
            </a:solidFill>
          </p:spPr>
          <p:txBody>
            <a:bodyPr>
              <a:spAutoFit/>
            </a:bodyPr>
            <a:lstStyle/>
            <a:p>
              <a:pPr algn="ctr">
                <a:defRPr/>
              </a:pPr>
              <a:r>
                <a:rPr lang="en-US" sz="1000" b="1" dirty="0"/>
                <a:t>External Antenna Jack</a:t>
              </a:r>
            </a:p>
          </p:txBody>
        </p:sp>
      </p:grpSp>
      <p:grpSp>
        <p:nvGrpSpPr>
          <p:cNvPr id="16" name="Programming Jack" descr="Arrow pointing at the programming/accessory jack"/>
          <p:cNvGrpSpPr>
            <a:grpSpLocks/>
          </p:cNvGrpSpPr>
          <p:nvPr/>
        </p:nvGrpSpPr>
        <p:grpSpPr bwMode="auto">
          <a:xfrm>
            <a:off x="6575557" y="2335213"/>
            <a:ext cx="1909631" cy="400110"/>
            <a:chOff x="6275519" y="2335213"/>
            <a:chExt cx="1909631" cy="400110"/>
          </a:xfrm>
        </p:grpSpPr>
        <p:cxnSp>
          <p:nvCxnSpPr>
            <p:cNvPr id="89" name="Straight Arrow Connector 88"/>
            <p:cNvCxnSpPr/>
            <p:nvPr/>
          </p:nvCxnSpPr>
          <p:spPr bwMode="auto">
            <a:xfrm flipV="1">
              <a:off x="7497763" y="2335213"/>
              <a:ext cx="687387" cy="236537"/>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79" name="TextBox 78"/>
            <p:cNvSpPr txBox="1"/>
            <p:nvPr/>
          </p:nvSpPr>
          <p:spPr>
            <a:xfrm>
              <a:off x="6275519" y="2335213"/>
              <a:ext cx="1295269" cy="400110"/>
            </a:xfrm>
            <a:prstGeom prst="rect">
              <a:avLst/>
            </a:prstGeom>
            <a:solidFill>
              <a:schemeClr val="accent1">
                <a:lumMod val="60000"/>
                <a:lumOff val="40000"/>
              </a:schemeClr>
            </a:solidFill>
          </p:spPr>
          <p:txBody>
            <a:bodyPr wrap="square">
              <a:spAutoFit/>
            </a:bodyPr>
            <a:lstStyle/>
            <a:p>
              <a:pPr algn="ctr">
                <a:defRPr/>
              </a:pPr>
              <a:r>
                <a:rPr lang="en-US" sz="1000" b="1" dirty="0"/>
                <a:t>Programming and Accessory Jack</a:t>
              </a:r>
            </a:p>
          </p:txBody>
        </p:sp>
      </p:grpSp>
      <p:grpSp>
        <p:nvGrpSpPr>
          <p:cNvPr id="17" name="Mounting Jack" descr="Arrow pointing at the mounting jack "/>
          <p:cNvGrpSpPr>
            <a:grpSpLocks/>
          </p:cNvGrpSpPr>
          <p:nvPr/>
        </p:nvGrpSpPr>
        <p:grpSpPr bwMode="auto">
          <a:xfrm>
            <a:off x="6751108" y="2571753"/>
            <a:ext cx="1643592" cy="505513"/>
            <a:chOff x="6456363" y="2599770"/>
            <a:chExt cx="1643592" cy="505579"/>
          </a:xfrm>
        </p:grpSpPr>
        <p:cxnSp>
          <p:nvCxnSpPr>
            <p:cNvPr id="88" name="Straight Arrow Connector 87"/>
            <p:cNvCxnSpPr/>
            <p:nvPr/>
          </p:nvCxnSpPr>
          <p:spPr bwMode="auto">
            <a:xfrm flipV="1">
              <a:off x="7382334" y="2599770"/>
              <a:ext cx="717621" cy="382455"/>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78" name="TextBox 77"/>
            <p:cNvSpPr txBox="1"/>
            <p:nvPr/>
          </p:nvSpPr>
          <p:spPr>
            <a:xfrm>
              <a:off x="6456363" y="2859096"/>
              <a:ext cx="1114425" cy="246253"/>
            </a:xfrm>
            <a:prstGeom prst="rect">
              <a:avLst/>
            </a:prstGeom>
            <a:solidFill>
              <a:schemeClr val="accent1">
                <a:lumMod val="60000"/>
                <a:lumOff val="40000"/>
              </a:schemeClr>
            </a:solidFill>
          </p:spPr>
          <p:txBody>
            <a:bodyPr>
              <a:spAutoFit/>
            </a:bodyPr>
            <a:lstStyle/>
            <a:p>
              <a:pPr algn="ctr">
                <a:defRPr/>
              </a:pPr>
              <a:r>
                <a:rPr lang="en-US" sz="1000" b="1" dirty="0">
                  <a:solidFill>
                    <a:sysClr val="windowText" lastClr="000000"/>
                  </a:solidFill>
                </a:rPr>
                <a:t>Mounting Jack</a:t>
              </a:r>
            </a:p>
          </p:txBody>
        </p:sp>
      </p:grpSp>
      <p:grpSp>
        <p:nvGrpSpPr>
          <p:cNvPr id="18" name="Earphone Jack" descr="Arrow pointing at the earphone jack&#10;"/>
          <p:cNvGrpSpPr>
            <a:grpSpLocks/>
          </p:cNvGrpSpPr>
          <p:nvPr/>
        </p:nvGrpSpPr>
        <p:grpSpPr bwMode="auto">
          <a:xfrm>
            <a:off x="6795028" y="2651124"/>
            <a:ext cx="1739372" cy="931229"/>
            <a:chOff x="6618815" y="2651129"/>
            <a:chExt cx="1739372" cy="931197"/>
          </a:xfrm>
        </p:grpSpPr>
        <p:cxnSp>
          <p:nvCxnSpPr>
            <p:cNvPr id="87" name="Straight Arrow Connector 86"/>
            <p:cNvCxnSpPr/>
            <p:nvPr/>
          </p:nvCxnSpPr>
          <p:spPr bwMode="auto">
            <a:xfrm flipV="1">
              <a:off x="7431088" y="2651129"/>
              <a:ext cx="927099" cy="904847"/>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77" name="TextBox 76"/>
            <p:cNvSpPr txBox="1"/>
            <p:nvPr/>
          </p:nvSpPr>
          <p:spPr>
            <a:xfrm>
              <a:off x="6618815" y="3336113"/>
              <a:ext cx="1065213" cy="246213"/>
            </a:xfrm>
            <a:prstGeom prst="rect">
              <a:avLst/>
            </a:prstGeom>
            <a:solidFill>
              <a:schemeClr val="accent1">
                <a:lumMod val="60000"/>
                <a:lumOff val="40000"/>
              </a:schemeClr>
            </a:solidFill>
          </p:spPr>
          <p:txBody>
            <a:bodyPr>
              <a:spAutoFit/>
            </a:bodyPr>
            <a:lstStyle/>
            <a:p>
              <a:pPr algn="ctr">
                <a:defRPr/>
              </a:pPr>
              <a:r>
                <a:rPr lang="en-US" sz="1000" b="1" dirty="0"/>
                <a:t>Earphone Jack</a:t>
              </a:r>
            </a:p>
          </p:txBody>
        </p:sp>
      </p:grpSp>
      <p:grpSp>
        <p:nvGrpSpPr>
          <p:cNvPr id="20" name="PTT" descr="Arrow pointing at the PTT, push-to-talk, button on the side of the radio"/>
          <p:cNvGrpSpPr>
            <a:grpSpLocks/>
          </p:cNvGrpSpPr>
          <p:nvPr/>
        </p:nvGrpSpPr>
        <p:grpSpPr bwMode="auto">
          <a:xfrm>
            <a:off x="6828676" y="3389905"/>
            <a:ext cx="1719792" cy="1080295"/>
            <a:chOff x="6459538" y="3375818"/>
            <a:chExt cx="1719792" cy="1080295"/>
          </a:xfrm>
        </p:grpSpPr>
        <p:cxnSp>
          <p:nvCxnSpPr>
            <p:cNvPr id="86" name="Straight Arrow Connector 85"/>
            <p:cNvCxnSpPr/>
            <p:nvPr/>
          </p:nvCxnSpPr>
          <p:spPr bwMode="auto">
            <a:xfrm flipV="1">
              <a:off x="7494588" y="3375818"/>
              <a:ext cx="684742" cy="715172"/>
            </a:xfrm>
            <a:prstGeom prst="straightConnector1">
              <a:avLst/>
            </a:prstGeom>
            <a:solidFill>
              <a:schemeClr val="accent1"/>
            </a:solidFill>
            <a:ln w="38100" cap="flat" cmpd="sng" algn="ctr">
              <a:solidFill>
                <a:schemeClr val="accent1">
                  <a:lumMod val="60000"/>
                  <a:lumOff val="40000"/>
                </a:schemeClr>
              </a:solidFill>
              <a:prstDash val="solid"/>
              <a:round/>
              <a:headEnd type="none" w="med" len="med"/>
              <a:tailEnd type="triangle"/>
            </a:ln>
            <a:effectLst/>
          </p:spPr>
        </p:cxnSp>
        <p:sp>
          <p:nvSpPr>
            <p:cNvPr id="76" name="TextBox 75"/>
            <p:cNvSpPr txBox="1"/>
            <p:nvPr/>
          </p:nvSpPr>
          <p:spPr>
            <a:xfrm>
              <a:off x="6459538" y="4056063"/>
              <a:ext cx="1111250" cy="400050"/>
            </a:xfrm>
            <a:prstGeom prst="rect">
              <a:avLst/>
            </a:prstGeom>
            <a:solidFill>
              <a:schemeClr val="accent1">
                <a:lumMod val="60000"/>
                <a:lumOff val="40000"/>
              </a:schemeClr>
            </a:solidFill>
          </p:spPr>
          <p:txBody>
            <a:bodyPr>
              <a:spAutoFit/>
            </a:bodyPr>
            <a:lstStyle/>
            <a:p>
              <a:pPr algn="ctr">
                <a:defRPr/>
              </a:pPr>
              <a:r>
                <a:rPr lang="en-US" sz="1000" b="1" dirty="0">
                  <a:solidFill>
                    <a:sysClr val="windowText" lastClr="000000"/>
                  </a:solidFill>
                </a:rPr>
                <a:t>PTT</a:t>
              </a:r>
            </a:p>
            <a:p>
              <a:pPr algn="ctr">
                <a:defRPr/>
              </a:pPr>
              <a:r>
                <a:rPr lang="en-US" sz="1000" b="1" dirty="0">
                  <a:solidFill>
                    <a:sysClr val="windowText" lastClr="000000"/>
                  </a:solidFill>
                </a:rPr>
                <a:t>Push-to-Talk</a:t>
              </a:r>
            </a:p>
          </p:txBody>
        </p:sp>
      </p:grpSp>
      <p:pic>
        <p:nvPicPr>
          <p:cNvPr id="61" name="Pic-Home Button" descr="Home Button - clicking this will return you to the Main Menu">
            <a:hlinkClick r:id="rId9" action="ppaction://hlinksldjump" tooltip="Main Menu"/>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65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par>
                          <p:cTn id="89" fill="hold">
                            <p:stCondLst>
                              <p:cond delay="0"/>
                            </p:stCondLst>
                            <p:childTnLst>
                              <p:par>
                                <p:cTn id="90" presetID="1" presetClass="exit" presetSubtype="0" fill="hold" nodeType="afterEffect">
                                  <p:stCondLst>
                                    <p:cond delay="0"/>
                                  </p:stCondLst>
                                  <p:childTnLst>
                                    <p:set>
                                      <p:cBhvr>
                                        <p:cTn id="91"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72729" name="Title"/>
          <p:cNvSpPr>
            <a:spLocks noGrp="1" noChangeArrowheads="1"/>
          </p:cNvSpPr>
          <p:nvPr>
            <p:ph type="title"/>
          </p:nvPr>
        </p:nvSpPr>
        <p:spPr/>
        <p:txBody>
          <a:bodyPr>
            <a:normAutofit fontScale="90000"/>
          </a:bodyPr>
          <a:lstStyle/>
          <a:p>
            <a:pPr eaLnBrk="1" hangingPunct="1">
              <a:defRPr/>
            </a:pPr>
            <a:r>
              <a:rPr lang="en-US" b="1" dirty="0"/>
              <a:t>KNOW YOUR RADIO – Changing Channel Groups</a:t>
            </a:r>
          </a:p>
        </p:txBody>
      </p:sp>
      <p:sp>
        <p:nvSpPr>
          <p:cNvPr id="3" name="Text-The channels"/>
          <p:cNvSpPr txBox="1"/>
          <p:nvPr/>
        </p:nvSpPr>
        <p:spPr>
          <a:xfrm>
            <a:off x="1563174" y="1881748"/>
            <a:ext cx="3307190" cy="1180323"/>
          </a:xfrm>
          <a:prstGeom prst="rect">
            <a:avLst/>
          </a:prstGeom>
          <a:noFill/>
          <a:ln w="28575">
            <a:solidFill>
              <a:schemeClr val="accent1">
                <a:lumMod val="75000"/>
              </a:schemeClr>
            </a:solidFill>
          </a:ln>
        </p:spPr>
        <p:txBody>
          <a:bodyPr wrap="square" rtlCol="0" anchor="ctr" anchorCtr="1">
            <a:spAutoFit/>
          </a:bodyPr>
          <a:lstStyle/>
          <a:p>
            <a:pPr algn="ctr">
              <a:lnSpc>
                <a:spcPct val="120000"/>
              </a:lnSpc>
              <a:spcAft>
                <a:spcPct val="25000"/>
              </a:spcAft>
            </a:pPr>
            <a:r>
              <a:rPr lang="en-US" altLang="en-US" sz="1400" b="1" dirty="0">
                <a:latin typeface="Arial" charset="0"/>
                <a:cs typeface="Arial" charset="0"/>
              </a:rPr>
              <a:t>The channels in your radio are organized into groups or zones.	</a:t>
            </a:r>
          </a:p>
          <a:p>
            <a:pPr algn="ctr">
              <a:lnSpc>
                <a:spcPct val="120000"/>
              </a:lnSpc>
              <a:spcAft>
                <a:spcPct val="25000"/>
              </a:spcAft>
            </a:pPr>
            <a:r>
              <a:rPr lang="en-US" altLang="en-US" sz="1400" b="1" dirty="0">
                <a:latin typeface="Arial" charset="0"/>
                <a:cs typeface="Arial" charset="0"/>
              </a:rPr>
              <a:t>In the BK DPH radios, there are 16 channels in a group and 25 groups.</a:t>
            </a:r>
            <a:endParaRPr lang="en-US" sz="1200" dirty="0"/>
          </a:p>
        </p:txBody>
      </p:sp>
      <p:grpSp>
        <p:nvGrpSpPr>
          <p:cNvPr id="5" name="Pic-BK Radio" descr="Bendix King radio screen and keypad"/>
          <p:cNvGrpSpPr/>
          <p:nvPr/>
        </p:nvGrpSpPr>
        <p:grpSpPr>
          <a:xfrm>
            <a:off x="1447800" y="3352166"/>
            <a:ext cx="2438400" cy="3084746"/>
            <a:chOff x="1447800" y="3352166"/>
            <a:chExt cx="2438400" cy="3084746"/>
          </a:xfrm>
        </p:grpSpPr>
        <p:pic>
          <p:nvPicPr>
            <p:cNvPr id="24" name="Picture 23" descr="BK Radio screen and keyp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4" name="Rectangle 3"/>
            <p:cNvSpPr/>
            <p:nvPr/>
          </p:nvSpPr>
          <p:spPr>
            <a:xfrm>
              <a:off x="1905000" y="3876016"/>
              <a:ext cx="1595294" cy="46918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37" name="Text-Tac 5"/>
          <p:cNvSpPr txBox="1">
            <a:spLocks noChangeArrowheads="1"/>
          </p:cNvSpPr>
          <p:nvPr/>
        </p:nvSpPr>
        <p:spPr bwMode="auto">
          <a:xfrm>
            <a:off x="2039719" y="3931204"/>
            <a:ext cx="1382325"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ea typeface="Dotum" panose="020B0600000101010101" pitchFamily="34" charset="-127"/>
                <a:cs typeface="Arial" charset="0"/>
              </a:rPr>
              <a:t>TAC 5</a:t>
            </a:r>
            <a:endParaRPr lang="en-US" altLang="en-US" sz="2000" b="1" dirty="0">
              <a:solidFill>
                <a:schemeClr val="tx1"/>
              </a:solidFill>
              <a:effectLst/>
              <a:latin typeface="Eras Medium ITC" panose="020B0602030504020804" pitchFamily="34" charset="0"/>
              <a:ea typeface="Dotum" panose="020B0600000101010101" pitchFamily="34" charset="-127"/>
              <a:cs typeface="Arial" charset="0"/>
            </a:endParaRPr>
          </a:p>
        </p:txBody>
      </p:sp>
      <p:sp>
        <p:nvSpPr>
          <p:cNvPr id="72744" name="Arrow to #" descr="Arrow pointing to the # key&#10;"/>
          <p:cNvSpPr>
            <a:spLocks noChangeShapeType="1"/>
          </p:cNvSpPr>
          <p:nvPr/>
        </p:nvSpPr>
        <p:spPr bwMode="auto">
          <a:xfrm flipH="1">
            <a:off x="3066743" y="3048000"/>
            <a:ext cx="2859189" cy="2866272"/>
          </a:xfrm>
          <a:prstGeom prst="line">
            <a:avLst/>
          </a:prstGeom>
          <a:noFill/>
          <a:ln w="69850">
            <a:solidFill>
              <a:schemeClr val="accent1">
                <a:lumMod val="60000"/>
                <a:lumOff val="40000"/>
              </a:schemeClr>
            </a:solidFill>
            <a:round/>
            <a:headEnd/>
            <a:tailEnd type="triangle" w="med" len="med"/>
          </a:ln>
          <a:effectLst/>
        </p:spPr>
        <p:txBody>
          <a:bodyPr/>
          <a:lstStyle/>
          <a:p>
            <a:pPr>
              <a:defRPr/>
            </a:pPr>
            <a:endParaRPr lang="en-US"/>
          </a:p>
        </p:txBody>
      </p:sp>
      <p:sp>
        <p:nvSpPr>
          <p:cNvPr id="72765" name="Text-Press the #"/>
          <p:cNvSpPr>
            <a:spLocks noChangeArrowheads="1"/>
          </p:cNvSpPr>
          <p:nvPr/>
        </p:nvSpPr>
        <p:spPr bwMode="auto">
          <a:xfrm>
            <a:off x="5734050" y="2481194"/>
            <a:ext cx="2647950" cy="738664"/>
          </a:xfrm>
          <a:prstGeom prst="rect">
            <a:avLst/>
          </a:prstGeom>
          <a:solidFill>
            <a:schemeClr val="accent1">
              <a:lumMod val="60000"/>
              <a:lumOff val="40000"/>
            </a:schemeClr>
          </a:solidFill>
          <a:ln w="9525">
            <a:noFill/>
            <a:miter lim="800000"/>
            <a:headEnd/>
            <a:tailEnd/>
          </a:ln>
          <a:effectLst/>
        </p:spPr>
        <p:txBody>
          <a:bodyPr wrap="square">
            <a:spAutoFit/>
          </a:bodyPr>
          <a:lstStyle/>
          <a:p>
            <a:pPr>
              <a:defRPr/>
            </a:pPr>
            <a:r>
              <a:rPr lang="en-US" sz="1400" b="1" dirty="0"/>
              <a:t>Press the # key on the keypad to display the current group number.</a:t>
            </a:r>
          </a:p>
        </p:txBody>
      </p:sp>
      <p:sp>
        <p:nvSpPr>
          <p:cNvPr id="72732" name="Text-Grp 02"/>
          <p:cNvSpPr txBox="1">
            <a:spLocks noChangeArrowheads="1"/>
          </p:cNvSpPr>
          <p:nvPr/>
        </p:nvSpPr>
        <p:spPr bwMode="auto">
          <a:xfrm>
            <a:off x="2039719" y="3917503"/>
            <a:ext cx="1325856"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ea typeface="Dotum" panose="020B0600000101010101" pitchFamily="34" charset="-127"/>
                <a:cs typeface="Arial" charset="0"/>
              </a:rPr>
              <a:t>GRP    02 </a:t>
            </a:r>
          </a:p>
        </p:txBody>
      </p:sp>
      <p:sp>
        <p:nvSpPr>
          <p:cNvPr id="72735" name="Box around #" descr="Box around the keypad's # button"/>
          <p:cNvSpPr>
            <a:spLocks noChangeArrowheads="1"/>
          </p:cNvSpPr>
          <p:nvPr/>
        </p:nvSpPr>
        <p:spPr bwMode="auto">
          <a:xfrm>
            <a:off x="2738294" y="5914272"/>
            <a:ext cx="328450" cy="195263"/>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72764" name="Arrow to 5" descr="Arrow pointing to the 5 button on the keypad"/>
          <p:cNvSpPr>
            <a:spLocks noChangeShapeType="1"/>
          </p:cNvSpPr>
          <p:nvPr/>
        </p:nvSpPr>
        <p:spPr bwMode="auto">
          <a:xfrm flipH="1">
            <a:off x="2590731" y="3658820"/>
            <a:ext cx="3553226" cy="1522780"/>
          </a:xfrm>
          <a:prstGeom prst="line">
            <a:avLst/>
          </a:prstGeom>
          <a:noFill/>
          <a:ln w="69850">
            <a:solidFill>
              <a:schemeClr val="accent1">
                <a:lumMod val="60000"/>
                <a:lumOff val="40000"/>
              </a:schemeClr>
            </a:solidFill>
            <a:round/>
            <a:headEnd/>
            <a:tailEnd type="triangle" w="med" len="med"/>
          </a:ln>
          <a:effectLst/>
        </p:spPr>
        <p:txBody>
          <a:bodyPr/>
          <a:lstStyle/>
          <a:p>
            <a:pPr>
              <a:defRPr/>
            </a:pPr>
            <a:endParaRPr lang="en-US"/>
          </a:p>
        </p:txBody>
      </p:sp>
      <p:sp>
        <p:nvSpPr>
          <p:cNvPr id="72760" name="Text-Press the new"/>
          <p:cNvSpPr>
            <a:spLocks noChangeArrowheads="1"/>
          </p:cNvSpPr>
          <p:nvPr/>
        </p:nvSpPr>
        <p:spPr bwMode="auto">
          <a:xfrm>
            <a:off x="5657850" y="3397210"/>
            <a:ext cx="2800350" cy="523220"/>
          </a:xfrm>
          <a:prstGeom prst="rect">
            <a:avLst/>
          </a:prstGeom>
          <a:solidFill>
            <a:schemeClr val="accent1">
              <a:lumMod val="60000"/>
              <a:lumOff val="40000"/>
            </a:schemeClr>
          </a:solidFill>
          <a:ln w="9525">
            <a:noFill/>
            <a:miter lim="800000"/>
            <a:headEnd/>
            <a:tailEnd/>
          </a:ln>
          <a:effectLst/>
        </p:spPr>
        <p:txBody>
          <a:bodyPr wrap="square" lIns="45720" rIns="45720" anchor="ctr">
            <a:spAutoFit/>
          </a:bodyPr>
          <a:lstStyle/>
          <a:p>
            <a:pPr indent="3175" eaLnBrk="0" hangingPunct="0">
              <a:defRPr/>
            </a:pPr>
            <a:r>
              <a:rPr lang="en-US" sz="1400" b="1" dirty="0"/>
              <a:t>Press the new number for the desired group (up to two digits).  </a:t>
            </a:r>
          </a:p>
        </p:txBody>
      </p:sp>
      <p:sp>
        <p:nvSpPr>
          <p:cNvPr id="72733" name="Text-Grp 05"/>
          <p:cNvSpPr txBox="1">
            <a:spLocks noChangeArrowheads="1"/>
          </p:cNvSpPr>
          <p:nvPr/>
        </p:nvSpPr>
        <p:spPr bwMode="auto">
          <a:xfrm>
            <a:off x="2039719" y="3917503"/>
            <a:ext cx="1367499"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effectLst/>
                <a:latin typeface="Eras Medium ITC" panose="020B0602030504020804" pitchFamily="34" charset="0"/>
                <a:ea typeface="Dotum" panose="020B0600000101010101" pitchFamily="34" charset="-127"/>
                <a:cs typeface="Arial" charset="0"/>
              </a:rPr>
              <a:t>GRP    05 </a:t>
            </a:r>
          </a:p>
        </p:txBody>
      </p:sp>
      <p:sp>
        <p:nvSpPr>
          <p:cNvPr id="6" name="TextBox 5"/>
          <p:cNvSpPr txBox="1"/>
          <p:nvPr/>
        </p:nvSpPr>
        <p:spPr>
          <a:xfrm>
            <a:off x="1872863" y="3969677"/>
            <a:ext cx="228600" cy="323165"/>
          </a:xfrm>
          <a:prstGeom prst="rect">
            <a:avLst/>
          </a:prstGeom>
          <a:noFill/>
        </p:spPr>
        <p:txBody>
          <a:bodyPr wrap="square" rtlCol="0">
            <a:spAutoFit/>
          </a:bodyPr>
          <a:lstStyle/>
          <a:p>
            <a:r>
              <a:rPr lang="en-US" sz="500" b="1" dirty="0"/>
              <a:t>GRP</a:t>
            </a:r>
          </a:p>
        </p:txBody>
      </p:sp>
      <p:sp>
        <p:nvSpPr>
          <p:cNvPr id="72736" name="Box around 5" descr="Box around the keypad's 5 button"/>
          <p:cNvSpPr>
            <a:spLocks noChangeArrowheads="1"/>
          </p:cNvSpPr>
          <p:nvPr/>
        </p:nvSpPr>
        <p:spPr bwMode="auto">
          <a:xfrm>
            <a:off x="2286501" y="5181599"/>
            <a:ext cx="295033" cy="198437"/>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72752" name="Arrow to ENT" descr="Arrow pointing to the ENT, enter, button on the keypad&#10;"/>
          <p:cNvSpPr>
            <a:spLocks noChangeShapeType="1"/>
          </p:cNvSpPr>
          <p:nvPr/>
        </p:nvSpPr>
        <p:spPr bwMode="auto">
          <a:xfrm flipH="1">
            <a:off x="3537997" y="4481136"/>
            <a:ext cx="1783302" cy="1091039"/>
          </a:xfrm>
          <a:prstGeom prst="line">
            <a:avLst/>
          </a:prstGeom>
          <a:noFill/>
          <a:ln w="69850">
            <a:solidFill>
              <a:schemeClr val="accent1">
                <a:lumMod val="60000"/>
                <a:lumOff val="40000"/>
              </a:schemeClr>
            </a:solidFill>
            <a:round/>
            <a:headEnd/>
            <a:tailEnd type="triangle" w="med" len="med"/>
          </a:ln>
          <a:effectLst/>
        </p:spPr>
        <p:txBody>
          <a:bodyPr/>
          <a:lstStyle/>
          <a:p>
            <a:pPr>
              <a:defRPr/>
            </a:pPr>
            <a:endParaRPr lang="en-US"/>
          </a:p>
        </p:txBody>
      </p:sp>
      <p:sp>
        <p:nvSpPr>
          <p:cNvPr id="72761" name="Text-Press the ENT"/>
          <p:cNvSpPr>
            <a:spLocks noChangeArrowheads="1"/>
          </p:cNvSpPr>
          <p:nvPr/>
        </p:nvSpPr>
        <p:spPr bwMode="auto">
          <a:xfrm>
            <a:off x="5072323" y="4109505"/>
            <a:ext cx="3558917" cy="1031051"/>
          </a:xfrm>
          <a:prstGeom prst="rect">
            <a:avLst/>
          </a:prstGeom>
          <a:solidFill>
            <a:schemeClr val="accent1">
              <a:lumMod val="60000"/>
              <a:lumOff val="40000"/>
            </a:schemeClr>
          </a:solidFill>
          <a:ln w="9525">
            <a:noFill/>
            <a:miter lim="800000"/>
            <a:headEnd/>
            <a:tailEnd/>
          </a:ln>
          <a:effectLst/>
        </p:spPr>
        <p:txBody>
          <a:bodyPr wrap="square" lIns="45720" rIns="45720" anchor="ctr">
            <a:spAutoFit/>
          </a:bodyPr>
          <a:lstStyle/>
          <a:p>
            <a:pPr indent="3175" eaLnBrk="0" hangingPunct="0">
              <a:spcBef>
                <a:spcPts val="600"/>
              </a:spcBef>
              <a:defRPr/>
            </a:pPr>
            <a:r>
              <a:rPr lang="en-US" sz="1400" b="1" dirty="0"/>
              <a:t>Press the ENT key or wait five seconds.</a:t>
            </a:r>
          </a:p>
          <a:p>
            <a:pPr indent="3175" eaLnBrk="0" hangingPunct="0">
              <a:spcBef>
                <a:spcPts val="600"/>
              </a:spcBef>
              <a:defRPr/>
            </a:pPr>
            <a:r>
              <a:rPr lang="en-US" sz="1400" b="1" dirty="0"/>
              <a:t> The radio returns to normal operation in the new group and the selected channel is displayed. </a:t>
            </a:r>
          </a:p>
        </p:txBody>
      </p:sp>
      <p:sp>
        <p:nvSpPr>
          <p:cNvPr id="72737" name="Text-CMD 8"/>
          <p:cNvSpPr txBox="1">
            <a:spLocks noChangeArrowheads="1"/>
          </p:cNvSpPr>
          <p:nvPr/>
        </p:nvSpPr>
        <p:spPr bwMode="auto">
          <a:xfrm>
            <a:off x="2039719" y="3917503"/>
            <a:ext cx="1233519"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ea typeface="Dotum" panose="020B0600000101010101" pitchFamily="34" charset="-127"/>
                <a:cs typeface="Arial" charset="0"/>
              </a:rPr>
              <a:t>CMD 8      </a:t>
            </a:r>
            <a:endParaRPr lang="en-US" altLang="en-US" sz="2000" b="1" dirty="0">
              <a:solidFill>
                <a:schemeClr val="tx1"/>
              </a:solidFill>
              <a:effectLst/>
              <a:latin typeface="Eras Medium ITC" panose="020B0602030504020804" pitchFamily="34" charset="0"/>
              <a:ea typeface="Dotum" panose="020B0600000101010101" pitchFamily="34" charset="-127"/>
              <a:cs typeface="Arial" charset="0"/>
            </a:endParaRPr>
          </a:p>
        </p:txBody>
      </p:sp>
      <p:sp>
        <p:nvSpPr>
          <p:cNvPr id="72731" name="Box around ENT" descr="Box around the keypad's ENT, enter, button"/>
          <p:cNvSpPr>
            <a:spLocks noChangeArrowheads="1"/>
          </p:cNvSpPr>
          <p:nvPr/>
        </p:nvSpPr>
        <p:spPr bwMode="auto">
          <a:xfrm>
            <a:off x="3216769" y="5572176"/>
            <a:ext cx="321229" cy="190500"/>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72734" name="Text-Note"/>
          <p:cNvSpPr>
            <a:spLocks noChangeArrowheads="1"/>
          </p:cNvSpPr>
          <p:nvPr/>
        </p:nvSpPr>
        <p:spPr bwMode="auto">
          <a:xfrm>
            <a:off x="5072323" y="5359694"/>
            <a:ext cx="3558916" cy="1077218"/>
          </a:xfrm>
          <a:prstGeom prst="rect">
            <a:avLst/>
          </a:prstGeom>
          <a:solidFill>
            <a:schemeClr val="accent1">
              <a:lumMod val="60000"/>
              <a:lumOff val="40000"/>
            </a:schemeClr>
          </a:solidFill>
          <a:ln w="9525" algn="ctr">
            <a:noFill/>
            <a:miter lim="800000"/>
            <a:headEnd/>
            <a:tailEnd/>
          </a:ln>
          <a:effectLst/>
        </p:spPr>
        <p:txBody>
          <a:bodyPr wrap="square" lIns="45720" rIns="45720" anchor="ctr">
            <a:spAutoFit/>
          </a:bodyPr>
          <a:lstStyle/>
          <a:p>
            <a:pPr>
              <a:defRPr/>
            </a:pPr>
            <a:r>
              <a:rPr lang="en-US" sz="1600" b="1" i="1" dirty="0">
                <a:cs typeface="Arial" charset="0"/>
              </a:rPr>
              <a:t>NOTE:  When changing groups, invalid entries will not be accepted and the radio will remain in the previously selected group.</a:t>
            </a:r>
          </a:p>
        </p:txBody>
      </p:sp>
      <p:pic>
        <p:nvPicPr>
          <p:cNvPr id="26"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5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40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6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274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273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27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33"/>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7273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761">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75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7276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72761">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73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7273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2761">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73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7273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275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273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2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72744" grpId="0" animBg="1"/>
      <p:bldP spid="72744" grpId="1" animBg="1"/>
      <p:bldP spid="72765" grpId="0" animBg="1"/>
      <p:bldP spid="72732" grpId="0" animBg="1"/>
      <p:bldP spid="72732" grpId="1" animBg="1"/>
      <p:bldP spid="72735" grpId="0" animBg="1"/>
      <p:bldP spid="72735" grpId="1" animBg="1"/>
      <p:bldP spid="72764" grpId="0" animBg="1"/>
      <p:bldP spid="72764" grpId="1" uiExpand="1" animBg="1"/>
      <p:bldP spid="72760" grpId="0" animBg="1"/>
      <p:bldP spid="72733" grpId="0" animBg="1"/>
      <p:bldP spid="72733" grpId="1" animBg="1"/>
      <p:bldP spid="6" grpId="0"/>
      <p:bldP spid="6" grpId="1"/>
      <p:bldP spid="72736" grpId="0" animBg="1"/>
      <p:bldP spid="72736" grpId="1" uiExpand="1" animBg="1"/>
      <p:bldP spid="72752" grpId="0" uiExpand="1" animBg="1"/>
      <p:bldP spid="72752" grpId="1" animBg="1"/>
      <p:bldP spid="72761" grpId="0" uiExpand="1" build="p" animBg="1"/>
      <p:bldP spid="72737" grpId="0" animBg="1"/>
      <p:bldP spid="72731" grpId="0" uiExpand="1" animBg="1"/>
      <p:bldP spid="72731" grpId="1" animBg="1"/>
      <p:bldP spid="727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67586" name="Title"/>
          <p:cNvSpPr>
            <a:spLocks noGrp="1" noChangeArrowheads="1"/>
          </p:cNvSpPr>
          <p:nvPr>
            <p:ph type="title"/>
          </p:nvPr>
        </p:nvSpPr>
        <p:spPr/>
        <p:txBody>
          <a:bodyPr>
            <a:normAutofit fontScale="90000"/>
          </a:bodyPr>
          <a:lstStyle/>
          <a:p>
            <a:pPr eaLnBrk="1" hangingPunct="1">
              <a:defRPr/>
            </a:pPr>
            <a:r>
              <a:rPr lang="en-US" b="1" dirty="0"/>
              <a:t>KNOW YOUR RADIO – </a:t>
            </a:r>
            <a:br>
              <a:rPr lang="en-US" b="1" dirty="0"/>
            </a:br>
            <a:r>
              <a:rPr lang="en-US" b="1" dirty="0"/>
              <a:t>Channel Guard Tones</a:t>
            </a:r>
          </a:p>
        </p:txBody>
      </p:sp>
      <p:pic>
        <p:nvPicPr>
          <p:cNvPr id="5" name="Pic-Screen Bean Key" descr="Screen Bean man holding a key"/>
          <p:cNvPicPr>
            <a:picLocks noChangeAspect="1"/>
          </p:cNvPicPr>
          <p:nvPr/>
        </p:nvPicPr>
        <p:blipFill>
          <a:blip r:embed="rId3">
            <a:extLst>
              <a:ext uri="{BEBA8EAE-BF5A-486C-A8C5-ECC9F3942E4B}">
                <a14:imgProps xmlns:a14="http://schemas.microsoft.com/office/drawing/2010/main">
                  <a14:imgLayer r:embed="rId4">
                    <a14:imgEffect>
                      <a14:backgroundRemoval t="0" b="100000" l="308" r="100000">
                        <a14:foregroundMark x1="78769" y1="10462" x2="78769" y2="10462"/>
                        <a14:backgroundMark x1="11077" y1="39385" x2="11077" y2="39385"/>
                        <a14:backgroundMark x1="17231" y1="69538" x2="17231" y2="69538"/>
                        <a14:backgroundMark x1="38154" y1="61846" x2="38154" y2="61846"/>
                        <a14:backgroundMark x1="43385" y1="18462" x2="43385" y2="18462"/>
                        <a14:backgroundMark x1="51385" y1="9231" x2="51385" y2="9231"/>
                        <a14:backgroundMark x1="59077" y1="4923" x2="59077" y2="4923"/>
                        <a14:backgroundMark x1="50154" y1="38462" x2="50154" y2="38462"/>
                        <a14:backgroundMark x1="46769" y1="42769" x2="46769" y2="42769"/>
                        <a14:backgroundMark x1="38154" y1="39692" x2="38154" y2="39692"/>
                        <a14:backgroundMark x1="30154" y1="36000" x2="30154" y2="36000"/>
                        <a14:backgroundMark x1="8923" y1="56308" x2="8923" y2="56308"/>
                        <a14:backgroundMark x1="8923" y1="50154" x2="8923" y2="50154"/>
                        <a14:backgroundMark x1="11385" y1="46154" x2="11385" y2="46154"/>
                        <a14:backgroundMark x1="16615" y1="41231" x2="16615" y2="41231"/>
                        <a14:backgroundMark x1="17231" y1="35692" x2="17231" y2="35692"/>
                        <a14:backgroundMark x1="18769" y1="32000" x2="19077" y2="31077"/>
                        <a14:backgroundMark x1="22769" y1="3385" x2="22769" y2="3385"/>
                        <a14:backgroundMark x1="31692" y1="21846" x2="31692" y2="21846"/>
                        <a14:backgroundMark x1="26769" y1="34154" x2="26769" y2="34154"/>
                        <a14:backgroundMark x1="38154" y1="2769" x2="38154" y2="2769"/>
                        <a14:backgroundMark x1="24000" y1="1538" x2="24000" y2="1538"/>
                      </a14:backgroundRemoval>
                    </a14:imgEffect>
                  </a14:imgLayer>
                </a14:imgProps>
              </a:ext>
              <a:ext uri="{28A0092B-C50C-407E-A947-70E740481C1C}">
                <a14:useLocalDpi xmlns:a14="http://schemas.microsoft.com/office/drawing/2010/main" val="0"/>
              </a:ext>
            </a:extLst>
          </a:blip>
          <a:stretch>
            <a:fillRect/>
          </a:stretch>
        </p:blipFill>
        <p:spPr>
          <a:xfrm>
            <a:off x="7162800" y="3070528"/>
            <a:ext cx="1876425" cy="1876425"/>
          </a:xfrm>
          <a:prstGeom prst="rect">
            <a:avLst/>
          </a:prstGeom>
        </p:spPr>
      </p:pic>
      <p:sp>
        <p:nvSpPr>
          <p:cNvPr id="67587" name="Main Text"/>
          <p:cNvSpPr>
            <a:spLocks noGrp="1" noChangeArrowheads="1"/>
          </p:cNvSpPr>
          <p:nvPr>
            <p:ph idx="1"/>
          </p:nvPr>
        </p:nvSpPr>
        <p:spPr>
          <a:xfrm>
            <a:off x="1066800" y="1752600"/>
            <a:ext cx="8003917" cy="4876800"/>
          </a:xfrm>
        </p:spPr>
        <p:txBody>
          <a:bodyPr>
            <a:normAutofit lnSpcReduction="10000"/>
          </a:bodyPr>
          <a:lstStyle/>
          <a:p>
            <a:pPr marL="285750" indent="-285750" eaLnBrk="1" hangingPunct="1">
              <a:spcAft>
                <a:spcPct val="25000"/>
              </a:spcAft>
              <a:buFont typeface="Wingdings" panose="05000000000000000000" pitchFamily="2" charset="2"/>
              <a:buChar char="§"/>
            </a:pPr>
            <a:r>
              <a:rPr lang="en-US" altLang="en-US" sz="1700" b="1" dirty="0">
                <a:latin typeface="Arial" charset="0"/>
                <a:cs typeface="Arial" charset="0"/>
              </a:rPr>
              <a:t>Code</a:t>
            </a:r>
            <a:r>
              <a:rPr lang="en-US" altLang="en-US" sz="1700" b="1" dirty="0">
                <a:effectLst/>
                <a:latin typeface="Arial" charset="0"/>
                <a:cs typeface="Arial" charset="0"/>
              </a:rPr>
              <a:t> guard (CG) tones are known by many names:  </a:t>
            </a:r>
            <a:r>
              <a:rPr lang="en-US" altLang="en-US" sz="1700" b="1" dirty="0">
                <a:latin typeface="Arial" charset="0"/>
                <a:cs typeface="Arial" charset="0"/>
              </a:rPr>
              <a:t>channel</a:t>
            </a:r>
            <a:r>
              <a:rPr lang="en-US" altLang="en-US" sz="1700" b="1" dirty="0">
                <a:effectLst/>
                <a:latin typeface="Arial" charset="0"/>
                <a:cs typeface="Arial" charset="0"/>
              </a:rPr>
              <a:t> guard tones, Private </a:t>
            </a:r>
            <a:r>
              <a:rPr lang="en-US" altLang="en-US" sz="1700" b="1" dirty="0">
                <a:latin typeface="Arial" charset="0"/>
                <a:cs typeface="Arial" charset="0"/>
              </a:rPr>
              <a:t>L</a:t>
            </a:r>
            <a:r>
              <a:rPr lang="en-US" altLang="en-US" sz="1700" b="1" dirty="0">
                <a:effectLst/>
                <a:latin typeface="Arial" charset="0"/>
                <a:cs typeface="Arial" charset="0"/>
              </a:rPr>
              <a:t>ine (PL) tones, CTCSS tones . . .  They are sub-audible signals that are transmitted along with the transmit frequency to perform special functions like accessing specific repeaters, or to protect a channel or system from outside interference.  </a:t>
            </a:r>
            <a:r>
              <a:rPr lang="en-US" altLang="en-US" sz="1700" b="1" dirty="0">
                <a:latin typeface="Arial" charset="0"/>
                <a:cs typeface="Arial" charset="0"/>
              </a:rPr>
              <a:t>They act like a                key; you need to use the correct key to activate the radio.</a:t>
            </a:r>
            <a:endParaRPr lang="en-US" altLang="en-US" sz="1700" b="1" dirty="0">
              <a:effectLst/>
              <a:latin typeface="Arial" charset="0"/>
              <a:cs typeface="Arial" charset="0"/>
            </a:endParaRPr>
          </a:p>
          <a:p>
            <a:pPr marL="285750" indent="-285750" eaLnBrk="1" hangingPunct="1">
              <a:spcAft>
                <a:spcPct val="25000"/>
              </a:spcAft>
              <a:buFont typeface="Wingdings" panose="05000000000000000000" pitchFamily="2" charset="2"/>
              <a:buChar char="§"/>
            </a:pPr>
            <a:r>
              <a:rPr lang="en-US" altLang="en-US" sz="1700" b="1" dirty="0">
                <a:latin typeface="Arial" charset="0"/>
                <a:cs typeface="Arial" charset="0"/>
              </a:rPr>
              <a:t>On an incident, all repeaters will use the same tone for                   transmit and receive and will not operate unless </a:t>
            </a:r>
            <a:r>
              <a:rPr lang="en-US" altLang="en-US" sz="1700" b="1" dirty="0">
                <a:effectLst/>
                <a:latin typeface="Arial" charset="0"/>
                <a:cs typeface="Arial" charset="0"/>
              </a:rPr>
              <a:t>the                          proper tone is transmitted by your radio and received                              by the repeater. </a:t>
            </a:r>
          </a:p>
          <a:p>
            <a:pPr marL="285750" indent="-285750">
              <a:spcAft>
                <a:spcPct val="25000"/>
              </a:spcAft>
              <a:buFont typeface="Wingdings" panose="05000000000000000000" pitchFamily="2" charset="2"/>
              <a:buChar char="§"/>
            </a:pPr>
            <a:r>
              <a:rPr lang="en-US" altLang="en-US" sz="1700" b="1" dirty="0">
                <a:solidFill>
                  <a:srgbClr val="FF0000"/>
                </a:solidFill>
                <a:latin typeface="Arial" panose="020B0604020202020204" pitchFamily="34" charset="0"/>
                <a:cs typeface="Arial" panose="020B0604020202020204" pitchFamily="34" charset="0"/>
              </a:rPr>
              <a:t>If the incident has a tone assigned, the squelch knob on                         BK DPH radios should be set fully counterclockwise to the                     CG squelch position (the knob will click as if in the “off”                    position) so that the radio’s receiver will only open if it receives the correct code guard.  This protects your radio from receiving non-incident-related traffic and interference.  </a:t>
            </a:r>
          </a:p>
          <a:p>
            <a:pPr marL="285750" indent="-285750">
              <a:spcAft>
                <a:spcPct val="25000"/>
              </a:spcAft>
              <a:buFont typeface="Wingdings" panose="05000000000000000000" pitchFamily="2" charset="2"/>
              <a:buChar char="§"/>
            </a:pPr>
            <a:r>
              <a:rPr lang="en-US" altLang="en-US" sz="1700" b="1" dirty="0">
                <a:latin typeface="Arial" charset="0"/>
                <a:cs typeface="Arial" charset="0"/>
              </a:rPr>
              <a:t>See the ICS-205 Incident Radio Communications Plan for correct programming on an incident.</a:t>
            </a:r>
          </a:p>
          <a:p>
            <a:pPr marL="285750" indent="-285750">
              <a:spcAft>
                <a:spcPct val="25000"/>
              </a:spcAft>
              <a:buFont typeface="Wingdings" panose="05000000000000000000" pitchFamily="2" charset="2"/>
              <a:buChar char="§"/>
            </a:pPr>
            <a:endParaRPr lang="en-US" altLang="en-US" sz="1700" b="1" dirty="0">
              <a:solidFill>
                <a:srgbClr val="FF0000"/>
              </a:solidFill>
              <a:latin typeface="Arial" panose="020B0604020202020204" pitchFamily="34" charset="0"/>
              <a:cs typeface="Arial" panose="020B0604020202020204" pitchFamily="34" charset="0"/>
            </a:endParaRPr>
          </a:p>
          <a:p>
            <a:pPr marL="285750" indent="-285750" eaLnBrk="1" hangingPunct="1">
              <a:spcAft>
                <a:spcPct val="25000"/>
              </a:spcAft>
              <a:buFont typeface="Wingdings" panose="05000000000000000000" pitchFamily="2" charset="2"/>
              <a:buChar char="§"/>
            </a:pPr>
            <a:endParaRPr lang="en-US" altLang="en-US" sz="1800" b="1" dirty="0">
              <a:effectLst/>
              <a:latin typeface="Arial" charset="0"/>
              <a:cs typeface="Arial" charset="0"/>
            </a:endParaRPr>
          </a:p>
        </p:txBody>
      </p:sp>
      <p:pic>
        <p:nvPicPr>
          <p:cNvPr id="8" name="Pic-Home Button" descr="Home Button - clicking this will return you to the Main Menu">
            <a:hlinkClick r:id="rId5" action="ppaction://hlinksldjump" tooltip="Main Menu"/>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52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C57260-4091-411C-8C44-A5474F51C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55" y="1635782"/>
            <a:ext cx="7924799" cy="5222218"/>
          </a:xfrm>
          <a:prstGeom prst="rect">
            <a:avLst/>
          </a:prstGeom>
        </p:spPr>
      </p:pic>
      <p:sp>
        <p:nvSpPr>
          <p:cNvPr id="11"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1506" name="Title"/>
          <p:cNvSpPr>
            <a:spLocks noGrp="1" noChangeArrowheads="1"/>
          </p:cNvSpPr>
          <p:nvPr>
            <p:ph type="title"/>
          </p:nvPr>
        </p:nvSpPr>
        <p:spPr/>
        <p:txBody>
          <a:bodyPr>
            <a:normAutofit fontScale="90000"/>
          </a:bodyPr>
          <a:lstStyle/>
          <a:p>
            <a:pPr>
              <a:defRPr/>
            </a:pPr>
            <a:r>
              <a:rPr lang="en-US" b="1" dirty="0"/>
              <a:t>KNOW YOUR RADIO – </a:t>
            </a:r>
            <a:br>
              <a:rPr lang="en-US" b="1" dirty="0"/>
            </a:br>
            <a:r>
              <a:rPr lang="en-US" sz="3600" b="1" dirty="0"/>
              <a:t>ICS-205 Incident Radio </a:t>
            </a:r>
            <a:r>
              <a:rPr lang="en-US" sz="3600" b="1" dirty="0" err="1"/>
              <a:t>Comm</a:t>
            </a:r>
            <a:r>
              <a:rPr lang="en-US" sz="3600" b="1" dirty="0"/>
              <a:t> Plan</a:t>
            </a:r>
            <a:endParaRPr lang="en-US" b="1" dirty="0"/>
          </a:p>
        </p:txBody>
      </p:sp>
      <p:sp>
        <p:nvSpPr>
          <p:cNvPr id="4" name="Text-Example"/>
          <p:cNvSpPr/>
          <p:nvPr/>
        </p:nvSpPr>
        <p:spPr>
          <a:xfrm rot="871775">
            <a:off x="7597922" y="1818103"/>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15" name="Text-TXRX"/>
          <p:cNvSpPr txBox="1"/>
          <p:nvPr/>
        </p:nvSpPr>
        <p:spPr>
          <a:xfrm>
            <a:off x="3733800" y="6614114"/>
            <a:ext cx="2514600" cy="276999"/>
          </a:xfrm>
          <a:prstGeom prst="rect">
            <a:avLst/>
          </a:prstGeom>
          <a:noFill/>
        </p:spPr>
        <p:txBody>
          <a:bodyPr wrap="square" rtlCol="0">
            <a:spAutoFit/>
          </a:bodyPr>
          <a:lstStyle/>
          <a:p>
            <a:r>
              <a:rPr lang="en-US" sz="1200" b="1" dirty="0">
                <a:solidFill>
                  <a:srgbClr val="FF0000"/>
                </a:solidFill>
                <a:latin typeface="Comic Sans MS" panose="030F0702030302020204" pitchFamily="66" charset="0"/>
              </a:rPr>
              <a:t>TX = Transmit   RX = Receive</a:t>
            </a:r>
          </a:p>
        </p:txBody>
      </p:sp>
      <p:sp>
        <p:nvSpPr>
          <p:cNvPr id="51" name="Text-CG Tones"/>
          <p:cNvSpPr txBox="1"/>
          <p:nvPr/>
        </p:nvSpPr>
        <p:spPr>
          <a:xfrm>
            <a:off x="1462378" y="2895600"/>
            <a:ext cx="3127513" cy="646331"/>
          </a:xfrm>
          <a:prstGeom prst="rect">
            <a:avLst/>
          </a:prstGeom>
          <a:solidFill>
            <a:schemeClr val="accent2">
              <a:lumMod val="20000"/>
              <a:lumOff val="80000"/>
            </a:schemeClr>
          </a:solidFill>
          <a:ln w="76200">
            <a:solidFill>
              <a:schemeClr val="accent5">
                <a:lumMod val="60000"/>
                <a:lumOff val="40000"/>
              </a:schemeClr>
            </a:solidFill>
          </a:ln>
        </p:spPr>
        <p:txBody>
          <a:bodyPr wrap="square" rtlCol="0">
            <a:spAutoFit/>
          </a:bodyPr>
          <a:lstStyle/>
          <a:p>
            <a:pPr algn="ctr"/>
            <a:r>
              <a:rPr lang="en-US" sz="3600" b="1" dirty="0">
                <a:latin typeface="Comic Sans MS" panose="030F0702030302020204" pitchFamily="66" charset="0"/>
              </a:rPr>
              <a:t>CG Tones</a:t>
            </a:r>
          </a:p>
        </p:txBody>
      </p:sp>
      <p:sp>
        <p:nvSpPr>
          <p:cNvPr id="21516" name="Box around RX CG" descr="Box around the Receive code guard tones column"/>
          <p:cNvSpPr/>
          <p:nvPr/>
        </p:nvSpPr>
        <p:spPr>
          <a:xfrm>
            <a:off x="4901960" y="2487102"/>
            <a:ext cx="685800" cy="3608898"/>
          </a:xfrm>
          <a:prstGeom prst="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RX Tones"/>
          <p:cNvSpPr txBox="1"/>
          <p:nvPr/>
        </p:nvSpPr>
        <p:spPr>
          <a:xfrm>
            <a:off x="3874419" y="4683952"/>
            <a:ext cx="1389491" cy="369332"/>
          </a:xfrm>
          <a:prstGeom prst="rect">
            <a:avLst/>
          </a:prstGeom>
          <a:solidFill>
            <a:schemeClr val="accent2">
              <a:lumMod val="20000"/>
              <a:lumOff val="80000"/>
            </a:schemeClr>
          </a:solidFill>
          <a:ln w="76200">
            <a:solidFill>
              <a:schemeClr val="accent5">
                <a:lumMod val="60000"/>
                <a:lumOff val="40000"/>
              </a:schemeClr>
            </a:solidFill>
          </a:ln>
        </p:spPr>
        <p:txBody>
          <a:bodyPr wrap="square" rtlCol="0">
            <a:spAutoFit/>
          </a:bodyPr>
          <a:lstStyle/>
          <a:p>
            <a:pPr algn="ctr"/>
            <a:r>
              <a:rPr lang="en-US" b="1" dirty="0">
                <a:latin typeface="Comic Sans MS" panose="030F0702030302020204" pitchFamily="66" charset="0"/>
              </a:rPr>
              <a:t>RX Tones</a:t>
            </a:r>
          </a:p>
        </p:txBody>
      </p:sp>
      <p:sp>
        <p:nvSpPr>
          <p:cNvPr id="50" name="Box around TX CG" descr="Box around the transmit code guard tones column"/>
          <p:cNvSpPr/>
          <p:nvPr/>
        </p:nvSpPr>
        <p:spPr>
          <a:xfrm>
            <a:off x="6477924" y="2487102"/>
            <a:ext cx="608676" cy="3608898"/>
          </a:xfrm>
          <a:prstGeom prst="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TX Tones"/>
          <p:cNvSpPr txBox="1"/>
          <p:nvPr/>
        </p:nvSpPr>
        <p:spPr>
          <a:xfrm>
            <a:off x="6846011" y="4676223"/>
            <a:ext cx="1389491" cy="369332"/>
          </a:xfrm>
          <a:prstGeom prst="rect">
            <a:avLst/>
          </a:prstGeom>
          <a:solidFill>
            <a:schemeClr val="accent2">
              <a:lumMod val="20000"/>
              <a:lumOff val="80000"/>
            </a:schemeClr>
          </a:solidFill>
          <a:ln w="76200">
            <a:solidFill>
              <a:schemeClr val="accent5">
                <a:lumMod val="60000"/>
                <a:lumOff val="40000"/>
              </a:schemeClr>
            </a:solidFill>
          </a:ln>
        </p:spPr>
        <p:txBody>
          <a:bodyPr wrap="square" rtlCol="0">
            <a:spAutoFit/>
          </a:bodyPr>
          <a:lstStyle/>
          <a:p>
            <a:pPr algn="ctr"/>
            <a:r>
              <a:rPr lang="en-US" b="1" dirty="0">
                <a:latin typeface="Comic Sans MS" panose="030F0702030302020204" pitchFamily="66" charset="0"/>
              </a:rPr>
              <a:t>TX Tones</a:t>
            </a:r>
          </a:p>
        </p:txBody>
      </p:sp>
      <p:pic>
        <p:nvPicPr>
          <p:cNvPr id="12"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9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1516"/>
                                        </p:tgtEl>
                                      </p:cBhvr>
                                    </p:animEffect>
                                    <p:animScale>
                                      <p:cBhvr>
                                        <p:cTn id="13" dur="250" autoRev="1" fill="hold"/>
                                        <p:tgtEl>
                                          <p:spTgt spid="21516"/>
                                        </p:tgtEl>
                                      </p:cBhvr>
                                      <p:by x="105000" y="105000"/>
                                    </p:animScale>
                                  </p:childTnLst>
                                </p:cTn>
                              </p:par>
                              <p:par>
                                <p:cTn id="14" presetID="26" presetClass="emph" presetSubtype="0" repeatCount="2000" fill="hold" grpId="1" nodeType="withEffect">
                                  <p:stCondLst>
                                    <p:cond delay="0"/>
                                  </p:stCondLst>
                                  <p:childTnLst>
                                    <p:animEffect transition="out" filter="fade">
                                      <p:cBhvr>
                                        <p:cTn id="15" dur="500" tmFilter="0, 0; .2, .5; .8, .5; 1, 0"/>
                                        <p:tgtEl>
                                          <p:spTgt spid="50"/>
                                        </p:tgtEl>
                                      </p:cBhvr>
                                    </p:animEffect>
                                    <p:animScale>
                                      <p:cBhvr>
                                        <p:cTn id="16" dur="250" autoRev="1" fill="hold"/>
                                        <p:tgtEl>
                                          <p:spTgt spid="50"/>
                                        </p:tgtEl>
                                      </p:cBhvr>
                                      <p:by x="105000" y="105000"/>
                                    </p:animScale>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1516" grpId="0" animBg="1"/>
      <p:bldP spid="21516" grpId="1" animBg="1"/>
      <p:bldP spid="14" grpId="0" animBg="1"/>
      <p:bldP spid="50" grpId="0" animBg="1"/>
      <p:bldP spid="50" grpId="1"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49154" name="Title"/>
          <p:cNvSpPr>
            <a:spLocks noGrp="1" noChangeArrowheads="1"/>
          </p:cNvSpPr>
          <p:nvPr>
            <p:ph type="title"/>
          </p:nvPr>
        </p:nvSpPr>
        <p:spPr/>
        <p:txBody>
          <a:bodyPr>
            <a:normAutofit fontScale="90000"/>
          </a:bodyPr>
          <a:lstStyle/>
          <a:p>
            <a:pPr eaLnBrk="1" hangingPunct="1">
              <a:defRPr/>
            </a:pPr>
            <a:r>
              <a:rPr lang="en-US" b="1" dirty="0"/>
              <a:t>KNOW YOUR RADIO – </a:t>
            </a:r>
            <a:br>
              <a:rPr lang="en-US" b="1" dirty="0"/>
            </a:br>
            <a:r>
              <a:rPr lang="en-US" b="1" dirty="0"/>
              <a:t>The Mysteries of SQUELCH</a:t>
            </a:r>
          </a:p>
        </p:txBody>
      </p:sp>
      <p:sp>
        <p:nvSpPr>
          <p:cNvPr id="49155" name="Main Text"/>
          <p:cNvSpPr>
            <a:spLocks noGrp="1" noChangeArrowheads="1"/>
          </p:cNvSpPr>
          <p:nvPr>
            <p:ph idx="1"/>
          </p:nvPr>
        </p:nvSpPr>
        <p:spPr>
          <a:xfrm>
            <a:off x="1009650" y="1867217"/>
            <a:ext cx="7981950" cy="4708525"/>
          </a:xfrm>
        </p:spPr>
        <p:txBody>
          <a:bodyPr>
            <a:normAutofit lnSpcReduction="10000"/>
          </a:bodyPr>
          <a:lstStyle/>
          <a:p>
            <a:pPr marL="285750" indent="-285750" eaLnBrk="1" hangingPunct="1">
              <a:spcAft>
                <a:spcPct val="25000"/>
              </a:spcAft>
              <a:buFont typeface="Wingdings" panose="05000000000000000000" pitchFamily="2" charset="2"/>
              <a:buChar char="§"/>
              <a:tabLst>
                <a:tab pos="457200" algn="l"/>
              </a:tabLst>
            </a:pPr>
            <a:r>
              <a:rPr lang="en-US" altLang="en-US" sz="1800" b="1" dirty="0">
                <a:effectLst/>
                <a:latin typeface="Arial" panose="020B0604020202020204" pitchFamily="34" charset="0"/>
                <a:cs typeface="Arial" panose="020B0604020202020204" pitchFamily="34" charset="0"/>
              </a:rPr>
              <a:t>The SQUELCH circuitry in a radio is designed to keep the radio quiet unless there is a </a:t>
            </a:r>
            <a:r>
              <a:rPr lang="en-US" altLang="en-US" sz="1800" b="1" i="1" dirty="0">
                <a:effectLst/>
                <a:latin typeface="Arial" panose="020B0604020202020204" pitchFamily="34" charset="0"/>
                <a:cs typeface="Arial" panose="020B0604020202020204" pitchFamily="34" charset="0"/>
              </a:rPr>
              <a:t>proper</a:t>
            </a:r>
            <a:r>
              <a:rPr lang="en-US" altLang="en-US" sz="1800" b="1" dirty="0">
                <a:effectLst/>
                <a:latin typeface="Arial" panose="020B0604020202020204" pitchFamily="34" charset="0"/>
                <a:cs typeface="Arial" panose="020B0604020202020204" pitchFamily="34" charset="0"/>
              </a:rPr>
              <a:t> signal present.  </a:t>
            </a:r>
          </a:p>
          <a:p>
            <a:pPr marL="285750" indent="-285750" eaLnBrk="1" hangingPunct="1">
              <a:spcAft>
                <a:spcPct val="25000"/>
              </a:spcAft>
              <a:buFont typeface="Wingdings" panose="05000000000000000000" pitchFamily="2" charset="2"/>
              <a:buChar char="§"/>
              <a:tabLst>
                <a:tab pos="457200" algn="l"/>
              </a:tabLst>
            </a:pPr>
            <a:r>
              <a:rPr lang="en-US" altLang="en-US" sz="1800" b="1" dirty="0">
                <a:effectLst/>
                <a:latin typeface="Arial" panose="020B0604020202020204" pitchFamily="34" charset="0"/>
                <a:cs typeface="Arial" panose="020B0604020202020204" pitchFamily="34" charset="0"/>
              </a:rPr>
              <a:t>When a signal of a certain strength </a:t>
            </a:r>
            <a:r>
              <a:rPr lang="en-US" altLang="en-US" sz="1800" b="1" dirty="0">
                <a:latin typeface="Arial" panose="020B0604020202020204" pitchFamily="34" charset="0"/>
                <a:cs typeface="Arial" panose="020B0604020202020204" pitchFamily="34" charset="0"/>
              </a:rPr>
              <a:t>and</a:t>
            </a:r>
            <a:r>
              <a:rPr lang="en-US" altLang="en-US" sz="1800" b="1" dirty="0">
                <a:effectLst/>
                <a:latin typeface="Arial" panose="020B0604020202020204" pitchFamily="34" charset="0"/>
                <a:cs typeface="Arial" panose="020B0604020202020204" pitchFamily="34" charset="0"/>
              </a:rPr>
              <a:t> property is detected, the squelch opens (i.e. turns on the audio). High ambient noise levels may provide enough signal to open the squelch (e.g. power lines, fluorescent lights).</a:t>
            </a:r>
          </a:p>
          <a:p>
            <a:pPr marL="285750" indent="-285750" eaLnBrk="1" hangingPunct="1">
              <a:spcAft>
                <a:spcPct val="25000"/>
              </a:spcAft>
              <a:buFont typeface="Wingdings" panose="05000000000000000000" pitchFamily="2" charset="2"/>
              <a:buChar char="§"/>
              <a:tabLst>
                <a:tab pos="457200" algn="l"/>
              </a:tabLst>
            </a:pPr>
            <a:r>
              <a:rPr lang="en-US" altLang="en-US" sz="1800" b="1" dirty="0">
                <a:effectLst/>
                <a:latin typeface="Arial" panose="020B0604020202020204" pitchFamily="34" charset="0"/>
                <a:cs typeface="Arial" panose="020B0604020202020204" pitchFamily="34" charset="0"/>
              </a:rPr>
              <a:t>If adjusted too tightly, valid signals may not be strong                     enough to open the squelch. If adjusted too </a:t>
            </a:r>
            <a:r>
              <a:rPr lang="en-US" altLang="en-US" sz="1800" b="1" dirty="0">
                <a:latin typeface="Arial" panose="020B0604020202020204" pitchFamily="34" charset="0"/>
                <a:cs typeface="Arial" panose="020B0604020202020204" pitchFamily="34" charset="0"/>
              </a:rPr>
              <a:t>loose</a:t>
            </a:r>
            <a:r>
              <a:rPr lang="en-US" altLang="en-US" sz="1800" b="1" dirty="0">
                <a:effectLst/>
                <a:latin typeface="Arial" panose="020B0604020202020204" pitchFamily="34" charset="0"/>
                <a:cs typeface="Arial" panose="020B0604020202020204" pitchFamily="34" charset="0"/>
              </a:rPr>
              <a:t>ly,                    ambient noise will become annoying audio. Levels are                          user-adjustable.  </a:t>
            </a:r>
          </a:p>
          <a:p>
            <a:pPr marL="285750" indent="-285750" eaLnBrk="1" hangingPunct="1">
              <a:spcAft>
                <a:spcPct val="25000"/>
              </a:spcAft>
              <a:buFont typeface="Wingdings" panose="05000000000000000000" pitchFamily="2" charset="2"/>
              <a:buChar char="§"/>
              <a:tabLst>
                <a:tab pos="457200" algn="l"/>
              </a:tabLst>
            </a:pPr>
            <a:r>
              <a:rPr lang="en-US" altLang="en-US" sz="1800" b="1" dirty="0">
                <a:effectLst/>
                <a:latin typeface="Arial" panose="020B0604020202020204" pitchFamily="34" charset="0"/>
                <a:cs typeface="Arial" panose="020B0604020202020204" pitchFamily="34" charset="0"/>
              </a:rPr>
              <a:t>There may also be times you will want to fully open the           squelch:</a:t>
            </a:r>
          </a:p>
          <a:p>
            <a:pPr marL="560070" lvl="1" indent="-285750">
              <a:spcAft>
                <a:spcPct val="25000"/>
              </a:spcAft>
              <a:buFont typeface="Wingdings" panose="05000000000000000000" pitchFamily="2" charset="2"/>
              <a:buChar char="§"/>
              <a:tabLst>
                <a:tab pos="457200" algn="l"/>
              </a:tabLst>
            </a:pPr>
            <a:r>
              <a:rPr lang="en-US" sz="1400" b="1" dirty="0">
                <a:latin typeface="Arial" panose="020B0604020202020204" pitchFamily="34" charset="0"/>
                <a:cs typeface="Arial" panose="020B0604020202020204" pitchFamily="34" charset="0"/>
              </a:rPr>
              <a:t>Open squelch is used to set the listening volume level.                                                   (</a:t>
            </a:r>
            <a:r>
              <a:rPr lang="en-US" sz="1100" b="1" dirty="0">
                <a:latin typeface="Arial" panose="020B0604020202020204" pitchFamily="34" charset="0"/>
                <a:cs typeface="Arial" panose="020B0604020202020204" pitchFamily="34" charset="0"/>
              </a:rPr>
              <a:t>to be demonstrated on a later slide</a:t>
            </a:r>
            <a:r>
              <a:rPr lang="en-US"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560070" lvl="1" indent="-285750">
              <a:spcAft>
                <a:spcPct val="25000"/>
              </a:spcAft>
              <a:buFont typeface="Wingdings" panose="05000000000000000000" pitchFamily="2" charset="2"/>
              <a:buChar char="§"/>
              <a:tabLst>
                <a:tab pos="457200" algn="l"/>
              </a:tabLst>
            </a:pPr>
            <a:r>
              <a:rPr lang="en-US" sz="1400" b="1" dirty="0">
                <a:latin typeface="Arial" panose="020B0604020202020204" pitchFamily="34" charset="0"/>
                <a:cs typeface="Arial" panose="020B0604020202020204" pitchFamily="34" charset="0"/>
              </a:rPr>
              <a:t>Open squelch can also be used to hear a very weak signal. (</a:t>
            </a:r>
            <a:r>
              <a:rPr lang="en-US" sz="1100" b="1" dirty="0">
                <a:latin typeface="Arial" panose="020B0604020202020204" pitchFamily="34" charset="0"/>
                <a:cs typeface="Arial" panose="020B0604020202020204" pitchFamily="34" charset="0"/>
              </a:rPr>
              <a:t>monitor</a:t>
            </a:r>
            <a:r>
              <a:rPr lang="en-US" sz="1400" b="1" dirty="0">
                <a:latin typeface="Arial" panose="020B0604020202020204" pitchFamily="34" charset="0"/>
                <a:cs typeface="Arial" panose="020B0604020202020204" pitchFamily="34" charset="0"/>
              </a:rPr>
              <a:t>)</a:t>
            </a:r>
            <a:endParaRPr lang="en-US" altLang="en-US" sz="1400" b="1" dirty="0">
              <a:effectLst/>
              <a:latin typeface="Arial" panose="020B0604020202020204" pitchFamily="34" charset="0"/>
              <a:cs typeface="Arial" panose="020B0604020202020204" pitchFamily="34" charset="0"/>
            </a:endParaRPr>
          </a:p>
        </p:txBody>
      </p:sp>
      <p:pic>
        <p:nvPicPr>
          <p:cNvPr id="3" name="Pic-Screen Bean Question" descr="Screen Bean man scratching head with question mark above"/>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7692" y1="15385" x2="41667" y2="23385"/>
                        <a14:foregroundMark x1="75641" y1="10154" x2="75641" y2="10154"/>
                        <a14:foregroundMark x1="83974" y1="4923" x2="88462" y2="5846"/>
                        <a14:foregroundMark x1="44872" y1="11692" x2="49359" y2="8923"/>
                      </a14:backgroundRemoval>
                    </a14:imgEffect>
                  </a14:imgLayer>
                </a14:imgProps>
              </a:ext>
              <a:ext uri="{28A0092B-C50C-407E-A947-70E740481C1C}">
                <a14:useLocalDpi xmlns:a14="http://schemas.microsoft.com/office/drawing/2010/main" val="0"/>
              </a:ext>
            </a:extLst>
          </a:blip>
          <a:stretch>
            <a:fillRect/>
          </a:stretch>
        </p:blipFill>
        <p:spPr>
          <a:xfrm>
            <a:off x="7391400" y="3445175"/>
            <a:ext cx="1502672" cy="3130567"/>
          </a:xfrm>
          <a:prstGeom prst="rect">
            <a:avLst/>
          </a:prstGeom>
        </p:spPr>
      </p:pic>
      <p:pic>
        <p:nvPicPr>
          <p:cNvPr id="8" name="Pic-Home Button" descr="Home Button - clicking this will return you to the Main Menu">
            <a:hlinkClick r:id="rId5" action="ppaction://hlinksldjump" tooltip="Main Menu"/>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1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ormAutofit fontScale="90000"/>
          </a:bodyPr>
          <a:lstStyle/>
          <a:p>
            <a:pPr>
              <a:defRPr/>
            </a:pPr>
            <a:r>
              <a:rPr lang="en-US" b="1" dirty="0"/>
              <a:t>KNOW YOUR RADIO – </a:t>
            </a:r>
            <a:br>
              <a:rPr lang="en-US" b="1" dirty="0"/>
            </a:br>
            <a:r>
              <a:rPr lang="en-US" b="1" dirty="0"/>
              <a:t>BK DPH Squelch Adjustment</a:t>
            </a:r>
          </a:p>
        </p:txBody>
      </p:sp>
      <p:pic>
        <p:nvPicPr>
          <p:cNvPr id="16" name="Pic-BK Radio top view" descr="Bendix King radio (top view)"/>
          <p:cNvPicPr>
            <a:picLocks noChangeAspect="1"/>
          </p:cNvPicPr>
          <p:nvPr/>
        </p:nvPicPr>
        <p:blipFill>
          <a:blip r:embed="rId3" cstate="print">
            <a:extLst>
              <a:ext uri="{BEBA8EAE-BF5A-486C-A8C5-ECC9F3942E4B}">
                <a14:imgProps xmlns:a14="http://schemas.microsoft.com/office/drawing/2010/main">
                  <a14:imgLayer r:embed="rId4">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2040794" y="3186523"/>
            <a:ext cx="6165199" cy="3467925"/>
          </a:xfrm>
          <a:prstGeom prst="rect">
            <a:avLst/>
          </a:prstGeom>
        </p:spPr>
      </p:pic>
      <p:sp>
        <p:nvSpPr>
          <p:cNvPr id="17" name="Text-Adjust"/>
          <p:cNvSpPr txBox="1"/>
          <p:nvPr/>
        </p:nvSpPr>
        <p:spPr bwMode="auto">
          <a:xfrm>
            <a:off x="2667000" y="2299106"/>
            <a:ext cx="4754563" cy="522287"/>
          </a:xfrm>
          <a:prstGeom prst="rect">
            <a:avLst/>
          </a:prstGeom>
          <a:solidFill>
            <a:schemeClr val="accent1">
              <a:lumMod val="60000"/>
              <a:lumOff val="40000"/>
            </a:schemeClr>
          </a:solidFill>
        </p:spPr>
        <p:txBody>
          <a:bodyPr>
            <a:spAutoFit/>
          </a:bodyPr>
          <a:lstStyle/>
          <a:p>
            <a:pPr>
              <a:defRPr/>
            </a:pPr>
            <a:r>
              <a:rPr lang="en-US" sz="1400" b="1" dirty="0"/>
              <a:t>Adjust squelch and volume by turning the squelch knob clockwise until you hear noise.</a:t>
            </a:r>
          </a:p>
        </p:txBody>
      </p:sp>
      <p:sp>
        <p:nvSpPr>
          <p:cNvPr id="15" name="Clockwise Arrow" descr="Arrow pointing clockwise around the squelch knob&#10;"/>
          <p:cNvSpPr/>
          <p:nvPr/>
        </p:nvSpPr>
        <p:spPr bwMode="auto">
          <a:xfrm>
            <a:off x="4838241" y="3874356"/>
            <a:ext cx="1094716" cy="4318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25" name="Text-Set Volume" descr="Null"/>
          <p:cNvGrpSpPr>
            <a:grpSpLocks/>
          </p:cNvGrpSpPr>
          <p:nvPr/>
        </p:nvGrpSpPr>
        <p:grpSpPr bwMode="auto">
          <a:xfrm>
            <a:off x="2971799" y="2967071"/>
            <a:ext cx="3352801" cy="953585"/>
            <a:chOff x="5028837" y="2832898"/>
            <a:chExt cx="3352332" cy="953657"/>
          </a:xfrm>
        </p:grpSpPr>
        <p:cxnSp>
          <p:nvCxnSpPr>
            <p:cNvPr id="24" name="Straight Arrow Connector 23"/>
            <p:cNvCxnSpPr/>
            <p:nvPr/>
          </p:nvCxnSpPr>
          <p:spPr bwMode="auto">
            <a:xfrm>
              <a:off x="7850085" y="3020559"/>
              <a:ext cx="531084" cy="765996"/>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sp>
          <p:nvSpPr>
            <p:cNvPr id="22" name="TextBox 21"/>
            <p:cNvSpPr txBox="1"/>
            <p:nvPr/>
          </p:nvSpPr>
          <p:spPr bwMode="auto">
            <a:xfrm>
              <a:off x="5028837" y="2832898"/>
              <a:ext cx="3352332" cy="307998"/>
            </a:xfrm>
            <a:prstGeom prst="rect">
              <a:avLst/>
            </a:prstGeom>
            <a:solidFill>
              <a:schemeClr val="accent1">
                <a:lumMod val="60000"/>
                <a:lumOff val="40000"/>
              </a:schemeClr>
            </a:solidFill>
          </p:spPr>
          <p:txBody>
            <a:bodyPr wrap="square" anchor="ctr">
              <a:spAutoFit/>
            </a:bodyPr>
            <a:lstStyle/>
            <a:p>
              <a:pPr>
                <a:defRPr/>
              </a:pPr>
              <a:r>
                <a:rPr lang="en-US" sz="1400" b="1" dirty="0"/>
                <a:t>Set the volume to a comfortable level. </a:t>
              </a:r>
            </a:p>
          </p:txBody>
        </p:sp>
      </p:grpSp>
      <p:sp>
        <p:nvSpPr>
          <p:cNvPr id="26" name="Counterclockwise Arrow" descr="Arrow curved counterclockwise around the squelch knob"/>
          <p:cNvSpPr/>
          <p:nvPr/>
        </p:nvSpPr>
        <p:spPr bwMode="auto">
          <a:xfrm rot="10494019">
            <a:off x="4784999" y="3864297"/>
            <a:ext cx="1097144" cy="458291"/>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0" name="Text-Then Turn"/>
          <p:cNvSpPr txBox="1"/>
          <p:nvPr/>
        </p:nvSpPr>
        <p:spPr bwMode="auto">
          <a:xfrm>
            <a:off x="2149759" y="2560249"/>
            <a:ext cx="5789044" cy="523220"/>
          </a:xfrm>
          <a:prstGeom prst="rect">
            <a:avLst/>
          </a:prstGeom>
          <a:solidFill>
            <a:schemeClr val="accent1">
              <a:lumMod val="60000"/>
              <a:lumOff val="40000"/>
            </a:schemeClr>
          </a:solidFill>
        </p:spPr>
        <p:txBody>
          <a:bodyPr wrap="square">
            <a:spAutoFit/>
          </a:bodyPr>
          <a:lstStyle/>
          <a:p>
            <a:pPr>
              <a:defRPr/>
            </a:pPr>
            <a:r>
              <a:rPr lang="en-US" sz="1400" b="1" dirty="0"/>
              <a:t>Then turn the squelch knob counterclockwise until the noise stops. </a:t>
            </a:r>
          </a:p>
          <a:p>
            <a:pPr>
              <a:defRPr/>
            </a:pPr>
            <a:r>
              <a:rPr lang="en-US" sz="1400" b="1" dirty="0"/>
              <a:t>This is called the Threshold Squelch setting.</a:t>
            </a:r>
          </a:p>
        </p:txBody>
      </p:sp>
      <p:sp>
        <p:nvSpPr>
          <p:cNvPr id="18" name="Text-Or Turn"/>
          <p:cNvSpPr txBox="1"/>
          <p:nvPr/>
        </p:nvSpPr>
        <p:spPr bwMode="auto">
          <a:xfrm>
            <a:off x="2081441" y="1913395"/>
            <a:ext cx="5925680" cy="1815882"/>
          </a:xfrm>
          <a:prstGeom prst="rect">
            <a:avLst/>
          </a:prstGeom>
          <a:solidFill>
            <a:schemeClr val="accent1">
              <a:lumMod val="60000"/>
              <a:lumOff val="40000"/>
            </a:schemeClr>
          </a:solidFill>
        </p:spPr>
        <p:txBody>
          <a:bodyPr wrap="square">
            <a:spAutoFit/>
          </a:bodyPr>
          <a:lstStyle/>
          <a:p>
            <a:pPr>
              <a:defRPr/>
            </a:pPr>
            <a:r>
              <a:rPr lang="en-US" sz="1400" b="1" dirty="0"/>
              <a:t>Or turn the squelch knob all the way counterclockwise until you hear a click (“off” or detent) to set the radio to CG Squelch operation.  </a:t>
            </a:r>
          </a:p>
          <a:p>
            <a:pPr>
              <a:defRPr/>
            </a:pPr>
            <a:r>
              <a:rPr lang="en-US" sz="1400" b="1" dirty="0"/>
              <a:t>The radio will then only receive traffic that is transmitting the proper code guard (CG).  </a:t>
            </a:r>
          </a:p>
          <a:p>
            <a:pPr>
              <a:defRPr/>
            </a:pPr>
            <a:endParaRPr lang="en-US" sz="1400" b="1" dirty="0"/>
          </a:p>
          <a:p>
            <a:pPr>
              <a:defRPr/>
            </a:pPr>
            <a:r>
              <a:rPr lang="en-US" sz="1400" b="1" dirty="0">
                <a:solidFill>
                  <a:srgbClr val="C00000"/>
                </a:solidFill>
              </a:rPr>
              <a:t>As previously mentioned, NIFC-NIRSC systems will have an assigned CG on TX and RX; radios should always be set to the CG Squelch mode unless you need to monitor.</a:t>
            </a:r>
          </a:p>
        </p:txBody>
      </p:sp>
      <p:pic>
        <p:nvPicPr>
          <p:cNvPr id="21" name="Pic-Home Button" descr="Home Button - clicking this will return you to the Main Menu">
            <a:hlinkClick r:id="rId5" action="ppaction://hlinksldjump" tooltip="Main Menu"/>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176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1" nodeType="withEffect">
                                  <p:stCondLst>
                                    <p:cond delay="1000"/>
                                  </p:stCondLst>
                                  <p:childTnLst>
                                    <p:set>
                                      <p:cBhvr>
                                        <p:cTn id="1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Static.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Static.wav"/>
                                        </p:tgtEl>
                                      </p:cMediaNode>
                                    </p:audio>
                                  </p:sub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bg/>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5" grpId="0" animBg="1"/>
      <p:bldP spid="15" grpId="1" animBg="1"/>
      <p:bldP spid="26" grpId="0" animBg="1"/>
      <p:bldP spid="26" grpId="1" animBg="1"/>
      <p:bldP spid="20" grpId="0" animBg="1"/>
      <p:bldP spid="20" grpId="1" animBg="1"/>
      <p:bldP spid="1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ctrTitle"/>
          </p:nvPr>
        </p:nvSpPr>
        <p:spPr>
          <a:xfrm>
            <a:off x="1066800" y="359898"/>
            <a:ext cx="8001000" cy="1849902"/>
          </a:xfrm>
        </p:spPr>
        <p:txBody>
          <a:bodyPr anchor="ctr">
            <a:normAutofit fontScale="90000"/>
          </a:bodyPr>
          <a:lstStyle/>
          <a:p>
            <a:pPr algn="ctr"/>
            <a:r>
              <a:rPr lang="en-US" sz="3600" dirty="0"/>
              <a:t>National Incident Radio Support Cache</a:t>
            </a:r>
            <a:br>
              <a:rPr lang="en-US" sz="4800" dirty="0"/>
            </a:br>
            <a:r>
              <a:rPr lang="en-US" sz="5300" dirty="0"/>
              <a:t>Basic Radio Operation Training</a:t>
            </a:r>
            <a:br>
              <a:rPr lang="en-US" sz="4800" dirty="0"/>
            </a:br>
            <a:r>
              <a:rPr lang="en-US" sz="3600" dirty="0"/>
              <a:t>NIFC – NIICD – NIRSC</a:t>
            </a:r>
          </a:p>
        </p:txBody>
      </p:sp>
      <p:pic>
        <p:nvPicPr>
          <p:cNvPr id="11" name="Pic-Firefighter on radio" descr="Wildland firefighter operating a handheld Bendix King radi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0807" y="2286000"/>
            <a:ext cx="5732981" cy="390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NIFC logo" descr="National Interagency Fire Cen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5419478"/>
            <a:ext cx="1295400" cy="1295400"/>
          </a:xfrm>
          <a:prstGeom prst="rect">
            <a:avLst/>
          </a:prstGeom>
        </p:spPr>
      </p:pic>
      <p:pic>
        <p:nvPicPr>
          <p:cNvPr id="8" name="Pic-NIICD logo" descr="National Interagency Incident Communications Division Logo" title="National Interagency Incident Communications Division Logo"/>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1958" y1="27179" x2="8309" y2="47179"/>
                        <a14:foregroundMark x1="8902" y1="52179" x2="14243" y2="71026"/>
                        <a14:foregroundMark x1="19288" y1="78205" x2="30712" y2="85000"/>
                        <a14:foregroundMark x1="70772" y1="86026" x2="92285" y2="64359"/>
                        <a14:foregroundMark x1="91098" y1="60000" x2="90356" y2="33718"/>
                        <a14:foregroundMark x1="86350" y1="33205" x2="63650" y2="18590"/>
                        <a14:foregroundMark x1="62463" y1="18333" x2="34421" y2="18077"/>
                        <a14:foregroundMark x1="27300" y1="40385" x2="27300" y2="40385"/>
                        <a14:foregroundMark x1="22997" y1="47692" x2="37834" y2="30256"/>
                        <a14:foregroundMark x1="51929" y1="29615" x2="48071" y2="32949"/>
                        <a14:foregroundMark x1="71810" y1="40128" x2="75519" y2="38590"/>
                        <a14:foregroundMark x1="76706" y1="50385" x2="78042" y2="63462"/>
                        <a14:foregroundMark x1="59050" y1="58590" x2="57715" y2="60000"/>
                        <a14:foregroundMark x1="54896" y1="64615" x2="51632" y2="67179"/>
                        <a14:foregroundMark x1="35757" y1="76923" x2="53709" y2="78462"/>
                        <a14:foregroundMark x1="28487" y1="65128" x2="26706" y2="55769"/>
                      </a14:backgroundRemoval>
                    </a14:imgEffect>
                  </a14:imgLayer>
                </a14:imgProps>
              </a:ext>
              <a:ext uri="{28A0092B-C50C-407E-A947-70E740481C1C}">
                <a14:useLocalDpi xmlns:a14="http://schemas.microsoft.com/office/drawing/2010/main" val="0"/>
              </a:ext>
            </a:extLst>
          </a:blip>
          <a:stretch>
            <a:fillRect/>
          </a:stretch>
        </p:blipFill>
        <p:spPr>
          <a:xfrm>
            <a:off x="7113625" y="5241925"/>
            <a:ext cx="1317550" cy="1524000"/>
          </a:xfrm>
          <a:prstGeom prst="rect">
            <a:avLst/>
          </a:prstGeom>
        </p:spPr>
      </p:pic>
      <p:sp>
        <p:nvSpPr>
          <p:cNvPr id="6" name="Date"/>
          <p:cNvSpPr txBox="1"/>
          <p:nvPr/>
        </p:nvSpPr>
        <p:spPr>
          <a:xfrm>
            <a:off x="4483648" y="6550481"/>
            <a:ext cx="1167307" cy="200055"/>
          </a:xfrm>
          <a:prstGeom prst="rect">
            <a:avLst/>
          </a:prstGeom>
          <a:noFill/>
        </p:spPr>
        <p:txBody>
          <a:bodyPr wrap="none" rtlCol="0">
            <a:spAutoFit/>
          </a:bodyPr>
          <a:lstStyle/>
          <a:p>
            <a:pPr algn="ctr"/>
            <a:r>
              <a:rPr lang="en-US" sz="700" dirty="0">
                <a:latin typeface="Arial" panose="020B0604020202020204" pitchFamily="34" charset="0"/>
                <a:cs typeface="Arial" panose="020B0604020202020204" pitchFamily="34" charset="0"/>
              </a:rPr>
              <a:t>Kim Albracht 12/06/2019</a:t>
            </a:r>
          </a:p>
        </p:txBody>
      </p:sp>
    </p:spTree>
    <p:extLst>
      <p:ext uri="{BB962C8B-B14F-4D97-AF65-F5344CB8AC3E}">
        <p14:creationId xmlns:p14="http://schemas.microsoft.com/office/powerpoint/2010/main" val="973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74754" name="Title"/>
          <p:cNvSpPr>
            <a:spLocks noGrp="1" noChangeArrowheads="1"/>
          </p:cNvSpPr>
          <p:nvPr>
            <p:ph type="title"/>
          </p:nvPr>
        </p:nvSpPr>
        <p:spPr/>
        <p:txBody>
          <a:bodyPr>
            <a:normAutofit fontScale="90000"/>
          </a:bodyPr>
          <a:lstStyle/>
          <a:p>
            <a:pPr eaLnBrk="1" hangingPunct="1">
              <a:defRPr/>
            </a:pPr>
            <a:r>
              <a:rPr lang="en-US" b="1" dirty="0"/>
              <a:t>KNOW YOUR RADIO - Scanning</a:t>
            </a:r>
          </a:p>
        </p:txBody>
      </p:sp>
      <p:sp>
        <p:nvSpPr>
          <p:cNvPr id="74755" name="Main Text"/>
          <p:cNvSpPr>
            <a:spLocks noGrp="1" noChangeArrowheads="1"/>
          </p:cNvSpPr>
          <p:nvPr>
            <p:ph idx="1"/>
          </p:nvPr>
        </p:nvSpPr>
        <p:spPr>
          <a:xfrm>
            <a:off x="1066800" y="1676400"/>
            <a:ext cx="8001000" cy="4114800"/>
          </a:xfrm>
        </p:spPr>
        <p:txBody>
          <a:bodyPr>
            <a:noAutofit/>
          </a:bodyPr>
          <a:lstStyle/>
          <a:p>
            <a:pPr marL="285750" indent="-285750" eaLnBrk="1" hangingPunct="1">
              <a:buFont typeface="Wingdings" panose="05000000000000000000" pitchFamily="2" charset="2"/>
              <a:buChar char="§"/>
              <a:defRPr/>
            </a:pPr>
            <a:r>
              <a:rPr lang="en-US" sz="1600" b="1" dirty="0">
                <a:effectLst/>
                <a:latin typeface="Arial" charset="0"/>
                <a:cs typeface="Arial" charset="0"/>
              </a:rPr>
              <a:t>The Scan function allows the user to monitor several channels at one time in addition to the current selected channel.  Scan operates only when the radio is not transmitting.  When a scanned signal is detected, the radio stops scanning, locks onto that channel, and receives the message.</a:t>
            </a:r>
          </a:p>
          <a:p>
            <a:pPr marL="285750" indent="-285750" eaLnBrk="1" hangingPunct="1">
              <a:buFont typeface="Wingdings" panose="05000000000000000000" pitchFamily="2" charset="2"/>
              <a:buChar char="§"/>
              <a:defRPr/>
            </a:pPr>
            <a:r>
              <a:rPr lang="en-US" sz="1600" b="1" dirty="0">
                <a:effectLst/>
                <a:latin typeface="Arial" charset="0"/>
                <a:cs typeface="Arial" charset="0"/>
              </a:rPr>
              <a:t>The received channel will be shown on the display if different from the current </a:t>
            </a:r>
            <a:r>
              <a:rPr lang="en-US" sz="1600" b="1" dirty="0">
                <a:latin typeface="Arial" charset="0"/>
                <a:cs typeface="Arial" charset="0"/>
              </a:rPr>
              <a:t>transmit</a:t>
            </a:r>
            <a:r>
              <a:rPr lang="en-US" sz="1600" b="1" dirty="0">
                <a:effectLst/>
                <a:latin typeface="Arial" charset="0"/>
                <a:cs typeface="Arial" charset="0"/>
              </a:rPr>
              <a:t> channel.  Once the signal ends, the radio continues to monitor that channel during a certain scan delay time before it resumes scanning.  </a:t>
            </a:r>
          </a:p>
          <a:p>
            <a:pPr marL="285750" indent="-285750" eaLnBrk="1" hangingPunct="1">
              <a:buFont typeface="Wingdings" panose="05000000000000000000" pitchFamily="2" charset="2"/>
              <a:buChar char="§"/>
              <a:defRPr/>
            </a:pPr>
            <a:r>
              <a:rPr lang="en-US" sz="1600" b="1" dirty="0">
                <a:latin typeface="Arial" charset="0"/>
                <a:cs typeface="Arial" charset="0"/>
              </a:rPr>
              <a:t>To respond to a message received on a scanned channel other than the selected transmit channel, you must first turn the channel knob to that channel.</a:t>
            </a:r>
            <a:endParaRPr lang="en-US" sz="1600" b="1" dirty="0">
              <a:effectLst/>
              <a:latin typeface="Arial" charset="0"/>
              <a:cs typeface="Arial" charset="0"/>
            </a:endParaRPr>
          </a:p>
        </p:txBody>
      </p:sp>
      <p:pic>
        <p:nvPicPr>
          <p:cNvPr id="10" name="Pic-BK Radio top view" descr="Bendix King radio (top view)"/>
          <p:cNvPicPr>
            <a:picLocks noChangeAspect="1"/>
          </p:cNvPicPr>
          <p:nvPr/>
        </p:nvPicPr>
        <p:blipFill>
          <a:blip r:embed="rId3" cstate="print">
            <a:extLst>
              <a:ext uri="{BEBA8EAE-BF5A-486C-A8C5-ECC9F3942E4B}">
                <a14:imgProps xmlns:a14="http://schemas.microsoft.com/office/drawing/2010/main">
                  <a14:imgLayer r:embed="rId4">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2629894" y="4011502"/>
            <a:ext cx="5105400" cy="2871788"/>
          </a:xfrm>
          <a:prstGeom prst="rect">
            <a:avLst/>
          </a:prstGeom>
        </p:spPr>
      </p:pic>
      <p:sp>
        <p:nvSpPr>
          <p:cNvPr id="24" name="Text-Scan Switch"/>
          <p:cNvSpPr txBox="1"/>
          <p:nvPr/>
        </p:nvSpPr>
        <p:spPr>
          <a:xfrm>
            <a:off x="2286000" y="5943600"/>
            <a:ext cx="609600" cy="461665"/>
          </a:xfrm>
          <a:prstGeom prst="rect">
            <a:avLst/>
          </a:prstGeom>
          <a:noFill/>
        </p:spPr>
        <p:txBody>
          <a:bodyPr wrap="square" rtlCol="0">
            <a:spAutoFit/>
          </a:bodyPr>
          <a:lstStyle/>
          <a:p>
            <a:r>
              <a:rPr lang="en-US" sz="1200" dirty="0"/>
              <a:t>Scan Switch</a:t>
            </a:r>
          </a:p>
        </p:txBody>
      </p:sp>
      <p:cxnSp>
        <p:nvCxnSpPr>
          <p:cNvPr id="17" name="Arrow to scan switch" descr="Arrow pointing at Scan Switch"/>
          <p:cNvCxnSpPr/>
          <p:nvPr/>
        </p:nvCxnSpPr>
        <p:spPr>
          <a:xfrm flipV="1">
            <a:off x="2819400" y="6019800"/>
            <a:ext cx="1828800" cy="761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Home Button" descr="Home Button - clicking this will return you to the Main Menu">
            <a:hlinkClick r:id="rId5" action="ppaction://hlinksldjump" tooltip="Main Menu"/>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1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3" name="Title 2"/>
          <p:cNvSpPr>
            <a:spLocks noGrp="1"/>
          </p:cNvSpPr>
          <p:nvPr>
            <p:ph type="title"/>
          </p:nvPr>
        </p:nvSpPr>
        <p:spPr/>
        <p:txBody>
          <a:bodyPr>
            <a:normAutofit fontScale="90000"/>
          </a:bodyPr>
          <a:lstStyle/>
          <a:p>
            <a:r>
              <a:rPr lang="en-US" b="1" dirty="0"/>
              <a:t>KNOW YOUR RADIO –</a:t>
            </a:r>
            <a:br>
              <a:rPr lang="en-US" b="1" dirty="0"/>
            </a:br>
            <a:r>
              <a:rPr lang="en-US" b="1" dirty="0"/>
              <a:t>BK DPH Scanning</a:t>
            </a:r>
          </a:p>
        </p:txBody>
      </p:sp>
      <p:grpSp>
        <p:nvGrpSpPr>
          <p:cNvPr id="37" name="Pic-BK Radio display keypad" descr="Bendix King Radio display and keypad"/>
          <p:cNvGrpSpPr/>
          <p:nvPr/>
        </p:nvGrpSpPr>
        <p:grpSpPr>
          <a:xfrm>
            <a:off x="1219200" y="2980497"/>
            <a:ext cx="2438400" cy="3084746"/>
            <a:chOff x="1447800" y="3352166"/>
            <a:chExt cx="2438400" cy="3084746"/>
          </a:xfrm>
        </p:grpSpPr>
        <p:pic>
          <p:nvPicPr>
            <p:cNvPr id="38" name="Picture 37" title="BK Radio Screen and Keyp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39" name="Rectangle 38"/>
            <p:cNvSpPr/>
            <p:nvPr/>
          </p:nvSpPr>
          <p:spPr>
            <a:xfrm>
              <a:off x="1905000" y="3876016"/>
              <a:ext cx="1595294" cy="469186"/>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15" name="Text-Tac 1" descr="Channel label in the radio display"/>
          <p:cNvSpPr txBox="1">
            <a:spLocks noChangeArrowheads="1"/>
          </p:cNvSpPr>
          <p:nvPr/>
        </p:nvSpPr>
        <p:spPr bwMode="auto">
          <a:xfrm>
            <a:off x="1769391" y="3544525"/>
            <a:ext cx="1050672"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TAC 1</a:t>
            </a:r>
            <a:endParaRPr lang="en-US" altLang="en-US" sz="2000" b="1" dirty="0">
              <a:solidFill>
                <a:schemeClr val="tx1"/>
              </a:solidFill>
              <a:effectLst/>
              <a:latin typeface="Eras Medium ITC" panose="020B0602030504020804" pitchFamily="34" charset="0"/>
              <a:cs typeface="Arial" charset="0"/>
            </a:endParaRPr>
          </a:p>
        </p:txBody>
      </p:sp>
      <p:pic>
        <p:nvPicPr>
          <p:cNvPr id="40" name="Pic-BK Radio top view" descr="Bendix King radio (top view)"/>
          <p:cNvPicPr>
            <a:picLocks noChangeAspect="1"/>
          </p:cNvPicPr>
          <p:nvPr/>
        </p:nvPicPr>
        <p:blipFill>
          <a:blip r:embed="rId4" cstate="print">
            <a:extLst>
              <a:ext uri="{BEBA8EAE-BF5A-486C-A8C5-ECC9F3942E4B}">
                <a14:imgProps xmlns:a14="http://schemas.microsoft.com/office/drawing/2010/main">
                  <a14:imgLayer r:embed="rId5">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2952628" y="2039178"/>
            <a:ext cx="4075742" cy="2292605"/>
          </a:xfrm>
          <a:prstGeom prst="rect">
            <a:avLst/>
          </a:prstGeom>
        </p:spPr>
      </p:pic>
      <p:grpSp>
        <p:nvGrpSpPr>
          <p:cNvPr id="4" name="Pic-Switch Inset" descr="A box around the Hi/Low, scan, and priority scan switches on the top of the Bendix King radio, with an arrow pointing to an inset view of the same."/>
          <p:cNvGrpSpPr/>
          <p:nvPr/>
        </p:nvGrpSpPr>
        <p:grpSpPr>
          <a:xfrm>
            <a:off x="3967162" y="3194165"/>
            <a:ext cx="2276475" cy="3096076"/>
            <a:chOff x="3967162" y="3194165"/>
            <a:chExt cx="2276475" cy="3096076"/>
          </a:xfrm>
        </p:grpSpPr>
        <p:pic>
          <p:nvPicPr>
            <p:cNvPr id="19" name="Picture 18" descr="Inset picture of the Hi/Low, Scan, and Priority Scan switches"/>
            <p:cNvPicPr>
              <a:picLocks noChangeAspect="1"/>
            </p:cNvPicPr>
            <p:nvPr/>
          </p:nvPicPr>
          <p:blipFill>
            <a:blip r:embed="rId6"/>
            <a:stretch>
              <a:fillRect/>
            </a:stretch>
          </p:blipFill>
          <p:spPr>
            <a:xfrm>
              <a:off x="3967162" y="4826566"/>
              <a:ext cx="2276475" cy="1463675"/>
            </a:xfrm>
            <a:prstGeom prst="rect">
              <a:avLst/>
            </a:prstGeom>
            <a:ln w="57150">
              <a:noFill/>
            </a:ln>
          </p:spPr>
        </p:pic>
        <p:sp>
          <p:nvSpPr>
            <p:cNvPr id="9" name="Rectangle 8" descr="blank"/>
            <p:cNvSpPr/>
            <p:nvPr/>
          </p:nvSpPr>
          <p:spPr>
            <a:xfrm>
              <a:off x="4233683" y="4953000"/>
              <a:ext cx="1728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Box around the Hi/Low, Scan, and Priority Scan switches"/>
            <p:cNvSpPr/>
            <p:nvPr/>
          </p:nvSpPr>
          <p:spPr bwMode="auto">
            <a:xfrm>
              <a:off x="4080499" y="3194165"/>
              <a:ext cx="1041884" cy="700720"/>
            </a:xfrm>
            <a:prstGeom prst="rect">
              <a:avLst/>
            </a:prstGeom>
            <a:noFill/>
            <a:ln w="57150"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lang="en-US"/>
            </a:p>
          </p:txBody>
        </p:sp>
        <p:cxnSp>
          <p:nvCxnSpPr>
            <p:cNvPr id="17" name="Straight Arrow Connector 16" descr="Arrow pointing from the Hi/Lo, scan, and priority scan switches to the inset of those switches."/>
            <p:cNvCxnSpPr>
              <a:stCxn id="7" idx="2"/>
            </p:cNvCxnSpPr>
            <p:nvPr/>
          </p:nvCxnSpPr>
          <p:spPr bwMode="auto">
            <a:xfrm>
              <a:off x="4601441" y="3894885"/>
              <a:ext cx="0" cy="1058115"/>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sp>
          <p:nvSpPr>
            <p:cNvPr id="47" name="TextBox 46" descr="High power switch label"/>
            <p:cNvSpPr txBox="1"/>
            <p:nvPr/>
          </p:nvSpPr>
          <p:spPr>
            <a:xfrm>
              <a:off x="4167701" y="5973875"/>
              <a:ext cx="570899"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HI</a:t>
              </a:r>
            </a:p>
          </p:txBody>
        </p:sp>
        <p:sp>
          <p:nvSpPr>
            <p:cNvPr id="43" name="TextBox 42" descr="Low power switch label"/>
            <p:cNvSpPr txBox="1"/>
            <p:nvPr/>
          </p:nvSpPr>
          <p:spPr>
            <a:xfrm>
              <a:off x="4167702" y="5142367"/>
              <a:ext cx="570899"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LO</a:t>
              </a:r>
            </a:p>
          </p:txBody>
        </p:sp>
        <p:sp>
          <p:nvSpPr>
            <p:cNvPr id="48" name="TextBox 47" descr="Scan switch label"/>
            <p:cNvSpPr txBox="1"/>
            <p:nvPr/>
          </p:nvSpPr>
          <p:spPr>
            <a:xfrm>
              <a:off x="4699266" y="5134555"/>
              <a:ext cx="745003"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SCAN</a:t>
              </a:r>
            </a:p>
          </p:txBody>
        </p:sp>
        <p:sp>
          <p:nvSpPr>
            <p:cNvPr id="49" name="TextBox 48" descr="Priority switch label"/>
            <p:cNvSpPr txBox="1"/>
            <p:nvPr/>
          </p:nvSpPr>
          <p:spPr>
            <a:xfrm>
              <a:off x="5377271" y="5142002"/>
              <a:ext cx="600252"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PRI</a:t>
              </a:r>
            </a:p>
          </p:txBody>
        </p:sp>
        <p:sp>
          <p:nvSpPr>
            <p:cNvPr id="22" name="Rectangle 21" descr="Box depicting the inset of Hi/Low, Scan, and Priority Scan switches"/>
            <p:cNvSpPr/>
            <p:nvPr/>
          </p:nvSpPr>
          <p:spPr>
            <a:xfrm>
              <a:off x="4080499" y="4953000"/>
              <a:ext cx="2005969" cy="1328653"/>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Arrow to Scan switch" descr="Arrow pointing to the SCAN switch in the inset box"/>
          <p:cNvCxnSpPr/>
          <p:nvPr/>
        </p:nvCxnSpPr>
        <p:spPr bwMode="auto">
          <a:xfrm flipH="1">
            <a:off x="5181600" y="2286000"/>
            <a:ext cx="1524000" cy="2895600"/>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cxnSp>
        <p:nvCxnSpPr>
          <p:cNvPr id="32" name="Arrow to SCN" descr="Arrow pointing to SCN (scan) in the radio display"/>
          <p:cNvCxnSpPr/>
          <p:nvPr/>
        </p:nvCxnSpPr>
        <p:spPr bwMode="auto">
          <a:xfrm flipH="1">
            <a:off x="3200400" y="3276600"/>
            <a:ext cx="3540800" cy="362967"/>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sp>
        <p:nvSpPr>
          <p:cNvPr id="45" name="Text-To Enable"/>
          <p:cNvSpPr txBox="1"/>
          <p:nvPr/>
        </p:nvSpPr>
        <p:spPr>
          <a:xfrm>
            <a:off x="6470125" y="1843761"/>
            <a:ext cx="2488897" cy="1938992"/>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defRPr/>
            </a:pPr>
            <a:r>
              <a:rPr lang="en-US" sz="1400" b="1" dirty="0">
                <a:cs typeface="Arial" charset="0"/>
              </a:rPr>
              <a:t>TO ENABLE SCAN </a:t>
            </a:r>
          </a:p>
          <a:p>
            <a:pPr>
              <a:defRPr/>
            </a:pPr>
            <a:endParaRPr lang="en-US" sz="1000" b="1" dirty="0">
              <a:cs typeface="Arial" charset="0"/>
            </a:endParaRPr>
          </a:p>
          <a:p>
            <a:pPr>
              <a:defRPr/>
            </a:pPr>
            <a:r>
              <a:rPr lang="en-US" sz="1400" b="1" dirty="0">
                <a:cs typeface="Arial" charset="0"/>
              </a:rPr>
              <a:t>Flip up the switch labeled </a:t>
            </a:r>
            <a:r>
              <a:rPr lang="en-US" sz="1400" b="1" u="sng" dirty="0">
                <a:cs typeface="Arial" charset="0"/>
              </a:rPr>
              <a:t>SCAN</a:t>
            </a:r>
            <a:r>
              <a:rPr lang="en-US" sz="1400" b="1" dirty="0">
                <a:cs typeface="Arial" charset="0"/>
              </a:rPr>
              <a:t>.  </a:t>
            </a:r>
          </a:p>
          <a:p>
            <a:pPr>
              <a:defRPr/>
            </a:pPr>
            <a:endParaRPr lang="en-US" sz="1000" b="1" dirty="0">
              <a:cs typeface="Arial" charset="0"/>
            </a:endParaRPr>
          </a:p>
          <a:p>
            <a:pPr>
              <a:defRPr/>
            </a:pPr>
            <a:r>
              <a:rPr lang="en-US" sz="1400" b="1" dirty="0">
                <a:cs typeface="Arial" charset="0"/>
              </a:rPr>
              <a:t>The LCD display will indicate that SCAN is active by flashing SCN on the display.</a:t>
            </a:r>
            <a:endParaRPr lang="en-US" sz="1400" b="1" dirty="0"/>
          </a:p>
        </p:txBody>
      </p:sp>
      <p:sp>
        <p:nvSpPr>
          <p:cNvPr id="34" name="Blue Arrow up" descr="Arrow indicating turning the SCAN switch on"/>
          <p:cNvSpPr>
            <a:spLocks noChangeShapeType="1"/>
          </p:cNvSpPr>
          <p:nvPr/>
        </p:nvSpPr>
        <p:spPr bwMode="auto">
          <a:xfrm flipH="1" flipV="1">
            <a:off x="5360443" y="5432698"/>
            <a:ext cx="1588" cy="560387"/>
          </a:xfrm>
          <a:prstGeom prst="line">
            <a:avLst/>
          </a:prstGeom>
          <a:noFill/>
          <a:ln w="50800">
            <a:solidFill>
              <a:srgbClr val="0000FF"/>
            </a:solidFill>
            <a:round/>
            <a:headEnd/>
            <a:tailEnd type="triangle" w="med" len="med"/>
          </a:ln>
          <a:effectLst>
            <a:outerShdw dist="107763" dir="2700000" algn="ctr" rotWithShape="0">
              <a:schemeClr val="bg2">
                <a:alpha val="50000"/>
              </a:schemeClr>
            </a:outerShdw>
          </a:effectLst>
        </p:spPr>
        <p:txBody>
          <a:bodyPr lIns="0" tIns="0" rIns="0" bIns="0" anchor="ctr"/>
          <a:lstStyle/>
          <a:p>
            <a:pPr>
              <a:defRPr/>
            </a:pPr>
            <a:endParaRPr lang="en-US"/>
          </a:p>
        </p:txBody>
      </p:sp>
      <p:sp>
        <p:nvSpPr>
          <p:cNvPr id="27" name="Text-SCN" descr="SCN (scan) in the radio display"/>
          <p:cNvSpPr txBox="1">
            <a:spLocks noChangeArrowheads="1"/>
          </p:cNvSpPr>
          <p:nvPr/>
        </p:nvSpPr>
        <p:spPr bwMode="auto">
          <a:xfrm>
            <a:off x="2748634" y="3525228"/>
            <a:ext cx="407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1000" b="1" dirty="0">
                <a:solidFill>
                  <a:schemeClr val="tx1"/>
                </a:solidFill>
                <a:effectLst/>
                <a:latin typeface="Arial" charset="0"/>
                <a:cs typeface="Arial" charset="0"/>
              </a:rPr>
              <a:t>SCN</a:t>
            </a:r>
          </a:p>
        </p:txBody>
      </p:sp>
      <p:cxnSp>
        <p:nvCxnSpPr>
          <p:cNvPr id="36" name="Arrow to Scan switch 2" descr="Arrow pointing to the SCAN switch in the inset box"/>
          <p:cNvCxnSpPr/>
          <p:nvPr/>
        </p:nvCxnSpPr>
        <p:spPr bwMode="auto">
          <a:xfrm flipH="1">
            <a:off x="5360443" y="4518919"/>
            <a:ext cx="1452051" cy="815081"/>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cxnSp>
        <p:nvCxnSpPr>
          <p:cNvPr id="30" name="Arrow to SCN 2" descr="Arrow pointing to the SCN (scan) label in the radio display"/>
          <p:cNvCxnSpPr/>
          <p:nvPr/>
        </p:nvCxnSpPr>
        <p:spPr bwMode="auto">
          <a:xfrm flipH="1" flipV="1">
            <a:off x="3200400" y="3639567"/>
            <a:ext cx="3593846" cy="1835644"/>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sp>
        <p:nvSpPr>
          <p:cNvPr id="46" name="Text-To Disable"/>
          <p:cNvSpPr txBox="1"/>
          <p:nvPr/>
        </p:nvSpPr>
        <p:spPr>
          <a:xfrm>
            <a:off x="6483377" y="3904327"/>
            <a:ext cx="2475645" cy="2554545"/>
          </a:xfrm>
          <a:prstGeom prst="rect">
            <a:avLst/>
          </a:prstGeom>
          <a:solidFill>
            <a:schemeClr val="accent1">
              <a:lumMod val="60000"/>
              <a:lumOff val="40000"/>
            </a:schemeClr>
          </a:solidFill>
        </p:spPr>
        <p:txBody>
          <a:bodyPr wrap="square">
            <a:spAutoFit/>
          </a:bodyPr>
          <a:lstStyle/>
          <a:p>
            <a:pPr>
              <a:defRPr/>
            </a:pPr>
            <a:r>
              <a:rPr lang="en-US" sz="1400" b="1" dirty="0">
                <a:cs typeface="Arial" charset="0"/>
              </a:rPr>
              <a:t>TO DISABLE SCAN</a:t>
            </a:r>
          </a:p>
          <a:p>
            <a:pPr>
              <a:defRPr/>
            </a:pPr>
            <a:endParaRPr lang="en-US" sz="1000" b="1" dirty="0">
              <a:cs typeface="Arial" charset="0"/>
            </a:endParaRPr>
          </a:p>
          <a:p>
            <a:pPr>
              <a:defRPr/>
            </a:pPr>
            <a:r>
              <a:rPr lang="en-US" sz="1400" b="1" dirty="0">
                <a:cs typeface="Arial" charset="0"/>
              </a:rPr>
              <a:t>Flip down the switch labeled </a:t>
            </a:r>
            <a:r>
              <a:rPr lang="en-US" sz="1400" b="1" u="sng" dirty="0">
                <a:cs typeface="Arial" charset="0"/>
              </a:rPr>
              <a:t>SCAN</a:t>
            </a:r>
            <a:r>
              <a:rPr lang="en-US" sz="1400" b="1" dirty="0">
                <a:cs typeface="Arial" charset="0"/>
              </a:rPr>
              <a:t>.  </a:t>
            </a:r>
          </a:p>
          <a:p>
            <a:pPr>
              <a:defRPr/>
            </a:pPr>
            <a:endParaRPr lang="en-US" sz="1000" b="1" dirty="0">
              <a:cs typeface="Arial" charset="0"/>
            </a:endParaRPr>
          </a:p>
          <a:p>
            <a:pPr>
              <a:defRPr/>
            </a:pPr>
            <a:r>
              <a:rPr lang="en-US" sz="1400" b="1" dirty="0">
                <a:cs typeface="Arial" charset="0"/>
              </a:rPr>
              <a:t>The LCD display will indicate that SCAN is disabled by displaying SCN as steady letters – not flashing – if on a scanned channel, or blank if on an </a:t>
            </a:r>
            <a:r>
              <a:rPr lang="en-US" sz="1400" b="1" dirty="0" err="1">
                <a:cs typeface="Arial" charset="0"/>
              </a:rPr>
              <a:t>unscanned</a:t>
            </a:r>
            <a:r>
              <a:rPr lang="en-US" sz="1400" b="1" dirty="0">
                <a:cs typeface="Arial" charset="0"/>
              </a:rPr>
              <a:t> channel.</a:t>
            </a:r>
            <a:endParaRPr lang="en-US" sz="1400" b="1" dirty="0"/>
          </a:p>
        </p:txBody>
      </p:sp>
      <p:sp>
        <p:nvSpPr>
          <p:cNvPr id="44" name="Blue Arrow down" descr="Arrow indicating turning the SCAN switch off"/>
          <p:cNvSpPr>
            <a:spLocks noChangeShapeType="1"/>
          </p:cNvSpPr>
          <p:nvPr/>
        </p:nvSpPr>
        <p:spPr bwMode="auto">
          <a:xfrm flipH="1">
            <a:off x="5362031" y="5461924"/>
            <a:ext cx="0" cy="539750"/>
          </a:xfrm>
          <a:prstGeom prst="line">
            <a:avLst/>
          </a:prstGeom>
          <a:noFill/>
          <a:ln w="50800">
            <a:solidFill>
              <a:srgbClr val="0000FF"/>
            </a:solidFill>
            <a:round/>
            <a:headEnd/>
            <a:tailEnd type="triangle" w="med" len="med"/>
          </a:ln>
          <a:effectLst>
            <a:outerShdw dist="107763" dir="2700000" algn="ctr" rotWithShape="0">
              <a:schemeClr val="bg2">
                <a:alpha val="50000"/>
              </a:schemeClr>
            </a:outerShdw>
          </a:effectLst>
        </p:spPr>
        <p:txBody>
          <a:bodyPr lIns="0" tIns="0" rIns="0" bIns="0" anchor="ctr"/>
          <a:lstStyle/>
          <a:p>
            <a:pPr>
              <a:defRPr/>
            </a:pPr>
            <a:endParaRPr lang="en-US"/>
          </a:p>
        </p:txBody>
      </p:sp>
      <p:pic>
        <p:nvPicPr>
          <p:cNvPr id="11" name="Pic-Scan switch up" descr="Scan switch in the ON posi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1242" y="5383912"/>
            <a:ext cx="381053" cy="695422"/>
          </a:xfrm>
          <a:prstGeom prst="rect">
            <a:avLst/>
          </a:prstGeom>
        </p:spPr>
      </p:pic>
      <p:pic>
        <p:nvPicPr>
          <p:cNvPr id="31" name="Pic-Home Button" descr="Home Button - clicking this will return you to the Main Menu">
            <a:hlinkClick r:id="rId8" action="ppaction://hlinksldjump" tooltip="Main Menu"/>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26" presetClass="emph" presetSubtype="0" repeatCount="indefinite" fill="hold" grpId="0" nodeType="withEffect">
                                  <p:stCondLst>
                                    <p:cond delay="0"/>
                                  </p:stCondLst>
                                  <p:endCondLst>
                                    <p:cond evt="onNext" delay="0">
                                      <p:tgtEl>
                                        <p:sldTgt/>
                                      </p:tgtEl>
                                    </p:cond>
                                  </p:endCondLst>
                                  <p:childTnLst>
                                    <p:animEffect transition="out" filter="fade">
                                      <p:cBhvr>
                                        <p:cTn id="28" dur="500" tmFilter="0, 0; .2, .5; .8, .5; 1, 0"/>
                                        <p:tgtEl>
                                          <p:spTgt spid="27"/>
                                        </p:tgtEl>
                                      </p:cBhvr>
                                    </p:animEffect>
                                    <p:animScale>
                                      <p:cBhvr>
                                        <p:cTn id="29" dur="250" autoRev="1" fill="hold"/>
                                        <p:tgtEl>
                                          <p:spTgt spid="27"/>
                                        </p:tgtEl>
                                      </p:cBhvr>
                                      <p:by x="105000" y="105000"/>
                                    </p:animScale>
                                  </p:childTnLst>
                                </p:cTn>
                              </p:par>
                              <p:par>
                                <p:cTn id="30" presetID="1" presetClass="exit" presetSubtype="0" fill="hold"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6">
                                            <p:txEl>
                                              <p:pRg st="0" end="0"/>
                                            </p:txEl>
                                          </p:spTgt>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32"/>
                                        </p:tgtEl>
                                        <p:attrNameLst>
                                          <p:attrName>style.visibility</p:attrName>
                                        </p:attrNameLst>
                                      </p:cBhvr>
                                      <p:to>
                                        <p:strVal val="hidden"/>
                                      </p:to>
                                    </p:set>
                                  </p:childTnLst>
                                </p:cTn>
                              </p:par>
                              <p:par>
                                <p:cTn id="42" presetID="26" presetClass="emph" presetSubtype="0" repeatCount="indefinite" fill="hold" grpId="1" nodeType="withEffect">
                                  <p:stCondLst>
                                    <p:cond delay="0"/>
                                  </p:stCondLst>
                                  <p:endCondLst>
                                    <p:cond evt="onNext" delay="0">
                                      <p:tgtEl>
                                        <p:sldTgt/>
                                      </p:tgtEl>
                                    </p:cond>
                                  </p:endCondLst>
                                  <p:childTnLst>
                                    <p:animEffect transition="out" filter="fade">
                                      <p:cBhvr>
                                        <p:cTn id="43" dur="500" tmFilter="0, 0; .2, .5; .8, .5; 1, 0"/>
                                        <p:tgtEl>
                                          <p:spTgt spid="27"/>
                                        </p:tgtEl>
                                      </p:cBhvr>
                                    </p:animEffect>
                                    <p:animScale>
                                      <p:cBhvr>
                                        <p:cTn id="44" dur="250" autoRev="1" fill="hold"/>
                                        <p:tgtEl>
                                          <p:spTgt spid="27"/>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26" presetClass="emph" presetSubtype="0" repeatCount="indefinite" fill="hold" grpId="2" nodeType="withEffect">
                                  <p:stCondLst>
                                    <p:cond delay="0"/>
                                  </p:stCondLst>
                                  <p:endCondLst>
                                    <p:cond evt="onNext" delay="0">
                                      <p:tgtEl>
                                        <p:sldTgt/>
                                      </p:tgtEl>
                                    </p:cond>
                                  </p:endCondLst>
                                  <p:childTnLst>
                                    <p:animEffect transition="out" filter="fade">
                                      <p:cBhvr>
                                        <p:cTn id="58" dur="500" tmFilter="0, 0; .2, .5; .8, .5; 1, 0"/>
                                        <p:tgtEl>
                                          <p:spTgt spid="27"/>
                                        </p:tgtEl>
                                      </p:cBhvr>
                                    </p:animEffect>
                                    <p:animScale>
                                      <p:cBhvr>
                                        <p:cTn id="59" dur="250" autoRev="1" fill="hold"/>
                                        <p:tgtEl>
                                          <p:spTgt spid="27"/>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6">
                                            <p:txEl>
                                              <p:pRg st="4" end="4"/>
                                            </p:txEl>
                                          </p:spTgt>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36"/>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par>
                                <p:cTn id="68" presetID="1" presetClass="exit" presetSubtype="0" fill="hold" grpId="1" nodeType="withEffect">
                                  <p:stCondLst>
                                    <p:cond delay="0"/>
                                  </p:stCondLst>
                                  <p:childTnLst>
                                    <p:set>
                                      <p:cBhvr>
                                        <p:cTn id="6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4" grpId="0" animBg="1"/>
      <p:bldP spid="34" grpId="1" animBg="1"/>
      <p:bldP spid="27" grpId="0"/>
      <p:bldP spid="27" grpId="1"/>
      <p:bldP spid="27" grpId="2"/>
      <p:bldP spid="46" grpId="0"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ormAutofit fontScale="90000"/>
          </a:bodyPr>
          <a:lstStyle/>
          <a:p>
            <a:r>
              <a:rPr lang="en-US" b="1" dirty="0"/>
              <a:t>KNOW YOUR RADIO –</a:t>
            </a:r>
            <a:br>
              <a:rPr lang="en-US" b="1" dirty="0"/>
            </a:br>
            <a:r>
              <a:rPr lang="en-US" b="1" dirty="0"/>
              <a:t>BK DPH - Edit the Scan List</a:t>
            </a:r>
          </a:p>
        </p:txBody>
      </p:sp>
      <p:grpSp>
        <p:nvGrpSpPr>
          <p:cNvPr id="35" name="BK Radio display keypad" descr="Bendix King radio display and keypad" title="BK Radio Screen and Keypad"/>
          <p:cNvGrpSpPr/>
          <p:nvPr/>
        </p:nvGrpSpPr>
        <p:grpSpPr>
          <a:xfrm>
            <a:off x="1219200" y="2980497"/>
            <a:ext cx="2438400" cy="3084746"/>
            <a:chOff x="1447800" y="3352166"/>
            <a:chExt cx="2438400" cy="3084746"/>
          </a:xfrm>
        </p:grpSpPr>
        <p:pic>
          <p:nvPicPr>
            <p:cNvPr id="36" name="Picture 35" descr="BK radio screen and keyp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37" name="Rectangle 36"/>
            <p:cNvSpPr/>
            <p:nvPr/>
          </p:nvSpPr>
          <p:spPr>
            <a:xfrm>
              <a:off x="1905000" y="3876016"/>
              <a:ext cx="1595294" cy="469186"/>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Add Channels"/>
          <p:cNvSpPr txBox="1"/>
          <p:nvPr/>
        </p:nvSpPr>
        <p:spPr>
          <a:xfrm>
            <a:off x="1252360" y="1981200"/>
            <a:ext cx="2406650" cy="381000"/>
          </a:xfrm>
          <a:prstGeom prst="rect">
            <a:avLst/>
          </a:prstGeom>
          <a:noFill/>
        </p:spPr>
        <p:txBody>
          <a:bodyPr wrap="square" rtlCol="0">
            <a:spAutoFit/>
          </a:bodyPr>
          <a:lstStyle/>
          <a:p>
            <a:pPr algn="ctr"/>
            <a:r>
              <a:rPr lang="en-US" b="1" u="sng" dirty="0">
                <a:effectLst>
                  <a:outerShdw blurRad="38100" dist="38100" dir="2700000" algn="tl">
                    <a:srgbClr val="000000">
                      <a:alpha val="43137"/>
                    </a:srgbClr>
                  </a:outerShdw>
                </a:effectLst>
                <a:latin typeface="+mj-lt"/>
                <a:cs typeface="Narkisim" panose="020E0502050101010101" pitchFamily="34" charset="-79"/>
              </a:rPr>
              <a:t>ADD</a:t>
            </a:r>
            <a:r>
              <a:rPr lang="en-US" b="1" dirty="0">
                <a:effectLst>
                  <a:outerShdw blurRad="38100" dist="38100" dir="2700000" algn="tl">
                    <a:srgbClr val="000000">
                      <a:alpha val="43137"/>
                    </a:srgbClr>
                  </a:outerShdw>
                </a:effectLst>
                <a:latin typeface="+mj-lt"/>
                <a:cs typeface="Narkisim" panose="020E0502050101010101" pitchFamily="34" charset="-79"/>
              </a:rPr>
              <a:t> CHANNELS</a:t>
            </a:r>
          </a:p>
        </p:txBody>
      </p:sp>
      <p:sp>
        <p:nvSpPr>
          <p:cNvPr id="76821" name="Text-To add a"/>
          <p:cNvSpPr>
            <a:spLocks noChangeArrowheads="1"/>
          </p:cNvSpPr>
          <p:nvPr/>
        </p:nvSpPr>
        <p:spPr bwMode="auto">
          <a:xfrm>
            <a:off x="3837780" y="2133599"/>
            <a:ext cx="5084763" cy="738664"/>
          </a:xfrm>
          <a:prstGeom prst="rect">
            <a:avLst/>
          </a:prstGeom>
          <a:solidFill>
            <a:schemeClr val="accent1">
              <a:lumMod val="60000"/>
              <a:lumOff val="40000"/>
            </a:schemeClr>
          </a:solidFill>
          <a:ln w="9525">
            <a:noFill/>
            <a:miter lim="800000"/>
            <a:headEnd/>
            <a:tailEnd/>
          </a:ln>
          <a:effectLst/>
        </p:spPr>
        <p:txBody>
          <a:bodyPr wrap="square" lIns="91440" tIns="0" rIns="0" bIns="0">
            <a:spAutoFit/>
          </a:bodyPr>
          <a:lstStyle/>
          <a:p>
            <a:pPr eaLnBrk="0" hangingPunct="0">
              <a:defRPr/>
            </a:pPr>
            <a:r>
              <a:rPr lang="en-US" sz="1600" b="1" dirty="0">
                <a:cs typeface="Arial" charset="0"/>
              </a:rPr>
              <a:t>To add a channel to the scan list, first be sure SCAN is turned OFF.  Then turn the channel selector knob to the desired channel to be scanned.</a:t>
            </a:r>
          </a:p>
        </p:txBody>
      </p:sp>
      <p:sp>
        <p:nvSpPr>
          <p:cNvPr id="53" name="Text-Tac 5" descr="Channel label in the radio display"/>
          <p:cNvSpPr txBox="1"/>
          <p:nvPr/>
        </p:nvSpPr>
        <p:spPr>
          <a:xfrm>
            <a:off x="1747838" y="3521859"/>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TAC 5</a:t>
            </a:r>
          </a:p>
        </p:txBody>
      </p:sp>
      <p:sp>
        <p:nvSpPr>
          <p:cNvPr id="48" name="Text-Tac 6" descr="Channel label in the radio display"/>
          <p:cNvSpPr txBox="1"/>
          <p:nvPr/>
        </p:nvSpPr>
        <p:spPr>
          <a:xfrm>
            <a:off x="1747838" y="3521859"/>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TAC 6</a:t>
            </a:r>
          </a:p>
        </p:txBody>
      </p:sp>
      <p:sp>
        <p:nvSpPr>
          <p:cNvPr id="50" name="Text-Cmd 7" descr="Channel label in the radio display "/>
          <p:cNvSpPr txBox="1"/>
          <p:nvPr/>
        </p:nvSpPr>
        <p:spPr>
          <a:xfrm>
            <a:off x="1747838" y="3538885"/>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CMD 7</a:t>
            </a:r>
          </a:p>
        </p:txBody>
      </p:sp>
      <p:sp>
        <p:nvSpPr>
          <p:cNvPr id="76823" name="Arrow to ENT" descr="Arrow pointing at the ENT (enter) button the radio keypad"/>
          <p:cNvSpPr>
            <a:spLocks noChangeShapeType="1"/>
          </p:cNvSpPr>
          <p:nvPr/>
        </p:nvSpPr>
        <p:spPr bwMode="auto">
          <a:xfrm flipH="1">
            <a:off x="3356427" y="3616455"/>
            <a:ext cx="1063171" cy="1516726"/>
          </a:xfrm>
          <a:prstGeom prst="line">
            <a:avLst/>
          </a:prstGeom>
          <a:noFill/>
          <a:ln w="69850">
            <a:solidFill>
              <a:schemeClr val="accent1">
                <a:lumMod val="60000"/>
                <a:lumOff val="40000"/>
              </a:schemeClr>
            </a:solidFill>
            <a:round/>
            <a:headEnd/>
            <a:tailEnd type="triangle" w="med" len="med"/>
          </a:ln>
          <a:effectLst/>
        </p:spPr>
        <p:txBody>
          <a:bodyPr lIns="0" tIns="0" rIns="0" bIns="0" anchor="ctr"/>
          <a:lstStyle/>
          <a:p>
            <a:pPr>
              <a:defRPr/>
            </a:pPr>
            <a:endParaRPr lang="en-US"/>
          </a:p>
        </p:txBody>
      </p:sp>
      <p:sp>
        <p:nvSpPr>
          <p:cNvPr id="76824" name="Box around ENT" descr="Box around the ENT (enter) button on the keypad"/>
          <p:cNvSpPr>
            <a:spLocks noChangeArrowheads="1"/>
          </p:cNvSpPr>
          <p:nvPr/>
        </p:nvSpPr>
        <p:spPr bwMode="auto">
          <a:xfrm>
            <a:off x="2954792" y="5133181"/>
            <a:ext cx="401638" cy="303213"/>
          </a:xfrm>
          <a:prstGeom prst="rect">
            <a:avLst/>
          </a:prstGeom>
          <a:solidFill>
            <a:srgbClr val="FF0000">
              <a:alpha val="25000"/>
            </a:srgbClr>
          </a:solidFill>
          <a:ln w="38100" algn="ctr">
            <a:solidFill>
              <a:srgbClr val="FF0000"/>
            </a:solidFill>
            <a:miter lim="800000"/>
            <a:headEnd/>
            <a:tailEnd/>
          </a:ln>
          <a:effectLst/>
        </p:spPr>
        <p:txBody>
          <a:bodyPr wrap="none" lIns="0" tIns="0" rIns="0" bIns="0" anchor="ctr"/>
          <a:lstStyle/>
          <a:p>
            <a:pPr>
              <a:defRPr/>
            </a:pPr>
            <a:endParaRPr lang="en-US"/>
          </a:p>
        </p:txBody>
      </p:sp>
      <p:sp>
        <p:nvSpPr>
          <p:cNvPr id="76828" name="Text-Press the ENT"/>
          <p:cNvSpPr>
            <a:spLocks noChangeArrowheads="1"/>
          </p:cNvSpPr>
          <p:nvPr/>
        </p:nvSpPr>
        <p:spPr bwMode="auto">
          <a:xfrm>
            <a:off x="4249123" y="3059668"/>
            <a:ext cx="3996292" cy="738664"/>
          </a:xfrm>
          <a:prstGeom prst="rect">
            <a:avLst/>
          </a:prstGeom>
          <a:solidFill>
            <a:schemeClr val="accent1">
              <a:lumMod val="60000"/>
              <a:lumOff val="40000"/>
            </a:schemeClr>
          </a:solidFill>
          <a:ln>
            <a:noFill/>
          </a:ln>
          <a:effectLst/>
        </p:spPr>
        <p:txBody>
          <a:bodyPr wrap="square" lIns="91440" tIns="0" rIns="0" bIns="0">
            <a:spAutoFit/>
          </a:bodyPr>
          <a:lstStyle/>
          <a:p>
            <a:pPr eaLnBrk="0" hangingPunct="0">
              <a:defRPr/>
            </a:pPr>
            <a:r>
              <a:rPr lang="en-US" sz="1600" b="1" dirty="0">
                <a:cs typeface="Arial" charset="0"/>
              </a:rPr>
              <a:t>Press the ENT button.  The radio will beep and you will see SCN in the display above the channel label.</a:t>
            </a:r>
          </a:p>
        </p:txBody>
      </p:sp>
      <p:sp>
        <p:nvSpPr>
          <p:cNvPr id="34" name="Text-To add more"/>
          <p:cNvSpPr>
            <a:spLocks noChangeArrowheads="1"/>
          </p:cNvSpPr>
          <p:nvPr/>
        </p:nvSpPr>
        <p:spPr bwMode="auto">
          <a:xfrm>
            <a:off x="4538932" y="3973533"/>
            <a:ext cx="4114800" cy="1723549"/>
          </a:xfrm>
          <a:prstGeom prst="rect">
            <a:avLst/>
          </a:prstGeom>
          <a:solidFill>
            <a:schemeClr val="accent1">
              <a:lumMod val="60000"/>
              <a:lumOff val="40000"/>
            </a:schemeClr>
          </a:solidFill>
          <a:ln>
            <a:noFill/>
          </a:ln>
          <a:effectLst/>
        </p:spPr>
        <p:txBody>
          <a:bodyPr wrap="square" lIns="91440" tIns="0" rIns="0" bIns="0">
            <a:spAutoFit/>
          </a:bodyPr>
          <a:lstStyle/>
          <a:p>
            <a:pPr eaLnBrk="0" hangingPunct="0">
              <a:defRPr/>
            </a:pPr>
            <a:r>
              <a:rPr lang="en-US" sz="1600" b="1" dirty="0">
                <a:cs typeface="Arial" charset="0"/>
              </a:rPr>
              <a:t>To add more channels to the scan list, repeat the previous steps.  </a:t>
            </a:r>
          </a:p>
          <a:p>
            <a:pPr eaLnBrk="0" hangingPunct="0">
              <a:defRPr/>
            </a:pPr>
            <a:endParaRPr lang="en-US" sz="1600" b="1" dirty="0">
              <a:cs typeface="Arial" charset="0"/>
            </a:endParaRPr>
          </a:p>
          <a:p>
            <a:pPr eaLnBrk="0" hangingPunct="0">
              <a:defRPr/>
            </a:pPr>
            <a:r>
              <a:rPr lang="en-US" sz="1600" b="1" dirty="0">
                <a:cs typeface="Arial" charset="0"/>
              </a:rPr>
              <a:t>You can see which channels are in the scan list by scrolling through the channels and looking for SCN to appear on the display.</a:t>
            </a:r>
          </a:p>
        </p:txBody>
      </p:sp>
      <p:sp>
        <p:nvSpPr>
          <p:cNvPr id="7" name="Text-A/G 1" descr="Channel label in the radio display"/>
          <p:cNvSpPr txBox="1"/>
          <p:nvPr/>
        </p:nvSpPr>
        <p:spPr>
          <a:xfrm>
            <a:off x="1747838" y="3538885"/>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A/G 1</a:t>
            </a:r>
          </a:p>
        </p:txBody>
      </p:sp>
      <p:sp>
        <p:nvSpPr>
          <p:cNvPr id="47" name="Text-Ranch" descr="Channel label in the radio display"/>
          <p:cNvSpPr txBox="1"/>
          <p:nvPr/>
        </p:nvSpPr>
        <p:spPr>
          <a:xfrm>
            <a:off x="1747838" y="3538885"/>
            <a:ext cx="1292811"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RANCH</a:t>
            </a:r>
          </a:p>
        </p:txBody>
      </p:sp>
      <p:sp>
        <p:nvSpPr>
          <p:cNvPr id="51" name="Text-Cmd 8" descr="Channel label in the radio display"/>
          <p:cNvSpPr txBox="1"/>
          <p:nvPr/>
        </p:nvSpPr>
        <p:spPr>
          <a:xfrm>
            <a:off x="1747838" y="3521859"/>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CMD 8</a:t>
            </a:r>
          </a:p>
        </p:txBody>
      </p:sp>
      <p:sp>
        <p:nvSpPr>
          <p:cNvPr id="49" name="Text-Cmd 9" descr="Channel label in the radio display"/>
          <p:cNvSpPr txBox="1"/>
          <p:nvPr/>
        </p:nvSpPr>
        <p:spPr>
          <a:xfrm>
            <a:off x="1747838" y="3538885"/>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CMD 9</a:t>
            </a:r>
          </a:p>
        </p:txBody>
      </p:sp>
      <p:sp>
        <p:nvSpPr>
          <p:cNvPr id="76810" name="Text-SCN" descr="SCN (scan) label in the radio display"/>
          <p:cNvSpPr txBox="1">
            <a:spLocks noChangeArrowheads="1"/>
          </p:cNvSpPr>
          <p:nvPr/>
        </p:nvSpPr>
        <p:spPr bwMode="auto">
          <a:xfrm rot="10800000" flipV="1">
            <a:off x="2770638" y="3531815"/>
            <a:ext cx="465938" cy="169277"/>
          </a:xfrm>
          <a:prstGeom prst="rect">
            <a:avLst/>
          </a:prstGeom>
          <a:solidFill>
            <a:schemeClr val="accent4">
              <a:lumMod val="75000"/>
            </a:schemeClr>
          </a:solidFill>
          <a:ln w="9525">
            <a:noFill/>
            <a:miter lim="800000"/>
            <a:headEnd/>
            <a:tailEnd/>
          </a:ln>
          <a:effectLst/>
        </p:spPr>
        <p:txBody>
          <a:bodyPr wrap="square" lIns="0" tIns="0" rIns="0" bIns="0">
            <a:spAutoFit/>
          </a:bodyPr>
          <a:lstStyle/>
          <a:p>
            <a:pPr algn="ctr" eaLnBrk="0" hangingPunct="0">
              <a:defRPr/>
            </a:pPr>
            <a:r>
              <a:rPr lang="en-US" sz="1100" dirty="0">
                <a:solidFill>
                  <a:schemeClr val="tx1"/>
                </a:solidFill>
                <a:latin typeface="Arial" panose="020B0604020202020204" pitchFamily="34" charset="0"/>
                <a:cs typeface="Arial" panose="020B0604020202020204" pitchFamily="34" charset="0"/>
              </a:rPr>
              <a:t>SCN</a:t>
            </a:r>
            <a:endParaRPr lang="en-US" sz="1200" dirty="0">
              <a:solidFill>
                <a:schemeClr val="tx1"/>
              </a:solidFill>
              <a:latin typeface="Arial" panose="020B0604020202020204" pitchFamily="34" charset="0"/>
              <a:cs typeface="Arial" panose="020B0604020202020204" pitchFamily="34" charset="0"/>
            </a:endParaRPr>
          </a:p>
        </p:txBody>
      </p:sp>
      <p:sp>
        <p:nvSpPr>
          <p:cNvPr id="32" name="Arrow to SCN" descr="Arrow pointing at SCN (scan) label in the radio display"/>
          <p:cNvSpPr>
            <a:spLocks noChangeShapeType="1"/>
          </p:cNvSpPr>
          <p:nvPr/>
        </p:nvSpPr>
        <p:spPr bwMode="auto">
          <a:xfrm flipH="1">
            <a:off x="3155611" y="3504346"/>
            <a:ext cx="1177186" cy="77051"/>
          </a:xfrm>
          <a:prstGeom prst="line">
            <a:avLst/>
          </a:prstGeom>
          <a:noFill/>
          <a:ln w="69850">
            <a:solidFill>
              <a:schemeClr val="accent1">
                <a:lumMod val="60000"/>
                <a:lumOff val="40000"/>
              </a:schemeClr>
            </a:solidFill>
            <a:round/>
            <a:headEnd/>
            <a:tailEnd type="triangle" w="med" len="med"/>
          </a:ln>
          <a:effectLst/>
        </p:spPr>
        <p:txBody>
          <a:bodyPr lIns="0" tIns="0" rIns="0" bIns="0" anchor="ctr"/>
          <a:lstStyle/>
          <a:p>
            <a:pPr>
              <a:defRPr/>
            </a:pPr>
            <a:endParaRPr lang="en-US"/>
          </a:p>
        </p:txBody>
      </p:sp>
      <p:sp>
        <p:nvSpPr>
          <p:cNvPr id="24" name="Text-NOTE"/>
          <p:cNvSpPr txBox="1"/>
          <p:nvPr/>
        </p:nvSpPr>
        <p:spPr>
          <a:xfrm>
            <a:off x="1311215" y="6185140"/>
            <a:ext cx="7543800" cy="523220"/>
          </a:xfrm>
          <a:prstGeom prst="rect">
            <a:avLst/>
          </a:prstGeom>
          <a:noFill/>
          <a:ln w="28575">
            <a:solidFill>
              <a:schemeClr val="accent1">
                <a:lumMod val="75000"/>
              </a:schemeClr>
            </a:solidFill>
          </a:ln>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NOTE: To avoid the possibility of missing calls because of increased radio traffic and to avoid rapid battery depletion, NIFC-NIRSC recommends scanning no more than three channels.</a:t>
            </a:r>
          </a:p>
        </p:txBody>
      </p:sp>
      <p:pic>
        <p:nvPicPr>
          <p:cNvPr id="29" name="Home Button" descr="Home Button - clicking this will return you to the Main Menu">
            <a:hlinkClick r:id="rId5" action="ppaction://hlinksldjump" tooltip="Main Menu"/>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79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2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76823"/>
                                        </p:tgtEl>
                                        <p:attrNameLst>
                                          <p:attrName>style.visibility</p:attrName>
                                        </p:attrNameLst>
                                      </p:cBhvr>
                                      <p:to>
                                        <p:strVal val="visible"/>
                                      </p:to>
                                    </p:set>
                                  </p:childTnLst>
                                </p:cTn>
                              </p:par>
                              <p:par>
                                <p:cTn id="30" presetID="1" presetClass="entr" presetSubtype="0" fill="hold" grpId="2" nodeType="withEffect">
                                  <p:stCondLst>
                                    <p:cond delay="500"/>
                                  </p:stCondLst>
                                  <p:childTnLst>
                                    <p:set>
                                      <p:cBhvr>
                                        <p:cTn id="31" dur="1" fill="hold">
                                          <p:stCondLst>
                                            <p:cond delay="0"/>
                                          </p:stCondLst>
                                        </p:cTn>
                                        <p:tgtEl>
                                          <p:spTgt spid="76824"/>
                                        </p:tgtEl>
                                        <p:attrNameLst>
                                          <p:attrName>style.visibility</p:attrName>
                                        </p:attrNameLst>
                                      </p:cBhvr>
                                      <p:to>
                                        <p:strVal val="visible"/>
                                      </p:to>
                                    </p:set>
                                  </p:childTnLst>
                                </p:cTn>
                              </p:par>
                              <p:par>
                                <p:cTn id="32" presetID="26" presetClass="emph" presetSubtype="0" repeatCount="indefinite" fill="hold" grpId="0" nodeType="withEffect">
                                  <p:stCondLst>
                                    <p:cond delay="500"/>
                                  </p:stCondLst>
                                  <p:endCondLst>
                                    <p:cond evt="onNext" delay="0">
                                      <p:tgtEl>
                                        <p:sldTgt/>
                                      </p:tgtEl>
                                    </p:cond>
                                  </p:endCondLst>
                                  <p:childTnLst>
                                    <p:animEffect transition="out" filter="fade">
                                      <p:cBhvr>
                                        <p:cTn id="33" dur="500" tmFilter="0, 0; .2, .5; .8, .5; 1, 0"/>
                                        <p:tgtEl>
                                          <p:spTgt spid="76824"/>
                                        </p:tgtEl>
                                      </p:cBhvr>
                                    </p:animEffect>
                                    <p:animScale>
                                      <p:cBhvr>
                                        <p:cTn id="34" dur="250" autoRev="1" fill="hold"/>
                                        <p:tgtEl>
                                          <p:spTgt spid="76824"/>
                                        </p:tgtEl>
                                      </p:cBhvr>
                                      <p:by x="105000" y="105000"/>
                                    </p:animScale>
                                  </p:childTnLst>
                                </p:cTn>
                              </p:par>
                            </p:childTnLst>
                          </p:cTn>
                        </p:par>
                        <p:par>
                          <p:cTn id="35" fill="hold" nodeType="afterGroup">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7681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Voice 003_001 (online-audio-converter.com).wav"/>
                                        </p:tgtEl>
                                      </p:cMediaNode>
                                    </p:audio>
                                  </p:subTnLst>
                                </p:cTn>
                              </p:par>
                              <p:par>
                                <p:cTn id="38" presetID="1" presetClass="entr" presetSubtype="0" fill="hold" nodeType="withEffect">
                                  <p:stCondLst>
                                    <p:cond delay="50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par>
                                <p:cTn id="44" presetID="1" presetClass="exit"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76823"/>
                                        </p:tgtEl>
                                        <p:attrNameLst>
                                          <p:attrName>style.visibility</p:attrName>
                                        </p:attrNameLst>
                                      </p:cBhvr>
                                      <p:to>
                                        <p:strVal val="hidden"/>
                                      </p:to>
                                    </p:set>
                                  </p:childTnLst>
                                </p:cTn>
                              </p:par>
                              <p:par>
                                <p:cTn id="48" presetID="1" presetClass="exit" presetSubtype="0" fill="hold" grpId="3" nodeType="withEffect">
                                  <p:stCondLst>
                                    <p:cond delay="0"/>
                                  </p:stCondLst>
                                  <p:childTnLst>
                                    <p:set>
                                      <p:cBhvr>
                                        <p:cTn id="49" dur="1" fill="hold">
                                          <p:stCondLst>
                                            <p:cond delay="0"/>
                                          </p:stCondLst>
                                        </p:cTn>
                                        <p:tgtEl>
                                          <p:spTgt spid="7682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5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768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51"/>
                                        </p:tgtEl>
                                        <p:attrNameLst>
                                          <p:attrName>style.visibility</p:attrName>
                                        </p:attrNameLst>
                                      </p:cBhvr>
                                      <p:to>
                                        <p:strVal val="hidden"/>
                                      </p:to>
                                    </p:set>
                                  </p:childTnLst>
                                </p:cTn>
                              </p:par>
                              <p:par>
                                <p:cTn id="64" presetID="1" presetClass="entr" presetSubtype="0" fill="hold" grpId="2" nodeType="withEffect">
                                  <p:stCondLst>
                                    <p:cond delay="0"/>
                                  </p:stCondLst>
                                  <p:childTnLst>
                                    <p:set>
                                      <p:cBhvr>
                                        <p:cTn id="65" dur="1" fill="hold">
                                          <p:stCondLst>
                                            <p:cond delay="0"/>
                                          </p:stCondLst>
                                        </p:cTn>
                                        <p:tgtEl>
                                          <p:spTgt spid="7681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49"/>
                                        </p:tgtEl>
                                        <p:attrNameLst>
                                          <p:attrName>style.visibility</p:attrName>
                                        </p:attrNameLst>
                                      </p:cBhvr>
                                      <p:to>
                                        <p:strVal val="hidden"/>
                                      </p:to>
                                    </p:set>
                                  </p:childTnLst>
                                </p:cTn>
                              </p:par>
                              <p:par>
                                <p:cTn id="72" presetID="1" presetClass="exit" presetSubtype="0" fill="hold" grpId="3" nodeType="withEffect">
                                  <p:stCondLst>
                                    <p:cond delay="0"/>
                                  </p:stCondLst>
                                  <p:childTnLst>
                                    <p:set>
                                      <p:cBhvr>
                                        <p:cTn id="73" dur="1" fill="hold">
                                          <p:stCondLst>
                                            <p:cond delay="0"/>
                                          </p:stCondLst>
                                        </p:cTn>
                                        <p:tgtEl>
                                          <p:spTgt spid="7681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47"/>
                                        </p:tgtEl>
                                        <p:attrNameLst>
                                          <p:attrName>style.visibility</p:attrName>
                                        </p:attrNameLst>
                                      </p:cBhvr>
                                      <p:to>
                                        <p:strVal val="hidden"/>
                                      </p:to>
                                    </p:set>
                                  </p:childTnLst>
                                </p:cTn>
                              </p:par>
                            </p:childTnLst>
                          </p:cTn>
                        </p:par>
                        <p:par>
                          <p:cTn id="80" fill="hold">
                            <p:stCondLst>
                              <p:cond delay="0"/>
                            </p:stCondLst>
                            <p:childTnLst>
                              <p:par>
                                <p:cTn id="81" presetID="1" presetClass="entr" presetSubtype="0" fill="hold" grpId="1" nodeType="afterEffect">
                                  <p:stCondLst>
                                    <p:cond delay="500"/>
                                  </p:stCondLst>
                                  <p:childTnLst>
                                    <p:set>
                                      <p:cBhvr>
                                        <p:cTn id="82" dur="1" fill="hold">
                                          <p:stCondLst>
                                            <p:cond delay="0"/>
                                          </p:stCondLst>
                                        </p:cTn>
                                        <p:tgtEl>
                                          <p:spTgt spid="76823"/>
                                        </p:tgtEl>
                                        <p:attrNameLst>
                                          <p:attrName>style.visibility</p:attrName>
                                        </p:attrNameLst>
                                      </p:cBhvr>
                                      <p:to>
                                        <p:strVal val="visible"/>
                                      </p:to>
                                    </p:set>
                                  </p:childTnLst>
                                </p:cTn>
                              </p:par>
                              <p:par>
                                <p:cTn id="83" presetID="1" presetClass="entr" presetSubtype="0" fill="hold" grpId="4" nodeType="withEffect">
                                  <p:stCondLst>
                                    <p:cond delay="500"/>
                                  </p:stCondLst>
                                  <p:childTnLst>
                                    <p:set>
                                      <p:cBhvr>
                                        <p:cTn id="84" dur="1" fill="hold">
                                          <p:stCondLst>
                                            <p:cond delay="0"/>
                                          </p:stCondLst>
                                        </p:cTn>
                                        <p:tgtEl>
                                          <p:spTgt spid="76824"/>
                                        </p:tgtEl>
                                        <p:attrNameLst>
                                          <p:attrName>style.visibility</p:attrName>
                                        </p:attrNameLst>
                                      </p:cBhvr>
                                      <p:to>
                                        <p:strVal val="visible"/>
                                      </p:to>
                                    </p:set>
                                  </p:childTnLst>
                                </p:cTn>
                              </p:par>
                              <p:par>
                                <p:cTn id="85" presetID="26" presetClass="emph" presetSubtype="0" repeatCount="indefinite" fill="hold" grpId="5" nodeType="withEffect">
                                  <p:stCondLst>
                                    <p:cond delay="500"/>
                                  </p:stCondLst>
                                  <p:endCondLst>
                                    <p:cond evt="onNext" delay="0">
                                      <p:tgtEl>
                                        <p:sldTgt/>
                                      </p:tgtEl>
                                    </p:cond>
                                  </p:endCondLst>
                                  <p:childTnLst>
                                    <p:animEffect transition="out" filter="fade">
                                      <p:cBhvr>
                                        <p:cTn id="86" dur="500" tmFilter="0, 0; .2, .5; .8, .5; 1, 0"/>
                                        <p:tgtEl>
                                          <p:spTgt spid="76824"/>
                                        </p:tgtEl>
                                      </p:cBhvr>
                                    </p:animEffect>
                                    <p:animScale>
                                      <p:cBhvr>
                                        <p:cTn id="87" dur="250" autoRev="1" fill="hold"/>
                                        <p:tgtEl>
                                          <p:spTgt spid="76824"/>
                                        </p:tgtEl>
                                      </p:cBhvr>
                                      <p:by x="105000" y="105000"/>
                                    </p:animScale>
                                  </p:childTnLst>
                                </p:cTn>
                              </p:par>
                            </p:childTnLst>
                          </p:cTn>
                        </p:par>
                        <p:par>
                          <p:cTn id="88" fill="hold">
                            <p:stCondLst>
                              <p:cond delay="1000"/>
                            </p:stCondLst>
                            <p:childTnLst>
                              <p:par>
                                <p:cTn id="89" presetID="1" presetClass="entr" presetSubtype="0" fill="hold" grpId="1" nodeType="afterEffect">
                                  <p:stCondLst>
                                    <p:cond delay="50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grpId="4" nodeType="withEffect">
                                  <p:stCondLst>
                                    <p:cond delay="500"/>
                                  </p:stCondLst>
                                  <p:childTnLst>
                                    <p:set>
                                      <p:cBhvr>
                                        <p:cTn id="92" dur="1" fill="hold">
                                          <p:stCondLst>
                                            <p:cond delay="0"/>
                                          </p:stCondLst>
                                        </p:cTn>
                                        <p:tgtEl>
                                          <p:spTgt spid="76810"/>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Voice 003_001 (online-audio-converter.com).wav"/>
                                        </p:tgtEl>
                                      </p:cMediaNode>
                                    </p:audio>
                                  </p:subTnLst>
                                </p:cTn>
                              </p:par>
                            </p:childTnLst>
                          </p:cTn>
                        </p:par>
                        <p:par>
                          <p:cTn id="93" fill="hold">
                            <p:stCondLst>
                              <p:cond delay="1500"/>
                            </p:stCondLst>
                            <p:childTnLst>
                              <p:par>
                                <p:cTn id="94" presetID="1" presetClass="exit" presetSubtype="0" fill="hold" grpId="2" nodeType="afterEffect">
                                  <p:stCondLst>
                                    <p:cond delay="2000"/>
                                  </p:stCondLst>
                                  <p:childTnLst>
                                    <p:set>
                                      <p:cBhvr>
                                        <p:cTn id="95" dur="1" fill="hold">
                                          <p:stCondLst>
                                            <p:cond delay="0"/>
                                          </p:stCondLst>
                                        </p:cTn>
                                        <p:tgtEl>
                                          <p:spTgt spid="32"/>
                                        </p:tgtEl>
                                        <p:attrNameLst>
                                          <p:attrName>style.visibility</p:attrName>
                                        </p:attrNameLst>
                                      </p:cBhvr>
                                      <p:to>
                                        <p:strVal val="hidden"/>
                                      </p:to>
                                    </p:set>
                                  </p:childTnLst>
                                </p:cTn>
                              </p:par>
                              <p:par>
                                <p:cTn id="96" presetID="1" presetClass="exit" presetSubtype="0" fill="hold" grpId="2" nodeType="withEffect">
                                  <p:stCondLst>
                                    <p:cond delay="2000"/>
                                  </p:stCondLst>
                                  <p:childTnLst>
                                    <p:set>
                                      <p:cBhvr>
                                        <p:cTn id="97" dur="1" fill="hold">
                                          <p:stCondLst>
                                            <p:cond delay="0"/>
                                          </p:stCondLst>
                                        </p:cTn>
                                        <p:tgtEl>
                                          <p:spTgt spid="76823"/>
                                        </p:tgtEl>
                                        <p:attrNameLst>
                                          <p:attrName>style.visibility</p:attrName>
                                        </p:attrNameLst>
                                      </p:cBhvr>
                                      <p:to>
                                        <p:strVal val="hidden"/>
                                      </p:to>
                                    </p:set>
                                  </p:childTnLst>
                                </p:cTn>
                              </p:par>
                              <p:par>
                                <p:cTn id="98" presetID="1" presetClass="exit" presetSubtype="0" fill="hold" grpId="6" nodeType="withEffect">
                                  <p:stCondLst>
                                    <p:cond delay="2000"/>
                                  </p:stCondLst>
                                  <p:childTnLst>
                                    <p:set>
                                      <p:cBhvr>
                                        <p:cTn id="99" dur="1" fill="hold">
                                          <p:stCondLst>
                                            <p:cond delay="0"/>
                                          </p:stCondLst>
                                        </p:cTn>
                                        <p:tgtEl>
                                          <p:spTgt spid="7682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1" grpId="0" animBg="1"/>
      <p:bldP spid="53" grpId="0" animBg="1"/>
      <p:bldP spid="53" grpId="1" animBg="1"/>
      <p:bldP spid="48" grpId="0" animBg="1"/>
      <p:bldP spid="48" grpId="1" animBg="1"/>
      <p:bldP spid="50" grpId="0" animBg="1"/>
      <p:bldP spid="50" grpId="1" animBg="1"/>
      <p:bldP spid="76823" grpId="0" animBg="1"/>
      <p:bldP spid="76823" grpId="1" animBg="1"/>
      <p:bldP spid="76823" grpId="2" animBg="1"/>
      <p:bldP spid="76824" grpId="0" animBg="1"/>
      <p:bldP spid="76824" grpId="2" animBg="1"/>
      <p:bldP spid="76824" grpId="3" animBg="1"/>
      <p:bldP spid="76824" grpId="4" animBg="1"/>
      <p:bldP spid="76824" grpId="5" animBg="1"/>
      <p:bldP spid="76824" grpId="6" animBg="1"/>
      <p:bldP spid="76828" grpId="0" animBg="1"/>
      <p:bldP spid="34" grpId="0" animBg="1"/>
      <p:bldP spid="7" grpId="0" animBg="1"/>
      <p:bldP spid="47" grpId="0" animBg="1"/>
      <p:bldP spid="47" grpId="1" animBg="1"/>
      <p:bldP spid="51" grpId="0" animBg="1"/>
      <p:bldP spid="51" grpId="1" animBg="1"/>
      <p:bldP spid="49" grpId="0" animBg="1"/>
      <p:bldP spid="49" grpId="1" animBg="1"/>
      <p:bldP spid="76810" grpId="0" animBg="1"/>
      <p:bldP spid="76810" grpId="1" animBg="1"/>
      <p:bldP spid="76810" grpId="2" animBg="1"/>
      <p:bldP spid="76810" grpId="3" animBg="1"/>
      <p:bldP spid="76810" grpId="4" animBg="1"/>
      <p:bldP spid="32" grpId="0" animBg="1"/>
      <p:bldP spid="32" grpId="1" animBg="1"/>
      <p:bldP spid="32" grpId="2"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ormAutofit fontScale="90000"/>
          </a:bodyPr>
          <a:lstStyle/>
          <a:p>
            <a:r>
              <a:rPr lang="en-US" b="1" dirty="0"/>
              <a:t>KNOW YOUR RADIO –</a:t>
            </a:r>
            <a:br>
              <a:rPr lang="en-US" b="1" dirty="0"/>
            </a:br>
            <a:r>
              <a:rPr lang="en-US" b="1" dirty="0"/>
              <a:t>BK DPH - Edit the Scan List</a:t>
            </a:r>
          </a:p>
        </p:txBody>
      </p:sp>
      <p:grpSp>
        <p:nvGrpSpPr>
          <p:cNvPr id="35" name="BK Radio display keypad" descr="Bendix King radio display and keypad" title="BK Radio Screen and Keypad"/>
          <p:cNvGrpSpPr/>
          <p:nvPr/>
        </p:nvGrpSpPr>
        <p:grpSpPr>
          <a:xfrm>
            <a:off x="1219200" y="2980497"/>
            <a:ext cx="2438400" cy="3084746"/>
            <a:chOff x="1447800" y="3352166"/>
            <a:chExt cx="2438400" cy="3084746"/>
          </a:xfrm>
        </p:grpSpPr>
        <p:pic>
          <p:nvPicPr>
            <p:cNvPr id="36" name="Picture 35" descr="BK radio display and keyp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37" name="Rectangle 36"/>
            <p:cNvSpPr/>
            <p:nvPr/>
          </p:nvSpPr>
          <p:spPr>
            <a:xfrm>
              <a:off x="1905000" y="3876016"/>
              <a:ext cx="1595294" cy="469186"/>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Tac 5" descr="Channel label in the radio display"/>
          <p:cNvSpPr txBox="1"/>
          <p:nvPr/>
        </p:nvSpPr>
        <p:spPr>
          <a:xfrm>
            <a:off x="1709738" y="3538885"/>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TAC 5</a:t>
            </a:r>
          </a:p>
        </p:txBody>
      </p:sp>
      <p:sp>
        <p:nvSpPr>
          <p:cNvPr id="4" name="Text-Delete Channels"/>
          <p:cNvSpPr txBox="1"/>
          <p:nvPr/>
        </p:nvSpPr>
        <p:spPr>
          <a:xfrm>
            <a:off x="1195226" y="1981200"/>
            <a:ext cx="2557641" cy="369332"/>
          </a:xfrm>
          <a:prstGeom prst="rect">
            <a:avLst/>
          </a:prstGeom>
          <a:noFill/>
        </p:spPr>
        <p:txBody>
          <a:bodyPr wrap="square" rtlCol="0">
            <a:spAutoFit/>
          </a:bodyPr>
          <a:lstStyle/>
          <a:p>
            <a:pPr algn="ctr"/>
            <a:r>
              <a:rPr lang="en-US" b="1" u="sng" dirty="0">
                <a:effectLst>
                  <a:outerShdw blurRad="38100" dist="38100" dir="2700000" algn="tl">
                    <a:srgbClr val="000000">
                      <a:alpha val="43137"/>
                    </a:srgbClr>
                  </a:outerShdw>
                </a:effectLst>
                <a:latin typeface="+mj-lt"/>
                <a:cs typeface="Narkisim" panose="020E0502050101010101" pitchFamily="34" charset="-79"/>
              </a:rPr>
              <a:t>DELETE</a:t>
            </a:r>
            <a:r>
              <a:rPr lang="en-US" b="1" dirty="0">
                <a:effectLst>
                  <a:outerShdw blurRad="38100" dist="38100" dir="2700000" algn="tl">
                    <a:srgbClr val="000000">
                      <a:alpha val="43137"/>
                    </a:srgbClr>
                  </a:outerShdw>
                </a:effectLst>
                <a:latin typeface="+mj-lt"/>
                <a:cs typeface="Narkisim" panose="020E0502050101010101" pitchFamily="34" charset="-79"/>
              </a:rPr>
              <a:t> CHANNELS</a:t>
            </a:r>
          </a:p>
        </p:txBody>
      </p:sp>
      <p:sp>
        <p:nvSpPr>
          <p:cNvPr id="76821" name="Text-To delete a"/>
          <p:cNvSpPr>
            <a:spLocks noChangeArrowheads="1"/>
          </p:cNvSpPr>
          <p:nvPr/>
        </p:nvSpPr>
        <p:spPr bwMode="auto">
          <a:xfrm>
            <a:off x="3876122" y="2438797"/>
            <a:ext cx="5084763" cy="1231106"/>
          </a:xfrm>
          <a:prstGeom prst="rect">
            <a:avLst/>
          </a:prstGeom>
          <a:solidFill>
            <a:schemeClr val="accent1">
              <a:lumMod val="60000"/>
              <a:lumOff val="40000"/>
            </a:schemeClr>
          </a:solidFill>
          <a:ln w="9525">
            <a:noFill/>
            <a:miter lim="800000"/>
            <a:headEnd/>
            <a:tailEnd/>
          </a:ln>
          <a:effectLst/>
        </p:spPr>
        <p:txBody>
          <a:bodyPr wrap="square" lIns="91440" tIns="0" rIns="0" bIns="0">
            <a:spAutoFit/>
          </a:bodyPr>
          <a:lstStyle/>
          <a:p>
            <a:pPr eaLnBrk="0" hangingPunct="0">
              <a:defRPr/>
            </a:pPr>
            <a:r>
              <a:rPr lang="en-US" sz="1600" b="1" dirty="0">
                <a:cs typeface="Arial" charset="0"/>
              </a:rPr>
              <a:t>To delete a channel from the scan list, first be sure that SCAN is turned OFF.  Then turn the channel selector knob to the desired channel to be deleted from the scan list.  </a:t>
            </a:r>
          </a:p>
          <a:p>
            <a:pPr eaLnBrk="0" hangingPunct="0">
              <a:defRPr/>
            </a:pPr>
            <a:r>
              <a:rPr lang="en-US" sz="1600" b="1" dirty="0">
                <a:cs typeface="Arial" charset="0"/>
              </a:rPr>
              <a:t>SCN indicates the channel is in the scan list.</a:t>
            </a:r>
          </a:p>
        </p:txBody>
      </p:sp>
      <p:sp>
        <p:nvSpPr>
          <p:cNvPr id="48" name="Text-Tac 6" descr="Channel label in the radio display"/>
          <p:cNvSpPr txBox="1"/>
          <p:nvPr/>
        </p:nvSpPr>
        <p:spPr>
          <a:xfrm>
            <a:off x="1709738" y="3539579"/>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TAC 6</a:t>
            </a:r>
          </a:p>
        </p:txBody>
      </p:sp>
      <p:sp>
        <p:nvSpPr>
          <p:cNvPr id="50" name="Text-Cmd 7" descr="Channel label in the radio display"/>
          <p:cNvSpPr txBox="1"/>
          <p:nvPr/>
        </p:nvSpPr>
        <p:spPr>
          <a:xfrm>
            <a:off x="1709738" y="3539579"/>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CMD 7</a:t>
            </a:r>
          </a:p>
        </p:txBody>
      </p:sp>
      <p:sp>
        <p:nvSpPr>
          <p:cNvPr id="32" name="Arrow to SCN" descr="Arrow pointing at SCN (scan) label in the radio display"/>
          <p:cNvSpPr>
            <a:spLocks noChangeShapeType="1"/>
          </p:cNvSpPr>
          <p:nvPr/>
        </p:nvSpPr>
        <p:spPr bwMode="auto">
          <a:xfrm flipH="1" flipV="1">
            <a:off x="3155611" y="3581398"/>
            <a:ext cx="882989" cy="414339"/>
          </a:xfrm>
          <a:prstGeom prst="line">
            <a:avLst/>
          </a:prstGeom>
          <a:noFill/>
          <a:ln w="69850">
            <a:solidFill>
              <a:schemeClr val="accent1">
                <a:lumMod val="60000"/>
                <a:lumOff val="40000"/>
              </a:schemeClr>
            </a:solidFill>
            <a:round/>
            <a:headEnd/>
            <a:tailEnd type="triangle" w="med" len="med"/>
          </a:ln>
          <a:effectLst/>
        </p:spPr>
        <p:txBody>
          <a:bodyPr lIns="0" tIns="0" rIns="0" bIns="0" anchor="ctr"/>
          <a:lstStyle/>
          <a:p>
            <a:pPr>
              <a:defRPr/>
            </a:pPr>
            <a:endParaRPr lang="en-US"/>
          </a:p>
        </p:txBody>
      </p:sp>
      <p:sp>
        <p:nvSpPr>
          <p:cNvPr id="76810" name="Text-SCN" descr="SCN (scan) label in the display&#10;"/>
          <p:cNvSpPr txBox="1">
            <a:spLocks noChangeArrowheads="1"/>
          </p:cNvSpPr>
          <p:nvPr/>
        </p:nvSpPr>
        <p:spPr bwMode="auto">
          <a:xfrm rot="10800000" flipV="1">
            <a:off x="2689673" y="3524121"/>
            <a:ext cx="465938" cy="184666"/>
          </a:xfrm>
          <a:prstGeom prst="rect">
            <a:avLst/>
          </a:prstGeom>
          <a:solidFill>
            <a:schemeClr val="accent4">
              <a:lumMod val="75000"/>
            </a:schemeClr>
          </a:solidFill>
          <a:ln w="9525">
            <a:noFill/>
            <a:miter lim="800000"/>
            <a:headEnd/>
            <a:tailEnd/>
          </a:ln>
          <a:effectLst/>
        </p:spPr>
        <p:txBody>
          <a:bodyPr wrap="square" lIns="0" tIns="0" rIns="0" bIns="0">
            <a:spAutoFit/>
          </a:bodyPr>
          <a:lstStyle/>
          <a:p>
            <a:pPr algn="ctr" eaLnBrk="0" hangingPunct="0">
              <a:defRPr/>
            </a:pPr>
            <a:r>
              <a:rPr lang="en-US" sz="1200" dirty="0">
                <a:solidFill>
                  <a:schemeClr val="tx1"/>
                </a:solidFill>
                <a:cs typeface="Arial" charset="0"/>
              </a:rPr>
              <a:t>SCN</a:t>
            </a:r>
          </a:p>
        </p:txBody>
      </p:sp>
      <p:sp>
        <p:nvSpPr>
          <p:cNvPr id="76823" name="Arrow to CLR" descr="Arrow pointing at the ENT (enter) button on the keypad"/>
          <p:cNvSpPr>
            <a:spLocks noChangeShapeType="1"/>
          </p:cNvSpPr>
          <p:nvPr/>
        </p:nvSpPr>
        <p:spPr bwMode="auto">
          <a:xfrm flipH="1">
            <a:off x="3356425" y="4185911"/>
            <a:ext cx="758374" cy="1376690"/>
          </a:xfrm>
          <a:prstGeom prst="line">
            <a:avLst/>
          </a:prstGeom>
          <a:noFill/>
          <a:ln w="69850">
            <a:solidFill>
              <a:schemeClr val="accent1">
                <a:lumMod val="60000"/>
                <a:lumOff val="40000"/>
              </a:schemeClr>
            </a:solidFill>
            <a:round/>
            <a:headEnd/>
            <a:tailEnd type="triangle" w="med" len="med"/>
          </a:ln>
          <a:effectLst/>
        </p:spPr>
        <p:txBody>
          <a:bodyPr lIns="0" tIns="0" rIns="0" bIns="0" anchor="ctr"/>
          <a:lstStyle/>
          <a:p>
            <a:pPr>
              <a:defRPr/>
            </a:pPr>
            <a:endParaRPr lang="en-US"/>
          </a:p>
        </p:txBody>
      </p:sp>
      <p:sp>
        <p:nvSpPr>
          <p:cNvPr id="76824" name="Box around CLR" descr="Box around the CLR (clear) button on the keypad"/>
          <p:cNvSpPr>
            <a:spLocks noChangeArrowheads="1"/>
          </p:cNvSpPr>
          <p:nvPr/>
        </p:nvSpPr>
        <p:spPr bwMode="auto">
          <a:xfrm>
            <a:off x="2954792" y="5562601"/>
            <a:ext cx="401638" cy="228600"/>
          </a:xfrm>
          <a:prstGeom prst="rect">
            <a:avLst/>
          </a:prstGeom>
          <a:solidFill>
            <a:srgbClr val="FF0000">
              <a:alpha val="25000"/>
            </a:srgbClr>
          </a:solidFill>
          <a:ln w="38100" algn="ctr">
            <a:solidFill>
              <a:srgbClr val="FF0000"/>
            </a:solidFill>
            <a:miter lim="800000"/>
            <a:headEnd/>
            <a:tailEnd/>
          </a:ln>
          <a:effectLst/>
        </p:spPr>
        <p:txBody>
          <a:bodyPr wrap="none" lIns="0" tIns="0" rIns="0" bIns="0" anchor="ctr"/>
          <a:lstStyle/>
          <a:p>
            <a:pPr>
              <a:defRPr/>
            </a:pPr>
            <a:endParaRPr lang="en-US"/>
          </a:p>
        </p:txBody>
      </p:sp>
      <p:sp>
        <p:nvSpPr>
          <p:cNvPr id="76828" name="Text-Press the CLR"/>
          <p:cNvSpPr>
            <a:spLocks noChangeArrowheads="1"/>
          </p:cNvSpPr>
          <p:nvPr/>
        </p:nvSpPr>
        <p:spPr bwMode="auto">
          <a:xfrm>
            <a:off x="3983322" y="3939689"/>
            <a:ext cx="4977563" cy="492443"/>
          </a:xfrm>
          <a:prstGeom prst="rect">
            <a:avLst/>
          </a:prstGeom>
          <a:solidFill>
            <a:schemeClr val="accent1">
              <a:lumMod val="60000"/>
              <a:lumOff val="40000"/>
            </a:schemeClr>
          </a:solidFill>
          <a:ln>
            <a:noFill/>
          </a:ln>
          <a:effectLst/>
        </p:spPr>
        <p:txBody>
          <a:bodyPr wrap="square" lIns="91440" tIns="0" rIns="0" bIns="0">
            <a:spAutoFit/>
          </a:bodyPr>
          <a:lstStyle/>
          <a:p>
            <a:pPr eaLnBrk="0" hangingPunct="0">
              <a:defRPr/>
            </a:pPr>
            <a:r>
              <a:rPr lang="en-US" sz="1600" b="1" dirty="0">
                <a:cs typeface="Arial" charset="0"/>
              </a:rPr>
              <a:t>Press the CLR button.  The radio will beep and you will see the SCN above the channel label disappear.</a:t>
            </a:r>
          </a:p>
        </p:txBody>
      </p:sp>
      <p:sp>
        <p:nvSpPr>
          <p:cNvPr id="34" name="Text-To delete more"/>
          <p:cNvSpPr>
            <a:spLocks noChangeArrowheads="1"/>
          </p:cNvSpPr>
          <p:nvPr/>
        </p:nvSpPr>
        <p:spPr bwMode="auto">
          <a:xfrm>
            <a:off x="4403439" y="4698682"/>
            <a:ext cx="4114800" cy="492443"/>
          </a:xfrm>
          <a:prstGeom prst="rect">
            <a:avLst/>
          </a:prstGeom>
          <a:solidFill>
            <a:schemeClr val="accent1">
              <a:lumMod val="60000"/>
              <a:lumOff val="40000"/>
            </a:schemeClr>
          </a:solidFill>
          <a:ln>
            <a:noFill/>
          </a:ln>
          <a:effectLst/>
        </p:spPr>
        <p:txBody>
          <a:bodyPr wrap="square" lIns="91440" tIns="0" rIns="0" bIns="0">
            <a:spAutoFit/>
          </a:bodyPr>
          <a:lstStyle/>
          <a:p>
            <a:pPr eaLnBrk="0" hangingPunct="0">
              <a:defRPr/>
            </a:pPr>
            <a:r>
              <a:rPr lang="en-US" sz="1600" b="1" dirty="0">
                <a:cs typeface="Arial" charset="0"/>
              </a:rPr>
              <a:t>To delete more channels from the scan list, repeat the previous steps.</a:t>
            </a:r>
          </a:p>
        </p:txBody>
      </p:sp>
      <p:sp>
        <p:nvSpPr>
          <p:cNvPr id="51" name="Text-Cmd 8" descr="Channel label in the radio display"/>
          <p:cNvSpPr txBox="1"/>
          <p:nvPr/>
        </p:nvSpPr>
        <p:spPr>
          <a:xfrm>
            <a:off x="1709738" y="3539579"/>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CMD 8</a:t>
            </a:r>
          </a:p>
        </p:txBody>
      </p:sp>
      <p:sp>
        <p:nvSpPr>
          <p:cNvPr id="49" name="Text-Cmd 9" descr="Channel label in the radio display"/>
          <p:cNvSpPr txBox="1"/>
          <p:nvPr/>
        </p:nvSpPr>
        <p:spPr>
          <a:xfrm>
            <a:off x="1709738" y="3539579"/>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CMD 9</a:t>
            </a:r>
          </a:p>
        </p:txBody>
      </p:sp>
      <p:sp>
        <p:nvSpPr>
          <p:cNvPr id="47" name="Text-Ranch" descr="Channel label in the radio display"/>
          <p:cNvSpPr txBox="1"/>
          <p:nvPr/>
        </p:nvSpPr>
        <p:spPr>
          <a:xfrm>
            <a:off x="1709738" y="3538885"/>
            <a:ext cx="10668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RANCH</a:t>
            </a:r>
          </a:p>
        </p:txBody>
      </p:sp>
      <p:sp>
        <p:nvSpPr>
          <p:cNvPr id="7" name="Text-A/G 1" descr="Channel label in the radio display"/>
          <p:cNvSpPr txBox="1"/>
          <p:nvPr/>
        </p:nvSpPr>
        <p:spPr>
          <a:xfrm>
            <a:off x="1709738" y="3538885"/>
            <a:ext cx="990600" cy="400110"/>
          </a:xfrm>
          <a:prstGeom prst="rect">
            <a:avLst/>
          </a:prstGeom>
          <a:solidFill>
            <a:schemeClr val="accent4">
              <a:lumMod val="75000"/>
            </a:schemeClr>
          </a:solidFill>
        </p:spPr>
        <p:txBody>
          <a:bodyPr wrap="square" rtlCol="0">
            <a:spAutoFit/>
          </a:bodyPr>
          <a:lstStyle/>
          <a:p>
            <a:r>
              <a:rPr lang="en-US" sz="2000" b="1" dirty="0">
                <a:latin typeface="Eras Medium ITC" panose="020B0602030504020804" pitchFamily="34" charset="0"/>
              </a:rPr>
              <a:t>A/G 1</a:t>
            </a:r>
          </a:p>
        </p:txBody>
      </p:sp>
      <p:pic>
        <p:nvPicPr>
          <p:cNvPr id="29" name="Home Button" descr="Home Button - clicking this will return you to the Main Menu&#10;">
            <a:hlinkClick r:id="rId5" action="ppaction://hlinksldjump" tooltip="Main Menu"/>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30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768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82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500"/>
                                  </p:stCondLst>
                                  <p:childTnLst>
                                    <p:set>
                                      <p:cBhvr>
                                        <p:cTn id="31" dur="1" fill="hold">
                                          <p:stCondLst>
                                            <p:cond delay="0"/>
                                          </p:stCondLst>
                                        </p:cTn>
                                        <p:tgtEl>
                                          <p:spTgt spid="76823"/>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76824"/>
                                        </p:tgtEl>
                                        <p:attrNameLst>
                                          <p:attrName>style.visibility</p:attrName>
                                        </p:attrNameLst>
                                      </p:cBhvr>
                                      <p:to>
                                        <p:strVal val="visible"/>
                                      </p:to>
                                    </p:set>
                                  </p:childTnLst>
                                </p:cTn>
                              </p:par>
                              <p:par>
                                <p:cTn id="34" presetID="26" presetClass="emph" presetSubtype="0" repeatCount="indefinite" fill="hold" grpId="1" nodeType="withEffect">
                                  <p:stCondLst>
                                    <p:cond delay="500"/>
                                  </p:stCondLst>
                                  <p:endCondLst>
                                    <p:cond evt="onNext" delay="0">
                                      <p:tgtEl>
                                        <p:sldTgt/>
                                      </p:tgtEl>
                                    </p:cond>
                                  </p:endCondLst>
                                  <p:childTnLst>
                                    <p:animEffect transition="out" filter="fade">
                                      <p:cBhvr>
                                        <p:cTn id="35" dur="500" tmFilter="0, 0; .2, .5; .8, .5; 1, 0"/>
                                        <p:tgtEl>
                                          <p:spTgt spid="76824"/>
                                        </p:tgtEl>
                                      </p:cBhvr>
                                    </p:animEffect>
                                    <p:animScale>
                                      <p:cBhvr>
                                        <p:cTn id="36" dur="250" autoRev="1" fill="hold"/>
                                        <p:tgtEl>
                                          <p:spTgt spid="76824"/>
                                        </p:tgtEl>
                                      </p:cBhvr>
                                      <p:by x="105000" y="105000"/>
                                    </p:animScale>
                                  </p:childTnLst>
                                </p:cTn>
                              </p:par>
                            </p:childTnLst>
                          </p:cTn>
                        </p:par>
                        <p:par>
                          <p:cTn id="37" fill="hold">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32"/>
                                        </p:tgtEl>
                                        <p:attrNameLst>
                                          <p:attrName>style.visibility</p:attrName>
                                        </p:attrNameLst>
                                      </p:cBhvr>
                                      <p:to>
                                        <p:strVal val="visible"/>
                                      </p:to>
                                    </p:set>
                                  </p:childTnLst>
                                </p:cTn>
                              </p:par>
                              <p:par>
                                <p:cTn id="40" presetID="1" presetClass="exit" presetSubtype="0" fill="hold" grpId="0" nodeType="withEffect">
                                  <p:stCondLst>
                                    <p:cond delay="500"/>
                                  </p:stCondLst>
                                  <p:childTnLst>
                                    <p:set>
                                      <p:cBhvr>
                                        <p:cTn id="41" dur="1" fill="hold">
                                          <p:stCondLst>
                                            <p:cond delay="0"/>
                                          </p:stCondLst>
                                        </p:cTn>
                                        <p:tgtEl>
                                          <p:spTgt spid="76810"/>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BKbeep.wav"/>
                                        </p:tgtEl>
                                      </p:cMediaNode>
                                    </p:audio>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76823"/>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768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51"/>
                                        </p:tgtEl>
                                        <p:attrNameLst>
                                          <p:attrName>style.visibility</p:attrName>
                                        </p:attrNameLst>
                                      </p:cBhvr>
                                      <p:to>
                                        <p:strVal val="hidden"/>
                                      </p:to>
                                    </p:set>
                                  </p:childTnLst>
                                </p:cTn>
                              </p:par>
                              <p:par>
                                <p:cTn id="64" presetID="1" presetClass="entr" presetSubtype="0" fill="hold" grpId="2" nodeType="withEffect">
                                  <p:stCondLst>
                                    <p:cond delay="0"/>
                                  </p:stCondLst>
                                  <p:childTnLst>
                                    <p:set>
                                      <p:cBhvr>
                                        <p:cTn id="65" dur="1" fill="hold">
                                          <p:stCondLst>
                                            <p:cond delay="0"/>
                                          </p:stCondLst>
                                        </p:cTn>
                                        <p:tgtEl>
                                          <p:spTgt spid="7681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2" nodeType="clickEffect">
                                  <p:stCondLst>
                                    <p:cond delay="0"/>
                                  </p:stCondLst>
                                  <p:childTnLst>
                                    <p:set>
                                      <p:cBhvr>
                                        <p:cTn id="69" dur="1" fill="hold">
                                          <p:stCondLst>
                                            <p:cond delay="0"/>
                                          </p:stCondLst>
                                        </p:cTn>
                                        <p:tgtEl>
                                          <p:spTgt spid="76823"/>
                                        </p:tgtEl>
                                        <p:attrNameLst>
                                          <p:attrName>style.visibility</p:attrName>
                                        </p:attrNameLst>
                                      </p:cBhvr>
                                      <p:to>
                                        <p:strVal val="visible"/>
                                      </p:to>
                                    </p:set>
                                  </p:childTnLst>
                                </p:cTn>
                              </p:par>
                              <p:par>
                                <p:cTn id="70" presetID="1" presetClass="entr" presetSubtype="0" fill="hold" grpId="3" nodeType="withEffect">
                                  <p:stCondLst>
                                    <p:cond delay="0"/>
                                  </p:stCondLst>
                                  <p:childTnLst>
                                    <p:set>
                                      <p:cBhvr>
                                        <p:cTn id="71" dur="1" fill="hold">
                                          <p:stCondLst>
                                            <p:cond delay="0"/>
                                          </p:stCondLst>
                                        </p:cTn>
                                        <p:tgtEl>
                                          <p:spTgt spid="76824"/>
                                        </p:tgtEl>
                                        <p:attrNameLst>
                                          <p:attrName>style.visibility</p:attrName>
                                        </p:attrNameLst>
                                      </p:cBhvr>
                                      <p:to>
                                        <p:strVal val="visible"/>
                                      </p:to>
                                    </p:set>
                                  </p:childTnLst>
                                </p:cTn>
                              </p:par>
                              <p:par>
                                <p:cTn id="72" presetID="26" presetClass="emph" presetSubtype="0" repeatCount="indefinite" fill="hold" grpId="4" nodeType="withEffect">
                                  <p:stCondLst>
                                    <p:cond delay="0"/>
                                  </p:stCondLst>
                                  <p:endCondLst>
                                    <p:cond evt="onNext" delay="0">
                                      <p:tgtEl>
                                        <p:sldTgt/>
                                      </p:tgtEl>
                                    </p:cond>
                                  </p:endCondLst>
                                  <p:childTnLst>
                                    <p:animEffect transition="out" filter="fade">
                                      <p:cBhvr>
                                        <p:cTn id="73" dur="500" tmFilter="0, 0; .2, .5; .8, .5; 1, 0"/>
                                        <p:tgtEl>
                                          <p:spTgt spid="76824"/>
                                        </p:tgtEl>
                                      </p:cBhvr>
                                    </p:animEffect>
                                    <p:animScale>
                                      <p:cBhvr>
                                        <p:cTn id="74" dur="250" autoRev="1" fill="hold"/>
                                        <p:tgtEl>
                                          <p:spTgt spid="76824"/>
                                        </p:tgtEl>
                                      </p:cBhvr>
                                      <p:by x="105000" y="105000"/>
                                    </p:animScale>
                                  </p:childTnLst>
                                </p:cTn>
                              </p:par>
                            </p:childTnLst>
                          </p:cTn>
                        </p:par>
                        <p:par>
                          <p:cTn id="75" fill="hold">
                            <p:stCondLst>
                              <p:cond delay="500"/>
                            </p:stCondLst>
                            <p:childTnLst>
                              <p:par>
                                <p:cTn id="76" presetID="1" presetClass="entr" presetSubtype="0" fill="hold" grpId="2" nodeType="afterEffect">
                                  <p:stCondLst>
                                    <p:cond delay="1000"/>
                                  </p:stCondLst>
                                  <p:childTnLst>
                                    <p:set>
                                      <p:cBhvr>
                                        <p:cTn id="77" dur="1" fill="hold">
                                          <p:stCondLst>
                                            <p:cond delay="0"/>
                                          </p:stCondLst>
                                        </p:cTn>
                                        <p:tgtEl>
                                          <p:spTgt spid="32"/>
                                        </p:tgtEl>
                                        <p:attrNameLst>
                                          <p:attrName>style.visibility</p:attrName>
                                        </p:attrNameLst>
                                      </p:cBhvr>
                                      <p:to>
                                        <p:strVal val="visible"/>
                                      </p:to>
                                    </p:set>
                                  </p:childTnLst>
                                </p:cTn>
                              </p:par>
                              <p:par>
                                <p:cTn id="78" presetID="1" presetClass="exit" presetSubtype="0" fill="hold" grpId="3" nodeType="withEffect">
                                  <p:stCondLst>
                                    <p:cond delay="1000"/>
                                  </p:stCondLst>
                                  <p:childTnLst>
                                    <p:set>
                                      <p:cBhvr>
                                        <p:cTn id="79" dur="1" fill="hold">
                                          <p:stCondLst>
                                            <p:cond delay="0"/>
                                          </p:stCondLst>
                                        </p:cTn>
                                        <p:tgtEl>
                                          <p:spTgt spid="76810"/>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BKbeep.wav"/>
                                        </p:tgtEl>
                                      </p:cMediaNode>
                                    </p:audio>
                                  </p:sub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par>
                                <p:cTn id="84" presetID="1" presetClass="exit" presetSubtype="0" fill="hold" grpId="1" nodeType="withEffect">
                                  <p:stCondLst>
                                    <p:cond delay="0"/>
                                  </p:stCondLst>
                                  <p:childTnLst>
                                    <p:set>
                                      <p:cBhvr>
                                        <p:cTn id="85" dur="1" fill="hold">
                                          <p:stCondLst>
                                            <p:cond delay="0"/>
                                          </p:stCondLst>
                                        </p:cTn>
                                        <p:tgtEl>
                                          <p:spTgt spid="49"/>
                                        </p:tgtEl>
                                        <p:attrNameLst>
                                          <p:attrName>style.visibility</p:attrName>
                                        </p:attrNameLst>
                                      </p:cBhvr>
                                      <p:to>
                                        <p:strVal val="hidden"/>
                                      </p:to>
                                    </p:set>
                                  </p:childTnLst>
                                </p:cTn>
                              </p:par>
                              <p:par>
                                <p:cTn id="86" presetID="1" presetClass="exit" presetSubtype="0" fill="hold" grpId="3"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3" nodeType="withEffect">
                                  <p:stCondLst>
                                    <p:cond delay="0"/>
                                  </p:stCondLst>
                                  <p:childTnLst>
                                    <p:set>
                                      <p:cBhvr>
                                        <p:cTn id="89" dur="1" fill="hold">
                                          <p:stCondLst>
                                            <p:cond delay="0"/>
                                          </p:stCondLst>
                                        </p:cTn>
                                        <p:tgtEl>
                                          <p:spTgt spid="76823"/>
                                        </p:tgtEl>
                                        <p:attrNameLst>
                                          <p:attrName>style.visibility</p:attrName>
                                        </p:attrNameLst>
                                      </p:cBhvr>
                                      <p:to>
                                        <p:strVal val="hidden"/>
                                      </p:to>
                                    </p:set>
                                  </p:childTnLst>
                                </p:cTn>
                              </p:par>
                              <p:par>
                                <p:cTn id="90" presetID="1" presetClass="exit" presetSubtype="0" fill="hold" grpId="5" nodeType="withEffect">
                                  <p:stCondLst>
                                    <p:cond delay="0"/>
                                  </p:stCondLst>
                                  <p:childTnLst>
                                    <p:set>
                                      <p:cBhvr>
                                        <p:cTn id="91" dur="1" fill="hold">
                                          <p:stCondLst>
                                            <p:cond delay="0"/>
                                          </p:stCondLst>
                                        </p:cTn>
                                        <p:tgtEl>
                                          <p:spTgt spid="7682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47"/>
                                        </p:tgtEl>
                                        <p:attrNameLst>
                                          <p:attrName>style.visibility</p:attrName>
                                        </p:attrNameLst>
                                      </p:cBhvr>
                                      <p:to>
                                        <p:strVal val="hidden"/>
                                      </p:to>
                                    </p:set>
                                  </p:childTnLst>
                                </p:cTn>
                              </p:par>
                              <p:par>
                                <p:cTn id="98" presetID="1" presetClass="entr" presetSubtype="0" fill="hold" grpId="4" nodeType="withEffect">
                                  <p:stCondLst>
                                    <p:cond delay="0"/>
                                  </p:stCondLst>
                                  <p:childTnLst>
                                    <p:set>
                                      <p:cBhvr>
                                        <p:cTn id="99" dur="1" fill="hold">
                                          <p:stCondLst>
                                            <p:cond delay="0"/>
                                          </p:stCondLst>
                                        </p:cTn>
                                        <p:tgtEl>
                                          <p:spTgt spid="76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76821" grpId="0" animBg="1"/>
      <p:bldP spid="48" grpId="0" animBg="1"/>
      <p:bldP spid="48" grpId="1" animBg="1"/>
      <p:bldP spid="50" grpId="0" animBg="1"/>
      <p:bldP spid="50" grpId="1" animBg="1"/>
      <p:bldP spid="32" grpId="0" animBg="1"/>
      <p:bldP spid="32" grpId="1" animBg="1"/>
      <p:bldP spid="32" grpId="2" animBg="1"/>
      <p:bldP spid="32" grpId="3" animBg="1"/>
      <p:bldP spid="76810" grpId="0" animBg="1"/>
      <p:bldP spid="76810" grpId="1" animBg="1"/>
      <p:bldP spid="76810" grpId="2" animBg="1"/>
      <p:bldP spid="76810" grpId="3" animBg="1"/>
      <p:bldP spid="76810" grpId="4" animBg="1"/>
      <p:bldP spid="76823" grpId="0" animBg="1"/>
      <p:bldP spid="76823" grpId="1" animBg="1"/>
      <p:bldP spid="76823" grpId="2" animBg="1"/>
      <p:bldP spid="76823" grpId="3" animBg="1"/>
      <p:bldP spid="76824" grpId="0" animBg="1"/>
      <p:bldP spid="76824" grpId="1" animBg="1"/>
      <p:bldP spid="76824" grpId="2" animBg="1"/>
      <p:bldP spid="76824" grpId="3" animBg="1"/>
      <p:bldP spid="76824" grpId="4" animBg="1"/>
      <p:bldP spid="76824" grpId="5" animBg="1"/>
      <p:bldP spid="76828" grpId="0" animBg="1"/>
      <p:bldP spid="34" grpId="0" animBg="1"/>
      <p:bldP spid="51" grpId="0" animBg="1"/>
      <p:bldP spid="51" grpId="1" animBg="1"/>
      <p:bldP spid="49" grpId="0" animBg="1"/>
      <p:bldP spid="49" grpId="1" animBg="1"/>
      <p:bldP spid="47" grpId="0" animBg="1"/>
      <p:bldP spid="47" grpId="1"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74754" name="Title"/>
          <p:cNvSpPr>
            <a:spLocks noGrp="1" noChangeArrowheads="1"/>
          </p:cNvSpPr>
          <p:nvPr>
            <p:ph type="title"/>
          </p:nvPr>
        </p:nvSpPr>
        <p:spPr/>
        <p:txBody>
          <a:bodyPr>
            <a:normAutofit fontScale="90000"/>
          </a:bodyPr>
          <a:lstStyle/>
          <a:p>
            <a:pPr eaLnBrk="1" hangingPunct="1">
              <a:defRPr/>
            </a:pPr>
            <a:r>
              <a:rPr lang="en-US" b="1" dirty="0"/>
              <a:t>KNOW YOUR RADIO – </a:t>
            </a:r>
            <a:br>
              <a:rPr lang="en-US" b="1" dirty="0"/>
            </a:br>
            <a:r>
              <a:rPr lang="en-US" b="1" dirty="0"/>
              <a:t>BK DPH Priority Scanning</a:t>
            </a:r>
          </a:p>
        </p:txBody>
      </p:sp>
      <p:sp>
        <p:nvSpPr>
          <p:cNvPr id="74755" name="Main Text"/>
          <p:cNvSpPr>
            <a:spLocks noGrp="1" noChangeArrowheads="1"/>
          </p:cNvSpPr>
          <p:nvPr>
            <p:ph idx="1"/>
          </p:nvPr>
        </p:nvSpPr>
        <p:spPr>
          <a:xfrm>
            <a:off x="1066800" y="1752600"/>
            <a:ext cx="8001000" cy="5023152"/>
          </a:xfrm>
        </p:spPr>
        <p:txBody>
          <a:bodyPr>
            <a:noAutofit/>
          </a:bodyPr>
          <a:lstStyle/>
          <a:p>
            <a:pPr marL="285750" indent="-285750">
              <a:buFont typeface="Wingdings" panose="05000000000000000000" pitchFamily="2" charset="2"/>
              <a:buChar char="§"/>
              <a:defRPr/>
            </a:pPr>
            <a:r>
              <a:rPr lang="en-US" sz="1600" b="1" dirty="0">
                <a:latin typeface="Arial" charset="0"/>
                <a:cs typeface="Arial" charset="0"/>
              </a:rPr>
              <a:t>When enabled, t</a:t>
            </a:r>
            <a:r>
              <a:rPr lang="en-US" sz="1600" b="1" dirty="0">
                <a:effectLst/>
                <a:latin typeface="Arial" charset="0"/>
                <a:cs typeface="Arial" charset="0"/>
              </a:rPr>
              <a:t>he Priority </a:t>
            </a:r>
            <a:r>
              <a:rPr lang="en-US" sz="1600" b="1" dirty="0">
                <a:latin typeface="Arial" charset="0"/>
                <a:cs typeface="Arial" charset="0"/>
              </a:rPr>
              <a:t>S</a:t>
            </a:r>
            <a:r>
              <a:rPr lang="en-US" sz="1600" b="1" dirty="0">
                <a:effectLst/>
                <a:latin typeface="Arial" charset="0"/>
                <a:cs typeface="Arial" charset="0"/>
              </a:rPr>
              <a:t>can function enables the radio to receive on any channel while monitoring for a message on the designated priority channel.  When a proper signal is received on the </a:t>
            </a:r>
            <a:r>
              <a:rPr lang="en-US" sz="1600" b="1" dirty="0">
                <a:latin typeface="Arial" charset="0"/>
                <a:cs typeface="Arial" charset="0"/>
              </a:rPr>
              <a:t>priority channel, the radio locks onto that channel and the message is received.</a:t>
            </a:r>
          </a:p>
          <a:p>
            <a:pPr marL="285750" indent="-285750" eaLnBrk="1" hangingPunct="1">
              <a:buFont typeface="Wingdings" panose="05000000000000000000" pitchFamily="2" charset="2"/>
              <a:buChar char="§"/>
              <a:defRPr/>
            </a:pPr>
            <a:r>
              <a:rPr lang="en-US" sz="1600" b="1" dirty="0">
                <a:latin typeface="Arial" charset="0"/>
                <a:cs typeface="Arial" charset="0"/>
              </a:rPr>
              <a:t>NIFC-NIRSC radios are programmed with Priority Scan disabled.  However, when your radio is programmed or cloned on an incident it may be in any of the following modes (group-specific):</a:t>
            </a:r>
          </a:p>
          <a:p>
            <a:pPr marL="560070" lvl="1" indent="-285750">
              <a:buFont typeface="Wingdings" panose="05000000000000000000" pitchFamily="2" charset="2"/>
              <a:buChar char="§"/>
              <a:defRPr/>
            </a:pPr>
            <a:r>
              <a:rPr lang="en-US" sz="1400" b="1" dirty="0">
                <a:latin typeface="Arial" charset="0"/>
                <a:cs typeface="Arial" charset="0"/>
              </a:rPr>
              <a:t>Mode A</a:t>
            </a:r>
          </a:p>
          <a:p>
            <a:pPr marL="806958" lvl="2" indent="-285750">
              <a:buFont typeface="Wingdings" panose="05000000000000000000" pitchFamily="2" charset="2"/>
              <a:buChar char="§"/>
              <a:defRPr/>
            </a:pPr>
            <a:r>
              <a:rPr lang="en-US" sz="1100" b="1" dirty="0">
                <a:latin typeface="Arial" charset="0"/>
                <a:cs typeface="Arial" charset="0"/>
              </a:rPr>
              <a:t>The priority channel follows the transmit channel selected by the channel knob selection.</a:t>
            </a:r>
          </a:p>
          <a:p>
            <a:pPr marL="560070" lvl="1" indent="-285750">
              <a:buFont typeface="Wingdings" panose="05000000000000000000" pitchFamily="2" charset="2"/>
              <a:buChar char="§"/>
              <a:defRPr/>
            </a:pPr>
            <a:r>
              <a:rPr lang="en-US" sz="1400" b="1" dirty="0">
                <a:latin typeface="Arial" charset="0"/>
                <a:cs typeface="Arial" charset="0"/>
              </a:rPr>
              <a:t>Mode B</a:t>
            </a:r>
          </a:p>
          <a:p>
            <a:pPr marL="806958" lvl="2" indent="-285750">
              <a:buFont typeface="Wingdings" panose="05000000000000000000" pitchFamily="2" charset="2"/>
              <a:buChar char="§"/>
              <a:defRPr/>
            </a:pPr>
            <a:r>
              <a:rPr lang="en-US" sz="1100" b="1" dirty="0">
                <a:latin typeface="Arial" charset="0"/>
                <a:cs typeface="Arial" charset="0"/>
              </a:rPr>
              <a:t>The priority channel is preset and may be-user selectable .                   </a:t>
            </a:r>
          </a:p>
          <a:p>
            <a:pPr marL="560070" lvl="1" indent="-285750">
              <a:buFont typeface="Wingdings" panose="05000000000000000000" pitchFamily="2" charset="2"/>
              <a:buChar char="§"/>
              <a:defRPr/>
            </a:pPr>
            <a:r>
              <a:rPr lang="en-US" sz="1400" b="1" dirty="0">
                <a:latin typeface="Arial" charset="0"/>
                <a:cs typeface="Arial" charset="0"/>
              </a:rPr>
              <a:t>Mode C </a:t>
            </a:r>
          </a:p>
          <a:p>
            <a:pPr marL="806958" lvl="2" indent="-285750">
              <a:buFont typeface="Wingdings" panose="05000000000000000000" pitchFamily="2" charset="2"/>
              <a:buChar char="§"/>
              <a:defRPr/>
            </a:pPr>
            <a:r>
              <a:rPr lang="en-US" sz="1100" b="1" dirty="0">
                <a:latin typeface="Arial" charset="0"/>
                <a:cs typeface="Arial" charset="0"/>
              </a:rPr>
              <a:t>The priority channel is preset and may be user-selectable.</a:t>
            </a:r>
          </a:p>
          <a:p>
            <a:pPr marL="806958" lvl="2" indent="-285750">
              <a:buFont typeface="Wingdings" panose="05000000000000000000" pitchFamily="2" charset="2"/>
              <a:buChar char="§"/>
              <a:defRPr/>
            </a:pPr>
            <a:r>
              <a:rPr lang="en-US" sz="1100" b="1" dirty="0">
                <a:latin typeface="Arial" charset="0"/>
                <a:cs typeface="Arial" charset="0"/>
              </a:rPr>
              <a:t>The radio ALWAYS transmits on the priority channel when                                                                             Priority Scan is enabled</a:t>
            </a:r>
          </a:p>
        </p:txBody>
      </p:sp>
      <p:sp>
        <p:nvSpPr>
          <p:cNvPr id="5" name="Text-The following"/>
          <p:cNvSpPr txBox="1"/>
          <p:nvPr/>
        </p:nvSpPr>
        <p:spPr>
          <a:xfrm>
            <a:off x="1524000" y="5686918"/>
            <a:ext cx="2971800" cy="830997"/>
          </a:xfrm>
          <a:prstGeom prst="rect">
            <a:avLst/>
          </a:prstGeom>
          <a:noFill/>
          <a:ln w="28575">
            <a:solidFill>
              <a:srgbClr val="006666"/>
            </a:solidFill>
          </a:ln>
        </p:spPr>
        <p:txBody>
          <a:bodyPr wrap="square" rtlCol="0">
            <a:spAutoFit/>
          </a:bodyPr>
          <a:lstStyle/>
          <a:p>
            <a:pPr algn="ctr"/>
            <a:r>
              <a:rPr lang="en-US" sz="1600" dirty="0"/>
              <a:t>The following slide will help you determine the mode with which your radio is programmed.</a:t>
            </a:r>
          </a:p>
        </p:txBody>
      </p:sp>
      <p:pic>
        <p:nvPicPr>
          <p:cNvPr id="11" name="BK Radio top view" descr="Bendix King radio (top view)"/>
          <p:cNvPicPr>
            <a:picLocks noChangeAspect="1"/>
          </p:cNvPicPr>
          <p:nvPr/>
        </p:nvPicPr>
        <p:blipFill>
          <a:blip r:embed="rId3" cstate="print">
            <a:extLst>
              <a:ext uri="{BEBA8EAE-BF5A-486C-A8C5-ECC9F3942E4B}">
                <a14:imgProps xmlns:a14="http://schemas.microsoft.com/office/drawing/2010/main">
                  <a14:imgLayer r:embed="rId4">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5280427" y="4318000"/>
            <a:ext cx="4221946" cy="2374845"/>
          </a:xfrm>
          <a:prstGeom prst="rect">
            <a:avLst/>
          </a:prstGeom>
        </p:spPr>
      </p:pic>
      <p:sp>
        <p:nvSpPr>
          <p:cNvPr id="27" name="Text-Priority Switch"/>
          <p:cNvSpPr txBox="1"/>
          <p:nvPr/>
        </p:nvSpPr>
        <p:spPr>
          <a:xfrm>
            <a:off x="4953000" y="6032634"/>
            <a:ext cx="964096" cy="461665"/>
          </a:xfrm>
          <a:prstGeom prst="rect">
            <a:avLst/>
          </a:prstGeom>
          <a:noFill/>
        </p:spPr>
        <p:txBody>
          <a:bodyPr wrap="square" rtlCol="0">
            <a:spAutoFit/>
          </a:bodyPr>
          <a:lstStyle/>
          <a:p>
            <a:r>
              <a:rPr lang="en-US" sz="1200" dirty="0"/>
              <a:t>Priority Scan Switch</a:t>
            </a:r>
          </a:p>
        </p:txBody>
      </p:sp>
      <p:cxnSp>
        <p:nvCxnSpPr>
          <p:cNvPr id="17" name="Arrow to Priority Switch" descr="Arrow pointing to the PRI (priority scan) switch on the top of the Bendix King radio"/>
          <p:cNvCxnSpPr/>
          <p:nvPr/>
        </p:nvCxnSpPr>
        <p:spPr>
          <a:xfrm flipV="1">
            <a:off x="5638800" y="5943600"/>
            <a:ext cx="1676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Home Button" descr="Home Menu - clicking this will return you to the Main Menu">
            <a:hlinkClick r:id="rId5" action="ppaction://hlinksldjump" tooltip="Main Menu"/>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13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755">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4755">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755">
                                            <p:txEl>
                                              <p:pRg st="6" end="6"/>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500"/>
                                  </p:stCondLst>
                                  <p:childTnLst>
                                    <p:set>
                                      <p:cBhvr>
                                        <p:cTn id="37" dur="1" fill="hold">
                                          <p:stCondLst>
                                            <p:cond delay="0"/>
                                          </p:stCondLst>
                                        </p:cTn>
                                        <p:tgtEl>
                                          <p:spTgt spid="74755">
                                            <p:txEl>
                                              <p:pRg st="7" end="7"/>
                                            </p:txEl>
                                          </p:spTgt>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74755">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74754" name="Title"/>
          <p:cNvSpPr>
            <a:spLocks noGrp="1" noChangeArrowheads="1"/>
          </p:cNvSpPr>
          <p:nvPr>
            <p:ph type="title"/>
          </p:nvPr>
        </p:nvSpPr>
        <p:spPr/>
        <p:txBody>
          <a:bodyPr>
            <a:normAutofit fontScale="90000"/>
          </a:bodyPr>
          <a:lstStyle/>
          <a:p>
            <a:pPr eaLnBrk="1" hangingPunct="1">
              <a:defRPr/>
            </a:pPr>
            <a:r>
              <a:rPr lang="en-US" b="1" dirty="0"/>
              <a:t>KNOW YOUR RADIO – </a:t>
            </a:r>
            <a:br>
              <a:rPr lang="en-US" b="1" dirty="0"/>
            </a:br>
            <a:r>
              <a:rPr lang="en-US" sz="4000" b="1" dirty="0"/>
              <a:t>Which Priority Scanning Mode?</a:t>
            </a:r>
            <a:endParaRPr lang="en-US" b="1" dirty="0"/>
          </a:p>
        </p:txBody>
      </p:sp>
      <p:grpSp>
        <p:nvGrpSpPr>
          <p:cNvPr id="75" name="Screen Bean Radio" descr="Screen Bean man with Bendix King radio"/>
          <p:cNvGrpSpPr/>
          <p:nvPr/>
        </p:nvGrpSpPr>
        <p:grpSpPr>
          <a:xfrm flipH="1">
            <a:off x="1804823" y="3182037"/>
            <a:ext cx="576178" cy="866528"/>
            <a:chOff x="6580650" y="5262642"/>
            <a:chExt cx="205489" cy="369670"/>
          </a:xfrm>
        </p:grpSpPr>
        <p:pic>
          <p:nvPicPr>
            <p:cNvPr id="77" name="Picture 76" descr="null"/>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6580650" y="5262642"/>
              <a:ext cx="67469" cy="269875"/>
            </a:xfrm>
            <a:prstGeom prst="rect">
              <a:avLst/>
            </a:prstGeom>
          </p:spPr>
        </p:pic>
        <p:pic>
          <p:nvPicPr>
            <p:cNvPr id="80" name="Picture 79" descr="null"/>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6594623" y="5311124"/>
              <a:ext cx="191516" cy="321188"/>
            </a:xfrm>
            <a:prstGeom prst="rect">
              <a:avLst/>
            </a:prstGeom>
          </p:spPr>
        </p:pic>
      </p:grpSp>
      <p:grpSp>
        <p:nvGrpSpPr>
          <p:cNvPr id="13" name="Flow 1-With PRI and" descr="With PRI and SCAN turned OFF..."/>
          <p:cNvGrpSpPr/>
          <p:nvPr/>
        </p:nvGrpSpPr>
        <p:grpSpPr>
          <a:xfrm>
            <a:off x="1459564" y="2127900"/>
            <a:ext cx="1200150" cy="685800"/>
            <a:chOff x="1600200" y="2438400"/>
            <a:chExt cx="1200150" cy="685800"/>
          </a:xfrm>
        </p:grpSpPr>
        <p:sp>
          <p:nvSpPr>
            <p:cNvPr id="4" name="Oval 3"/>
            <p:cNvSpPr/>
            <p:nvPr/>
          </p:nvSpPr>
          <p:spPr>
            <a:xfrm>
              <a:off x="1600200" y="2438400"/>
              <a:ext cx="1200150" cy="6858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85925" y="2527384"/>
              <a:ext cx="1028700" cy="5078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With PRI and SCAN turned </a:t>
              </a:r>
              <a:r>
                <a:rPr lang="en-US" sz="900" b="1" i="1" u="sng" dirty="0">
                  <a:solidFill>
                    <a:schemeClr val="bg1"/>
                  </a:solidFill>
                  <a:latin typeface="Arial" panose="020B0604020202020204" pitchFamily="34" charset="0"/>
                  <a:cs typeface="Arial" panose="020B0604020202020204" pitchFamily="34" charset="0"/>
                </a:rPr>
                <a:t>OFF</a:t>
              </a:r>
              <a:r>
                <a:rPr lang="en-US" sz="900" b="1" dirty="0">
                  <a:solidFill>
                    <a:schemeClr val="bg1"/>
                  </a:solidFill>
                  <a:latin typeface="Arial" panose="020B0604020202020204" pitchFamily="34" charset="0"/>
                  <a:cs typeface="Arial" panose="020B0604020202020204" pitchFamily="34" charset="0"/>
                </a:rPr>
                <a:t>…</a:t>
              </a:r>
            </a:p>
          </p:txBody>
        </p:sp>
      </p:grpSp>
      <p:cxnSp>
        <p:nvCxnSpPr>
          <p:cNvPr id="2059" name="Arrow to Flow 2" descr="Arrow to next step"/>
          <p:cNvCxnSpPr>
            <a:stCxn id="4" idx="6"/>
          </p:cNvCxnSpPr>
          <p:nvPr/>
        </p:nvCxnSpPr>
        <p:spPr>
          <a:xfrm>
            <a:off x="2659714" y="2470800"/>
            <a:ext cx="220972" cy="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Flow 2-Does PR appear" descr="Does PR appear in the display on any channel?"/>
          <p:cNvGrpSpPr/>
          <p:nvPr/>
        </p:nvGrpSpPr>
        <p:grpSpPr>
          <a:xfrm>
            <a:off x="2871364" y="2026302"/>
            <a:ext cx="1371600" cy="889000"/>
            <a:chOff x="1537666" y="3313415"/>
            <a:chExt cx="1371600" cy="889000"/>
          </a:xfrm>
        </p:grpSpPr>
        <p:sp>
          <p:nvSpPr>
            <p:cNvPr id="8" name="Flowchart: Decision 7"/>
            <p:cNvSpPr/>
            <p:nvPr/>
          </p:nvSpPr>
          <p:spPr>
            <a:xfrm>
              <a:off x="1537666" y="3313415"/>
              <a:ext cx="1371600" cy="889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09116" y="3434749"/>
              <a:ext cx="1028700" cy="6463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Does PR appear in the display on any channel?</a:t>
              </a:r>
            </a:p>
          </p:txBody>
        </p:sp>
      </p:grpSp>
      <p:cxnSp>
        <p:nvCxnSpPr>
          <p:cNvPr id="46" name="Arrow to Flow 3" descr="Arrow to next step"/>
          <p:cNvCxnSpPr/>
          <p:nvPr/>
        </p:nvCxnSpPr>
        <p:spPr>
          <a:xfrm>
            <a:off x="3562542" y="2925561"/>
            <a:ext cx="0" cy="1939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Flow 3-NO" descr="NO"/>
          <p:cNvGrpSpPr/>
          <p:nvPr/>
        </p:nvGrpSpPr>
        <p:grpSpPr>
          <a:xfrm>
            <a:off x="3048192" y="3111363"/>
            <a:ext cx="1028700" cy="304800"/>
            <a:chOff x="1709116" y="4419600"/>
            <a:chExt cx="1028700" cy="304800"/>
          </a:xfrm>
        </p:grpSpPr>
        <p:sp>
          <p:nvSpPr>
            <p:cNvPr id="9" name="Flowchart: Data 8"/>
            <p:cNvSpPr/>
            <p:nvPr/>
          </p:nvSpPr>
          <p:spPr>
            <a:xfrm>
              <a:off x="1994866" y="4419600"/>
              <a:ext cx="457200" cy="304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09116" y="4456584"/>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NO</a:t>
              </a:r>
            </a:p>
          </p:txBody>
        </p:sp>
      </p:grpSp>
      <p:cxnSp>
        <p:nvCxnSpPr>
          <p:cNvPr id="47" name="Arrow to Flow 4" descr="Arrow to next step"/>
          <p:cNvCxnSpPr/>
          <p:nvPr/>
        </p:nvCxnSpPr>
        <p:spPr>
          <a:xfrm>
            <a:off x="3562542" y="3421563"/>
            <a:ext cx="0" cy="1939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7" name="Flow 4-Slide PRI on" descr="Slide PRI on"/>
          <p:cNvGrpSpPr/>
          <p:nvPr/>
        </p:nvGrpSpPr>
        <p:grpSpPr>
          <a:xfrm>
            <a:off x="2957498" y="3615482"/>
            <a:ext cx="1219200" cy="354850"/>
            <a:chOff x="2949678" y="4405761"/>
            <a:chExt cx="1219200" cy="354850"/>
          </a:xfrm>
        </p:grpSpPr>
        <p:sp>
          <p:nvSpPr>
            <p:cNvPr id="70" name="Flowchart: Alternate Process 69"/>
            <p:cNvSpPr/>
            <p:nvPr/>
          </p:nvSpPr>
          <p:spPr>
            <a:xfrm>
              <a:off x="3040372" y="4405761"/>
              <a:ext cx="1028700" cy="3548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949678" y="4462994"/>
              <a:ext cx="12192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Slide PRI on.</a:t>
              </a:r>
            </a:p>
          </p:txBody>
        </p:sp>
      </p:grpSp>
      <p:cxnSp>
        <p:nvCxnSpPr>
          <p:cNvPr id="74" name="Arrow to Flow 5" descr="Arrow to next step"/>
          <p:cNvCxnSpPr/>
          <p:nvPr/>
        </p:nvCxnSpPr>
        <p:spPr>
          <a:xfrm>
            <a:off x="3566226" y="3968802"/>
            <a:ext cx="0" cy="1939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3" name="Flow 5-Does PR display" descr="Does PR display on the current channel?"/>
          <p:cNvGrpSpPr/>
          <p:nvPr/>
        </p:nvGrpSpPr>
        <p:grpSpPr>
          <a:xfrm>
            <a:off x="2880686" y="4146071"/>
            <a:ext cx="1371600" cy="889000"/>
            <a:chOff x="1537666" y="3313415"/>
            <a:chExt cx="1371600" cy="889000"/>
          </a:xfrm>
        </p:grpSpPr>
        <p:sp>
          <p:nvSpPr>
            <p:cNvPr id="84" name="Flowchart: Decision 83"/>
            <p:cNvSpPr/>
            <p:nvPr/>
          </p:nvSpPr>
          <p:spPr>
            <a:xfrm>
              <a:off x="1537666" y="3313415"/>
              <a:ext cx="1371600" cy="889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729414" y="3430531"/>
              <a:ext cx="1028700" cy="6463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Does PR display on current channel?</a:t>
              </a:r>
            </a:p>
          </p:txBody>
        </p:sp>
      </p:grpSp>
      <p:cxnSp>
        <p:nvCxnSpPr>
          <p:cNvPr id="100" name="Arrow to Flow 6" descr="Arrow to next step"/>
          <p:cNvCxnSpPr>
            <a:stCxn id="84" idx="1"/>
          </p:cNvCxnSpPr>
          <p:nvPr/>
        </p:nvCxnSpPr>
        <p:spPr>
          <a:xfrm flipH="1">
            <a:off x="2214861" y="4590571"/>
            <a:ext cx="665825" cy="38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Flow 6-NO"/>
          <p:cNvSpPr txBox="1"/>
          <p:nvPr/>
        </p:nvSpPr>
        <p:spPr>
          <a:xfrm>
            <a:off x="1519073" y="4470937"/>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NO</a:t>
            </a:r>
          </a:p>
        </p:txBody>
      </p:sp>
      <p:sp>
        <p:nvSpPr>
          <p:cNvPr id="98" name="Flowchart: Flow 6" descr="NO"/>
          <p:cNvSpPr/>
          <p:nvPr/>
        </p:nvSpPr>
        <p:spPr>
          <a:xfrm>
            <a:off x="1804823" y="4433954"/>
            <a:ext cx="457200" cy="304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Arrow to Flow 7" descr="Arrow to next step"/>
          <p:cNvCxnSpPr>
            <a:stCxn id="98" idx="4"/>
            <a:endCxn id="123" idx="0"/>
          </p:cNvCxnSpPr>
          <p:nvPr/>
        </p:nvCxnSpPr>
        <p:spPr>
          <a:xfrm>
            <a:off x="2033423" y="4738754"/>
            <a:ext cx="0" cy="21776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8" name="Flow 7-Priority is disabled" descr="Priority is disabled"/>
          <p:cNvGrpSpPr/>
          <p:nvPr/>
        </p:nvGrpSpPr>
        <p:grpSpPr>
          <a:xfrm>
            <a:off x="1433348" y="4956514"/>
            <a:ext cx="1200150" cy="685800"/>
            <a:chOff x="1433348" y="4956514"/>
            <a:chExt cx="1200150" cy="685800"/>
          </a:xfrm>
        </p:grpSpPr>
        <p:sp>
          <p:nvSpPr>
            <p:cNvPr id="123" name="Oval 122"/>
            <p:cNvSpPr/>
            <p:nvPr/>
          </p:nvSpPr>
          <p:spPr>
            <a:xfrm>
              <a:off x="1433348" y="4956514"/>
              <a:ext cx="1200150" cy="6858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519073" y="5114748"/>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is </a:t>
              </a:r>
              <a:r>
                <a:rPr lang="en-US" sz="1100" b="1" dirty="0">
                  <a:solidFill>
                    <a:schemeClr val="bg1"/>
                  </a:solidFill>
                  <a:latin typeface="Arial" panose="020B0604020202020204" pitchFamily="34" charset="0"/>
                  <a:cs typeface="Arial" panose="020B0604020202020204" pitchFamily="34" charset="0"/>
                </a:rPr>
                <a:t>DISABLED</a:t>
              </a:r>
            </a:p>
          </p:txBody>
        </p:sp>
      </p:grpSp>
      <p:cxnSp>
        <p:nvCxnSpPr>
          <p:cNvPr id="131" name="Arrow to Flow 8" descr="Arrow to next step"/>
          <p:cNvCxnSpPr/>
          <p:nvPr/>
        </p:nvCxnSpPr>
        <p:spPr>
          <a:xfrm>
            <a:off x="3574381" y="5038720"/>
            <a:ext cx="0" cy="1939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4" name="Flow 8-YES" descr="YES"/>
          <p:cNvGrpSpPr/>
          <p:nvPr/>
        </p:nvGrpSpPr>
        <p:grpSpPr>
          <a:xfrm>
            <a:off x="3077246" y="5232639"/>
            <a:ext cx="1028700" cy="304800"/>
            <a:chOff x="1709116" y="4419600"/>
            <a:chExt cx="1028700" cy="304800"/>
          </a:xfrm>
        </p:grpSpPr>
        <p:sp>
          <p:nvSpPr>
            <p:cNvPr id="95" name="Flowchart: Data 94"/>
            <p:cNvSpPr/>
            <p:nvPr/>
          </p:nvSpPr>
          <p:spPr>
            <a:xfrm>
              <a:off x="1994866" y="4419600"/>
              <a:ext cx="457200" cy="304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709116" y="4456584"/>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YES</a:t>
              </a:r>
            </a:p>
          </p:txBody>
        </p:sp>
      </p:grpSp>
      <p:cxnSp>
        <p:nvCxnSpPr>
          <p:cNvPr id="101" name="Arrow to Flow 9" descr="Arrow to next step"/>
          <p:cNvCxnSpPr/>
          <p:nvPr/>
        </p:nvCxnSpPr>
        <p:spPr>
          <a:xfrm>
            <a:off x="3586784" y="5544336"/>
            <a:ext cx="0" cy="19391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48" name="Flow 9-Priority Mode A" descr="Priority Mode A&#10;"/>
          <p:cNvGrpSpPr/>
          <p:nvPr/>
        </p:nvGrpSpPr>
        <p:grpSpPr>
          <a:xfrm>
            <a:off x="2986709" y="5738255"/>
            <a:ext cx="1200150" cy="685800"/>
            <a:chOff x="1627075" y="6085508"/>
            <a:chExt cx="1200150" cy="685800"/>
          </a:xfrm>
        </p:grpSpPr>
        <p:sp>
          <p:nvSpPr>
            <p:cNvPr id="15" name="Oval 14"/>
            <p:cNvSpPr/>
            <p:nvPr/>
          </p:nvSpPr>
          <p:spPr>
            <a:xfrm>
              <a:off x="1627075" y="6085508"/>
              <a:ext cx="1200150" cy="6858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12800" y="6228353"/>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a:t>
              </a:r>
              <a:r>
                <a:rPr lang="en-US" sz="1100" b="1" dirty="0">
                  <a:solidFill>
                    <a:schemeClr val="bg1"/>
                  </a:solidFill>
                  <a:latin typeface="Arial" panose="020B0604020202020204" pitchFamily="34" charset="0"/>
                  <a:cs typeface="Arial" panose="020B0604020202020204" pitchFamily="34" charset="0"/>
                </a:rPr>
                <a:t>MODE A</a:t>
              </a:r>
            </a:p>
          </p:txBody>
        </p:sp>
      </p:grpSp>
      <p:pic>
        <p:nvPicPr>
          <p:cNvPr id="87" name="CH" title="Channel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6682" y="5130065"/>
            <a:ext cx="389510" cy="165456"/>
          </a:xfrm>
          <a:prstGeom prst="rect">
            <a:avLst/>
          </a:prstGeom>
        </p:spPr>
      </p:pic>
      <p:grpSp>
        <p:nvGrpSpPr>
          <p:cNvPr id="86" name="Flashing dashes" title="Flashing dashes"/>
          <p:cNvGrpSpPr/>
          <p:nvPr/>
        </p:nvGrpSpPr>
        <p:grpSpPr>
          <a:xfrm>
            <a:off x="7540250" y="5038712"/>
            <a:ext cx="514715" cy="338557"/>
            <a:chOff x="4069435" y="2920534"/>
            <a:chExt cx="527317" cy="342068"/>
          </a:xfrm>
        </p:grpSpPr>
        <p:sp>
          <p:nvSpPr>
            <p:cNvPr id="88" name="TextBox 87"/>
            <p:cNvSpPr txBox="1"/>
            <p:nvPr/>
          </p:nvSpPr>
          <p:spPr>
            <a:xfrm>
              <a:off x="4069435" y="2920534"/>
              <a:ext cx="330420" cy="34206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t>
              </a:r>
            </a:p>
          </p:txBody>
        </p:sp>
        <p:sp>
          <p:nvSpPr>
            <p:cNvPr id="89" name="TextBox 88"/>
            <p:cNvSpPr txBox="1"/>
            <p:nvPr/>
          </p:nvSpPr>
          <p:spPr>
            <a:xfrm>
              <a:off x="4266331" y="2920538"/>
              <a:ext cx="330421" cy="34206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t>
              </a:r>
            </a:p>
          </p:txBody>
        </p:sp>
      </p:grpSp>
      <p:sp>
        <p:nvSpPr>
          <p:cNvPr id="81" name="Text-Turn channel knob"/>
          <p:cNvSpPr txBox="1"/>
          <p:nvPr/>
        </p:nvSpPr>
        <p:spPr>
          <a:xfrm rot="20976685">
            <a:off x="3760834" y="1695112"/>
            <a:ext cx="1111240" cy="553998"/>
          </a:xfrm>
          <a:prstGeom prst="rect">
            <a:avLst/>
          </a:prstGeom>
          <a:noFill/>
          <a:ln>
            <a:solidFill>
              <a:schemeClr val="accent1">
                <a:lumMod val="75000"/>
              </a:schemeClr>
            </a:solidFill>
          </a:ln>
        </p:spPr>
        <p:txBody>
          <a:bodyPr wrap="square" rtlCol="0">
            <a:spAutoFit/>
          </a:bodyPr>
          <a:lstStyle/>
          <a:p>
            <a:pPr algn="ctr"/>
            <a:r>
              <a:rPr lang="en-US" sz="1000" dirty="0"/>
              <a:t>Turn channel knob through all 16 channels.</a:t>
            </a:r>
          </a:p>
        </p:txBody>
      </p:sp>
      <p:sp>
        <p:nvSpPr>
          <p:cNvPr id="7" name="Text-Note"/>
          <p:cNvSpPr txBox="1"/>
          <p:nvPr/>
        </p:nvSpPr>
        <p:spPr>
          <a:xfrm>
            <a:off x="6570672" y="4149111"/>
            <a:ext cx="2358916" cy="2123658"/>
          </a:xfrm>
          <a:prstGeom prst="rect">
            <a:avLst/>
          </a:prstGeom>
          <a:noFill/>
          <a:ln w="19050">
            <a:solidFill>
              <a:srgbClr val="006666"/>
            </a:solidFill>
          </a:ln>
        </p:spPr>
        <p:txBody>
          <a:bodyPr wrap="square" rtlCol="0">
            <a:spAutoFit/>
          </a:bodyPr>
          <a:lstStyle/>
          <a:p>
            <a:r>
              <a:rPr lang="en-US" sz="1200" dirty="0"/>
              <a:t>NOTE:  If </a:t>
            </a:r>
            <a:r>
              <a:rPr lang="en-US" sz="1200" dirty="0" err="1"/>
              <a:t>alphanumerics</a:t>
            </a:r>
            <a:r>
              <a:rPr lang="en-US" sz="1200" dirty="0"/>
              <a:t> have been disabled, the display will show the channel with dashed lines flashing when the PRI or SCAN switch is enabled, regardless of the Priority Mode:   </a:t>
            </a:r>
          </a:p>
          <a:p>
            <a:r>
              <a:rPr lang="en-US" sz="1200" dirty="0"/>
              <a:t>                                </a:t>
            </a:r>
          </a:p>
          <a:p>
            <a:r>
              <a:rPr lang="en-US" sz="1200" dirty="0"/>
              <a:t>On an alphanumeric channel, the display will not change when PRI or SCAN is enabled and SCN will flash in the display. </a:t>
            </a:r>
          </a:p>
        </p:txBody>
      </p:sp>
      <p:cxnSp>
        <p:nvCxnSpPr>
          <p:cNvPr id="72" name="Arrow to Flow 10" descr="Arrow to next step"/>
          <p:cNvCxnSpPr/>
          <p:nvPr/>
        </p:nvCxnSpPr>
        <p:spPr>
          <a:xfrm flipV="1">
            <a:off x="4227310" y="2467589"/>
            <a:ext cx="255278" cy="321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49" name="Flow 10-YES" descr="YES"/>
          <p:cNvGrpSpPr/>
          <p:nvPr/>
        </p:nvGrpSpPr>
        <p:grpSpPr>
          <a:xfrm>
            <a:off x="4176698" y="2321297"/>
            <a:ext cx="1028700" cy="304800"/>
            <a:chOff x="2837699" y="3605515"/>
            <a:chExt cx="1028700" cy="304800"/>
          </a:xfrm>
        </p:grpSpPr>
        <p:sp>
          <p:nvSpPr>
            <p:cNvPr id="17" name="Flowchart: Data 16"/>
            <p:cNvSpPr/>
            <p:nvPr/>
          </p:nvSpPr>
          <p:spPr>
            <a:xfrm>
              <a:off x="3124200" y="3605515"/>
              <a:ext cx="457200" cy="304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37699" y="3646268"/>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YES</a:t>
              </a:r>
            </a:p>
          </p:txBody>
        </p:sp>
      </p:grpSp>
      <p:cxnSp>
        <p:nvCxnSpPr>
          <p:cNvPr id="51" name="Arrow to Flow 11" descr="Arrow to next step"/>
          <p:cNvCxnSpPr>
            <a:stCxn id="17" idx="5"/>
            <a:endCxn id="20" idx="1"/>
          </p:cNvCxnSpPr>
          <p:nvPr/>
        </p:nvCxnSpPr>
        <p:spPr>
          <a:xfrm flipV="1">
            <a:off x="4874679" y="2467033"/>
            <a:ext cx="331187" cy="666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50" name="Flow 11-Turn channel knob" descr="Turn channel knob to a channel that does not display PR.  Slide PR switch on."/>
          <p:cNvGrpSpPr/>
          <p:nvPr/>
        </p:nvGrpSpPr>
        <p:grpSpPr>
          <a:xfrm>
            <a:off x="5196341" y="2041487"/>
            <a:ext cx="1228725" cy="851092"/>
            <a:chOff x="3941362" y="3194077"/>
            <a:chExt cx="1228725" cy="784830"/>
          </a:xfrm>
        </p:grpSpPr>
        <p:sp>
          <p:nvSpPr>
            <p:cNvPr id="10" name="Flowchart: Alternate Process 9"/>
            <p:cNvSpPr/>
            <p:nvPr/>
          </p:nvSpPr>
          <p:spPr>
            <a:xfrm>
              <a:off x="3941362" y="3209922"/>
              <a:ext cx="1219200" cy="7035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50887" y="3194077"/>
              <a:ext cx="1219200" cy="78483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Turn channel  knob to a channel that does not display PR.  </a:t>
              </a:r>
            </a:p>
            <a:p>
              <a:pPr algn="ctr"/>
              <a:r>
                <a:rPr lang="en-US" sz="900" b="1" dirty="0">
                  <a:solidFill>
                    <a:schemeClr val="bg1"/>
                  </a:solidFill>
                  <a:latin typeface="Arial" panose="020B0604020202020204" pitchFamily="34" charset="0"/>
                  <a:cs typeface="Arial" panose="020B0604020202020204" pitchFamily="34" charset="0"/>
                </a:rPr>
                <a:t>Slide PRI on.</a:t>
              </a:r>
            </a:p>
          </p:txBody>
        </p:sp>
      </p:grpSp>
      <p:cxnSp>
        <p:nvCxnSpPr>
          <p:cNvPr id="48" name="Arrow to Flow 12" descr="Arrow to next step"/>
          <p:cNvCxnSpPr>
            <a:endCxn id="21" idx="0"/>
          </p:cNvCxnSpPr>
          <p:nvPr/>
        </p:nvCxnSpPr>
        <p:spPr>
          <a:xfrm flipH="1">
            <a:off x="5805941" y="2821632"/>
            <a:ext cx="663" cy="23249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52" name="Flow 12-Does the display" descr="Does the display show the current knob-selected channel?"/>
          <p:cNvGrpSpPr/>
          <p:nvPr/>
        </p:nvGrpSpPr>
        <p:grpSpPr>
          <a:xfrm>
            <a:off x="5005841" y="3054127"/>
            <a:ext cx="1600200" cy="1042685"/>
            <a:chOff x="3657600" y="4341556"/>
            <a:chExt cx="1600200" cy="1042685"/>
          </a:xfrm>
        </p:grpSpPr>
        <p:sp>
          <p:nvSpPr>
            <p:cNvPr id="21" name="Flowchart: Decision 20"/>
            <p:cNvSpPr/>
            <p:nvPr/>
          </p:nvSpPr>
          <p:spPr>
            <a:xfrm>
              <a:off x="3657600" y="4341556"/>
              <a:ext cx="1600200" cy="104268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48100" y="4608982"/>
              <a:ext cx="1219200" cy="6463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Does the display show the current knob-selected channel?</a:t>
              </a:r>
            </a:p>
          </p:txBody>
        </p:sp>
      </p:grpSp>
      <p:cxnSp>
        <p:nvCxnSpPr>
          <p:cNvPr id="49" name="Arrow to Flow 13" descr="Arrow to next step"/>
          <p:cNvCxnSpPr>
            <a:stCxn id="21" idx="2"/>
            <a:endCxn id="23" idx="1"/>
          </p:cNvCxnSpPr>
          <p:nvPr/>
        </p:nvCxnSpPr>
        <p:spPr>
          <a:xfrm flipH="1">
            <a:off x="5805940" y="4096812"/>
            <a:ext cx="1" cy="20531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53" name="Flow 13-YES" descr="YES"/>
          <p:cNvGrpSpPr/>
          <p:nvPr/>
        </p:nvGrpSpPr>
        <p:grpSpPr>
          <a:xfrm>
            <a:off x="5291591" y="4302125"/>
            <a:ext cx="1028700" cy="304800"/>
            <a:chOff x="3943350" y="5571162"/>
            <a:chExt cx="1028700" cy="304800"/>
          </a:xfrm>
        </p:grpSpPr>
        <p:sp>
          <p:nvSpPr>
            <p:cNvPr id="23" name="Flowchart: Data 22"/>
            <p:cNvSpPr/>
            <p:nvPr/>
          </p:nvSpPr>
          <p:spPr>
            <a:xfrm>
              <a:off x="4229099" y="5571162"/>
              <a:ext cx="457200" cy="304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43350" y="5613719"/>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YES</a:t>
              </a:r>
            </a:p>
          </p:txBody>
        </p:sp>
      </p:grpSp>
      <p:cxnSp>
        <p:nvCxnSpPr>
          <p:cNvPr id="54" name="Arrow to Flow 14" descr="Arrow to next step"/>
          <p:cNvCxnSpPr>
            <a:endCxn id="29" idx="0"/>
          </p:cNvCxnSpPr>
          <p:nvPr/>
        </p:nvCxnSpPr>
        <p:spPr>
          <a:xfrm flipH="1">
            <a:off x="5805941" y="4606925"/>
            <a:ext cx="663" cy="24471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54" name="Flow 14-Priority Mode B" descr="Priority Mode B"/>
          <p:cNvGrpSpPr/>
          <p:nvPr/>
        </p:nvGrpSpPr>
        <p:grpSpPr>
          <a:xfrm>
            <a:off x="5205866" y="4851639"/>
            <a:ext cx="1200150" cy="685800"/>
            <a:chOff x="3886200" y="6145444"/>
            <a:chExt cx="1200150" cy="685800"/>
          </a:xfrm>
        </p:grpSpPr>
        <p:sp>
          <p:nvSpPr>
            <p:cNvPr id="29" name="Oval 28"/>
            <p:cNvSpPr/>
            <p:nvPr/>
          </p:nvSpPr>
          <p:spPr>
            <a:xfrm>
              <a:off x="3886200" y="6145444"/>
              <a:ext cx="1200150" cy="6858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971925" y="6303678"/>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a:t>
              </a:r>
              <a:r>
                <a:rPr lang="en-US" sz="1100" b="1" dirty="0">
                  <a:solidFill>
                    <a:schemeClr val="bg1"/>
                  </a:solidFill>
                  <a:latin typeface="Arial" panose="020B0604020202020204" pitchFamily="34" charset="0"/>
                  <a:cs typeface="Arial" panose="020B0604020202020204" pitchFamily="34" charset="0"/>
                </a:rPr>
                <a:t>MODE B</a:t>
              </a:r>
            </a:p>
          </p:txBody>
        </p:sp>
      </p:grpSp>
      <p:cxnSp>
        <p:nvCxnSpPr>
          <p:cNvPr id="53" name="Arrow to Flow 15" descr="Arrow to next step"/>
          <p:cNvCxnSpPr>
            <a:endCxn id="25" idx="2"/>
          </p:cNvCxnSpPr>
          <p:nvPr/>
        </p:nvCxnSpPr>
        <p:spPr>
          <a:xfrm flipV="1">
            <a:off x="6543118" y="3592356"/>
            <a:ext cx="331470" cy="74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55" name="Flow 15-NO" descr="NO"/>
          <p:cNvGrpSpPr/>
          <p:nvPr/>
        </p:nvGrpSpPr>
        <p:grpSpPr>
          <a:xfrm>
            <a:off x="6570672" y="3439956"/>
            <a:ext cx="1001146" cy="304800"/>
            <a:chOff x="5228204" y="4724400"/>
            <a:chExt cx="1001146" cy="304800"/>
          </a:xfrm>
        </p:grpSpPr>
        <p:sp>
          <p:nvSpPr>
            <p:cNvPr id="25" name="Flowchart: Data 24"/>
            <p:cNvSpPr/>
            <p:nvPr/>
          </p:nvSpPr>
          <p:spPr>
            <a:xfrm>
              <a:off x="5486400" y="4724400"/>
              <a:ext cx="457200" cy="304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228204" y="4778272"/>
              <a:ext cx="1001146"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NO</a:t>
              </a:r>
            </a:p>
          </p:txBody>
        </p:sp>
      </p:grpSp>
      <p:cxnSp>
        <p:nvCxnSpPr>
          <p:cNvPr id="52" name="Arrow to Flow 16" descr="Arrow to next step"/>
          <p:cNvCxnSpPr/>
          <p:nvPr/>
        </p:nvCxnSpPr>
        <p:spPr>
          <a:xfrm>
            <a:off x="7275289" y="3592356"/>
            <a:ext cx="264960"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56" name="Flow 16-Priority Mode C" descr="Priority Mode C"/>
          <p:cNvGrpSpPr/>
          <p:nvPr/>
        </p:nvGrpSpPr>
        <p:grpSpPr>
          <a:xfrm>
            <a:off x="7540249" y="3232568"/>
            <a:ext cx="1200150" cy="685800"/>
            <a:chOff x="6317304" y="5156095"/>
            <a:chExt cx="1200150" cy="685800"/>
          </a:xfrm>
        </p:grpSpPr>
        <p:sp>
          <p:nvSpPr>
            <p:cNvPr id="27" name="Oval 26"/>
            <p:cNvSpPr/>
            <p:nvPr/>
          </p:nvSpPr>
          <p:spPr>
            <a:xfrm>
              <a:off x="6317304" y="5156095"/>
              <a:ext cx="1200150" cy="6858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416047" y="5299687"/>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a:t>
              </a:r>
              <a:r>
                <a:rPr lang="en-US" sz="1100" b="1" dirty="0">
                  <a:solidFill>
                    <a:schemeClr val="bg1"/>
                  </a:solidFill>
                  <a:latin typeface="Arial" panose="020B0604020202020204" pitchFamily="34" charset="0"/>
                  <a:cs typeface="Arial" panose="020B0604020202020204" pitchFamily="34" charset="0"/>
                </a:rPr>
                <a:t>MODE C</a:t>
              </a:r>
            </a:p>
          </p:txBody>
        </p:sp>
      </p:grpSp>
      <p:pic>
        <p:nvPicPr>
          <p:cNvPr id="82" name="Home Button" descr="Home Menu">
            <a:hlinkClick r:id="rId8" action="ppaction://hlinksldjump" tooltip="Main Menu"/>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523500" y="4477509"/>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3407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8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04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childTnLst>
                                </p:cTn>
                              </p:par>
                              <p:par>
                                <p:cTn id="64" presetID="26" presetClass="emph" presetSubtype="0" repeatCount="indefinite" fill="hold" nodeType="withEffect">
                                  <p:stCondLst>
                                    <p:cond delay="0"/>
                                  </p:stCondLst>
                                  <p:childTnLst>
                                    <p:animEffect transition="out" filter="fade">
                                      <p:cBhvr>
                                        <p:cTn id="65" dur="500" tmFilter="0, 0; .2, .5; .8, .5; 1, 0"/>
                                        <p:tgtEl>
                                          <p:spTgt spid="86"/>
                                        </p:tgtEl>
                                      </p:cBhvr>
                                    </p:animEffect>
                                    <p:animScale>
                                      <p:cBhvr>
                                        <p:cTn id="66" dur="250" autoRev="1" fill="hold"/>
                                        <p:tgtEl>
                                          <p:spTgt spid="86"/>
                                        </p:tgtEl>
                                      </p:cBhvr>
                                      <p:by x="105000" y="105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4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5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8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98"/>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0"/>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8"/>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9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3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94"/>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01"/>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048"/>
                                        </p:tgtEl>
                                        <p:attrNameLst>
                                          <p:attrName>style.visibility</p:attrName>
                                        </p:attrNameLst>
                                      </p:cBhvr>
                                      <p:to>
                                        <p:strVal val="hidden"/>
                                      </p:to>
                                    </p:set>
                                  </p:childTnLst>
                                </p:cTn>
                              </p:par>
                              <p:par>
                                <p:cTn id="103" presetID="26" presetClass="emph" presetSubtype="0" repeatCount="indefinite" fill="hold" nodeType="withEffect">
                                  <p:stCondLst>
                                    <p:cond delay="0"/>
                                  </p:stCondLst>
                                  <p:childTnLst>
                                    <p:animEffect transition="out" filter="fade">
                                      <p:cBhvr>
                                        <p:cTn id="104" dur="500" tmFilter="0, 0; .2, .5; .8, .5; 1, 0"/>
                                        <p:tgtEl>
                                          <p:spTgt spid="86"/>
                                        </p:tgtEl>
                                      </p:cBhvr>
                                    </p:animEffect>
                                    <p:animScale>
                                      <p:cBhvr>
                                        <p:cTn id="105" dur="250" autoRev="1" fill="hold"/>
                                        <p:tgtEl>
                                          <p:spTgt spid="86"/>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1"/>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2050"/>
                                        </p:tgtEl>
                                        <p:attrNameLst>
                                          <p:attrName>style.visibility</p:attrName>
                                        </p:attrNameLst>
                                      </p:cBhvr>
                                      <p:to>
                                        <p:strVal val="visible"/>
                                      </p:to>
                                    </p:set>
                                  </p:childTnLst>
                                </p:cTn>
                              </p:par>
                              <p:par>
                                <p:cTn id="112" presetID="26" presetClass="emph" presetSubtype="0" repeatCount="indefinite" fill="hold" nodeType="withEffect">
                                  <p:stCondLst>
                                    <p:cond delay="0"/>
                                  </p:stCondLst>
                                  <p:childTnLst>
                                    <p:animEffect transition="out" filter="fade">
                                      <p:cBhvr>
                                        <p:cTn id="113" dur="500" tmFilter="0, 0; .2, .5; .8, .5; 1, 0"/>
                                        <p:tgtEl>
                                          <p:spTgt spid="86"/>
                                        </p:tgtEl>
                                      </p:cBhvr>
                                    </p:animEffect>
                                    <p:animScale>
                                      <p:cBhvr>
                                        <p:cTn id="114" dur="250" autoRev="1" fill="hold"/>
                                        <p:tgtEl>
                                          <p:spTgt spid="86"/>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052"/>
                                        </p:tgtEl>
                                        <p:attrNameLst>
                                          <p:attrName>style.visibility</p:attrName>
                                        </p:attrNameLst>
                                      </p:cBhvr>
                                      <p:to>
                                        <p:strVal val="visible"/>
                                      </p:to>
                                    </p:set>
                                  </p:childTnLst>
                                </p:cTn>
                              </p:par>
                              <p:par>
                                <p:cTn id="121" presetID="26" presetClass="emph" presetSubtype="0" repeatCount="indefinite" fill="hold" nodeType="withEffect">
                                  <p:stCondLst>
                                    <p:cond delay="0"/>
                                  </p:stCondLst>
                                  <p:childTnLst>
                                    <p:animEffect transition="out" filter="fade">
                                      <p:cBhvr>
                                        <p:cTn id="122" dur="500" tmFilter="0, 0; .2, .5; .8, .5; 1, 0"/>
                                        <p:tgtEl>
                                          <p:spTgt spid="86"/>
                                        </p:tgtEl>
                                      </p:cBhvr>
                                    </p:animEffect>
                                    <p:animScale>
                                      <p:cBhvr>
                                        <p:cTn id="123" dur="250" autoRev="1" fill="hold"/>
                                        <p:tgtEl>
                                          <p:spTgt spid="86"/>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49"/>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2053"/>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2054"/>
                                        </p:tgtEl>
                                        <p:attrNameLst>
                                          <p:attrName>style.visibility</p:attrName>
                                        </p:attrNameLst>
                                      </p:cBhvr>
                                      <p:to>
                                        <p:strVal val="visible"/>
                                      </p:to>
                                    </p:set>
                                  </p:childTnLst>
                                </p:cTn>
                              </p:par>
                              <p:par>
                                <p:cTn id="134" presetID="26" presetClass="emph" presetSubtype="0" repeatCount="indefinite" fill="hold" nodeType="withEffect">
                                  <p:stCondLst>
                                    <p:cond delay="0"/>
                                  </p:stCondLst>
                                  <p:childTnLst>
                                    <p:animEffect transition="out" filter="fade">
                                      <p:cBhvr>
                                        <p:cTn id="135" dur="500" tmFilter="0, 0; .2, .5; .8, .5; 1, 0"/>
                                        <p:tgtEl>
                                          <p:spTgt spid="86"/>
                                        </p:tgtEl>
                                      </p:cBhvr>
                                    </p:animEffect>
                                    <p:animScale>
                                      <p:cBhvr>
                                        <p:cTn id="136" dur="250" autoRev="1" fill="hold"/>
                                        <p:tgtEl>
                                          <p:spTgt spid="8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5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05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056"/>
                                        </p:tgtEl>
                                        <p:attrNameLst>
                                          <p:attrName>style.visibility</p:attrName>
                                        </p:attrNameLst>
                                      </p:cBhvr>
                                      <p:to>
                                        <p:strVal val="visible"/>
                                      </p:to>
                                    </p:set>
                                  </p:childTnLst>
                                </p:cTn>
                              </p:par>
                              <p:par>
                                <p:cTn id="147" presetID="26" presetClass="emph" presetSubtype="0" repeatCount="indefinite" fill="hold" nodeType="withEffect">
                                  <p:stCondLst>
                                    <p:cond delay="0"/>
                                  </p:stCondLst>
                                  <p:childTnLst>
                                    <p:animEffect transition="out" filter="fade">
                                      <p:cBhvr>
                                        <p:cTn id="148" dur="500" tmFilter="0, 0; .2, .5; .8, .5; 1, 0"/>
                                        <p:tgtEl>
                                          <p:spTgt spid="86"/>
                                        </p:tgtEl>
                                      </p:cBhvr>
                                    </p:animEffect>
                                    <p:animScale>
                                      <p:cBhvr>
                                        <p:cTn id="149" dur="25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8" grpId="0" animBg="1"/>
      <p:bldP spid="98" grpId="1" animBg="1"/>
      <p:bldP spid="81" grpId="0" animBg="1"/>
      <p:bldP spid="7" grpId="0" animBg="1"/>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3" name="Title 2"/>
          <p:cNvSpPr>
            <a:spLocks noGrp="1"/>
          </p:cNvSpPr>
          <p:nvPr>
            <p:ph type="title"/>
          </p:nvPr>
        </p:nvSpPr>
        <p:spPr/>
        <p:txBody>
          <a:bodyPr>
            <a:normAutofit fontScale="90000"/>
          </a:bodyPr>
          <a:lstStyle/>
          <a:p>
            <a:r>
              <a:rPr lang="en-US" b="1" dirty="0"/>
              <a:t>KNOW YOUR RADIO –</a:t>
            </a:r>
            <a:br>
              <a:rPr lang="en-US" b="1" dirty="0"/>
            </a:br>
            <a:r>
              <a:rPr lang="en-US" b="1" dirty="0"/>
              <a:t>Priority Scanning</a:t>
            </a:r>
          </a:p>
        </p:txBody>
      </p:sp>
      <p:grpSp>
        <p:nvGrpSpPr>
          <p:cNvPr id="37" name="BK Radio display keypad" descr="Bendix King radio display and keypad"/>
          <p:cNvGrpSpPr/>
          <p:nvPr/>
        </p:nvGrpSpPr>
        <p:grpSpPr>
          <a:xfrm>
            <a:off x="1219200" y="2980497"/>
            <a:ext cx="2438400" cy="3084746"/>
            <a:chOff x="1447800" y="3352166"/>
            <a:chExt cx="2438400" cy="3084746"/>
          </a:xfrm>
        </p:grpSpPr>
        <p:pic>
          <p:nvPicPr>
            <p:cNvPr id="38" name="Picture 37" descr="nu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39" name="Rectangle 38"/>
            <p:cNvSpPr/>
            <p:nvPr/>
          </p:nvSpPr>
          <p:spPr>
            <a:xfrm>
              <a:off x="1905000" y="3876016"/>
              <a:ext cx="1595294" cy="469186"/>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BK Radio top view" descr="Bendix King radio (top view)"/>
          <p:cNvPicPr>
            <a:picLocks noChangeAspect="1"/>
          </p:cNvPicPr>
          <p:nvPr/>
        </p:nvPicPr>
        <p:blipFill>
          <a:blip r:embed="rId4" cstate="print">
            <a:extLst>
              <a:ext uri="{BEBA8EAE-BF5A-486C-A8C5-ECC9F3942E4B}">
                <a14:imgProps xmlns:a14="http://schemas.microsoft.com/office/drawing/2010/main">
                  <a14:imgLayer r:embed="rId5">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2952628" y="2587497"/>
            <a:ext cx="4075742" cy="2292605"/>
          </a:xfrm>
          <a:prstGeom prst="rect">
            <a:avLst/>
          </a:prstGeom>
        </p:spPr>
      </p:pic>
      <p:grpSp>
        <p:nvGrpSpPr>
          <p:cNvPr id="5" name="Switch Inset" descr="A box around the Hi/Low, scan, and priority scan switches on the top of the Bendix King radio, with an arrow pointing to an inset view of the same."/>
          <p:cNvGrpSpPr/>
          <p:nvPr/>
        </p:nvGrpSpPr>
        <p:grpSpPr>
          <a:xfrm>
            <a:off x="3967162" y="3724445"/>
            <a:ext cx="2276475" cy="2565796"/>
            <a:chOff x="3967162" y="3724445"/>
            <a:chExt cx="2276475" cy="2565796"/>
          </a:xfrm>
        </p:grpSpPr>
        <p:pic>
          <p:nvPicPr>
            <p:cNvPr id="19" name="Picture 18" title="Inset pic of the Hi/Low, Scan, and Priority Scan switches"/>
            <p:cNvPicPr>
              <a:picLocks noChangeAspect="1"/>
            </p:cNvPicPr>
            <p:nvPr/>
          </p:nvPicPr>
          <p:blipFill>
            <a:blip r:embed="rId6"/>
            <a:stretch>
              <a:fillRect/>
            </a:stretch>
          </p:blipFill>
          <p:spPr>
            <a:xfrm>
              <a:off x="3967162" y="4826566"/>
              <a:ext cx="2276475" cy="1463675"/>
            </a:xfrm>
            <a:prstGeom prst="rect">
              <a:avLst/>
            </a:prstGeom>
            <a:ln w="57150">
              <a:noFill/>
            </a:ln>
          </p:spPr>
        </p:pic>
        <p:sp>
          <p:nvSpPr>
            <p:cNvPr id="7" name="Rectangle 6" descr="Box around the Hi/Low, Scan, and Priority Scan switches on the top of a BK radio."/>
            <p:cNvSpPr/>
            <p:nvPr/>
          </p:nvSpPr>
          <p:spPr bwMode="auto">
            <a:xfrm>
              <a:off x="4085838" y="3724445"/>
              <a:ext cx="1041884" cy="700720"/>
            </a:xfrm>
            <a:prstGeom prst="rect">
              <a:avLst/>
            </a:prstGeom>
            <a:noFill/>
            <a:ln w="57150"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lang="en-US"/>
            </a:p>
          </p:txBody>
        </p:sp>
        <p:sp>
          <p:nvSpPr>
            <p:cNvPr id="47" name="TextBox 46"/>
            <p:cNvSpPr txBox="1"/>
            <p:nvPr/>
          </p:nvSpPr>
          <p:spPr>
            <a:xfrm>
              <a:off x="4167701" y="5973875"/>
              <a:ext cx="570899"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HI</a:t>
              </a:r>
            </a:p>
          </p:txBody>
        </p:sp>
        <p:sp>
          <p:nvSpPr>
            <p:cNvPr id="9" name="Rectangle 8" descr="null"/>
            <p:cNvSpPr/>
            <p:nvPr/>
          </p:nvSpPr>
          <p:spPr>
            <a:xfrm>
              <a:off x="4233683" y="4953000"/>
              <a:ext cx="1728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167702" y="5142367"/>
              <a:ext cx="570899"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LO</a:t>
              </a:r>
            </a:p>
          </p:txBody>
        </p:sp>
        <p:sp>
          <p:nvSpPr>
            <p:cNvPr id="48" name="TextBox 47"/>
            <p:cNvSpPr txBox="1"/>
            <p:nvPr/>
          </p:nvSpPr>
          <p:spPr>
            <a:xfrm>
              <a:off x="4699266" y="5134555"/>
              <a:ext cx="745003"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SCAN</a:t>
              </a:r>
            </a:p>
          </p:txBody>
        </p:sp>
        <p:sp>
          <p:nvSpPr>
            <p:cNvPr id="49" name="TextBox 48"/>
            <p:cNvSpPr txBox="1"/>
            <p:nvPr/>
          </p:nvSpPr>
          <p:spPr>
            <a:xfrm>
              <a:off x="5377271" y="5142002"/>
              <a:ext cx="600252" cy="307777"/>
            </a:xfrm>
            <a:prstGeom prst="rect">
              <a:avLst/>
            </a:prstGeom>
            <a:noFill/>
          </p:spPr>
          <p:txBody>
            <a:bodyPr wrap="square" rtlCol="0">
              <a:spAutoFit/>
            </a:bodyPr>
            <a:lstStyle/>
            <a:p>
              <a:pPr algn="ctr"/>
              <a:r>
                <a:rPr lang="en-US" sz="1400" dirty="0">
                  <a:latin typeface="Aharoni" panose="02010803020104030203" pitchFamily="2" charset="-79"/>
                  <a:cs typeface="Aharoni" panose="02010803020104030203" pitchFamily="2" charset="-79"/>
                </a:rPr>
                <a:t>PRI</a:t>
              </a:r>
            </a:p>
          </p:txBody>
        </p:sp>
        <p:sp>
          <p:nvSpPr>
            <p:cNvPr id="22" name="Rectangle 21" descr="Inset of the HI/LOW switch, scan, and priority scan switches"/>
            <p:cNvSpPr/>
            <p:nvPr/>
          </p:nvSpPr>
          <p:spPr>
            <a:xfrm>
              <a:off x="4080499" y="4953000"/>
              <a:ext cx="2005969" cy="1328653"/>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descr="null"/>
            <p:cNvCxnSpPr>
              <a:stCxn id="7" idx="2"/>
            </p:cNvCxnSpPr>
            <p:nvPr/>
          </p:nvCxnSpPr>
          <p:spPr bwMode="auto">
            <a:xfrm>
              <a:off x="4606780" y="4425165"/>
              <a:ext cx="0" cy="529057"/>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grpSp>
      <p:cxnSp>
        <p:nvCxnSpPr>
          <p:cNvPr id="33" name="Arrow to PRI switch" descr="Arrow pointing at the PRI (priority scan) switch"/>
          <p:cNvCxnSpPr/>
          <p:nvPr/>
        </p:nvCxnSpPr>
        <p:spPr bwMode="auto">
          <a:xfrm flipH="1">
            <a:off x="5791200" y="1905000"/>
            <a:ext cx="762000" cy="3276600"/>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cxnSp>
        <p:nvCxnSpPr>
          <p:cNvPr id="32" name="Arrow to SCN" descr="Arrow pointing at SCN label (scan) on the radio display."/>
          <p:cNvCxnSpPr>
            <a:endCxn id="27" idx="3"/>
          </p:cNvCxnSpPr>
          <p:nvPr/>
        </p:nvCxnSpPr>
        <p:spPr bwMode="auto">
          <a:xfrm flipH="1">
            <a:off x="3262952" y="2829345"/>
            <a:ext cx="3531294" cy="772863"/>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sp>
        <p:nvSpPr>
          <p:cNvPr id="45" name="Text-To Enable Priority"/>
          <p:cNvSpPr txBox="1"/>
          <p:nvPr/>
        </p:nvSpPr>
        <p:spPr>
          <a:xfrm>
            <a:off x="6464161" y="1099741"/>
            <a:ext cx="2488897" cy="2354491"/>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a:defRPr/>
            </a:pPr>
            <a:r>
              <a:rPr lang="en-US" sz="1400" b="1" dirty="0">
                <a:cs typeface="Arial" charset="0"/>
              </a:rPr>
              <a:t>TO ENABLE </a:t>
            </a:r>
          </a:p>
          <a:p>
            <a:pPr algn="ctr">
              <a:defRPr/>
            </a:pPr>
            <a:r>
              <a:rPr lang="en-US" sz="1400" b="1" dirty="0">
                <a:cs typeface="Arial" charset="0"/>
              </a:rPr>
              <a:t>PRIORITY SCAN </a:t>
            </a:r>
          </a:p>
          <a:p>
            <a:pPr>
              <a:defRPr/>
            </a:pPr>
            <a:endParaRPr lang="en-US" sz="1000" b="1" dirty="0">
              <a:cs typeface="Arial" charset="0"/>
            </a:endParaRPr>
          </a:p>
          <a:p>
            <a:pPr>
              <a:defRPr/>
            </a:pPr>
            <a:r>
              <a:rPr lang="en-US" sz="1400" b="1" dirty="0">
                <a:cs typeface="Arial" charset="0"/>
              </a:rPr>
              <a:t>Flip up the switch labeled PRI.  </a:t>
            </a:r>
          </a:p>
          <a:p>
            <a:pPr>
              <a:defRPr/>
            </a:pPr>
            <a:endParaRPr lang="en-US" sz="1000" b="1" dirty="0">
              <a:cs typeface="Arial" charset="0"/>
            </a:endParaRPr>
          </a:p>
          <a:p>
            <a:pPr>
              <a:defRPr/>
            </a:pPr>
            <a:r>
              <a:rPr lang="en-US" sz="1400" b="1" dirty="0">
                <a:cs typeface="Arial" charset="0"/>
              </a:rPr>
              <a:t>The LCD display will indicate that PRI is active by flashing SCN on the display, just as it does for regular scan. </a:t>
            </a:r>
            <a:endParaRPr lang="en-US" sz="1400" b="1" dirty="0"/>
          </a:p>
        </p:txBody>
      </p:sp>
      <p:sp>
        <p:nvSpPr>
          <p:cNvPr id="34" name="Blue Arrow up" descr="Arrow indicating PRI (priority scan) is in the ON position"/>
          <p:cNvSpPr>
            <a:spLocks noChangeShapeType="1"/>
          </p:cNvSpPr>
          <p:nvPr/>
        </p:nvSpPr>
        <p:spPr bwMode="auto">
          <a:xfrm flipH="1" flipV="1">
            <a:off x="5923862" y="5432698"/>
            <a:ext cx="1588" cy="560387"/>
          </a:xfrm>
          <a:prstGeom prst="line">
            <a:avLst/>
          </a:prstGeom>
          <a:noFill/>
          <a:ln w="50800">
            <a:solidFill>
              <a:srgbClr val="0000FF"/>
            </a:solidFill>
            <a:round/>
            <a:headEnd/>
            <a:tailEnd type="triangle" w="med" len="med"/>
          </a:ln>
          <a:effectLst>
            <a:outerShdw dist="107763" dir="2700000" algn="ctr" rotWithShape="0">
              <a:schemeClr val="bg2">
                <a:alpha val="50000"/>
              </a:schemeClr>
            </a:outerShdw>
          </a:effectLst>
        </p:spPr>
        <p:txBody>
          <a:bodyPr lIns="0" tIns="0" rIns="0" bIns="0" anchor="ctr"/>
          <a:lstStyle/>
          <a:p>
            <a:pPr>
              <a:defRPr/>
            </a:pPr>
            <a:endParaRPr lang="en-US"/>
          </a:p>
        </p:txBody>
      </p:sp>
      <p:pic>
        <p:nvPicPr>
          <p:cNvPr id="11" name="PRI switch up" descr="PRI (priority scan) switch in ON positi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870" y="5383912"/>
            <a:ext cx="381053" cy="695422"/>
          </a:xfrm>
          <a:prstGeom prst="rect">
            <a:avLst/>
          </a:prstGeom>
        </p:spPr>
      </p:pic>
      <p:sp>
        <p:nvSpPr>
          <p:cNvPr id="27" name="Text-SCN" descr="SCN label (scan) in the radio display"/>
          <p:cNvSpPr txBox="1">
            <a:spLocks noChangeArrowheads="1"/>
          </p:cNvSpPr>
          <p:nvPr/>
        </p:nvSpPr>
        <p:spPr bwMode="auto">
          <a:xfrm>
            <a:off x="2854964" y="3479970"/>
            <a:ext cx="407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1000" b="1" dirty="0">
                <a:solidFill>
                  <a:schemeClr val="tx1"/>
                </a:solidFill>
                <a:effectLst/>
                <a:latin typeface="Arial" charset="0"/>
                <a:cs typeface="Arial" charset="0"/>
              </a:rPr>
              <a:t>SCN</a:t>
            </a:r>
          </a:p>
        </p:txBody>
      </p:sp>
      <p:cxnSp>
        <p:nvCxnSpPr>
          <p:cNvPr id="31" name="Arrow to PR" descr="Arrow pointing at PR (priority scan) in the radio display"/>
          <p:cNvCxnSpPr/>
          <p:nvPr/>
        </p:nvCxnSpPr>
        <p:spPr>
          <a:xfrm flipH="1">
            <a:off x="1905000" y="2133600"/>
            <a:ext cx="2362200" cy="1461786"/>
          </a:xfrm>
          <a:prstGeom prst="straightConnector1">
            <a:avLst/>
          </a:prstGeom>
          <a:ln w="5715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Note"/>
          <p:cNvSpPr txBox="1"/>
          <p:nvPr/>
        </p:nvSpPr>
        <p:spPr>
          <a:xfrm>
            <a:off x="3967162" y="1517390"/>
            <a:ext cx="2275007" cy="1446550"/>
          </a:xfrm>
          <a:prstGeom prst="rect">
            <a:avLst/>
          </a:prstGeom>
          <a:solidFill>
            <a:schemeClr val="accent3">
              <a:lumMod val="50000"/>
            </a:schemeClr>
          </a:solidFill>
        </p:spPr>
        <p:txBody>
          <a:bodyPr wrap="square">
            <a:spAutoFit/>
          </a:bodyPr>
          <a:lstStyle/>
          <a:p>
            <a:pPr>
              <a:defRPr/>
            </a:pPr>
            <a:r>
              <a:rPr lang="en-US" sz="1100" dirty="0">
                <a:solidFill>
                  <a:schemeClr val="bg1"/>
                </a:solidFill>
                <a:effectLst>
                  <a:outerShdw blurRad="38100" dist="38100" dir="2700000" algn="tl">
                    <a:srgbClr val="000000"/>
                  </a:outerShdw>
                </a:effectLst>
                <a:cs typeface="Arial" charset="0"/>
              </a:rPr>
              <a:t>NOTE:  In Mode A, since PR follows the channel knob, PR will appear for all channels, but only when PRI is enabled.  In other modes, PR always appears when the channel knob coincides with the selected </a:t>
            </a:r>
            <a:r>
              <a:rPr lang="en-US" sz="1100">
                <a:solidFill>
                  <a:schemeClr val="bg1"/>
                </a:solidFill>
                <a:effectLst>
                  <a:outerShdw blurRad="38100" dist="38100" dir="2700000" algn="tl">
                    <a:srgbClr val="000000"/>
                  </a:outerShdw>
                </a:effectLst>
                <a:cs typeface="Arial" charset="0"/>
              </a:rPr>
              <a:t>priority channel, </a:t>
            </a:r>
            <a:r>
              <a:rPr lang="en-US" sz="1100" dirty="0">
                <a:solidFill>
                  <a:schemeClr val="bg1"/>
                </a:solidFill>
                <a:effectLst>
                  <a:outerShdw blurRad="38100" dist="38100" dir="2700000" algn="tl">
                    <a:srgbClr val="000000"/>
                  </a:outerShdw>
                </a:effectLst>
                <a:cs typeface="Arial" charset="0"/>
              </a:rPr>
              <a:t>regardless of whether PRI is enabled or not.</a:t>
            </a:r>
          </a:p>
        </p:txBody>
      </p:sp>
      <p:sp>
        <p:nvSpPr>
          <p:cNvPr id="47115" name="Text-Tac 1" descr="Channel name label in the radio display"/>
          <p:cNvSpPr txBox="1">
            <a:spLocks noChangeArrowheads="1"/>
          </p:cNvSpPr>
          <p:nvPr/>
        </p:nvSpPr>
        <p:spPr bwMode="auto">
          <a:xfrm>
            <a:off x="1850361" y="3552525"/>
            <a:ext cx="866335"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TAC 1</a:t>
            </a:r>
            <a:endParaRPr lang="en-US" altLang="en-US" sz="2000" b="1" dirty="0">
              <a:solidFill>
                <a:schemeClr val="tx1"/>
              </a:solidFill>
              <a:effectLst/>
              <a:latin typeface="Eras Medium ITC" panose="020B0602030504020804" pitchFamily="34" charset="0"/>
              <a:cs typeface="Arial" charset="0"/>
            </a:endParaRPr>
          </a:p>
        </p:txBody>
      </p:sp>
      <p:sp>
        <p:nvSpPr>
          <p:cNvPr id="10" name="Text-PR" descr="PR label (priority scan) in the radio display"/>
          <p:cNvSpPr txBox="1"/>
          <p:nvPr/>
        </p:nvSpPr>
        <p:spPr>
          <a:xfrm>
            <a:off x="1645920" y="3479970"/>
            <a:ext cx="439363"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PR</a:t>
            </a:r>
          </a:p>
        </p:txBody>
      </p:sp>
      <p:cxnSp>
        <p:nvCxnSpPr>
          <p:cNvPr id="30" name="Arrow to SCN 2" descr="Arrow pointing at SCN label (scan) in the radio display"/>
          <p:cNvCxnSpPr/>
          <p:nvPr/>
        </p:nvCxnSpPr>
        <p:spPr bwMode="auto">
          <a:xfrm flipH="1" flipV="1">
            <a:off x="3200400" y="3639567"/>
            <a:ext cx="3593846" cy="1835644"/>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cxnSp>
        <p:nvCxnSpPr>
          <p:cNvPr id="36" name="Arrow to PRI switch 2" descr="Arrow pointing at the PRI (priority scan) switch"/>
          <p:cNvCxnSpPr/>
          <p:nvPr/>
        </p:nvCxnSpPr>
        <p:spPr bwMode="auto">
          <a:xfrm flipH="1">
            <a:off x="5867402" y="4191000"/>
            <a:ext cx="926844" cy="1192912"/>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w="med" len="med"/>
          </a:ln>
          <a:effectLst/>
        </p:spPr>
      </p:cxnSp>
      <p:sp>
        <p:nvSpPr>
          <p:cNvPr id="46" name="Text-To Disable Priority"/>
          <p:cNvSpPr txBox="1"/>
          <p:nvPr/>
        </p:nvSpPr>
        <p:spPr>
          <a:xfrm>
            <a:off x="6483377" y="3544791"/>
            <a:ext cx="2475645" cy="2985433"/>
          </a:xfrm>
          <a:prstGeom prst="rect">
            <a:avLst/>
          </a:prstGeom>
          <a:solidFill>
            <a:schemeClr val="accent1">
              <a:lumMod val="60000"/>
              <a:lumOff val="40000"/>
            </a:schemeClr>
          </a:solidFill>
        </p:spPr>
        <p:txBody>
          <a:bodyPr wrap="square">
            <a:spAutoFit/>
          </a:bodyPr>
          <a:lstStyle/>
          <a:p>
            <a:pPr algn="ctr">
              <a:defRPr/>
            </a:pPr>
            <a:r>
              <a:rPr lang="en-US" sz="1400" b="1" dirty="0">
                <a:cs typeface="Arial" charset="0"/>
              </a:rPr>
              <a:t>TO DISABLE </a:t>
            </a:r>
          </a:p>
          <a:p>
            <a:pPr algn="ctr">
              <a:defRPr/>
            </a:pPr>
            <a:r>
              <a:rPr lang="en-US" sz="1400" b="1" dirty="0">
                <a:cs typeface="Arial" charset="0"/>
              </a:rPr>
              <a:t>PRIORITY SCAN</a:t>
            </a:r>
          </a:p>
          <a:p>
            <a:pPr>
              <a:defRPr/>
            </a:pPr>
            <a:endParaRPr lang="en-US" sz="1000" b="1" dirty="0">
              <a:cs typeface="Arial" charset="0"/>
            </a:endParaRPr>
          </a:p>
          <a:p>
            <a:pPr>
              <a:defRPr/>
            </a:pPr>
            <a:r>
              <a:rPr lang="en-US" sz="1400" b="1" dirty="0">
                <a:cs typeface="Arial" charset="0"/>
              </a:rPr>
              <a:t>Flip down the switch labeled PRI.  </a:t>
            </a:r>
          </a:p>
          <a:p>
            <a:pPr>
              <a:defRPr/>
            </a:pPr>
            <a:endParaRPr lang="en-US" sz="1000" b="1" dirty="0">
              <a:cs typeface="Arial" charset="0"/>
            </a:endParaRPr>
          </a:p>
          <a:p>
            <a:pPr>
              <a:defRPr/>
            </a:pPr>
            <a:r>
              <a:rPr lang="en-US" sz="1400" b="1" dirty="0">
                <a:cs typeface="Arial" charset="0"/>
              </a:rPr>
              <a:t>The LCD display will indicate that PRI is disabled by displaying SCN as steady letters – not flashing – if on a scanned channel, or blank if on an </a:t>
            </a:r>
            <a:r>
              <a:rPr lang="en-US" sz="1400" b="1" dirty="0" err="1">
                <a:cs typeface="Arial" charset="0"/>
              </a:rPr>
              <a:t>unscanned</a:t>
            </a:r>
            <a:r>
              <a:rPr lang="en-US" sz="1400" b="1" dirty="0">
                <a:cs typeface="Arial" charset="0"/>
              </a:rPr>
              <a:t> channel.  Note:  If SCAN is turned on, flashing will continue.</a:t>
            </a:r>
          </a:p>
        </p:txBody>
      </p:sp>
      <p:sp>
        <p:nvSpPr>
          <p:cNvPr id="44" name="Blue Arrow down" descr="Arrow indicating PRI (priority scan) is in the OFF position"/>
          <p:cNvSpPr>
            <a:spLocks noChangeShapeType="1"/>
          </p:cNvSpPr>
          <p:nvPr/>
        </p:nvSpPr>
        <p:spPr bwMode="auto">
          <a:xfrm flipH="1">
            <a:off x="5924656" y="5475211"/>
            <a:ext cx="0" cy="539750"/>
          </a:xfrm>
          <a:prstGeom prst="line">
            <a:avLst/>
          </a:prstGeom>
          <a:noFill/>
          <a:ln w="50800">
            <a:solidFill>
              <a:srgbClr val="0000FF"/>
            </a:solidFill>
            <a:round/>
            <a:headEnd/>
            <a:tailEnd type="triangle" w="med" len="med"/>
          </a:ln>
          <a:effectLst>
            <a:outerShdw dist="107763" dir="2700000" algn="ctr" rotWithShape="0">
              <a:schemeClr val="bg2">
                <a:alpha val="50000"/>
              </a:schemeClr>
            </a:outerShdw>
          </a:effectLst>
        </p:spPr>
        <p:txBody>
          <a:bodyPr lIns="0" tIns="0" rIns="0" bIns="0" anchor="ctr"/>
          <a:lstStyle/>
          <a:p>
            <a:pPr>
              <a:defRPr/>
            </a:pPr>
            <a:endParaRPr lang="en-US"/>
          </a:p>
        </p:txBody>
      </p:sp>
      <p:pic>
        <p:nvPicPr>
          <p:cNvPr id="50" name="Home Button" descr="Home Menu- clicking this will return you to the Main Menu">
            <a:hlinkClick r:id="rId8" action="ppaction://hlinksldjump" tooltip="Main Menu"/>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27"/>
                                        </p:tgtEl>
                                      </p:cBhvr>
                                    </p:animEffect>
                                    <p:animScale>
                                      <p:cBhvr>
                                        <p:cTn id="31" dur="250" autoRev="1" fill="hold"/>
                                        <p:tgtEl>
                                          <p:spTgt spid="27"/>
                                        </p:tgtEl>
                                      </p:cBhvr>
                                      <p:by x="105000" y="105000"/>
                                    </p:animScale>
                                  </p:childTnLst>
                                </p:cTn>
                              </p:par>
                              <p:par>
                                <p:cTn id="32" presetID="1" presetClass="exit" presetSubtype="0" fill="hold" nodeType="withEffect">
                                  <p:stCondLst>
                                    <p:cond delay="0"/>
                                  </p:stCondLst>
                                  <p:childTnLst>
                                    <p:set>
                                      <p:cBhvr>
                                        <p:cTn id="33" dur="1" fill="hold">
                                          <p:stCondLst>
                                            <p:cond delay="0"/>
                                          </p:stCondLst>
                                        </p:cTn>
                                        <p:tgtEl>
                                          <p:spTgt spid="3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26" presetClass="emph" presetSubtype="0" repeatCount="indefinite" fill="hold" grpId="1" nodeType="withEffect">
                                  <p:stCondLst>
                                    <p:cond delay="0"/>
                                  </p:stCondLst>
                                  <p:endCondLst>
                                    <p:cond evt="onNext" delay="0">
                                      <p:tgtEl>
                                        <p:sldTgt/>
                                      </p:tgtEl>
                                    </p:cond>
                                  </p:endCondLst>
                                  <p:childTnLst>
                                    <p:animEffect transition="out" filter="fade">
                                      <p:cBhvr>
                                        <p:cTn id="49" dur="500" tmFilter="0, 0; .2, .5; .8, .5; 1, 0"/>
                                        <p:tgtEl>
                                          <p:spTgt spid="27"/>
                                        </p:tgtEl>
                                      </p:cBhvr>
                                    </p:animEffect>
                                    <p:animScale>
                                      <p:cBhvr>
                                        <p:cTn id="50" dur="250" autoRev="1" fill="hold"/>
                                        <p:tgtEl>
                                          <p:spTgt spid="27"/>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6">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xEl>
                                              <p:pRg st="1" end="1"/>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26" presetClass="emph" presetSubtype="0" repeatCount="indefinite" fill="hold" grpId="2" nodeType="withEffect">
                                  <p:stCondLst>
                                    <p:cond delay="0"/>
                                  </p:stCondLst>
                                  <p:endCondLst>
                                    <p:cond evt="onNext" delay="0">
                                      <p:tgtEl>
                                        <p:sldTgt/>
                                      </p:tgtEl>
                                    </p:cond>
                                  </p:endCondLst>
                                  <p:childTnLst>
                                    <p:animEffect transition="out" filter="fade">
                                      <p:cBhvr>
                                        <p:cTn id="64" dur="500" tmFilter="0, 0; .2, .5; .8, .5; 1, 0"/>
                                        <p:tgtEl>
                                          <p:spTgt spid="27"/>
                                        </p:tgtEl>
                                      </p:cBhvr>
                                    </p:animEffect>
                                    <p:animScale>
                                      <p:cBhvr>
                                        <p:cTn id="65" dur="250" autoRev="1" fill="hold"/>
                                        <p:tgtEl>
                                          <p:spTgt spid="27"/>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
                                            <p:txEl>
                                              <p:pRg st="3" end="3"/>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26" presetClass="emph" presetSubtype="0" repeatCount="indefinite" fill="hold" grpId="3" nodeType="withEffect">
                                  <p:stCondLst>
                                    <p:cond delay="0"/>
                                  </p:stCondLst>
                                  <p:endCondLst>
                                    <p:cond evt="onNext" delay="0">
                                      <p:tgtEl>
                                        <p:sldTgt/>
                                      </p:tgtEl>
                                    </p:cond>
                                  </p:endCondLst>
                                  <p:childTnLst>
                                    <p:animEffect transition="out" filter="fade">
                                      <p:cBhvr>
                                        <p:cTn id="73" dur="500" tmFilter="0, 0; .2, .5; .8, .5; 1, 0"/>
                                        <p:tgtEl>
                                          <p:spTgt spid="27"/>
                                        </p:tgtEl>
                                      </p:cBhvr>
                                    </p:animEffect>
                                    <p:animScale>
                                      <p:cBhvr>
                                        <p:cTn id="74" dur="250" autoRev="1" fill="hold"/>
                                        <p:tgtEl>
                                          <p:spTgt spid="27"/>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1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6">
                                            <p:txEl>
                                              <p:pRg st="5" end="5"/>
                                            </p:txEl>
                                          </p:spTgt>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36"/>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4" grpId="0" animBg="1"/>
      <p:bldP spid="34" grpId="1" animBg="1"/>
      <p:bldP spid="27" grpId="0"/>
      <p:bldP spid="27" grpId="1"/>
      <p:bldP spid="27" grpId="2"/>
      <p:bldP spid="27" grpId="3"/>
      <p:bldP spid="35" grpId="0" animBg="1"/>
      <p:bldP spid="10" grpId="0"/>
      <p:bldP spid="10" grpId="1"/>
      <p:bldP spid="46" grpId="0" animBg="1"/>
      <p:bldP spid="44" grpId="0" animBg="1"/>
      <p:bldP spid="4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ormAutofit fontScale="90000"/>
          </a:bodyPr>
          <a:lstStyle/>
          <a:p>
            <a:r>
              <a:rPr lang="en-US" b="1" dirty="0"/>
              <a:t>KNOW YOUR RADIO –</a:t>
            </a:r>
            <a:br>
              <a:rPr lang="en-US" b="1" dirty="0"/>
            </a:br>
            <a:r>
              <a:rPr lang="en-US" b="1" dirty="0"/>
              <a:t>BK DPH Function Key</a:t>
            </a:r>
          </a:p>
        </p:txBody>
      </p:sp>
      <p:grpSp>
        <p:nvGrpSpPr>
          <p:cNvPr id="16" name="Pic-BK Radio display keypad" descr="Bendix King radio display and keypad"/>
          <p:cNvGrpSpPr/>
          <p:nvPr/>
        </p:nvGrpSpPr>
        <p:grpSpPr>
          <a:xfrm>
            <a:off x="1263125" y="2732506"/>
            <a:ext cx="2438400" cy="3084746"/>
            <a:chOff x="1447800" y="3352166"/>
            <a:chExt cx="2438400" cy="3084746"/>
          </a:xfrm>
        </p:grpSpPr>
        <p:pic>
          <p:nvPicPr>
            <p:cNvPr id="23" name="Picture 22" descr="nu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25" name="Rectangle 24"/>
            <p:cNvSpPr/>
            <p:nvPr/>
          </p:nvSpPr>
          <p:spPr>
            <a:xfrm>
              <a:off x="1905000" y="3876016"/>
              <a:ext cx="1595294" cy="469186"/>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FCN: The Function Key"/>
          <p:cNvSpPr>
            <a:spLocks noGrp="1" noChangeArrowheads="1"/>
          </p:cNvSpPr>
          <p:nvPr>
            <p:ph idx="1"/>
          </p:nvPr>
        </p:nvSpPr>
        <p:spPr>
          <a:xfrm>
            <a:off x="1050402" y="1828800"/>
            <a:ext cx="2895600" cy="849323"/>
          </a:xfrm>
        </p:spPr>
        <p:txBody>
          <a:bodyPr>
            <a:normAutofit fontScale="25000" lnSpcReduction="20000"/>
          </a:bodyPr>
          <a:lstStyle/>
          <a:p>
            <a:pPr marL="82296" indent="0" algn="ctr">
              <a:lnSpc>
                <a:spcPct val="120000"/>
              </a:lnSpc>
              <a:buNone/>
            </a:pPr>
            <a:r>
              <a:rPr lang="en-US" sz="8000" b="1" dirty="0">
                <a:latin typeface="Arial Black" panose="020B0A04020102020204" pitchFamily="34" charset="0"/>
                <a:cs typeface="Arial" panose="020B0604020202020204" pitchFamily="34" charset="0"/>
              </a:rPr>
              <a:t>FCN: </a:t>
            </a:r>
          </a:p>
          <a:p>
            <a:pPr marL="82296" indent="0" algn="ctr">
              <a:lnSpc>
                <a:spcPct val="120000"/>
              </a:lnSpc>
              <a:buNone/>
            </a:pPr>
            <a:r>
              <a:rPr lang="en-US" sz="8000" b="1" dirty="0">
                <a:latin typeface="Arial Black" panose="020B0A04020102020204" pitchFamily="34" charset="0"/>
                <a:cs typeface="Arial" panose="020B0604020202020204" pitchFamily="34" charset="0"/>
              </a:rPr>
              <a:t>The Function Key</a:t>
            </a:r>
          </a:p>
          <a:p>
            <a:pPr marL="82296" indent="0" algn="ctr">
              <a:lnSpc>
                <a:spcPct val="120000"/>
              </a:lnSpc>
              <a:buNone/>
            </a:pPr>
            <a:endParaRPr lang="en-US" sz="8000" b="1" dirty="0">
              <a:latin typeface="Arial Black" panose="020B0A04020102020204" pitchFamily="34" charset="0"/>
              <a:cs typeface="Arial" panose="020B0604020202020204" pitchFamily="34" charset="0"/>
            </a:endParaRPr>
          </a:p>
        </p:txBody>
      </p:sp>
      <p:sp>
        <p:nvSpPr>
          <p:cNvPr id="7" name="Main Text"/>
          <p:cNvSpPr txBox="1"/>
          <p:nvPr/>
        </p:nvSpPr>
        <p:spPr>
          <a:xfrm>
            <a:off x="4076034" y="1905000"/>
            <a:ext cx="4800599" cy="4001095"/>
          </a:xfrm>
          <a:prstGeom prst="rect">
            <a:avLst/>
          </a:prstGeom>
          <a:noFill/>
          <a:ln w="3175">
            <a:noFill/>
          </a:ln>
        </p:spPr>
        <p:txBody>
          <a:bodyPr wrap="square" rtlCol="0">
            <a:spAutoFit/>
          </a:bodyPr>
          <a:lstStyle/>
          <a:p>
            <a:r>
              <a:rPr lang="en-US" sz="1600" b="1" dirty="0">
                <a:solidFill>
                  <a:srgbClr val="00B050"/>
                </a:solidFill>
                <a:latin typeface="Arial" panose="020B0604020202020204" pitchFamily="34" charset="0"/>
                <a:cs typeface="Arial" panose="020B0604020202020204" pitchFamily="34" charset="0"/>
              </a:rPr>
              <a:t>GOOD feature </a:t>
            </a:r>
            <a:r>
              <a:rPr lang="en-US" sz="1600" dirty="0">
                <a:latin typeface="Arial" panose="020B0604020202020204" pitchFamily="34" charset="0"/>
                <a:cs typeface="Arial" panose="020B0604020202020204" pitchFamily="34" charset="0"/>
              </a:rPr>
              <a:t>– Pressing </a:t>
            </a:r>
            <a:r>
              <a:rPr lang="en-US" sz="1600" i="1" dirty="0">
                <a:latin typeface="Arial" panose="020B0604020202020204" pitchFamily="34" charset="0"/>
                <a:cs typeface="Arial" panose="020B0604020202020204" pitchFamily="34" charset="0"/>
              </a:rPr>
              <a:t>and holding </a:t>
            </a:r>
            <a:r>
              <a:rPr lang="en-US" sz="1600" dirty="0">
                <a:latin typeface="Arial" panose="020B0604020202020204" pitchFamily="34" charset="0"/>
                <a:cs typeface="Arial" panose="020B0604020202020204" pitchFamily="34" charset="0"/>
              </a:rPr>
              <a:t>the FCN key will “lock” the keypad.  Press and hold again to “unlock”.  This prevents the radio from changing groups, functions, etc., if you accidentally bump the keypad.  If you press the keypad and it beeps and reads “LOCKED”, this is what happened.</a:t>
            </a:r>
          </a:p>
          <a:p>
            <a:endParaRPr lang="en-US" sz="1400" dirty="0">
              <a:latin typeface="Arial" panose="020B0604020202020204" pitchFamily="34" charset="0"/>
              <a:cs typeface="Arial" panose="020B0604020202020204" pitchFamily="34" charset="0"/>
            </a:endParaRPr>
          </a:p>
          <a:p>
            <a:r>
              <a:rPr lang="en-US" sz="1600" b="1" dirty="0">
                <a:solidFill>
                  <a:srgbClr val="FF0000"/>
                </a:solidFill>
                <a:latin typeface="Arial" panose="020B0604020202020204" pitchFamily="34" charset="0"/>
                <a:cs typeface="Arial" panose="020B0604020202020204" pitchFamily="34" charset="0"/>
              </a:rPr>
              <a:t>BAD feature </a:t>
            </a:r>
            <a:r>
              <a:rPr lang="en-US" sz="1600" dirty="0">
                <a:latin typeface="Arial" panose="020B0604020202020204" pitchFamily="34" charset="0"/>
                <a:cs typeface="Arial" panose="020B0604020202020204" pitchFamily="34" charset="0"/>
              </a:rPr>
              <a:t>(for our purposes anyway) – Pressing the FCN just once will put you into the function menu.  Continuing to press FCN will step you through the menu.  Pressing PRI will toggle the displayed function on and off.  </a:t>
            </a:r>
            <a:r>
              <a:rPr lang="en-US" sz="1600" i="1" dirty="0">
                <a:latin typeface="Arial" panose="020B0604020202020204" pitchFamily="34" charset="0"/>
                <a:cs typeface="Arial" panose="020B0604020202020204" pitchFamily="34" charset="0"/>
              </a:rPr>
              <a:t>The function flashes when enabled. </a:t>
            </a:r>
            <a:r>
              <a:rPr lang="en-US" sz="1600" dirty="0">
                <a:latin typeface="Arial" panose="020B0604020202020204" pitchFamily="34" charset="0"/>
                <a:cs typeface="Arial" panose="020B0604020202020204" pitchFamily="34" charset="0"/>
              </a:rPr>
              <a:t>If you accidentally hit FCN and find yourself in this menu, either hit the ENT button to escape or wait 5 seconds and the radio will return to normal.  </a:t>
            </a:r>
            <a:endParaRPr lang="en-US" sz="1600" dirty="0"/>
          </a:p>
        </p:txBody>
      </p:sp>
      <p:sp>
        <p:nvSpPr>
          <p:cNvPr id="32" name="Text-CMD 8" descr="Channel label in the radio display"/>
          <p:cNvSpPr txBox="1">
            <a:spLocks noChangeArrowheads="1"/>
          </p:cNvSpPr>
          <p:nvPr/>
        </p:nvSpPr>
        <p:spPr bwMode="auto">
          <a:xfrm>
            <a:off x="1831382" y="3296347"/>
            <a:ext cx="866335"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CMD 8</a:t>
            </a:r>
            <a:endParaRPr lang="en-US" altLang="en-US" sz="2000" b="1" dirty="0">
              <a:solidFill>
                <a:schemeClr val="tx1"/>
              </a:solidFill>
              <a:effectLst/>
              <a:latin typeface="Eras Medium ITC" panose="020B0602030504020804" pitchFamily="34" charset="0"/>
              <a:cs typeface="Arial" charset="0"/>
            </a:endParaRPr>
          </a:p>
        </p:txBody>
      </p:sp>
      <p:grpSp>
        <p:nvGrpSpPr>
          <p:cNvPr id="9" name="Box around FCN" descr="Box around the FCN (FUNCTION) key on the keypad"/>
          <p:cNvGrpSpPr/>
          <p:nvPr/>
        </p:nvGrpSpPr>
        <p:grpSpPr>
          <a:xfrm>
            <a:off x="2971800" y="4190994"/>
            <a:ext cx="467848" cy="248981"/>
            <a:chOff x="3040049" y="2642717"/>
            <a:chExt cx="467848" cy="330203"/>
          </a:xfrm>
        </p:grpSpPr>
        <p:sp>
          <p:nvSpPr>
            <p:cNvPr id="13" name="Rectangle 11"/>
            <p:cNvSpPr>
              <a:spLocks noChangeArrowheads="1"/>
            </p:cNvSpPr>
            <p:nvPr/>
          </p:nvSpPr>
          <p:spPr bwMode="auto">
            <a:xfrm>
              <a:off x="3048000" y="2642717"/>
              <a:ext cx="459897" cy="330200"/>
            </a:xfrm>
            <a:prstGeom prst="rect">
              <a:avLst/>
            </a:prstGeom>
            <a:solidFill>
              <a:srgbClr val="FF0000">
                <a:alpha val="48000"/>
              </a:srgbClr>
            </a:solidFill>
            <a:ln w="9525" algn="ctr">
              <a:solidFill>
                <a:srgbClr val="FF0000"/>
              </a:solidFill>
              <a:miter lim="800000"/>
              <a:headEnd/>
              <a:tailEnd/>
            </a:ln>
            <a:effectLst/>
          </p:spPr>
          <p:txBody>
            <a:bodyPr wrap="none" lIns="0" tIns="0" rIns="0" bIns="0" anchor="ctr"/>
            <a:lstStyle/>
            <a:p>
              <a:pPr>
                <a:defRPr/>
              </a:pPr>
              <a:endParaRPr lang="en-US"/>
            </a:p>
          </p:txBody>
        </p:sp>
        <p:sp>
          <p:nvSpPr>
            <p:cNvPr id="24" name="Rectangle 23"/>
            <p:cNvSpPr/>
            <p:nvPr/>
          </p:nvSpPr>
          <p:spPr>
            <a:xfrm>
              <a:off x="3040049" y="2642720"/>
              <a:ext cx="444092" cy="3302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LOCKED" descr="LOCKED label on the radio display"/>
          <p:cNvSpPr txBox="1">
            <a:spLocks noChangeArrowheads="1"/>
          </p:cNvSpPr>
          <p:nvPr/>
        </p:nvSpPr>
        <p:spPr bwMode="auto">
          <a:xfrm>
            <a:off x="1831382" y="3296347"/>
            <a:ext cx="1140418"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LOCKED</a:t>
            </a:r>
            <a:endParaRPr lang="en-US" altLang="en-US" sz="2000" b="1" dirty="0">
              <a:solidFill>
                <a:schemeClr val="tx1"/>
              </a:solidFill>
              <a:effectLst/>
              <a:latin typeface="Eras Medium ITC" panose="020B0602030504020804" pitchFamily="34" charset="0"/>
              <a:cs typeface="Arial" charset="0"/>
            </a:endParaRPr>
          </a:p>
        </p:txBody>
      </p:sp>
      <p:sp>
        <p:nvSpPr>
          <p:cNvPr id="18" name="Text-TRN DIR" descr="TRN DIR (transmit direct) label in the radio display"/>
          <p:cNvSpPr txBox="1">
            <a:spLocks noChangeArrowheads="1"/>
          </p:cNvSpPr>
          <p:nvPr/>
        </p:nvSpPr>
        <p:spPr bwMode="auto">
          <a:xfrm>
            <a:off x="1831382" y="3296347"/>
            <a:ext cx="1140418"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TRN DIR</a:t>
            </a:r>
            <a:endParaRPr lang="en-US" altLang="en-US" sz="2000" b="1" dirty="0">
              <a:solidFill>
                <a:schemeClr val="tx1"/>
              </a:solidFill>
              <a:effectLst/>
              <a:latin typeface="Eras Medium ITC" panose="020B0602030504020804" pitchFamily="34" charset="0"/>
              <a:cs typeface="Arial" charset="0"/>
            </a:endParaRPr>
          </a:p>
        </p:txBody>
      </p:sp>
      <p:sp>
        <p:nvSpPr>
          <p:cNvPr id="21" name="Text-GRP SCN" descr="GRP SCN (group scan) label in the radio display"/>
          <p:cNvSpPr txBox="1">
            <a:spLocks noChangeArrowheads="1"/>
          </p:cNvSpPr>
          <p:nvPr/>
        </p:nvSpPr>
        <p:spPr bwMode="auto">
          <a:xfrm>
            <a:off x="1831382" y="3296347"/>
            <a:ext cx="1140418"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GRP SCN</a:t>
            </a:r>
            <a:endParaRPr lang="en-US" altLang="en-US" sz="2000" b="1" dirty="0">
              <a:solidFill>
                <a:schemeClr val="tx1"/>
              </a:solidFill>
              <a:effectLst/>
              <a:latin typeface="Eras Medium ITC" panose="020B0602030504020804" pitchFamily="34" charset="0"/>
              <a:cs typeface="Arial" charset="0"/>
            </a:endParaRPr>
          </a:p>
        </p:txBody>
      </p:sp>
      <p:sp>
        <p:nvSpPr>
          <p:cNvPr id="20" name="Text-TRN DIG" descr="TRN DIG (transmit digital) label in the radio display"/>
          <p:cNvSpPr txBox="1">
            <a:spLocks noChangeArrowheads="1"/>
          </p:cNvSpPr>
          <p:nvPr/>
        </p:nvSpPr>
        <p:spPr bwMode="auto">
          <a:xfrm>
            <a:off x="1831382" y="3290894"/>
            <a:ext cx="1140418"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TX DIG</a:t>
            </a:r>
            <a:endParaRPr lang="en-US" altLang="en-US" sz="2000" b="1" dirty="0">
              <a:solidFill>
                <a:schemeClr val="tx1"/>
              </a:solidFill>
              <a:effectLst/>
              <a:latin typeface="Eras Medium ITC" panose="020B0602030504020804" pitchFamily="34" charset="0"/>
              <a:cs typeface="Arial" charset="0"/>
            </a:endParaRPr>
          </a:p>
        </p:txBody>
      </p:sp>
      <p:grpSp>
        <p:nvGrpSpPr>
          <p:cNvPr id="29" name="Box around PRI" descr="Box around the FCN (FUNCTION) key on the keypad"/>
          <p:cNvGrpSpPr/>
          <p:nvPr/>
        </p:nvGrpSpPr>
        <p:grpSpPr>
          <a:xfrm>
            <a:off x="2975775" y="4543233"/>
            <a:ext cx="467848" cy="248979"/>
            <a:chOff x="3040049" y="2642720"/>
            <a:chExt cx="467848" cy="330200"/>
          </a:xfrm>
        </p:grpSpPr>
        <p:sp>
          <p:nvSpPr>
            <p:cNvPr id="30" name="Rectangle 11"/>
            <p:cNvSpPr>
              <a:spLocks noChangeArrowheads="1"/>
            </p:cNvSpPr>
            <p:nvPr/>
          </p:nvSpPr>
          <p:spPr bwMode="auto">
            <a:xfrm>
              <a:off x="3048000" y="2642720"/>
              <a:ext cx="459897" cy="330200"/>
            </a:xfrm>
            <a:prstGeom prst="rect">
              <a:avLst/>
            </a:prstGeom>
            <a:solidFill>
              <a:srgbClr val="FF0000">
                <a:alpha val="48000"/>
              </a:srgbClr>
            </a:solidFill>
            <a:ln w="9525" algn="ctr">
              <a:solidFill>
                <a:srgbClr val="FF0000"/>
              </a:solidFill>
              <a:miter lim="800000"/>
              <a:headEnd/>
              <a:tailEnd/>
            </a:ln>
            <a:effectLst/>
          </p:spPr>
          <p:txBody>
            <a:bodyPr wrap="none" lIns="0" tIns="0" rIns="0" bIns="0" anchor="ctr"/>
            <a:lstStyle/>
            <a:p>
              <a:pPr>
                <a:defRPr/>
              </a:pPr>
              <a:endParaRPr lang="en-US"/>
            </a:p>
          </p:txBody>
        </p:sp>
        <p:sp>
          <p:nvSpPr>
            <p:cNvPr id="31" name="Rectangle 30"/>
            <p:cNvSpPr/>
            <p:nvPr/>
          </p:nvSpPr>
          <p:spPr>
            <a:xfrm>
              <a:off x="3040049" y="2642720"/>
              <a:ext cx="444092" cy="3302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All functions"/>
          <p:cNvSpPr txBox="1"/>
          <p:nvPr/>
        </p:nvSpPr>
        <p:spPr>
          <a:xfrm>
            <a:off x="1142999" y="6186898"/>
            <a:ext cx="7848601" cy="523220"/>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*All functions are disabled in NIFC-NIRSC radios, but may be active in radios that are not NIFC-NIRSC radios or those that have been reprogrammed.  More information on following slide . . .</a:t>
            </a:r>
            <a:endParaRPr lang="en-US" sz="1400" dirty="0"/>
          </a:p>
        </p:txBody>
      </p:sp>
      <p:pic>
        <p:nvPicPr>
          <p:cNvPr id="17"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Kbeep.wav"/>
                                        </p:tgtEl>
                                      </p:cMediaNode>
                                    </p:audio>
                                  </p:subTnLst>
                                </p:cTn>
                              </p:par>
                              <p:par>
                                <p:cTn id="25" presetID="1" presetClass="exit" presetSubtype="0" fill="hold" grpId="2"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xit" presetSubtype="0" fill="hold" grpId="3"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BKbeep.wav"/>
                                        </p:tgtEl>
                                      </p:cMediaNode>
                                    </p:audio>
                                  </p:subTnLst>
                                </p:cTn>
                              </p:par>
                              <p:par>
                                <p:cTn id="57" presetID="26" presetClass="emph" presetSubtype="0" repeatCount="indefinite" fill="hold" nodeType="withEffect">
                                  <p:stCondLst>
                                    <p:cond delay="0"/>
                                  </p:stCondLst>
                                  <p:childTnLst>
                                    <p:animEffect transition="out" filter="fade">
                                      <p:cBhvr>
                                        <p:cTn id="58" dur="500" tmFilter="0, 0; .2, .5; .8, .5; 1, 0"/>
                                        <p:tgtEl>
                                          <p:spTgt spid="29"/>
                                        </p:tgtEl>
                                      </p:cBhvr>
                                    </p:animEffect>
                                    <p:animScale>
                                      <p:cBhvr>
                                        <p:cTn id="59" dur="250" autoRev="1" fill="hold"/>
                                        <p:tgtEl>
                                          <p:spTgt spid="29"/>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500" tmFilter="0, 0; .2, .5; .8, .5; 1, 0"/>
                                        <p:tgtEl>
                                          <p:spTgt spid="20"/>
                                        </p:tgtEl>
                                      </p:cBhvr>
                                    </p:animEffect>
                                    <p:animScale>
                                      <p:cBhvr>
                                        <p:cTn id="62" dur="250" autoRev="1" fill="hold"/>
                                        <p:tgtEl>
                                          <p:spTgt spid="20"/>
                                        </p:tgtEl>
                                      </p:cBhvr>
                                      <p:by x="105000" y="105000"/>
                                    </p:animScale>
                                  </p:childTnLst>
                                </p:cTn>
                              </p:par>
                              <p:par>
                                <p:cTn id="63" presetID="1" presetClass="entr" presetSubtype="0" fill="hold" grpId="4"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9"/>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2" grpId="3" animBg="1"/>
      <p:bldP spid="32" grpId="4" animBg="1"/>
      <p:bldP spid="15" grpId="0" animBg="1"/>
      <p:bldP spid="15" grpId="1" animBg="1"/>
      <p:bldP spid="18" grpId="0" animBg="1"/>
      <p:bldP spid="18" grpId="1" animBg="1"/>
      <p:bldP spid="21" grpId="0" animBg="1"/>
      <p:bldP spid="21" grpId="1" animBg="1"/>
      <p:bldP spid="20" grpId="0" animBg="1"/>
      <p:bldP spid="20" grpId="1" animBg="1"/>
      <p:bldP spid="20"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ormAutofit fontScale="90000"/>
          </a:bodyPr>
          <a:lstStyle/>
          <a:p>
            <a:r>
              <a:rPr lang="en-US" b="1" dirty="0"/>
              <a:t>KNOW YOUR RADIO –</a:t>
            </a:r>
            <a:br>
              <a:rPr lang="en-US" b="1" dirty="0"/>
            </a:br>
            <a:r>
              <a:rPr lang="en-US" b="1" dirty="0"/>
              <a:t>BK DPH Good To Know</a:t>
            </a:r>
          </a:p>
        </p:txBody>
      </p:sp>
      <p:grpSp>
        <p:nvGrpSpPr>
          <p:cNvPr id="21" name="Pic-BK Radio display keypad" descr="Bendix King radio display and keypad"/>
          <p:cNvGrpSpPr/>
          <p:nvPr/>
        </p:nvGrpSpPr>
        <p:grpSpPr>
          <a:xfrm>
            <a:off x="1263125" y="2732506"/>
            <a:ext cx="2438400" cy="3084746"/>
            <a:chOff x="1447800" y="3352166"/>
            <a:chExt cx="2438400" cy="3084746"/>
          </a:xfrm>
        </p:grpSpPr>
        <p:pic>
          <p:nvPicPr>
            <p:cNvPr id="22" name="Picture 21" descr="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24" name="Rectangle 23"/>
            <p:cNvSpPr/>
            <p:nvPr/>
          </p:nvSpPr>
          <p:spPr>
            <a:xfrm>
              <a:off x="1905000" y="3876016"/>
              <a:ext cx="1595294" cy="469186"/>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Pic-TRN DIR Example" descr="Picture depicts radio on a talkaround mode simplex channel with output frequency the same as the repeater output frequency.  Second person on the repeater channel can receive either IF THEY ARE IN RANGE."/>
          <p:cNvGrpSpPr/>
          <p:nvPr/>
        </p:nvGrpSpPr>
        <p:grpSpPr>
          <a:xfrm>
            <a:off x="3692899" y="3659201"/>
            <a:ext cx="5190321" cy="2047113"/>
            <a:chOff x="3692899" y="4182357"/>
            <a:chExt cx="5190321" cy="2047113"/>
          </a:xfrm>
        </p:grpSpPr>
        <p:grpSp>
          <p:nvGrpSpPr>
            <p:cNvPr id="50" name="Group 49" title="Screen Bean with radio"/>
            <p:cNvGrpSpPr/>
            <p:nvPr/>
          </p:nvGrpSpPr>
          <p:grpSpPr>
            <a:xfrm>
              <a:off x="7387324" y="5111040"/>
              <a:ext cx="191516" cy="321188"/>
              <a:chOff x="6580650" y="5262642"/>
              <a:chExt cx="205489" cy="369670"/>
            </a:xfrm>
          </p:grpSpPr>
          <p:pic>
            <p:nvPicPr>
              <p:cNvPr id="67" name="Pic-BK Radio" descr="Radio"/>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6580650" y="5262642"/>
                <a:ext cx="67469" cy="269875"/>
              </a:xfrm>
              <a:prstGeom prst="rect">
                <a:avLst/>
              </a:prstGeom>
            </p:spPr>
          </p:pic>
          <p:pic>
            <p:nvPicPr>
              <p:cNvPr id="68" name="Pic-Screen Bean" descr="Screen Bean"/>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6594623" y="5311124"/>
                <a:ext cx="191516" cy="321188"/>
              </a:xfrm>
              <a:prstGeom prst="rect">
                <a:avLst/>
              </a:prstGeom>
            </p:spPr>
          </p:pic>
        </p:grpSp>
        <p:grpSp>
          <p:nvGrpSpPr>
            <p:cNvPr id="51" name="Group 50"/>
            <p:cNvGrpSpPr/>
            <p:nvPr/>
          </p:nvGrpSpPr>
          <p:grpSpPr>
            <a:xfrm>
              <a:off x="3692899" y="4182357"/>
              <a:ext cx="5190321" cy="2047113"/>
              <a:chOff x="3692899" y="4182357"/>
              <a:chExt cx="5190321" cy="2047113"/>
            </a:xfrm>
          </p:grpSpPr>
          <p:grpSp>
            <p:nvGrpSpPr>
              <p:cNvPr id="52" name="Group 51" descr="Depicts a Screen Bean with a radio in talk-around mode."/>
              <p:cNvGrpSpPr/>
              <p:nvPr/>
            </p:nvGrpSpPr>
            <p:grpSpPr>
              <a:xfrm>
                <a:off x="3837622" y="4203770"/>
                <a:ext cx="5045598" cy="2025700"/>
                <a:chOff x="1318943" y="3948427"/>
                <a:chExt cx="7238999" cy="2884174"/>
              </a:xfrm>
            </p:grpSpPr>
            <p:sp>
              <p:nvSpPr>
                <p:cNvPr id="57" name="Freeform 218" title="Mountains"/>
                <p:cNvSpPr>
                  <a:spLocks/>
                </p:cNvSpPr>
                <p:nvPr/>
              </p:nvSpPr>
              <p:spPr bwMode="auto">
                <a:xfrm rot="30498">
                  <a:off x="2054154" y="4708930"/>
                  <a:ext cx="6491220" cy="2098085"/>
                </a:xfrm>
                <a:custGeom>
                  <a:avLst/>
                  <a:gdLst/>
                  <a:ahLst/>
                  <a:cxnLst>
                    <a:cxn ang="0">
                      <a:pos x="124" y="1522"/>
                    </a:cxn>
                    <a:cxn ang="0">
                      <a:pos x="243" y="1396"/>
                    </a:cxn>
                    <a:cxn ang="0">
                      <a:pos x="360" y="1217"/>
                    </a:cxn>
                    <a:cxn ang="0">
                      <a:pos x="643" y="877"/>
                    </a:cxn>
                    <a:cxn ang="0">
                      <a:pos x="928" y="584"/>
                    </a:cxn>
                    <a:cxn ang="0">
                      <a:pos x="919" y="653"/>
                    </a:cxn>
                    <a:cxn ang="0">
                      <a:pos x="965" y="643"/>
                    </a:cxn>
                    <a:cxn ang="0">
                      <a:pos x="1228" y="284"/>
                    </a:cxn>
                    <a:cxn ang="0">
                      <a:pos x="1418" y="45"/>
                    </a:cxn>
                    <a:cxn ang="0">
                      <a:pos x="1389" y="201"/>
                    </a:cxn>
                    <a:cxn ang="0">
                      <a:pos x="1352" y="351"/>
                    </a:cxn>
                    <a:cxn ang="0">
                      <a:pos x="1531" y="233"/>
                    </a:cxn>
                    <a:cxn ang="0">
                      <a:pos x="1694" y="325"/>
                    </a:cxn>
                    <a:cxn ang="0">
                      <a:pos x="1798" y="422"/>
                    </a:cxn>
                    <a:cxn ang="0">
                      <a:pos x="1928" y="568"/>
                    </a:cxn>
                    <a:cxn ang="0">
                      <a:pos x="2017" y="651"/>
                    </a:cxn>
                    <a:cxn ang="0">
                      <a:pos x="1924" y="489"/>
                    </a:cxn>
                    <a:cxn ang="0">
                      <a:pos x="1798" y="272"/>
                    </a:cxn>
                    <a:cxn ang="0">
                      <a:pos x="1749" y="158"/>
                    </a:cxn>
                    <a:cxn ang="0">
                      <a:pos x="1701" y="140"/>
                    </a:cxn>
                    <a:cxn ang="0">
                      <a:pos x="1716" y="79"/>
                    </a:cxn>
                    <a:cxn ang="0">
                      <a:pos x="1811" y="126"/>
                    </a:cxn>
                    <a:cxn ang="0">
                      <a:pos x="1928" y="252"/>
                    </a:cxn>
                    <a:cxn ang="0">
                      <a:pos x="2021" y="396"/>
                    </a:cxn>
                    <a:cxn ang="0">
                      <a:pos x="2182" y="558"/>
                    </a:cxn>
                    <a:cxn ang="0">
                      <a:pos x="2434" y="795"/>
                    </a:cxn>
                    <a:cxn ang="0">
                      <a:pos x="2706" y="992"/>
                    </a:cxn>
                    <a:cxn ang="0">
                      <a:pos x="2873" y="1008"/>
                    </a:cxn>
                    <a:cxn ang="0">
                      <a:pos x="3002" y="895"/>
                    </a:cxn>
                    <a:cxn ang="0">
                      <a:pos x="3172" y="781"/>
                    </a:cxn>
                    <a:cxn ang="0">
                      <a:pos x="3368" y="572"/>
                    </a:cxn>
                    <a:cxn ang="0">
                      <a:pos x="3392" y="603"/>
                    </a:cxn>
                    <a:cxn ang="0">
                      <a:pos x="3381" y="747"/>
                    </a:cxn>
                    <a:cxn ang="0">
                      <a:pos x="3472" y="607"/>
                    </a:cxn>
                    <a:cxn ang="0">
                      <a:pos x="3593" y="710"/>
                    </a:cxn>
                    <a:cxn ang="0">
                      <a:pos x="3529" y="568"/>
                    </a:cxn>
                    <a:cxn ang="0">
                      <a:pos x="3744" y="777"/>
                    </a:cxn>
                    <a:cxn ang="0">
                      <a:pos x="3995" y="978"/>
                    </a:cxn>
                    <a:cxn ang="0">
                      <a:pos x="4296" y="881"/>
                    </a:cxn>
                    <a:cxn ang="0">
                      <a:pos x="4501" y="838"/>
                    </a:cxn>
                    <a:cxn ang="0">
                      <a:pos x="4594" y="767"/>
                    </a:cxn>
                    <a:cxn ang="0">
                      <a:pos x="4709" y="714"/>
                    </a:cxn>
                    <a:cxn ang="0">
                      <a:pos x="4810" y="664"/>
                    </a:cxn>
                    <a:cxn ang="0">
                      <a:pos x="4773" y="735"/>
                    </a:cxn>
                    <a:cxn ang="0">
                      <a:pos x="4881" y="702"/>
                    </a:cxn>
                    <a:cxn ang="0">
                      <a:pos x="5042" y="714"/>
                    </a:cxn>
                    <a:cxn ang="0">
                      <a:pos x="5130" y="755"/>
                    </a:cxn>
                    <a:cxn ang="0">
                      <a:pos x="5243" y="761"/>
                    </a:cxn>
                    <a:cxn ang="0">
                      <a:pos x="5541" y="913"/>
                    </a:cxn>
                    <a:cxn ang="0">
                      <a:pos x="5665" y="1019"/>
                    </a:cxn>
                    <a:cxn ang="0">
                      <a:pos x="5537" y="1000"/>
                    </a:cxn>
                    <a:cxn ang="0">
                      <a:pos x="5678" y="1043"/>
                    </a:cxn>
                    <a:cxn ang="0">
                      <a:pos x="5800" y="1092"/>
                    </a:cxn>
                    <a:cxn ang="0">
                      <a:pos x="5921" y="1130"/>
                    </a:cxn>
                    <a:cxn ang="0">
                      <a:pos x="6049" y="1177"/>
                    </a:cxn>
                    <a:cxn ang="0">
                      <a:pos x="6135" y="1223"/>
                    </a:cxn>
                    <a:cxn ang="0">
                      <a:pos x="6343" y="1321"/>
                    </a:cxn>
                    <a:cxn ang="0">
                      <a:pos x="6665" y="1497"/>
                    </a:cxn>
                    <a:cxn ang="0">
                      <a:pos x="6954" y="1601"/>
                    </a:cxn>
                  </a:cxnLst>
                  <a:rect l="0" t="0" r="r" b="b"/>
                  <a:pathLst>
                    <a:path w="6954" h="1601">
                      <a:moveTo>
                        <a:pt x="0" y="1601"/>
                      </a:moveTo>
                      <a:lnTo>
                        <a:pt x="29" y="1587"/>
                      </a:lnTo>
                      <a:lnTo>
                        <a:pt x="51" y="1568"/>
                      </a:lnTo>
                      <a:lnTo>
                        <a:pt x="80" y="1554"/>
                      </a:lnTo>
                      <a:lnTo>
                        <a:pt x="100" y="1538"/>
                      </a:lnTo>
                      <a:lnTo>
                        <a:pt x="124" y="1522"/>
                      </a:lnTo>
                      <a:lnTo>
                        <a:pt x="144" y="1499"/>
                      </a:lnTo>
                      <a:lnTo>
                        <a:pt x="166" y="1483"/>
                      </a:lnTo>
                      <a:lnTo>
                        <a:pt x="184" y="1463"/>
                      </a:lnTo>
                      <a:lnTo>
                        <a:pt x="204" y="1443"/>
                      </a:lnTo>
                      <a:lnTo>
                        <a:pt x="221" y="1422"/>
                      </a:lnTo>
                      <a:lnTo>
                        <a:pt x="243" y="1396"/>
                      </a:lnTo>
                      <a:lnTo>
                        <a:pt x="263" y="1378"/>
                      </a:lnTo>
                      <a:lnTo>
                        <a:pt x="279" y="1351"/>
                      </a:lnTo>
                      <a:lnTo>
                        <a:pt x="296" y="1321"/>
                      </a:lnTo>
                      <a:lnTo>
                        <a:pt x="314" y="1298"/>
                      </a:lnTo>
                      <a:lnTo>
                        <a:pt x="329" y="1264"/>
                      </a:lnTo>
                      <a:lnTo>
                        <a:pt x="360" y="1217"/>
                      </a:lnTo>
                      <a:lnTo>
                        <a:pt x="394" y="1167"/>
                      </a:lnTo>
                      <a:lnTo>
                        <a:pt x="435" y="1110"/>
                      </a:lnTo>
                      <a:lnTo>
                        <a:pt x="486" y="1053"/>
                      </a:lnTo>
                      <a:lnTo>
                        <a:pt x="537" y="994"/>
                      </a:lnTo>
                      <a:lnTo>
                        <a:pt x="588" y="937"/>
                      </a:lnTo>
                      <a:lnTo>
                        <a:pt x="643" y="877"/>
                      </a:lnTo>
                      <a:lnTo>
                        <a:pt x="696" y="820"/>
                      </a:lnTo>
                      <a:lnTo>
                        <a:pt x="753" y="761"/>
                      </a:lnTo>
                      <a:lnTo>
                        <a:pt x="802" y="714"/>
                      </a:lnTo>
                      <a:lnTo>
                        <a:pt x="848" y="664"/>
                      </a:lnTo>
                      <a:lnTo>
                        <a:pt x="890" y="621"/>
                      </a:lnTo>
                      <a:lnTo>
                        <a:pt x="928" y="584"/>
                      </a:lnTo>
                      <a:lnTo>
                        <a:pt x="954" y="552"/>
                      </a:lnTo>
                      <a:lnTo>
                        <a:pt x="970" y="528"/>
                      </a:lnTo>
                      <a:lnTo>
                        <a:pt x="981" y="513"/>
                      </a:lnTo>
                      <a:lnTo>
                        <a:pt x="965" y="544"/>
                      </a:lnTo>
                      <a:lnTo>
                        <a:pt x="943" y="593"/>
                      </a:lnTo>
                      <a:lnTo>
                        <a:pt x="919" y="653"/>
                      </a:lnTo>
                      <a:lnTo>
                        <a:pt x="890" y="710"/>
                      </a:lnTo>
                      <a:lnTo>
                        <a:pt x="879" y="761"/>
                      </a:lnTo>
                      <a:lnTo>
                        <a:pt x="864" y="787"/>
                      </a:lnTo>
                      <a:lnTo>
                        <a:pt x="868" y="785"/>
                      </a:lnTo>
                      <a:lnTo>
                        <a:pt x="919" y="714"/>
                      </a:lnTo>
                      <a:lnTo>
                        <a:pt x="965" y="643"/>
                      </a:lnTo>
                      <a:lnTo>
                        <a:pt x="1010" y="574"/>
                      </a:lnTo>
                      <a:lnTo>
                        <a:pt x="1056" y="509"/>
                      </a:lnTo>
                      <a:lnTo>
                        <a:pt x="1100" y="446"/>
                      </a:lnTo>
                      <a:lnTo>
                        <a:pt x="1144" y="396"/>
                      </a:lnTo>
                      <a:lnTo>
                        <a:pt x="1184" y="337"/>
                      </a:lnTo>
                      <a:lnTo>
                        <a:pt x="1228" y="284"/>
                      </a:lnTo>
                      <a:lnTo>
                        <a:pt x="1268" y="233"/>
                      </a:lnTo>
                      <a:lnTo>
                        <a:pt x="1301" y="185"/>
                      </a:lnTo>
                      <a:lnTo>
                        <a:pt x="1334" y="142"/>
                      </a:lnTo>
                      <a:lnTo>
                        <a:pt x="1367" y="104"/>
                      </a:lnTo>
                      <a:lnTo>
                        <a:pt x="1398" y="71"/>
                      </a:lnTo>
                      <a:lnTo>
                        <a:pt x="1418" y="45"/>
                      </a:lnTo>
                      <a:lnTo>
                        <a:pt x="1438" y="24"/>
                      </a:lnTo>
                      <a:lnTo>
                        <a:pt x="1451" y="0"/>
                      </a:lnTo>
                      <a:lnTo>
                        <a:pt x="1462" y="45"/>
                      </a:lnTo>
                      <a:lnTo>
                        <a:pt x="1451" y="91"/>
                      </a:lnTo>
                      <a:lnTo>
                        <a:pt x="1427" y="142"/>
                      </a:lnTo>
                      <a:lnTo>
                        <a:pt x="1389" y="201"/>
                      </a:lnTo>
                      <a:lnTo>
                        <a:pt x="1352" y="254"/>
                      </a:lnTo>
                      <a:lnTo>
                        <a:pt x="1321" y="311"/>
                      </a:lnTo>
                      <a:lnTo>
                        <a:pt x="1301" y="361"/>
                      </a:lnTo>
                      <a:lnTo>
                        <a:pt x="1299" y="406"/>
                      </a:lnTo>
                      <a:lnTo>
                        <a:pt x="1323" y="375"/>
                      </a:lnTo>
                      <a:lnTo>
                        <a:pt x="1352" y="351"/>
                      </a:lnTo>
                      <a:lnTo>
                        <a:pt x="1383" y="325"/>
                      </a:lnTo>
                      <a:lnTo>
                        <a:pt x="1414" y="302"/>
                      </a:lnTo>
                      <a:lnTo>
                        <a:pt x="1445" y="286"/>
                      </a:lnTo>
                      <a:lnTo>
                        <a:pt x="1476" y="268"/>
                      </a:lnTo>
                      <a:lnTo>
                        <a:pt x="1507" y="252"/>
                      </a:lnTo>
                      <a:lnTo>
                        <a:pt x="1531" y="233"/>
                      </a:lnTo>
                      <a:lnTo>
                        <a:pt x="1562" y="221"/>
                      </a:lnTo>
                      <a:lnTo>
                        <a:pt x="1593" y="225"/>
                      </a:lnTo>
                      <a:lnTo>
                        <a:pt x="1617" y="237"/>
                      </a:lnTo>
                      <a:lnTo>
                        <a:pt x="1643" y="264"/>
                      </a:lnTo>
                      <a:lnTo>
                        <a:pt x="1668" y="294"/>
                      </a:lnTo>
                      <a:lnTo>
                        <a:pt x="1694" y="325"/>
                      </a:lnTo>
                      <a:lnTo>
                        <a:pt x="1723" y="353"/>
                      </a:lnTo>
                      <a:lnTo>
                        <a:pt x="1754" y="379"/>
                      </a:lnTo>
                      <a:lnTo>
                        <a:pt x="1758" y="388"/>
                      </a:lnTo>
                      <a:lnTo>
                        <a:pt x="1767" y="396"/>
                      </a:lnTo>
                      <a:lnTo>
                        <a:pt x="1780" y="410"/>
                      </a:lnTo>
                      <a:lnTo>
                        <a:pt x="1798" y="422"/>
                      </a:lnTo>
                      <a:lnTo>
                        <a:pt x="1813" y="442"/>
                      </a:lnTo>
                      <a:lnTo>
                        <a:pt x="1838" y="467"/>
                      </a:lnTo>
                      <a:lnTo>
                        <a:pt x="1858" y="491"/>
                      </a:lnTo>
                      <a:lnTo>
                        <a:pt x="1882" y="517"/>
                      </a:lnTo>
                      <a:lnTo>
                        <a:pt x="1904" y="544"/>
                      </a:lnTo>
                      <a:lnTo>
                        <a:pt x="1928" y="568"/>
                      </a:lnTo>
                      <a:lnTo>
                        <a:pt x="1946" y="593"/>
                      </a:lnTo>
                      <a:lnTo>
                        <a:pt x="1966" y="611"/>
                      </a:lnTo>
                      <a:lnTo>
                        <a:pt x="1979" y="627"/>
                      </a:lnTo>
                      <a:lnTo>
                        <a:pt x="1997" y="639"/>
                      </a:lnTo>
                      <a:lnTo>
                        <a:pt x="2010" y="651"/>
                      </a:lnTo>
                      <a:lnTo>
                        <a:pt x="2017" y="651"/>
                      </a:lnTo>
                      <a:lnTo>
                        <a:pt x="2010" y="631"/>
                      </a:lnTo>
                      <a:lnTo>
                        <a:pt x="1997" y="613"/>
                      </a:lnTo>
                      <a:lnTo>
                        <a:pt x="1979" y="584"/>
                      </a:lnTo>
                      <a:lnTo>
                        <a:pt x="1966" y="558"/>
                      </a:lnTo>
                      <a:lnTo>
                        <a:pt x="1946" y="522"/>
                      </a:lnTo>
                      <a:lnTo>
                        <a:pt x="1924" y="489"/>
                      </a:lnTo>
                      <a:lnTo>
                        <a:pt x="1904" y="448"/>
                      </a:lnTo>
                      <a:lnTo>
                        <a:pt x="1882" y="422"/>
                      </a:lnTo>
                      <a:lnTo>
                        <a:pt x="1858" y="382"/>
                      </a:lnTo>
                      <a:lnTo>
                        <a:pt x="1838" y="341"/>
                      </a:lnTo>
                      <a:lnTo>
                        <a:pt x="1820" y="311"/>
                      </a:lnTo>
                      <a:lnTo>
                        <a:pt x="1798" y="272"/>
                      </a:lnTo>
                      <a:lnTo>
                        <a:pt x="1783" y="237"/>
                      </a:lnTo>
                      <a:lnTo>
                        <a:pt x="1774" y="211"/>
                      </a:lnTo>
                      <a:lnTo>
                        <a:pt x="1763" y="185"/>
                      </a:lnTo>
                      <a:lnTo>
                        <a:pt x="1758" y="164"/>
                      </a:lnTo>
                      <a:lnTo>
                        <a:pt x="1758" y="160"/>
                      </a:lnTo>
                      <a:lnTo>
                        <a:pt x="1749" y="158"/>
                      </a:lnTo>
                      <a:lnTo>
                        <a:pt x="1743" y="158"/>
                      </a:lnTo>
                      <a:lnTo>
                        <a:pt x="1732" y="154"/>
                      </a:lnTo>
                      <a:lnTo>
                        <a:pt x="1727" y="150"/>
                      </a:lnTo>
                      <a:lnTo>
                        <a:pt x="1716" y="150"/>
                      </a:lnTo>
                      <a:lnTo>
                        <a:pt x="1712" y="142"/>
                      </a:lnTo>
                      <a:lnTo>
                        <a:pt x="1701" y="140"/>
                      </a:lnTo>
                      <a:lnTo>
                        <a:pt x="1701" y="126"/>
                      </a:lnTo>
                      <a:lnTo>
                        <a:pt x="1699" y="110"/>
                      </a:lnTo>
                      <a:lnTo>
                        <a:pt x="1694" y="93"/>
                      </a:lnTo>
                      <a:lnTo>
                        <a:pt x="1681" y="83"/>
                      </a:lnTo>
                      <a:lnTo>
                        <a:pt x="1701" y="79"/>
                      </a:lnTo>
                      <a:lnTo>
                        <a:pt x="1716" y="79"/>
                      </a:lnTo>
                      <a:lnTo>
                        <a:pt x="1736" y="83"/>
                      </a:lnTo>
                      <a:lnTo>
                        <a:pt x="1754" y="87"/>
                      </a:lnTo>
                      <a:lnTo>
                        <a:pt x="1767" y="93"/>
                      </a:lnTo>
                      <a:lnTo>
                        <a:pt x="1783" y="104"/>
                      </a:lnTo>
                      <a:lnTo>
                        <a:pt x="1798" y="116"/>
                      </a:lnTo>
                      <a:lnTo>
                        <a:pt x="1811" y="126"/>
                      </a:lnTo>
                      <a:lnTo>
                        <a:pt x="1836" y="142"/>
                      </a:lnTo>
                      <a:lnTo>
                        <a:pt x="1853" y="164"/>
                      </a:lnTo>
                      <a:lnTo>
                        <a:pt x="1873" y="183"/>
                      </a:lnTo>
                      <a:lnTo>
                        <a:pt x="1893" y="207"/>
                      </a:lnTo>
                      <a:lnTo>
                        <a:pt x="1913" y="227"/>
                      </a:lnTo>
                      <a:lnTo>
                        <a:pt x="1928" y="252"/>
                      </a:lnTo>
                      <a:lnTo>
                        <a:pt x="1946" y="276"/>
                      </a:lnTo>
                      <a:lnTo>
                        <a:pt x="1957" y="300"/>
                      </a:lnTo>
                      <a:lnTo>
                        <a:pt x="1975" y="321"/>
                      </a:lnTo>
                      <a:lnTo>
                        <a:pt x="1990" y="349"/>
                      </a:lnTo>
                      <a:lnTo>
                        <a:pt x="2003" y="371"/>
                      </a:lnTo>
                      <a:lnTo>
                        <a:pt x="2021" y="396"/>
                      </a:lnTo>
                      <a:lnTo>
                        <a:pt x="2041" y="416"/>
                      </a:lnTo>
                      <a:lnTo>
                        <a:pt x="2054" y="432"/>
                      </a:lnTo>
                      <a:lnTo>
                        <a:pt x="2074" y="453"/>
                      </a:lnTo>
                      <a:lnTo>
                        <a:pt x="2092" y="475"/>
                      </a:lnTo>
                      <a:lnTo>
                        <a:pt x="2136" y="517"/>
                      </a:lnTo>
                      <a:lnTo>
                        <a:pt x="2182" y="558"/>
                      </a:lnTo>
                      <a:lnTo>
                        <a:pt x="2226" y="601"/>
                      </a:lnTo>
                      <a:lnTo>
                        <a:pt x="2268" y="639"/>
                      </a:lnTo>
                      <a:lnTo>
                        <a:pt x="2308" y="682"/>
                      </a:lnTo>
                      <a:lnTo>
                        <a:pt x="2352" y="720"/>
                      </a:lnTo>
                      <a:lnTo>
                        <a:pt x="2392" y="761"/>
                      </a:lnTo>
                      <a:lnTo>
                        <a:pt x="2434" y="795"/>
                      </a:lnTo>
                      <a:lnTo>
                        <a:pt x="2480" y="832"/>
                      </a:lnTo>
                      <a:lnTo>
                        <a:pt x="2525" y="866"/>
                      </a:lnTo>
                      <a:lnTo>
                        <a:pt x="2569" y="903"/>
                      </a:lnTo>
                      <a:lnTo>
                        <a:pt x="2613" y="935"/>
                      </a:lnTo>
                      <a:lnTo>
                        <a:pt x="2659" y="962"/>
                      </a:lnTo>
                      <a:lnTo>
                        <a:pt x="2706" y="992"/>
                      </a:lnTo>
                      <a:lnTo>
                        <a:pt x="2752" y="1019"/>
                      </a:lnTo>
                      <a:lnTo>
                        <a:pt x="2798" y="1043"/>
                      </a:lnTo>
                      <a:lnTo>
                        <a:pt x="2818" y="1047"/>
                      </a:lnTo>
                      <a:lnTo>
                        <a:pt x="2832" y="1041"/>
                      </a:lnTo>
                      <a:lnTo>
                        <a:pt x="2851" y="1027"/>
                      </a:lnTo>
                      <a:lnTo>
                        <a:pt x="2873" y="1008"/>
                      </a:lnTo>
                      <a:lnTo>
                        <a:pt x="2889" y="988"/>
                      </a:lnTo>
                      <a:lnTo>
                        <a:pt x="2909" y="968"/>
                      </a:lnTo>
                      <a:lnTo>
                        <a:pt x="2929" y="943"/>
                      </a:lnTo>
                      <a:lnTo>
                        <a:pt x="2946" y="929"/>
                      </a:lnTo>
                      <a:lnTo>
                        <a:pt x="2973" y="913"/>
                      </a:lnTo>
                      <a:lnTo>
                        <a:pt x="3002" y="895"/>
                      </a:lnTo>
                      <a:lnTo>
                        <a:pt x="3032" y="881"/>
                      </a:lnTo>
                      <a:lnTo>
                        <a:pt x="3059" y="864"/>
                      </a:lnTo>
                      <a:lnTo>
                        <a:pt x="3088" y="842"/>
                      </a:lnTo>
                      <a:lnTo>
                        <a:pt x="3116" y="822"/>
                      </a:lnTo>
                      <a:lnTo>
                        <a:pt x="3145" y="803"/>
                      </a:lnTo>
                      <a:lnTo>
                        <a:pt x="3172" y="781"/>
                      </a:lnTo>
                      <a:lnTo>
                        <a:pt x="3205" y="753"/>
                      </a:lnTo>
                      <a:lnTo>
                        <a:pt x="3242" y="716"/>
                      </a:lnTo>
                      <a:lnTo>
                        <a:pt x="3278" y="682"/>
                      </a:lnTo>
                      <a:lnTo>
                        <a:pt x="3313" y="643"/>
                      </a:lnTo>
                      <a:lnTo>
                        <a:pt x="3346" y="607"/>
                      </a:lnTo>
                      <a:lnTo>
                        <a:pt x="3368" y="572"/>
                      </a:lnTo>
                      <a:lnTo>
                        <a:pt x="3381" y="544"/>
                      </a:lnTo>
                      <a:lnTo>
                        <a:pt x="3388" y="526"/>
                      </a:lnTo>
                      <a:lnTo>
                        <a:pt x="3392" y="528"/>
                      </a:lnTo>
                      <a:lnTo>
                        <a:pt x="3392" y="544"/>
                      </a:lnTo>
                      <a:lnTo>
                        <a:pt x="3392" y="572"/>
                      </a:lnTo>
                      <a:lnTo>
                        <a:pt x="3392" y="603"/>
                      </a:lnTo>
                      <a:lnTo>
                        <a:pt x="3392" y="639"/>
                      </a:lnTo>
                      <a:lnTo>
                        <a:pt x="3388" y="682"/>
                      </a:lnTo>
                      <a:lnTo>
                        <a:pt x="3375" y="722"/>
                      </a:lnTo>
                      <a:lnTo>
                        <a:pt x="3355" y="767"/>
                      </a:lnTo>
                      <a:lnTo>
                        <a:pt x="3368" y="761"/>
                      </a:lnTo>
                      <a:lnTo>
                        <a:pt x="3381" y="747"/>
                      </a:lnTo>
                      <a:lnTo>
                        <a:pt x="3399" y="722"/>
                      </a:lnTo>
                      <a:lnTo>
                        <a:pt x="3412" y="696"/>
                      </a:lnTo>
                      <a:lnTo>
                        <a:pt x="3430" y="668"/>
                      </a:lnTo>
                      <a:lnTo>
                        <a:pt x="3443" y="639"/>
                      </a:lnTo>
                      <a:lnTo>
                        <a:pt x="3454" y="621"/>
                      </a:lnTo>
                      <a:lnTo>
                        <a:pt x="3472" y="607"/>
                      </a:lnTo>
                      <a:lnTo>
                        <a:pt x="3481" y="621"/>
                      </a:lnTo>
                      <a:lnTo>
                        <a:pt x="3503" y="639"/>
                      </a:lnTo>
                      <a:lnTo>
                        <a:pt x="3534" y="664"/>
                      </a:lnTo>
                      <a:lnTo>
                        <a:pt x="3556" y="688"/>
                      </a:lnTo>
                      <a:lnTo>
                        <a:pt x="3580" y="702"/>
                      </a:lnTo>
                      <a:lnTo>
                        <a:pt x="3593" y="710"/>
                      </a:lnTo>
                      <a:lnTo>
                        <a:pt x="3587" y="698"/>
                      </a:lnTo>
                      <a:lnTo>
                        <a:pt x="3576" y="682"/>
                      </a:lnTo>
                      <a:lnTo>
                        <a:pt x="3562" y="653"/>
                      </a:lnTo>
                      <a:lnTo>
                        <a:pt x="3554" y="623"/>
                      </a:lnTo>
                      <a:lnTo>
                        <a:pt x="3543" y="595"/>
                      </a:lnTo>
                      <a:lnTo>
                        <a:pt x="3529" y="568"/>
                      </a:lnTo>
                      <a:lnTo>
                        <a:pt x="3525" y="550"/>
                      </a:lnTo>
                      <a:lnTo>
                        <a:pt x="3521" y="536"/>
                      </a:lnTo>
                      <a:lnTo>
                        <a:pt x="3587" y="601"/>
                      </a:lnTo>
                      <a:lnTo>
                        <a:pt x="3642" y="664"/>
                      </a:lnTo>
                      <a:lnTo>
                        <a:pt x="3697" y="720"/>
                      </a:lnTo>
                      <a:lnTo>
                        <a:pt x="3744" y="777"/>
                      </a:lnTo>
                      <a:lnTo>
                        <a:pt x="3790" y="828"/>
                      </a:lnTo>
                      <a:lnTo>
                        <a:pt x="3832" y="868"/>
                      </a:lnTo>
                      <a:lnTo>
                        <a:pt x="3874" y="905"/>
                      </a:lnTo>
                      <a:lnTo>
                        <a:pt x="3918" y="937"/>
                      </a:lnTo>
                      <a:lnTo>
                        <a:pt x="3956" y="962"/>
                      </a:lnTo>
                      <a:lnTo>
                        <a:pt x="3995" y="978"/>
                      </a:lnTo>
                      <a:lnTo>
                        <a:pt x="4042" y="982"/>
                      </a:lnTo>
                      <a:lnTo>
                        <a:pt x="4081" y="982"/>
                      </a:lnTo>
                      <a:lnTo>
                        <a:pt x="4130" y="978"/>
                      </a:lnTo>
                      <a:lnTo>
                        <a:pt x="4183" y="956"/>
                      </a:lnTo>
                      <a:lnTo>
                        <a:pt x="4236" y="925"/>
                      </a:lnTo>
                      <a:lnTo>
                        <a:pt x="4296" y="881"/>
                      </a:lnTo>
                      <a:lnTo>
                        <a:pt x="4313" y="874"/>
                      </a:lnTo>
                      <a:lnTo>
                        <a:pt x="4344" y="868"/>
                      </a:lnTo>
                      <a:lnTo>
                        <a:pt x="4380" y="864"/>
                      </a:lnTo>
                      <a:lnTo>
                        <a:pt x="4422" y="852"/>
                      </a:lnTo>
                      <a:lnTo>
                        <a:pt x="4466" y="846"/>
                      </a:lnTo>
                      <a:lnTo>
                        <a:pt x="4501" y="838"/>
                      </a:lnTo>
                      <a:lnTo>
                        <a:pt x="4528" y="832"/>
                      </a:lnTo>
                      <a:lnTo>
                        <a:pt x="4536" y="820"/>
                      </a:lnTo>
                      <a:lnTo>
                        <a:pt x="4552" y="806"/>
                      </a:lnTo>
                      <a:lnTo>
                        <a:pt x="4563" y="791"/>
                      </a:lnTo>
                      <a:lnTo>
                        <a:pt x="4576" y="777"/>
                      </a:lnTo>
                      <a:lnTo>
                        <a:pt x="4594" y="767"/>
                      </a:lnTo>
                      <a:lnTo>
                        <a:pt x="4614" y="755"/>
                      </a:lnTo>
                      <a:lnTo>
                        <a:pt x="4631" y="747"/>
                      </a:lnTo>
                      <a:lnTo>
                        <a:pt x="4651" y="735"/>
                      </a:lnTo>
                      <a:lnTo>
                        <a:pt x="4664" y="728"/>
                      </a:lnTo>
                      <a:lnTo>
                        <a:pt x="4689" y="720"/>
                      </a:lnTo>
                      <a:lnTo>
                        <a:pt x="4709" y="714"/>
                      </a:lnTo>
                      <a:lnTo>
                        <a:pt x="4728" y="702"/>
                      </a:lnTo>
                      <a:lnTo>
                        <a:pt x="4748" y="696"/>
                      </a:lnTo>
                      <a:lnTo>
                        <a:pt x="4764" y="688"/>
                      </a:lnTo>
                      <a:lnTo>
                        <a:pt x="4784" y="682"/>
                      </a:lnTo>
                      <a:lnTo>
                        <a:pt x="4797" y="670"/>
                      </a:lnTo>
                      <a:lnTo>
                        <a:pt x="4810" y="664"/>
                      </a:lnTo>
                      <a:lnTo>
                        <a:pt x="4815" y="664"/>
                      </a:lnTo>
                      <a:lnTo>
                        <a:pt x="4806" y="670"/>
                      </a:lnTo>
                      <a:lnTo>
                        <a:pt x="4799" y="684"/>
                      </a:lnTo>
                      <a:lnTo>
                        <a:pt x="4788" y="702"/>
                      </a:lnTo>
                      <a:lnTo>
                        <a:pt x="4779" y="720"/>
                      </a:lnTo>
                      <a:lnTo>
                        <a:pt x="4773" y="735"/>
                      </a:lnTo>
                      <a:lnTo>
                        <a:pt x="4764" y="749"/>
                      </a:lnTo>
                      <a:lnTo>
                        <a:pt x="4766" y="753"/>
                      </a:lnTo>
                      <a:lnTo>
                        <a:pt x="4799" y="755"/>
                      </a:lnTo>
                      <a:lnTo>
                        <a:pt x="4830" y="747"/>
                      </a:lnTo>
                      <a:lnTo>
                        <a:pt x="4852" y="728"/>
                      </a:lnTo>
                      <a:lnTo>
                        <a:pt x="4881" y="702"/>
                      </a:lnTo>
                      <a:lnTo>
                        <a:pt x="4903" y="684"/>
                      </a:lnTo>
                      <a:lnTo>
                        <a:pt x="4929" y="668"/>
                      </a:lnTo>
                      <a:lnTo>
                        <a:pt x="4956" y="657"/>
                      </a:lnTo>
                      <a:lnTo>
                        <a:pt x="4980" y="670"/>
                      </a:lnTo>
                      <a:lnTo>
                        <a:pt x="5009" y="688"/>
                      </a:lnTo>
                      <a:lnTo>
                        <a:pt x="5042" y="714"/>
                      </a:lnTo>
                      <a:lnTo>
                        <a:pt x="5073" y="735"/>
                      </a:lnTo>
                      <a:lnTo>
                        <a:pt x="5097" y="753"/>
                      </a:lnTo>
                      <a:lnTo>
                        <a:pt x="5119" y="761"/>
                      </a:lnTo>
                      <a:lnTo>
                        <a:pt x="5133" y="771"/>
                      </a:lnTo>
                      <a:lnTo>
                        <a:pt x="5135" y="767"/>
                      </a:lnTo>
                      <a:lnTo>
                        <a:pt x="5130" y="755"/>
                      </a:lnTo>
                      <a:lnTo>
                        <a:pt x="5119" y="739"/>
                      </a:lnTo>
                      <a:lnTo>
                        <a:pt x="5130" y="728"/>
                      </a:lnTo>
                      <a:lnTo>
                        <a:pt x="5144" y="728"/>
                      </a:lnTo>
                      <a:lnTo>
                        <a:pt x="5166" y="730"/>
                      </a:lnTo>
                      <a:lnTo>
                        <a:pt x="5201" y="747"/>
                      </a:lnTo>
                      <a:lnTo>
                        <a:pt x="5243" y="761"/>
                      </a:lnTo>
                      <a:lnTo>
                        <a:pt x="5287" y="781"/>
                      </a:lnTo>
                      <a:lnTo>
                        <a:pt x="5338" y="806"/>
                      </a:lnTo>
                      <a:lnTo>
                        <a:pt x="5389" y="832"/>
                      </a:lnTo>
                      <a:lnTo>
                        <a:pt x="5442" y="860"/>
                      </a:lnTo>
                      <a:lnTo>
                        <a:pt x="5495" y="889"/>
                      </a:lnTo>
                      <a:lnTo>
                        <a:pt x="5541" y="913"/>
                      </a:lnTo>
                      <a:lnTo>
                        <a:pt x="5594" y="943"/>
                      </a:lnTo>
                      <a:lnTo>
                        <a:pt x="5634" y="968"/>
                      </a:lnTo>
                      <a:lnTo>
                        <a:pt x="5669" y="982"/>
                      </a:lnTo>
                      <a:lnTo>
                        <a:pt x="5698" y="1002"/>
                      </a:lnTo>
                      <a:lnTo>
                        <a:pt x="5678" y="1019"/>
                      </a:lnTo>
                      <a:lnTo>
                        <a:pt x="5665" y="1019"/>
                      </a:lnTo>
                      <a:lnTo>
                        <a:pt x="5643" y="1019"/>
                      </a:lnTo>
                      <a:lnTo>
                        <a:pt x="5618" y="1008"/>
                      </a:lnTo>
                      <a:lnTo>
                        <a:pt x="5603" y="1002"/>
                      </a:lnTo>
                      <a:lnTo>
                        <a:pt x="5579" y="1000"/>
                      </a:lnTo>
                      <a:lnTo>
                        <a:pt x="5557" y="994"/>
                      </a:lnTo>
                      <a:lnTo>
                        <a:pt x="5537" y="1000"/>
                      </a:lnTo>
                      <a:lnTo>
                        <a:pt x="5552" y="1002"/>
                      </a:lnTo>
                      <a:lnTo>
                        <a:pt x="5574" y="1006"/>
                      </a:lnTo>
                      <a:lnTo>
                        <a:pt x="5603" y="1019"/>
                      </a:lnTo>
                      <a:lnTo>
                        <a:pt x="5632" y="1021"/>
                      </a:lnTo>
                      <a:lnTo>
                        <a:pt x="5652" y="1033"/>
                      </a:lnTo>
                      <a:lnTo>
                        <a:pt x="5678" y="1043"/>
                      </a:lnTo>
                      <a:lnTo>
                        <a:pt x="5698" y="1053"/>
                      </a:lnTo>
                      <a:lnTo>
                        <a:pt x="5716" y="1059"/>
                      </a:lnTo>
                      <a:lnTo>
                        <a:pt x="5735" y="1069"/>
                      </a:lnTo>
                      <a:lnTo>
                        <a:pt x="5760" y="1077"/>
                      </a:lnTo>
                      <a:lnTo>
                        <a:pt x="5780" y="1083"/>
                      </a:lnTo>
                      <a:lnTo>
                        <a:pt x="5800" y="1092"/>
                      </a:lnTo>
                      <a:lnTo>
                        <a:pt x="5824" y="1098"/>
                      </a:lnTo>
                      <a:lnTo>
                        <a:pt x="5841" y="1106"/>
                      </a:lnTo>
                      <a:lnTo>
                        <a:pt x="5859" y="1110"/>
                      </a:lnTo>
                      <a:lnTo>
                        <a:pt x="5883" y="1120"/>
                      </a:lnTo>
                      <a:lnTo>
                        <a:pt x="5901" y="1122"/>
                      </a:lnTo>
                      <a:lnTo>
                        <a:pt x="5921" y="1130"/>
                      </a:lnTo>
                      <a:lnTo>
                        <a:pt x="5941" y="1136"/>
                      </a:lnTo>
                      <a:lnTo>
                        <a:pt x="5963" y="1146"/>
                      </a:lnTo>
                      <a:lnTo>
                        <a:pt x="5983" y="1148"/>
                      </a:lnTo>
                      <a:lnTo>
                        <a:pt x="6007" y="1158"/>
                      </a:lnTo>
                      <a:lnTo>
                        <a:pt x="6027" y="1167"/>
                      </a:lnTo>
                      <a:lnTo>
                        <a:pt x="6049" y="1177"/>
                      </a:lnTo>
                      <a:lnTo>
                        <a:pt x="6060" y="1181"/>
                      </a:lnTo>
                      <a:lnTo>
                        <a:pt x="6076" y="1187"/>
                      </a:lnTo>
                      <a:lnTo>
                        <a:pt x="6091" y="1199"/>
                      </a:lnTo>
                      <a:lnTo>
                        <a:pt x="6104" y="1207"/>
                      </a:lnTo>
                      <a:lnTo>
                        <a:pt x="6122" y="1215"/>
                      </a:lnTo>
                      <a:lnTo>
                        <a:pt x="6135" y="1223"/>
                      </a:lnTo>
                      <a:lnTo>
                        <a:pt x="6151" y="1234"/>
                      </a:lnTo>
                      <a:lnTo>
                        <a:pt x="6159" y="1238"/>
                      </a:lnTo>
                      <a:lnTo>
                        <a:pt x="6201" y="1252"/>
                      </a:lnTo>
                      <a:lnTo>
                        <a:pt x="6246" y="1274"/>
                      </a:lnTo>
                      <a:lnTo>
                        <a:pt x="6294" y="1298"/>
                      </a:lnTo>
                      <a:lnTo>
                        <a:pt x="6343" y="1321"/>
                      </a:lnTo>
                      <a:lnTo>
                        <a:pt x="6394" y="1351"/>
                      </a:lnTo>
                      <a:lnTo>
                        <a:pt x="6447" y="1380"/>
                      </a:lnTo>
                      <a:lnTo>
                        <a:pt x="6497" y="1412"/>
                      </a:lnTo>
                      <a:lnTo>
                        <a:pt x="6557" y="1440"/>
                      </a:lnTo>
                      <a:lnTo>
                        <a:pt x="6610" y="1471"/>
                      </a:lnTo>
                      <a:lnTo>
                        <a:pt x="6665" y="1497"/>
                      </a:lnTo>
                      <a:lnTo>
                        <a:pt x="6716" y="1528"/>
                      </a:lnTo>
                      <a:lnTo>
                        <a:pt x="6771" y="1548"/>
                      </a:lnTo>
                      <a:lnTo>
                        <a:pt x="6818" y="1568"/>
                      </a:lnTo>
                      <a:lnTo>
                        <a:pt x="6866" y="1587"/>
                      </a:lnTo>
                      <a:lnTo>
                        <a:pt x="6913" y="1593"/>
                      </a:lnTo>
                      <a:lnTo>
                        <a:pt x="6954" y="1601"/>
                      </a:lnTo>
                      <a:lnTo>
                        <a:pt x="0" y="1601"/>
                      </a:lnTo>
                      <a:close/>
                    </a:path>
                  </a:pathLst>
                </a:custGeom>
                <a:solidFill>
                  <a:srgbClr val="993300"/>
                </a:solidFill>
                <a:ln w="9525">
                  <a:noFill/>
                  <a:round/>
                  <a:headEnd/>
                  <a:tailEnd/>
                </a:ln>
              </p:spPr>
              <p:txBody>
                <a:bodyPr/>
                <a:lstStyle/>
                <a:p>
                  <a:pPr>
                    <a:defRPr/>
                  </a:pPr>
                  <a:endParaRPr lang="en-US" dirty="0"/>
                </a:p>
              </p:txBody>
            </p:sp>
            <p:sp>
              <p:nvSpPr>
                <p:cNvPr id="58" name="Freeform 219" descr="Null"/>
                <p:cNvSpPr>
                  <a:spLocks/>
                </p:cNvSpPr>
                <p:nvPr/>
              </p:nvSpPr>
              <p:spPr bwMode="auto">
                <a:xfrm rot="30498">
                  <a:off x="5206135" y="5287405"/>
                  <a:ext cx="196056" cy="451656"/>
                </a:xfrm>
                <a:custGeom>
                  <a:avLst/>
                  <a:gdLst/>
                  <a:ahLst/>
                  <a:cxnLst>
                    <a:cxn ang="0">
                      <a:pos x="42" y="87"/>
                    </a:cxn>
                    <a:cxn ang="0">
                      <a:pos x="106" y="0"/>
                    </a:cxn>
                    <a:cxn ang="0">
                      <a:pos x="175" y="87"/>
                    </a:cxn>
                    <a:cxn ang="0">
                      <a:pos x="186" y="121"/>
                    </a:cxn>
                    <a:cxn ang="0">
                      <a:pos x="206" y="184"/>
                    </a:cxn>
                    <a:cxn ang="0">
                      <a:pos x="239" y="261"/>
                    </a:cxn>
                    <a:cxn ang="0">
                      <a:pos x="111" y="170"/>
                    </a:cxn>
                    <a:cxn ang="0">
                      <a:pos x="0" y="340"/>
                    </a:cxn>
                    <a:cxn ang="0">
                      <a:pos x="11" y="271"/>
                    </a:cxn>
                    <a:cxn ang="0">
                      <a:pos x="42" y="223"/>
                    </a:cxn>
                    <a:cxn ang="0">
                      <a:pos x="16" y="101"/>
                    </a:cxn>
                    <a:cxn ang="0">
                      <a:pos x="42" y="87"/>
                    </a:cxn>
                  </a:cxnLst>
                  <a:rect l="0" t="0" r="r" b="b"/>
                  <a:pathLst>
                    <a:path w="239" h="340">
                      <a:moveTo>
                        <a:pt x="42" y="87"/>
                      </a:moveTo>
                      <a:lnTo>
                        <a:pt x="106" y="0"/>
                      </a:lnTo>
                      <a:lnTo>
                        <a:pt x="175" y="87"/>
                      </a:lnTo>
                      <a:lnTo>
                        <a:pt x="186" y="121"/>
                      </a:lnTo>
                      <a:lnTo>
                        <a:pt x="206" y="184"/>
                      </a:lnTo>
                      <a:lnTo>
                        <a:pt x="239" y="261"/>
                      </a:lnTo>
                      <a:lnTo>
                        <a:pt x="111" y="170"/>
                      </a:lnTo>
                      <a:lnTo>
                        <a:pt x="0" y="340"/>
                      </a:lnTo>
                      <a:lnTo>
                        <a:pt x="11" y="271"/>
                      </a:lnTo>
                      <a:lnTo>
                        <a:pt x="42" y="223"/>
                      </a:lnTo>
                      <a:lnTo>
                        <a:pt x="16" y="101"/>
                      </a:lnTo>
                      <a:lnTo>
                        <a:pt x="42" y="87"/>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59" name="Freeform 221" descr="Null"/>
                <p:cNvSpPr>
                  <a:spLocks/>
                </p:cNvSpPr>
                <p:nvPr/>
              </p:nvSpPr>
              <p:spPr bwMode="auto">
                <a:xfrm rot="30498">
                  <a:off x="3248086" y="4530938"/>
                  <a:ext cx="715103" cy="1031243"/>
                </a:xfrm>
                <a:custGeom>
                  <a:avLst/>
                  <a:gdLst/>
                  <a:ahLst/>
                  <a:cxnLst>
                    <a:cxn ang="0">
                      <a:pos x="150" y="160"/>
                    </a:cxn>
                    <a:cxn ang="0">
                      <a:pos x="279" y="0"/>
                    </a:cxn>
                    <a:cxn ang="0">
                      <a:pos x="462" y="231"/>
                    </a:cxn>
                    <a:cxn ang="0">
                      <a:pos x="720" y="791"/>
                    </a:cxn>
                    <a:cxn ang="0">
                      <a:pos x="290" y="371"/>
                    </a:cxn>
                    <a:cxn ang="0">
                      <a:pos x="139" y="430"/>
                    </a:cxn>
                    <a:cxn ang="0">
                      <a:pos x="42" y="509"/>
                    </a:cxn>
                    <a:cxn ang="0">
                      <a:pos x="0" y="570"/>
                    </a:cxn>
                    <a:cxn ang="0">
                      <a:pos x="0" y="509"/>
                    </a:cxn>
                    <a:cxn ang="0">
                      <a:pos x="128" y="300"/>
                    </a:cxn>
                    <a:cxn ang="0">
                      <a:pos x="150" y="160"/>
                    </a:cxn>
                  </a:cxnLst>
                  <a:rect l="0" t="0" r="r" b="b"/>
                  <a:pathLst>
                    <a:path w="720" h="791">
                      <a:moveTo>
                        <a:pt x="150" y="160"/>
                      </a:moveTo>
                      <a:lnTo>
                        <a:pt x="279" y="0"/>
                      </a:lnTo>
                      <a:lnTo>
                        <a:pt x="462" y="231"/>
                      </a:lnTo>
                      <a:lnTo>
                        <a:pt x="720" y="791"/>
                      </a:lnTo>
                      <a:lnTo>
                        <a:pt x="290" y="371"/>
                      </a:lnTo>
                      <a:lnTo>
                        <a:pt x="139" y="430"/>
                      </a:lnTo>
                      <a:lnTo>
                        <a:pt x="42" y="509"/>
                      </a:lnTo>
                      <a:lnTo>
                        <a:pt x="0" y="570"/>
                      </a:lnTo>
                      <a:lnTo>
                        <a:pt x="0" y="509"/>
                      </a:lnTo>
                      <a:lnTo>
                        <a:pt x="128" y="300"/>
                      </a:lnTo>
                      <a:lnTo>
                        <a:pt x="150" y="160"/>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60" name="Freeform 222" descr="Null"/>
                <p:cNvSpPr>
                  <a:spLocks/>
                </p:cNvSpPr>
                <p:nvPr/>
              </p:nvSpPr>
              <p:spPr bwMode="auto">
                <a:xfrm>
                  <a:off x="2017707" y="6226315"/>
                  <a:ext cx="6540235" cy="606286"/>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339966"/>
                    </a:gs>
                    <a:gs pos="100000">
                      <a:srgbClr val="996633"/>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61" name="Freeform 224" descr="Ground"/>
                <p:cNvSpPr>
                  <a:spLocks/>
                </p:cNvSpPr>
                <p:nvPr/>
              </p:nvSpPr>
              <p:spPr bwMode="auto">
                <a:xfrm>
                  <a:off x="1318943" y="6602323"/>
                  <a:ext cx="7238999" cy="209141"/>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BF7F3F"/>
                    </a:gs>
                    <a:gs pos="100000">
                      <a:srgbClr val="993300"/>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62" name="Line 225" descr="Null"/>
                <p:cNvSpPr>
                  <a:spLocks noChangeShapeType="1"/>
                </p:cNvSpPr>
                <p:nvPr/>
              </p:nvSpPr>
              <p:spPr bwMode="auto">
                <a:xfrm flipV="1">
                  <a:off x="1318943" y="6788103"/>
                  <a:ext cx="7238999" cy="18912"/>
                </a:xfrm>
                <a:prstGeom prst="line">
                  <a:avLst/>
                </a:prstGeom>
                <a:noFill/>
                <a:ln w="76200">
                  <a:solidFill>
                    <a:srgbClr val="993300"/>
                  </a:solidFill>
                  <a:round/>
                  <a:headEnd/>
                  <a:tailEnd/>
                </a:ln>
                <a:effectLst/>
              </p:spPr>
              <p:txBody>
                <a:bodyPr lIns="0" tIns="0" rIns="0" bIns="0" anchor="ctr"/>
                <a:lstStyle/>
                <a:p>
                  <a:pPr>
                    <a:defRPr/>
                  </a:pPr>
                  <a:endParaRPr lang="en-US" dirty="0"/>
                </a:p>
              </p:txBody>
            </p:sp>
            <p:grpSp>
              <p:nvGrpSpPr>
                <p:cNvPr id="63" name="Group 62" title="Screen Bean with radio"/>
                <p:cNvGrpSpPr/>
                <p:nvPr/>
              </p:nvGrpSpPr>
              <p:grpSpPr>
                <a:xfrm>
                  <a:off x="1381051" y="5671625"/>
                  <a:ext cx="671487" cy="1073844"/>
                  <a:chOff x="1381051" y="5671625"/>
                  <a:chExt cx="671487" cy="1073844"/>
                </a:xfrm>
              </p:grpSpPr>
              <p:pic>
                <p:nvPicPr>
                  <p:cNvPr id="65" name="Pic-Screen Bean" descr="Screen Bean&#10;"/>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66" name="Pic-BK Radio" descr="Screen Bean with Radio"/>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pic>
              <p:nvPicPr>
                <p:cNvPr id="64" name="Repeater" title="Repeate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15351" y="3948427"/>
                  <a:ext cx="416334" cy="921882"/>
                </a:xfrm>
                <a:prstGeom prst="rect">
                  <a:avLst/>
                </a:prstGeom>
              </p:spPr>
            </p:pic>
          </p:grpSp>
          <p:sp>
            <p:nvSpPr>
              <p:cNvPr id="53" name="TextBox 52"/>
              <p:cNvSpPr txBox="1"/>
              <p:nvPr/>
            </p:nvSpPr>
            <p:spPr>
              <a:xfrm>
                <a:off x="4124568" y="4182357"/>
                <a:ext cx="1282804" cy="430887"/>
              </a:xfrm>
              <a:prstGeom prst="rect">
                <a:avLst/>
              </a:prstGeom>
              <a:noFill/>
            </p:spPr>
            <p:txBody>
              <a:bodyPr wrap="square" rtlCol="0">
                <a:spAutoFit/>
              </a:bodyPr>
              <a:lstStyle/>
              <a:p>
                <a:r>
                  <a:rPr lang="en-US" sz="1100" dirty="0"/>
                  <a:t>RX 170.9xxx MHz</a:t>
                </a:r>
              </a:p>
              <a:p>
                <a:r>
                  <a:rPr lang="en-US" sz="1100" dirty="0"/>
                  <a:t>TX 168.7xxx MHz  </a:t>
                </a:r>
              </a:p>
            </p:txBody>
          </p:sp>
          <p:sp>
            <p:nvSpPr>
              <p:cNvPr id="54" name="TextBox 53"/>
              <p:cNvSpPr txBox="1"/>
              <p:nvPr/>
            </p:nvSpPr>
            <p:spPr>
              <a:xfrm>
                <a:off x="7511159" y="4928157"/>
                <a:ext cx="1282804" cy="430887"/>
              </a:xfrm>
              <a:prstGeom prst="rect">
                <a:avLst/>
              </a:prstGeom>
              <a:noFill/>
            </p:spPr>
            <p:txBody>
              <a:bodyPr wrap="square" rtlCol="0">
                <a:spAutoFit/>
              </a:bodyPr>
              <a:lstStyle/>
              <a:p>
                <a:r>
                  <a:rPr lang="en-US" sz="1100" dirty="0"/>
                  <a:t>RX 168.7xxx MHz</a:t>
                </a:r>
              </a:p>
              <a:p>
                <a:r>
                  <a:rPr lang="en-US" sz="1100" dirty="0"/>
                  <a:t>TX 170.9xxx MHz  </a:t>
                </a:r>
              </a:p>
            </p:txBody>
          </p:sp>
          <p:sp>
            <p:nvSpPr>
              <p:cNvPr id="55" name="TextBox 54"/>
              <p:cNvSpPr txBox="1"/>
              <p:nvPr/>
            </p:nvSpPr>
            <p:spPr>
              <a:xfrm>
                <a:off x="3692899" y="4971373"/>
                <a:ext cx="1282804" cy="430887"/>
              </a:xfrm>
              <a:prstGeom prst="rect">
                <a:avLst/>
              </a:prstGeom>
              <a:noFill/>
            </p:spPr>
            <p:txBody>
              <a:bodyPr wrap="square" rtlCol="0">
                <a:spAutoFit/>
              </a:bodyPr>
              <a:lstStyle/>
              <a:p>
                <a:r>
                  <a:rPr lang="en-US" sz="1100" dirty="0"/>
                  <a:t>RX 168.7xxx MHz</a:t>
                </a:r>
              </a:p>
              <a:p>
                <a:r>
                  <a:rPr lang="en-US" sz="1100" dirty="0"/>
                  <a:t>TX 168.7xxx MHz  </a:t>
                </a:r>
              </a:p>
            </p:txBody>
          </p:sp>
          <p:sp>
            <p:nvSpPr>
              <p:cNvPr id="56" name="TextBox 55"/>
              <p:cNvSpPr txBox="1"/>
              <p:nvPr/>
            </p:nvSpPr>
            <p:spPr>
              <a:xfrm>
                <a:off x="4451406" y="5441400"/>
                <a:ext cx="1187394" cy="400110"/>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r>
                  <a:rPr lang="en-US" sz="1000" dirty="0"/>
                  <a:t>Radio in repeater  talk-around mode.</a:t>
                </a:r>
              </a:p>
            </p:txBody>
          </p:sp>
        </p:grpSp>
      </p:grpSp>
      <p:sp>
        <p:nvSpPr>
          <p:cNvPr id="26" name="Text-FCN: The Function Key"/>
          <p:cNvSpPr txBox="1">
            <a:spLocks noChangeArrowheads="1"/>
          </p:cNvSpPr>
          <p:nvPr/>
        </p:nvSpPr>
        <p:spPr>
          <a:xfrm>
            <a:off x="1050402" y="1828800"/>
            <a:ext cx="2895600" cy="849323"/>
          </a:xfrm>
          <a:prstGeom prst="rect">
            <a:avLst/>
          </a:prstGeom>
        </p:spPr>
        <p:txBody>
          <a:bodyPr>
            <a:normAutofit fontScale="2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lnSpc>
                <a:spcPct val="120000"/>
              </a:lnSpc>
              <a:buFont typeface="Wingdings 2"/>
              <a:buNone/>
            </a:pPr>
            <a:r>
              <a:rPr lang="en-US" sz="8000" b="1" dirty="0">
                <a:latin typeface="Arial Black" panose="020B0A04020102020204" pitchFamily="34" charset="0"/>
                <a:cs typeface="Arial" panose="020B0604020202020204" pitchFamily="34" charset="0"/>
              </a:rPr>
              <a:t>FCN: </a:t>
            </a:r>
          </a:p>
          <a:p>
            <a:pPr marL="82296" indent="0" algn="ctr">
              <a:lnSpc>
                <a:spcPct val="120000"/>
              </a:lnSpc>
              <a:buFont typeface="Wingdings 2"/>
              <a:buNone/>
            </a:pPr>
            <a:r>
              <a:rPr lang="en-US" sz="8000" b="1" dirty="0">
                <a:latin typeface="Arial Black" panose="020B0A04020102020204" pitchFamily="34" charset="0"/>
                <a:cs typeface="Arial" panose="020B0604020202020204" pitchFamily="34" charset="0"/>
              </a:rPr>
              <a:t>The Function Key</a:t>
            </a:r>
          </a:p>
          <a:p>
            <a:pPr marL="82296" indent="0" algn="ctr">
              <a:lnSpc>
                <a:spcPct val="120000"/>
              </a:lnSpc>
              <a:buFont typeface="Wingdings 2"/>
              <a:buNone/>
            </a:pPr>
            <a:endParaRPr lang="en-US" sz="8000" b="1" dirty="0">
              <a:latin typeface="Arial Black" panose="020B0A04020102020204" pitchFamily="34" charset="0"/>
              <a:cs typeface="Arial" panose="020B0604020202020204" pitchFamily="34" charset="0"/>
            </a:endParaRPr>
          </a:p>
        </p:txBody>
      </p:sp>
      <p:sp>
        <p:nvSpPr>
          <p:cNvPr id="23" name="Main Text"/>
          <p:cNvSpPr txBox="1">
            <a:spLocks noChangeArrowheads="1"/>
          </p:cNvSpPr>
          <p:nvPr/>
        </p:nvSpPr>
        <p:spPr>
          <a:xfrm>
            <a:off x="3777820" y="1581767"/>
            <a:ext cx="5105400" cy="4954488"/>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lvl="1" indent="0" algn="ctr">
              <a:spcBef>
                <a:spcPts val="600"/>
              </a:spcBef>
              <a:buSzPct val="80000"/>
              <a:buNone/>
            </a:pPr>
            <a:r>
              <a:rPr lang="en-US" sz="4500" b="1" dirty="0">
                <a:latin typeface="Arial" panose="020B0604020202020204" pitchFamily="34" charset="0"/>
                <a:cs typeface="Arial" panose="020B0604020202020204" pitchFamily="34" charset="0"/>
              </a:rPr>
              <a:t>COMMON FUNCTIONS IN THE </a:t>
            </a:r>
            <a:r>
              <a:rPr lang="en-US" sz="4500" b="1" u="sng" dirty="0">
                <a:latin typeface="Arial" panose="020B0604020202020204" pitchFamily="34" charset="0"/>
                <a:cs typeface="Arial" panose="020B0604020202020204" pitchFamily="34" charset="0"/>
              </a:rPr>
              <a:t>FCN</a:t>
            </a:r>
            <a:r>
              <a:rPr lang="en-US" sz="4500" b="1" dirty="0">
                <a:latin typeface="Arial" panose="020B0604020202020204" pitchFamily="34" charset="0"/>
                <a:cs typeface="Arial" panose="020B0604020202020204" pitchFamily="34" charset="0"/>
              </a:rPr>
              <a:t> MENU</a:t>
            </a:r>
          </a:p>
          <a:p>
            <a:pPr marL="82296" lvl="1" indent="0" algn="ctr">
              <a:spcBef>
                <a:spcPts val="600"/>
              </a:spcBef>
              <a:buSzPct val="80000"/>
              <a:buNone/>
            </a:pPr>
            <a:endParaRPr lang="en-US" sz="300" b="1" dirty="0">
              <a:latin typeface="Arial" panose="020B0604020202020204" pitchFamily="34" charset="0"/>
              <a:cs typeface="Arial" panose="020B0604020202020204" pitchFamily="34" charset="0"/>
            </a:endParaRPr>
          </a:p>
          <a:p>
            <a:pPr marL="82296" lvl="1" indent="0" algn="ctr">
              <a:spcBef>
                <a:spcPts val="600"/>
              </a:spcBef>
              <a:buSzPct val="80000"/>
              <a:buNone/>
            </a:pPr>
            <a:r>
              <a:rPr lang="en-US" sz="4500" b="1" i="1" dirty="0">
                <a:solidFill>
                  <a:srgbClr val="FF0000"/>
                </a:solidFill>
                <a:latin typeface="Arial" panose="020B0604020202020204" pitchFamily="34" charset="0"/>
                <a:cs typeface="Arial" panose="020B0604020202020204" pitchFamily="34" charset="0"/>
              </a:rPr>
              <a:t>DO NOT ENABLE THESE FUNCTIONS!</a:t>
            </a:r>
            <a:r>
              <a:rPr lang="en-US" sz="4500" b="1" dirty="0">
                <a:solidFill>
                  <a:srgbClr val="FF0000"/>
                </a:solidFill>
                <a:latin typeface="Arial" panose="020B0604020202020204" pitchFamily="34" charset="0"/>
                <a:cs typeface="Arial" panose="020B0604020202020204" pitchFamily="34" charset="0"/>
              </a:rPr>
              <a:t>  </a:t>
            </a:r>
            <a:endParaRPr lang="en-US" sz="4300" b="1" dirty="0">
              <a:solidFill>
                <a:srgbClr val="FF0000"/>
              </a:solidFill>
              <a:latin typeface="Arial" panose="020B0604020202020204" pitchFamily="34" charset="0"/>
              <a:cs typeface="Arial" panose="020B0604020202020204" pitchFamily="34" charset="0"/>
            </a:endParaRPr>
          </a:p>
          <a:p>
            <a:pPr marL="82296" lvl="1" indent="0">
              <a:spcBef>
                <a:spcPts val="1200"/>
              </a:spcBef>
              <a:buSzPct val="80000"/>
              <a:buNone/>
            </a:pPr>
            <a:r>
              <a:rPr lang="en-US" sz="4000" b="1" dirty="0">
                <a:latin typeface="Arial" panose="020B0604020202020204" pitchFamily="34" charset="0"/>
                <a:cs typeface="Arial" panose="020B0604020202020204" pitchFamily="34" charset="0"/>
              </a:rPr>
              <a:t>TRN DIR* </a:t>
            </a:r>
            <a:r>
              <a:rPr lang="en-US" sz="4000" dirty="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Transmit Direct – this puts the radio into repeater talk-around mode.  It changes repeater channels to simplex channels by using the channel’s receive frequency for both transmit and receive.  If this is toggled on, you will NOT be able to talk through the repeater and only users </a:t>
            </a:r>
            <a:r>
              <a:rPr lang="en-US" sz="3500" i="1" dirty="0">
                <a:latin typeface="Arial" panose="020B0604020202020204" pitchFamily="34" charset="0"/>
                <a:cs typeface="Arial" panose="020B0604020202020204" pitchFamily="34" charset="0"/>
              </a:rPr>
              <a:t>within range</a:t>
            </a:r>
            <a:r>
              <a:rPr lang="en-US" sz="3500" dirty="0">
                <a:latin typeface="Arial" panose="020B0604020202020204" pitchFamily="34" charset="0"/>
                <a:cs typeface="Arial" panose="020B0604020202020204" pitchFamily="34" charset="0"/>
              </a:rPr>
              <a:t> </a:t>
            </a:r>
            <a:r>
              <a:rPr lang="en-US" sz="3500" i="1" dirty="0">
                <a:latin typeface="Arial" panose="020B0604020202020204" pitchFamily="34" charset="0"/>
                <a:cs typeface="Arial" panose="020B0604020202020204" pitchFamily="34" charset="0"/>
              </a:rPr>
              <a:t>of you </a:t>
            </a:r>
            <a:r>
              <a:rPr lang="en-US" sz="3500" dirty="0">
                <a:latin typeface="Arial" panose="020B0604020202020204" pitchFamily="34" charset="0"/>
                <a:cs typeface="Arial" panose="020B0604020202020204" pitchFamily="34" charset="0"/>
              </a:rPr>
              <a:t>will hear you. When this function is activated, there are no visual indicators on the display.</a:t>
            </a:r>
          </a:p>
          <a:p>
            <a:pPr marL="82296" lvl="1" indent="0">
              <a:spcBef>
                <a:spcPts val="1200"/>
              </a:spcBef>
              <a:buSzPct val="80000"/>
              <a:buNone/>
            </a:pPr>
            <a:r>
              <a:rPr lang="en-US" sz="4000" b="1" dirty="0">
                <a:latin typeface="Arial" panose="020B0604020202020204" pitchFamily="34" charset="0"/>
                <a:cs typeface="Arial" panose="020B0604020202020204" pitchFamily="34" charset="0"/>
              </a:rPr>
              <a:t>GRP SCN* </a:t>
            </a:r>
            <a:r>
              <a:rPr lang="en-US" sz="4000" dirty="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Group Scan – causes the radio to scan all channels, group by group, that are programmed into the radio’s various group scan lists, as well as the current group.  When group scan is enabled, priority scan is disabled. This feature also causes a more rapid battery depletion.  Regardless of the channel you are on, the display will read as on left if this function is activated.                                                                              </a:t>
            </a:r>
            <a:endParaRPr lang="en-US" sz="4000" dirty="0">
              <a:latin typeface="Arial" panose="020B0604020202020204" pitchFamily="34" charset="0"/>
              <a:cs typeface="Arial" panose="020B0604020202020204" pitchFamily="34" charset="0"/>
            </a:endParaRPr>
          </a:p>
          <a:p>
            <a:pPr marL="82296" lvl="1" indent="0" algn="ctr">
              <a:spcBef>
                <a:spcPts val="600"/>
              </a:spcBef>
              <a:buSzPct val="80000"/>
              <a:buNone/>
            </a:pPr>
            <a:endParaRPr lang="en-US" sz="300" dirty="0">
              <a:latin typeface="Arial" panose="020B0604020202020204" pitchFamily="34" charset="0"/>
              <a:cs typeface="Arial" panose="020B0604020202020204" pitchFamily="34" charset="0"/>
            </a:endParaRPr>
          </a:p>
          <a:p>
            <a:pPr marL="82296" lvl="1" indent="0">
              <a:spcBef>
                <a:spcPts val="1200"/>
              </a:spcBef>
              <a:buSzPct val="80000"/>
              <a:buNone/>
            </a:pPr>
            <a:r>
              <a:rPr lang="en-US" sz="4000" b="1" dirty="0">
                <a:latin typeface="Arial" panose="020B0604020202020204" pitchFamily="34" charset="0"/>
                <a:cs typeface="Arial" panose="020B0604020202020204" pitchFamily="34" charset="0"/>
              </a:rPr>
              <a:t>TX DIG* </a:t>
            </a:r>
            <a:r>
              <a:rPr lang="en-US" sz="4000" dirty="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Transmit Digital – causes the radio to transmit in digital mode.  NIFC-NIRSC systems are not set up in digital mode; the repeaters and other radios will not recognize the signal if your radio has this enabled. When this function is activated, there are no visual indicators on the display.</a:t>
            </a:r>
            <a:endParaRPr lang="en-US" sz="3500" i="1" dirty="0">
              <a:solidFill>
                <a:srgbClr val="FF0000"/>
              </a:solidFill>
              <a:latin typeface="Arial" panose="020B0604020202020204" pitchFamily="34" charset="0"/>
              <a:cs typeface="Arial" panose="020B0604020202020204" pitchFamily="34" charset="0"/>
            </a:endParaRPr>
          </a:p>
        </p:txBody>
      </p:sp>
      <p:grpSp>
        <p:nvGrpSpPr>
          <p:cNvPr id="30" name="Box around FCN button" descr="Box around the FCN (function) key on the keypad"/>
          <p:cNvGrpSpPr/>
          <p:nvPr/>
        </p:nvGrpSpPr>
        <p:grpSpPr>
          <a:xfrm>
            <a:off x="2989310" y="4203770"/>
            <a:ext cx="444092" cy="292029"/>
            <a:chOff x="3040049" y="2642720"/>
            <a:chExt cx="467848" cy="330200"/>
          </a:xfrm>
        </p:grpSpPr>
        <p:sp>
          <p:nvSpPr>
            <p:cNvPr id="31" name="Rectangle 11"/>
            <p:cNvSpPr>
              <a:spLocks noChangeArrowheads="1"/>
            </p:cNvSpPr>
            <p:nvPr/>
          </p:nvSpPr>
          <p:spPr bwMode="auto">
            <a:xfrm>
              <a:off x="3048000" y="2642720"/>
              <a:ext cx="459897" cy="330200"/>
            </a:xfrm>
            <a:prstGeom prst="rect">
              <a:avLst/>
            </a:prstGeom>
            <a:solidFill>
              <a:srgbClr val="FF0000">
                <a:alpha val="48000"/>
              </a:srgbClr>
            </a:solidFill>
            <a:ln w="9525" algn="ctr">
              <a:solidFill>
                <a:srgbClr val="FF0000"/>
              </a:solidFill>
              <a:miter lim="800000"/>
              <a:headEnd/>
              <a:tailEnd/>
            </a:ln>
            <a:effectLst/>
          </p:spPr>
          <p:txBody>
            <a:bodyPr wrap="none" lIns="0" tIns="0" rIns="0" bIns="0" anchor="ctr"/>
            <a:lstStyle/>
            <a:p>
              <a:pPr>
                <a:defRPr/>
              </a:pPr>
              <a:endParaRPr lang="en-US"/>
            </a:p>
          </p:txBody>
        </p:sp>
        <p:sp>
          <p:nvSpPr>
            <p:cNvPr id="32" name="Rectangle 31"/>
            <p:cNvSpPr/>
            <p:nvPr/>
          </p:nvSpPr>
          <p:spPr>
            <a:xfrm>
              <a:off x="3040049" y="2642720"/>
              <a:ext cx="444092" cy="3302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CMD 8" descr="Channel label in the radio display"/>
          <p:cNvSpPr txBox="1">
            <a:spLocks noChangeArrowheads="1"/>
          </p:cNvSpPr>
          <p:nvPr/>
        </p:nvSpPr>
        <p:spPr bwMode="auto">
          <a:xfrm>
            <a:off x="1831382" y="3296347"/>
            <a:ext cx="866335" cy="400110"/>
          </a:xfrm>
          <a:prstGeom prst="rect">
            <a:avLst/>
          </a:prstGeom>
          <a:solidFill>
            <a:schemeClr val="accent4">
              <a:lumMod val="75000"/>
            </a:schemeClr>
          </a:solidFill>
          <a:ln>
            <a:noFill/>
          </a:ln>
          <a:extLst/>
        </p:spPr>
        <p:txBody>
          <a:bodyPr wrap="square" lIns="45720" rIns="45720" anchor="ctr">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r>
              <a:rPr lang="en-US" altLang="en-US" sz="2000" b="1" dirty="0">
                <a:solidFill>
                  <a:schemeClr val="tx1"/>
                </a:solidFill>
                <a:latin typeface="Eras Medium ITC" panose="020B0602030504020804" pitchFamily="34" charset="0"/>
                <a:cs typeface="Arial" charset="0"/>
              </a:rPr>
              <a:t>CMD 8</a:t>
            </a:r>
            <a:endParaRPr lang="en-US" altLang="en-US" sz="2000" b="1" dirty="0">
              <a:solidFill>
                <a:schemeClr val="tx1"/>
              </a:solidFill>
              <a:effectLst/>
              <a:latin typeface="Eras Medium ITC" panose="020B0602030504020804" pitchFamily="34" charset="0"/>
              <a:cs typeface="Arial" charset="0"/>
            </a:endParaRPr>
          </a:p>
        </p:txBody>
      </p:sp>
      <p:sp>
        <p:nvSpPr>
          <p:cNvPr id="18" name="Text-GRP" descr="GRP (group) label in the radio display"/>
          <p:cNvSpPr txBox="1"/>
          <p:nvPr/>
        </p:nvSpPr>
        <p:spPr>
          <a:xfrm>
            <a:off x="1701912" y="3367641"/>
            <a:ext cx="228600" cy="323165"/>
          </a:xfrm>
          <a:prstGeom prst="rect">
            <a:avLst/>
          </a:prstGeom>
          <a:noFill/>
        </p:spPr>
        <p:txBody>
          <a:bodyPr wrap="square" rtlCol="0">
            <a:spAutoFit/>
          </a:bodyPr>
          <a:lstStyle/>
          <a:p>
            <a:r>
              <a:rPr lang="en-US" sz="500" b="1" dirty="0"/>
              <a:t>GRP</a:t>
            </a:r>
          </a:p>
        </p:txBody>
      </p:sp>
      <p:sp>
        <p:nvSpPr>
          <p:cNvPr id="33" name="Text-Flashing Hyphens R" descr="Double hyphens after the CH label in the radio display.  Appear and flash when the radio is in group scan."/>
          <p:cNvSpPr txBox="1"/>
          <p:nvPr/>
        </p:nvSpPr>
        <p:spPr>
          <a:xfrm>
            <a:off x="2576315" y="3352449"/>
            <a:ext cx="43313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 --</a:t>
            </a:r>
          </a:p>
        </p:txBody>
      </p:sp>
      <p:sp>
        <p:nvSpPr>
          <p:cNvPr id="5" name="Text-Flashing Hyphens L" descr="Double hyphens before the CH label in the radio display.  Appear and flash when the radio is in group scan."/>
          <p:cNvSpPr txBox="1"/>
          <p:nvPr/>
        </p:nvSpPr>
        <p:spPr>
          <a:xfrm>
            <a:off x="1816212" y="3352449"/>
            <a:ext cx="43313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 --</a:t>
            </a:r>
          </a:p>
        </p:txBody>
      </p:sp>
      <p:pic>
        <p:nvPicPr>
          <p:cNvPr id="34" name="Pic-CH" descr="CH label in the radio display - appears when the radio has been put into group scan">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2293431" y="3429000"/>
            <a:ext cx="277875" cy="200448"/>
          </a:xfrm>
          <a:prstGeom prst="rect">
            <a:avLst/>
          </a:prstGeom>
          <a:noFill/>
          <a:ln>
            <a:noFill/>
          </a:ln>
        </p:spPr>
      </p:pic>
      <p:sp>
        <p:nvSpPr>
          <p:cNvPr id="40" name="Text-*All functions"/>
          <p:cNvSpPr txBox="1"/>
          <p:nvPr/>
        </p:nvSpPr>
        <p:spPr>
          <a:xfrm>
            <a:off x="1142999" y="6186898"/>
            <a:ext cx="7848601" cy="523220"/>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*All functions are disabled in NIFC-NIRSC radios, but may be active in radios that are not NIFC-NIRSC radios or those that have been reprogrammed.  </a:t>
            </a:r>
            <a:endParaRPr lang="en-US" sz="1400" dirty="0"/>
          </a:p>
        </p:txBody>
      </p:sp>
      <p:pic>
        <p:nvPicPr>
          <p:cNvPr id="19" name="Pic-Home Button" descr="Home Button - clicking this will return you to the Main menu">
            <a:hlinkClick r:id="rId14" action="ppaction://hlinksldjump" tooltip="Main Menu"/>
          </p:cNvPr>
          <p:cNvPicPr>
            <a:picLocks noChangeAspect="1" noChangeArrowheads="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26" presetClass="emph" presetSubtype="0" repeatCount="indefinite" fill="hold" nodeType="withEffect">
                                  <p:stCondLst>
                                    <p:cond delay="0"/>
                                  </p:stCondLst>
                                  <p:endCondLst>
                                    <p:cond evt="onNext" delay="0">
                                      <p:tgtEl>
                                        <p:sldTgt/>
                                      </p:tgtEl>
                                    </p:cond>
                                  </p:endCondLst>
                                  <p:childTnLst>
                                    <p:animEffect transition="out" filter="fade">
                                      <p:cBhvr>
                                        <p:cTn id="10" dur="500" tmFilter="0, 0; .2, .5; .8, .5; 1, 0"/>
                                        <p:tgtEl>
                                          <p:spTgt spid="30"/>
                                        </p:tgtEl>
                                      </p:cBhvr>
                                    </p:animEffect>
                                    <p:animScale>
                                      <p:cBhvr>
                                        <p:cTn id="11" dur="250" autoRev="1" fill="hold"/>
                                        <p:tgtEl>
                                          <p:spTgt spid="3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30"/>
                                        </p:tgtEl>
                                      </p:cBhvr>
                                    </p:animEffect>
                                    <p:animScale>
                                      <p:cBhvr>
                                        <p:cTn id="18" dur="250" autoRev="1" fill="hold"/>
                                        <p:tgtEl>
                                          <p:spTgt spid="30"/>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par>
                                <p:cTn id="23" presetID="26" presetClass="emph" presetSubtype="0" repeatCount="indefinite" fill="hold" nodeType="withEffect">
                                  <p:stCondLst>
                                    <p:cond delay="0"/>
                                  </p:stCondLst>
                                  <p:endCondLst>
                                    <p:cond evt="onNext" delay="0">
                                      <p:tgtEl>
                                        <p:sldTgt/>
                                      </p:tgtEl>
                                    </p:cond>
                                  </p:endCondLst>
                                  <p:childTnLst>
                                    <p:animEffect transition="out" filter="fade">
                                      <p:cBhvr>
                                        <p:cTn id="24" dur="500" tmFilter="0, 0; .2, .5; .8, .5; 1, 0"/>
                                        <p:tgtEl>
                                          <p:spTgt spid="30"/>
                                        </p:tgtEl>
                                      </p:cBhvr>
                                    </p:animEffect>
                                    <p:animScale>
                                      <p:cBhvr>
                                        <p:cTn id="25" dur="250" autoRev="1" fill="hold"/>
                                        <p:tgtEl>
                                          <p:spTgt spid="30"/>
                                        </p:tgtEl>
                                      </p:cBhvr>
                                      <p:by x="105000" y="105000"/>
                                    </p:animScale>
                                  </p:childTnLst>
                                </p:cTn>
                              </p:par>
                              <p:par>
                                <p:cTn id="26" presetID="27" presetClass="emph" presetSubtype="0" repeatCount="indefinite" fill="remove" nodeType="withEffect">
                                  <p:stCondLst>
                                    <p:cond delay="0"/>
                                  </p:stCondLst>
                                  <p:endCondLst>
                                    <p:cond evt="onNext" delay="0">
                                      <p:tgtEl>
                                        <p:sldTgt/>
                                      </p:tgtEl>
                                    </p:cond>
                                  </p:endCondLst>
                                  <p:childTnLst>
                                    <p:animClr clrSpc="rgb" dir="cw">
                                      <p:cBhvr override="childStyle">
                                        <p:cTn id="27" dur="250" autoRev="1" fill="remove"/>
                                        <p:tgtEl>
                                          <p:spTgt spid="23">
                                            <p:txEl>
                                              <p:pRg st="2" end="2"/>
                                            </p:txEl>
                                          </p:spTgt>
                                        </p:tgtEl>
                                        <p:attrNameLst>
                                          <p:attrName>style.color</p:attrName>
                                        </p:attrNameLst>
                                      </p:cBhvr>
                                      <p:to>
                                        <a:schemeClr val="bg1"/>
                                      </p:to>
                                    </p:animClr>
                                    <p:animClr clrSpc="rgb" dir="cw">
                                      <p:cBhvr>
                                        <p:cTn id="28" dur="250" autoRev="1" fill="remove"/>
                                        <p:tgtEl>
                                          <p:spTgt spid="23">
                                            <p:txEl>
                                              <p:pRg st="2" end="2"/>
                                            </p:txEl>
                                          </p:spTgt>
                                        </p:tgtEl>
                                        <p:attrNameLst>
                                          <p:attrName>fillcolor</p:attrName>
                                        </p:attrNameLst>
                                      </p:cBhvr>
                                      <p:to>
                                        <a:schemeClr val="bg1"/>
                                      </p:to>
                                    </p:animClr>
                                    <p:set>
                                      <p:cBhvr>
                                        <p:cTn id="29" dur="250" autoRev="1" fill="remove"/>
                                        <p:tgtEl>
                                          <p:spTgt spid="23">
                                            <p:txEl>
                                              <p:pRg st="2" end="2"/>
                                            </p:txEl>
                                          </p:spTgt>
                                        </p:tgtEl>
                                        <p:attrNameLst>
                                          <p:attrName>fill.type</p:attrName>
                                        </p:attrNameLst>
                                      </p:cBhvr>
                                      <p:to>
                                        <p:strVal val="solid"/>
                                      </p:to>
                                    </p:set>
                                    <p:set>
                                      <p:cBhvr>
                                        <p:cTn id="30" dur="250" autoRev="1" fill="remove"/>
                                        <p:tgtEl>
                                          <p:spTgt spid="23">
                                            <p:txEl>
                                              <p:pRg st="2" end="2"/>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xEl>
                                              <p:pRg st="4" end="4"/>
                                            </p:txEl>
                                          </p:spTgt>
                                        </p:tgtEl>
                                        <p:attrNameLst>
                                          <p:attrName>style.visibility</p:attrName>
                                        </p:attrNameLst>
                                      </p:cBhvr>
                                      <p:to>
                                        <p:strVal val="visible"/>
                                      </p:to>
                                    </p:set>
                                  </p:childTnLst>
                                </p:cTn>
                              </p:par>
                              <p:par>
                                <p:cTn id="41" presetID="1" presetClass="exit" presetSubtype="0" fill="hold" grpId="2"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500" tmFilter="0, 0; .2, .5; .8, .5; 1, 0"/>
                                        <p:tgtEl>
                                          <p:spTgt spid="5"/>
                                        </p:tgtEl>
                                      </p:cBhvr>
                                    </p:animEffect>
                                    <p:animScale>
                                      <p:cBhvr>
                                        <p:cTn id="53" dur="250" autoRev="1" fill="hold"/>
                                        <p:tgtEl>
                                          <p:spTgt spid="5"/>
                                        </p:tgtEl>
                                      </p:cBhvr>
                                      <p:by x="105000" y="105000"/>
                                    </p:animScale>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500" tmFilter="0, 0; .2, .5; .8, .5; 1, 0"/>
                                        <p:tgtEl>
                                          <p:spTgt spid="33"/>
                                        </p:tgtEl>
                                      </p:cBhvr>
                                    </p:animEffect>
                                    <p:animScale>
                                      <p:cBhvr>
                                        <p:cTn id="58" dur="250" autoRev="1" fill="hold"/>
                                        <p:tgtEl>
                                          <p:spTgt spid="33"/>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xEl>
                                              <p:pRg st="6" end="6"/>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18" grpId="0"/>
      <p:bldP spid="18" grpId="1"/>
      <p:bldP spid="33" grpId="0"/>
      <p:bldP spid="33" grpId="1"/>
      <p:bldP spid="33" grpId="2"/>
      <p:bldP spid="5" grpId="0"/>
      <p:bldP spid="5" grpId="1"/>
      <p:bldP spid="5"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07522" name="Title"/>
          <p:cNvSpPr>
            <a:spLocks noGrp="1" noChangeArrowheads="1"/>
          </p:cNvSpPr>
          <p:nvPr>
            <p:ph type="title"/>
          </p:nvPr>
        </p:nvSpPr>
        <p:spPr/>
        <p:txBody>
          <a:bodyPr>
            <a:normAutofit fontScale="90000"/>
          </a:bodyPr>
          <a:lstStyle/>
          <a:p>
            <a:pPr eaLnBrk="1" hangingPunct="1">
              <a:defRPr/>
            </a:pPr>
            <a:r>
              <a:rPr lang="en-US" b="1" dirty="0"/>
              <a:t>KEY THINGS – </a:t>
            </a:r>
            <a:br>
              <a:rPr lang="en-US" b="1" dirty="0"/>
            </a:br>
            <a:r>
              <a:rPr lang="en-US" sz="3100" b="1" dirty="0"/>
              <a:t>Basic Elements for Radio Communications</a:t>
            </a:r>
            <a:endParaRPr lang="en-US" b="1" dirty="0"/>
          </a:p>
        </p:txBody>
      </p:sp>
      <p:sp>
        <p:nvSpPr>
          <p:cNvPr id="6" name="Main Text"/>
          <p:cNvSpPr>
            <a:spLocks noGrp="1" noChangeArrowheads="1"/>
          </p:cNvSpPr>
          <p:nvPr>
            <p:ph idx="1"/>
          </p:nvPr>
        </p:nvSpPr>
        <p:spPr>
          <a:xfrm>
            <a:off x="1066800" y="1727200"/>
            <a:ext cx="7981950" cy="5054600"/>
          </a:xfrm>
        </p:spPr>
        <p:txBody>
          <a:bodyPr>
            <a:noAutofit/>
          </a:bodyPr>
          <a:lstStyle/>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Radios must be powered on and operating                                                      on the same channel to hear one another.</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Be sure you always have the most current                                                      clone or programming.  </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The </a:t>
            </a:r>
            <a:r>
              <a:rPr lang="en-US" sz="1200" b="1" dirty="0" err="1">
                <a:latin typeface="Arial" panose="020B0604020202020204" pitchFamily="34" charset="0"/>
                <a:cs typeface="Arial" panose="020B0604020202020204" pitchFamily="34" charset="0"/>
              </a:rPr>
              <a:t>Comm</a:t>
            </a:r>
            <a:r>
              <a:rPr lang="en-US" sz="1200" b="1" dirty="0">
                <a:latin typeface="Arial" panose="020B0604020202020204" pitchFamily="34" charset="0"/>
                <a:cs typeface="Arial" panose="020B0604020202020204" pitchFamily="34" charset="0"/>
              </a:rPr>
              <a:t> Plan may change from one shift to                                                                                      the next, creating the need for a re-clone.                                                              </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Antennas must be present and properly                                                 oriented for best coverage:</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As vertical as possible</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Not blocked by the body or other obstacles</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If you are using a handheld radio inside a vehicle, most                                                                       of its signal will be blocked.  It is best to use an external,                                                               mag-mount antenna.</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Batteries must be good.  Be sure to change them each shift.</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Units must be in “line of sight” and within a practical range of one another.</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Use a repeater if “line of sight” to the other unit is blocked.</a:t>
            </a:r>
            <a:endParaRPr lang="en-US" sz="1600" dirty="0"/>
          </a:p>
          <a:p>
            <a:pPr marL="82296" indent="0">
              <a:buNone/>
            </a:pPr>
            <a:endParaRPr lang="en-US" sz="1600" dirty="0"/>
          </a:p>
        </p:txBody>
      </p:sp>
      <p:pic>
        <p:nvPicPr>
          <p:cNvPr id="2" name="Pic-JoseRad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828800"/>
            <a:ext cx="2688566" cy="3377645"/>
          </a:xfrm>
          <a:prstGeom prst="rect">
            <a:avLst/>
          </a:prstGeom>
        </p:spPr>
      </p:pic>
      <p:pic>
        <p:nvPicPr>
          <p:cNvPr id="8" name="Pic-Home Button" descr="Home Button - clicking here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9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8194" name="Title"/>
          <p:cNvSpPr>
            <a:spLocks noGrp="1" noChangeArrowheads="1"/>
          </p:cNvSpPr>
          <p:nvPr>
            <p:ph type="title"/>
          </p:nvPr>
        </p:nvSpPr>
        <p:spPr/>
        <p:txBody>
          <a:bodyPr anchor="t"/>
          <a:lstStyle/>
          <a:p>
            <a:pPr eaLnBrk="1" hangingPunct="1">
              <a:defRPr/>
            </a:pPr>
            <a:r>
              <a:rPr lang="en-US" b="1" dirty="0"/>
              <a:t>INTRODUCTION</a:t>
            </a:r>
          </a:p>
        </p:txBody>
      </p:sp>
      <p:sp>
        <p:nvSpPr>
          <p:cNvPr id="8195" name="Main Text"/>
          <p:cNvSpPr>
            <a:spLocks noGrp="1" noChangeArrowheads="1"/>
          </p:cNvSpPr>
          <p:nvPr>
            <p:ph idx="1"/>
          </p:nvPr>
        </p:nvSpPr>
        <p:spPr>
          <a:xfrm>
            <a:off x="1066800" y="1672027"/>
            <a:ext cx="6705600" cy="4632325"/>
          </a:xfrm>
        </p:spPr>
        <p:txBody>
          <a:bodyPr>
            <a:normAutofit fontScale="70000" lnSpcReduction="20000"/>
          </a:bodyPr>
          <a:lstStyle/>
          <a:p>
            <a:pPr marL="0" indent="0">
              <a:lnSpc>
                <a:spcPct val="120000"/>
              </a:lnSpc>
              <a:buNone/>
            </a:pPr>
            <a:r>
              <a:rPr lang="en-US" altLang="en-US" sz="2600" b="1" dirty="0">
                <a:effectLst/>
                <a:latin typeface="Arial" charset="0"/>
                <a:cs typeface="Arial" charset="0"/>
              </a:rPr>
              <a:t>This training relates to NIFC National Incident Radio Support Cache (NIRSC) radio equipment and systems.  A </a:t>
            </a:r>
            <a:r>
              <a:rPr lang="en-US" altLang="en-US" sz="2600" b="1" dirty="0">
                <a:latin typeface="Arial" charset="0"/>
                <a:cs typeface="Arial" charset="0"/>
              </a:rPr>
              <a:t>system that is not a </a:t>
            </a:r>
            <a:r>
              <a:rPr lang="en-US" altLang="en-US" sz="2600" b="1" dirty="0">
                <a:effectLst/>
                <a:latin typeface="Arial" charset="0"/>
                <a:cs typeface="Arial" charset="0"/>
              </a:rPr>
              <a:t>NIFC-NIRSC system may work differently.  </a:t>
            </a:r>
            <a:r>
              <a:rPr lang="en-US" altLang="en-US" sz="2600" b="1" dirty="0">
                <a:latin typeface="Arial" charset="0"/>
                <a:cs typeface="Arial" charset="0"/>
              </a:rPr>
              <a:t>As the BK DPH radio is the primary NIFC-NIRSC incident handheld radio, it will be featured throughout this training presentation.</a:t>
            </a:r>
            <a:endParaRPr lang="en-US" altLang="en-US" sz="2600" b="1" dirty="0">
              <a:effectLst/>
              <a:latin typeface="Arial" charset="0"/>
              <a:cs typeface="Arial" charset="0"/>
            </a:endParaRPr>
          </a:p>
          <a:p>
            <a:pPr marL="0" indent="0">
              <a:lnSpc>
                <a:spcPct val="120000"/>
              </a:lnSpc>
              <a:buNone/>
            </a:pPr>
            <a:endParaRPr lang="en-US" altLang="en-US" sz="2600" b="1" dirty="0">
              <a:effectLst/>
              <a:latin typeface="Arial" charset="0"/>
              <a:cs typeface="Arial" charset="0"/>
            </a:endParaRPr>
          </a:p>
          <a:p>
            <a:pPr marL="0" indent="0">
              <a:lnSpc>
                <a:spcPct val="120000"/>
              </a:lnSpc>
              <a:buNone/>
            </a:pPr>
            <a:r>
              <a:rPr lang="en-US" altLang="en-US" sz="2600" b="1" dirty="0">
                <a:effectLst/>
                <a:latin typeface="Arial" charset="0"/>
                <a:cs typeface="Arial" charset="0"/>
              </a:rPr>
              <a:t>It is the responsibility of each user to understand the radio system and how to use it effectively and efficiently. </a:t>
            </a:r>
          </a:p>
          <a:p>
            <a:pPr marL="0" indent="0">
              <a:lnSpc>
                <a:spcPct val="110000"/>
              </a:lnSpc>
              <a:buNone/>
            </a:pPr>
            <a:endParaRPr lang="en-US" altLang="en-US" b="1" dirty="0">
              <a:effectLst/>
              <a:latin typeface="Eras Bold ITC" pitchFamily="34" charset="0"/>
              <a:cs typeface="Arial" charset="0"/>
            </a:endParaRPr>
          </a:p>
          <a:p>
            <a:pPr marL="0" indent="0" algn="ctr">
              <a:lnSpc>
                <a:spcPct val="110000"/>
              </a:lnSpc>
              <a:buNone/>
            </a:pPr>
            <a:r>
              <a:rPr lang="en-US" altLang="en-US" sz="3500" b="1" dirty="0">
                <a:solidFill>
                  <a:srgbClr val="FF0000"/>
                </a:solidFill>
                <a:latin typeface="Britannic Bold" panose="020B0903060703020204" pitchFamily="34" charset="0"/>
                <a:cs typeface="DilleniaUPC" panose="02020603050405020304" pitchFamily="18" charset="-34"/>
              </a:rPr>
              <a:t>YOUR </a:t>
            </a:r>
            <a:r>
              <a:rPr lang="en-US" altLang="en-US" sz="3500" b="1" dirty="0">
                <a:solidFill>
                  <a:srgbClr val="FF0000"/>
                </a:solidFill>
                <a:effectLst/>
                <a:latin typeface="Britannic Bold" panose="020B0903060703020204" pitchFamily="34" charset="0"/>
                <a:cs typeface="DilleniaUPC" panose="02020603050405020304" pitchFamily="18" charset="-34"/>
              </a:rPr>
              <a:t>HEALTH AND SAFETY </a:t>
            </a:r>
          </a:p>
          <a:p>
            <a:pPr marL="0" indent="0" algn="ctr">
              <a:lnSpc>
                <a:spcPct val="110000"/>
              </a:lnSpc>
              <a:buNone/>
            </a:pPr>
            <a:r>
              <a:rPr lang="en-US" altLang="en-US" sz="3500" b="1" dirty="0">
                <a:solidFill>
                  <a:srgbClr val="FF0000"/>
                </a:solidFill>
                <a:latin typeface="Britannic Bold" panose="020B0903060703020204" pitchFamily="34" charset="0"/>
                <a:cs typeface="DilleniaUPC" panose="02020603050405020304" pitchFamily="18" charset="-34"/>
              </a:rPr>
              <a:t>AND THAT OF </a:t>
            </a:r>
            <a:r>
              <a:rPr lang="en-US" altLang="en-US" sz="3500" b="1" dirty="0">
                <a:solidFill>
                  <a:srgbClr val="FF0000"/>
                </a:solidFill>
                <a:effectLst/>
                <a:latin typeface="Britannic Bold" panose="020B0903060703020204" pitchFamily="34" charset="0"/>
                <a:cs typeface="DilleniaUPC" panose="02020603050405020304" pitchFamily="18" charset="-34"/>
              </a:rPr>
              <a:t>OTHERS MAY </a:t>
            </a:r>
          </a:p>
          <a:p>
            <a:pPr marL="0" indent="0" algn="ctr">
              <a:lnSpc>
                <a:spcPct val="110000"/>
              </a:lnSpc>
              <a:buNone/>
            </a:pPr>
            <a:r>
              <a:rPr lang="en-US" altLang="en-US" sz="3500" b="1" dirty="0">
                <a:solidFill>
                  <a:srgbClr val="FF0000"/>
                </a:solidFill>
                <a:effectLst/>
                <a:latin typeface="Britannic Bold" panose="020B0903060703020204" pitchFamily="34" charset="0"/>
                <a:cs typeface="DilleniaUPC" panose="02020603050405020304" pitchFamily="18" charset="-34"/>
              </a:rPr>
              <a:t>DEPEND ON IT. </a:t>
            </a:r>
          </a:p>
        </p:txBody>
      </p:sp>
      <p:pic>
        <p:nvPicPr>
          <p:cNvPr id="2051" name="Pic-Screen Bean tower" descr="Three Screen Bean men standing on one anothers should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154502"/>
            <a:ext cx="1260475" cy="5149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5208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par>
                                <p:cTn id="19" presetID="32" presetClass="emph" presetSubtype="0" fill="hold" nodeType="withEffect">
                                  <p:stCondLst>
                                    <p:cond delay="0"/>
                                  </p:stCondLst>
                                  <p:childTnLst>
                                    <p:animRot by="120000">
                                      <p:cBhvr>
                                        <p:cTn id="20" dur="100" fill="hold">
                                          <p:stCondLst>
                                            <p:cond delay="0"/>
                                          </p:stCondLst>
                                        </p:cTn>
                                        <p:tgtEl>
                                          <p:spTgt spid="8195">
                                            <p:txEl>
                                              <p:pRg st="4" end="4"/>
                                            </p:txEl>
                                          </p:spTgt>
                                        </p:tgtEl>
                                        <p:attrNameLst>
                                          <p:attrName>r</p:attrName>
                                        </p:attrNameLst>
                                      </p:cBhvr>
                                    </p:animRot>
                                    <p:animRot by="-240000">
                                      <p:cBhvr>
                                        <p:cTn id="21" dur="200" fill="hold">
                                          <p:stCondLst>
                                            <p:cond delay="200"/>
                                          </p:stCondLst>
                                        </p:cTn>
                                        <p:tgtEl>
                                          <p:spTgt spid="8195">
                                            <p:txEl>
                                              <p:pRg st="4" end="4"/>
                                            </p:txEl>
                                          </p:spTgt>
                                        </p:tgtEl>
                                        <p:attrNameLst>
                                          <p:attrName>r</p:attrName>
                                        </p:attrNameLst>
                                      </p:cBhvr>
                                    </p:animRot>
                                    <p:animRot by="240000">
                                      <p:cBhvr>
                                        <p:cTn id="22" dur="200" fill="hold">
                                          <p:stCondLst>
                                            <p:cond delay="400"/>
                                          </p:stCondLst>
                                        </p:cTn>
                                        <p:tgtEl>
                                          <p:spTgt spid="8195">
                                            <p:txEl>
                                              <p:pRg st="4" end="4"/>
                                            </p:txEl>
                                          </p:spTgt>
                                        </p:tgtEl>
                                        <p:attrNameLst>
                                          <p:attrName>r</p:attrName>
                                        </p:attrNameLst>
                                      </p:cBhvr>
                                    </p:animRot>
                                    <p:animRot by="-240000">
                                      <p:cBhvr>
                                        <p:cTn id="23" dur="200" fill="hold">
                                          <p:stCondLst>
                                            <p:cond delay="600"/>
                                          </p:stCondLst>
                                        </p:cTn>
                                        <p:tgtEl>
                                          <p:spTgt spid="8195">
                                            <p:txEl>
                                              <p:pRg st="4" end="4"/>
                                            </p:txEl>
                                          </p:spTgt>
                                        </p:tgtEl>
                                        <p:attrNameLst>
                                          <p:attrName>r</p:attrName>
                                        </p:attrNameLst>
                                      </p:cBhvr>
                                    </p:animRot>
                                    <p:animRot by="120000">
                                      <p:cBhvr>
                                        <p:cTn id="24" dur="200" fill="hold">
                                          <p:stCondLst>
                                            <p:cond delay="800"/>
                                          </p:stCondLst>
                                        </p:cTn>
                                        <p:tgtEl>
                                          <p:spTgt spid="8195">
                                            <p:txEl>
                                              <p:pRg st="4" end="4"/>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8195">
                                            <p:txEl>
                                              <p:pRg st="5" end="5"/>
                                            </p:txEl>
                                          </p:spTgt>
                                        </p:tgtEl>
                                        <p:attrNameLst>
                                          <p:attrName>r</p:attrName>
                                        </p:attrNameLst>
                                      </p:cBhvr>
                                    </p:animRot>
                                    <p:animRot by="-240000">
                                      <p:cBhvr>
                                        <p:cTn id="27" dur="200" fill="hold">
                                          <p:stCondLst>
                                            <p:cond delay="200"/>
                                          </p:stCondLst>
                                        </p:cTn>
                                        <p:tgtEl>
                                          <p:spTgt spid="8195">
                                            <p:txEl>
                                              <p:pRg st="5" end="5"/>
                                            </p:txEl>
                                          </p:spTgt>
                                        </p:tgtEl>
                                        <p:attrNameLst>
                                          <p:attrName>r</p:attrName>
                                        </p:attrNameLst>
                                      </p:cBhvr>
                                    </p:animRot>
                                    <p:animRot by="240000">
                                      <p:cBhvr>
                                        <p:cTn id="28" dur="200" fill="hold">
                                          <p:stCondLst>
                                            <p:cond delay="400"/>
                                          </p:stCondLst>
                                        </p:cTn>
                                        <p:tgtEl>
                                          <p:spTgt spid="8195">
                                            <p:txEl>
                                              <p:pRg st="5" end="5"/>
                                            </p:txEl>
                                          </p:spTgt>
                                        </p:tgtEl>
                                        <p:attrNameLst>
                                          <p:attrName>r</p:attrName>
                                        </p:attrNameLst>
                                      </p:cBhvr>
                                    </p:animRot>
                                    <p:animRot by="-240000">
                                      <p:cBhvr>
                                        <p:cTn id="29" dur="200" fill="hold">
                                          <p:stCondLst>
                                            <p:cond delay="600"/>
                                          </p:stCondLst>
                                        </p:cTn>
                                        <p:tgtEl>
                                          <p:spTgt spid="8195">
                                            <p:txEl>
                                              <p:pRg st="5" end="5"/>
                                            </p:txEl>
                                          </p:spTgt>
                                        </p:tgtEl>
                                        <p:attrNameLst>
                                          <p:attrName>r</p:attrName>
                                        </p:attrNameLst>
                                      </p:cBhvr>
                                    </p:animRot>
                                    <p:animRot by="120000">
                                      <p:cBhvr>
                                        <p:cTn id="30" dur="200" fill="hold">
                                          <p:stCondLst>
                                            <p:cond delay="800"/>
                                          </p:stCondLst>
                                        </p:cTn>
                                        <p:tgtEl>
                                          <p:spTgt spid="8195">
                                            <p:txEl>
                                              <p:pRg st="5" end="5"/>
                                            </p:txEl>
                                          </p:spTgt>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8195">
                                            <p:txEl>
                                              <p:pRg st="6" end="6"/>
                                            </p:txEl>
                                          </p:spTgt>
                                        </p:tgtEl>
                                        <p:attrNameLst>
                                          <p:attrName>r</p:attrName>
                                        </p:attrNameLst>
                                      </p:cBhvr>
                                    </p:animRot>
                                    <p:animRot by="-240000">
                                      <p:cBhvr>
                                        <p:cTn id="33" dur="200" fill="hold">
                                          <p:stCondLst>
                                            <p:cond delay="200"/>
                                          </p:stCondLst>
                                        </p:cTn>
                                        <p:tgtEl>
                                          <p:spTgt spid="8195">
                                            <p:txEl>
                                              <p:pRg st="6" end="6"/>
                                            </p:txEl>
                                          </p:spTgt>
                                        </p:tgtEl>
                                        <p:attrNameLst>
                                          <p:attrName>r</p:attrName>
                                        </p:attrNameLst>
                                      </p:cBhvr>
                                    </p:animRot>
                                    <p:animRot by="240000">
                                      <p:cBhvr>
                                        <p:cTn id="34" dur="200" fill="hold">
                                          <p:stCondLst>
                                            <p:cond delay="400"/>
                                          </p:stCondLst>
                                        </p:cTn>
                                        <p:tgtEl>
                                          <p:spTgt spid="8195">
                                            <p:txEl>
                                              <p:pRg st="6" end="6"/>
                                            </p:txEl>
                                          </p:spTgt>
                                        </p:tgtEl>
                                        <p:attrNameLst>
                                          <p:attrName>r</p:attrName>
                                        </p:attrNameLst>
                                      </p:cBhvr>
                                    </p:animRot>
                                    <p:animRot by="-240000">
                                      <p:cBhvr>
                                        <p:cTn id="35" dur="200" fill="hold">
                                          <p:stCondLst>
                                            <p:cond delay="600"/>
                                          </p:stCondLst>
                                        </p:cTn>
                                        <p:tgtEl>
                                          <p:spTgt spid="8195">
                                            <p:txEl>
                                              <p:pRg st="6" end="6"/>
                                            </p:txEl>
                                          </p:spTgt>
                                        </p:tgtEl>
                                        <p:attrNameLst>
                                          <p:attrName>r</p:attrName>
                                        </p:attrNameLst>
                                      </p:cBhvr>
                                    </p:animRot>
                                    <p:animRot by="120000">
                                      <p:cBhvr>
                                        <p:cTn id="36" dur="200" fill="hold">
                                          <p:stCondLst>
                                            <p:cond delay="800"/>
                                          </p:stCondLst>
                                        </p:cTn>
                                        <p:tgtEl>
                                          <p:spTgt spid="8195">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07522" name="Title"/>
          <p:cNvSpPr>
            <a:spLocks noGrp="1" noChangeArrowheads="1"/>
          </p:cNvSpPr>
          <p:nvPr>
            <p:ph type="title"/>
          </p:nvPr>
        </p:nvSpPr>
        <p:spPr/>
        <p:txBody>
          <a:bodyPr>
            <a:normAutofit fontScale="90000"/>
          </a:bodyPr>
          <a:lstStyle/>
          <a:p>
            <a:pPr eaLnBrk="1" hangingPunct="1">
              <a:defRPr/>
            </a:pPr>
            <a:r>
              <a:rPr lang="en-US" b="1" dirty="0"/>
              <a:t>KEY THINGS – </a:t>
            </a:r>
            <a:br>
              <a:rPr lang="en-US" b="1" dirty="0"/>
            </a:br>
            <a:r>
              <a:rPr lang="en-US" b="1" dirty="0"/>
              <a:t>Knowledge is Power</a:t>
            </a:r>
          </a:p>
        </p:txBody>
      </p:sp>
      <p:sp>
        <p:nvSpPr>
          <p:cNvPr id="6" name="Main Text"/>
          <p:cNvSpPr>
            <a:spLocks noGrp="1" noChangeArrowheads="1"/>
          </p:cNvSpPr>
          <p:nvPr>
            <p:ph idx="1"/>
          </p:nvPr>
        </p:nvSpPr>
        <p:spPr>
          <a:xfrm>
            <a:off x="1009650" y="1733190"/>
            <a:ext cx="7981950" cy="4610819"/>
          </a:xfrm>
        </p:spPr>
        <p:txBody>
          <a:bodyPr>
            <a:noAutofit/>
          </a:bodyPr>
          <a:lstStyle/>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Know which repeaters cover the area in which you will be traveling/working.</a:t>
            </a: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Know which radio channels access the repeaters.</a:t>
            </a:r>
            <a:endParaRPr lang="en-US" sz="1600" dirty="0">
              <a:latin typeface="Arial" panose="020B0604020202020204" pitchFamily="34" charset="0"/>
              <a:cs typeface="Arial" panose="020B0604020202020204" pitchFamily="34" charset="0"/>
            </a:endParaRP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Know the simplex channels and what they’re used for (tactical, air-to- ground, etc.).  Will you need to use them where you are heading; e.g. checking in with a Division? </a:t>
            </a: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If limited or no radio coverage, do you have an alternative form of communications?</a:t>
            </a:r>
            <a:r>
              <a:rPr lang="en-US" sz="1600" dirty="0">
                <a:latin typeface="Arial" panose="020B0604020202020204" pitchFamily="34" charset="0"/>
                <a:cs typeface="Arial" panose="020B0604020202020204" pitchFamily="34" charset="0"/>
              </a:rPr>
              <a:t> </a:t>
            </a:r>
          </a:p>
          <a:p>
            <a:pPr lvl="1">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Cell phone</a:t>
            </a:r>
            <a:r>
              <a:rPr lang="en-US" sz="1400" dirty="0">
                <a:latin typeface="Arial" panose="020B0604020202020204" pitchFamily="34" charset="0"/>
                <a:cs typeface="Arial" panose="020B0604020202020204" pitchFamily="34" charset="0"/>
              </a:rPr>
              <a:t> </a:t>
            </a:r>
          </a:p>
          <a:p>
            <a:pPr lvl="1">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Satellite phone</a:t>
            </a:r>
          </a:p>
          <a:p>
            <a:pPr lvl="1">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Human repeater</a:t>
            </a:r>
            <a:endParaRPr lang="en-US" sz="1400" dirty="0">
              <a:latin typeface="Arial" panose="020B0604020202020204" pitchFamily="34" charset="0"/>
              <a:cs typeface="Arial" panose="020B0604020202020204" pitchFamily="34" charset="0"/>
            </a:endParaRP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For extended work in areas with no                                                                coverage, contact your Communications                                                        Unit Leader or Communications Technician                                                     for possible solutions.</a:t>
            </a:r>
            <a:endParaRPr lang="en-US" sz="1400" dirty="0"/>
          </a:p>
          <a:p>
            <a:pPr marL="82296" indent="0">
              <a:buNone/>
            </a:pPr>
            <a:endParaRPr lang="en-US" sz="1400" dirty="0"/>
          </a:p>
        </p:txBody>
      </p:sp>
      <p:pic>
        <p:nvPicPr>
          <p:cNvPr id="2" name="Pic-Rad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1460" y="3810000"/>
            <a:ext cx="3037740" cy="2743200"/>
          </a:xfrm>
          <a:prstGeom prst="rect">
            <a:avLst/>
          </a:prstGeom>
        </p:spPr>
      </p:pic>
      <p:pic>
        <p:nvPicPr>
          <p:cNvPr id="8" name="Pic-Home Button" descr="Home Button - clicking here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07522" name="Title"/>
          <p:cNvSpPr>
            <a:spLocks noGrp="1" noChangeArrowheads="1"/>
          </p:cNvSpPr>
          <p:nvPr>
            <p:ph type="title"/>
          </p:nvPr>
        </p:nvSpPr>
        <p:spPr/>
        <p:txBody>
          <a:bodyPr>
            <a:normAutofit fontScale="90000"/>
          </a:bodyPr>
          <a:lstStyle/>
          <a:p>
            <a:pPr eaLnBrk="1" hangingPunct="1">
              <a:defRPr/>
            </a:pPr>
            <a:r>
              <a:rPr lang="en-US" b="1" dirty="0"/>
              <a:t>KEY THINGS – </a:t>
            </a:r>
            <a:br>
              <a:rPr lang="en-US" b="1" dirty="0"/>
            </a:br>
            <a:r>
              <a:rPr lang="en-US" b="1" dirty="0"/>
              <a:t>Check your Equipment</a:t>
            </a:r>
          </a:p>
        </p:txBody>
      </p:sp>
      <p:sp>
        <p:nvSpPr>
          <p:cNvPr id="6" name="Main Text"/>
          <p:cNvSpPr>
            <a:spLocks noGrp="1" noChangeArrowheads="1"/>
          </p:cNvSpPr>
          <p:nvPr>
            <p:ph idx="1"/>
          </p:nvPr>
        </p:nvSpPr>
        <p:spPr>
          <a:xfrm>
            <a:off x="1066800" y="1905000"/>
            <a:ext cx="7981950" cy="2971800"/>
          </a:xfrm>
        </p:spPr>
        <p:txBody>
          <a:bodyPr>
            <a:noAutofit/>
          </a:bodyPr>
          <a:lstStyle/>
          <a:p>
            <a:pPr lvl="0">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Is your radio working?</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Call someone before departing… be sure you get a response.</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Are you using fresh batteries?</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Do you have extra batteries?  You should have at least two sets: one in the radio and one spare.</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Perform a quick check when you arrive at your work area to be sure you have good </a:t>
            </a:r>
            <a:r>
              <a:rPr lang="en-US" sz="1400" b="1" dirty="0" err="1">
                <a:latin typeface="Arial" panose="020B0604020202020204" pitchFamily="34" charset="0"/>
                <a:cs typeface="Arial" panose="020B0604020202020204" pitchFamily="34" charset="0"/>
              </a:rPr>
              <a:t>comms</a:t>
            </a:r>
            <a:r>
              <a:rPr lang="en-US" sz="1400" b="1" dirty="0">
                <a:latin typeface="Arial" panose="020B0604020202020204" pitchFamily="34" charset="0"/>
                <a:cs typeface="Arial" panose="020B0604020202020204" pitchFamily="34" charset="0"/>
              </a:rPr>
              <a:t> from that location.</a:t>
            </a:r>
          </a:p>
          <a:p>
            <a:pPr lvl="0">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Is the radio system operational?</a:t>
            </a:r>
            <a:endParaRPr lang="en-US" sz="1800" dirty="0">
              <a:latin typeface="Arial" panose="020B0604020202020204" pitchFamily="34" charset="0"/>
              <a:cs typeface="Arial" panose="020B0604020202020204" pitchFamily="34" charset="0"/>
            </a:endParaRPr>
          </a:p>
        </p:txBody>
      </p:sp>
      <p:sp>
        <p:nvSpPr>
          <p:cNvPr id="2" name="Text-Report any"/>
          <p:cNvSpPr txBox="1"/>
          <p:nvPr/>
        </p:nvSpPr>
        <p:spPr>
          <a:xfrm>
            <a:off x="3149600" y="4941185"/>
            <a:ext cx="3657600" cy="923330"/>
          </a:xfrm>
          <a:prstGeom prst="rect">
            <a:avLst/>
          </a:prstGeom>
          <a:noFill/>
          <a:ln w="19050">
            <a:solidFill>
              <a:schemeClr val="tx1"/>
            </a:solidFill>
          </a:ln>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Report any problems with the radio system or portable radios to the Communications Unit.</a:t>
            </a:r>
          </a:p>
        </p:txBody>
      </p:sp>
      <p:grpSp>
        <p:nvGrpSpPr>
          <p:cNvPr id="12" name="Pic-Screen Bean radio R" descr="Screen Bean man with Bendix King radio"/>
          <p:cNvGrpSpPr/>
          <p:nvPr/>
        </p:nvGrpSpPr>
        <p:grpSpPr>
          <a:xfrm flipH="1">
            <a:off x="7162800" y="4691247"/>
            <a:ext cx="1372584" cy="1957569"/>
            <a:chOff x="1381051" y="5671625"/>
            <a:chExt cx="671487" cy="1073844"/>
          </a:xfrm>
        </p:grpSpPr>
        <p:pic>
          <p:nvPicPr>
            <p:cNvPr id="13" name="Picture 12" descr="Screen Bean&#10;"/>
            <p:cNvPicPr>
              <a:picLocks noChangeAspect="1"/>
            </p:cNvPicPr>
            <p:nvPr/>
          </p:nvPicPr>
          <p:blipFill>
            <a:blip r:embed="rId3">
              <a:extLst>
                <a:ext uri="{BEBA8EAE-BF5A-486C-A8C5-ECC9F3942E4B}">
                  <a14:imgProps xmlns:a14="http://schemas.microsoft.com/office/drawing/2010/main">
                    <a14:imgLayer r:embed="rId4">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14" name="Picture 13" descr="Screen Bean with Radio"/>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grpSp>
        <p:nvGrpSpPr>
          <p:cNvPr id="7" name="Pic-Screen Bean radio L" descr="Screen Bean man with Bendix King radio"/>
          <p:cNvGrpSpPr/>
          <p:nvPr/>
        </p:nvGrpSpPr>
        <p:grpSpPr>
          <a:xfrm>
            <a:off x="1505767" y="4677199"/>
            <a:ext cx="1285949" cy="1957569"/>
            <a:chOff x="1381051" y="5671625"/>
            <a:chExt cx="671487" cy="1073844"/>
          </a:xfrm>
        </p:grpSpPr>
        <p:pic>
          <p:nvPicPr>
            <p:cNvPr id="10" name="Picture 9" descr="Screen Bean&#10;"/>
            <p:cNvPicPr>
              <a:picLocks noChangeAspect="1"/>
            </p:cNvPicPr>
            <p:nvPr/>
          </p:nvPicPr>
          <p:blipFill>
            <a:blip r:embed="rId3">
              <a:extLst>
                <a:ext uri="{BEBA8EAE-BF5A-486C-A8C5-ECC9F3942E4B}">
                  <a14:imgProps xmlns:a14="http://schemas.microsoft.com/office/drawing/2010/main">
                    <a14:imgLayer r:embed="rId4">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11" name="Picture 10" descr="Screen Bean with Radio"/>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pic>
        <p:nvPicPr>
          <p:cNvPr id="8" name="Pic-Home Button" descr="Home Button - clicking this will return you to the Main Menu">
            <a:hlinkClick r:id="rId7" action="ppaction://hlinksldjump" tooltip="Main Menu"/>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99330" name="Title"/>
          <p:cNvSpPr>
            <a:spLocks noGrp="1" noChangeArrowheads="1"/>
          </p:cNvSpPr>
          <p:nvPr>
            <p:ph type="title"/>
          </p:nvPr>
        </p:nvSpPr>
        <p:spPr/>
        <p:txBody>
          <a:bodyPr>
            <a:normAutofit fontScale="90000"/>
          </a:bodyPr>
          <a:lstStyle/>
          <a:p>
            <a:pPr eaLnBrk="1" hangingPunct="1">
              <a:defRPr/>
            </a:pPr>
            <a:r>
              <a:rPr lang="en-US" b="1" dirty="0"/>
              <a:t>KEY THINGS –</a:t>
            </a:r>
            <a:br>
              <a:rPr lang="en-US" b="1" dirty="0"/>
            </a:br>
            <a:r>
              <a:rPr lang="en-US" b="1" dirty="0"/>
              <a:t>Proper Radio Protocol</a:t>
            </a:r>
          </a:p>
        </p:txBody>
      </p:sp>
      <p:sp>
        <p:nvSpPr>
          <p:cNvPr id="9" name="Main Text"/>
          <p:cNvSpPr>
            <a:spLocks noGrp="1" noChangeArrowheads="1"/>
          </p:cNvSpPr>
          <p:nvPr>
            <p:ph idx="1"/>
          </p:nvPr>
        </p:nvSpPr>
        <p:spPr>
          <a:xfrm>
            <a:off x="1066800" y="1524000"/>
            <a:ext cx="7981950" cy="5181600"/>
          </a:xfrm>
        </p:spPr>
        <p:txBody>
          <a:bodyPr>
            <a:noAutofit/>
          </a:bodyPr>
          <a:lstStyle/>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Listen first – you don’t want to “walk” on someone else’s traffic.  Do not interrupt unless you have an emergency.</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When initiating a call, use a to/from format and identify the channel you are using. This way, whoever you are calling knows on which channel to answer back. EXAMPLE: “Communications Unit, Medic Matt on Command.” </a:t>
            </a:r>
            <a:endParaRPr lang="en-US" sz="16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Know what you’re going to say before you press the PTT.  Remember, PTT stands for push-to-talk, not push-to-think.</a:t>
            </a:r>
            <a:endParaRPr lang="en-US" sz="16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Key the mic, pause, then speak.  A pause allows the                                         radio system components to link properly.</a:t>
            </a:r>
            <a:endParaRPr lang="en-US" sz="16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Hold the mic within a few inches of your mouth with                                       your antenna aligned vertically.</a:t>
            </a:r>
            <a:endParaRPr lang="en-US" sz="16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Use a normal voice; don’t whisper or shout.</a:t>
            </a:r>
            <a:endParaRPr lang="en-US" sz="16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Speak slowly and distinctly; enunciate, don’t mumble.  </a:t>
            </a:r>
          </a:p>
          <a:p>
            <a:pPr>
              <a:spcBef>
                <a:spcPts val="1200"/>
              </a:spcBef>
              <a:buFont typeface="Wingdings" panose="05000000000000000000" pitchFamily="2" charset="2"/>
              <a:buChar char="§"/>
            </a:pPr>
            <a:r>
              <a:rPr lang="en-US" sz="1600" b="1" dirty="0" err="1">
                <a:latin typeface="Arial" panose="020B0604020202020204" pitchFamily="34" charset="0"/>
                <a:cs typeface="Arial" panose="020B0604020202020204" pitchFamily="34" charset="0"/>
              </a:rPr>
              <a:t>Unkey</a:t>
            </a:r>
            <a:r>
              <a:rPr lang="en-US" sz="1600" b="1" dirty="0">
                <a:latin typeface="Arial" panose="020B0604020202020204" pitchFamily="34" charset="0"/>
                <a:cs typeface="Arial" panose="020B0604020202020204" pitchFamily="34" charset="0"/>
              </a:rPr>
              <a:t> the mic and wait for a response. If you do not                               receive a response within 10-15 seconds, repeat your call.</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Confirm that relayed information is received and understood.</a:t>
            </a:r>
            <a:endParaRPr lang="en-US" sz="1600" dirty="0">
              <a:latin typeface="Arial" panose="020B0604020202020204" pitchFamily="34" charset="0"/>
              <a:cs typeface="Arial" panose="020B0604020202020204" pitchFamily="34" charset="0"/>
            </a:endParaRPr>
          </a:p>
          <a:p>
            <a:endParaRPr lang="en-US" sz="1600" dirty="0"/>
          </a:p>
        </p:txBody>
      </p:sp>
      <p:pic>
        <p:nvPicPr>
          <p:cNvPr id="2" name="Pic-KimRad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885" y="3429000"/>
            <a:ext cx="1820560" cy="2514600"/>
          </a:xfrm>
          <a:prstGeom prst="rect">
            <a:avLst/>
          </a:prstGeom>
        </p:spPr>
      </p:pic>
      <p:pic>
        <p:nvPicPr>
          <p:cNvPr id="12" name="Pic-Home Button" descr="Home Button - clicking here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09570" name="Title"/>
          <p:cNvSpPr>
            <a:spLocks noGrp="1" noChangeArrowheads="1"/>
          </p:cNvSpPr>
          <p:nvPr>
            <p:ph type="title"/>
          </p:nvPr>
        </p:nvSpPr>
        <p:spPr/>
        <p:txBody>
          <a:bodyPr>
            <a:normAutofit fontScale="90000"/>
          </a:bodyPr>
          <a:lstStyle/>
          <a:p>
            <a:pPr eaLnBrk="1" hangingPunct="1">
              <a:defRPr/>
            </a:pPr>
            <a:r>
              <a:rPr lang="en-US" b="1" dirty="0"/>
              <a:t>KEY THINGS – </a:t>
            </a:r>
            <a:br>
              <a:rPr lang="en-US" b="1" dirty="0"/>
            </a:br>
            <a:r>
              <a:rPr lang="en-US" b="1" dirty="0"/>
              <a:t>Learning the Lingo</a:t>
            </a:r>
          </a:p>
        </p:txBody>
      </p:sp>
      <p:pic>
        <p:nvPicPr>
          <p:cNvPr id="4" name="Pic-Radio briefing" descr="Incident Management Team member using a Bendix King radio during an incident brief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22729"/>
            <a:ext cx="2466578" cy="1690213"/>
          </a:xfrm>
          <a:prstGeom prst="rect">
            <a:avLst/>
          </a:prstGeom>
        </p:spPr>
      </p:pic>
      <p:sp>
        <p:nvSpPr>
          <p:cNvPr id="9" name="Main Text"/>
          <p:cNvSpPr>
            <a:spLocks noGrp="1" noChangeArrowheads="1"/>
          </p:cNvSpPr>
          <p:nvPr>
            <p:ph idx="1"/>
          </p:nvPr>
        </p:nvSpPr>
        <p:spPr>
          <a:xfrm>
            <a:off x="1066800" y="1524000"/>
            <a:ext cx="7848600" cy="5181600"/>
          </a:xfrm>
        </p:spPr>
        <p:txBody>
          <a:bodyPr>
            <a:noAutofit/>
          </a:bodyPr>
          <a:lstStyle/>
          <a:p>
            <a:pPr marL="82296" lvl="0" indent="0">
              <a:buNone/>
            </a:pPr>
            <a:r>
              <a:rPr lang="en-US" sz="1600" b="1" dirty="0">
                <a:latin typeface="Arial" panose="020B0604020202020204" pitchFamily="34" charset="0"/>
                <a:cs typeface="Arial" panose="020B0604020202020204" pitchFamily="34" charset="0"/>
              </a:rPr>
              <a:t>			RADIO CHECK – What is my signal strength?  Can 			you hear me?</a:t>
            </a:r>
          </a:p>
          <a:p>
            <a:pPr marL="82296" indent="0">
              <a:buNone/>
            </a:pPr>
            <a:r>
              <a:rPr lang="en-US" sz="1600" b="1" dirty="0">
                <a:latin typeface="Arial" panose="020B0604020202020204" pitchFamily="34" charset="0"/>
                <a:cs typeface="Arial" panose="020B0604020202020204" pitchFamily="34" charset="0"/>
              </a:rPr>
              <a:t>			LOUD &amp; CLEAR (or “5-by-5”) – A response to 				“radio check” meaning your transmission is 				readable.</a:t>
            </a:r>
          </a:p>
          <a:p>
            <a:pPr marL="82296" lvl="0" indent="0">
              <a:buNone/>
            </a:pPr>
            <a:r>
              <a:rPr lang="en-US" sz="1600" b="1" dirty="0">
                <a:latin typeface="Arial" panose="020B0604020202020204" pitchFamily="34" charset="0"/>
                <a:cs typeface="Arial" panose="020B0604020202020204" pitchFamily="34" charset="0"/>
              </a:rPr>
              <a:t>			GO AHEAD – Said if another party calls you and 			you are ready to receive their transmission.</a:t>
            </a:r>
          </a:p>
          <a:p>
            <a:pPr marL="82296" lvl="0" indent="0">
              <a:buNone/>
            </a:pPr>
            <a:r>
              <a:rPr lang="en-US" sz="1600" b="1" dirty="0">
                <a:latin typeface="Arial" panose="020B0604020202020204" pitchFamily="34" charset="0"/>
                <a:cs typeface="Arial" panose="020B0604020202020204" pitchFamily="34" charset="0"/>
              </a:rPr>
              <a:t>STAND BY – You acknowledge the other party’s call but are unable to respond immediately.</a:t>
            </a:r>
          </a:p>
          <a:p>
            <a:pPr marL="82296" indent="0">
              <a:buNone/>
            </a:pPr>
            <a:r>
              <a:rPr lang="en-US" sz="1600" b="1" dirty="0">
                <a:latin typeface="Arial" panose="020B0604020202020204" pitchFamily="34" charset="0"/>
                <a:cs typeface="Arial" panose="020B0604020202020204" pitchFamily="34" charset="0"/>
              </a:rPr>
              <a:t>COPY – You understood the transmission.</a:t>
            </a:r>
          </a:p>
          <a:p>
            <a:pPr marL="82296" indent="0">
              <a:buNone/>
            </a:pPr>
            <a:r>
              <a:rPr lang="en-US" sz="1600" b="1" dirty="0">
                <a:latin typeface="Arial" panose="020B0604020202020204" pitchFamily="34" charset="0"/>
                <a:cs typeface="Arial" panose="020B0604020202020204" pitchFamily="34" charset="0"/>
              </a:rPr>
              <a:t>SAY AGAIN – You are requesting the other party re-transmit their message.</a:t>
            </a:r>
          </a:p>
          <a:p>
            <a:pPr marL="82296" lvl="0" indent="0">
              <a:buNone/>
            </a:pPr>
            <a:r>
              <a:rPr lang="en-US" sz="1600" b="1" dirty="0">
                <a:latin typeface="Arial" panose="020B0604020202020204" pitchFamily="34" charset="0"/>
                <a:cs typeface="Arial" panose="020B0604020202020204" pitchFamily="34" charset="0"/>
              </a:rPr>
              <a:t>NEGATIVE – Same as “no”, but easier to understand over the radio.</a:t>
            </a:r>
          </a:p>
          <a:p>
            <a:pPr marL="82296" lvl="0" indent="0">
              <a:buNone/>
            </a:pPr>
            <a:r>
              <a:rPr lang="en-US" sz="1600" b="1" dirty="0">
                <a:latin typeface="Arial" panose="020B0604020202020204" pitchFamily="34" charset="0"/>
                <a:cs typeface="Arial" panose="020B0604020202020204" pitchFamily="34" charset="0"/>
              </a:rPr>
              <a:t>AFFIRMATIVE – Same as “yes”, but easier to understand over the radio.</a:t>
            </a:r>
          </a:p>
          <a:p>
            <a:pPr marL="82296" lvl="0" indent="0">
              <a:buNone/>
            </a:pPr>
            <a:r>
              <a:rPr lang="en-US" sz="1600" b="1" dirty="0">
                <a:latin typeface="Arial" panose="020B0604020202020204" pitchFamily="34" charset="0"/>
                <a:cs typeface="Arial" panose="020B0604020202020204" pitchFamily="34" charset="0"/>
              </a:rPr>
              <a:t>REPEAT – Used before you repeat something.   Example:  “There are cattle on the 409 road.  Repeat, there are cattle on the 409 road.”</a:t>
            </a:r>
          </a:p>
          <a:p>
            <a:pPr marL="82296" lvl="0" indent="0">
              <a:buNone/>
            </a:pPr>
            <a:r>
              <a:rPr lang="en-US" sz="1600" b="1" dirty="0">
                <a:latin typeface="Arial" panose="020B0604020202020204" pitchFamily="34" charset="0"/>
                <a:cs typeface="Arial" panose="020B0604020202020204" pitchFamily="34" charset="0"/>
              </a:rPr>
              <a:t>BREAK – Radios have time-out timers, so during long transmissions you need to </a:t>
            </a:r>
            <a:r>
              <a:rPr lang="en-US" sz="1600" b="1" dirty="0" err="1">
                <a:latin typeface="Arial" panose="020B0604020202020204" pitchFamily="34" charset="0"/>
                <a:cs typeface="Arial" panose="020B0604020202020204" pitchFamily="34" charset="0"/>
              </a:rPr>
              <a:t>unkey</a:t>
            </a:r>
            <a:r>
              <a:rPr lang="en-US" sz="1600" b="1" dirty="0">
                <a:latin typeface="Arial" panose="020B0604020202020204" pitchFamily="34" charset="0"/>
                <a:cs typeface="Arial" panose="020B0604020202020204" pitchFamily="34" charset="0"/>
              </a:rPr>
              <a:t> your radio every 1-2 minutes to reset, say “Break”, and then rekey to resume your message.</a:t>
            </a:r>
          </a:p>
          <a:p>
            <a:pPr marL="82296" lvl="0" indent="0">
              <a:buNone/>
            </a:pPr>
            <a:endParaRPr lang="en-US" sz="1600" dirty="0">
              <a:latin typeface="Arial" panose="020B0604020202020204" pitchFamily="34" charset="0"/>
              <a:cs typeface="Arial" panose="020B0604020202020204" pitchFamily="34" charset="0"/>
            </a:endParaRPr>
          </a:p>
          <a:p>
            <a:pPr marL="82296" indent="0">
              <a:buNone/>
            </a:pPr>
            <a:endParaRPr lang="en-US" sz="1600" dirty="0"/>
          </a:p>
        </p:txBody>
      </p:sp>
      <p:sp>
        <p:nvSpPr>
          <p:cNvPr id="2" name="Text-Use plain English"/>
          <p:cNvSpPr txBox="1"/>
          <p:nvPr/>
        </p:nvSpPr>
        <p:spPr>
          <a:xfrm rot="20678388">
            <a:off x="1825298" y="3522783"/>
            <a:ext cx="6656586" cy="1446550"/>
          </a:xfrm>
          <a:prstGeom prst="rect">
            <a:avLst/>
          </a:prstGeom>
          <a:solidFill>
            <a:schemeClr val="accent6">
              <a:lumMod val="75000"/>
            </a:schemeClr>
          </a:solidFill>
          <a:ln w="38100">
            <a:solidFill>
              <a:schemeClr val="accent6">
                <a:lumMod val="50000"/>
              </a:schemeClr>
            </a:solidFill>
          </a:ln>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Use plain English.  </a:t>
            </a:r>
          </a:p>
          <a:p>
            <a:r>
              <a:rPr lang="en-US" sz="4400" b="1" dirty="0">
                <a:solidFill>
                  <a:schemeClr val="bg1"/>
                </a:solidFill>
                <a:latin typeface="Arial" panose="020B0604020202020204" pitchFamily="34" charset="0"/>
                <a:cs typeface="Arial" panose="020B0604020202020204" pitchFamily="34" charset="0"/>
              </a:rPr>
              <a:t>Do NOT use 10-Codes!!!</a:t>
            </a:r>
          </a:p>
        </p:txBody>
      </p:sp>
      <p:pic>
        <p:nvPicPr>
          <p:cNvPr id="8"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9" name="Text-Thanks"/>
          <p:cNvSpPr>
            <a:spLocks noGrp="1" noChangeArrowheads="1"/>
          </p:cNvSpPr>
          <p:nvPr>
            <p:ph type="title"/>
          </p:nvPr>
        </p:nvSpPr>
        <p:spPr>
          <a:xfrm>
            <a:off x="1435608" y="274638"/>
            <a:ext cx="6336792" cy="2392362"/>
          </a:xfrm>
          <a:effectLst>
            <a:outerShdw dist="107763" dir="2700000" algn="ctr" rotWithShape="0">
              <a:schemeClr val="bg2">
                <a:alpha val="50000"/>
              </a:schemeClr>
            </a:outerShdw>
          </a:effectLst>
        </p:spPr>
        <p:txBody>
          <a:bodyPr anchor="t" anchorCtr="1">
            <a:normAutofit fontScale="90000"/>
          </a:bodyPr>
          <a:lstStyle/>
          <a:p>
            <a:pPr marL="0" indent="0" eaLnBrk="1" hangingPunct="1">
              <a:spcAft>
                <a:spcPct val="25000"/>
              </a:spcAft>
              <a:buNone/>
              <a:defRPr/>
            </a:pPr>
            <a:r>
              <a:rPr lang="en-US" sz="8000" dirty="0">
                <a:solidFill>
                  <a:srgbClr val="FF0000"/>
                </a:solidFill>
                <a:latin typeface="Showcard Gothic" pitchFamily="82" charset="0"/>
              </a:rPr>
              <a:t>Thanks, and REMEMBER …</a:t>
            </a:r>
          </a:p>
          <a:p>
            <a:pPr marL="0" indent="0" eaLnBrk="1" hangingPunct="1">
              <a:spcAft>
                <a:spcPct val="25000"/>
              </a:spcAft>
              <a:buNone/>
              <a:defRPr/>
            </a:pPr>
            <a:r>
              <a:rPr lang="en-US" sz="8000" b="1" dirty="0">
                <a:solidFill>
                  <a:srgbClr val="FF0000"/>
                </a:solidFill>
                <a:latin typeface="Showcard Gothic" pitchFamily="82" charset="0"/>
              </a:rPr>
              <a:t>                   </a:t>
            </a:r>
          </a:p>
        </p:txBody>
      </p:sp>
      <p:pic>
        <p:nvPicPr>
          <p:cNvPr id="2" name="Pic-Safety First" descr="Safety First - thumbs 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95600"/>
            <a:ext cx="6083694" cy="3051987"/>
          </a:xfrm>
          <a:prstGeom prst="rect">
            <a:avLst/>
          </a:prstGeom>
        </p:spPr>
      </p:pic>
      <p:pic>
        <p:nvPicPr>
          <p:cNvPr id="7"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3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1000" fill="hold"/>
                                        <p:tgtEl>
                                          <p:spTgt spid="9">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8194" name="Title"/>
          <p:cNvSpPr>
            <a:spLocks noGrp="1" noChangeArrowheads="1"/>
          </p:cNvSpPr>
          <p:nvPr>
            <p:ph type="title"/>
          </p:nvPr>
        </p:nvSpPr>
        <p:spPr/>
        <p:txBody>
          <a:bodyPr anchor="t"/>
          <a:lstStyle/>
          <a:p>
            <a:pPr eaLnBrk="1" hangingPunct="1">
              <a:defRPr/>
            </a:pPr>
            <a:r>
              <a:rPr lang="en-US" b="1" dirty="0"/>
              <a:t>MAIN MENU</a:t>
            </a:r>
          </a:p>
        </p:txBody>
      </p:sp>
      <p:sp>
        <p:nvSpPr>
          <p:cNvPr id="4" name="Main Text"/>
          <p:cNvSpPr/>
          <p:nvPr/>
        </p:nvSpPr>
        <p:spPr>
          <a:xfrm>
            <a:off x="1143000" y="1295400"/>
            <a:ext cx="7924800" cy="1492716"/>
          </a:xfrm>
          <a:prstGeom prst="rect">
            <a:avLst/>
          </a:prstGeom>
        </p:spPr>
        <p:txBody>
          <a:bodyPr wrap="square">
            <a:spAutoFit/>
          </a:bodyPr>
          <a:lstStyle/>
          <a:p>
            <a:pPr indent="3175">
              <a:spcAft>
                <a:spcPct val="25000"/>
              </a:spcAft>
              <a:defRPr/>
            </a:pPr>
            <a:r>
              <a:rPr lang="en-US" altLang="en-US" sz="1400" b="1" kern="0" dirty="0">
                <a:latin typeface="Arial" charset="0"/>
                <a:cs typeface="Arial" charset="0"/>
              </a:rPr>
              <a:t>If you are viewing this presentation for the first time, it is important that you continue on through to the next slide, completing the entire presentation.  </a:t>
            </a:r>
          </a:p>
          <a:p>
            <a:pPr indent="3175">
              <a:spcAft>
                <a:spcPct val="25000"/>
              </a:spcAft>
              <a:defRPr/>
            </a:pPr>
            <a:r>
              <a:rPr lang="en-US" altLang="en-US" sz="1400" b="1" kern="0" dirty="0">
                <a:latin typeface="Arial" charset="0"/>
                <a:cs typeface="Arial" charset="0"/>
              </a:rPr>
              <a:t>If you are here to get a refresher on a particular concept, however, please click on one of the options below and you will be taken to the beginning of that section.  </a:t>
            </a:r>
          </a:p>
          <a:p>
            <a:pPr indent="3175">
              <a:spcAft>
                <a:spcPct val="25000"/>
              </a:spcAft>
              <a:defRPr/>
            </a:pPr>
            <a:r>
              <a:rPr lang="en-US" altLang="en-US" sz="1400" b="1" kern="0" dirty="0">
                <a:latin typeface="Arial" charset="0"/>
                <a:cs typeface="Arial" charset="0"/>
              </a:rPr>
              <a:t>Pressing the home button (     ) in the upper right corner of each slide will bring you back to this menu.</a:t>
            </a:r>
          </a:p>
        </p:txBody>
      </p:sp>
      <p:pic>
        <p:nvPicPr>
          <p:cNvPr id="3" name="Home Button" descr="House icon indicating the Home button for each sl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5432" y="2286000"/>
            <a:ext cx="205857" cy="2058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8" name="Proper Radio Use" descr="Clicking this group will take you to the slides regarding Proper Radio Use, Protocol, and Lingo."/>
          <p:cNvGrpSpPr/>
          <p:nvPr/>
        </p:nvGrpSpPr>
        <p:grpSpPr>
          <a:xfrm>
            <a:off x="6445243" y="3003560"/>
            <a:ext cx="2325769" cy="1608215"/>
            <a:chOff x="6445243" y="3003560"/>
            <a:chExt cx="2325769" cy="1608215"/>
          </a:xfrm>
        </p:grpSpPr>
        <p:sp>
          <p:nvSpPr>
            <p:cNvPr id="33" name="Rectangle 32" descr="Proper Radio Use, Protocol, Lingo"/>
            <p:cNvSpPr/>
            <p:nvPr/>
          </p:nvSpPr>
          <p:spPr>
            <a:xfrm>
              <a:off x="6445243" y="3003560"/>
              <a:ext cx="2325769" cy="1608215"/>
            </a:xfrm>
            <a:prstGeom prst="rect">
              <a:avLst/>
            </a:prstGeom>
            <a:solidFill>
              <a:schemeClr val="bg1">
                <a:lumMod val="95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Screen Bean Doc" descr="Screen Bean men looking at document. Clicking this will take you to the slides regarding Proper Radio Use, Protocol, and Lingo.">
              <a:hlinkClick r:id="rId5" action="ppaction://hlinksldjump" tooltip="Basic Elements"/>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7942" y1="44776" x2="44266" y2="42581"/>
                          <a14:foregroundMark x1="42229" y1="40386" x2="44480" y2="31168"/>
                          <a14:foregroundMark x1="45874" y1="21598" x2="48767" y2="9658"/>
                          <a14:foregroundMark x1="58628" y1="11677" x2="57985" y2="13872"/>
                          <a14:foregroundMark x1="59271" y1="22739" x2="75456" y2="28973"/>
                          <a14:foregroundMark x1="56163" y1="28446" x2="69025" y2="33011"/>
                          <a14:foregroundMark x1="81350" y1="36699" x2="71275" y2="33626"/>
                          <a14:foregroundMark x1="83173" y1="31343" x2="76635" y2="29500"/>
                          <a14:foregroundMark x1="77706" y1="41703" x2="52304" y2="32836"/>
                          <a14:foregroundMark x1="58199" y1="41089" x2="50375" y2="37840"/>
                          <a14:foregroundMark x1="71919" y1="59175" x2="83065" y2="65584"/>
                          <a14:foregroundMark x1="5681" y1="29675" x2="5681" y2="29675"/>
                          <a14:foregroundMark x1="58199" y1="64530" x2="57771" y2="76997"/>
                          <a14:foregroundMark x1="87567" y1="52327" x2="91426" y2="31607"/>
                        </a14:backgroundRemoval>
                      </a14:imgEffect>
                    </a14:imgLayer>
                  </a14:imgProps>
                </a:ext>
                <a:ext uri="{28A0092B-C50C-407E-A947-70E740481C1C}">
                  <a14:useLocalDpi xmlns:a14="http://schemas.microsoft.com/office/drawing/2010/main" val="0"/>
                </a:ext>
              </a:extLst>
            </a:blip>
            <a:stretch>
              <a:fillRect/>
            </a:stretch>
          </p:blipFill>
          <p:spPr>
            <a:xfrm>
              <a:off x="6571883" y="3066233"/>
              <a:ext cx="1081887" cy="1320888"/>
            </a:xfrm>
            <a:prstGeom prst="rect">
              <a:avLst/>
            </a:prstGeom>
          </p:spPr>
        </p:pic>
        <p:sp>
          <p:nvSpPr>
            <p:cNvPr id="34" name="Text-Proper">
              <a:hlinkClick r:id="rId5" action="ppaction://hlinksldjump" tooltip="Basic Elements"/>
            </p:cNvPr>
            <p:cNvSpPr txBox="1"/>
            <p:nvPr/>
          </p:nvSpPr>
          <p:spPr>
            <a:xfrm>
              <a:off x="7463227" y="3456705"/>
              <a:ext cx="1307785" cy="954107"/>
            </a:xfrm>
            <a:prstGeom prst="rect">
              <a:avLst/>
            </a:prstGeom>
            <a:noFill/>
          </p:spPr>
          <p:txBody>
            <a:bodyPr wrap="square" rtlCol="0">
              <a:spAutoFit/>
            </a:bodyPr>
            <a:lstStyle/>
            <a:p>
              <a:pPr algn="ctr"/>
              <a:r>
                <a:rPr lang="en-US" sz="1400" b="1" dirty="0"/>
                <a:t>PROPER RADIO USE, PROTOCOL, LINGO</a:t>
              </a:r>
            </a:p>
          </p:txBody>
        </p:sp>
      </p:grpSp>
      <p:grpSp>
        <p:nvGrpSpPr>
          <p:cNvPr id="5" name="Know Your Radio" descr="Clicking this group will take you to the beginning of the Know Your Radio slides. There are specific locations within this section that can be selected as well: Channel Groups, Channel Guard Tones, Squelch, Scan, Priority Scan, and the Function Key" title="Know Your Radio"/>
          <p:cNvGrpSpPr/>
          <p:nvPr/>
        </p:nvGrpSpPr>
        <p:grpSpPr>
          <a:xfrm>
            <a:off x="1828801" y="4484730"/>
            <a:ext cx="6447803" cy="2002455"/>
            <a:chOff x="1828801" y="4484730"/>
            <a:chExt cx="6447803" cy="2002455"/>
          </a:xfrm>
        </p:grpSpPr>
        <p:sp>
          <p:nvSpPr>
            <p:cNvPr id="31" name="Rectangle 30" descr="Know Your Radio"/>
            <p:cNvSpPr/>
            <p:nvPr/>
          </p:nvSpPr>
          <p:spPr>
            <a:xfrm>
              <a:off x="1828801" y="4484730"/>
              <a:ext cx="6416702" cy="2002455"/>
            </a:xfrm>
            <a:prstGeom prst="rect">
              <a:avLst/>
            </a:prstGeom>
            <a:solidFill>
              <a:schemeClr val="bg1">
                <a:lumMod val="95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Screen Bean with BK Radio"/>
            <p:cNvGrpSpPr/>
            <p:nvPr/>
          </p:nvGrpSpPr>
          <p:grpSpPr>
            <a:xfrm>
              <a:off x="1906644" y="4705854"/>
              <a:ext cx="1208587" cy="1673037"/>
              <a:chOff x="1381051" y="5671625"/>
              <a:chExt cx="671487" cy="1073844"/>
            </a:xfrm>
          </p:grpSpPr>
          <p:pic>
            <p:nvPicPr>
              <p:cNvPr id="14" name="Pic-Screen Bean" descr="Screen Bean man holding a Bendix King radio">
                <a:hlinkClick r:id="rId8" action="ppaction://hlinksldjump" tooltip="Know Your Radio"/>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15" name="Pic-BK Radio" descr="Bendix King radio"/>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sp>
          <p:nvSpPr>
            <p:cNvPr id="41" name="Text-Function Key">
              <a:hlinkClick r:id="rId13" action="ppaction://hlinksldjump" tooltip="Function Key"/>
            </p:cNvPr>
            <p:cNvSpPr txBox="1"/>
            <p:nvPr/>
          </p:nvSpPr>
          <p:spPr>
            <a:xfrm>
              <a:off x="7286004" y="4790204"/>
              <a:ext cx="990600" cy="415498"/>
            </a:xfrm>
            <a:prstGeom prst="rect">
              <a:avLst/>
            </a:prstGeom>
            <a:noFill/>
          </p:spPr>
          <p:txBody>
            <a:bodyPr wrap="square" rtlCol="0">
              <a:spAutoFit/>
            </a:bodyPr>
            <a:lstStyle/>
            <a:p>
              <a:pPr algn="ctr"/>
              <a:r>
                <a:rPr lang="en-US" sz="1000" b="1" dirty="0"/>
                <a:t>FUNCTION KEY</a:t>
              </a:r>
            </a:p>
          </p:txBody>
        </p:sp>
        <p:pic>
          <p:nvPicPr>
            <p:cNvPr id="6" name="Pic-Screen Bean Listen" descr="Screan Bean man leaning in to listen.  Clicking this will take you to the Function Key slides.">
              <a:hlinkClick r:id="rId13" action="ppaction://hlinksldjump" tooltip="Function Key"/>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329646" y="5031659"/>
              <a:ext cx="574572" cy="614270"/>
            </a:xfrm>
            <a:prstGeom prst="rect">
              <a:avLst/>
            </a:prstGeom>
          </p:spPr>
        </p:pic>
        <p:sp>
          <p:nvSpPr>
            <p:cNvPr id="39" name="Text-Priority Scan">
              <a:hlinkClick r:id="rId16" action="ppaction://hlinksldjump" tooltip="Priority Scan"/>
            </p:cNvPr>
            <p:cNvSpPr txBox="1"/>
            <p:nvPr/>
          </p:nvSpPr>
          <p:spPr>
            <a:xfrm>
              <a:off x="6571883" y="5455686"/>
              <a:ext cx="990600" cy="415498"/>
            </a:xfrm>
            <a:prstGeom prst="rect">
              <a:avLst/>
            </a:prstGeom>
            <a:noFill/>
          </p:spPr>
          <p:txBody>
            <a:bodyPr wrap="square" rtlCol="0">
              <a:spAutoFit/>
            </a:bodyPr>
            <a:lstStyle/>
            <a:p>
              <a:pPr algn="ctr"/>
              <a:r>
                <a:rPr lang="en-US" sz="1000" b="1" dirty="0"/>
                <a:t>PRIORITY SCAN</a:t>
              </a:r>
            </a:p>
          </p:txBody>
        </p:sp>
        <p:pic>
          <p:nvPicPr>
            <p:cNvPr id="12" name="Pic-Screen Bean MagGlassRed" descr="Screen Bean man holding a red magnifying glass.  Clicking this will take you to the Priority Scan slides.">
              <a:hlinkClick r:id="rId16" action="ppaction://hlinksldjump" tooltip="Priority Scan"/>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5333" y1="16854" x2="35333" y2="16854"/>
                        </a14:backgroundRemoval>
                      </a14:imgEffect>
                    </a14:imgLayer>
                  </a14:imgProps>
                </a:ext>
                <a:ext uri="{28A0092B-C50C-407E-A947-70E740481C1C}">
                  <a14:useLocalDpi xmlns:a14="http://schemas.microsoft.com/office/drawing/2010/main" val="0"/>
                </a:ext>
              </a:extLst>
            </a:blip>
            <a:stretch>
              <a:fillRect/>
            </a:stretch>
          </p:blipFill>
          <p:spPr>
            <a:xfrm flipH="1">
              <a:off x="6479019" y="5727327"/>
              <a:ext cx="508945" cy="603948"/>
            </a:xfrm>
            <a:prstGeom prst="rect">
              <a:avLst/>
            </a:prstGeom>
          </p:spPr>
        </p:pic>
        <p:sp>
          <p:nvSpPr>
            <p:cNvPr id="36" name="Text-Scan">
              <a:hlinkClick r:id="rId19" action="ppaction://hlinksldjump" tooltip="Scan"/>
            </p:cNvPr>
            <p:cNvSpPr txBox="1"/>
            <p:nvPr/>
          </p:nvSpPr>
          <p:spPr>
            <a:xfrm>
              <a:off x="6205982" y="4985805"/>
              <a:ext cx="990600" cy="253916"/>
            </a:xfrm>
            <a:prstGeom prst="rect">
              <a:avLst/>
            </a:prstGeom>
            <a:noFill/>
          </p:spPr>
          <p:txBody>
            <a:bodyPr wrap="square" rtlCol="0">
              <a:spAutoFit/>
            </a:bodyPr>
            <a:lstStyle/>
            <a:p>
              <a:pPr algn="ctr"/>
              <a:r>
                <a:rPr lang="en-US" sz="1000" b="1" dirty="0"/>
                <a:t>SCAN</a:t>
              </a:r>
            </a:p>
          </p:txBody>
        </p:sp>
        <p:pic>
          <p:nvPicPr>
            <p:cNvPr id="1026" name="Pic-Screen Bean MagGlass" descr="Screen Bean man holding a magnifying glass.  Clicking this will take you to the slides covering Scanning.">
              <a:hlinkClick r:id="rId19" action="ppaction://hlinksldjump" tooltip="Scan"/>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156995" y="4672289"/>
              <a:ext cx="576497" cy="6131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Squelch">
              <a:hlinkClick r:id="rId21" action="ppaction://hlinksldjump" tooltip="Squelch"/>
            </p:cNvPr>
            <p:cNvSpPr txBox="1"/>
            <p:nvPr/>
          </p:nvSpPr>
          <p:spPr>
            <a:xfrm>
              <a:off x="5215382" y="5347196"/>
              <a:ext cx="990600" cy="253916"/>
            </a:xfrm>
            <a:prstGeom prst="rect">
              <a:avLst/>
            </a:prstGeom>
            <a:noFill/>
          </p:spPr>
          <p:txBody>
            <a:bodyPr wrap="square" rtlCol="0">
              <a:spAutoFit/>
            </a:bodyPr>
            <a:lstStyle/>
            <a:p>
              <a:pPr algn="ctr"/>
              <a:r>
                <a:rPr lang="en-US" sz="1000" b="1" dirty="0"/>
                <a:t>SQUELCH</a:t>
              </a:r>
            </a:p>
          </p:txBody>
        </p:sp>
        <p:pic>
          <p:nvPicPr>
            <p:cNvPr id="24" name="Pic-Screen Bean Question" descr="Screen Bean man scratching its head with a question mark above.  Clicking this will take you to the Squelch slides.">
              <a:hlinkClick r:id="rId21" action="ppaction://hlinksldjump" tooltip="Squelch"/>
            </p:cNvPr>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47436" y1="28308" x2="61538" y2="16923"/>
                          <a14:foregroundMark x1="44872" y1="41538" x2="42949" y2="61538"/>
                          <a14:foregroundMark x1="77564" y1="9846" x2="77564" y2="9846"/>
                          <a14:foregroundMark x1="80128" y1="6769" x2="82692" y2="5538"/>
                        </a14:backgroundRemoval>
                      </a14:imgEffect>
                    </a14:imgLayer>
                  </a14:imgProps>
                </a:ext>
                <a:ext uri="{28A0092B-C50C-407E-A947-70E740481C1C}">
                  <a14:useLocalDpi xmlns:a14="http://schemas.microsoft.com/office/drawing/2010/main" val="0"/>
                </a:ext>
              </a:extLst>
            </a:blip>
            <a:stretch>
              <a:fillRect/>
            </a:stretch>
          </p:blipFill>
          <p:spPr>
            <a:xfrm>
              <a:off x="5091921" y="4938416"/>
              <a:ext cx="377190" cy="785812"/>
            </a:xfrm>
            <a:prstGeom prst="rect">
              <a:avLst/>
            </a:prstGeom>
          </p:spPr>
        </p:pic>
        <p:sp>
          <p:nvSpPr>
            <p:cNvPr id="37" name="Text-Channel Guard">
              <a:hlinkClick r:id="rId24" action="ppaction://hlinksldjump" tooltip="Channel Guard Tones"/>
            </p:cNvPr>
            <p:cNvSpPr txBox="1"/>
            <p:nvPr/>
          </p:nvSpPr>
          <p:spPr>
            <a:xfrm>
              <a:off x="4423879" y="5910104"/>
              <a:ext cx="990600" cy="553998"/>
            </a:xfrm>
            <a:prstGeom prst="rect">
              <a:avLst/>
            </a:prstGeom>
            <a:noFill/>
          </p:spPr>
          <p:txBody>
            <a:bodyPr wrap="square" rtlCol="0">
              <a:spAutoFit/>
            </a:bodyPr>
            <a:lstStyle/>
            <a:p>
              <a:pPr algn="ctr"/>
              <a:r>
                <a:rPr lang="en-US" sz="1000" b="1" dirty="0"/>
                <a:t>CHANNEL GUARD TONES</a:t>
              </a:r>
            </a:p>
          </p:txBody>
        </p:sp>
        <p:pic>
          <p:nvPicPr>
            <p:cNvPr id="21" name="Pic-Screen Bean Key" descr="Screen Bean man holding a key.  Clicking on this will take you to the Channel Guard Tones slides.">
              <a:hlinkClick r:id="rId24" action="ppaction://hlinksldjump" tooltip="Channel Guard Tones"/>
            </p:cNvPr>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308" r="100000">
                          <a14:foregroundMark x1="78769" y1="10462" x2="78769" y2="10462"/>
                          <a14:backgroundMark x1="11077" y1="39385" x2="11077" y2="39385"/>
                          <a14:backgroundMark x1="17231" y1="69538" x2="17231" y2="69538"/>
                          <a14:backgroundMark x1="38154" y1="61846" x2="38154" y2="61846"/>
                          <a14:backgroundMark x1="43385" y1="18462" x2="43385" y2="18462"/>
                          <a14:backgroundMark x1="51385" y1="9231" x2="51385" y2="9231"/>
                          <a14:backgroundMark x1="59077" y1="4923" x2="59077" y2="4923"/>
                          <a14:backgroundMark x1="50154" y1="38462" x2="50154" y2="38462"/>
                          <a14:backgroundMark x1="46769" y1="42769" x2="46769" y2="42769"/>
                          <a14:backgroundMark x1="38154" y1="39692" x2="38154" y2="39692"/>
                          <a14:backgroundMark x1="30154" y1="36000" x2="30154" y2="36000"/>
                          <a14:backgroundMark x1="8923" y1="56308" x2="8923" y2="56308"/>
                          <a14:backgroundMark x1="8923" y1="50154" x2="8923" y2="50154"/>
                          <a14:backgroundMark x1="11385" y1="46154" x2="11385" y2="46154"/>
                          <a14:backgroundMark x1="16615" y1="41231" x2="16615" y2="41231"/>
                          <a14:backgroundMark x1="17231" y1="35692" x2="17231" y2="35692"/>
                          <a14:backgroundMark x1="18769" y1="32000" x2="19077" y2="31077"/>
                          <a14:backgroundMark x1="22769" y1="3385" x2="22769" y2="3385"/>
                          <a14:backgroundMark x1="31692" y1="21846" x2="31692" y2="21846"/>
                          <a14:backgroundMark x1="26769" y1="34154" x2="26769" y2="34154"/>
                          <a14:backgroundMark x1="38154" y1="2769" x2="38154" y2="2769"/>
                          <a14:backgroundMark x1="24000" y1="1538" x2="24000" y2="1538"/>
                        </a14:backgroundRemoval>
                      </a14:imgEffect>
                    </a14:imgLayer>
                  </a14:imgProps>
                </a:ext>
                <a:ext uri="{28A0092B-C50C-407E-A947-70E740481C1C}">
                  <a14:useLocalDpi xmlns:a14="http://schemas.microsoft.com/office/drawing/2010/main" val="0"/>
                </a:ext>
              </a:extLst>
            </a:blip>
            <a:stretch>
              <a:fillRect/>
            </a:stretch>
          </p:blipFill>
          <p:spPr>
            <a:xfrm flipH="1">
              <a:off x="4195358" y="5592611"/>
              <a:ext cx="593287" cy="593287"/>
            </a:xfrm>
            <a:prstGeom prst="rect">
              <a:avLst/>
            </a:prstGeom>
          </p:spPr>
        </p:pic>
        <p:sp>
          <p:nvSpPr>
            <p:cNvPr id="35" name="Text-Channel Groups">
              <a:hlinkClick r:id="rId27" action="ppaction://hlinksldjump" tooltip="Channel Groups"/>
            </p:cNvPr>
            <p:cNvSpPr txBox="1"/>
            <p:nvPr/>
          </p:nvSpPr>
          <p:spPr>
            <a:xfrm>
              <a:off x="3961709" y="4547951"/>
              <a:ext cx="990600" cy="400110"/>
            </a:xfrm>
            <a:prstGeom prst="rect">
              <a:avLst/>
            </a:prstGeom>
            <a:noFill/>
          </p:spPr>
          <p:txBody>
            <a:bodyPr wrap="square" rtlCol="0">
              <a:spAutoFit/>
            </a:bodyPr>
            <a:lstStyle/>
            <a:p>
              <a:pPr algn="ctr"/>
              <a:r>
                <a:rPr lang="en-US" sz="1000" b="1" dirty="0"/>
                <a:t>CHANNEL GROUPS</a:t>
              </a:r>
            </a:p>
          </p:txBody>
        </p:sp>
        <p:pic>
          <p:nvPicPr>
            <p:cNvPr id="7" name="Pic-Screen Bean Chart" descr="Screen Bean man organizing items.  Click this to go to Channel Groups slides.">
              <a:hlinkClick r:id="rId27" action="ppaction://hlinksldjump" tooltip="Channel Groups"/>
            </p:cNvPr>
            <p:cNvPicPr>
              <a:picLocks noChangeAspect="1"/>
            </p:cNvPicPr>
            <p:nvPr/>
          </p:nvPicPr>
          <p:blipFill>
            <a:blip r:embed="rId28" cstate="print">
              <a:extLst>
                <a:ext uri="{BEBA8EAE-BF5A-486C-A8C5-ECC9F3942E4B}">
                  <a14:imgProps xmlns:a14="http://schemas.microsoft.com/office/drawing/2010/main">
                    <a14:imgLayer r:embed="rId29">
                      <a14:imgEffect>
                        <a14:backgroundRemoval t="0" b="100000" l="0" r="100000">
                          <a14:foregroundMark x1="41667" y1="30769" x2="41667" y2="30769"/>
                          <a14:foregroundMark x1="39693" y1="41282" x2="41447" y2="36154"/>
                          <a14:foregroundMark x1="74561" y1="43333" x2="75219" y2="35897"/>
                          <a14:foregroundMark x1="44956" y1="77692" x2="57895" y2="74615"/>
                          <a14:foregroundMark x1="32895" y1="82051" x2="25219" y2="79744"/>
                          <a14:foregroundMark x1="12500" y1="80769" x2="16886" y2="79487"/>
                          <a14:foregroundMark x1="33553" y1="19744" x2="36623" y2="19487"/>
                        </a14:backgroundRemoval>
                      </a14:imgEffect>
                    </a14:imgLayer>
                  </a14:imgProps>
                </a:ext>
                <a:ext uri="{28A0092B-C50C-407E-A947-70E740481C1C}">
                  <a14:useLocalDpi xmlns:a14="http://schemas.microsoft.com/office/drawing/2010/main" val="0"/>
                </a:ext>
              </a:extLst>
            </a:blip>
            <a:stretch>
              <a:fillRect/>
            </a:stretch>
          </p:blipFill>
          <p:spPr>
            <a:xfrm>
              <a:off x="3511865" y="4705854"/>
              <a:ext cx="1021365" cy="873536"/>
            </a:xfrm>
            <a:prstGeom prst="rect">
              <a:avLst/>
            </a:prstGeom>
          </p:spPr>
        </p:pic>
        <p:sp>
          <p:nvSpPr>
            <p:cNvPr id="29" name="Text-Know">
              <a:hlinkClick r:id="rId8" action="ppaction://hlinksldjump" tooltip="Know Your Radio"/>
            </p:cNvPr>
            <p:cNvSpPr txBox="1"/>
            <p:nvPr/>
          </p:nvSpPr>
          <p:spPr>
            <a:xfrm>
              <a:off x="2647761" y="5550172"/>
              <a:ext cx="990600" cy="738664"/>
            </a:xfrm>
            <a:prstGeom prst="rect">
              <a:avLst/>
            </a:prstGeom>
            <a:noFill/>
          </p:spPr>
          <p:txBody>
            <a:bodyPr wrap="square" rtlCol="0">
              <a:spAutoFit/>
            </a:bodyPr>
            <a:lstStyle/>
            <a:p>
              <a:pPr algn="ctr"/>
              <a:r>
                <a:rPr lang="en-US" sz="1400" b="1" dirty="0"/>
                <a:t>KNOW YOUR RADIO</a:t>
              </a:r>
            </a:p>
          </p:txBody>
        </p:sp>
      </p:grpSp>
      <p:grpSp>
        <p:nvGrpSpPr>
          <p:cNvPr id="2" name="Radio Theory Basics" descr="Clicking this group will take you to the Radio Theory Basics slide."/>
          <p:cNvGrpSpPr/>
          <p:nvPr/>
        </p:nvGrpSpPr>
        <p:grpSpPr>
          <a:xfrm>
            <a:off x="1312587" y="3195229"/>
            <a:ext cx="2231042" cy="1510625"/>
            <a:chOff x="1312587" y="3195229"/>
            <a:chExt cx="2231042" cy="1510625"/>
          </a:xfrm>
        </p:grpSpPr>
        <p:sp>
          <p:nvSpPr>
            <p:cNvPr id="23" name="Rectangle 22"/>
            <p:cNvSpPr/>
            <p:nvPr/>
          </p:nvSpPr>
          <p:spPr>
            <a:xfrm>
              <a:off x="1312587" y="3195229"/>
              <a:ext cx="2231042" cy="1477060"/>
            </a:xfrm>
            <a:prstGeom prst="rect">
              <a:avLst/>
            </a:prstGeom>
            <a:solidFill>
              <a:schemeClr val="bg1">
                <a:lumMod val="95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Screen Beans Telephone" descr="Screen Bean men talking through a string can telephone. Clicking this group will take you to the Radio Theory Basics slide.">
              <a:hlinkClick r:id="rId30" action="ppaction://hlinksldjump" tooltip="Radio Basics"/>
            </p:cNvPr>
            <p:cNvPicPr>
              <a:picLocks noChangeAspect="1" noChangeArrowheads="1"/>
            </p:cNvPicPr>
            <p:nvPr/>
          </p:nvPicPr>
          <p:blipFill>
            <a:blip r:embed="rId3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78816" y="3278651"/>
              <a:ext cx="1882330" cy="11091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hlinkClick r:id="rId30" action="ppaction://hlinksldjump" tooltip="Radio Basics"/>
            </p:cNvPr>
            <p:cNvSpPr txBox="1"/>
            <p:nvPr/>
          </p:nvSpPr>
          <p:spPr>
            <a:xfrm>
              <a:off x="1922877" y="3967190"/>
              <a:ext cx="990600" cy="738664"/>
            </a:xfrm>
            <a:prstGeom prst="rect">
              <a:avLst/>
            </a:prstGeom>
            <a:noFill/>
          </p:spPr>
          <p:txBody>
            <a:bodyPr wrap="square" rtlCol="0">
              <a:spAutoFit/>
            </a:bodyPr>
            <a:lstStyle/>
            <a:p>
              <a:pPr algn="ctr"/>
              <a:r>
                <a:rPr lang="en-US" sz="1400" b="1" dirty="0"/>
                <a:t>RADIO THEORY BASICS</a:t>
              </a:r>
            </a:p>
          </p:txBody>
        </p:sp>
      </p:grpSp>
    </p:spTree>
    <p:custDataLst>
      <p:tags r:id="rId1"/>
    </p:custDataLst>
    <p:extLst>
      <p:ext uri="{BB962C8B-B14F-4D97-AF65-F5344CB8AC3E}">
        <p14:creationId xmlns:p14="http://schemas.microsoft.com/office/powerpoint/2010/main" val="186354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ormAutofit fontScale="90000"/>
          </a:bodyPr>
          <a:lstStyle/>
          <a:p>
            <a:r>
              <a:rPr lang="en-US" b="1" dirty="0"/>
              <a:t>RADIO THEORY BASICS – </a:t>
            </a:r>
            <a:br>
              <a:rPr lang="en-US" b="1" dirty="0"/>
            </a:br>
            <a:r>
              <a:rPr lang="en-US" b="1" dirty="0"/>
              <a:t>How does radio work?</a:t>
            </a:r>
          </a:p>
        </p:txBody>
      </p:sp>
      <p:sp>
        <p:nvSpPr>
          <p:cNvPr id="13" name="Main Text"/>
          <p:cNvSpPr txBox="1">
            <a:spLocks noChangeArrowheads="1"/>
          </p:cNvSpPr>
          <p:nvPr/>
        </p:nvSpPr>
        <p:spPr bwMode="auto">
          <a:xfrm>
            <a:off x="1175908" y="1752600"/>
            <a:ext cx="781569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pPr>
            <a:r>
              <a:rPr lang="en-US" altLang="en-US" sz="1800" b="1" dirty="0">
                <a:solidFill>
                  <a:schemeClr val="tx1"/>
                </a:solidFill>
                <a:effectLst/>
                <a:latin typeface="Arial" panose="020B0604020202020204" pitchFamily="34" charset="0"/>
                <a:cs typeface="Arial" panose="020B0604020202020204" pitchFamily="34" charset="0"/>
              </a:rPr>
              <a:t>Radio waves are a type of electromagnetic radiation, </a:t>
            </a:r>
            <a:r>
              <a:rPr lang="en-US" altLang="en-US" b="1" dirty="0">
                <a:solidFill>
                  <a:schemeClr val="tx1"/>
                </a:solidFill>
                <a:latin typeface="Arial" panose="020B0604020202020204" pitchFamily="34" charset="0"/>
                <a:cs typeface="Arial" panose="020B0604020202020204" pitchFamily="34" charset="0"/>
              </a:rPr>
              <a:t>the same as</a:t>
            </a:r>
            <a:r>
              <a:rPr lang="en-US" altLang="en-US" sz="1800" b="1" dirty="0">
                <a:solidFill>
                  <a:schemeClr val="tx1"/>
                </a:solidFill>
                <a:effectLst/>
                <a:latin typeface="Arial" panose="020B0604020202020204" pitchFamily="34" charset="0"/>
                <a:cs typeface="Arial" panose="020B0604020202020204" pitchFamily="34" charset="0"/>
              </a:rPr>
              <a:t> light waves, so they can be thought of in a similar way.  If you want light to reach a certain object, a light source needs to be in that object’s “line of sight” with nothing blocking its path.  Radio waves are the same.  In order to communicate with a certain radio, you need to be in that radio’s general line of sight.   </a:t>
            </a:r>
          </a:p>
          <a:p>
            <a:pPr eaLnBrk="1" hangingPunct="1">
              <a:spcBef>
                <a:spcPct val="0"/>
              </a:spcBef>
            </a:pPr>
            <a:endParaRPr lang="en-US" altLang="en-US" b="1" dirty="0">
              <a:solidFill>
                <a:schemeClr val="tx1"/>
              </a:solidFill>
              <a:latin typeface="Arial" panose="020B0604020202020204" pitchFamily="34" charset="0"/>
              <a:cs typeface="Arial" panose="020B0604020202020204" pitchFamily="34" charset="0"/>
            </a:endParaRPr>
          </a:p>
        </p:txBody>
      </p:sp>
      <p:pic>
        <p:nvPicPr>
          <p:cNvPr id="3" name="Pic-Canyon Shadows" descr="Shadows in a canyon at early morn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5969" y="3429000"/>
            <a:ext cx="3789459" cy="2955778"/>
          </a:xfrm>
          <a:prstGeom prst="rect">
            <a:avLst/>
          </a:prstGeom>
          <a:ln w="28575">
            <a:solidFill>
              <a:schemeClr val="tx1"/>
            </a:solidFill>
          </a:ln>
        </p:spPr>
      </p:pic>
      <p:grpSp>
        <p:nvGrpSpPr>
          <p:cNvPr id="11" name="Pic-Radio Waves" descr="Picture depicts how radio waves are refracted when they encounter an obstacle.  It includes two Screen Beans clipart holding Bendix King radios, one transmitting, one receiving with a &quot;mountain&quot; obstructing the transmission."/>
          <p:cNvGrpSpPr/>
          <p:nvPr/>
        </p:nvGrpSpPr>
        <p:grpSpPr>
          <a:xfrm>
            <a:off x="1447800" y="4191000"/>
            <a:ext cx="3367088" cy="1932339"/>
            <a:chOff x="1447800" y="4191000"/>
            <a:chExt cx="3367088" cy="1932339"/>
          </a:xfrm>
        </p:grpSpPr>
        <p:pic>
          <p:nvPicPr>
            <p:cNvPr id="5" name="Picture 4" descr="Picture demonstrating how radio waves travel until they hit an object, whereby the signal is dispersed or refracted." title="Radio Wa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191000"/>
              <a:ext cx="3367088" cy="1924051"/>
            </a:xfrm>
            <a:prstGeom prst="rect">
              <a:avLst/>
            </a:prstGeom>
            <a:ln w="28575">
              <a:solidFill>
                <a:schemeClr val="tx1"/>
              </a:solidFill>
            </a:ln>
          </p:spPr>
        </p:pic>
        <p:grpSp>
          <p:nvGrpSpPr>
            <p:cNvPr id="7" name="Group 6"/>
            <p:cNvGrpSpPr/>
            <p:nvPr/>
          </p:nvGrpSpPr>
          <p:grpSpPr>
            <a:xfrm>
              <a:off x="3468116" y="4771951"/>
              <a:ext cx="191516" cy="381074"/>
              <a:chOff x="3468116" y="4771951"/>
              <a:chExt cx="191516" cy="381074"/>
            </a:xfrm>
          </p:grpSpPr>
          <p:pic>
            <p:nvPicPr>
              <p:cNvPr id="9" name="Picture 8" descr="Screen Bean ma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3468116" y="4831837"/>
                <a:ext cx="191516" cy="321188"/>
              </a:xfrm>
              <a:prstGeom prst="rect">
                <a:avLst/>
              </a:prstGeom>
            </p:spPr>
          </p:pic>
          <p:pic>
            <p:nvPicPr>
              <p:cNvPr id="12" name="Picture 11" descr="Bendix King radio"/>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3468116" y="4771951"/>
                <a:ext cx="67469" cy="269875"/>
              </a:xfrm>
              <a:prstGeom prst="rect">
                <a:avLst/>
              </a:prstGeom>
            </p:spPr>
          </p:pic>
        </p:grpSp>
        <p:grpSp>
          <p:nvGrpSpPr>
            <p:cNvPr id="6" name="Group 5"/>
            <p:cNvGrpSpPr/>
            <p:nvPr/>
          </p:nvGrpSpPr>
          <p:grpSpPr>
            <a:xfrm>
              <a:off x="1600200" y="5692870"/>
              <a:ext cx="191516" cy="430469"/>
              <a:chOff x="1600200" y="5692870"/>
              <a:chExt cx="191516" cy="430469"/>
            </a:xfrm>
          </p:grpSpPr>
          <p:pic>
            <p:nvPicPr>
              <p:cNvPr id="10" name="Picture 9" descr="Screen Bean ma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flipH="1">
                <a:off x="1600200" y="5802151"/>
                <a:ext cx="191516" cy="321188"/>
              </a:xfrm>
              <a:prstGeom prst="rect">
                <a:avLst/>
              </a:prstGeom>
            </p:spPr>
          </p:pic>
          <p:pic>
            <p:nvPicPr>
              <p:cNvPr id="14" name="Picture 13" descr="Bendix King radio"/>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724247" y="5692870"/>
                <a:ext cx="67469" cy="269875"/>
              </a:xfrm>
              <a:prstGeom prst="rect">
                <a:avLst/>
              </a:prstGeom>
            </p:spPr>
          </p:pic>
        </p:grpSp>
      </p:grpSp>
      <p:pic>
        <p:nvPicPr>
          <p:cNvPr id="2050" name="Pic-Home Button" descr="Home Button">
            <a:hlinkClick r:id="rId8" action="ppaction://hlinksldjump" tooltip="Main Menu"/>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3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ormAutofit fontScale="90000"/>
          </a:bodyPr>
          <a:lstStyle/>
          <a:p>
            <a:r>
              <a:rPr lang="en-US" b="1" dirty="0"/>
              <a:t>RADIO THEORY BASICS – </a:t>
            </a:r>
            <a:br>
              <a:rPr lang="en-US" b="1" dirty="0"/>
            </a:br>
            <a:r>
              <a:rPr lang="en-US" b="1" dirty="0"/>
              <a:t>How does radio work?</a:t>
            </a:r>
          </a:p>
        </p:txBody>
      </p:sp>
      <p:sp>
        <p:nvSpPr>
          <p:cNvPr id="13" name="Main Text"/>
          <p:cNvSpPr txBox="1">
            <a:spLocks noChangeArrowheads="1"/>
          </p:cNvSpPr>
          <p:nvPr/>
        </p:nvSpPr>
        <p:spPr bwMode="auto">
          <a:xfrm>
            <a:off x="1175908" y="1981200"/>
            <a:ext cx="781569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defRPr>
                <a:solidFill>
                  <a:srgbClr val="006666"/>
                </a:solidFill>
                <a:latin typeface="Arial Black" pitchFamily="34"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0"/>
              </a:spcBef>
            </a:pPr>
            <a:r>
              <a:rPr lang="en-US" altLang="en-US" sz="1800" b="1" dirty="0">
                <a:solidFill>
                  <a:schemeClr val="tx1"/>
                </a:solidFill>
                <a:effectLst/>
                <a:latin typeface="Arial" panose="020B0604020202020204" pitchFamily="34" charset="0"/>
                <a:cs typeface="Arial" panose="020B0604020202020204" pitchFamily="34" charset="0"/>
              </a:rPr>
              <a:t>When you have line of sight between two radios and enough power to cover the distance, thos</a:t>
            </a:r>
            <a:r>
              <a:rPr lang="en-US" altLang="en-US" b="1" dirty="0">
                <a:solidFill>
                  <a:schemeClr val="tx1"/>
                </a:solidFill>
                <a:latin typeface="Arial" panose="020B0604020202020204" pitchFamily="34" charset="0"/>
                <a:cs typeface="Arial" panose="020B0604020202020204" pitchFamily="34" charset="0"/>
              </a:rPr>
              <a:t>e radios should be able to speak directly to one another on a simplex channel without the use of intermediary equipment.  Simplex channels use the same frequency to transmit and receive and are also known as direct or car-to-car channels.</a:t>
            </a:r>
          </a:p>
          <a:p>
            <a:pPr eaLnBrk="1" hangingPunct="1">
              <a:spcBef>
                <a:spcPct val="0"/>
              </a:spcBef>
            </a:pPr>
            <a:endParaRPr lang="en-US" altLang="en-US" sz="1800" b="1" dirty="0">
              <a:solidFill>
                <a:schemeClr val="tx1"/>
              </a:solidFill>
              <a:effectLst/>
              <a:latin typeface="Arial" panose="020B0604020202020204" pitchFamily="34" charset="0"/>
              <a:cs typeface="Arial" panose="020B0604020202020204" pitchFamily="34" charset="0"/>
            </a:endParaRPr>
          </a:p>
          <a:p>
            <a:pPr eaLnBrk="1" hangingPunct="1">
              <a:spcBef>
                <a:spcPct val="0"/>
              </a:spcBef>
            </a:pPr>
            <a:r>
              <a:rPr lang="en-US" altLang="en-US" sz="1800" b="1" dirty="0">
                <a:solidFill>
                  <a:schemeClr val="tx1"/>
                </a:solidFill>
                <a:effectLst/>
                <a:latin typeface="Arial" panose="020B0604020202020204" pitchFamily="34" charset="0"/>
                <a:cs typeface="Arial" panose="020B0604020202020204" pitchFamily="34" charset="0"/>
              </a:rPr>
              <a:t>Air-to-Ground and Tactical </a:t>
            </a:r>
          </a:p>
          <a:p>
            <a:pPr eaLnBrk="1" hangingPunct="1">
              <a:spcBef>
                <a:spcPct val="0"/>
              </a:spcBef>
            </a:pPr>
            <a:r>
              <a:rPr lang="en-US" altLang="en-US" sz="1800" b="1" dirty="0">
                <a:solidFill>
                  <a:schemeClr val="tx1"/>
                </a:solidFill>
                <a:effectLst/>
                <a:latin typeface="Arial" panose="020B0604020202020204" pitchFamily="34" charset="0"/>
                <a:cs typeface="Arial" panose="020B0604020202020204" pitchFamily="34" charset="0"/>
              </a:rPr>
              <a:t>channels are examples of </a:t>
            </a:r>
          </a:p>
          <a:p>
            <a:pPr eaLnBrk="1" hangingPunct="1">
              <a:spcBef>
                <a:spcPct val="0"/>
              </a:spcBef>
            </a:pPr>
            <a:r>
              <a:rPr lang="en-US" altLang="en-US" b="1" dirty="0">
                <a:solidFill>
                  <a:schemeClr val="tx1"/>
                </a:solidFill>
                <a:latin typeface="Arial" panose="020B0604020202020204" pitchFamily="34" charset="0"/>
                <a:cs typeface="Arial" panose="020B0604020202020204" pitchFamily="34" charset="0"/>
              </a:rPr>
              <a:t>s</a:t>
            </a:r>
            <a:r>
              <a:rPr lang="en-US" altLang="en-US" sz="1800" b="1" dirty="0">
                <a:solidFill>
                  <a:schemeClr val="tx1"/>
                </a:solidFill>
                <a:effectLst/>
                <a:latin typeface="Arial" panose="020B0604020202020204" pitchFamily="34" charset="0"/>
                <a:cs typeface="Arial" panose="020B0604020202020204" pitchFamily="34" charset="0"/>
              </a:rPr>
              <a:t>implex channels.</a:t>
            </a:r>
          </a:p>
        </p:txBody>
      </p:sp>
      <p:pic>
        <p:nvPicPr>
          <p:cNvPr id="142338" name="Pic-Screen Bean StringPhone" descr="Screen Bean men talking through a string can telephone"/>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267200" y="3810000"/>
            <a:ext cx="4522298" cy="2664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Home Button" descr="Home Button - Clicking this will take you to the Main Menu">
            <a:hlinkClick r:id="rId3" action="ppaction://hlinksldjump" tooltip="Main Menu"/>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97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2122F5-1BAA-4F08-814B-D5B5DF4AE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55" y="1635782"/>
            <a:ext cx="7924799" cy="5222218"/>
          </a:xfrm>
          <a:prstGeom prst="rect">
            <a:avLst/>
          </a:prstGeom>
        </p:spPr>
      </p:pic>
      <p:sp>
        <p:nvSpPr>
          <p:cNvPr id="19"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1506" name="Title"/>
          <p:cNvSpPr>
            <a:spLocks noGrp="1" noChangeArrowheads="1"/>
          </p:cNvSpPr>
          <p:nvPr>
            <p:ph type="title"/>
          </p:nvPr>
        </p:nvSpPr>
        <p:spPr/>
        <p:txBody>
          <a:bodyPr>
            <a:normAutofit fontScale="90000"/>
          </a:bodyPr>
          <a:lstStyle/>
          <a:p>
            <a:pPr eaLnBrk="1" hangingPunct="1">
              <a:defRPr/>
            </a:pPr>
            <a:r>
              <a:rPr lang="en-US" b="1" dirty="0"/>
              <a:t>RADIO THEORY BASICS – </a:t>
            </a:r>
            <a:br>
              <a:rPr lang="en-US" b="1" dirty="0"/>
            </a:br>
            <a:r>
              <a:rPr lang="en-US" sz="3600" b="1" dirty="0"/>
              <a:t>ICS-205 Incident Radio </a:t>
            </a:r>
            <a:r>
              <a:rPr lang="en-US" sz="3600" b="1" dirty="0" err="1"/>
              <a:t>Comm</a:t>
            </a:r>
            <a:r>
              <a:rPr lang="en-US" sz="3600" b="1" dirty="0"/>
              <a:t> Plan </a:t>
            </a:r>
            <a:endParaRPr lang="en-US" b="1" dirty="0"/>
          </a:p>
        </p:txBody>
      </p:sp>
      <p:sp>
        <p:nvSpPr>
          <p:cNvPr id="4" name="Text-Example" descr="Example "/>
          <p:cNvSpPr/>
          <p:nvPr/>
        </p:nvSpPr>
        <p:spPr>
          <a:xfrm rot="19794928">
            <a:off x="188851" y="1668812"/>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24" name="Text-Simplex Channels"/>
          <p:cNvSpPr txBox="1"/>
          <p:nvPr/>
        </p:nvSpPr>
        <p:spPr>
          <a:xfrm>
            <a:off x="2758440" y="1447800"/>
            <a:ext cx="4495800" cy="646331"/>
          </a:xfrm>
          <a:prstGeom prst="rect">
            <a:avLst/>
          </a:prstGeom>
          <a:solidFill>
            <a:schemeClr val="accent4">
              <a:lumMod val="20000"/>
              <a:lumOff val="80000"/>
            </a:schemeClr>
          </a:solidFill>
          <a:ln w="76200">
            <a:solidFill>
              <a:srgbClr val="00B050"/>
            </a:solidFill>
          </a:ln>
        </p:spPr>
        <p:txBody>
          <a:bodyPr wrap="square" rtlCol="0">
            <a:spAutoFit/>
          </a:bodyPr>
          <a:lstStyle/>
          <a:p>
            <a:pPr algn="ctr"/>
            <a:r>
              <a:rPr lang="en-US" sz="3600" b="1" dirty="0">
                <a:latin typeface="Comic Sans MS" panose="030F0702030302020204" pitchFamily="66" charset="0"/>
              </a:rPr>
              <a:t>Simplex Channels</a:t>
            </a:r>
          </a:p>
        </p:txBody>
      </p:sp>
      <p:sp>
        <p:nvSpPr>
          <p:cNvPr id="6" name="Text-TXRX"/>
          <p:cNvSpPr txBox="1"/>
          <p:nvPr/>
        </p:nvSpPr>
        <p:spPr>
          <a:xfrm>
            <a:off x="3749040" y="6592358"/>
            <a:ext cx="2514600" cy="276999"/>
          </a:xfrm>
          <a:prstGeom prst="rect">
            <a:avLst/>
          </a:prstGeom>
          <a:noFill/>
        </p:spPr>
        <p:txBody>
          <a:bodyPr wrap="square" rtlCol="0">
            <a:spAutoFit/>
          </a:bodyPr>
          <a:lstStyle/>
          <a:p>
            <a:r>
              <a:rPr lang="en-US" sz="1200" b="1" dirty="0">
                <a:solidFill>
                  <a:srgbClr val="FF0000"/>
                </a:solidFill>
                <a:latin typeface="Comic Sans MS" panose="030F0702030302020204" pitchFamily="66" charset="0"/>
              </a:rPr>
              <a:t>TX = Transmit   RX = Receive</a:t>
            </a:r>
          </a:p>
        </p:txBody>
      </p:sp>
      <p:sp>
        <p:nvSpPr>
          <p:cNvPr id="9" name="Box around Tacs" descr="Box around tactical simplex channels&#10;"/>
          <p:cNvSpPr/>
          <p:nvPr/>
        </p:nvSpPr>
        <p:spPr>
          <a:xfrm>
            <a:off x="1094354" y="2514600"/>
            <a:ext cx="7924801" cy="12954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Red Arrows" descr="Arrows pointing at the receive and transmit frequencies indicating that they are the same."/>
          <p:cNvGrpSpPr/>
          <p:nvPr/>
        </p:nvGrpSpPr>
        <p:grpSpPr>
          <a:xfrm>
            <a:off x="4343400" y="2735443"/>
            <a:ext cx="4407136" cy="853713"/>
            <a:chOff x="4507064" y="2594401"/>
            <a:chExt cx="4244672" cy="853713"/>
          </a:xfrm>
        </p:grpSpPr>
        <p:sp>
          <p:nvSpPr>
            <p:cNvPr id="27" name="TextBox 26"/>
            <p:cNvSpPr txBox="1"/>
            <p:nvPr/>
          </p:nvSpPr>
          <p:spPr>
            <a:xfrm>
              <a:off x="7227736" y="2594401"/>
              <a:ext cx="1524000" cy="830997"/>
            </a:xfrm>
            <a:prstGeom prst="rect">
              <a:avLst/>
            </a:prstGeom>
            <a:solidFill>
              <a:schemeClr val="accent4">
                <a:lumMod val="20000"/>
                <a:lumOff val="80000"/>
              </a:schemeClr>
            </a:solidFill>
            <a:ln w="76200">
              <a:solidFill>
                <a:srgbClr val="FF0000"/>
              </a:solidFill>
            </a:ln>
          </p:spPr>
          <p:txBody>
            <a:bodyPr wrap="square" rtlCol="0">
              <a:spAutoFit/>
            </a:bodyPr>
            <a:lstStyle/>
            <a:p>
              <a:pPr algn="ctr"/>
              <a:r>
                <a:rPr lang="en-US" sz="1600" b="1" dirty="0">
                  <a:latin typeface="Comic Sans MS" panose="030F0702030302020204" pitchFamily="66" charset="0"/>
                </a:rPr>
                <a:t>TX and RX frequencies are the same</a:t>
              </a:r>
            </a:p>
          </p:txBody>
        </p:sp>
        <p:cxnSp>
          <p:nvCxnSpPr>
            <p:cNvPr id="21504" name="Straight Connector 21503" descr="Null"/>
            <p:cNvCxnSpPr/>
            <p:nvPr/>
          </p:nvCxnSpPr>
          <p:spPr>
            <a:xfrm flipH="1">
              <a:off x="4507064" y="3425398"/>
              <a:ext cx="280813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descr="Arrow pointing at TX frequencies"/>
            <p:cNvCxnSpPr/>
            <p:nvPr/>
          </p:nvCxnSpPr>
          <p:spPr>
            <a:xfrm flipV="1">
              <a:off x="6019800" y="2830758"/>
              <a:ext cx="0" cy="617356"/>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09" name="Straight Arrow Connector 21508" descr="Arrow pointing at receive frequencies"/>
            <p:cNvCxnSpPr/>
            <p:nvPr/>
          </p:nvCxnSpPr>
          <p:spPr>
            <a:xfrm flipV="1">
              <a:off x="4529593" y="2830758"/>
              <a:ext cx="0" cy="59464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Box around simplex" descr="Box around other simplex channels"/>
          <p:cNvSpPr/>
          <p:nvPr/>
        </p:nvSpPr>
        <p:spPr>
          <a:xfrm>
            <a:off x="1094354" y="4627685"/>
            <a:ext cx="7924800" cy="93824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ox around airguard" descr="Box around Airguard simplex channel"/>
          <p:cNvSpPr/>
          <p:nvPr/>
        </p:nvSpPr>
        <p:spPr>
          <a:xfrm>
            <a:off x="1094355" y="5842964"/>
            <a:ext cx="7924799" cy="27699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Home Button" descr="Home Button - clicking this will take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6" presetClass="emph" presetSubtype="0" repeatCount="2000" fill="hold" grpId="0" nodeType="with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par>
                                <p:cTn id="12" presetID="1" presetClass="entr" presetSubtype="0" fill="hold" grpId="2"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26" presetClass="emph" presetSubtype="0" repeatCount="2000" fill="hold" grpId="0" nodeType="withEffect">
                                  <p:stCondLst>
                                    <p:cond delay="0"/>
                                  </p:stCondLst>
                                  <p:childTnLst>
                                    <p:animEffect transition="out" filter="fade">
                                      <p:cBhvr>
                                        <p:cTn id="15" dur="500" tmFilter="0, 0; .2, .5; .8, .5; 1, 0"/>
                                        <p:tgtEl>
                                          <p:spTgt spid="25"/>
                                        </p:tgtEl>
                                      </p:cBhvr>
                                    </p:animEffect>
                                    <p:animScale>
                                      <p:cBhvr>
                                        <p:cTn id="16" dur="250" autoRev="1" fill="hold"/>
                                        <p:tgtEl>
                                          <p:spTgt spid="25"/>
                                        </p:tgtEl>
                                      </p:cBhvr>
                                      <p:by x="105000" y="105000"/>
                                    </p:animScale>
                                  </p:childTnLst>
                                </p:cTn>
                              </p:par>
                              <p:par>
                                <p:cTn id="17" presetID="1" presetClass="entr" presetSubtype="0" fill="hold" grpId="2"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26" presetClass="emph" presetSubtype="0" repeatCount="2000" fill="hold" grpId="0" nodeType="withEffect">
                                  <p:stCondLst>
                                    <p:cond delay="0"/>
                                  </p:stCondLst>
                                  <p:childTnLst>
                                    <p:animEffect transition="out" filter="fade">
                                      <p:cBhvr>
                                        <p:cTn id="20" dur="500" tmFilter="0, 0; .2, .5; .8, .5; 1, 0"/>
                                        <p:tgtEl>
                                          <p:spTgt spid="26"/>
                                        </p:tgtEl>
                                      </p:cBhvr>
                                    </p:animEffect>
                                    <p:animScale>
                                      <p:cBhvr>
                                        <p:cTn id="2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9" grpId="2" animBg="1"/>
      <p:bldP spid="25" grpId="0" animBg="1"/>
      <p:bldP spid="25" grpId="2" animBg="1"/>
      <p:bldP spid="26" grpId="0" animBg="1"/>
      <p:bldP spid="2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3314" name="Title"/>
          <p:cNvSpPr>
            <a:spLocks noGrp="1" noChangeArrowheads="1"/>
          </p:cNvSpPr>
          <p:nvPr>
            <p:ph type="title"/>
          </p:nvPr>
        </p:nvSpPr>
        <p:spPr/>
        <p:txBody>
          <a:bodyPr>
            <a:normAutofit fontScale="90000"/>
          </a:bodyPr>
          <a:lstStyle/>
          <a:p>
            <a:pPr eaLnBrk="1" hangingPunct="1">
              <a:defRPr/>
            </a:pPr>
            <a:r>
              <a:rPr lang="en-US" b="1" dirty="0"/>
              <a:t>RADIO THEORY BASICS – </a:t>
            </a:r>
            <a:br>
              <a:rPr lang="en-US" b="1" dirty="0"/>
            </a:br>
            <a:r>
              <a:rPr lang="en-US" b="1" dirty="0"/>
              <a:t>Repeaters </a:t>
            </a:r>
          </a:p>
        </p:txBody>
      </p:sp>
      <p:sp>
        <p:nvSpPr>
          <p:cNvPr id="13315" name="Main Text"/>
          <p:cNvSpPr>
            <a:spLocks noGrp="1" noChangeArrowheads="1"/>
          </p:cNvSpPr>
          <p:nvPr>
            <p:ph idx="1"/>
          </p:nvPr>
        </p:nvSpPr>
        <p:spPr>
          <a:xfrm>
            <a:off x="1066800" y="1752600"/>
            <a:ext cx="8003917" cy="2381802"/>
          </a:xfrm>
        </p:spPr>
        <p:txBody>
          <a:bodyPr>
            <a:normAutofit lnSpcReduction="10000"/>
          </a:bodyPr>
          <a:lstStyle/>
          <a:p>
            <a:pPr marL="285750" indent="-285750" eaLnBrk="1" hangingPunct="1">
              <a:lnSpc>
                <a:spcPct val="120000"/>
              </a:lnSpc>
              <a:buFont typeface="Wingdings" panose="05000000000000000000" pitchFamily="2" charset="2"/>
              <a:buChar char="§"/>
            </a:pPr>
            <a:r>
              <a:rPr lang="en-US" altLang="en-US" sz="1400" b="1" dirty="0">
                <a:effectLst/>
                <a:latin typeface="Arial" charset="0"/>
                <a:cs typeface="Arial" charset="0"/>
              </a:rPr>
              <a:t>When two radios are not able to talk directly to one another due to distance or terrain, a repeater is needed. </a:t>
            </a:r>
          </a:p>
          <a:p>
            <a:pPr marL="285750" indent="-285750">
              <a:lnSpc>
                <a:spcPct val="120000"/>
              </a:lnSpc>
              <a:buFont typeface="Wingdings" panose="05000000000000000000" pitchFamily="2" charset="2"/>
              <a:buChar char="§"/>
            </a:pPr>
            <a:r>
              <a:rPr lang="en-US" altLang="en-US" sz="1400" b="1" dirty="0">
                <a:effectLst/>
                <a:latin typeface="Arial" charset="0"/>
                <a:cs typeface="Arial" charset="0"/>
              </a:rPr>
              <a:t>A </a:t>
            </a:r>
            <a:r>
              <a:rPr lang="en-US" altLang="en-US" sz="1400" b="1" dirty="0">
                <a:latin typeface="Arial" charset="0"/>
                <a:cs typeface="Arial" charset="0"/>
              </a:rPr>
              <a:t>repeater</a:t>
            </a:r>
            <a:r>
              <a:rPr lang="en-US" altLang="en-US" sz="1400" b="1" dirty="0">
                <a:effectLst/>
                <a:latin typeface="Arial" charset="0"/>
                <a:cs typeface="Arial" charset="0"/>
              </a:rPr>
              <a:t> is a </a:t>
            </a:r>
            <a:r>
              <a:rPr lang="en-US" altLang="en-US" sz="1400" b="1" dirty="0">
                <a:latin typeface="Arial" charset="0"/>
                <a:cs typeface="Arial" charset="0"/>
              </a:rPr>
              <a:t>r</a:t>
            </a:r>
            <a:r>
              <a:rPr lang="en-US" altLang="en-US" sz="1400" b="1" dirty="0">
                <a:effectLst/>
                <a:latin typeface="Arial" charset="0"/>
                <a:cs typeface="Arial" charset="0"/>
              </a:rPr>
              <a:t>adio which is used to increase the range and coverage of mobile and handheld units.  </a:t>
            </a:r>
            <a:r>
              <a:rPr lang="en-US" altLang="en-US" sz="1400" b="1" dirty="0">
                <a:latin typeface="Arial" charset="0"/>
                <a:cs typeface="Arial" charset="0"/>
              </a:rPr>
              <a:t>It is usually located on higher terrain such as a mountain top.</a:t>
            </a:r>
            <a:endParaRPr lang="en-US" altLang="en-US" sz="1400" b="1" dirty="0">
              <a:effectLst/>
              <a:latin typeface="Arial" charset="0"/>
              <a:cs typeface="Arial" charset="0"/>
            </a:endParaRPr>
          </a:p>
          <a:p>
            <a:pPr marL="285750" indent="-285750">
              <a:lnSpc>
                <a:spcPct val="120000"/>
              </a:lnSpc>
              <a:buFont typeface="Wingdings" panose="05000000000000000000" pitchFamily="2" charset="2"/>
              <a:buChar char="§"/>
            </a:pPr>
            <a:r>
              <a:rPr lang="en-US" altLang="en-US" sz="1400" b="1" dirty="0">
                <a:latin typeface="Arial" charset="0"/>
                <a:cs typeface="Arial" charset="0"/>
              </a:rPr>
              <a:t>Repeaters receive on one frequency and simultaneously re-broadcast (repeat) the signal on a different frequency. </a:t>
            </a:r>
          </a:p>
          <a:p>
            <a:pPr marL="285750" indent="-285750">
              <a:lnSpc>
                <a:spcPct val="120000"/>
              </a:lnSpc>
              <a:buFont typeface="Wingdings" panose="05000000000000000000" pitchFamily="2" charset="2"/>
              <a:buChar char="§"/>
            </a:pPr>
            <a:r>
              <a:rPr lang="en-US" altLang="en-US" sz="1400" b="1" dirty="0">
                <a:latin typeface="Arial" charset="0"/>
                <a:cs typeface="Arial" charset="0"/>
              </a:rPr>
              <a:t>They extend your “line of sight”.</a:t>
            </a:r>
          </a:p>
          <a:p>
            <a:pPr marL="285750" indent="-285750">
              <a:lnSpc>
                <a:spcPct val="120000"/>
              </a:lnSpc>
              <a:buFont typeface="Wingdings" panose="05000000000000000000" pitchFamily="2" charset="2"/>
              <a:buChar char="§"/>
            </a:pPr>
            <a:r>
              <a:rPr lang="en-US" altLang="en-US" sz="1400" b="1" dirty="0">
                <a:latin typeface="Arial" charset="0"/>
                <a:cs typeface="Arial" charset="0"/>
              </a:rPr>
              <a:t>“Command” channels are repeater channels.</a:t>
            </a:r>
          </a:p>
          <a:p>
            <a:pPr marL="0" indent="0" eaLnBrk="1" hangingPunct="1">
              <a:lnSpc>
                <a:spcPct val="120000"/>
              </a:lnSpc>
              <a:buNone/>
            </a:pPr>
            <a:endParaRPr lang="en-US" altLang="en-US" sz="1400" b="1" dirty="0">
              <a:effectLst/>
              <a:latin typeface="Arial" charset="0"/>
              <a:cs typeface="Arial" charset="0"/>
            </a:endParaRPr>
          </a:p>
        </p:txBody>
      </p:sp>
      <p:grpSp>
        <p:nvGrpSpPr>
          <p:cNvPr id="10" name="Pic-Mountains" descr="Mountains"/>
          <p:cNvGrpSpPr/>
          <p:nvPr/>
        </p:nvGrpSpPr>
        <p:grpSpPr>
          <a:xfrm>
            <a:off x="1318943" y="4530938"/>
            <a:ext cx="7238999" cy="2301663"/>
            <a:chOff x="1318943" y="4530938"/>
            <a:chExt cx="7238999" cy="2301663"/>
          </a:xfrm>
        </p:grpSpPr>
        <p:sp>
          <p:nvSpPr>
            <p:cNvPr id="22" name="Freeform 220" descr="Null"/>
            <p:cNvSpPr>
              <a:spLocks/>
            </p:cNvSpPr>
            <p:nvPr/>
          </p:nvSpPr>
          <p:spPr bwMode="auto">
            <a:xfrm rot="30498">
              <a:off x="6532028" y="5470960"/>
              <a:ext cx="316706" cy="234727"/>
            </a:xfrm>
            <a:custGeom>
              <a:avLst/>
              <a:gdLst/>
              <a:ahLst/>
              <a:cxnLst>
                <a:cxn ang="0">
                  <a:pos x="49" y="73"/>
                </a:cxn>
                <a:cxn ang="0">
                  <a:pos x="148" y="0"/>
                </a:cxn>
                <a:cxn ang="0">
                  <a:pos x="382" y="137"/>
                </a:cxn>
                <a:cxn ang="0">
                  <a:pos x="360" y="180"/>
                </a:cxn>
                <a:cxn ang="0">
                  <a:pos x="192" y="68"/>
                </a:cxn>
                <a:cxn ang="0">
                  <a:pos x="139" y="103"/>
                </a:cxn>
                <a:cxn ang="0">
                  <a:pos x="95" y="146"/>
                </a:cxn>
                <a:cxn ang="0">
                  <a:pos x="53" y="166"/>
                </a:cxn>
                <a:cxn ang="0">
                  <a:pos x="0" y="166"/>
                </a:cxn>
                <a:cxn ang="0">
                  <a:pos x="49" y="73"/>
                </a:cxn>
              </a:cxnLst>
              <a:rect l="0" t="0" r="r" b="b"/>
              <a:pathLst>
                <a:path w="382" h="180">
                  <a:moveTo>
                    <a:pt x="49" y="73"/>
                  </a:moveTo>
                  <a:lnTo>
                    <a:pt x="148" y="0"/>
                  </a:lnTo>
                  <a:lnTo>
                    <a:pt x="382" y="137"/>
                  </a:lnTo>
                  <a:lnTo>
                    <a:pt x="360" y="180"/>
                  </a:lnTo>
                  <a:lnTo>
                    <a:pt x="192" y="68"/>
                  </a:lnTo>
                  <a:lnTo>
                    <a:pt x="139" y="103"/>
                  </a:lnTo>
                  <a:lnTo>
                    <a:pt x="95" y="146"/>
                  </a:lnTo>
                  <a:lnTo>
                    <a:pt x="53" y="166"/>
                  </a:lnTo>
                  <a:lnTo>
                    <a:pt x="0" y="166"/>
                  </a:lnTo>
                  <a:lnTo>
                    <a:pt x="49" y="73"/>
                  </a:lnTo>
                  <a:close/>
                </a:path>
              </a:pathLst>
            </a:custGeom>
            <a:solidFill>
              <a:srgbClr val="993300"/>
            </a:solidFill>
            <a:ln w="9525">
              <a:noFill/>
              <a:round/>
              <a:headEnd/>
              <a:tailEnd/>
            </a:ln>
          </p:spPr>
          <p:txBody>
            <a:bodyPr/>
            <a:lstStyle/>
            <a:p>
              <a:pPr>
                <a:defRPr/>
              </a:pPr>
              <a:endParaRPr lang="en-US" dirty="0"/>
            </a:p>
          </p:txBody>
        </p:sp>
        <p:sp>
          <p:nvSpPr>
            <p:cNvPr id="20" name="Freeform 218" title="Mountains"/>
            <p:cNvSpPr>
              <a:spLocks/>
            </p:cNvSpPr>
            <p:nvPr/>
          </p:nvSpPr>
          <p:spPr bwMode="auto">
            <a:xfrm rot="30498">
              <a:off x="2054154" y="4708930"/>
              <a:ext cx="6491220" cy="2098085"/>
            </a:xfrm>
            <a:custGeom>
              <a:avLst/>
              <a:gdLst/>
              <a:ahLst/>
              <a:cxnLst>
                <a:cxn ang="0">
                  <a:pos x="124" y="1522"/>
                </a:cxn>
                <a:cxn ang="0">
                  <a:pos x="243" y="1396"/>
                </a:cxn>
                <a:cxn ang="0">
                  <a:pos x="360" y="1217"/>
                </a:cxn>
                <a:cxn ang="0">
                  <a:pos x="643" y="877"/>
                </a:cxn>
                <a:cxn ang="0">
                  <a:pos x="928" y="584"/>
                </a:cxn>
                <a:cxn ang="0">
                  <a:pos x="919" y="653"/>
                </a:cxn>
                <a:cxn ang="0">
                  <a:pos x="965" y="643"/>
                </a:cxn>
                <a:cxn ang="0">
                  <a:pos x="1228" y="284"/>
                </a:cxn>
                <a:cxn ang="0">
                  <a:pos x="1418" y="45"/>
                </a:cxn>
                <a:cxn ang="0">
                  <a:pos x="1389" y="201"/>
                </a:cxn>
                <a:cxn ang="0">
                  <a:pos x="1352" y="351"/>
                </a:cxn>
                <a:cxn ang="0">
                  <a:pos x="1531" y="233"/>
                </a:cxn>
                <a:cxn ang="0">
                  <a:pos x="1694" y="325"/>
                </a:cxn>
                <a:cxn ang="0">
                  <a:pos x="1798" y="422"/>
                </a:cxn>
                <a:cxn ang="0">
                  <a:pos x="1928" y="568"/>
                </a:cxn>
                <a:cxn ang="0">
                  <a:pos x="2017" y="651"/>
                </a:cxn>
                <a:cxn ang="0">
                  <a:pos x="1924" y="489"/>
                </a:cxn>
                <a:cxn ang="0">
                  <a:pos x="1798" y="272"/>
                </a:cxn>
                <a:cxn ang="0">
                  <a:pos x="1749" y="158"/>
                </a:cxn>
                <a:cxn ang="0">
                  <a:pos x="1701" y="140"/>
                </a:cxn>
                <a:cxn ang="0">
                  <a:pos x="1716" y="79"/>
                </a:cxn>
                <a:cxn ang="0">
                  <a:pos x="1811" y="126"/>
                </a:cxn>
                <a:cxn ang="0">
                  <a:pos x="1928" y="252"/>
                </a:cxn>
                <a:cxn ang="0">
                  <a:pos x="2021" y="396"/>
                </a:cxn>
                <a:cxn ang="0">
                  <a:pos x="2182" y="558"/>
                </a:cxn>
                <a:cxn ang="0">
                  <a:pos x="2434" y="795"/>
                </a:cxn>
                <a:cxn ang="0">
                  <a:pos x="2706" y="992"/>
                </a:cxn>
                <a:cxn ang="0">
                  <a:pos x="2873" y="1008"/>
                </a:cxn>
                <a:cxn ang="0">
                  <a:pos x="3002" y="895"/>
                </a:cxn>
                <a:cxn ang="0">
                  <a:pos x="3172" y="781"/>
                </a:cxn>
                <a:cxn ang="0">
                  <a:pos x="3368" y="572"/>
                </a:cxn>
                <a:cxn ang="0">
                  <a:pos x="3392" y="603"/>
                </a:cxn>
                <a:cxn ang="0">
                  <a:pos x="3381" y="747"/>
                </a:cxn>
                <a:cxn ang="0">
                  <a:pos x="3472" y="607"/>
                </a:cxn>
                <a:cxn ang="0">
                  <a:pos x="3593" y="710"/>
                </a:cxn>
                <a:cxn ang="0">
                  <a:pos x="3529" y="568"/>
                </a:cxn>
                <a:cxn ang="0">
                  <a:pos x="3744" y="777"/>
                </a:cxn>
                <a:cxn ang="0">
                  <a:pos x="3995" y="978"/>
                </a:cxn>
                <a:cxn ang="0">
                  <a:pos x="4296" y="881"/>
                </a:cxn>
                <a:cxn ang="0">
                  <a:pos x="4501" y="838"/>
                </a:cxn>
                <a:cxn ang="0">
                  <a:pos x="4594" y="767"/>
                </a:cxn>
                <a:cxn ang="0">
                  <a:pos x="4709" y="714"/>
                </a:cxn>
                <a:cxn ang="0">
                  <a:pos x="4810" y="664"/>
                </a:cxn>
                <a:cxn ang="0">
                  <a:pos x="4773" y="735"/>
                </a:cxn>
                <a:cxn ang="0">
                  <a:pos x="4881" y="702"/>
                </a:cxn>
                <a:cxn ang="0">
                  <a:pos x="5042" y="714"/>
                </a:cxn>
                <a:cxn ang="0">
                  <a:pos x="5130" y="755"/>
                </a:cxn>
                <a:cxn ang="0">
                  <a:pos x="5243" y="761"/>
                </a:cxn>
                <a:cxn ang="0">
                  <a:pos x="5541" y="913"/>
                </a:cxn>
                <a:cxn ang="0">
                  <a:pos x="5665" y="1019"/>
                </a:cxn>
                <a:cxn ang="0">
                  <a:pos x="5537" y="1000"/>
                </a:cxn>
                <a:cxn ang="0">
                  <a:pos x="5678" y="1043"/>
                </a:cxn>
                <a:cxn ang="0">
                  <a:pos x="5800" y="1092"/>
                </a:cxn>
                <a:cxn ang="0">
                  <a:pos x="5921" y="1130"/>
                </a:cxn>
                <a:cxn ang="0">
                  <a:pos x="6049" y="1177"/>
                </a:cxn>
                <a:cxn ang="0">
                  <a:pos x="6135" y="1223"/>
                </a:cxn>
                <a:cxn ang="0">
                  <a:pos x="6343" y="1321"/>
                </a:cxn>
                <a:cxn ang="0">
                  <a:pos x="6665" y="1497"/>
                </a:cxn>
                <a:cxn ang="0">
                  <a:pos x="6954" y="1601"/>
                </a:cxn>
              </a:cxnLst>
              <a:rect l="0" t="0" r="r" b="b"/>
              <a:pathLst>
                <a:path w="6954" h="1601">
                  <a:moveTo>
                    <a:pt x="0" y="1601"/>
                  </a:moveTo>
                  <a:lnTo>
                    <a:pt x="29" y="1587"/>
                  </a:lnTo>
                  <a:lnTo>
                    <a:pt x="51" y="1568"/>
                  </a:lnTo>
                  <a:lnTo>
                    <a:pt x="80" y="1554"/>
                  </a:lnTo>
                  <a:lnTo>
                    <a:pt x="100" y="1538"/>
                  </a:lnTo>
                  <a:lnTo>
                    <a:pt x="124" y="1522"/>
                  </a:lnTo>
                  <a:lnTo>
                    <a:pt x="144" y="1499"/>
                  </a:lnTo>
                  <a:lnTo>
                    <a:pt x="166" y="1483"/>
                  </a:lnTo>
                  <a:lnTo>
                    <a:pt x="184" y="1463"/>
                  </a:lnTo>
                  <a:lnTo>
                    <a:pt x="204" y="1443"/>
                  </a:lnTo>
                  <a:lnTo>
                    <a:pt x="221" y="1422"/>
                  </a:lnTo>
                  <a:lnTo>
                    <a:pt x="243" y="1396"/>
                  </a:lnTo>
                  <a:lnTo>
                    <a:pt x="263" y="1378"/>
                  </a:lnTo>
                  <a:lnTo>
                    <a:pt x="279" y="1351"/>
                  </a:lnTo>
                  <a:lnTo>
                    <a:pt x="296" y="1321"/>
                  </a:lnTo>
                  <a:lnTo>
                    <a:pt x="314" y="1298"/>
                  </a:lnTo>
                  <a:lnTo>
                    <a:pt x="329" y="1264"/>
                  </a:lnTo>
                  <a:lnTo>
                    <a:pt x="360" y="1217"/>
                  </a:lnTo>
                  <a:lnTo>
                    <a:pt x="394" y="1167"/>
                  </a:lnTo>
                  <a:lnTo>
                    <a:pt x="435" y="1110"/>
                  </a:lnTo>
                  <a:lnTo>
                    <a:pt x="486" y="1053"/>
                  </a:lnTo>
                  <a:lnTo>
                    <a:pt x="537" y="994"/>
                  </a:lnTo>
                  <a:lnTo>
                    <a:pt x="588" y="937"/>
                  </a:lnTo>
                  <a:lnTo>
                    <a:pt x="643" y="877"/>
                  </a:lnTo>
                  <a:lnTo>
                    <a:pt x="696" y="820"/>
                  </a:lnTo>
                  <a:lnTo>
                    <a:pt x="753" y="761"/>
                  </a:lnTo>
                  <a:lnTo>
                    <a:pt x="802" y="714"/>
                  </a:lnTo>
                  <a:lnTo>
                    <a:pt x="848" y="664"/>
                  </a:lnTo>
                  <a:lnTo>
                    <a:pt x="890" y="621"/>
                  </a:lnTo>
                  <a:lnTo>
                    <a:pt x="928" y="584"/>
                  </a:lnTo>
                  <a:lnTo>
                    <a:pt x="954" y="552"/>
                  </a:lnTo>
                  <a:lnTo>
                    <a:pt x="970" y="528"/>
                  </a:lnTo>
                  <a:lnTo>
                    <a:pt x="981" y="513"/>
                  </a:lnTo>
                  <a:lnTo>
                    <a:pt x="965" y="544"/>
                  </a:lnTo>
                  <a:lnTo>
                    <a:pt x="943" y="593"/>
                  </a:lnTo>
                  <a:lnTo>
                    <a:pt x="919" y="653"/>
                  </a:lnTo>
                  <a:lnTo>
                    <a:pt x="890" y="710"/>
                  </a:lnTo>
                  <a:lnTo>
                    <a:pt x="879" y="761"/>
                  </a:lnTo>
                  <a:lnTo>
                    <a:pt x="864" y="787"/>
                  </a:lnTo>
                  <a:lnTo>
                    <a:pt x="868" y="785"/>
                  </a:lnTo>
                  <a:lnTo>
                    <a:pt x="919" y="714"/>
                  </a:lnTo>
                  <a:lnTo>
                    <a:pt x="965" y="643"/>
                  </a:lnTo>
                  <a:lnTo>
                    <a:pt x="1010" y="574"/>
                  </a:lnTo>
                  <a:lnTo>
                    <a:pt x="1056" y="509"/>
                  </a:lnTo>
                  <a:lnTo>
                    <a:pt x="1100" y="446"/>
                  </a:lnTo>
                  <a:lnTo>
                    <a:pt x="1144" y="396"/>
                  </a:lnTo>
                  <a:lnTo>
                    <a:pt x="1184" y="337"/>
                  </a:lnTo>
                  <a:lnTo>
                    <a:pt x="1228" y="284"/>
                  </a:lnTo>
                  <a:lnTo>
                    <a:pt x="1268" y="233"/>
                  </a:lnTo>
                  <a:lnTo>
                    <a:pt x="1301" y="185"/>
                  </a:lnTo>
                  <a:lnTo>
                    <a:pt x="1334" y="142"/>
                  </a:lnTo>
                  <a:lnTo>
                    <a:pt x="1367" y="104"/>
                  </a:lnTo>
                  <a:lnTo>
                    <a:pt x="1398" y="71"/>
                  </a:lnTo>
                  <a:lnTo>
                    <a:pt x="1418" y="45"/>
                  </a:lnTo>
                  <a:lnTo>
                    <a:pt x="1438" y="24"/>
                  </a:lnTo>
                  <a:lnTo>
                    <a:pt x="1451" y="0"/>
                  </a:lnTo>
                  <a:lnTo>
                    <a:pt x="1462" y="45"/>
                  </a:lnTo>
                  <a:lnTo>
                    <a:pt x="1451" y="91"/>
                  </a:lnTo>
                  <a:lnTo>
                    <a:pt x="1427" y="142"/>
                  </a:lnTo>
                  <a:lnTo>
                    <a:pt x="1389" y="201"/>
                  </a:lnTo>
                  <a:lnTo>
                    <a:pt x="1352" y="254"/>
                  </a:lnTo>
                  <a:lnTo>
                    <a:pt x="1321" y="311"/>
                  </a:lnTo>
                  <a:lnTo>
                    <a:pt x="1301" y="361"/>
                  </a:lnTo>
                  <a:lnTo>
                    <a:pt x="1299" y="406"/>
                  </a:lnTo>
                  <a:lnTo>
                    <a:pt x="1323" y="375"/>
                  </a:lnTo>
                  <a:lnTo>
                    <a:pt x="1352" y="351"/>
                  </a:lnTo>
                  <a:lnTo>
                    <a:pt x="1383" y="325"/>
                  </a:lnTo>
                  <a:lnTo>
                    <a:pt x="1414" y="302"/>
                  </a:lnTo>
                  <a:lnTo>
                    <a:pt x="1445" y="286"/>
                  </a:lnTo>
                  <a:lnTo>
                    <a:pt x="1476" y="268"/>
                  </a:lnTo>
                  <a:lnTo>
                    <a:pt x="1507" y="252"/>
                  </a:lnTo>
                  <a:lnTo>
                    <a:pt x="1531" y="233"/>
                  </a:lnTo>
                  <a:lnTo>
                    <a:pt x="1562" y="221"/>
                  </a:lnTo>
                  <a:lnTo>
                    <a:pt x="1593" y="225"/>
                  </a:lnTo>
                  <a:lnTo>
                    <a:pt x="1617" y="237"/>
                  </a:lnTo>
                  <a:lnTo>
                    <a:pt x="1643" y="264"/>
                  </a:lnTo>
                  <a:lnTo>
                    <a:pt x="1668" y="294"/>
                  </a:lnTo>
                  <a:lnTo>
                    <a:pt x="1694" y="325"/>
                  </a:lnTo>
                  <a:lnTo>
                    <a:pt x="1723" y="353"/>
                  </a:lnTo>
                  <a:lnTo>
                    <a:pt x="1754" y="379"/>
                  </a:lnTo>
                  <a:lnTo>
                    <a:pt x="1758" y="388"/>
                  </a:lnTo>
                  <a:lnTo>
                    <a:pt x="1767" y="396"/>
                  </a:lnTo>
                  <a:lnTo>
                    <a:pt x="1780" y="410"/>
                  </a:lnTo>
                  <a:lnTo>
                    <a:pt x="1798" y="422"/>
                  </a:lnTo>
                  <a:lnTo>
                    <a:pt x="1813" y="442"/>
                  </a:lnTo>
                  <a:lnTo>
                    <a:pt x="1838" y="467"/>
                  </a:lnTo>
                  <a:lnTo>
                    <a:pt x="1858" y="491"/>
                  </a:lnTo>
                  <a:lnTo>
                    <a:pt x="1882" y="517"/>
                  </a:lnTo>
                  <a:lnTo>
                    <a:pt x="1904" y="544"/>
                  </a:lnTo>
                  <a:lnTo>
                    <a:pt x="1928" y="568"/>
                  </a:lnTo>
                  <a:lnTo>
                    <a:pt x="1946" y="593"/>
                  </a:lnTo>
                  <a:lnTo>
                    <a:pt x="1966" y="611"/>
                  </a:lnTo>
                  <a:lnTo>
                    <a:pt x="1979" y="627"/>
                  </a:lnTo>
                  <a:lnTo>
                    <a:pt x="1997" y="639"/>
                  </a:lnTo>
                  <a:lnTo>
                    <a:pt x="2010" y="651"/>
                  </a:lnTo>
                  <a:lnTo>
                    <a:pt x="2017" y="651"/>
                  </a:lnTo>
                  <a:lnTo>
                    <a:pt x="2010" y="631"/>
                  </a:lnTo>
                  <a:lnTo>
                    <a:pt x="1997" y="613"/>
                  </a:lnTo>
                  <a:lnTo>
                    <a:pt x="1979" y="584"/>
                  </a:lnTo>
                  <a:lnTo>
                    <a:pt x="1966" y="558"/>
                  </a:lnTo>
                  <a:lnTo>
                    <a:pt x="1946" y="522"/>
                  </a:lnTo>
                  <a:lnTo>
                    <a:pt x="1924" y="489"/>
                  </a:lnTo>
                  <a:lnTo>
                    <a:pt x="1904" y="448"/>
                  </a:lnTo>
                  <a:lnTo>
                    <a:pt x="1882" y="422"/>
                  </a:lnTo>
                  <a:lnTo>
                    <a:pt x="1858" y="382"/>
                  </a:lnTo>
                  <a:lnTo>
                    <a:pt x="1838" y="341"/>
                  </a:lnTo>
                  <a:lnTo>
                    <a:pt x="1820" y="311"/>
                  </a:lnTo>
                  <a:lnTo>
                    <a:pt x="1798" y="272"/>
                  </a:lnTo>
                  <a:lnTo>
                    <a:pt x="1783" y="237"/>
                  </a:lnTo>
                  <a:lnTo>
                    <a:pt x="1774" y="211"/>
                  </a:lnTo>
                  <a:lnTo>
                    <a:pt x="1763" y="185"/>
                  </a:lnTo>
                  <a:lnTo>
                    <a:pt x="1758" y="164"/>
                  </a:lnTo>
                  <a:lnTo>
                    <a:pt x="1758" y="160"/>
                  </a:lnTo>
                  <a:lnTo>
                    <a:pt x="1749" y="158"/>
                  </a:lnTo>
                  <a:lnTo>
                    <a:pt x="1743" y="158"/>
                  </a:lnTo>
                  <a:lnTo>
                    <a:pt x="1732" y="154"/>
                  </a:lnTo>
                  <a:lnTo>
                    <a:pt x="1727" y="150"/>
                  </a:lnTo>
                  <a:lnTo>
                    <a:pt x="1716" y="150"/>
                  </a:lnTo>
                  <a:lnTo>
                    <a:pt x="1712" y="142"/>
                  </a:lnTo>
                  <a:lnTo>
                    <a:pt x="1701" y="140"/>
                  </a:lnTo>
                  <a:lnTo>
                    <a:pt x="1701" y="126"/>
                  </a:lnTo>
                  <a:lnTo>
                    <a:pt x="1699" y="110"/>
                  </a:lnTo>
                  <a:lnTo>
                    <a:pt x="1694" y="93"/>
                  </a:lnTo>
                  <a:lnTo>
                    <a:pt x="1681" y="83"/>
                  </a:lnTo>
                  <a:lnTo>
                    <a:pt x="1701" y="79"/>
                  </a:lnTo>
                  <a:lnTo>
                    <a:pt x="1716" y="79"/>
                  </a:lnTo>
                  <a:lnTo>
                    <a:pt x="1736" y="83"/>
                  </a:lnTo>
                  <a:lnTo>
                    <a:pt x="1754" y="87"/>
                  </a:lnTo>
                  <a:lnTo>
                    <a:pt x="1767" y="93"/>
                  </a:lnTo>
                  <a:lnTo>
                    <a:pt x="1783" y="104"/>
                  </a:lnTo>
                  <a:lnTo>
                    <a:pt x="1798" y="116"/>
                  </a:lnTo>
                  <a:lnTo>
                    <a:pt x="1811" y="126"/>
                  </a:lnTo>
                  <a:lnTo>
                    <a:pt x="1836" y="142"/>
                  </a:lnTo>
                  <a:lnTo>
                    <a:pt x="1853" y="164"/>
                  </a:lnTo>
                  <a:lnTo>
                    <a:pt x="1873" y="183"/>
                  </a:lnTo>
                  <a:lnTo>
                    <a:pt x="1893" y="207"/>
                  </a:lnTo>
                  <a:lnTo>
                    <a:pt x="1913" y="227"/>
                  </a:lnTo>
                  <a:lnTo>
                    <a:pt x="1928" y="252"/>
                  </a:lnTo>
                  <a:lnTo>
                    <a:pt x="1946" y="276"/>
                  </a:lnTo>
                  <a:lnTo>
                    <a:pt x="1957" y="300"/>
                  </a:lnTo>
                  <a:lnTo>
                    <a:pt x="1975" y="321"/>
                  </a:lnTo>
                  <a:lnTo>
                    <a:pt x="1990" y="349"/>
                  </a:lnTo>
                  <a:lnTo>
                    <a:pt x="2003" y="371"/>
                  </a:lnTo>
                  <a:lnTo>
                    <a:pt x="2021" y="396"/>
                  </a:lnTo>
                  <a:lnTo>
                    <a:pt x="2041" y="416"/>
                  </a:lnTo>
                  <a:lnTo>
                    <a:pt x="2054" y="432"/>
                  </a:lnTo>
                  <a:lnTo>
                    <a:pt x="2074" y="453"/>
                  </a:lnTo>
                  <a:lnTo>
                    <a:pt x="2092" y="475"/>
                  </a:lnTo>
                  <a:lnTo>
                    <a:pt x="2136" y="517"/>
                  </a:lnTo>
                  <a:lnTo>
                    <a:pt x="2182" y="558"/>
                  </a:lnTo>
                  <a:lnTo>
                    <a:pt x="2226" y="601"/>
                  </a:lnTo>
                  <a:lnTo>
                    <a:pt x="2268" y="639"/>
                  </a:lnTo>
                  <a:lnTo>
                    <a:pt x="2308" y="682"/>
                  </a:lnTo>
                  <a:lnTo>
                    <a:pt x="2352" y="720"/>
                  </a:lnTo>
                  <a:lnTo>
                    <a:pt x="2392" y="761"/>
                  </a:lnTo>
                  <a:lnTo>
                    <a:pt x="2434" y="795"/>
                  </a:lnTo>
                  <a:lnTo>
                    <a:pt x="2480" y="832"/>
                  </a:lnTo>
                  <a:lnTo>
                    <a:pt x="2525" y="866"/>
                  </a:lnTo>
                  <a:lnTo>
                    <a:pt x="2569" y="903"/>
                  </a:lnTo>
                  <a:lnTo>
                    <a:pt x="2613" y="935"/>
                  </a:lnTo>
                  <a:lnTo>
                    <a:pt x="2659" y="962"/>
                  </a:lnTo>
                  <a:lnTo>
                    <a:pt x="2706" y="992"/>
                  </a:lnTo>
                  <a:lnTo>
                    <a:pt x="2752" y="1019"/>
                  </a:lnTo>
                  <a:lnTo>
                    <a:pt x="2798" y="1043"/>
                  </a:lnTo>
                  <a:lnTo>
                    <a:pt x="2818" y="1047"/>
                  </a:lnTo>
                  <a:lnTo>
                    <a:pt x="2832" y="1041"/>
                  </a:lnTo>
                  <a:lnTo>
                    <a:pt x="2851" y="1027"/>
                  </a:lnTo>
                  <a:lnTo>
                    <a:pt x="2873" y="1008"/>
                  </a:lnTo>
                  <a:lnTo>
                    <a:pt x="2889" y="988"/>
                  </a:lnTo>
                  <a:lnTo>
                    <a:pt x="2909" y="968"/>
                  </a:lnTo>
                  <a:lnTo>
                    <a:pt x="2929" y="943"/>
                  </a:lnTo>
                  <a:lnTo>
                    <a:pt x="2946" y="929"/>
                  </a:lnTo>
                  <a:lnTo>
                    <a:pt x="2973" y="913"/>
                  </a:lnTo>
                  <a:lnTo>
                    <a:pt x="3002" y="895"/>
                  </a:lnTo>
                  <a:lnTo>
                    <a:pt x="3032" y="881"/>
                  </a:lnTo>
                  <a:lnTo>
                    <a:pt x="3059" y="864"/>
                  </a:lnTo>
                  <a:lnTo>
                    <a:pt x="3088" y="842"/>
                  </a:lnTo>
                  <a:lnTo>
                    <a:pt x="3116" y="822"/>
                  </a:lnTo>
                  <a:lnTo>
                    <a:pt x="3145" y="803"/>
                  </a:lnTo>
                  <a:lnTo>
                    <a:pt x="3172" y="781"/>
                  </a:lnTo>
                  <a:lnTo>
                    <a:pt x="3205" y="753"/>
                  </a:lnTo>
                  <a:lnTo>
                    <a:pt x="3242" y="716"/>
                  </a:lnTo>
                  <a:lnTo>
                    <a:pt x="3278" y="682"/>
                  </a:lnTo>
                  <a:lnTo>
                    <a:pt x="3313" y="643"/>
                  </a:lnTo>
                  <a:lnTo>
                    <a:pt x="3346" y="607"/>
                  </a:lnTo>
                  <a:lnTo>
                    <a:pt x="3368" y="572"/>
                  </a:lnTo>
                  <a:lnTo>
                    <a:pt x="3381" y="544"/>
                  </a:lnTo>
                  <a:lnTo>
                    <a:pt x="3388" y="526"/>
                  </a:lnTo>
                  <a:lnTo>
                    <a:pt x="3392" y="528"/>
                  </a:lnTo>
                  <a:lnTo>
                    <a:pt x="3392" y="544"/>
                  </a:lnTo>
                  <a:lnTo>
                    <a:pt x="3392" y="572"/>
                  </a:lnTo>
                  <a:lnTo>
                    <a:pt x="3392" y="603"/>
                  </a:lnTo>
                  <a:lnTo>
                    <a:pt x="3392" y="639"/>
                  </a:lnTo>
                  <a:lnTo>
                    <a:pt x="3388" y="682"/>
                  </a:lnTo>
                  <a:lnTo>
                    <a:pt x="3375" y="722"/>
                  </a:lnTo>
                  <a:lnTo>
                    <a:pt x="3355" y="767"/>
                  </a:lnTo>
                  <a:lnTo>
                    <a:pt x="3368" y="761"/>
                  </a:lnTo>
                  <a:lnTo>
                    <a:pt x="3381" y="747"/>
                  </a:lnTo>
                  <a:lnTo>
                    <a:pt x="3399" y="722"/>
                  </a:lnTo>
                  <a:lnTo>
                    <a:pt x="3412" y="696"/>
                  </a:lnTo>
                  <a:lnTo>
                    <a:pt x="3430" y="668"/>
                  </a:lnTo>
                  <a:lnTo>
                    <a:pt x="3443" y="639"/>
                  </a:lnTo>
                  <a:lnTo>
                    <a:pt x="3454" y="621"/>
                  </a:lnTo>
                  <a:lnTo>
                    <a:pt x="3472" y="607"/>
                  </a:lnTo>
                  <a:lnTo>
                    <a:pt x="3481" y="621"/>
                  </a:lnTo>
                  <a:lnTo>
                    <a:pt x="3503" y="639"/>
                  </a:lnTo>
                  <a:lnTo>
                    <a:pt x="3534" y="664"/>
                  </a:lnTo>
                  <a:lnTo>
                    <a:pt x="3556" y="688"/>
                  </a:lnTo>
                  <a:lnTo>
                    <a:pt x="3580" y="702"/>
                  </a:lnTo>
                  <a:lnTo>
                    <a:pt x="3593" y="710"/>
                  </a:lnTo>
                  <a:lnTo>
                    <a:pt x="3587" y="698"/>
                  </a:lnTo>
                  <a:lnTo>
                    <a:pt x="3576" y="682"/>
                  </a:lnTo>
                  <a:lnTo>
                    <a:pt x="3562" y="653"/>
                  </a:lnTo>
                  <a:lnTo>
                    <a:pt x="3554" y="623"/>
                  </a:lnTo>
                  <a:lnTo>
                    <a:pt x="3543" y="595"/>
                  </a:lnTo>
                  <a:lnTo>
                    <a:pt x="3529" y="568"/>
                  </a:lnTo>
                  <a:lnTo>
                    <a:pt x="3525" y="550"/>
                  </a:lnTo>
                  <a:lnTo>
                    <a:pt x="3521" y="536"/>
                  </a:lnTo>
                  <a:lnTo>
                    <a:pt x="3587" y="601"/>
                  </a:lnTo>
                  <a:lnTo>
                    <a:pt x="3642" y="664"/>
                  </a:lnTo>
                  <a:lnTo>
                    <a:pt x="3697" y="720"/>
                  </a:lnTo>
                  <a:lnTo>
                    <a:pt x="3744" y="777"/>
                  </a:lnTo>
                  <a:lnTo>
                    <a:pt x="3790" y="828"/>
                  </a:lnTo>
                  <a:lnTo>
                    <a:pt x="3832" y="868"/>
                  </a:lnTo>
                  <a:lnTo>
                    <a:pt x="3874" y="905"/>
                  </a:lnTo>
                  <a:lnTo>
                    <a:pt x="3918" y="937"/>
                  </a:lnTo>
                  <a:lnTo>
                    <a:pt x="3956" y="962"/>
                  </a:lnTo>
                  <a:lnTo>
                    <a:pt x="3995" y="978"/>
                  </a:lnTo>
                  <a:lnTo>
                    <a:pt x="4042" y="982"/>
                  </a:lnTo>
                  <a:lnTo>
                    <a:pt x="4081" y="982"/>
                  </a:lnTo>
                  <a:lnTo>
                    <a:pt x="4130" y="978"/>
                  </a:lnTo>
                  <a:lnTo>
                    <a:pt x="4183" y="956"/>
                  </a:lnTo>
                  <a:lnTo>
                    <a:pt x="4236" y="925"/>
                  </a:lnTo>
                  <a:lnTo>
                    <a:pt x="4296" y="881"/>
                  </a:lnTo>
                  <a:lnTo>
                    <a:pt x="4313" y="874"/>
                  </a:lnTo>
                  <a:lnTo>
                    <a:pt x="4344" y="868"/>
                  </a:lnTo>
                  <a:lnTo>
                    <a:pt x="4380" y="864"/>
                  </a:lnTo>
                  <a:lnTo>
                    <a:pt x="4422" y="852"/>
                  </a:lnTo>
                  <a:lnTo>
                    <a:pt x="4466" y="846"/>
                  </a:lnTo>
                  <a:lnTo>
                    <a:pt x="4501" y="838"/>
                  </a:lnTo>
                  <a:lnTo>
                    <a:pt x="4528" y="832"/>
                  </a:lnTo>
                  <a:lnTo>
                    <a:pt x="4536" y="820"/>
                  </a:lnTo>
                  <a:lnTo>
                    <a:pt x="4552" y="806"/>
                  </a:lnTo>
                  <a:lnTo>
                    <a:pt x="4563" y="791"/>
                  </a:lnTo>
                  <a:lnTo>
                    <a:pt x="4576" y="777"/>
                  </a:lnTo>
                  <a:lnTo>
                    <a:pt x="4594" y="767"/>
                  </a:lnTo>
                  <a:lnTo>
                    <a:pt x="4614" y="755"/>
                  </a:lnTo>
                  <a:lnTo>
                    <a:pt x="4631" y="747"/>
                  </a:lnTo>
                  <a:lnTo>
                    <a:pt x="4651" y="735"/>
                  </a:lnTo>
                  <a:lnTo>
                    <a:pt x="4664" y="728"/>
                  </a:lnTo>
                  <a:lnTo>
                    <a:pt x="4689" y="720"/>
                  </a:lnTo>
                  <a:lnTo>
                    <a:pt x="4709" y="714"/>
                  </a:lnTo>
                  <a:lnTo>
                    <a:pt x="4728" y="702"/>
                  </a:lnTo>
                  <a:lnTo>
                    <a:pt x="4748" y="696"/>
                  </a:lnTo>
                  <a:lnTo>
                    <a:pt x="4764" y="688"/>
                  </a:lnTo>
                  <a:lnTo>
                    <a:pt x="4784" y="682"/>
                  </a:lnTo>
                  <a:lnTo>
                    <a:pt x="4797" y="670"/>
                  </a:lnTo>
                  <a:lnTo>
                    <a:pt x="4810" y="664"/>
                  </a:lnTo>
                  <a:lnTo>
                    <a:pt x="4815" y="664"/>
                  </a:lnTo>
                  <a:lnTo>
                    <a:pt x="4806" y="670"/>
                  </a:lnTo>
                  <a:lnTo>
                    <a:pt x="4799" y="684"/>
                  </a:lnTo>
                  <a:lnTo>
                    <a:pt x="4788" y="702"/>
                  </a:lnTo>
                  <a:lnTo>
                    <a:pt x="4779" y="720"/>
                  </a:lnTo>
                  <a:lnTo>
                    <a:pt x="4773" y="735"/>
                  </a:lnTo>
                  <a:lnTo>
                    <a:pt x="4764" y="749"/>
                  </a:lnTo>
                  <a:lnTo>
                    <a:pt x="4766" y="753"/>
                  </a:lnTo>
                  <a:lnTo>
                    <a:pt x="4799" y="755"/>
                  </a:lnTo>
                  <a:lnTo>
                    <a:pt x="4830" y="747"/>
                  </a:lnTo>
                  <a:lnTo>
                    <a:pt x="4852" y="728"/>
                  </a:lnTo>
                  <a:lnTo>
                    <a:pt x="4881" y="702"/>
                  </a:lnTo>
                  <a:lnTo>
                    <a:pt x="4903" y="684"/>
                  </a:lnTo>
                  <a:lnTo>
                    <a:pt x="4929" y="668"/>
                  </a:lnTo>
                  <a:lnTo>
                    <a:pt x="4956" y="657"/>
                  </a:lnTo>
                  <a:lnTo>
                    <a:pt x="4980" y="670"/>
                  </a:lnTo>
                  <a:lnTo>
                    <a:pt x="5009" y="688"/>
                  </a:lnTo>
                  <a:lnTo>
                    <a:pt x="5042" y="714"/>
                  </a:lnTo>
                  <a:lnTo>
                    <a:pt x="5073" y="735"/>
                  </a:lnTo>
                  <a:lnTo>
                    <a:pt x="5097" y="753"/>
                  </a:lnTo>
                  <a:lnTo>
                    <a:pt x="5119" y="761"/>
                  </a:lnTo>
                  <a:lnTo>
                    <a:pt x="5133" y="771"/>
                  </a:lnTo>
                  <a:lnTo>
                    <a:pt x="5135" y="767"/>
                  </a:lnTo>
                  <a:lnTo>
                    <a:pt x="5130" y="755"/>
                  </a:lnTo>
                  <a:lnTo>
                    <a:pt x="5119" y="739"/>
                  </a:lnTo>
                  <a:lnTo>
                    <a:pt x="5130" y="728"/>
                  </a:lnTo>
                  <a:lnTo>
                    <a:pt x="5144" y="728"/>
                  </a:lnTo>
                  <a:lnTo>
                    <a:pt x="5166" y="730"/>
                  </a:lnTo>
                  <a:lnTo>
                    <a:pt x="5201" y="747"/>
                  </a:lnTo>
                  <a:lnTo>
                    <a:pt x="5243" y="761"/>
                  </a:lnTo>
                  <a:lnTo>
                    <a:pt x="5287" y="781"/>
                  </a:lnTo>
                  <a:lnTo>
                    <a:pt x="5338" y="806"/>
                  </a:lnTo>
                  <a:lnTo>
                    <a:pt x="5389" y="832"/>
                  </a:lnTo>
                  <a:lnTo>
                    <a:pt x="5442" y="860"/>
                  </a:lnTo>
                  <a:lnTo>
                    <a:pt x="5495" y="889"/>
                  </a:lnTo>
                  <a:lnTo>
                    <a:pt x="5541" y="913"/>
                  </a:lnTo>
                  <a:lnTo>
                    <a:pt x="5594" y="943"/>
                  </a:lnTo>
                  <a:lnTo>
                    <a:pt x="5634" y="968"/>
                  </a:lnTo>
                  <a:lnTo>
                    <a:pt x="5669" y="982"/>
                  </a:lnTo>
                  <a:lnTo>
                    <a:pt x="5698" y="1002"/>
                  </a:lnTo>
                  <a:lnTo>
                    <a:pt x="5678" y="1019"/>
                  </a:lnTo>
                  <a:lnTo>
                    <a:pt x="5665" y="1019"/>
                  </a:lnTo>
                  <a:lnTo>
                    <a:pt x="5643" y="1019"/>
                  </a:lnTo>
                  <a:lnTo>
                    <a:pt x="5618" y="1008"/>
                  </a:lnTo>
                  <a:lnTo>
                    <a:pt x="5603" y="1002"/>
                  </a:lnTo>
                  <a:lnTo>
                    <a:pt x="5579" y="1000"/>
                  </a:lnTo>
                  <a:lnTo>
                    <a:pt x="5557" y="994"/>
                  </a:lnTo>
                  <a:lnTo>
                    <a:pt x="5537" y="1000"/>
                  </a:lnTo>
                  <a:lnTo>
                    <a:pt x="5552" y="1002"/>
                  </a:lnTo>
                  <a:lnTo>
                    <a:pt x="5574" y="1006"/>
                  </a:lnTo>
                  <a:lnTo>
                    <a:pt x="5603" y="1019"/>
                  </a:lnTo>
                  <a:lnTo>
                    <a:pt x="5632" y="1021"/>
                  </a:lnTo>
                  <a:lnTo>
                    <a:pt x="5652" y="1033"/>
                  </a:lnTo>
                  <a:lnTo>
                    <a:pt x="5678" y="1043"/>
                  </a:lnTo>
                  <a:lnTo>
                    <a:pt x="5698" y="1053"/>
                  </a:lnTo>
                  <a:lnTo>
                    <a:pt x="5716" y="1059"/>
                  </a:lnTo>
                  <a:lnTo>
                    <a:pt x="5735" y="1069"/>
                  </a:lnTo>
                  <a:lnTo>
                    <a:pt x="5760" y="1077"/>
                  </a:lnTo>
                  <a:lnTo>
                    <a:pt x="5780" y="1083"/>
                  </a:lnTo>
                  <a:lnTo>
                    <a:pt x="5800" y="1092"/>
                  </a:lnTo>
                  <a:lnTo>
                    <a:pt x="5824" y="1098"/>
                  </a:lnTo>
                  <a:lnTo>
                    <a:pt x="5841" y="1106"/>
                  </a:lnTo>
                  <a:lnTo>
                    <a:pt x="5859" y="1110"/>
                  </a:lnTo>
                  <a:lnTo>
                    <a:pt x="5883" y="1120"/>
                  </a:lnTo>
                  <a:lnTo>
                    <a:pt x="5901" y="1122"/>
                  </a:lnTo>
                  <a:lnTo>
                    <a:pt x="5921" y="1130"/>
                  </a:lnTo>
                  <a:lnTo>
                    <a:pt x="5941" y="1136"/>
                  </a:lnTo>
                  <a:lnTo>
                    <a:pt x="5963" y="1146"/>
                  </a:lnTo>
                  <a:lnTo>
                    <a:pt x="5983" y="1148"/>
                  </a:lnTo>
                  <a:lnTo>
                    <a:pt x="6007" y="1158"/>
                  </a:lnTo>
                  <a:lnTo>
                    <a:pt x="6027" y="1167"/>
                  </a:lnTo>
                  <a:lnTo>
                    <a:pt x="6049" y="1177"/>
                  </a:lnTo>
                  <a:lnTo>
                    <a:pt x="6060" y="1181"/>
                  </a:lnTo>
                  <a:lnTo>
                    <a:pt x="6076" y="1187"/>
                  </a:lnTo>
                  <a:lnTo>
                    <a:pt x="6091" y="1199"/>
                  </a:lnTo>
                  <a:lnTo>
                    <a:pt x="6104" y="1207"/>
                  </a:lnTo>
                  <a:lnTo>
                    <a:pt x="6122" y="1215"/>
                  </a:lnTo>
                  <a:lnTo>
                    <a:pt x="6135" y="1223"/>
                  </a:lnTo>
                  <a:lnTo>
                    <a:pt x="6151" y="1234"/>
                  </a:lnTo>
                  <a:lnTo>
                    <a:pt x="6159" y="1238"/>
                  </a:lnTo>
                  <a:lnTo>
                    <a:pt x="6201" y="1252"/>
                  </a:lnTo>
                  <a:lnTo>
                    <a:pt x="6246" y="1274"/>
                  </a:lnTo>
                  <a:lnTo>
                    <a:pt x="6294" y="1298"/>
                  </a:lnTo>
                  <a:lnTo>
                    <a:pt x="6343" y="1321"/>
                  </a:lnTo>
                  <a:lnTo>
                    <a:pt x="6394" y="1351"/>
                  </a:lnTo>
                  <a:lnTo>
                    <a:pt x="6447" y="1380"/>
                  </a:lnTo>
                  <a:lnTo>
                    <a:pt x="6497" y="1412"/>
                  </a:lnTo>
                  <a:lnTo>
                    <a:pt x="6557" y="1440"/>
                  </a:lnTo>
                  <a:lnTo>
                    <a:pt x="6610" y="1471"/>
                  </a:lnTo>
                  <a:lnTo>
                    <a:pt x="6665" y="1497"/>
                  </a:lnTo>
                  <a:lnTo>
                    <a:pt x="6716" y="1528"/>
                  </a:lnTo>
                  <a:lnTo>
                    <a:pt x="6771" y="1548"/>
                  </a:lnTo>
                  <a:lnTo>
                    <a:pt x="6818" y="1568"/>
                  </a:lnTo>
                  <a:lnTo>
                    <a:pt x="6866" y="1587"/>
                  </a:lnTo>
                  <a:lnTo>
                    <a:pt x="6913" y="1593"/>
                  </a:lnTo>
                  <a:lnTo>
                    <a:pt x="6954" y="1601"/>
                  </a:lnTo>
                  <a:lnTo>
                    <a:pt x="0" y="1601"/>
                  </a:lnTo>
                  <a:close/>
                </a:path>
              </a:pathLst>
            </a:custGeom>
            <a:solidFill>
              <a:srgbClr val="993300"/>
            </a:solidFill>
            <a:ln w="9525">
              <a:noFill/>
              <a:round/>
              <a:headEnd/>
              <a:tailEnd/>
            </a:ln>
          </p:spPr>
          <p:txBody>
            <a:bodyPr/>
            <a:lstStyle/>
            <a:p>
              <a:pPr>
                <a:defRPr/>
              </a:pPr>
              <a:endParaRPr lang="en-US" dirty="0"/>
            </a:p>
          </p:txBody>
        </p:sp>
        <p:sp>
          <p:nvSpPr>
            <p:cNvPr id="21" name="Freeform 219" descr="Null"/>
            <p:cNvSpPr>
              <a:spLocks/>
            </p:cNvSpPr>
            <p:nvPr/>
          </p:nvSpPr>
          <p:spPr bwMode="auto">
            <a:xfrm rot="30498">
              <a:off x="5206135" y="5287405"/>
              <a:ext cx="196056" cy="451656"/>
            </a:xfrm>
            <a:custGeom>
              <a:avLst/>
              <a:gdLst/>
              <a:ahLst/>
              <a:cxnLst>
                <a:cxn ang="0">
                  <a:pos x="42" y="87"/>
                </a:cxn>
                <a:cxn ang="0">
                  <a:pos x="106" y="0"/>
                </a:cxn>
                <a:cxn ang="0">
                  <a:pos x="175" y="87"/>
                </a:cxn>
                <a:cxn ang="0">
                  <a:pos x="186" y="121"/>
                </a:cxn>
                <a:cxn ang="0">
                  <a:pos x="206" y="184"/>
                </a:cxn>
                <a:cxn ang="0">
                  <a:pos x="239" y="261"/>
                </a:cxn>
                <a:cxn ang="0">
                  <a:pos x="111" y="170"/>
                </a:cxn>
                <a:cxn ang="0">
                  <a:pos x="0" y="340"/>
                </a:cxn>
                <a:cxn ang="0">
                  <a:pos x="11" y="271"/>
                </a:cxn>
                <a:cxn ang="0">
                  <a:pos x="42" y="223"/>
                </a:cxn>
                <a:cxn ang="0">
                  <a:pos x="16" y="101"/>
                </a:cxn>
                <a:cxn ang="0">
                  <a:pos x="42" y="87"/>
                </a:cxn>
              </a:cxnLst>
              <a:rect l="0" t="0" r="r" b="b"/>
              <a:pathLst>
                <a:path w="239" h="340">
                  <a:moveTo>
                    <a:pt x="42" y="87"/>
                  </a:moveTo>
                  <a:lnTo>
                    <a:pt x="106" y="0"/>
                  </a:lnTo>
                  <a:lnTo>
                    <a:pt x="175" y="87"/>
                  </a:lnTo>
                  <a:lnTo>
                    <a:pt x="186" y="121"/>
                  </a:lnTo>
                  <a:lnTo>
                    <a:pt x="206" y="184"/>
                  </a:lnTo>
                  <a:lnTo>
                    <a:pt x="239" y="261"/>
                  </a:lnTo>
                  <a:lnTo>
                    <a:pt x="111" y="170"/>
                  </a:lnTo>
                  <a:lnTo>
                    <a:pt x="0" y="340"/>
                  </a:lnTo>
                  <a:lnTo>
                    <a:pt x="11" y="271"/>
                  </a:lnTo>
                  <a:lnTo>
                    <a:pt x="42" y="223"/>
                  </a:lnTo>
                  <a:lnTo>
                    <a:pt x="16" y="101"/>
                  </a:lnTo>
                  <a:lnTo>
                    <a:pt x="42" y="87"/>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23" name="Freeform 221" descr="Null"/>
            <p:cNvSpPr>
              <a:spLocks/>
            </p:cNvSpPr>
            <p:nvPr/>
          </p:nvSpPr>
          <p:spPr bwMode="auto">
            <a:xfrm rot="30498">
              <a:off x="3248086" y="4530938"/>
              <a:ext cx="715103" cy="1031243"/>
            </a:xfrm>
            <a:custGeom>
              <a:avLst/>
              <a:gdLst/>
              <a:ahLst/>
              <a:cxnLst>
                <a:cxn ang="0">
                  <a:pos x="150" y="160"/>
                </a:cxn>
                <a:cxn ang="0">
                  <a:pos x="279" y="0"/>
                </a:cxn>
                <a:cxn ang="0">
                  <a:pos x="462" y="231"/>
                </a:cxn>
                <a:cxn ang="0">
                  <a:pos x="720" y="791"/>
                </a:cxn>
                <a:cxn ang="0">
                  <a:pos x="290" y="371"/>
                </a:cxn>
                <a:cxn ang="0">
                  <a:pos x="139" y="430"/>
                </a:cxn>
                <a:cxn ang="0">
                  <a:pos x="42" y="509"/>
                </a:cxn>
                <a:cxn ang="0">
                  <a:pos x="0" y="570"/>
                </a:cxn>
                <a:cxn ang="0">
                  <a:pos x="0" y="509"/>
                </a:cxn>
                <a:cxn ang="0">
                  <a:pos x="128" y="300"/>
                </a:cxn>
                <a:cxn ang="0">
                  <a:pos x="150" y="160"/>
                </a:cxn>
              </a:cxnLst>
              <a:rect l="0" t="0" r="r" b="b"/>
              <a:pathLst>
                <a:path w="720" h="791">
                  <a:moveTo>
                    <a:pt x="150" y="160"/>
                  </a:moveTo>
                  <a:lnTo>
                    <a:pt x="279" y="0"/>
                  </a:lnTo>
                  <a:lnTo>
                    <a:pt x="462" y="231"/>
                  </a:lnTo>
                  <a:lnTo>
                    <a:pt x="720" y="791"/>
                  </a:lnTo>
                  <a:lnTo>
                    <a:pt x="290" y="371"/>
                  </a:lnTo>
                  <a:lnTo>
                    <a:pt x="139" y="430"/>
                  </a:lnTo>
                  <a:lnTo>
                    <a:pt x="42" y="509"/>
                  </a:lnTo>
                  <a:lnTo>
                    <a:pt x="0" y="570"/>
                  </a:lnTo>
                  <a:lnTo>
                    <a:pt x="0" y="509"/>
                  </a:lnTo>
                  <a:lnTo>
                    <a:pt x="128" y="300"/>
                  </a:lnTo>
                  <a:lnTo>
                    <a:pt x="150" y="160"/>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24" name="Freeform 222" descr="Null"/>
            <p:cNvSpPr>
              <a:spLocks/>
            </p:cNvSpPr>
            <p:nvPr/>
          </p:nvSpPr>
          <p:spPr bwMode="auto">
            <a:xfrm>
              <a:off x="2017707" y="6226315"/>
              <a:ext cx="6540235" cy="606286"/>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339966"/>
                </a:gs>
                <a:gs pos="100000">
                  <a:srgbClr val="996633"/>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26" name="Freeform 224" descr="Ground"/>
            <p:cNvSpPr>
              <a:spLocks/>
            </p:cNvSpPr>
            <p:nvPr/>
          </p:nvSpPr>
          <p:spPr bwMode="auto">
            <a:xfrm>
              <a:off x="1318943" y="6602323"/>
              <a:ext cx="7238999" cy="209141"/>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BF7F3F"/>
                </a:gs>
                <a:gs pos="100000">
                  <a:srgbClr val="993300"/>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27" name="Line 225" descr="Null"/>
            <p:cNvSpPr>
              <a:spLocks noChangeShapeType="1"/>
            </p:cNvSpPr>
            <p:nvPr/>
          </p:nvSpPr>
          <p:spPr bwMode="auto">
            <a:xfrm flipV="1">
              <a:off x="1318943" y="6788103"/>
              <a:ext cx="7238999" cy="18912"/>
            </a:xfrm>
            <a:prstGeom prst="line">
              <a:avLst/>
            </a:prstGeom>
            <a:noFill/>
            <a:ln w="76200">
              <a:solidFill>
                <a:srgbClr val="993300"/>
              </a:solidFill>
              <a:round/>
              <a:headEnd/>
              <a:tailEnd/>
            </a:ln>
            <a:effectLst/>
          </p:spPr>
          <p:txBody>
            <a:bodyPr lIns="0" tIns="0" rIns="0" bIns="0" anchor="ctr"/>
            <a:lstStyle/>
            <a:p>
              <a:pPr>
                <a:defRPr/>
              </a:pPr>
              <a:endParaRPr lang="en-US" dirty="0"/>
            </a:p>
          </p:txBody>
        </p:sp>
      </p:grpSp>
      <p:grpSp>
        <p:nvGrpSpPr>
          <p:cNvPr id="5" name="Pic-Screen Bean Radio Left" descr="Screen Bean man with Bendix King radio"/>
          <p:cNvGrpSpPr/>
          <p:nvPr/>
        </p:nvGrpSpPr>
        <p:grpSpPr>
          <a:xfrm>
            <a:off x="1381051" y="5671625"/>
            <a:ext cx="671487" cy="1073844"/>
            <a:chOff x="1381051" y="5671625"/>
            <a:chExt cx="671487" cy="1073844"/>
          </a:xfrm>
        </p:grpSpPr>
        <p:pic>
          <p:nvPicPr>
            <p:cNvPr id="3" name="Picture 2" descr="Screen Bean&#10;"/>
            <p:cNvPicPr>
              <a:picLocks noChangeAspect="1"/>
            </p:cNvPicPr>
            <p:nvPr/>
          </p:nvPicPr>
          <p:blipFill>
            <a:blip r:embed="rId3">
              <a:extLst>
                <a:ext uri="{BEBA8EAE-BF5A-486C-A8C5-ECC9F3942E4B}">
                  <a14:imgProps xmlns:a14="http://schemas.microsoft.com/office/drawing/2010/main">
                    <a14:imgLayer r:embed="rId4">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9216" name="Picture 9215" descr="Screen Bean with Radio"/>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grpSp>
        <p:nvGrpSpPr>
          <p:cNvPr id="2" name="Pic-Screen Bean Radio Right" descr="Screen Bean man with Bendix King radio"/>
          <p:cNvGrpSpPr/>
          <p:nvPr/>
        </p:nvGrpSpPr>
        <p:grpSpPr>
          <a:xfrm>
            <a:off x="6226753" y="5446061"/>
            <a:ext cx="205489" cy="369670"/>
            <a:chOff x="6580650" y="5262642"/>
            <a:chExt cx="205489" cy="369670"/>
          </a:xfrm>
        </p:grpSpPr>
        <p:pic>
          <p:nvPicPr>
            <p:cNvPr id="208" name="Picture 207" descr="Radio"/>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6580650" y="5262642"/>
              <a:ext cx="67469" cy="269875"/>
            </a:xfrm>
            <a:prstGeom prst="rect">
              <a:avLst/>
            </a:prstGeom>
          </p:spPr>
        </p:pic>
        <p:pic>
          <p:nvPicPr>
            <p:cNvPr id="4" name="Picture 3" descr="Screen Bean"/>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6594623" y="5311124"/>
              <a:ext cx="191516" cy="321188"/>
            </a:xfrm>
            <a:prstGeom prst="rect">
              <a:avLst/>
            </a:prstGeom>
          </p:spPr>
        </p:pic>
      </p:grpSp>
      <p:grpSp>
        <p:nvGrpSpPr>
          <p:cNvPr id="11" name="Line-Blocked" descr="Lines indicating mountains blocking radio transmissions"/>
          <p:cNvGrpSpPr/>
          <p:nvPr/>
        </p:nvGrpSpPr>
        <p:grpSpPr>
          <a:xfrm>
            <a:off x="2819400" y="5271810"/>
            <a:ext cx="2584791" cy="669690"/>
            <a:chOff x="2819400" y="5271810"/>
            <a:chExt cx="2584791" cy="669690"/>
          </a:xfrm>
        </p:grpSpPr>
        <p:cxnSp>
          <p:nvCxnSpPr>
            <p:cNvPr id="9" name="Straight Connector 8" descr="Null"/>
            <p:cNvCxnSpPr/>
            <p:nvPr/>
          </p:nvCxnSpPr>
          <p:spPr>
            <a:xfrm>
              <a:off x="2819400" y="5446061"/>
              <a:ext cx="0" cy="4954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descr="null"/>
            <p:cNvCxnSpPr/>
            <p:nvPr/>
          </p:nvCxnSpPr>
          <p:spPr>
            <a:xfrm>
              <a:off x="5404191" y="5271810"/>
              <a:ext cx="0" cy="4954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Arrow Blocked Left" descr="Arrow stopping as it hits a barrier, indicating the blockage of radio waves passing through mountains."/>
          <p:cNvCxnSpPr>
            <a:stCxn id="9216" idx="0"/>
          </p:cNvCxnSpPr>
          <p:nvPr/>
        </p:nvCxnSpPr>
        <p:spPr>
          <a:xfrm flipV="1">
            <a:off x="1985069" y="5667454"/>
            <a:ext cx="834331" cy="4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Arrow Blocked Right" descr="Arrow stopping as it hits a barrier, indicating the blockage of radio waves passing through mountains."/>
          <p:cNvCxnSpPr/>
          <p:nvPr/>
        </p:nvCxnSpPr>
        <p:spPr>
          <a:xfrm flipH="1">
            <a:off x="5404191" y="5469559"/>
            <a:ext cx="80858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4" name="Pic-Repeater" descr="Repeater on the highest mountain peak" title="Repeate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15351" y="3948427"/>
            <a:ext cx="416334" cy="921882"/>
          </a:xfrm>
          <a:prstGeom prst="rect">
            <a:avLst/>
          </a:prstGeom>
        </p:spPr>
      </p:pic>
      <p:cxnSp>
        <p:nvCxnSpPr>
          <p:cNvPr id="9223" name="Red Arrow" descr="Arrow points to the repeater "/>
          <p:cNvCxnSpPr/>
          <p:nvPr/>
        </p:nvCxnSpPr>
        <p:spPr>
          <a:xfrm>
            <a:off x="3026725" y="2819400"/>
            <a:ext cx="435925" cy="11430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18" name="Arrow Left to Repeater" descr="Arrow from man with radio on left side of the mountains going to the repeater on top of the mountains"/>
          <p:cNvCxnSpPr>
            <a:stCxn id="9216" idx="0"/>
          </p:cNvCxnSpPr>
          <p:nvPr/>
        </p:nvCxnSpPr>
        <p:spPr>
          <a:xfrm flipV="1">
            <a:off x="1985069" y="4114800"/>
            <a:ext cx="1477581" cy="155682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219" name="Text-170.9750"/>
          <p:cNvSpPr txBox="1"/>
          <p:nvPr/>
        </p:nvSpPr>
        <p:spPr>
          <a:xfrm>
            <a:off x="1683060" y="4609016"/>
            <a:ext cx="1136340"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170.9xxx MHz</a:t>
            </a:r>
          </a:p>
        </p:txBody>
      </p:sp>
      <p:cxnSp>
        <p:nvCxnSpPr>
          <p:cNvPr id="9221" name="Arrow Repeater to Right" descr="Arrow from the repeater on top of the mountains to the man with the radio on the right side of the mountains."/>
          <p:cNvCxnSpPr>
            <a:endCxn id="208" idx="0"/>
          </p:cNvCxnSpPr>
          <p:nvPr/>
        </p:nvCxnSpPr>
        <p:spPr>
          <a:xfrm>
            <a:off x="3620647" y="4163282"/>
            <a:ext cx="2639841" cy="12827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3" name="Text-168.7000"/>
          <p:cNvSpPr txBox="1"/>
          <p:nvPr/>
        </p:nvSpPr>
        <p:spPr>
          <a:xfrm>
            <a:off x="4831749" y="4362748"/>
            <a:ext cx="1144884"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168.7xxx MHz</a:t>
            </a:r>
          </a:p>
        </p:txBody>
      </p:sp>
      <p:pic>
        <p:nvPicPr>
          <p:cNvPr id="216" name="Pic-Home Button" descr="Home Button - clicking this will take you to the Main Menu">
            <a:hlinkClick r:id="rId12" action="ppaction://hlinksldjump" tooltip="Main Menu"/>
          </p:cNvPr>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30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par>
                                <p:cTn id="15" presetID="22" presetClass="entr" presetSubtype="2" fill="hold" nodeType="with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wipe(right)">
                                      <p:cBhvr>
                                        <p:cTn id="17" dur="1000"/>
                                        <p:tgtEl>
                                          <p:spTgt spid="2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childTnLst>
                                </p:cTn>
                              </p:par>
                              <p:par>
                                <p:cTn id="22" presetID="22" presetClass="entr" presetSubtype="1" fill="hold" nodeType="withEffect">
                                  <p:stCondLst>
                                    <p:cond delay="0"/>
                                  </p:stCondLst>
                                  <p:childTnLst>
                                    <p:set>
                                      <p:cBhvr>
                                        <p:cTn id="23" dur="1" fill="hold">
                                          <p:stCondLst>
                                            <p:cond delay="0"/>
                                          </p:stCondLst>
                                        </p:cTn>
                                        <p:tgtEl>
                                          <p:spTgt spid="9223"/>
                                        </p:tgtEl>
                                        <p:attrNameLst>
                                          <p:attrName>style.visibility</p:attrName>
                                        </p:attrNameLst>
                                      </p:cBhvr>
                                      <p:to>
                                        <p:strVal val="visible"/>
                                      </p:to>
                                    </p:set>
                                    <p:animEffect transition="in" filter="wipe(up)">
                                      <p:cBhvr>
                                        <p:cTn id="24" dur="500"/>
                                        <p:tgtEl>
                                          <p:spTgt spid="9223"/>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315">
                                            <p:txEl>
                                              <p:pRg st="2" end="2"/>
                                            </p:txEl>
                                          </p:spTgt>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92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218"/>
                                        </p:tgtEl>
                                        <p:attrNameLst>
                                          <p:attrName>style.visibility</p:attrName>
                                        </p:attrNameLst>
                                      </p:cBhvr>
                                      <p:to>
                                        <p:strVal val="visible"/>
                                      </p:to>
                                    </p:set>
                                    <p:animEffect transition="in" filter="wipe(down)">
                                      <p:cBhvr>
                                        <p:cTn id="38" dur="1000"/>
                                        <p:tgtEl>
                                          <p:spTgt spid="921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9219"/>
                                        </p:tgtEl>
                                        <p:attrNameLst>
                                          <p:attrName>style.visibility</p:attrName>
                                        </p:attrNameLst>
                                      </p:cBhvr>
                                      <p:to>
                                        <p:strVal val="visible"/>
                                      </p:to>
                                    </p:se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9221"/>
                                        </p:tgtEl>
                                        <p:attrNameLst>
                                          <p:attrName>style.visibility</p:attrName>
                                        </p:attrNameLst>
                                      </p:cBhvr>
                                      <p:to>
                                        <p:strVal val="visible"/>
                                      </p:to>
                                    </p:set>
                                    <p:animEffect transition="in" filter="wipe(up)">
                                      <p:cBhvr>
                                        <p:cTn id="44" dur="1000"/>
                                        <p:tgtEl>
                                          <p:spTgt spid="9221"/>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2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2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FF6A16D-0617-423F-909F-E45DB9A6A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55" y="1635782"/>
            <a:ext cx="7924799" cy="5222218"/>
          </a:xfrm>
          <a:prstGeom prst="rect">
            <a:avLst/>
          </a:prstGeom>
        </p:spPr>
      </p:pic>
      <p:sp>
        <p:nvSpPr>
          <p:cNvPr id="17" name="NIFC-NIRSC" descr="Null"/>
          <p:cNvSpPr txBox="1"/>
          <p:nvPr/>
        </p:nvSpPr>
        <p:spPr>
          <a:xfrm rot="16200000">
            <a:off x="-2197098" y="4344600"/>
            <a:ext cx="4699001"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1506" name="Title"/>
          <p:cNvSpPr>
            <a:spLocks noGrp="1" noChangeArrowheads="1"/>
          </p:cNvSpPr>
          <p:nvPr>
            <p:ph type="title"/>
          </p:nvPr>
        </p:nvSpPr>
        <p:spPr/>
        <p:txBody>
          <a:bodyPr>
            <a:normAutofit fontScale="90000"/>
          </a:bodyPr>
          <a:lstStyle/>
          <a:p>
            <a:pPr>
              <a:defRPr/>
            </a:pPr>
            <a:r>
              <a:rPr lang="en-US" b="1" dirty="0"/>
              <a:t>RADIO THEORY BASICS – </a:t>
            </a:r>
            <a:br>
              <a:rPr lang="en-US" b="1" dirty="0"/>
            </a:br>
            <a:r>
              <a:rPr lang="en-US" sz="3600" b="1" dirty="0"/>
              <a:t>ICS-205 Incident Radio </a:t>
            </a:r>
            <a:r>
              <a:rPr lang="en-US" sz="3600" b="1" dirty="0" err="1"/>
              <a:t>Comm</a:t>
            </a:r>
            <a:r>
              <a:rPr lang="en-US" sz="3600" b="1" dirty="0"/>
              <a:t> Plan</a:t>
            </a:r>
            <a:endParaRPr lang="en-US" b="1" dirty="0"/>
          </a:p>
        </p:txBody>
      </p:sp>
      <p:sp>
        <p:nvSpPr>
          <p:cNvPr id="4" name="Text-Example" descr="Example"/>
          <p:cNvSpPr/>
          <p:nvPr/>
        </p:nvSpPr>
        <p:spPr>
          <a:xfrm rot="19794928">
            <a:off x="188851" y="1668812"/>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30" name="Text-Repeater Channels"/>
          <p:cNvSpPr txBox="1"/>
          <p:nvPr/>
        </p:nvSpPr>
        <p:spPr>
          <a:xfrm>
            <a:off x="2552369" y="1447800"/>
            <a:ext cx="4800600" cy="646331"/>
          </a:xfrm>
          <a:prstGeom prst="rect">
            <a:avLst/>
          </a:prstGeom>
          <a:solidFill>
            <a:schemeClr val="accent1">
              <a:lumMod val="20000"/>
              <a:lumOff val="80000"/>
            </a:schemeClr>
          </a:solidFill>
          <a:ln w="76200">
            <a:solidFill>
              <a:srgbClr val="0070C0"/>
            </a:solidFill>
          </a:ln>
        </p:spPr>
        <p:txBody>
          <a:bodyPr wrap="square" rtlCol="0">
            <a:spAutoFit/>
          </a:bodyPr>
          <a:lstStyle/>
          <a:p>
            <a:pPr algn="ctr"/>
            <a:r>
              <a:rPr lang="en-US" sz="3600" b="1" dirty="0">
                <a:latin typeface="Comic Sans MS" panose="030F0702030302020204" pitchFamily="66" charset="0"/>
              </a:rPr>
              <a:t>Repeater Channels</a:t>
            </a:r>
          </a:p>
        </p:txBody>
      </p:sp>
      <p:sp>
        <p:nvSpPr>
          <p:cNvPr id="19" name="Text-TXRX"/>
          <p:cNvSpPr txBox="1"/>
          <p:nvPr/>
        </p:nvSpPr>
        <p:spPr>
          <a:xfrm>
            <a:off x="3785676" y="6583362"/>
            <a:ext cx="2514600" cy="276999"/>
          </a:xfrm>
          <a:prstGeom prst="rect">
            <a:avLst/>
          </a:prstGeom>
          <a:noFill/>
        </p:spPr>
        <p:txBody>
          <a:bodyPr wrap="square" rtlCol="0">
            <a:spAutoFit/>
          </a:bodyPr>
          <a:lstStyle/>
          <a:p>
            <a:r>
              <a:rPr lang="en-US" sz="1200" b="1" dirty="0">
                <a:solidFill>
                  <a:srgbClr val="FF0000"/>
                </a:solidFill>
                <a:latin typeface="Comic Sans MS" panose="030F0702030302020204" pitchFamily="66" charset="0"/>
              </a:rPr>
              <a:t>TX = Transmit   RX = Receive</a:t>
            </a:r>
          </a:p>
        </p:txBody>
      </p:sp>
      <p:sp>
        <p:nvSpPr>
          <p:cNvPr id="28" name="Box around commands" descr="Box around Command repeater channels"/>
          <p:cNvSpPr/>
          <p:nvPr/>
        </p:nvSpPr>
        <p:spPr>
          <a:xfrm>
            <a:off x="1094352" y="3773269"/>
            <a:ext cx="7897248" cy="6858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Red Arrows" descr="Arrows pointing at command channels pointing out that transmit and receive frequencies are different."/>
          <p:cNvGrpSpPr/>
          <p:nvPr/>
        </p:nvGrpSpPr>
        <p:grpSpPr>
          <a:xfrm>
            <a:off x="4343400" y="2743200"/>
            <a:ext cx="4220155" cy="1082794"/>
            <a:chOff x="4499113" y="2574806"/>
            <a:chExt cx="4220155" cy="1082794"/>
          </a:xfrm>
        </p:grpSpPr>
        <p:sp>
          <p:nvSpPr>
            <p:cNvPr id="40" name="TextBox 39"/>
            <p:cNvSpPr txBox="1"/>
            <p:nvPr/>
          </p:nvSpPr>
          <p:spPr>
            <a:xfrm>
              <a:off x="7195268" y="2597341"/>
              <a:ext cx="1524000" cy="830997"/>
            </a:xfrm>
            <a:prstGeom prst="rect">
              <a:avLst/>
            </a:prstGeom>
            <a:solidFill>
              <a:schemeClr val="accent1">
                <a:lumMod val="20000"/>
                <a:lumOff val="80000"/>
              </a:schemeClr>
            </a:solidFill>
            <a:ln w="76200">
              <a:solidFill>
                <a:srgbClr val="FF0000"/>
              </a:solidFill>
            </a:ln>
          </p:spPr>
          <p:txBody>
            <a:bodyPr wrap="square" rtlCol="0">
              <a:spAutoFit/>
            </a:bodyPr>
            <a:lstStyle/>
            <a:p>
              <a:pPr algn="ctr"/>
              <a:r>
                <a:rPr lang="en-US" sz="1600" b="1" dirty="0">
                  <a:latin typeface="Comic Sans MS" panose="030F0702030302020204" pitchFamily="66" charset="0"/>
                </a:rPr>
                <a:t>TX and RX frequencies are different</a:t>
              </a:r>
            </a:p>
          </p:txBody>
        </p:sp>
        <p:cxnSp>
          <p:nvCxnSpPr>
            <p:cNvPr id="41" name="Straight Connector 40" descr="Null"/>
            <p:cNvCxnSpPr/>
            <p:nvPr/>
          </p:nvCxnSpPr>
          <p:spPr>
            <a:xfrm flipH="1">
              <a:off x="4499113" y="2597341"/>
              <a:ext cx="280813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descr="Null"/>
            <p:cNvCxnSpPr/>
            <p:nvPr/>
          </p:nvCxnSpPr>
          <p:spPr>
            <a:xfrm flipV="1">
              <a:off x="4499113" y="2574806"/>
              <a:ext cx="9277" cy="1082794"/>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descr="Null"/>
            <p:cNvCxnSpPr/>
            <p:nvPr/>
          </p:nvCxnSpPr>
          <p:spPr>
            <a:xfrm flipV="1">
              <a:off x="6023113" y="2586164"/>
              <a:ext cx="10601" cy="1071436"/>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Box around other repeater" descr="Box around another repeater channel"/>
          <p:cNvSpPr/>
          <p:nvPr/>
        </p:nvSpPr>
        <p:spPr>
          <a:xfrm>
            <a:off x="1094352" y="5501577"/>
            <a:ext cx="7924801" cy="381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Home Button" descr="Home Button - clicking this will return you to the Main Menu">
            <a:hlinkClick r:id="rId4" action="ppaction://hlinksldjump" tooltip="Main Menu"/>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52400"/>
            <a:ext cx="304800" cy="30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26" presetClass="emph" presetSubtype="0" repeatCount="2000" fill="hold" grpId="1" nodeType="withEffect">
                                  <p:stCondLst>
                                    <p:cond delay="0"/>
                                  </p:stCondLst>
                                  <p:childTnLst>
                                    <p:animEffect transition="out" filter="fade">
                                      <p:cBhvr>
                                        <p:cTn id="10" dur="500" tmFilter="0, 0; .2, .5; .8, .5; 1, 0"/>
                                        <p:tgtEl>
                                          <p:spTgt spid="28"/>
                                        </p:tgtEl>
                                      </p:cBhvr>
                                    </p:animEffect>
                                    <p:animScale>
                                      <p:cBhvr>
                                        <p:cTn id="11" dur="250" autoRev="1" fill="hold"/>
                                        <p:tgtEl>
                                          <p:spTgt spid="28"/>
                                        </p:tgtEl>
                                      </p:cBhvr>
                                      <p:by x="105000" y="105000"/>
                                    </p:animScale>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26" presetClass="emph" presetSubtype="0" repeatCount="2000" fill="hold" grpId="1" nodeType="withEffect">
                                  <p:stCondLst>
                                    <p:cond delay="0"/>
                                  </p:stCondLst>
                                  <p:childTnLst>
                                    <p:animEffect transition="out" filter="fade">
                                      <p:cBhvr>
                                        <p:cTn id="15" dur="500" tmFilter="0, 0; .2, .5; .8, .5; 1, 0"/>
                                        <p:tgtEl>
                                          <p:spTgt spid="29"/>
                                        </p:tgtEl>
                                      </p:cBhvr>
                                    </p:animEffect>
                                    <p:animScale>
                                      <p:cBhvr>
                                        <p:cTn id="16"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28" grpId="1" animBg="1"/>
      <p:bldP spid="29" grpId="0" animBg="1"/>
      <p:bldP spid="2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0.8"/>
</p:tagLst>
</file>

<file path=ppt/tags/tag2.xml><?xml version="1.0" encoding="utf-8"?>
<p:tagLst xmlns:a="http://schemas.openxmlformats.org/drawingml/2006/main" xmlns:r="http://schemas.openxmlformats.org/officeDocument/2006/relationships" xmlns:p="http://schemas.openxmlformats.org/presentationml/2006/main">
  <p:tag name="TIMING" val="|6.5|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4E9C64CB6B147B71CF58466C5AAD3" ma:contentTypeVersion="14" ma:contentTypeDescription="Create a new document." ma:contentTypeScope="" ma:versionID="ef87c607c813595b7250f0045c80a454">
  <xsd:schema xmlns:xsd="http://www.w3.org/2001/XMLSchema" xmlns:xs="http://www.w3.org/2001/XMLSchema" xmlns:p="http://schemas.microsoft.com/office/2006/metadata/properties" xmlns:ns2="9cfaae7c-72d7-4574-bee5-da0a2b533dde" xmlns:ns3="f1719a4e-b5b9-4c32-8e90-eba2871f0a28" targetNamespace="http://schemas.microsoft.com/office/2006/metadata/properties" ma:root="true" ma:fieldsID="a5db0f22424ee38da1c205dc8fc801ae" ns2:_="" ns3:_="">
    <xsd:import namespace="9cfaae7c-72d7-4574-bee5-da0a2b533dde"/>
    <xsd:import namespace="f1719a4e-b5b9-4c32-8e90-eba2871f0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Priority"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aae7c-72d7-4574-bee5-da0a2b533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19a4e-b5b9-4c32-8e90-eba2871f0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Priority" ma:index="20" nillable="true" ma:displayName="Priority" ma:format="Dropdown" ma:internalName="Priority">
      <xsd:simpleType>
        <xsd:restriction base="dms:Text">
          <xsd:maxLength value="255"/>
        </xsd:restriction>
      </xsd:simpleType>
    </xsd:element>
    <xsd:element name="image" ma:index="21"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f1719a4e-b5b9-4c32-8e90-eba2871f0a28" xsi:nil="true"/>
    <image xmlns="f1719a4e-b5b9-4c32-8e90-eba2871f0a28">
      <Url xsi:nil="true"/>
      <Description xsi:nil="true"/>
    </image>
  </documentManagement>
</p:properties>
</file>

<file path=customXml/itemProps1.xml><?xml version="1.0" encoding="utf-8"?>
<ds:datastoreItem xmlns:ds="http://schemas.openxmlformats.org/officeDocument/2006/customXml" ds:itemID="{2AE969BE-A0B3-47E4-A27F-DC87E0F25264}"/>
</file>

<file path=customXml/itemProps2.xml><?xml version="1.0" encoding="utf-8"?>
<ds:datastoreItem xmlns:ds="http://schemas.openxmlformats.org/officeDocument/2006/customXml" ds:itemID="{13B351E5-1CBD-4403-A1C6-C72A9CF51B4F}"/>
</file>

<file path=customXml/itemProps3.xml><?xml version="1.0" encoding="utf-8"?>
<ds:datastoreItem xmlns:ds="http://schemas.openxmlformats.org/officeDocument/2006/customXml" ds:itemID="{BC777918-D68D-43AB-94FD-07A515165046}"/>
</file>

<file path=docProps/app.xml><?xml version="1.0" encoding="utf-8"?>
<Properties xmlns="http://schemas.openxmlformats.org/officeDocument/2006/extended-properties" xmlns:vt="http://schemas.openxmlformats.org/officeDocument/2006/docPropsVTypes">
  <Template>Solstice</Template>
  <TotalTime>11237</TotalTime>
  <Words>3727</Words>
  <Application>Microsoft Office PowerPoint</Application>
  <PresentationFormat>On-screen Show (4:3)</PresentationFormat>
  <Paragraphs>391</Paragraphs>
  <Slides>34</Slides>
  <Notes>29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34</vt:i4>
      </vt:variant>
    </vt:vector>
  </HeadingPairs>
  <TitlesOfParts>
    <vt:vector size="50" baseType="lpstr">
      <vt:lpstr>Aharoni</vt:lpstr>
      <vt:lpstr>Arial</vt:lpstr>
      <vt:lpstr>Arial Black</vt:lpstr>
      <vt:lpstr>Biondi</vt:lpstr>
      <vt:lpstr>Britannic Bold</vt:lpstr>
      <vt:lpstr>Calibri</vt:lpstr>
      <vt:lpstr>Comic Sans MS</vt:lpstr>
      <vt:lpstr>Eras Bold ITC</vt:lpstr>
      <vt:lpstr>Eras Medium ITC</vt:lpstr>
      <vt:lpstr>Gill Sans MT</vt:lpstr>
      <vt:lpstr>MV Boli</vt:lpstr>
      <vt:lpstr>Showcard Gothic</vt:lpstr>
      <vt:lpstr>Verdana</vt:lpstr>
      <vt:lpstr>Wingdings</vt:lpstr>
      <vt:lpstr>Wingdings 2</vt:lpstr>
      <vt:lpstr>Solstice</vt:lpstr>
      <vt:lpstr>In order to get the full benefit of this training, please run this PowerPoint as a slideshow.</vt:lpstr>
      <vt:lpstr>National Incident Radio Support Cache Basic Radio Operation Training NIFC – NIICD – NIRSC</vt:lpstr>
      <vt:lpstr>INTRODUCTION</vt:lpstr>
      <vt:lpstr>MAIN MENU</vt:lpstr>
      <vt:lpstr>RADIO THEORY BASICS –  How does radio work?</vt:lpstr>
      <vt:lpstr>RADIO THEORY BASICS –  How does radio work?</vt:lpstr>
      <vt:lpstr>RADIO THEORY BASICS –  ICS-205 Incident Radio Comm Plan </vt:lpstr>
      <vt:lpstr>RADIO THEORY BASICS –  Repeaters </vt:lpstr>
      <vt:lpstr>RADIO THEORY BASICS –  ICS-205 Incident Radio Comm Plan</vt:lpstr>
      <vt:lpstr>RADIO THEORY BASICS –  Repeaters </vt:lpstr>
      <vt:lpstr>RADIO THEORY BASICS –  Cloning &amp; Programming</vt:lpstr>
      <vt:lpstr>RADIO THEORY BASICS –  Air Guard</vt:lpstr>
      <vt:lpstr>RADIO THEORY BASICS –  ICS-205 Incident Radio Comm Plan</vt:lpstr>
      <vt:lpstr>KNOW YOUR RADIO-  BK DPH Handheld</vt:lpstr>
      <vt:lpstr>KNOW YOUR RADIO – Changing Channel Groups</vt:lpstr>
      <vt:lpstr>KNOW YOUR RADIO –  Channel Guard Tones</vt:lpstr>
      <vt:lpstr>KNOW YOUR RADIO –  ICS-205 Incident Radio Comm Plan</vt:lpstr>
      <vt:lpstr>KNOW YOUR RADIO –  The Mysteries of SQUELCH</vt:lpstr>
      <vt:lpstr>KNOW YOUR RADIO –  BK DPH Squelch Adjustment</vt:lpstr>
      <vt:lpstr>KNOW YOUR RADIO - Scanning</vt:lpstr>
      <vt:lpstr>KNOW YOUR RADIO – BK DPH Scanning</vt:lpstr>
      <vt:lpstr>KNOW YOUR RADIO – BK DPH - Edit the Scan List</vt:lpstr>
      <vt:lpstr>KNOW YOUR RADIO – BK DPH - Edit the Scan List</vt:lpstr>
      <vt:lpstr>KNOW YOUR RADIO –  BK DPH Priority Scanning</vt:lpstr>
      <vt:lpstr>KNOW YOUR RADIO –  Which Priority Scanning Mode?</vt:lpstr>
      <vt:lpstr>KNOW YOUR RADIO – Priority Scanning</vt:lpstr>
      <vt:lpstr>KNOW YOUR RADIO – BK DPH Function Key</vt:lpstr>
      <vt:lpstr>KNOW YOUR RADIO – BK DPH Good To Know</vt:lpstr>
      <vt:lpstr>KEY THINGS –  Basic Elements for Radio Communications</vt:lpstr>
      <vt:lpstr>KEY THINGS –  Knowledge is Power</vt:lpstr>
      <vt:lpstr>KEY THINGS –  Check your Equipment</vt:lpstr>
      <vt:lpstr>KEY THINGS – Proper Radio Protocol</vt:lpstr>
      <vt:lpstr>KEY THINGS –  Learning the Lingo</vt:lpstr>
      <vt:lpstr>Thanks, and REMEMBER …                    </vt:lpstr>
    </vt:vector>
  </TitlesOfParts>
  <Company>US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NIFC-NIRSC Basic Radio Operations Training</dc:title>
  <dc:creator>Albracht, Kimberly</dc:creator>
  <cp:lastModifiedBy>Albracht, Kimberly A -FS</cp:lastModifiedBy>
  <cp:revision>583</cp:revision>
  <cp:lastPrinted>2015-11-18T23:23:35Z</cp:lastPrinted>
  <dcterms:created xsi:type="dcterms:W3CDTF">2014-01-14T22:07:18Z</dcterms:created>
  <dcterms:modified xsi:type="dcterms:W3CDTF">2019-12-06T20:23:59Z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0x0101000E84E9C64CB6B147B71CF58466C5AAD3</vt:lpwstr>
  </property>
</Properties>
</file>