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handoutMasterIdLst>
    <p:handoutMasterId r:id="rId37"/>
  </p:handoutMasterIdLst>
  <p:sldIdLst>
    <p:sldId id="256" r:id="rId2"/>
    <p:sldId id="257" r:id="rId3"/>
    <p:sldId id="258" r:id="rId4"/>
    <p:sldId id="259" r:id="rId5"/>
    <p:sldId id="262" r:id="rId6"/>
    <p:sldId id="261" r:id="rId7"/>
    <p:sldId id="260"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80" r:id="rId25"/>
    <p:sldId id="281" r:id="rId26"/>
    <p:sldId id="283" r:id="rId27"/>
    <p:sldId id="284" r:id="rId28"/>
    <p:sldId id="285" r:id="rId29"/>
    <p:sldId id="279" r:id="rId30"/>
    <p:sldId id="286" r:id="rId31"/>
    <p:sldId id="287" r:id="rId32"/>
    <p:sldId id="288" r:id="rId33"/>
    <p:sldId id="289" r:id="rId34"/>
    <p:sldId id="290" r:id="rId35"/>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79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675" autoAdjust="0"/>
  </p:normalViewPr>
  <p:slideViewPr>
    <p:cSldViewPr snapToGrid="0">
      <p:cViewPr varScale="1">
        <p:scale>
          <a:sx n="108" d="100"/>
          <a:sy n="108" d="100"/>
        </p:scale>
        <p:origin x="1710" y="102"/>
      </p:cViewPr>
      <p:guideLst>
        <p:guide orient="horz" pos="2160"/>
        <p:guide pos="2880"/>
      </p:guideLst>
    </p:cSldViewPr>
  </p:slideViewPr>
  <p:outlineViewPr>
    <p:cViewPr>
      <p:scale>
        <a:sx n="33" d="100"/>
        <a:sy n="33" d="100"/>
      </p:scale>
      <p:origin x="0" y="391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1010"/>
          </a:xfrm>
          <a:prstGeom prst="rect">
            <a:avLst/>
          </a:prstGeom>
        </p:spPr>
        <p:txBody>
          <a:bodyPr vert="horz" lIns="92382" tIns="46191" rIns="92382" bIns="46191" rtlCol="0"/>
          <a:lstStyle>
            <a:lvl1pPr algn="r">
              <a:defRPr sz="1200"/>
            </a:lvl1pPr>
          </a:lstStyle>
          <a:p>
            <a:fld id="{03498301-BABA-4DD7-A141-BDD9E1A862C2}" type="datetimeFigureOut">
              <a:rPr lang="en-US" smtClean="0"/>
              <a:t>12/6/2019</a:t>
            </a:fld>
            <a:endParaRPr lang="en-US"/>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vl1pPr>
          </a:lstStyle>
          <a:p>
            <a:fld id="{D4C17E9C-1D1F-41BB-9ABA-F11E162B26DC}" type="slidenum">
              <a:rPr lang="en-US" smtClean="0"/>
              <a:t>‹#›</a:t>
            </a:fld>
            <a:endParaRPr lang="en-US"/>
          </a:p>
        </p:txBody>
      </p:sp>
    </p:spTree>
    <p:extLst>
      <p:ext uri="{BB962C8B-B14F-4D97-AF65-F5344CB8AC3E}">
        <p14:creationId xmlns:p14="http://schemas.microsoft.com/office/powerpoint/2010/main" val="225431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ED5D8F14-E004-47F2-8C31-C8810044AB15}" type="datetimeFigureOut">
              <a:rPr lang="en-US" smtClean="0"/>
              <a:t>12/6/2019</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40508DCD-C942-4ADE-BDD0-715284503219}" type="slidenum">
              <a:rPr lang="en-US" smtClean="0"/>
              <a:t>‹#›</a:t>
            </a:fld>
            <a:endParaRPr lang="en-US"/>
          </a:p>
        </p:txBody>
      </p:sp>
    </p:spTree>
    <p:extLst>
      <p:ext uri="{BB962C8B-B14F-4D97-AF65-F5344CB8AC3E}">
        <p14:creationId xmlns:p14="http://schemas.microsoft.com/office/powerpoint/2010/main" val="31683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08DCD-C942-4ADE-BDD0-715284503219}" type="slidenum">
              <a:rPr lang="en-US" smtClean="0"/>
              <a:t>1</a:t>
            </a:fld>
            <a:endParaRPr lang="en-US"/>
          </a:p>
        </p:txBody>
      </p:sp>
    </p:spTree>
    <p:extLst>
      <p:ext uri="{BB962C8B-B14F-4D97-AF65-F5344CB8AC3E}">
        <p14:creationId xmlns:p14="http://schemas.microsoft.com/office/powerpoint/2010/main" val="197673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08DCD-C942-4ADE-BDD0-715284503219}" type="slidenum">
              <a:rPr lang="en-US" smtClean="0"/>
              <a:t>2</a:t>
            </a:fld>
            <a:endParaRPr lang="en-US"/>
          </a:p>
        </p:txBody>
      </p:sp>
    </p:spTree>
    <p:extLst>
      <p:ext uri="{BB962C8B-B14F-4D97-AF65-F5344CB8AC3E}">
        <p14:creationId xmlns:p14="http://schemas.microsoft.com/office/powerpoint/2010/main" val="74025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508DCD-C942-4ADE-BDD0-715284503219}" type="slidenum">
              <a:rPr lang="en-US" smtClean="0"/>
              <a:t>26</a:t>
            </a:fld>
            <a:endParaRPr lang="en-US"/>
          </a:p>
        </p:txBody>
      </p:sp>
    </p:spTree>
    <p:extLst>
      <p:ext uri="{BB962C8B-B14F-4D97-AF65-F5344CB8AC3E}">
        <p14:creationId xmlns:p14="http://schemas.microsoft.com/office/powerpoint/2010/main" val="214668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16D078-5D37-43BD-ACD5-E75D830F98DE}"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48B13-BE56-4036-BDE4-F8BD962F71D7}" type="slidenum">
              <a:rPr lang="en-US" smtClean="0"/>
              <a:t>‹#›</a:t>
            </a:fld>
            <a:endParaRPr lang="en-US"/>
          </a:p>
        </p:txBody>
      </p:sp>
    </p:spTree>
    <p:extLst>
      <p:ext uri="{BB962C8B-B14F-4D97-AF65-F5344CB8AC3E}">
        <p14:creationId xmlns:p14="http://schemas.microsoft.com/office/powerpoint/2010/main" val="372738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16D078-5D37-43BD-ACD5-E75D830F98DE}"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48B13-BE56-4036-BDE4-F8BD962F71D7}" type="slidenum">
              <a:rPr lang="en-US" smtClean="0"/>
              <a:t>‹#›</a:t>
            </a:fld>
            <a:endParaRPr lang="en-US"/>
          </a:p>
        </p:txBody>
      </p:sp>
    </p:spTree>
    <p:extLst>
      <p:ext uri="{BB962C8B-B14F-4D97-AF65-F5344CB8AC3E}">
        <p14:creationId xmlns:p14="http://schemas.microsoft.com/office/powerpoint/2010/main" val="417204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16D078-5D37-43BD-ACD5-E75D830F98DE}"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48B13-BE56-4036-BDE4-F8BD962F71D7}" type="slidenum">
              <a:rPr lang="en-US" smtClean="0"/>
              <a:t>‹#›</a:t>
            </a:fld>
            <a:endParaRPr lang="en-US"/>
          </a:p>
        </p:txBody>
      </p:sp>
    </p:spTree>
    <p:extLst>
      <p:ext uri="{BB962C8B-B14F-4D97-AF65-F5344CB8AC3E}">
        <p14:creationId xmlns:p14="http://schemas.microsoft.com/office/powerpoint/2010/main" val="267895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16D078-5D37-43BD-ACD5-E75D830F98DE}"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48B13-BE56-4036-BDE4-F8BD962F71D7}" type="slidenum">
              <a:rPr lang="en-US" smtClean="0"/>
              <a:t>‹#›</a:t>
            </a:fld>
            <a:endParaRPr lang="en-US"/>
          </a:p>
        </p:txBody>
      </p:sp>
    </p:spTree>
    <p:extLst>
      <p:ext uri="{BB962C8B-B14F-4D97-AF65-F5344CB8AC3E}">
        <p14:creationId xmlns:p14="http://schemas.microsoft.com/office/powerpoint/2010/main" val="364062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16D078-5D37-43BD-ACD5-E75D830F98DE}"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48B13-BE56-4036-BDE4-F8BD962F71D7}" type="slidenum">
              <a:rPr lang="en-US" smtClean="0"/>
              <a:t>‹#›</a:t>
            </a:fld>
            <a:endParaRPr lang="en-US"/>
          </a:p>
        </p:txBody>
      </p:sp>
    </p:spTree>
    <p:extLst>
      <p:ext uri="{BB962C8B-B14F-4D97-AF65-F5344CB8AC3E}">
        <p14:creationId xmlns:p14="http://schemas.microsoft.com/office/powerpoint/2010/main" val="208702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16D078-5D37-43BD-ACD5-E75D830F98DE}"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48B13-BE56-4036-BDE4-F8BD962F71D7}" type="slidenum">
              <a:rPr lang="en-US" smtClean="0"/>
              <a:t>‹#›</a:t>
            </a:fld>
            <a:endParaRPr lang="en-US"/>
          </a:p>
        </p:txBody>
      </p:sp>
    </p:spTree>
    <p:extLst>
      <p:ext uri="{BB962C8B-B14F-4D97-AF65-F5344CB8AC3E}">
        <p14:creationId xmlns:p14="http://schemas.microsoft.com/office/powerpoint/2010/main" val="88973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16D078-5D37-43BD-ACD5-E75D830F98DE}"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48B13-BE56-4036-BDE4-F8BD962F71D7}" type="slidenum">
              <a:rPr lang="en-US" smtClean="0"/>
              <a:t>‹#›</a:t>
            </a:fld>
            <a:endParaRPr lang="en-US"/>
          </a:p>
        </p:txBody>
      </p:sp>
    </p:spTree>
    <p:extLst>
      <p:ext uri="{BB962C8B-B14F-4D97-AF65-F5344CB8AC3E}">
        <p14:creationId xmlns:p14="http://schemas.microsoft.com/office/powerpoint/2010/main" val="372570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16D078-5D37-43BD-ACD5-E75D830F98DE}"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48B13-BE56-4036-BDE4-F8BD962F71D7}" type="slidenum">
              <a:rPr lang="en-US" smtClean="0"/>
              <a:t>‹#›</a:t>
            </a:fld>
            <a:endParaRPr lang="en-US"/>
          </a:p>
        </p:txBody>
      </p:sp>
    </p:spTree>
    <p:extLst>
      <p:ext uri="{BB962C8B-B14F-4D97-AF65-F5344CB8AC3E}">
        <p14:creationId xmlns:p14="http://schemas.microsoft.com/office/powerpoint/2010/main" val="247689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6D078-5D37-43BD-ACD5-E75D830F98DE}"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48B13-BE56-4036-BDE4-F8BD962F71D7}" type="slidenum">
              <a:rPr lang="en-US" smtClean="0"/>
              <a:t>‹#›</a:t>
            </a:fld>
            <a:endParaRPr lang="en-US"/>
          </a:p>
        </p:txBody>
      </p:sp>
    </p:spTree>
    <p:extLst>
      <p:ext uri="{BB962C8B-B14F-4D97-AF65-F5344CB8AC3E}">
        <p14:creationId xmlns:p14="http://schemas.microsoft.com/office/powerpoint/2010/main" val="175649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16D078-5D37-43BD-ACD5-E75D830F98DE}"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48B13-BE56-4036-BDE4-F8BD962F71D7}" type="slidenum">
              <a:rPr lang="en-US" smtClean="0"/>
              <a:t>‹#›</a:t>
            </a:fld>
            <a:endParaRPr lang="en-US"/>
          </a:p>
        </p:txBody>
      </p:sp>
    </p:spTree>
    <p:extLst>
      <p:ext uri="{BB962C8B-B14F-4D97-AF65-F5344CB8AC3E}">
        <p14:creationId xmlns:p14="http://schemas.microsoft.com/office/powerpoint/2010/main" val="419955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16D078-5D37-43BD-ACD5-E75D830F98DE}"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48B13-BE56-4036-BDE4-F8BD962F71D7}" type="slidenum">
              <a:rPr lang="en-US" smtClean="0"/>
              <a:t>‹#›</a:t>
            </a:fld>
            <a:endParaRPr lang="en-US"/>
          </a:p>
        </p:txBody>
      </p:sp>
    </p:spTree>
    <p:extLst>
      <p:ext uri="{BB962C8B-B14F-4D97-AF65-F5344CB8AC3E}">
        <p14:creationId xmlns:p14="http://schemas.microsoft.com/office/powerpoint/2010/main" val="279720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6D078-5D37-43BD-ACD5-E75D830F98DE}" type="datetimeFigureOut">
              <a:rPr lang="en-US" smtClean="0"/>
              <a:t>12/6/2019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48B13-BE56-4036-BDE4-F8BD962F71D7}" type="slidenum">
              <a:rPr lang="en-US" smtClean="0"/>
              <a:t>‹#›</a:t>
            </a:fld>
            <a:endParaRPr lang="en-US"/>
          </a:p>
        </p:txBody>
      </p:sp>
    </p:spTree>
    <p:extLst>
      <p:ext uri="{BB962C8B-B14F-4D97-AF65-F5344CB8AC3E}">
        <p14:creationId xmlns:p14="http://schemas.microsoft.com/office/powerpoint/2010/main" val="26846293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9.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jpeg"/><Relationship Id="rId1" Type="http://schemas.openxmlformats.org/officeDocument/2006/relationships/slideLayout" Target="../slideLayouts/slideLayout2.xml"/><Relationship Id="rId4" Type="http://schemas.microsoft.com/office/2007/relationships/hdphoto" Target="../media/hdphoto16.wdp"/></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jpeg"/><Relationship Id="rId1" Type="http://schemas.openxmlformats.org/officeDocument/2006/relationships/slideLayout" Target="../slideLayouts/slideLayout2.xml"/><Relationship Id="rId4" Type="http://schemas.microsoft.com/office/2007/relationships/hdphoto" Target="../media/hdphoto16.wdp"/></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jpeg"/><Relationship Id="rId7" Type="http://schemas.microsoft.com/office/2007/relationships/hdphoto" Target="../media/hdphoto18.wdp"/><Relationship Id="rId12" Type="http://schemas.microsoft.com/office/2007/relationships/hdphoto" Target="../media/hdphoto20.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microsoft.com/office/2007/relationships/hdphoto" Target="../media/hdphoto17.wdp"/><Relationship Id="rId10" Type="http://schemas.microsoft.com/office/2007/relationships/hdphoto" Target="../media/hdphoto19.wdp"/><Relationship Id="rId4" Type="http://schemas.openxmlformats.org/officeDocument/2006/relationships/image" Target="../media/image31.png"/><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hyperlink" Target="http://www.1001fonts.com/digital-7-font.html"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7.png"/><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7.png"/><Relationship Id="rId10"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6" name="Title 1"/>
          <p:cNvSpPr>
            <a:spLocks noGrp="1"/>
          </p:cNvSpPr>
          <p:nvPr>
            <p:ph type="ctrTitle"/>
          </p:nvPr>
        </p:nvSpPr>
        <p:spPr>
          <a:xfrm>
            <a:off x="577022" y="304800"/>
            <a:ext cx="8001000" cy="1849902"/>
          </a:xfrm>
        </p:spPr>
        <p:txBody>
          <a:bodyPr anchor="ctr">
            <a:normAutofit fontScale="90000"/>
          </a:bodyPr>
          <a:lstStyle/>
          <a:p>
            <a:pPr algn="ctr"/>
            <a:r>
              <a:rPr lang="en-US" sz="3100" dirty="0"/>
              <a:t>National Incident Radio Support Cache</a:t>
            </a:r>
            <a:br>
              <a:rPr lang="en-US" sz="4800" dirty="0"/>
            </a:br>
            <a:r>
              <a:rPr lang="en-US" sz="4000" dirty="0"/>
              <a:t>Basic Radio Operation Training</a:t>
            </a:r>
            <a:br>
              <a:rPr lang="en-US" sz="4800" dirty="0"/>
            </a:br>
            <a:r>
              <a:rPr lang="en-US" sz="3100" dirty="0"/>
              <a:t>NIFC – NIICD – NIRSC</a:t>
            </a:r>
          </a:p>
        </p:txBody>
      </p:sp>
      <p:pic>
        <p:nvPicPr>
          <p:cNvPr id="7" name="Pic-Firefighter" descr="Fire Fighter Operating BK Radi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1034" y="2274342"/>
            <a:ext cx="5732981" cy="390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NIICD logo" descr="National Interagency Incident Communications Division Logo"/>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1958" y1="27179" x2="8309" y2="47179"/>
                        <a14:foregroundMark x1="8902" y1="52179" x2="14243" y2="71026"/>
                        <a14:foregroundMark x1="19288" y1="78205" x2="30712" y2="85000"/>
                        <a14:foregroundMark x1="70772" y1="86026" x2="92285" y2="64359"/>
                        <a14:foregroundMark x1="91098" y1="60000" x2="90356" y2="33718"/>
                        <a14:foregroundMark x1="86350" y1="33205" x2="63650" y2="18590"/>
                        <a14:foregroundMark x1="62463" y1="18333" x2="34421" y2="18077"/>
                        <a14:foregroundMark x1="27300" y1="40385" x2="27300" y2="40385"/>
                        <a14:foregroundMark x1="22997" y1="47692" x2="37834" y2="30256"/>
                        <a14:foregroundMark x1="51929" y1="29615" x2="48071" y2="32949"/>
                        <a14:foregroundMark x1="71810" y1="40128" x2="75519" y2="38590"/>
                        <a14:foregroundMark x1="76706" y1="50385" x2="78042" y2="63462"/>
                        <a14:foregroundMark x1="59050" y1="58590" x2="57715" y2="60000"/>
                        <a14:foregroundMark x1="54896" y1="64615" x2="51632" y2="67179"/>
                        <a14:foregroundMark x1="35757" y1="76923" x2="53709" y2="78462"/>
                        <a14:foregroundMark x1="28487" y1="65128" x2="26706" y2="55769"/>
                      </a14:backgroundRemoval>
                    </a14:imgEffect>
                  </a14:imgLayer>
                </a14:imgProps>
              </a:ext>
              <a:ext uri="{28A0092B-C50C-407E-A947-70E740481C1C}">
                <a14:useLocalDpi xmlns:a14="http://schemas.microsoft.com/office/drawing/2010/main" val="0"/>
              </a:ext>
            </a:extLst>
          </a:blip>
          <a:stretch>
            <a:fillRect/>
          </a:stretch>
        </p:blipFill>
        <p:spPr>
          <a:xfrm>
            <a:off x="6659418" y="5225649"/>
            <a:ext cx="1317550" cy="1524000"/>
          </a:xfrm>
          <a:prstGeom prst="rect">
            <a:avLst/>
          </a:prstGeom>
        </p:spPr>
      </p:pic>
      <p:pic>
        <p:nvPicPr>
          <p:cNvPr id="12" name="Pic-NIFC Logo" descr="National Interagency Fire Center logo&#10;&#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8523" y="5419478"/>
            <a:ext cx="1295400" cy="1295400"/>
          </a:xfrm>
          <a:prstGeom prst="rect">
            <a:avLst/>
          </a:prstGeom>
        </p:spPr>
      </p:pic>
      <p:sp>
        <p:nvSpPr>
          <p:cNvPr id="16" name="Text-Name/Date"/>
          <p:cNvSpPr txBox="1"/>
          <p:nvPr/>
        </p:nvSpPr>
        <p:spPr>
          <a:xfrm>
            <a:off x="3993871" y="6532569"/>
            <a:ext cx="1167307" cy="200055"/>
          </a:xfrm>
          <a:prstGeom prst="rect">
            <a:avLst/>
          </a:prstGeom>
          <a:noFill/>
        </p:spPr>
        <p:txBody>
          <a:bodyPr wrap="none" rtlCol="0">
            <a:spAutoFit/>
          </a:bodyPr>
          <a:lstStyle/>
          <a:p>
            <a:pPr algn="ctr"/>
            <a:r>
              <a:rPr lang="en-US" sz="700" dirty="0">
                <a:latin typeface="Arial" panose="020B0604020202020204" pitchFamily="34" charset="0"/>
                <a:cs typeface="Arial" panose="020B0604020202020204" pitchFamily="34" charset="0"/>
              </a:rPr>
              <a:t>Kim Albracht 12/06/2019</a:t>
            </a:r>
          </a:p>
        </p:txBody>
      </p:sp>
    </p:spTree>
    <p:extLst>
      <p:ext uri="{BB962C8B-B14F-4D97-AF65-F5344CB8AC3E}">
        <p14:creationId xmlns:p14="http://schemas.microsoft.com/office/powerpoint/2010/main" val="45088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Airtanker" descr="Air tanker making a retardant dro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076" y="1706731"/>
            <a:ext cx="3031723" cy="2209559"/>
          </a:xfrm>
          <a:prstGeom prst="rect">
            <a:avLst/>
          </a:prstGeom>
        </p:spPr>
      </p:pic>
      <p:sp>
        <p:nvSpPr>
          <p:cNvPr id="6" name="Main Text"/>
          <p:cNvSpPr>
            <a:spLocks noGrp="1" noChangeArrowheads="1"/>
          </p:cNvSpPr>
          <p:nvPr>
            <p:ph idx="1"/>
          </p:nvPr>
        </p:nvSpPr>
        <p:spPr>
          <a:xfrm>
            <a:off x="457200" y="1600199"/>
            <a:ext cx="8229600" cy="4960856"/>
          </a:xfrm>
        </p:spPr>
        <p:txBody>
          <a:bodyPr>
            <a:noAutofit/>
          </a:bodyPr>
          <a:lstStyle/>
          <a:p>
            <a:r>
              <a:rPr lang="en-US" sz="1600" b="1" dirty="0">
                <a:latin typeface="Arial" panose="020B0604020202020204" pitchFamily="34" charset="0"/>
                <a:cs typeface="Arial" panose="020B0604020202020204" pitchFamily="34" charset="0"/>
              </a:rPr>
              <a:t>All aircraft operating on federal incidents are                                                     required to have a radio devoted exclusively                                                         to the continuous monitoring of the AIR GUARD                                            frequency: 168.6250, with a TX tone of 110.9 Hz. </a:t>
            </a: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AIR GUARD is an emergency aviation                                                         communications channel.  It must be used                                                        only for:</a:t>
            </a:r>
          </a:p>
          <a:p>
            <a:pPr lvl="1">
              <a:buFont typeface="Arial" panose="020B0604020202020204" pitchFamily="34" charset="0"/>
              <a:buChar char="•"/>
            </a:pPr>
            <a:r>
              <a:rPr lang="en-US" sz="1200" b="1" dirty="0">
                <a:latin typeface="Arial" panose="020B0604020202020204" pitchFamily="34" charset="0"/>
                <a:cs typeface="Arial" panose="020B0604020202020204" pitchFamily="34" charset="0"/>
              </a:rPr>
              <a:t>Emergency air-to-ground communications</a:t>
            </a:r>
            <a:endParaRPr lang="en-US" sz="1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200" b="1" dirty="0">
                <a:latin typeface="Arial" panose="020B0604020202020204" pitchFamily="34" charset="0"/>
                <a:cs typeface="Arial" panose="020B0604020202020204" pitchFamily="34" charset="0"/>
              </a:rPr>
              <a:t>Emergency air-to-air communications</a:t>
            </a:r>
            <a:endParaRPr lang="en-US" sz="1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200" b="1" dirty="0">
                <a:latin typeface="Arial" panose="020B0604020202020204" pitchFamily="34" charset="0"/>
                <a:cs typeface="Arial" panose="020B0604020202020204" pitchFamily="34" charset="0"/>
              </a:rPr>
              <a:t>Initial call, recall, and re-direction of aircraft when no                                                                          other contact frequency is available</a:t>
            </a:r>
          </a:p>
          <a:p>
            <a:r>
              <a:rPr lang="en-US" sz="1600" b="1" dirty="0">
                <a:latin typeface="Arial" panose="020B0604020202020204" pitchFamily="34" charset="0"/>
                <a:cs typeface="Arial" panose="020B0604020202020204" pitchFamily="34" charset="0"/>
              </a:rPr>
              <a:t>AIR GUARD is </a:t>
            </a:r>
            <a:r>
              <a:rPr lang="en-US" sz="1600" b="1" u="sng" dirty="0">
                <a:latin typeface="Arial" panose="020B0604020202020204" pitchFamily="34" charset="0"/>
                <a:cs typeface="Arial" panose="020B0604020202020204" pitchFamily="34" charset="0"/>
              </a:rPr>
              <a:t>not</a:t>
            </a:r>
            <a:r>
              <a:rPr lang="en-US" sz="1600" b="1" dirty="0">
                <a:latin typeface="Arial" panose="020B0604020202020204" pitchFamily="34" charset="0"/>
                <a:cs typeface="Arial" panose="020B0604020202020204" pitchFamily="34" charset="0"/>
              </a:rPr>
              <a:t> to be used for tactical communications, local dispatching, administrative, flight-following or logistical use. </a:t>
            </a:r>
          </a:p>
          <a:p>
            <a:r>
              <a:rPr lang="en-US" sz="1600" b="1" dirty="0">
                <a:solidFill>
                  <a:srgbClr val="FF0000"/>
                </a:solidFill>
                <a:latin typeface="Arial" panose="020B0604020202020204" pitchFamily="34" charset="0"/>
                <a:cs typeface="Arial" panose="020B0604020202020204" pitchFamily="34" charset="0"/>
              </a:rPr>
              <a:t>All Incident Radio Communications Plans (Form ICS-205) on federal incidents should have AIR GUARD programmed in the last available channel on the channel knob of all portable radios.  If you are in an emergency situation and need to reach aircraft, you can quickly turn your radio to this channel to make emergency contact.  </a:t>
            </a:r>
            <a:endParaRPr lang="en-US" sz="1600" dirty="0">
              <a:solidFill>
                <a:srgbClr val="FF0000"/>
              </a:solidFill>
              <a:latin typeface="Arial" panose="020B0604020202020204" pitchFamily="34" charset="0"/>
              <a:cs typeface="Arial" panose="020B0604020202020204" pitchFamily="34" charset="0"/>
            </a:endParaRPr>
          </a:p>
          <a:p>
            <a:endParaRPr lang="en-US" sz="1600" dirty="0"/>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RADIO THEORY BASICS – </a:t>
            </a:r>
            <a:br>
              <a:rPr lang="en-US" b="1" dirty="0"/>
            </a:br>
            <a:r>
              <a:rPr lang="en-US" b="1" dirty="0"/>
              <a:t>Air Guard</a:t>
            </a:r>
          </a:p>
        </p:txBody>
      </p:sp>
      <p:sp>
        <p:nvSpPr>
          <p:cNvPr id="9"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43989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59C0AC-1A4E-422E-A8E1-F6073AC28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43" y="1417638"/>
            <a:ext cx="8105313" cy="5341172"/>
          </a:xfrm>
          <a:prstGeom prst="rect">
            <a:avLst/>
          </a:prstGeom>
        </p:spPr>
      </p:pic>
      <p:sp>
        <p:nvSpPr>
          <p:cNvPr id="14" name="Box around Airguard" descr="Box around Airguard simplex channel"/>
          <p:cNvSpPr/>
          <p:nvPr/>
        </p:nvSpPr>
        <p:spPr>
          <a:xfrm>
            <a:off x="519343" y="5739695"/>
            <a:ext cx="8105313" cy="2616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5" name="Text-Airguard"/>
          <p:cNvSpPr txBox="1"/>
          <p:nvPr/>
        </p:nvSpPr>
        <p:spPr>
          <a:xfrm>
            <a:off x="2581922" y="1450449"/>
            <a:ext cx="4495800" cy="584775"/>
          </a:xfrm>
          <a:prstGeom prst="rect">
            <a:avLst/>
          </a:prstGeom>
          <a:solidFill>
            <a:schemeClr val="accent2">
              <a:lumMod val="20000"/>
              <a:lumOff val="80000"/>
            </a:schemeClr>
          </a:solidFill>
          <a:ln w="76200">
            <a:solidFill>
              <a:srgbClr val="FF0000"/>
            </a:solidFill>
          </a:ln>
        </p:spPr>
        <p:txBody>
          <a:bodyPr wrap="square" rtlCol="0">
            <a:spAutoFit/>
          </a:bodyPr>
          <a:lstStyle/>
          <a:p>
            <a:pPr algn="ctr"/>
            <a:r>
              <a:rPr lang="en-US" sz="3200" b="1" dirty="0">
                <a:latin typeface="Comic Sans MS" panose="030F0702030302020204" pitchFamily="66" charset="0"/>
              </a:rPr>
              <a:t>Air Guard</a:t>
            </a:r>
          </a:p>
        </p:txBody>
      </p:sp>
      <p:sp>
        <p:nvSpPr>
          <p:cNvPr id="20" name="Text-Example" title="Example"/>
          <p:cNvSpPr/>
          <p:nvPr/>
        </p:nvSpPr>
        <p:spPr>
          <a:xfrm rot="361849">
            <a:off x="6792164" y="1492054"/>
            <a:ext cx="1348762" cy="381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EXAMPLE</a:t>
            </a:r>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RADIO THEORY BASICS – </a:t>
            </a:r>
            <a:br>
              <a:rPr lang="en-US" b="1" dirty="0"/>
            </a:br>
            <a:r>
              <a:rPr lang="en-US" sz="3600" b="1" dirty="0"/>
              <a:t>ICS-205 Incident Radio </a:t>
            </a:r>
            <a:r>
              <a:rPr lang="en-US" sz="3600" b="1" dirty="0" err="1"/>
              <a:t>Comm</a:t>
            </a:r>
            <a:r>
              <a:rPr lang="en-US" sz="3600" b="1" dirty="0"/>
              <a:t> Plan </a:t>
            </a:r>
            <a:endParaRPr lang="en-US" b="1" dirty="0"/>
          </a:p>
        </p:txBody>
      </p:sp>
      <p:sp>
        <p:nvSpPr>
          <p:cNvPr id="10"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12" name="Text-TXRX"/>
          <p:cNvSpPr txBox="1"/>
          <p:nvPr/>
        </p:nvSpPr>
        <p:spPr>
          <a:xfrm>
            <a:off x="3605162" y="6525394"/>
            <a:ext cx="2277761" cy="261610"/>
          </a:xfrm>
          <a:prstGeom prst="rect">
            <a:avLst/>
          </a:prstGeom>
          <a:noFill/>
        </p:spPr>
        <p:txBody>
          <a:bodyPr wrap="square" rtlCol="0">
            <a:spAutoFit/>
          </a:bodyPr>
          <a:lstStyle/>
          <a:p>
            <a:r>
              <a:rPr lang="en-US" sz="1100" b="1" dirty="0">
                <a:solidFill>
                  <a:srgbClr val="FF0000"/>
                </a:solidFill>
                <a:latin typeface="Comic Sans MS" panose="030F0702030302020204" pitchFamily="66" charset="0"/>
              </a:rPr>
              <a:t>TX = Transmit   RX = Receive</a:t>
            </a:r>
          </a:p>
        </p:txBody>
      </p:sp>
    </p:spTree>
    <p:extLst>
      <p:ext uri="{BB962C8B-B14F-4D97-AF65-F5344CB8AC3E}">
        <p14:creationId xmlns:p14="http://schemas.microsoft.com/office/powerpoint/2010/main" val="320194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BK radio top" descr="Bendix King DPH Radio (top view)"/>
          <p:cNvPicPr>
            <a:picLocks noChangeAspect="1"/>
          </p:cNvPicPr>
          <p:nvPr/>
        </p:nvPicPr>
        <p:blipFill>
          <a:blip r:embed="rId2" cstate="print">
            <a:extLst>
              <a:ext uri="{BEBA8EAE-BF5A-486C-A8C5-ECC9F3942E4B}">
                <a14:imgProps xmlns:a14="http://schemas.microsoft.com/office/drawing/2010/main">
                  <a14:imgLayer r:embed="rId3">
                    <a14:imgEffect>
                      <a14:backgroundRemoval t="18094" b="89095" l="19355" r="84780">
                        <a14:backgroundMark x1="40073" y1="19467" x2="65834" y2="19063"/>
                      </a14:backgroundRemoval>
                    </a14:imgEffect>
                  </a14:imgLayer>
                </a14:imgProps>
              </a:ext>
              <a:ext uri="{28A0092B-C50C-407E-A947-70E740481C1C}">
                <a14:useLocalDpi xmlns:a14="http://schemas.microsoft.com/office/drawing/2010/main" val="0"/>
              </a:ext>
            </a:extLst>
          </a:blip>
          <a:stretch>
            <a:fillRect/>
          </a:stretch>
        </p:blipFill>
        <p:spPr>
          <a:xfrm>
            <a:off x="2955172" y="3075709"/>
            <a:ext cx="3757118" cy="2113379"/>
          </a:xfrm>
          <a:prstGeom prst="rect">
            <a:avLst/>
          </a:prstGeom>
        </p:spPr>
      </p:pic>
      <p:pic>
        <p:nvPicPr>
          <p:cNvPr id="6" name="Pic-BK radio side" descr="Bendix King DPH Radio (side view)"/>
          <p:cNvPicPr>
            <a:picLocks noChangeAspect="1"/>
          </p:cNvPicPr>
          <p:nvPr/>
        </p:nvPicPr>
        <p:blipFill>
          <a:blip r:embed="rId4" cstate="print">
            <a:extLst>
              <a:ext uri="{BEBA8EAE-BF5A-486C-A8C5-ECC9F3942E4B}">
                <a14:imgProps xmlns:a14="http://schemas.microsoft.com/office/drawing/2010/main">
                  <a14:imgLayer r:embed="rId5">
                    <a14:imgEffect>
                      <a14:backgroundRemoval t="0" b="97571" l="33957" r="72518">
                        <a14:foregroundMark x1="40517" y1="56996" x2="41164" y2="55542"/>
                        <a14:foregroundMark x1="66379" y1="95942" x2="64763" y2="96245"/>
                        <a14:foregroundMark x1="47629" y1="95942" x2="47629" y2="95942"/>
                        <a14:foregroundMark x1="54532" y1="18138" x2="59281" y2="18300"/>
                        <a14:foregroundMark x1="44604" y1="95385" x2="51655" y2="96113"/>
                        <a14:backgroundMark x1="39116" y1="88371" x2="39547" y2="93882"/>
                        <a14:backgroundMark x1="53341" y1="96366" x2="57651" y2="96487"/>
                        <a14:backgroundMark x1="39116" y1="45245" x2="39116" y2="44216"/>
                      </a14:backgroundRemoval>
                    </a14:imgEffect>
                  </a14:imgLayer>
                </a14:imgProps>
              </a:ext>
              <a:ext uri="{28A0092B-C50C-407E-A947-70E740481C1C}">
                <a14:useLocalDpi xmlns:a14="http://schemas.microsoft.com/office/drawing/2010/main" val="0"/>
              </a:ext>
            </a:extLst>
          </a:blip>
          <a:stretch>
            <a:fillRect/>
          </a:stretch>
        </p:blipFill>
        <p:spPr>
          <a:xfrm>
            <a:off x="6476873" y="1766046"/>
            <a:ext cx="2892069" cy="5141456"/>
          </a:xfrm>
          <a:prstGeom prst="rect">
            <a:avLst/>
          </a:prstGeom>
        </p:spPr>
      </p:pic>
      <p:pic>
        <p:nvPicPr>
          <p:cNvPr id="7" name="Pic-BK radio front" descr="Bendix King DPH Radio (front view)"/>
          <p:cNvPicPr>
            <a:picLocks noChangeAspect="1"/>
          </p:cNvPicPr>
          <p:nvPr/>
        </p:nvPicPr>
        <p:blipFill>
          <a:blip r:embed="rId6" cstate="print">
            <a:extLst>
              <a:ext uri="{BEBA8EAE-BF5A-486C-A8C5-ECC9F3942E4B}">
                <a14:imgProps xmlns:a14="http://schemas.microsoft.com/office/drawing/2010/main">
                  <a14:imgLayer r:embed="rId7">
                    <a14:imgEffect>
                      <a14:backgroundRemoval t="1757" b="97456" l="25216" r="80065">
                        <a14:foregroundMark x1="72414" y1="96669" x2="72414" y2="96669"/>
                        <a14:foregroundMark x1="65948" y1="96305" x2="65948" y2="96305"/>
                        <a14:foregroundMark x1="70151" y1="96548" x2="55603" y2="96426"/>
                        <a14:foregroundMark x1="33944" y1="96063" x2="51940" y2="96426"/>
                        <a14:foregroundMark x1="52586" y1="96426" x2="54741" y2="96426"/>
                        <a14:foregroundMark x1="74569" y1="96669" x2="75216" y2="94004"/>
                        <a14:foregroundMark x1="75862" y1="94488" x2="75862" y2="94488"/>
                        <a14:foregroundMark x1="75862" y1="93216" x2="75862" y2="93216"/>
                        <a14:foregroundMark x1="32112" y1="95518" x2="32112" y2="95518"/>
                      </a14:backgroundRemoval>
                    </a14:imgEffect>
                  </a14:imgLayer>
                </a14:imgProps>
              </a:ext>
              <a:ext uri="{28A0092B-C50C-407E-A947-70E740481C1C}">
                <a14:useLocalDpi xmlns:a14="http://schemas.microsoft.com/office/drawing/2010/main" val="0"/>
              </a:ext>
            </a:extLst>
          </a:blip>
          <a:stretch>
            <a:fillRect/>
          </a:stretch>
        </p:blipFill>
        <p:spPr>
          <a:xfrm>
            <a:off x="-120707" y="1565035"/>
            <a:ext cx="2985368" cy="5307321"/>
          </a:xfrm>
          <a:prstGeom prst="rect">
            <a:avLst/>
          </a:prstGeom>
        </p:spPr>
      </p:pic>
      <p:grpSp>
        <p:nvGrpSpPr>
          <p:cNvPr id="82" name="Grp-PTT" descr="PTT Push-To-Talk"/>
          <p:cNvGrpSpPr>
            <a:grpSpLocks/>
          </p:cNvGrpSpPr>
          <p:nvPr/>
        </p:nvGrpSpPr>
        <p:grpSpPr bwMode="auto">
          <a:xfrm>
            <a:off x="6442159" y="3448529"/>
            <a:ext cx="1582237" cy="1561481"/>
            <a:chOff x="6459538" y="2956247"/>
            <a:chExt cx="1582237" cy="1561481"/>
          </a:xfrm>
          <a:solidFill>
            <a:schemeClr val="accent3">
              <a:lumMod val="75000"/>
            </a:schemeClr>
          </a:solidFill>
        </p:grpSpPr>
        <p:cxnSp>
          <p:nvCxnSpPr>
            <p:cNvPr id="83" name="Straight Arrow Connector 82"/>
            <p:cNvCxnSpPr/>
            <p:nvPr/>
          </p:nvCxnSpPr>
          <p:spPr bwMode="auto">
            <a:xfrm flipV="1">
              <a:off x="7494588" y="2956247"/>
              <a:ext cx="547187" cy="1134743"/>
            </a:xfrm>
            <a:prstGeom prst="straightConnector1">
              <a:avLst/>
            </a:prstGeom>
            <a:grpFill/>
            <a:ln w="38100" cap="flat" cmpd="sng" algn="ctr">
              <a:solidFill>
                <a:schemeClr val="accent3">
                  <a:lumMod val="75000"/>
                </a:schemeClr>
              </a:solidFill>
              <a:prstDash val="solid"/>
              <a:round/>
              <a:headEnd type="none" w="med" len="med"/>
              <a:tailEnd type="triangle"/>
            </a:ln>
            <a:effectLst/>
          </p:spPr>
        </p:cxnSp>
        <p:sp>
          <p:nvSpPr>
            <p:cNvPr id="84" name="TextBox 83"/>
            <p:cNvSpPr txBox="1"/>
            <p:nvPr/>
          </p:nvSpPr>
          <p:spPr>
            <a:xfrm>
              <a:off x="6459538" y="4056063"/>
              <a:ext cx="1111250" cy="461665"/>
            </a:xfrm>
            <a:prstGeom prst="rect">
              <a:avLst/>
            </a:prstGeom>
            <a:grpFill/>
            <a:ln>
              <a:solidFill>
                <a:schemeClr val="accent3">
                  <a:lumMod val="75000"/>
                </a:schemeClr>
              </a:solidFill>
            </a:ln>
          </p:spPr>
          <p:txBody>
            <a:bodyPr>
              <a:spAutoFit/>
            </a:bodyPr>
            <a:lstStyle/>
            <a:p>
              <a:pPr algn="ctr">
                <a:defRPr/>
              </a:pPr>
              <a:r>
                <a:rPr lang="en-US" sz="1200" b="1" dirty="0">
                  <a:solidFill>
                    <a:schemeClr val="bg1"/>
                  </a:solidFill>
                </a:rPr>
                <a:t>PTT</a:t>
              </a:r>
            </a:p>
            <a:p>
              <a:pPr algn="ctr">
                <a:defRPr/>
              </a:pPr>
              <a:r>
                <a:rPr lang="en-US" sz="1200" b="1" dirty="0">
                  <a:solidFill>
                    <a:schemeClr val="bg1"/>
                  </a:solidFill>
                </a:rPr>
                <a:t>Push-to-Talk</a:t>
              </a:r>
            </a:p>
          </p:txBody>
        </p:sp>
      </p:grpSp>
      <p:grpSp>
        <p:nvGrpSpPr>
          <p:cNvPr id="85" name="Grp-Earphone Jack" descr="Earphone Jack&#10;"/>
          <p:cNvGrpSpPr>
            <a:grpSpLocks/>
          </p:cNvGrpSpPr>
          <p:nvPr/>
        </p:nvGrpSpPr>
        <p:grpSpPr bwMode="auto">
          <a:xfrm>
            <a:off x="6364330" y="2750213"/>
            <a:ext cx="1739372" cy="1638426"/>
            <a:chOff x="6618815" y="2159393"/>
            <a:chExt cx="1739372" cy="1638369"/>
          </a:xfrm>
          <a:solidFill>
            <a:schemeClr val="accent3">
              <a:lumMod val="75000"/>
            </a:schemeClr>
          </a:solidFill>
        </p:grpSpPr>
        <p:cxnSp>
          <p:nvCxnSpPr>
            <p:cNvPr id="86" name="Straight Arrow Connector 85"/>
            <p:cNvCxnSpPr/>
            <p:nvPr/>
          </p:nvCxnSpPr>
          <p:spPr bwMode="auto">
            <a:xfrm flipV="1">
              <a:off x="7431088" y="2159393"/>
              <a:ext cx="927099" cy="1396584"/>
            </a:xfrm>
            <a:prstGeom prst="straightConnector1">
              <a:avLst/>
            </a:prstGeom>
            <a:grpFill/>
            <a:ln w="38100" cap="flat" cmpd="sng" algn="ctr">
              <a:solidFill>
                <a:schemeClr val="accent3">
                  <a:lumMod val="75000"/>
                </a:schemeClr>
              </a:solidFill>
              <a:prstDash val="solid"/>
              <a:round/>
              <a:headEnd type="none" w="med" len="med"/>
              <a:tailEnd type="triangle"/>
            </a:ln>
            <a:effectLst/>
          </p:spPr>
        </p:cxnSp>
        <p:sp>
          <p:nvSpPr>
            <p:cNvPr id="87" name="TextBox 86"/>
            <p:cNvSpPr txBox="1"/>
            <p:nvPr/>
          </p:nvSpPr>
          <p:spPr>
            <a:xfrm>
              <a:off x="6618815" y="3336113"/>
              <a:ext cx="1065213" cy="461649"/>
            </a:xfrm>
            <a:prstGeom prst="rect">
              <a:avLst/>
            </a:prstGeom>
            <a:grpFill/>
            <a:ln>
              <a:solidFill>
                <a:schemeClr val="accent3">
                  <a:lumMod val="75000"/>
                </a:schemeClr>
              </a:solidFill>
            </a:ln>
          </p:spPr>
          <p:txBody>
            <a:bodyPr>
              <a:spAutoFit/>
            </a:bodyPr>
            <a:lstStyle/>
            <a:p>
              <a:pPr algn="ctr">
                <a:defRPr/>
              </a:pPr>
              <a:r>
                <a:rPr lang="en-US" sz="1200" b="1" dirty="0">
                  <a:solidFill>
                    <a:schemeClr val="bg1"/>
                  </a:solidFill>
                </a:rPr>
                <a:t>Earphone Jack</a:t>
              </a:r>
            </a:p>
          </p:txBody>
        </p:sp>
      </p:grpSp>
      <p:grpSp>
        <p:nvGrpSpPr>
          <p:cNvPr id="88" name="Grp-Mounting Jack" descr="Mounting Jack"/>
          <p:cNvGrpSpPr>
            <a:grpSpLocks/>
          </p:cNvGrpSpPr>
          <p:nvPr/>
        </p:nvGrpSpPr>
        <p:grpSpPr bwMode="auto">
          <a:xfrm>
            <a:off x="6279315" y="2729637"/>
            <a:ext cx="1643592" cy="1032625"/>
            <a:chOff x="6456363" y="2288061"/>
            <a:chExt cx="1643592" cy="1032760"/>
          </a:xfrm>
        </p:grpSpPr>
        <p:cxnSp>
          <p:nvCxnSpPr>
            <p:cNvPr id="89" name="Straight Arrow Connector 88"/>
            <p:cNvCxnSpPr/>
            <p:nvPr/>
          </p:nvCxnSpPr>
          <p:spPr bwMode="auto">
            <a:xfrm flipV="1">
              <a:off x="7353651" y="2288061"/>
              <a:ext cx="746304" cy="801897"/>
            </a:xfrm>
            <a:prstGeom prst="straightConnector1">
              <a:avLst/>
            </a:prstGeom>
            <a:solidFill>
              <a:schemeClr val="accent1"/>
            </a:solidFill>
            <a:ln w="38100" cap="flat" cmpd="sng" algn="ctr">
              <a:solidFill>
                <a:schemeClr val="accent3">
                  <a:lumMod val="75000"/>
                </a:schemeClr>
              </a:solidFill>
              <a:prstDash val="solid"/>
              <a:round/>
              <a:headEnd type="none" w="med" len="med"/>
              <a:tailEnd type="triangle"/>
            </a:ln>
            <a:effectLst/>
          </p:spPr>
        </p:cxnSp>
        <p:sp>
          <p:nvSpPr>
            <p:cNvPr id="90" name="TextBox 89"/>
            <p:cNvSpPr txBox="1"/>
            <p:nvPr/>
          </p:nvSpPr>
          <p:spPr>
            <a:xfrm>
              <a:off x="6456363" y="2859096"/>
              <a:ext cx="1114425" cy="461725"/>
            </a:xfrm>
            <a:prstGeom prst="rect">
              <a:avLst/>
            </a:prstGeom>
            <a:solidFill>
              <a:schemeClr val="accent3">
                <a:lumMod val="75000"/>
              </a:schemeClr>
            </a:solidFill>
            <a:ln>
              <a:solidFill>
                <a:schemeClr val="accent3">
                  <a:lumMod val="75000"/>
                </a:schemeClr>
              </a:solidFill>
            </a:ln>
          </p:spPr>
          <p:txBody>
            <a:bodyPr>
              <a:spAutoFit/>
            </a:bodyPr>
            <a:lstStyle/>
            <a:p>
              <a:pPr algn="ctr">
                <a:defRPr/>
              </a:pPr>
              <a:r>
                <a:rPr lang="en-US" sz="1200" b="1" dirty="0">
                  <a:solidFill>
                    <a:schemeClr val="bg1"/>
                  </a:solidFill>
                </a:rPr>
                <a:t>Mounting Jack</a:t>
              </a:r>
            </a:p>
          </p:txBody>
        </p:sp>
      </p:grpSp>
      <p:grpSp>
        <p:nvGrpSpPr>
          <p:cNvPr id="91" name="Grp-Programming Jack" descr="Programming and Accessory Jack"/>
          <p:cNvGrpSpPr>
            <a:grpSpLocks/>
          </p:cNvGrpSpPr>
          <p:nvPr/>
        </p:nvGrpSpPr>
        <p:grpSpPr bwMode="auto">
          <a:xfrm>
            <a:off x="5985164" y="2493099"/>
            <a:ext cx="2039232" cy="646331"/>
            <a:chOff x="6145918" y="2335213"/>
            <a:chExt cx="2039232" cy="646331"/>
          </a:xfrm>
        </p:grpSpPr>
        <p:cxnSp>
          <p:nvCxnSpPr>
            <p:cNvPr id="92" name="Straight Arrow Connector 91"/>
            <p:cNvCxnSpPr/>
            <p:nvPr/>
          </p:nvCxnSpPr>
          <p:spPr bwMode="auto">
            <a:xfrm flipV="1">
              <a:off x="7497763" y="2335213"/>
              <a:ext cx="687387" cy="236537"/>
            </a:xfrm>
            <a:prstGeom prst="straightConnector1">
              <a:avLst/>
            </a:prstGeom>
            <a:solidFill>
              <a:schemeClr val="accent1"/>
            </a:solidFill>
            <a:ln w="38100" cap="flat" cmpd="sng" algn="ctr">
              <a:solidFill>
                <a:schemeClr val="accent3">
                  <a:lumMod val="75000"/>
                </a:schemeClr>
              </a:solidFill>
              <a:prstDash val="solid"/>
              <a:round/>
              <a:headEnd type="none" w="med" len="med"/>
              <a:tailEnd type="triangle"/>
            </a:ln>
            <a:effectLst/>
          </p:spPr>
        </p:cxnSp>
        <p:sp>
          <p:nvSpPr>
            <p:cNvPr id="93" name="TextBox 92"/>
            <p:cNvSpPr txBox="1"/>
            <p:nvPr/>
          </p:nvSpPr>
          <p:spPr>
            <a:xfrm>
              <a:off x="6145918" y="2335213"/>
              <a:ext cx="1424870" cy="646331"/>
            </a:xfrm>
            <a:prstGeom prst="rect">
              <a:avLst/>
            </a:prstGeom>
            <a:solidFill>
              <a:schemeClr val="accent3">
                <a:lumMod val="75000"/>
              </a:schemeClr>
            </a:solidFill>
            <a:ln>
              <a:solidFill>
                <a:schemeClr val="accent3">
                  <a:lumMod val="75000"/>
                </a:schemeClr>
              </a:solidFill>
            </a:ln>
          </p:spPr>
          <p:txBody>
            <a:bodyPr wrap="square">
              <a:spAutoFit/>
            </a:bodyPr>
            <a:lstStyle/>
            <a:p>
              <a:pPr algn="ctr">
                <a:defRPr/>
              </a:pPr>
              <a:r>
                <a:rPr lang="en-US" sz="1200" b="1" dirty="0">
                  <a:solidFill>
                    <a:schemeClr val="bg1"/>
                  </a:solidFill>
                </a:rPr>
                <a:t>Programming and Accessory Jack</a:t>
              </a:r>
            </a:p>
          </p:txBody>
        </p:sp>
      </p:grpSp>
      <p:grpSp>
        <p:nvGrpSpPr>
          <p:cNvPr id="94" name="Grp-External Antenna" descr="External Antenna Jack"/>
          <p:cNvGrpSpPr>
            <a:grpSpLocks/>
          </p:cNvGrpSpPr>
          <p:nvPr/>
        </p:nvGrpSpPr>
        <p:grpSpPr bwMode="auto">
          <a:xfrm>
            <a:off x="6476584" y="1653524"/>
            <a:ext cx="1547812" cy="646331"/>
            <a:chOff x="6570663" y="1639888"/>
            <a:chExt cx="1547812" cy="646331"/>
          </a:xfrm>
          <a:solidFill>
            <a:schemeClr val="accent3">
              <a:lumMod val="75000"/>
            </a:schemeClr>
          </a:solidFill>
        </p:grpSpPr>
        <p:cxnSp>
          <p:nvCxnSpPr>
            <p:cNvPr id="95" name="Straight Arrow Connector 94"/>
            <p:cNvCxnSpPr/>
            <p:nvPr/>
          </p:nvCxnSpPr>
          <p:spPr bwMode="auto">
            <a:xfrm>
              <a:off x="7431088" y="1916113"/>
              <a:ext cx="687387" cy="291277"/>
            </a:xfrm>
            <a:prstGeom prst="straightConnector1">
              <a:avLst/>
            </a:prstGeom>
            <a:grpFill/>
            <a:ln w="38100" cap="flat" cmpd="sng" algn="ctr">
              <a:solidFill>
                <a:schemeClr val="accent3">
                  <a:lumMod val="75000"/>
                </a:schemeClr>
              </a:solidFill>
              <a:prstDash val="solid"/>
              <a:round/>
              <a:headEnd type="none" w="med" len="med"/>
              <a:tailEnd type="triangle"/>
            </a:ln>
            <a:effectLst/>
          </p:spPr>
        </p:cxnSp>
        <p:sp>
          <p:nvSpPr>
            <p:cNvPr id="96" name="TextBox 95"/>
            <p:cNvSpPr txBox="1"/>
            <p:nvPr/>
          </p:nvSpPr>
          <p:spPr>
            <a:xfrm>
              <a:off x="6570663" y="1639888"/>
              <a:ext cx="995362" cy="646331"/>
            </a:xfrm>
            <a:prstGeom prst="rect">
              <a:avLst/>
            </a:prstGeom>
            <a:grpFill/>
            <a:ln>
              <a:solidFill>
                <a:schemeClr val="accent3">
                  <a:lumMod val="75000"/>
                </a:schemeClr>
              </a:solidFill>
            </a:ln>
          </p:spPr>
          <p:txBody>
            <a:bodyPr>
              <a:spAutoFit/>
            </a:bodyPr>
            <a:lstStyle/>
            <a:p>
              <a:pPr algn="ctr">
                <a:defRPr/>
              </a:pPr>
              <a:r>
                <a:rPr lang="en-US" sz="1200" b="1" dirty="0">
                  <a:solidFill>
                    <a:schemeClr val="bg1"/>
                  </a:solidFill>
                </a:rPr>
                <a:t>External Antenna Jack</a:t>
              </a:r>
            </a:p>
          </p:txBody>
        </p:sp>
      </p:grpSp>
      <p:grpSp>
        <p:nvGrpSpPr>
          <p:cNvPr id="21" name="Grp-Switch inset" descr="Hi/Low power, Scan, and Priority Scan switches"/>
          <p:cNvGrpSpPr>
            <a:grpSpLocks/>
          </p:cNvGrpSpPr>
          <p:nvPr/>
        </p:nvGrpSpPr>
        <p:grpSpPr bwMode="auto">
          <a:xfrm>
            <a:off x="2479584" y="4157806"/>
            <a:ext cx="2520533" cy="1498535"/>
            <a:chOff x="1550632" y="4004613"/>
            <a:chExt cx="2520533" cy="1498535"/>
          </a:xfrm>
        </p:grpSpPr>
        <p:sp>
          <p:nvSpPr>
            <p:cNvPr id="24" name="Rectangle 23"/>
            <p:cNvSpPr/>
            <p:nvPr/>
          </p:nvSpPr>
          <p:spPr bwMode="auto">
            <a:xfrm>
              <a:off x="3062530" y="4004613"/>
              <a:ext cx="1008635" cy="598921"/>
            </a:xfrm>
            <a:prstGeom prst="rect">
              <a:avLst/>
            </a:prstGeom>
            <a:noFill/>
            <a:ln w="38100" cap="flat" cmpd="sng" algn="ctr">
              <a:solidFill>
                <a:schemeClr val="accent3">
                  <a:lumMod val="75000"/>
                </a:schemeClr>
              </a:solidFill>
              <a:prstDash val="solid"/>
              <a:round/>
              <a:headEnd type="none" w="med" len="med"/>
              <a:tailEnd type="none" w="med" len="med"/>
            </a:ln>
            <a:effectLst/>
          </p:spPr>
          <p:txBody>
            <a:bodyPr/>
            <a:lstStyle/>
            <a:p>
              <a:pPr>
                <a:defRPr/>
              </a:pPr>
              <a:endParaRPr lang="en-US"/>
            </a:p>
          </p:txBody>
        </p:sp>
        <p:cxnSp>
          <p:nvCxnSpPr>
            <p:cNvPr id="22" name="Straight Arrow Connector 21"/>
            <p:cNvCxnSpPr/>
            <p:nvPr/>
          </p:nvCxnSpPr>
          <p:spPr bwMode="auto">
            <a:xfrm flipV="1">
              <a:off x="2915079" y="4625984"/>
              <a:ext cx="312725" cy="409911"/>
            </a:xfrm>
            <a:prstGeom prst="straightConnector1">
              <a:avLst/>
            </a:prstGeom>
            <a:solidFill>
              <a:schemeClr val="accent1"/>
            </a:solidFill>
            <a:ln w="38100" cap="flat" cmpd="sng" algn="ctr">
              <a:solidFill>
                <a:schemeClr val="accent3">
                  <a:lumMod val="75000"/>
                </a:schemeClr>
              </a:solidFill>
              <a:prstDash val="solid"/>
              <a:round/>
              <a:headEnd type="none" w="med" len="med"/>
              <a:tailEnd type="triangle"/>
            </a:ln>
            <a:effectLst/>
          </p:spPr>
        </p:cxnSp>
        <p:sp>
          <p:nvSpPr>
            <p:cNvPr id="23" name="TextBox 22"/>
            <p:cNvSpPr txBox="1"/>
            <p:nvPr/>
          </p:nvSpPr>
          <p:spPr>
            <a:xfrm>
              <a:off x="1550632" y="4856817"/>
              <a:ext cx="1495541" cy="646331"/>
            </a:xfrm>
            <a:prstGeom prst="rect">
              <a:avLst/>
            </a:prstGeom>
            <a:solidFill>
              <a:schemeClr val="accent3">
                <a:lumMod val="75000"/>
              </a:schemeClr>
            </a:solidFill>
          </p:spPr>
          <p:txBody>
            <a:bodyPr wrap="square" anchor="ctr">
              <a:spAutoFit/>
            </a:bodyPr>
            <a:lstStyle/>
            <a:p>
              <a:pPr>
                <a:defRPr/>
              </a:pPr>
              <a:r>
                <a:rPr lang="en-US" sz="1200" b="1" dirty="0">
                  <a:solidFill>
                    <a:schemeClr val="bg1"/>
                  </a:solidFill>
                </a:rPr>
                <a:t>A – HI/LO Power</a:t>
              </a:r>
            </a:p>
            <a:p>
              <a:pPr>
                <a:defRPr/>
              </a:pPr>
              <a:r>
                <a:rPr lang="en-US" sz="1200" b="1" dirty="0">
                  <a:solidFill>
                    <a:schemeClr val="bg1"/>
                  </a:solidFill>
                </a:rPr>
                <a:t>B – Scan</a:t>
              </a:r>
            </a:p>
            <a:p>
              <a:pPr>
                <a:defRPr/>
              </a:pPr>
              <a:r>
                <a:rPr lang="en-US" sz="1200" b="1" dirty="0">
                  <a:solidFill>
                    <a:schemeClr val="bg1"/>
                  </a:solidFill>
                </a:rPr>
                <a:t>C – Priority Scan</a:t>
              </a:r>
            </a:p>
          </p:txBody>
        </p:sp>
      </p:grpSp>
      <p:sp>
        <p:nvSpPr>
          <p:cNvPr id="10" name="Pic-RX Indicator Light" descr="Priority channel active, receive/busy channel indicator, and low battery (flash on transmit) yellow LED indicator"/>
          <p:cNvSpPr/>
          <p:nvPr/>
        </p:nvSpPr>
        <p:spPr>
          <a:xfrm>
            <a:off x="5061525" y="4388377"/>
            <a:ext cx="147782" cy="163931"/>
          </a:xfrm>
          <a:prstGeom prst="ellipse">
            <a:avLst/>
          </a:prstGeom>
          <a:solidFill>
            <a:srgbClr val="FFCC00"/>
          </a:solidFill>
          <a:ln>
            <a:solidFill>
              <a:schemeClr val="accent1">
                <a:lumMod val="75000"/>
              </a:schemeClr>
            </a:solidFill>
          </a:ln>
          <a:effectLst>
            <a:glow rad="101600">
              <a:srgbClr val="FFC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p-RX Indicator" descr="Receive indicator light - also indicates priority channel active or low battery (flashes on transmit)"/>
          <p:cNvGrpSpPr>
            <a:grpSpLocks/>
          </p:cNvGrpSpPr>
          <p:nvPr/>
        </p:nvGrpSpPr>
        <p:grpSpPr bwMode="auto">
          <a:xfrm>
            <a:off x="4184437" y="4552308"/>
            <a:ext cx="2049739" cy="1645577"/>
            <a:chOff x="3314901" y="4315128"/>
            <a:chExt cx="2049739" cy="1646363"/>
          </a:xfrm>
        </p:grpSpPr>
        <p:sp>
          <p:nvSpPr>
            <p:cNvPr id="55" name="TextBox 54"/>
            <p:cNvSpPr txBox="1"/>
            <p:nvPr/>
          </p:nvSpPr>
          <p:spPr>
            <a:xfrm>
              <a:off x="3314901" y="5130097"/>
              <a:ext cx="2049739" cy="831394"/>
            </a:xfrm>
            <a:prstGeom prst="rect">
              <a:avLst/>
            </a:prstGeom>
            <a:solidFill>
              <a:schemeClr val="accent3">
                <a:lumMod val="75000"/>
              </a:schemeClr>
            </a:solidFill>
            <a:ln>
              <a:solidFill>
                <a:schemeClr val="accent3">
                  <a:lumMod val="75000"/>
                </a:schemeClr>
              </a:solidFill>
            </a:ln>
          </p:spPr>
          <p:txBody>
            <a:bodyPr wrap="square">
              <a:spAutoFit/>
            </a:bodyPr>
            <a:lstStyle/>
            <a:p>
              <a:pPr algn="ctr">
                <a:defRPr/>
              </a:pPr>
              <a:r>
                <a:rPr lang="en-US" sz="1200" b="1" dirty="0"/>
                <a:t>Indicator Light:</a:t>
              </a:r>
            </a:p>
            <a:p>
              <a:pPr algn="ctr">
                <a:defRPr/>
              </a:pPr>
              <a:r>
                <a:rPr lang="en-US" sz="1200" b="1" i="1" dirty="0">
                  <a:solidFill>
                    <a:srgbClr val="FFCC00"/>
                  </a:solidFill>
                </a:rPr>
                <a:t>Priority Channel</a:t>
              </a:r>
            </a:p>
            <a:p>
              <a:pPr algn="ctr">
                <a:defRPr/>
              </a:pPr>
              <a:r>
                <a:rPr lang="en-US" sz="1200" b="1" i="1" dirty="0">
                  <a:solidFill>
                    <a:srgbClr val="FFCC00"/>
                  </a:solidFill>
                </a:rPr>
                <a:t>RX - Busy Channel</a:t>
              </a:r>
            </a:p>
            <a:p>
              <a:pPr algn="ctr">
                <a:defRPr/>
              </a:pPr>
              <a:r>
                <a:rPr lang="en-US" sz="1200" b="1" i="1" dirty="0">
                  <a:solidFill>
                    <a:srgbClr val="FFCC00"/>
                  </a:solidFill>
                </a:rPr>
                <a:t>Low Battery (flash on TX)</a:t>
              </a:r>
            </a:p>
          </p:txBody>
        </p:sp>
        <p:cxnSp>
          <p:nvCxnSpPr>
            <p:cNvPr id="56" name="Straight Arrow Connector 55"/>
            <p:cNvCxnSpPr/>
            <p:nvPr/>
          </p:nvCxnSpPr>
          <p:spPr bwMode="auto">
            <a:xfrm flipV="1">
              <a:off x="4265880" y="4315128"/>
              <a:ext cx="0" cy="916056"/>
            </a:xfrm>
            <a:prstGeom prst="straightConnector1">
              <a:avLst/>
            </a:prstGeom>
            <a:solidFill>
              <a:schemeClr val="accent1"/>
            </a:solidFill>
            <a:ln w="38100" cap="flat" cmpd="sng" algn="ctr">
              <a:solidFill>
                <a:schemeClr val="accent3">
                  <a:lumMod val="75000"/>
                </a:schemeClr>
              </a:solidFill>
              <a:prstDash val="solid"/>
              <a:round/>
              <a:headEnd type="none" w="med" len="med"/>
              <a:tailEnd type="triangle"/>
            </a:ln>
            <a:effectLst/>
          </p:spPr>
        </p:cxnSp>
      </p:grpSp>
      <p:grpSp>
        <p:nvGrpSpPr>
          <p:cNvPr id="43" name="Grp-Channel selector" descr="Channel selector knob"/>
          <p:cNvGrpSpPr>
            <a:grpSpLocks/>
          </p:cNvGrpSpPr>
          <p:nvPr/>
        </p:nvGrpSpPr>
        <p:grpSpPr bwMode="auto">
          <a:xfrm>
            <a:off x="5818909" y="4573824"/>
            <a:ext cx="1415107" cy="1217269"/>
            <a:chOff x="4992043" y="4591128"/>
            <a:chExt cx="1415107" cy="1297089"/>
          </a:xfrm>
          <a:solidFill>
            <a:schemeClr val="accent3">
              <a:lumMod val="75000"/>
            </a:schemeClr>
          </a:solidFill>
        </p:grpSpPr>
        <p:cxnSp>
          <p:nvCxnSpPr>
            <p:cNvPr id="44" name="Straight Arrow Connector 43"/>
            <p:cNvCxnSpPr/>
            <p:nvPr/>
          </p:nvCxnSpPr>
          <p:spPr bwMode="auto">
            <a:xfrm flipH="1" flipV="1">
              <a:off x="4992043" y="4591128"/>
              <a:ext cx="738909" cy="739251"/>
            </a:xfrm>
            <a:prstGeom prst="straightConnector1">
              <a:avLst/>
            </a:prstGeom>
            <a:grpFill/>
            <a:ln w="38100" cap="flat" cmpd="sng" algn="ctr">
              <a:solidFill>
                <a:schemeClr val="accent3">
                  <a:lumMod val="75000"/>
                </a:schemeClr>
              </a:solidFill>
              <a:prstDash val="solid"/>
              <a:round/>
              <a:headEnd type="none" w="med" len="med"/>
              <a:tailEnd type="triangle"/>
            </a:ln>
            <a:effectLst/>
          </p:spPr>
        </p:cxnSp>
        <p:sp>
          <p:nvSpPr>
            <p:cNvPr id="45" name="TextBox 44"/>
            <p:cNvSpPr txBox="1"/>
            <p:nvPr/>
          </p:nvSpPr>
          <p:spPr>
            <a:xfrm>
              <a:off x="5589588" y="5199504"/>
              <a:ext cx="817562" cy="688713"/>
            </a:xfrm>
            <a:prstGeom prst="rect">
              <a:avLst/>
            </a:prstGeom>
            <a:grpFill/>
            <a:ln>
              <a:solidFill>
                <a:schemeClr val="accent3">
                  <a:lumMod val="75000"/>
                </a:schemeClr>
              </a:solidFill>
            </a:ln>
          </p:spPr>
          <p:txBody>
            <a:bodyPr>
              <a:spAutoFit/>
            </a:bodyPr>
            <a:lstStyle/>
            <a:p>
              <a:pPr algn="ctr">
                <a:defRPr/>
              </a:pPr>
              <a:r>
                <a:rPr lang="en-US" sz="1200" b="1" dirty="0">
                  <a:solidFill>
                    <a:schemeClr val="bg1"/>
                  </a:solidFill>
                </a:rPr>
                <a:t>Channel Selector Knob</a:t>
              </a:r>
            </a:p>
          </p:txBody>
        </p:sp>
      </p:grpSp>
      <p:grpSp>
        <p:nvGrpSpPr>
          <p:cNvPr id="46" name="Grp-ON/OFF" descr="On/Off volume knob"/>
          <p:cNvGrpSpPr>
            <a:grpSpLocks/>
          </p:cNvGrpSpPr>
          <p:nvPr/>
        </p:nvGrpSpPr>
        <p:grpSpPr bwMode="auto">
          <a:xfrm>
            <a:off x="5508676" y="1781245"/>
            <a:ext cx="815975" cy="1867122"/>
            <a:chOff x="4862726" y="1687583"/>
            <a:chExt cx="815975" cy="1867122"/>
          </a:xfrm>
          <a:solidFill>
            <a:schemeClr val="accent3">
              <a:lumMod val="75000"/>
            </a:schemeClr>
          </a:solidFill>
        </p:grpSpPr>
        <p:cxnSp>
          <p:nvCxnSpPr>
            <p:cNvPr id="47" name="Straight Arrow Connector 46"/>
            <p:cNvCxnSpPr/>
            <p:nvPr/>
          </p:nvCxnSpPr>
          <p:spPr bwMode="auto">
            <a:xfrm flipH="1">
              <a:off x="5062123" y="2206193"/>
              <a:ext cx="110836" cy="1348512"/>
            </a:xfrm>
            <a:prstGeom prst="straightConnector1">
              <a:avLst/>
            </a:prstGeom>
            <a:grpFill/>
            <a:ln w="38100" cap="flat" cmpd="sng" algn="ctr">
              <a:solidFill>
                <a:schemeClr val="accent3">
                  <a:lumMod val="75000"/>
                </a:schemeClr>
              </a:solidFill>
              <a:prstDash val="solid"/>
              <a:round/>
              <a:headEnd type="none" w="med" len="med"/>
              <a:tailEnd type="triangle"/>
            </a:ln>
            <a:effectLst/>
          </p:spPr>
        </p:cxnSp>
        <p:sp>
          <p:nvSpPr>
            <p:cNvPr id="48" name="TextBox 47"/>
            <p:cNvSpPr txBox="1"/>
            <p:nvPr/>
          </p:nvSpPr>
          <p:spPr>
            <a:xfrm>
              <a:off x="4862726" y="1687583"/>
              <a:ext cx="815975" cy="646331"/>
            </a:xfrm>
            <a:prstGeom prst="rect">
              <a:avLst/>
            </a:prstGeom>
            <a:grpFill/>
            <a:ln>
              <a:solidFill>
                <a:schemeClr val="accent3">
                  <a:lumMod val="75000"/>
                </a:schemeClr>
              </a:solidFill>
            </a:ln>
          </p:spPr>
          <p:txBody>
            <a:bodyPr>
              <a:spAutoFit/>
            </a:bodyPr>
            <a:lstStyle/>
            <a:p>
              <a:pPr algn="ctr">
                <a:defRPr/>
              </a:pPr>
              <a:r>
                <a:rPr lang="en-US" sz="1200" b="1" dirty="0">
                  <a:solidFill>
                    <a:schemeClr val="bg1"/>
                  </a:solidFill>
                </a:rPr>
                <a:t>ON/OFF</a:t>
              </a:r>
            </a:p>
            <a:p>
              <a:pPr algn="ctr">
                <a:defRPr/>
              </a:pPr>
              <a:r>
                <a:rPr lang="en-US" sz="1200" b="1" dirty="0">
                  <a:solidFill>
                    <a:schemeClr val="bg1"/>
                  </a:solidFill>
                </a:rPr>
                <a:t>Volume Knob</a:t>
              </a:r>
            </a:p>
          </p:txBody>
        </p:sp>
      </p:grpSp>
      <p:grpSp>
        <p:nvGrpSpPr>
          <p:cNvPr id="49" name="Grp-Squelch knob" descr="Squelch Knob"/>
          <p:cNvGrpSpPr>
            <a:grpSpLocks/>
          </p:cNvGrpSpPr>
          <p:nvPr/>
        </p:nvGrpSpPr>
        <p:grpSpPr bwMode="auto">
          <a:xfrm>
            <a:off x="4736014" y="2532937"/>
            <a:ext cx="890150" cy="1115430"/>
            <a:chOff x="3881370" y="2340850"/>
            <a:chExt cx="890150" cy="1115430"/>
          </a:xfrm>
          <a:solidFill>
            <a:schemeClr val="accent3">
              <a:lumMod val="75000"/>
            </a:schemeClr>
          </a:solidFill>
        </p:grpSpPr>
        <p:cxnSp>
          <p:nvCxnSpPr>
            <p:cNvPr id="50" name="Straight Arrow Connector 49"/>
            <p:cNvCxnSpPr/>
            <p:nvPr/>
          </p:nvCxnSpPr>
          <p:spPr bwMode="auto">
            <a:xfrm flipH="1">
              <a:off x="4145473" y="2736056"/>
              <a:ext cx="61408" cy="720224"/>
            </a:xfrm>
            <a:prstGeom prst="straightConnector1">
              <a:avLst/>
            </a:prstGeom>
            <a:grpFill/>
            <a:ln w="38100" cap="flat" cmpd="sng" algn="ctr">
              <a:solidFill>
                <a:schemeClr val="accent3">
                  <a:lumMod val="75000"/>
                </a:schemeClr>
              </a:solidFill>
              <a:prstDash val="solid"/>
              <a:round/>
              <a:headEnd type="none" w="med" len="med"/>
              <a:tailEnd type="triangle"/>
            </a:ln>
            <a:effectLst/>
          </p:spPr>
        </p:cxnSp>
        <p:sp>
          <p:nvSpPr>
            <p:cNvPr id="51" name="TextBox 50"/>
            <p:cNvSpPr txBox="1"/>
            <p:nvPr/>
          </p:nvSpPr>
          <p:spPr>
            <a:xfrm>
              <a:off x="3881370" y="2340850"/>
              <a:ext cx="890150" cy="461665"/>
            </a:xfrm>
            <a:prstGeom prst="rect">
              <a:avLst/>
            </a:prstGeom>
            <a:grpFill/>
            <a:ln>
              <a:solidFill>
                <a:schemeClr val="accent3">
                  <a:lumMod val="75000"/>
                </a:schemeClr>
              </a:solidFill>
            </a:ln>
          </p:spPr>
          <p:txBody>
            <a:bodyPr wrap="square">
              <a:spAutoFit/>
            </a:bodyPr>
            <a:lstStyle/>
            <a:p>
              <a:pPr algn="ctr">
                <a:defRPr/>
              </a:pPr>
              <a:r>
                <a:rPr lang="en-US" sz="1200" b="1" dirty="0">
                  <a:solidFill>
                    <a:schemeClr val="bg1"/>
                  </a:solidFill>
                </a:rPr>
                <a:t>Squelch Knob</a:t>
              </a:r>
            </a:p>
          </p:txBody>
        </p:sp>
      </p:grpSp>
      <p:sp>
        <p:nvSpPr>
          <p:cNvPr id="9" name="Pic-TX Indicator Light" descr="Transmit indicator red LED"/>
          <p:cNvSpPr/>
          <p:nvPr/>
        </p:nvSpPr>
        <p:spPr>
          <a:xfrm>
            <a:off x="4525818" y="4054764"/>
            <a:ext cx="147782" cy="163931"/>
          </a:xfrm>
          <a:prstGeom prst="ellipse">
            <a:avLst/>
          </a:prstGeom>
          <a:solidFill>
            <a:srgbClr val="FF0000"/>
          </a:solidFill>
          <a:ln>
            <a:solidFill>
              <a:srgbClr val="C0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p-TX Indicator" descr="Transmit Indicator Light"/>
          <p:cNvGrpSpPr>
            <a:grpSpLocks/>
          </p:cNvGrpSpPr>
          <p:nvPr/>
        </p:nvGrpSpPr>
        <p:grpSpPr bwMode="auto">
          <a:xfrm>
            <a:off x="4038600" y="1781245"/>
            <a:ext cx="1096816" cy="2236613"/>
            <a:chOff x="2314182" y="4954797"/>
            <a:chExt cx="1096816" cy="2236613"/>
          </a:xfrm>
          <a:solidFill>
            <a:schemeClr val="accent3">
              <a:lumMod val="75000"/>
            </a:schemeClr>
          </a:solidFill>
        </p:grpSpPr>
        <p:cxnSp>
          <p:nvCxnSpPr>
            <p:cNvPr id="28" name="Straight Arrow Connector 27"/>
            <p:cNvCxnSpPr/>
            <p:nvPr/>
          </p:nvCxnSpPr>
          <p:spPr bwMode="auto">
            <a:xfrm>
              <a:off x="2875291" y="5394578"/>
              <a:ext cx="0" cy="1796832"/>
            </a:xfrm>
            <a:prstGeom prst="straightConnector1">
              <a:avLst/>
            </a:prstGeom>
            <a:grpFill/>
            <a:ln w="38100" cap="flat" cmpd="sng" algn="ctr">
              <a:solidFill>
                <a:schemeClr val="accent3">
                  <a:lumMod val="75000"/>
                </a:schemeClr>
              </a:solidFill>
              <a:prstDash val="solid"/>
              <a:round/>
              <a:headEnd type="none" w="med" len="med"/>
              <a:tailEnd type="triangle"/>
            </a:ln>
            <a:effectLst/>
          </p:spPr>
        </p:cxnSp>
        <p:sp>
          <p:nvSpPr>
            <p:cNvPr id="29" name="TextBox 28"/>
            <p:cNvSpPr txBox="1"/>
            <p:nvPr/>
          </p:nvSpPr>
          <p:spPr>
            <a:xfrm>
              <a:off x="2314182" y="4954797"/>
              <a:ext cx="1096816" cy="646331"/>
            </a:xfrm>
            <a:prstGeom prst="rect">
              <a:avLst/>
            </a:prstGeom>
            <a:grpFill/>
            <a:ln>
              <a:solidFill>
                <a:schemeClr val="accent3">
                  <a:lumMod val="75000"/>
                </a:schemeClr>
              </a:solidFill>
            </a:ln>
          </p:spPr>
          <p:txBody>
            <a:bodyPr wrap="square">
              <a:spAutoFit/>
            </a:bodyPr>
            <a:lstStyle/>
            <a:p>
              <a:pPr algn="ctr">
                <a:defRPr/>
              </a:pPr>
              <a:r>
                <a:rPr lang="en-US" sz="1200" b="1" dirty="0">
                  <a:solidFill>
                    <a:schemeClr val="bg1"/>
                  </a:solidFill>
                </a:rPr>
                <a:t>TX Indicator Light:</a:t>
              </a:r>
            </a:p>
            <a:p>
              <a:pPr algn="ctr">
                <a:defRPr/>
              </a:pPr>
              <a:r>
                <a:rPr lang="en-US" sz="1200" b="1" dirty="0">
                  <a:solidFill>
                    <a:srgbClr val="FF9797"/>
                  </a:solidFill>
                </a:rPr>
                <a:t>Transmit</a:t>
              </a:r>
            </a:p>
          </p:txBody>
        </p:sp>
      </p:grpSp>
      <p:grpSp>
        <p:nvGrpSpPr>
          <p:cNvPr id="31" name="Grp-Antenna connector" descr="Antenna Connector"/>
          <p:cNvGrpSpPr>
            <a:grpSpLocks/>
          </p:cNvGrpSpPr>
          <p:nvPr/>
        </p:nvGrpSpPr>
        <p:grpSpPr bwMode="auto">
          <a:xfrm>
            <a:off x="3493580" y="2512655"/>
            <a:ext cx="1002219" cy="1135712"/>
            <a:chOff x="2495094" y="2692328"/>
            <a:chExt cx="1568530" cy="864466"/>
          </a:xfrm>
          <a:solidFill>
            <a:schemeClr val="accent3">
              <a:lumMod val="75000"/>
            </a:schemeClr>
          </a:solidFill>
        </p:grpSpPr>
        <p:cxnSp>
          <p:nvCxnSpPr>
            <p:cNvPr id="32" name="Straight Arrow Connector 31"/>
            <p:cNvCxnSpPr/>
            <p:nvPr/>
          </p:nvCxnSpPr>
          <p:spPr bwMode="auto">
            <a:xfrm>
              <a:off x="3348081" y="2938116"/>
              <a:ext cx="369843" cy="618678"/>
            </a:xfrm>
            <a:prstGeom prst="straightConnector1">
              <a:avLst/>
            </a:prstGeom>
            <a:grpFill/>
            <a:ln w="38100" cap="flat" cmpd="sng" algn="ctr">
              <a:solidFill>
                <a:schemeClr val="accent3">
                  <a:lumMod val="75000"/>
                </a:schemeClr>
              </a:solidFill>
              <a:prstDash val="solid"/>
              <a:round/>
              <a:headEnd type="none" w="med" len="med"/>
              <a:tailEnd type="triangle"/>
            </a:ln>
            <a:effectLst/>
          </p:spPr>
        </p:cxnSp>
        <p:sp>
          <p:nvSpPr>
            <p:cNvPr id="33" name="TextBox 32"/>
            <p:cNvSpPr txBox="1"/>
            <p:nvPr/>
          </p:nvSpPr>
          <p:spPr>
            <a:xfrm>
              <a:off x="2495094" y="2692328"/>
              <a:ext cx="1568530" cy="351404"/>
            </a:xfrm>
            <a:prstGeom prst="rect">
              <a:avLst/>
            </a:prstGeom>
            <a:grpFill/>
            <a:ln>
              <a:solidFill>
                <a:schemeClr val="accent3">
                  <a:lumMod val="75000"/>
                </a:schemeClr>
              </a:solidFill>
            </a:ln>
          </p:spPr>
          <p:txBody>
            <a:bodyPr wrap="square" anchor="ctr">
              <a:spAutoFit/>
            </a:bodyPr>
            <a:lstStyle/>
            <a:p>
              <a:pPr algn="ctr">
                <a:defRPr/>
              </a:pPr>
              <a:r>
                <a:rPr lang="en-US" sz="1200" b="1" dirty="0">
                  <a:solidFill>
                    <a:schemeClr val="bg1"/>
                  </a:solidFill>
                </a:rPr>
                <a:t>Antenna Connector</a:t>
              </a:r>
            </a:p>
          </p:txBody>
        </p:sp>
      </p:grpSp>
      <p:sp>
        <p:nvSpPr>
          <p:cNvPr id="54" name="Text-Battery clamshell"/>
          <p:cNvSpPr txBox="1"/>
          <p:nvPr/>
        </p:nvSpPr>
        <p:spPr bwMode="auto">
          <a:xfrm>
            <a:off x="1026849" y="5469162"/>
            <a:ext cx="929646" cy="461665"/>
          </a:xfrm>
          <a:prstGeom prst="rect">
            <a:avLst/>
          </a:prstGeom>
          <a:solidFill>
            <a:schemeClr val="accent3">
              <a:lumMod val="75000"/>
            </a:schemeClr>
          </a:solidFill>
        </p:spPr>
        <p:txBody>
          <a:bodyPr wrap="square" anchor="ctr">
            <a:spAutoFit/>
          </a:bodyPr>
          <a:lstStyle/>
          <a:p>
            <a:pPr algn="ctr">
              <a:defRPr/>
            </a:pPr>
            <a:r>
              <a:rPr lang="en-US" sz="1200" b="1" dirty="0">
                <a:solidFill>
                  <a:schemeClr val="bg1"/>
                </a:solidFill>
              </a:rPr>
              <a:t>Battery </a:t>
            </a:r>
          </a:p>
          <a:p>
            <a:pPr algn="ctr">
              <a:defRPr/>
            </a:pPr>
            <a:r>
              <a:rPr lang="en-US" sz="1200" b="1" dirty="0">
                <a:solidFill>
                  <a:schemeClr val="bg1"/>
                </a:solidFill>
              </a:rPr>
              <a:t>Clamshell</a:t>
            </a:r>
          </a:p>
        </p:txBody>
      </p:sp>
      <p:sp>
        <p:nvSpPr>
          <p:cNvPr id="17" name="Box around keypad" descr="Box around the radio keypad"/>
          <p:cNvSpPr/>
          <p:nvPr/>
        </p:nvSpPr>
        <p:spPr>
          <a:xfrm>
            <a:off x="979054" y="4043988"/>
            <a:ext cx="1025237" cy="851286"/>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p-Entry keypad" descr="Entry Keypad - used to access key features that have been programmed into the radio"/>
          <p:cNvGrpSpPr>
            <a:grpSpLocks/>
          </p:cNvGrpSpPr>
          <p:nvPr/>
        </p:nvGrpSpPr>
        <p:grpSpPr bwMode="auto">
          <a:xfrm>
            <a:off x="2004291" y="3148587"/>
            <a:ext cx="1583236" cy="1384995"/>
            <a:chOff x="1664950" y="3287198"/>
            <a:chExt cx="1454488" cy="1384995"/>
          </a:xfrm>
          <a:solidFill>
            <a:schemeClr val="accent3">
              <a:lumMod val="75000"/>
            </a:schemeClr>
          </a:solidFill>
        </p:grpSpPr>
        <p:cxnSp>
          <p:nvCxnSpPr>
            <p:cNvPr id="15" name="Straight Arrow Connector 14"/>
            <p:cNvCxnSpPr/>
            <p:nvPr/>
          </p:nvCxnSpPr>
          <p:spPr bwMode="auto">
            <a:xfrm flipH="1">
              <a:off x="1664950" y="4119563"/>
              <a:ext cx="359116" cy="73812"/>
            </a:xfrm>
            <a:prstGeom prst="straightConnector1">
              <a:avLst/>
            </a:prstGeom>
            <a:grpFill/>
            <a:ln w="38100" cap="flat" cmpd="sng" algn="ctr">
              <a:solidFill>
                <a:schemeClr val="accent3">
                  <a:lumMod val="75000"/>
                </a:schemeClr>
              </a:solidFill>
              <a:prstDash val="solid"/>
              <a:round/>
              <a:headEnd type="none" w="med" len="med"/>
              <a:tailEnd type="triangle"/>
            </a:ln>
            <a:effectLst/>
          </p:spPr>
        </p:cxnSp>
        <p:sp>
          <p:nvSpPr>
            <p:cNvPr id="16" name="TextBox 15"/>
            <p:cNvSpPr txBox="1"/>
            <p:nvPr/>
          </p:nvSpPr>
          <p:spPr>
            <a:xfrm>
              <a:off x="1962150" y="3287198"/>
              <a:ext cx="1157288" cy="1384995"/>
            </a:xfrm>
            <a:prstGeom prst="rect">
              <a:avLst/>
            </a:prstGeom>
            <a:grpFill/>
            <a:ln>
              <a:solidFill>
                <a:schemeClr val="accent3">
                  <a:lumMod val="75000"/>
                </a:schemeClr>
              </a:solidFill>
            </a:ln>
          </p:spPr>
          <p:txBody>
            <a:bodyPr anchor="ctr">
              <a:spAutoFit/>
            </a:bodyPr>
            <a:lstStyle/>
            <a:p>
              <a:pPr algn="ctr">
                <a:defRPr/>
              </a:pPr>
              <a:r>
                <a:rPr lang="en-US" sz="1200" b="1" dirty="0">
                  <a:solidFill>
                    <a:schemeClr val="bg1"/>
                  </a:solidFill>
                </a:rPr>
                <a:t>Entry Keypad</a:t>
              </a:r>
            </a:p>
            <a:p>
              <a:pPr algn="ctr">
                <a:defRPr/>
              </a:pPr>
              <a:r>
                <a:rPr lang="en-US" sz="1200" b="1" dirty="0">
                  <a:solidFill>
                    <a:schemeClr val="bg1"/>
                  </a:solidFill>
                </a:rPr>
                <a:t>- used to access key features that have been programmed into the radio</a:t>
              </a:r>
            </a:p>
          </p:txBody>
        </p:sp>
      </p:grpSp>
      <p:grpSp>
        <p:nvGrpSpPr>
          <p:cNvPr id="11" name="Grp-Internal speaker" descr="Internal Speaker and Mic"/>
          <p:cNvGrpSpPr>
            <a:grpSpLocks/>
          </p:cNvGrpSpPr>
          <p:nvPr/>
        </p:nvGrpSpPr>
        <p:grpSpPr bwMode="auto">
          <a:xfrm>
            <a:off x="1734248" y="2103882"/>
            <a:ext cx="1614355" cy="646331"/>
            <a:chOff x="1159008" y="1992313"/>
            <a:chExt cx="1614355" cy="646331"/>
          </a:xfrm>
          <a:solidFill>
            <a:schemeClr val="accent3">
              <a:lumMod val="75000"/>
            </a:schemeClr>
          </a:solidFill>
        </p:grpSpPr>
        <p:cxnSp>
          <p:nvCxnSpPr>
            <p:cNvPr id="12" name="Straight Arrow Connector 11"/>
            <p:cNvCxnSpPr/>
            <p:nvPr/>
          </p:nvCxnSpPr>
          <p:spPr bwMode="auto">
            <a:xfrm flipH="1">
              <a:off x="1159008" y="2316007"/>
              <a:ext cx="926967" cy="315912"/>
            </a:xfrm>
            <a:prstGeom prst="straightConnector1">
              <a:avLst/>
            </a:prstGeom>
            <a:grpFill/>
            <a:ln w="38100" cap="flat" cmpd="sng" algn="ctr">
              <a:solidFill>
                <a:schemeClr val="accent3">
                  <a:lumMod val="75000"/>
                </a:schemeClr>
              </a:solidFill>
              <a:prstDash val="solid"/>
              <a:round/>
              <a:headEnd type="none" w="med" len="med"/>
              <a:tailEnd type="triangle"/>
            </a:ln>
            <a:effectLst/>
          </p:spPr>
        </p:cxnSp>
        <p:sp>
          <p:nvSpPr>
            <p:cNvPr id="13" name="TextBox 12"/>
            <p:cNvSpPr txBox="1"/>
            <p:nvPr/>
          </p:nvSpPr>
          <p:spPr>
            <a:xfrm>
              <a:off x="1957388" y="1992313"/>
              <a:ext cx="815975" cy="646331"/>
            </a:xfrm>
            <a:prstGeom prst="rect">
              <a:avLst/>
            </a:prstGeom>
            <a:grpFill/>
            <a:ln>
              <a:solidFill>
                <a:schemeClr val="accent3">
                  <a:lumMod val="75000"/>
                </a:schemeClr>
              </a:solidFill>
            </a:ln>
          </p:spPr>
          <p:txBody>
            <a:bodyPr>
              <a:spAutoFit/>
            </a:bodyPr>
            <a:lstStyle/>
            <a:p>
              <a:pPr algn="ctr">
                <a:defRPr/>
              </a:pPr>
              <a:r>
                <a:rPr lang="en-US" sz="1200" b="1" dirty="0">
                  <a:solidFill>
                    <a:schemeClr val="bg1"/>
                  </a:solidFill>
                </a:rPr>
                <a:t>Internal Speaker  &amp; Mic</a:t>
              </a:r>
            </a:p>
          </p:txBody>
        </p:sp>
      </p:grpSp>
      <p:sp>
        <p:nvSpPr>
          <p:cNvPr id="4" name="Title 6"/>
          <p:cNvSpPr>
            <a:spLocks noGrp="1"/>
          </p:cNvSpPr>
          <p:nvPr>
            <p:ph type="title"/>
          </p:nvPr>
        </p:nvSpPr>
        <p:spPr/>
        <p:txBody>
          <a:bodyPr anchor="t">
            <a:normAutofit fontScale="90000"/>
          </a:bodyPr>
          <a:lstStyle/>
          <a:p>
            <a:pPr algn="l"/>
            <a:r>
              <a:rPr lang="en-US" b="1" dirty="0"/>
              <a:t>KNOW YOUR RADIO- </a:t>
            </a:r>
            <a:br>
              <a:rPr lang="en-US" b="1" dirty="0"/>
            </a:br>
            <a:r>
              <a:rPr lang="en-US" b="1" dirty="0"/>
              <a:t>BK DPH Handheld</a:t>
            </a:r>
          </a:p>
        </p:txBody>
      </p:sp>
      <p:sp>
        <p:nvSpPr>
          <p:cNvPr id="59"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248016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BK radio display keypad" title="BK Radio Screen &amp; Keypad"/>
          <p:cNvGrpSpPr/>
          <p:nvPr/>
        </p:nvGrpSpPr>
        <p:grpSpPr>
          <a:xfrm>
            <a:off x="1302040" y="3102152"/>
            <a:ext cx="2438400" cy="3084746"/>
            <a:chOff x="1447800" y="3352166"/>
            <a:chExt cx="2438400" cy="3084746"/>
          </a:xfrm>
        </p:grpSpPr>
        <p:pic>
          <p:nvPicPr>
            <p:cNvPr id="6" name="Picture 5" descr="BK Radio screen and keyp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7" name="Rectangle 6"/>
            <p:cNvSpPr/>
            <p:nvPr/>
          </p:nvSpPr>
          <p:spPr>
            <a:xfrm>
              <a:off x="1905000" y="3876016"/>
              <a:ext cx="1595294" cy="469186"/>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GRP 02"/>
          <p:cNvSpPr txBox="1"/>
          <p:nvPr/>
        </p:nvSpPr>
        <p:spPr>
          <a:xfrm>
            <a:off x="1939348" y="3725856"/>
            <a:ext cx="1099127" cy="369332"/>
          </a:xfrm>
          <a:prstGeom prst="rect">
            <a:avLst/>
          </a:prstGeom>
          <a:noFill/>
        </p:spPr>
        <p:txBody>
          <a:bodyPr wrap="square" rtlCol="0" anchor="b">
            <a:spAutoFit/>
          </a:bodyPr>
          <a:lstStyle/>
          <a:p>
            <a:r>
              <a:rPr lang="en-US" b="1" dirty="0">
                <a:latin typeface="Eras Medium ITC" panose="020B0602030504020804" pitchFamily="34" charset="0"/>
              </a:rPr>
              <a:t>GRP 02</a:t>
            </a:r>
          </a:p>
        </p:txBody>
      </p:sp>
      <p:sp>
        <p:nvSpPr>
          <p:cNvPr id="9" name="Text-GRP"/>
          <p:cNvSpPr txBox="1"/>
          <p:nvPr/>
        </p:nvSpPr>
        <p:spPr>
          <a:xfrm>
            <a:off x="1763858" y="3675801"/>
            <a:ext cx="175491" cy="415498"/>
          </a:xfrm>
          <a:prstGeom prst="rect">
            <a:avLst/>
          </a:prstGeom>
          <a:noFill/>
        </p:spPr>
        <p:txBody>
          <a:bodyPr wrap="square" rtlCol="0">
            <a:spAutoFit/>
          </a:bodyPr>
          <a:lstStyle/>
          <a:p>
            <a:r>
              <a:rPr lang="en-US" sz="700" b="1" dirty="0"/>
              <a:t>GRP</a:t>
            </a:r>
          </a:p>
        </p:txBody>
      </p:sp>
      <p:sp>
        <p:nvSpPr>
          <p:cNvPr id="11" name="Box around #" descr="Box around the keypad's 5 button"/>
          <p:cNvSpPr>
            <a:spLocks noChangeArrowheads="1"/>
          </p:cNvSpPr>
          <p:nvPr/>
        </p:nvSpPr>
        <p:spPr bwMode="auto">
          <a:xfrm>
            <a:off x="2556887" y="5643417"/>
            <a:ext cx="366940" cy="267855"/>
          </a:xfrm>
          <a:prstGeom prst="rect">
            <a:avLst/>
          </a:prstGeom>
          <a:solidFill>
            <a:srgbClr val="FF0000">
              <a:alpha val="25000"/>
            </a:srgbClr>
          </a:solidFill>
          <a:ln w="25400" algn="ctr">
            <a:solidFill>
              <a:srgbClr val="FF0000"/>
            </a:solidFill>
            <a:miter lim="800000"/>
            <a:headEnd/>
            <a:tailEnd/>
          </a:ln>
          <a:effectLst/>
        </p:spPr>
        <p:txBody>
          <a:bodyPr wrap="none" lIns="0" tIns="0" rIns="0" bIns="0" anchor="ctr"/>
          <a:lstStyle/>
          <a:p>
            <a:pPr>
              <a:defRPr/>
            </a:pPr>
            <a:endParaRPr lang="en-US"/>
          </a:p>
        </p:txBody>
      </p:sp>
      <p:sp>
        <p:nvSpPr>
          <p:cNvPr id="8" name="Text-The channels"/>
          <p:cNvSpPr txBox="1"/>
          <p:nvPr/>
        </p:nvSpPr>
        <p:spPr>
          <a:xfrm>
            <a:off x="944338" y="1770912"/>
            <a:ext cx="3307190" cy="1180323"/>
          </a:xfrm>
          <a:prstGeom prst="rect">
            <a:avLst/>
          </a:prstGeom>
          <a:noFill/>
          <a:ln w="28575">
            <a:solidFill>
              <a:schemeClr val="accent1">
                <a:lumMod val="75000"/>
              </a:schemeClr>
            </a:solidFill>
          </a:ln>
        </p:spPr>
        <p:txBody>
          <a:bodyPr wrap="square" rtlCol="0" anchor="ctr" anchorCtr="1">
            <a:spAutoFit/>
          </a:bodyPr>
          <a:lstStyle/>
          <a:p>
            <a:pPr algn="ctr">
              <a:lnSpc>
                <a:spcPct val="120000"/>
              </a:lnSpc>
              <a:spcAft>
                <a:spcPct val="25000"/>
              </a:spcAft>
            </a:pPr>
            <a:r>
              <a:rPr lang="en-US" altLang="en-US" sz="1400" b="1" dirty="0">
                <a:latin typeface="Arial" charset="0"/>
                <a:cs typeface="Arial" charset="0"/>
              </a:rPr>
              <a:t>The channels in your radio are organized into groups or zones.	</a:t>
            </a:r>
          </a:p>
          <a:p>
            <a:pPr algn="ctr">
              <a:lnSpc>
                <a:spcPct val="120000"/>
              </a:lnSpc>
              <a:spcAft>
                <a:spcPct val="25000"/>
              </a:spcAft>
            </a:pPr>
            <a:r>
              <a:rPr lang="en-US" altLang="en-US" sz="1400" b="1" dirty="0">
                <a:latin typeface="Arial" charset="0"/>
                <a:cs typeface="Arial" charset="0"/>
              </a:rPr>
              <a:t>In the BK DPH radios, there are 16 channels in a group and 25 groups.</a:t>
            </a:r>
            <a:endParaRPr lang="en-US" sz="1200" dirty="0"/>
          </a:p>
        </p:txBody>
      </p:sp>
      <p:sp>
        <p:nvSpPr>
          <p:cNvPr id="3" name="Main Text"/>
          <p:cNvSpPr>
            <a:spLocks noGrp="1"/>
          </p:cNvSpPr>
          <p:nvPr>
            <p:ph idx="1"/>
          </p:nvPr>
        </p:nvSpPr>
        <p:spPr>
          <a:xfrm>
            <a:off x="4562764" y="1600200"/>
            <a:ext cx="4124036" cy="4911436"/>
          </a:xfrm>
        </p:spPr>
        <p:txBody>
          <a:bodyPr>
            <a:noAutofit/>
          </a:bodyPr>
          <a:lstStyle/>
          <a:p>
            <a:r>
              <a:rPr lang="en-US" sz="2000" dirty="0"/>
              <a:t>Press the # key on the keypad to display the current group number.</a:t>
            </a:r>
          </a:p>
          <a:p>
            <a:r>
              <a:rPr lang="en-US" sz="2000" dirty="0"/>
              <a:t>Press the new number for the desired group (up to two digits).</a:t>
            </a:r>
          </a:p>
          <a:p>
            <a:r>
              <a:rPr lang="en-US" sz="2000" dirty="0"/>
              <a:t>Press the ENT key or wait five seconds. The radio returns to normal operation in the new group and the selected channel is displayed.</a:t>
            </a:r>
          </a:p>
          <a:p>
            <a:r>
              <a:rPr lang="en-US" sz="2000" dirty="0"/>
              <a:t>NOTE: When changing groups, invalid entries will not be accepted and the radio will remain in the previously selected group.</a:t>
            </a:r>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KNOW YOUR RADIO – Changing Channel Groups</a:t>
            </a:r>
          </a:p>
        </p:txBody>
      </p:sp>
      <p:sp>
        <p:nvSpPr>
          <p:cNvPr id="14"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2484264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Screen Bean with Key" title="Screen Bean with key"/>
          <p:cNvPicPr>
            <a:picLocks noChangeAspect="1"/>
          </p:cNvPicPr>
          <p:nvPr/>
        </p:nvPicPr>
        <p:blipFill>
          <a:blip r:embed="rId2">
            <a:extLst>
              <a:ext uri="{BEBA8EAE-BF5A-486C-A8C5-ECC9F3942E4B}">
                <a14:imgProps xmlns:a14="http://schemas.microsoft.com/office/drawing/2010/main">
                  <a14:imgLayer r:embed="rId3">
                    <a14:imgEffect>
                      <a14:backgroundRemoval t="0" b="100000" l="308" r="100000">
                        <a14:foregroundMark x1="78769" y1="10462" x2="78769" y2="10462"/>
                        <a14:backgroundMark x1="11077" y1="39385" x2="11077" y2="39385"/>
                        <a14:backgroundMark x1="17231" y1="69538" x2="17231" y2="69538"/>
                        <a14:backgroundMark x1="38154" y1="61846" x2="38154" y2="61846"/>
                        <a14:backgroundMark x1="43385" y1="18462" x2="43385" y2="18462"/>
                        <a14:backgroundMark x1="51385" y1="9231" x2="51385" y2="9231"/>
                        <a14:backgroundMark x1="59077" y1="4923" x2="59077" y2="4923"/>
                        <a14:backgroundMark x1="50154" y1="38462" x2="50154" y2="38462"/>
                        <a14:backgroundMark x1="46769" y1="42769" x2="46769" y2="42769"/>
                        <a14:backgroundMark x1="38154" y1="39692" x2="38154" y2="39692"/>
                        <a14:backgroundMark x1="30154" y1="36000" x2="30154" y2="36000"/>
                        <a14:backgroundMark x1="8923" y1="56308" x2="8923" y2="56308"/>
                        <a14:backgroundMark x1="8923" y1="50154" x2="8923" y2="50154"/>
                        <a14:backgroundMark x1="11385" y1="46154" x2="11385" y2="46154"/>
                        <a14:backgroundMark x1="16615" y1="41231" x2="16615" y2="41231"/>
                        <a14:backgroundMark x1="17231" y1="35692" x2="17231" y2="35692"/>
                        <a14:backgroundMark x1="18769" y1="32000" x2="19077" y2="31077"/>
                        <a14:backgroundMark x1="22769" y1="3385" x2="22769" y2="3385"/>
                        <a14:backgroundMark x1="31692" y1="21846" x2="31692" y2="21846"/>
                        <a14:backgroundMark x1="26769" y1="34154" x2="26769" y2="34154"/>
                        <a14:backgroundMark x1="38154" y1="2769" x2="38154" y2="2769"/>
                        <a14:backgroundMark x1="24000" y1="1538" x2="24000" y2="1538"/>
                      </a14:backgroundRemoval>
                    </a14:imgEffect>
                  </a14:imgLayer>
                </a14:imgProps>
              </a:ext>
              <a:ext uri="{28A0092B-C50C-407E-A947-70E740481C1C}">
                <a14:useLocalDpi xmlns:a14="http://schemas.microsoft.com/office/drawing/2010/main" val="0"/>
              </a:ext>
            </a:extLst>
          </a:blip>
          <a:stretch>
            <a:fillRect/>
          </a:stretch>
        </p:blipFill>
        <p:spPr>
          <a:xfrm>
            <a:off x="6858001" y="2802672"/>
            <a:ext cx="1876425" cy="1876425"/>
          </a:xfrm>
          <a:prstGeom prst="rect">
            <a:avLst/>
          </a:prstGeom>
        </p:spPr>
      </p:pic>
      <p:sp>
        <p:nvSpPr>
          <p:cNvPr id="3" name="Main Text"/>
          <p:cNvSpPr>
            <a:spLocks noGrp="1"/>
          </p:cNvSpPr>
          <p:nvPr>
            <p:ph idx="1"/>
          </p:nvPr>
        </p:nvSpPr>
        <p:spPr/>
        <p:txBody>
          <a:bodyPr>
            <a:normAutofit fontScale="55000" lnSpcReduction="20000"/>
          </a:bodyPr>
          <a:lstStyle/>
          <a:p>
            <a:pPr>
              <a:spcAft>
                <a:spcPct val="25000"/>
              </a:spcAft>
            </a:pPr>
            <a:r>
              <a:rPr lang="en-US" altLang="en-US" b="1" dirty="0">
                <a:latin typeface="Arial" charset="0"/>
                <a:cs typeface="Arial" charset="0"/>
              </a:rPr>
              <a:t>Code</a:t>
            </a:r>
            <a:r>
              <a:rPr lang="en-US" altLang="en-US" b="1" dirty="0">
                <a:effectLst/>
                <a:latin typeface="Arial" charset="0"/>
                <a:cs typeface="Arial" charset="0"/>
              </a:rPr>
              <a:t> guard (CG) tones are known by many names:  </a:t>
            </a:r>
            <a:r>
              <a:rPr lang="en-US" altLang="en-US" b="1" dirty="0">
                <a:latin typeface="Arial" charset="0"/>
                <a:cs typeface="Arial" charset="0"/>
              </a:rPr>
              <a:t>channel</a:t>
            </a:r>
            <a:r>
              <a:rPr lang="en-US" altLang="en-US" b="1" dirty="0">
                <a:effectLst/>
                <a:latin typeface="Arial" charset="0"/>
                <a:cs typeface="Arial" charset="0"/>
              </a:rPr>
              <a:t> guard tones, Private </a:t>
            </a:r>
            <a:r>
              <a:rPr lang="en-US" altLang="en-US" b="1" dirty="0">
                <a:latin typeface="Arial" charset="0"/>
                <a:cs typeface="Arial" charset="0"/>
              </a:rPr>
              <a:t>L</a:t>
            </a:r>
            <a:r>
              <a:rPr lang="en-US" altLang="en-US" b="1" dirty="0">
                <a:effectLst/>
                <a:latin typeface="Arial" charset="0"/>
                <a:cs typeface="Arial" charset="0"/>
              </a:rPr>
              <a:t>ine (PL) tones, CTCSS tones . . .  They are sub-audible signals that are transmitted along with the transmit frequency to perform special functions like accessing specific repeaters, or to protect a channel or system from outside interference.  </a:t>
            </a:r>
            <a:r>
              <a:rPr lang="en-US" altLang="en-US" b="1" dirty="0">
                <a:latin typeface="Arial" charset="0"/>
                <a:cs typeface="Arial" charset="0"/>
              </a:rPr>
              <a:t>They act like a                key; you need to use the correct key to activate the radio.</a:t>
            </a:r>
            <a:endParaRPr lang="en-US" altLang="en-US" b="1" dirty="0">
              <a:effectLst/>
              <a:latin typeface="Arial" charset="0"/>
              <a:cs typeface="Arial" charset="0"/>
            </a:endParaRPr>
          </a:p>
          <a:p>
            <a:pPr>
              <a:spcAft>
                <a:spcPct val="25000"/>
              </a:spcAft>
            </a:pPr>
            <a:r>
              <a:rPr lang="en-US" altLang="en-US" b="1" dirty="0">
                <a:latin typeface="Arial" charset="0"/>
                <a:cs typeface="Arial" charset="0"/>
              </a:rPr>
              <a:t>On an incident, all repeaters will use the same tone for                   transmit and receive and will not operate unless </a:t>
            </a:r>
            <a:r>
              <a:rPr lang="en-US" altLang="en-US" b="1" dirty="0">
                <a:effectLst/>
                <a:latin typeface="Arial" charset="0"/>
                <a:cs typeface="Arial" charset="0"/>
              </a:rPr>
              <a:t>the                          proper tone is transmitted by your radio and received                              by the repeater. </a:t>
            </a:r>
          </a:p>
          <a:p>
            <a:pPr>
              <a:spcAft>
                <a:spcPct val="25000"/>
              </a:spcAft>
            </a:pPr>
            <a:r>
              <a:rPr lang="en-US" altLang="en-US" b="1" dirty="0">
                <a:solidFill>
                  <a:srgbClr val="FF0000"/>
                </a:solidFill>
                <a:latin typeface="Arial" panose="020B0604020202020204" pitchFamily="34" charset="0"/>
                <a:cs typeface="Arial" panose="020B0604020202020204" pitchFamily="34" charset="0"/>
              </a:rPr>
              <a:t>If the incident has a tone assigned, the squelch knob on                         BK DPH radios should be set fully counterclockwise to the                     CG squelch position (the knob will click as if in the “off”                    position) so that the radio’s receiver will only open if it receives the correct code guard.  This protects your radio from receiving non-incident-related traffic and interference.  </a:t>
            </a:r>
          </a:p>
          <a:p>
            <a:pPr>
              <a:spcAft>
                <a:spcPct val="25000"/>
              </a:spcAft>
            </a:pPr>
            <a:r>
              <a:rPr lang="en-US" altLang="en-US" b="1" dirty="0">
                <a:latin typeface="Arial" charset="0"/>
                <a:cs typeface="Arial" charset="0"/>
              </a:rPr>
              <a:t>See the ICS-205 Incident Radio Communications Plan for correct programming on an incident.</a:t>
            </a:r>
          </a:p>
          <a:p>
            <a:endParaRPr lang="en-US" dirty="0"/>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KNOW YOUR RADIO – </a:t>
            </a:r>
            <a:br>
              <a:rPr lang="en-US" b="1" dirty="0"/>
            </a:br>
            <a:r>
              <a:rPr lang="en-US" b="1" dirty="0"/>
              <a:t>Channel Guard Tones</a:t>
            </a:r>
          </a:p>
        </p:txBody>
      </p:sp>
      <p:sp>
        <p:nvSpPr>
          <p:cNvPr id="8"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2679241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6942B27-C832-4F5B-B752-60A4DEEE3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43" y="1417638"/>
            <a:ext cx="8105313" cy="5341172"/>
          </a:xfrm>
          <a:prstGeom prst="rect">
            <a:avLst/>
          </a:prstGeom>
        </p:spPr>
      </p:pic>
      <p:grpSp>
        <p:nvGrpSpPr>
          <p:cNvPr id="2" name="Point to TX Tones" descr="Text pointing at transmit CG tones&#10;"/>
          <p:cNvGrpSpPr/>
          <p:nvPr/>
        </p:nvGrpSpPr>
        <p:grpSpPr>
          <a:xfrm>
            <a:off x="6698050" y="3344398"/>
            <a:ext cx="1593274" cy="338554"/>
            <a:chOff x="6580908" y="3469032"/>
            <a:chExt cx="1593274" cy="338554"/>
          </a:xfrm>
        </p:grpSpPr>
        <p:sp>
          <p:nvSpPr>
            <p:cNvPr id="9" name="TextBox 8"/>
            <p:cNvSpPr txBox="1"/>
            <p:nvPr/>
          </p:nvSpPr>
          <p:spPr>
            <a:xfrm>
              <a:off x="6903651" y="3469032"/>
              <a:ext cx="1270531" cy="338554"/>
            </a:xfrm>
            <a:prstGeom prst="rect">
              <a:avLst/>
            </a:prstGeom>
            <a:solidFill>
              <a:schemeClr val="accent6">
                <a:lumMod val="20000"/>
                <a:lumOff val="80000"/>
              </a:schemeClr>
            </a:solidFill>
            <a:ln w="76200">
              <a:solidFill>
                <a:schemeClr val="accent6">
                  <a:lumMod val="75000"/>
                </a:schemeClr>
              </a:solidFill>
            </a:ln>
          </p:spPr>
          <p:txBody>
            <a:bodyPr wrap="square" rtlCol="0">
              <a:spAutoFit/>
            </a:bodyPr>
            <a:lstStyle/>
            <a:p>
              <a:pPr algn="ctr"/>
              <a:r>
                <a:rPr lang="en-US" sz="1600" b="1" dirty="0">
                  <a:latin typeface="Comic Sans MS" panose="030F0702030302020204" pitchFamily="66" charset="0"/>
                </a:rPr>
                <a:t>TX Tones</a:t>
              </a:r>
            </a:p>
          </p:txBody>
        </p:sp>
        <p:cxnSp>
          <p:nvCxnSpPr>
            <p:cNvPr id="16" name="Straight Arrow Connector 15" descr="Null"/>
            <p:cNvCxnSpPr>
              <a:stCxn id="9" idx="1"/>
            </p:cNvCxnSpPr>
            <p:nvPr/>
          </p:nvCxnSpPr>
          <p:spPr>
            <a:xfrm flipH="1">
              <a:off x="6580908" y="3638309"/>
              <a:ext cx="322743" cy="0"/>
            </a:xfrm>
            <a:prstGeom prst="straightConnector1">
              <a:avLst/>
            </a:prstGeom>
            <a:ln w="762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Point to RX Tones" descr="Text box pointing to the receive CG tones"/>
          <p:cNvGrpSpPr/>
          <p:nvPr/>
        </p:nvGrpSpPr>
        <p:grpSpPr>
          <a:xfrm>
            <a:off x="2711349" y="3375457"/>
            <a:ext cx="1727201" cy="338554"/>
            <a:chOff x="2743199" y="3469032"/>
            <a:chExt cx="1727201" cy="338554"/>
          </a:xfrm>
        </p:grpSpPr>
        <p:sp>
          <p:nvSpPr>
            <p:cNvPr id="10" name="TextBox 9"/>
            <p:cNvSpPr txBox="1"/>
            <p:nvPr/>
          </p:nvSpPr>
          <p:spPr>
            <a:xfrm>
              <a:off x="2743199" y="3469032"/>
              <a:ext cx="1340999" cy="338554"/>
            </a:xfrm>
            <a:prstGeom prst="rect">
              <a:avLst/>
            </a:prstGeom>
            <a:solidFill>
              <a:schemeClr val="accent6">
                <a:lumMod val="20000"/>
                <a:lumOff val="80000"/>
              </a:schemeClr>
            </a:solidFill>
            <a:ln w="76200">
              <a:solidFill>
                <a:schemeClr val="accent6">
                  <a:lumMod val="75000"/>
                </a:schemeClr>
              </a:solidFill>
            </a:ln>
          </p:spPr>
          <p:txBody>
            <a:bodyPr wrap="square" rtlCol="0">
              <a:spAutoFit/>
            </a:bodyPr>
            <a:lstStyle/>
            <a:p>
              <a:pPr algn="ctr"/>
              <a:r>
                <a:rPr lang="en-US" sz="1600" b="1" dirty="0">
                  <a:latin typeface="Comic Sans MS" panose="030F0702030302020204" pitchFamily="66" charset="0"/>
                </a:rPr>
                <a:t>RX Tones</a:t>
              </a:r>
            </a:p>
          </p:txBody>
        </p:sp>
        <p:cxnSp>
          <p:nvCxnSpPr>
            <p:cNvPr id="11" name="Straight Arrow Connector 10" descr="Null"/>
            <p:cNvCxnSpPr>
              <a:stCxn id="10" idx="3"/>
            </p:cNvCxnSpPr>
            <p:nvPr/>
          </p:nvCxnSpPr>
          <p:spPr>
            <a:xfrm>
              <a:off x="4084198" y="3638309"/>
              <a:ext cx="386202" cy="0"/>
            </a:xfrm>
            <a:prstGeom prst="straightConnector1">
              <a:avLst/>
            </a:prstGeom>
            <a:ln w="762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Boxes around CG tones" descr="Boxes around the receive and transmit CG tones"/>
          <p:cNvGrpSpPr/>
          <p:nvPr/>
        </p:nvGrpSpPr>
        <p:grpSpPr>
          <a:xfrm>
            <a:off x="4459120" y="2288871"/>
            <a:ext cx="2228325" cy="3694673"/>
            <a:chOff x="4453999" y="2438399"/>
            <a:chExt cx="2228325" cy="3694673"/>
          </a:xfrm>
        </p:grpSpPr>
        <p:sp>
          <p:nvSpPr>
            <p:cNvPr id="14" name="Rectangle 13" descr="Box around Airguard simplex channel"/>
            <p:cNvSpPr/>
            <p:nvPr/>
          </p:nvSpPr>
          <p:spPr>
            <a:xfrm>
              <a:off x="4453999" y="2438399"/>
              <a:ext cx="646545" cy="3694673"/>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8" name="Rectangle 7" descr="Box around Airguard simplex channel"/>
            <p:cNvSpPr/>
            <p:nvPr/>
          </p:nvSpPr>
          <p:spPr>
            <a:xfrm>
              <a:off x="6027154" y="2438400"/>
              <a:ext cx="655170" cy="3694672"/>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grpSp>
      <p:sp>
        <p:nvSpPr>
          <p:cNvPr id="15" name="Text-Channel Guard"/>
          <p:cNvSpPr txBox="1"/>
          <p:nvPr/>
        </p:nvSpPr>
        <p:spPr>
          <a:xfrm>
            <a:off x="2588633" y="1431059"/>
            <a:ext cx="5034064" cy="584775"/>
          </a:xfrm>
          <a:prstGeom prst="rect">
            <a:avLst/>
          </a:prstGeom>
          <a:solidFill>
            <a:schemeClr val="accent6">
              <a:lumMod val="20000"/>
              <a:lumOff val="80000"/>
            </a:schemeClr>
          </a:solidFill>
          <a:ln w="76200">
            <a:solidFill>
              <a:schemeClr val="accent6">
                <a:lumMod val="75000"/>
              </a:schemeClr>
            </a:solidFill>
          </a:ln>
        </p:spPr>
        <p:txBody>
          <a:bodyPr wrap="square" rtlCol="0">
            <a:spAutoFit/>
          </a:bodyPr>
          <a:lstStyle/>
          <a:p>
            <a:pPr algn="ctr"/>
            <a:r>
              <a:rPr lang="en-US" sz="3200" b="1" dirty="0">
                <a:latin typeface="Comic Sans MS" panose="030F0702030302020204" pitchFamily="66" charset="0"/>
              </a:rPr>
              <a:t>Channel Guard Tones</a:t>
            </a:r>
          </a:p>
        </p:txBody>
      </p:sp>
      <p:sp>
        <p:nvSpPr>
          <p:cNvPr id="20" name="Text-Example" title="Example"/>
          <p:cNvSpPr/>
          <p:nvPr/>
        </p:nvSpPr>
        <p:spPr>
          <a:xfrm rot="361849">
            <a:off x="7184264" y="1838072"/>
            <a:ext cx="1348762" cy="381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EXAMPLE</a:t>
            </a:r>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KNOW YOUR RADIO – </a:t>
            </a:r>
            <a:br>
              <a:rPr lang="en-US" b="1" dirty="0"/>
            </a:br>
            <a:r>
              <a:rPr lang="en-US" sz="3600" b="1" dirty="0"/>
              <a:t>ICS-205 Incident Radio </a:t>
            </a:r>
            <a:r>
              <a:rPr lang="en-US" sz="3600" b="1" dirty="0" err="1"/>
              <a:t>Comm</a:t>
            </a:r>
            <a:r>
              <a:rPr lang="en-US" sz="3600" b="1" dirty="0"/>
              <a:t> Plan </a:t>
            </a:r>
            <a:endParaRPr lang="en-US" b="1" dirty="0"/>
          </a:p>
        </p:txBody>
      </p:sp>
      <p:sp>
        <p:nvSpPr>
          <p:cNvPr id="19"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1" name="Text-TXRX"/>
          <p:cNvSpPr txBox="1"/>
          <p:nvPr/>
        </p:nvSpPr>
        <p:spPr>
          <a:xfrm>
            <a:off x="3643511" y="6558604"/>
            <a:ext cx="2277761" cy="261610"/>
          </a:xfrm>
          <a:prstGeom prst="rect">
            <a:avLst/>
          </a:prstGeom>
          <a:noFill/>
        </p:spPr>
        <p:txBody>
          <a:bodyPr wrap="square" rtlCol="0">
            <a:spAutoFit/>
          </a:bodyPr>
          <a:lstStyle/>
          <a:p>
            <a:r>
              <a:rPr lang="en-US" sz="1100" b="1" dirty="0">
                <a:solidFill>
                  <a:srgbClr val="FF0000"/>
                </a:solidFill>
                <a:latin typeface="Comic Sans MS" panose="030F0702030302020204" pitchFamily="66" charset="0"/>
              </a:rPr>
              <a:t>TX = Transmit   RX = Receive</a:t>
            </a:r>
          </a:p>
        </p:txBody>
      </p:sp>
    </p:spTree>
    <p:extLst>
      <p:ext uri="{BB962C8B-B14F-4D97-AF65-F5344CB8AC3E}">
        <p14:creationId xmlns:p14="http://schemas.microsoft.com/office/powerpoint/2010/main" val="425359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Screen Bean question" title="Screen Bean scratching head with question mark"/>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7692" y1="15385" x2="41667" y2="23385"/>
                        <a14:foregroundMark x1="75641" y1="10154" x2="75641" y2="10154"/>
                        <a14:foregroundMark x1="83974" y1="4923" x2="88462" y2="5846"/>
                        <a14:foregroundMark x1="44872" y1="11692" x2="49359" y2="8923"/>
                      </a14:backgroundRemoval>
                    </a14:imgEffect>
                  </a14:imgLayer>
                </a14:imgProps>
              </a:ext>
              <a:ext uri="{28A0092B-C50C-407E-A947-70E740481C1C}">
                <a14:useLocalDpi xmlns:a14="http://schemas.microsoft.com/office/drawing/2010/main" val="0"/>
              </a:ext>
            </a:extLst>
          </a:blip>
          <a:stretch>
            <a:fillRect/>
          </a:stretch>
        </p:blipFill>
        <p:spPr>
          <a:xfrm>
            <a:off x="7183225" y="2896024"/>
            <a:ext cx="1544592" cy="3217900"/>
          </a:xfrm>
          <a:prstGeom prst="rect">
            <a:avLst/>
          </a:prstGeom>
        </p:spPr>
      </p:pic>
      <p:sp>
        <p:nvSpPr>
          <p:cNvPr id="3" name="Main Text"/>
          <p:cNvSpPr>
            <a:spLocks noGrp="1"/>
          </p:cNvSpPr>
          <p:nvPr>
            <p:ph idx="1"/>
          </p:nvPr>
        </p:nvSpPr>
        <p:spPr/>
        <p:txBody>
          <a:bodyPr>
            <a:normAutofit lnSpcReduction="10000"/>
          </a:bodyPr>
          <a:lstStyle/>
          <a:p>
            <a:pPr>
              <a:spcAft>
                <a:spcPct val="25000"/>
              </a:spcAft>
              <a:tabLst>
                <a:tab pos="457200" algn="l"/>
              </a:tabLst>
            </a:pPr>
            <a:r>
              <a:rPr lang="en-US" altLang="en-US" sz="1800" b="1" dirty="0">
                <a:effectLst/>
                <a:latin typeface="Arial" panose="020B0604020202020204" pitchFamily="34" charset="0"/>
                <a:cs typeface="Arial" panose="020B0604020202020204" pitchFamily="34" charset="0"/>
              </a:rPr>
              <a:t>The SQUELCH circuitry in a radio is designed to keep the radio quiet unless there is a </a:t>
            </a:r>
            <a:r>
              <a:rPr lang="en-US" altLang="en-US" sz="1800" b="1" i="1" dirty="0">
                <a:effectLst/>
                <a:latin typeface="Arial" panose="020B0604020202020204" pitchFamily="34" charset="0"/>
                <a:cs typeface="Arial" panose="020B0604020202020204" pitchFamily="34" charset="0"/>
              </a:rPr>
              <a:t>proper</a:t>
            </a:r>
            <a:r>
              <a:rPr lang="en-US" altLang="en-US" sz="1800" b="1" dirty="0">
                <a:effectLst/>
                <a:latin typeface="Arial" panose="020B0604020202020204" pitchFamily="34" charset="0"/>
                <a:cs typeface="Arial" panose="020B0604020202020204" pitchFamily="34" charset="0"/>
              </a:rPr>
              <a:t> signal present.  </a:t>
            </a:r>
          </a:p>
          <a:p>
            <a:pPr>
              <a:spcAft>
                <a:spcPct val="25000"/>
              </a:spcAft>
              <a:tabLst>
                <a:tab pos="457200" algn="l"/>
              </a:tabLst>
            </a:pPr>
            <a:r>
              <a:rPr lang="en-US" altLang="en-US" sz="1800" b="1" dirty="0">
                <a:effectLst/>
                <a:latin typeface="Arial" panose="020B0604020202020204" pitchFamily="34" charset="0"/>
                <a:cs typeface="Arial" panose="020B0604020202020204" pitchFamily="34" charset="0"/>
              </a:rPr>
              <a:t>When a signal of a certain strength </a:t>
            </a:r>
            <a:r>
              <a:rPr lang="en-US" altLang="en-US" sz="1800" b="1" dirty="0">
                <a:latin typeface="Arial" panose="020B0604020202020204" pitchFamily="34" charset="0"/>
                <a:cs typeface="Arial" panose="020B0604020202020204" pitchFamily="34" charset="0"/>
              </a:rPr>
              <a:t>and</a:t>
            </a:r>
            <a:r>
              <a:rPr lang="en-US" altLang="en-US" sz="1800" b="1" dirty="0">
                <a:effectLst/>
                <a:latin typeface="Arial" panose="020B0604020202020204" pitchFamily="34" charset="0"/>
                <a:cs typeface="Arial" panose="020B0604020202020204" pitchFamily="34" charset="0"/>
              </a:rPr>
              <a:t> property is detected, the squelch opens (i.e. turns on the audio). High ambient noise levels may provide enough signal to open the squelch (e.g. power lines, fluorescent lights).</a:t>
            </a:r>
          </a:p>
          <a:p>
            <a:pPr>
              <a:spcAft>
                <a:spcPct val="25000"/>
              </a:spcAft>
              <a:tabLst>
                <a:tab pos="457200" algn="l"/>
              </a:tabLst>
            </a:pPr>
            <a:r>
              <a:rPr lang="en-US" altLang="en-US" sz="1800" b="1" dirty="0">
                <a:effectLst/>
                <a:latin typeface="Arial" panose="020B0604020202020204" pitchFamily="34" charset="0"/>
                <a:cs typeface="Arial" panose="020B0604020202020204" pitchFamily="34" charset="0"/>
              </a:rPr>
              <a:t>If adjusted too tightly, valid signals may not be strong                        enough to open the squelch. If adjusted too </a:t>
            </a:r>
            <a:r>
              <a:rPr lang="en-US" altLang="en-US" sz="1800" b="1" dirty="0">
                <a:latin typeface="Arial" panose="020B0604020202020204" pitchFamily="34" charset="0"/>
                <a:cs typeface="Arial" panose="020B0604020202020204" pitchFamily="34" charset="0"/>
              </a:rPr>
              <a:t>loose</a:t>
            </a:r>
            <a:r>
              <a:rPr lang="en-US" altLang="en-US" sz="1800" b="1" dirty="0">
                <a:effectLst/>
                <a:latin typeface="Arial" panose="020B0604020202020204" pitchFamily="34" charset="0"/>
                <a:cs typeface="Arial" panose="020B0604020202020204" pitchFamily="34" charset="0"/>
              </a:rPr>
              <a:t>ly,                              ambient noise will become annoying audio. Levels are                      user-adjustable.  </a:t>
            </a:r>
          </a:p>
          <a:p>
            <a:pPr>
              <a:spcAft>
                <a:spcPct val="25000"/>
              </a:spcAft>
              <a:tabLst>
                <a:tab pos="457200" algn="l"/>
              </a:tabLst>
            </a:pPr>
            <a:r>
              <a:rPr lang="en-US" altLang="en-US" sz="1800" b="1" dirty="0">
                <a:effectLst/>
                <a:latin typeface="Arial" panose="020B0604020202020204" pitchFamily="34" charset="0"/>
                <a:cs typeface="Arial" panose="020B0604020202020204" pitchFamily="34" charset="0"/>
              </a:rPr>
              <a:t>There may also be times you will want to fully open the              squelch:</a:t>
            </a:r>
          </a:p>
          <a:p>
            <a:pPr marL="560070" lvl="1">
              <a:spcAft>
                <a:spcPct val="25000"/>
              </a:spcAft>
              <a:buFont typeface="Arial" panose="020B0604020202020204" pitchFamily="34" charset="0"/>
              <a:buChar char="•"/>
              <a:tabLst>
                <a:tab pos="457200" algn="l"/>
              </a:tabLst>
            </a:pPr>
            <a:r>
              <a:rPr lang="en-US" sz="1400" b="1" dirty="0">
                <a:latin typeface="Arial" panose="020B0604020202020204" pitchFamily="34" charset="0"/>
                <a:cs typeface="Arial" panose="020B0604020202020204" pitchFamily="34" charset="0"/>
              </a:rPr>
              <a:t>Open squelch is used to set the listening volume level.                                                        (</a:t>
            </a:r>
            <a:r>
              <a:rPr lang="en-US" sz="1100" b="1" dirty="0">
                <a:latin typeface="Arial" panose="020B0604020202020204" pitchFamily="34" charset="0"/>
                <a:cs typeface="Arial" panose="020B0604020202020204" pitchFamily="34" charset="0"/>
              </a:rPr>
              <a:t>to be demonstrated on a later slide</a:t>
            </a:r>
            <a:r>
              <a:rPr lang="en-US" sz="1400" b="1"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560070" lvl="1">
              <a:spcAft>
                <a:spcPct val="25000"/>
              </a:spcAft>
              <a:buFont typeface="Arial" panose="020B0604020202020204" pitchFamily="34" charset="0"/>
              <a:buChar char="•"/>
              <a:tabLst>
                <a:tab pos="457200" algn="l"/>
              </a:tabLst>
            </a:pPr>
            <a:r>
              <a:rPr lang="en-US" sz="1400" b="1" dirty="0">
                <a:latin typeface="Arial" panose="020B0604020202020204" pitchFamily="34" charset="0"/>
                <a:cs typeface="Arial" panose="020B0604020202020204" pitchFamily="34" charset="0"/>
              </a:rPr>
              <a:t>Open squelch can also be used to hear a very weak signal (</a:t>
            </a:r>
            <a:r>
              <a:rPr lang="en-US" sz="1100" b="1" dirty="0">
                <a:latin typeface="Arial" panose="020B0604020202020204" pitchFamily="34" charset="0"/>
                <a:cs typeface="Arial" panose="020B0604020202020204" pitchFamily="34" charset="0"/>
              </a:rPr>
              <a:t>monitor</a:t>
            </a:r>
            <a:r>
              <a:rPr lang="en-US" sz="1400" b="1" dirty="0">
                <a:latin typeface="Arial" panose="020B0604020202020204" pitchFamily="34" charset="0"/>
                <a:cs typeface="Arial" panose="020B0604020202020204" pitchFamily="34" charset="0"/>
              </a:rPr>
              <a:t>).</a:t>
            </a:r>
            <a:endParaRPr lang="en-US" altLang="en-US" sz="1400" b="1" dirty="0">
              <a:effectLst/>
              <a:latin typeface="Arial" panose="020B0604020202020204" pitchFamily="34" charset="0"/>
              <a:cs typeface="Arial" panose="020B0604020202020204" pitchFamily="34" charset="0"/>
            </a:endParaRPr>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KNOW YOUR RADIO – </a:t>
            </a:r>
            <a:br>
              <a:rPr lang="en-US" b="1" dirty="0"/>
            </a:br>
            <a:r>
              <a:rPr lang="en-US" b="1" dirty="0"/>
              <a:t>The Mysteries of SQUELCH</a:t>
            </a:r>
          </a:p>
        </p:txBody>
      </p:sp>
      <p:sp>
        <p:nvSpPr>
          <p:cNvPr id="8"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3124614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BK radio top" descr="BK DPH Radio (top view)"/>
          <p:cNvPicPr>
            <a:picLocks noChangeAspect="1"/>
          </p:cNvPicPr>
          <p:nvPr/>
        </p:nvPicPr>
        <p:blipFill>
          <a:blip r:embed="rId2" cstate="print">
            <a:extLst>
              <a:ext uri="{BEBA8EAE-BF5A-486C-A8C5-ECC9F3942E4B}">
                <a14:imgProps xmlns:a14="http://schemas.microsoft.com/office/drawing/2010/main">
                  <a14:imgLayer r:embed="rId3">
                    <a14:imgEffect>
                      <a14:backgroundRemoval t="18094" b="89095" l="19355" r="84780">
                        <a14:backgroundMark x1="40073" y1="19467" x2="65834" y2="19063"/>
                      </a14:backgroundRemoval>
                    </a14:imgEffect>
                  </a14:imgLayer>
                </a14:imgProps>
              </a:ext>
              <a:ext uri="{28A0092B-C50C-407E-A947-70E740481C1C}">
                <a14:useLocalDpi xmlns:a14="http://schemas.microsoft.com/office/drawing/2010/main" val="0"/>
              </a:ext>
            </a:extLst>
          </a:blip>
          <a:stretch>
            <a:fillRect/>
          </a:stretch>
        </p:blipFill>
        <p:spPr>
          <a:xfrm>
            <a:off x="-227978" y="3701390"/>
            <a:ext cx="4646333" cy="2613563"/>
          </a:xfrm>
          <a:prstGeom prst="rect">
            <a:avLst/>
          </a:prstGeom>
        </p:spPr>
      </p:pic>
      <p:pic>
        <p:nvPicPr>
          <p:cNvPr id="13" name="Red arrow" descr="Red arrow depicting the turning of the squelch knob."/>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0800000">
            <a:off x="1725442" y="4096023"/>
            <a:ext cx="1090476" cy="690476"/>
          </a:xfrm>
          <a:prstGeom prst="rect">
            <a:avLst/>
          </a:prstGeom>
        </p:spPr>
      </p:pic>
      <p:sp>
        <p:nvSpPr>
          <p:cNvPr id="9" name="Main Text"/>
          <p:cNvSpPr>
            <a:spLocks noGrp="1"/>
          </p:cNvSpPr>
          <p:nvPr>
            <p:ph idx="1"/>
          </p:nvPr>
        </p:nvSpPr>
        <p:spPr>
          <a:xfrm>
            <a:off x="457200" y="1600200"/>
            <a:ext cx="8229600" cy="4969276"/>
          </a:xfrm>
        </p:spPr>
        <p:txBody>
          <a:bodyPr>
            <a:normAutofit fontScale="70000" lnSpcReduction="20000"/>
          </a:bodyPr>
          <a:lstStyle/>
          <a:p>
            <a:pPr>
              <a:defRPr/>
            </a:pPr>
            <a:r>
              <a:rPr lang="en-US" b="1" dirty="0"/>
              <a:t>Adjust squelch and volume by turning the squelch knob clockwise until you hear noise.</a:t>
            </a:r>
          </a:p>
          <a:p>
            <a:pPr>
              <a:defRPr/>
            </a:pPr>
            <a:r>
              <a:rPr lang="en-US" b="1" dirty="0"/>
              <a:t>Set the volume to a comfortable level, then turn the squelch knob counterclockwise until the noise stops. This is called the Threshold Squelch setting.</a:t>
            </a:r>
          </a:p>
          <a:p>
            <a:pPr>
              <a:defRPr/>
            </a:pPr>
            <a:r>
              <a:rPr lang="en-US" b="1" dirty="0"/>
              <a:t>Or, turn the squelch knob all the way counterclockwise until you hear a click (“off” or detent) to set the radio to CG Squelch operation. </a:t>
            </a:r>
          </a:p>
          <a:p>
            <a:pPr lvl="7">
              <a:defRPr/>
            </a:pPr>
            <a:r>
              <a:rPr lang="en-US" sz="3100" b="1" dirty="0"/>
              <a:t>The radio will then only receive traffic that is transmitting the proper code guard (CG).  </a:t>
            </a:r>
          </a:p>
          <a:p>
            <a:pPr lvl="7">
              <a:defRPr/>
            </a:pPr>
            <a:r>
              <a:rPr lang="en-US" sz="3100" b="1" dirty="0">
                <a:solidFill>
                  <a:srgbClr val="C00000"/>
                </a:solidFill>
              </a:rPr>
              <a:t>As previously mentioned, NIFC-NIRSC systems will have an assigned CG on TX and RX; radios should always be set to the CG Squelch mode unless you need to monitor.</a:t>
            </a:r>
          </a:p>
          <a:p>
            <a:endParaRPr lang="en-US" dirty="0"/>
          </a:p>
        </p:txBody>
      </p:sp>
      <p:sp>
        <p:nvSpPr>
          <p:cNvPr id="4" name="Title 1"/>
          <p:cNvSpPr>
            <a:spLocks noGrp="1"/>
          </p:cNvSpPr>
          <p:nvPr>
            <p:ph type="title"/>
          </p:nvPr>
        </p:nvSpPr>
        <p:spPr/>
        <p:txBody>
          <a:bodyPr anchor="t">
            <a:normAutofit fontScale="90000"/>
          </a:bodyPr>
          <a:lstStyle/>
          <a:p>
            <a:pPr algn="l">
              <a:defRPr/>
            </a:pPr>
            <a:r>
              <a:rPr lang="en-US" b="1" dirty="0"/>
              <a:t>KNOW YOUR RADIO – </a:t>
            </a:r>
            <a:br>
              <a:rPr lang="en-US" b="1" dirty="0"/>
            </a:br>
            <a:r>
              <a:rPr lang="en-US" b="1" dirty="0"/>
              <a:t>BK DPH Squelch Adjustment</a:t>
            </a:r>
          </a:p>
        </p:txBody>
      </p:sp>
      <p:sp>
        <p:nvSpPr>
          <p:cNvPr id="8"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1658513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BK radio top" descr="BK DPH Radio (top view)"/>
          <p:cNvPicPr>
            <a:picLocks noChangeAspect="1"/>
          </p:cNvPicPr>
          <p:nvPr/>
        </p:nvPicPr>
        <p:blipFill>
          <a:blip r:embed="rId2" cstate="print">
            <a:extLst>
              <a:ext uri="{BEBA8EAE-BF5A-486C-A8C5-ECC9F3942E4B}">
                <a14:imgProps xmlns:a14="http://schemas.microsoft.com/office/drawing/2010/main">
                  <a14:imgLayer r:embed="rId3">
                    <a14:imgEffect>
                      <a14:backgroundRemoval t="18094" b="89095" l="19355" r="84780">
                        <a14:foregroundMark x1="40784" y1="23519" x2="48529" y2="22822"/>
                        <a14:foregroundMark x1="39314" y1="20209" x2="52549" y2="20209"/>
                        <a14:backgroundMark x1="40073" y1="19467" x2="65834" y2="19063"/>
                      </a14:backgroundRemoval>
                    </a14:imgEffect>
                  </a14:imgLayer>
                </a14:imgProps>
              </a:ext>
              <a:ext uri="{28A0092B-C50C-407E-A947-70E740481C1C}">
                <a14:useLocalDpi xmlns:a14="http://schemas.microsoft.com/office/drawing/2010/main" val="0"/>
              </a:ext>
            </a:extLst>
          </a:blip>
          <a:stretch>
            <a:fillRect/>
          </a:stretch>
        </p:blipFill>
        <p:spPr>
          <a:xfrm>
            <a:off x="5135418" y="4261118"/>
            <a:ext cx="4234712" cy="2382026"/>
          </a:xfrm>
          <a:prstGeom prst="rect">
            <a:avLst/>
          </a:prstGeom>
        </p:spPr>
      </p:pic>
      <p:cxnSp>
        <p:nvCxnSpPr>
          <p:cNvPr id="6" name="Arrow to scan switch" descr="Arrow pointing at Scan Switch"/>
          <p:cNvCxnSpPr/>
          <p:nvPr/>
        </p:nvCxnSpPr>
        <p:spPr>
          <a:xfrm flipV="1">
            <a:off x="5708073" y="5929745"/>
            <a:ext cx="1101436" cy="147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Scan switch"/>
          <p:cNvSpPr txBox="1"/>
          <p:nvPr/>
        </p:nvSpPr>
        <p:spPr>
          <a:xfrm>
            <a:off x="5170055" y="5929745"/>
            <a:ext cx="725054" cy="461665"/>
          </a:xfrm>
          <a:prstGeom prst="rect">
            <a:avLst/>
          </a:prstGeom>
          <a:noFill/>
        </p:spPr>
        <p:txBody>
          <a:bodyPr wrap="square" rtlCol="0">
            <a:spAutoFit/>
          </a:bodyPr>
          <a:lstStyle/>
          <a:p>
            <a:r>
              <a:rPr lang="en-US" sz="1200" b="1" dirty="0"/>
              <a:t>Scan Switch</a:t>
            </a:r>
          </a:p>
        </p:txBody>
      </p:sp>
      <p:sp>
        <p:nvSpPr>
          <p:cNvPr id="3" name="Main Text"/>
          <p:cNvSpPr>
            <a:spLocks noGrp="1"/>
          </p:cNvSpPr>
          <p:nvPr>
            <p:ph idx="1"/>
          </p:nvPr>
        </p:nvSpPr>
        <p:spPr/>
        <p:txBody>
          <a:bodyPr>
            <a:normAutofit fontScale="70000" lnSpcReduction="20000"/>
          </a:bodyPr>
          <a:lstStyle/>
          <a:p>
            <a:pPr>
              <a:defRPr/>
            </a:pPr>
            <a:r>
              <a:rPr lang="en-US" b="1" dirty="0">
                <a:latin typeface="Arial" charset="0"/>
                <a:cs typeface="Arial" charset="0"/>
              </a:rPr>
              <a:t>The Scan function allows the user to monitor several channels at one time in addition to the current selected channel.  Scan operates only when the radio is not transmitting.  When a scanned signal is detected, the radio stops scanning, locks onto that channel, and receives the message.</a:t>
            </a:r>
          </a:p>
          <a:p>
            <a:pPr>
              <a:defRPr/>
            </a:pPr>
            <a:r>
              <a:rPr lang="en-US" b="1" dirty="0">
                <a:latin typeface="Arial" charset="0"/>
                <a:cs typeface="Arial" charset="0"/>
              </a:rPr>
              <a:t>The received channel will be shown on the display if different from the current transmit channel.  Once the signal ends, the radio continues to monitor that channel during a certain scan delay time before it resumes scanning.  </a:t>
            </a:r>
          </a:p>
          <a:p>
            <a:pPr>
              <a:defRPr/>
            </a:pPr>
            <a:r>
              <a:rPr lang="en-US" b="1" dirty="0">
                <a:latin typeface="Arial" charset="0"/>
                <a:cs typeface="Arial" charset="0"/>
              </a:rPr>
              <a:t>To respond to a message received                                    on a scanned channel other than the                           selected transmit channel, you must                                 first turn the channel knob to that                                     channel.</a:t>
            </a:r>
          </a:p>
          <a:p>
            <a:endParaRPr lang="en-US" dirty="0"/>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KNOW YOUR RADIO - Scanning</a:t>
            </a:r>
          </a:p>
        </p:txBody>
      </p:sp>
      <p:sp>
        <p:nvSpPr>
          <p:cNvPr id="10"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2691952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ic-BK radio display keypad" descr="BK Radio display and keypad"/>
          <p:cNvGrpSpPr/>
          <p:nvPr/>
        </p:nvGrpSpPr>
        <p:grpSpPr>
          <a:xfrm>
            <a:off x="452295" y="3102152"/>
            <a:ext cx="2438400" cy="3084746"/>
            <a:chOff x="1447800" y="3352166"/>
            <a:chExt cx="2438400" cy="3084746"/>
          </a:xfrm>
        </p:grpSpPr>
        <p:pic>
          <p:nvPicPr>
            <p:cNvPr id="5" name="Picture 4" descr="BK Radio screen and keyp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6" name="Rectangle 5"/>
            <p:cNvSpPr/>
            <p:nvPr/>
          </p:nvSpPr>
          <p:spPr>
            <a:xfrm>
              <a:off x="1905000" y="3876016"/>
              <a:ext cx="1595294" cy="469186"/>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CMD 8"/>
          <p:cNvSpPr txBox="1"/>
          <p:nvPr/>
        </p:nvSpPr>
        <p:spPr>
          <a:xfrm>
            <a:off x="1089603" y="3725856"/>
            <a:ext cx="1099127" cy="369332"/>
          </a:xfrm>
          <a:prstGeom prst="rect">
            <a:avLst/>
          </a:prstGeom>
          <a:noFill/>
        </p:spPr>
        <p:txBody>
          <a:bodyPr wrap="square" rtlCol="0" anchor="b">
            <a:spAutoFit/>
          </a:bodyPr>
          <a:lstStyle/>
          <a:p>
            <a:r>
              <a:rPr lang="en-US" b="1" dirty="0">
                <a:latin typeface="Eras Medium ITC" panose="020B0602030504020804" pitchFamily="34" charset="0"/>
              </a:rPr>
              <a:t>CMD 8</a:t>
            </a:r>
          </a:p>
        </p:txBody>
      </p:sp>
      <p:sp>
        <p:nvSpPr>
          <p:cNvPr id="24" name="Text-SCN"/>
          <p:cNvSpPr txBox="1"/>
          <p:nvPr/>
        </p:nvSpPr>
        <p:spPr>
          <a:xfrm>
            <a:off x="1851603" y="3583596"/>
            <a:ext cx="531379" cy="276999"/>
          </a:xfrm>
          <a:prstGeom prst="rect">
            <a:avLst/>
          </a:prstGeom>
          <a:noFill/>
        </p:spPr>
        <p:txBody>
          <a:bodyPr wrap="square" rtlCol="0" anchor="b">
            <a:spAutoFit/>
          </a:bodyPr>
          <a:lstStyle/>
          <a:p>
            <a:r>
              <a:rPr lang="en-US" sz="1200" b="1" dirty="0">
                <a:latin typeface="Eras Medium ITC" panose="020B0602030504020804" pitchFamily="34" charset="0"/>
              </a:rPr>
              <a:t>SCN</a:t>
            </a:r>
          </a:p>
        </p:txBody>
      </p:sp>
      <p:pic>
        <p:nvPicPr>
          <p:cNvPr id="9" name="Pic-BK radio top" descr="BK Radio (top view)"/>
          <p:cNvPicPr>
            <a:picLocks noChangeAspect="1"/>
          </p:cNvPicPr>
          <p:nvPr/>
        </p:nvPicPr>
        <p:blipFill>
          <a:blip r:embed="rId3" cstate="print">
            <a:extLst>
              <a:ext uri="{BEBA8EAE-BF5A-486C-A8C5-ECC9F3942E4B}">
                <a14:imgProps xmlns:a14="http://schemas.microsoft.com/office/drawing/2010/main">
                  <a14:imgLayer r:embed="rId4">
                    <a14:imgEffect>
                      <a14:backgroundRemoval t="18094" b="89095" l="19355" r="84780">
                        <a14:backgroundMark x1="40073" y1="19467" x2="65834" y2="19063"/>
                      </a14:backgroundRemoval>
                    </a14:imgEffect>
                  </a14:imgLayer>
                </a14:imgProps>
              </a:ext>
              <a:ext uri="{28A0092B-C50C-407E-A947-70E740481C1C}">
                <a14:useLocalDpi xmlns:a14="http://schemas.microsoft.com/office/drawing/2010/main" val="0"/>
              </a:ext>
            </a:extLst>
          </a:blip>
          <a:stretch>
            <a:fillRect/>
          </a:stretch>
        </p:blipFill>
        <p:spPr>
          <a:xfrm>
            <a:off x="-127495" y="1211964"/>
            <a:ext cx="3514275" cy="1976780"/>
          </a:xfrm>
          <a:prstGeom prst="rect">
            <a:avLst/>
          </a:prstGeom>
        </p:spPr>
      </p:pic>
      <p:sp>
        <p:nvSpPr>
          <p:cNvPr id="23" name="Box around scan switch" descr="Box around the scan switch on top of the BK radio"/>
          <p:cNvSpPr>
            <a:spLocks noChangeArrowheads="1"/>
          </p:cNvSpPr>
          <p:nvPr/>
        </p:nvSpPr>
        <p:spPr bwMode="auto">
          <a:xfrm>
            <a:off x="1163781" y="2200354"/>
            <a:ext cx="301629" cy="515137"/>
          </a:xfrm>
          <a:prstGeom prst="rect">
            <a:avLst/>
          </a:prstGeom>
          <a:solidFill>
            <a:srgbClr val="FF0000">
              <a:alpha val="25000"/>
            </a:srgbClr>
          </a:solidFill>
          <a:ln w="25400" algn="ctr">
            <a:solidFill>
              <a:srgbClr val="FF0000"/>
            </a:solidFill>
            <a:miter lim="800000"/>
            <a:headEnd/>
            <a:tailEnd/>
          </a:ln>
          <a:effectLst/>
        </p:spPr>
        <p:txBody>
          <a:bodyPr wrap="none" lIns="0" tIns="0" rIns="0" bIns="0" anchor="ctr"/>
          <a:lstStyle/>
          <a:p>
            <a:pPr>
              <a:defRPr/>
            </a:pPr>
            <a:endParaRPr lang="en-US"/>
          </a:p>
        </p:txBody>
      </p:sp>
      <p:sp>
        <p:nvSpPr>
          <p:cNvPr id="3" name="Main Text"/>
          <p:cNvSpPr>
            <a:spLocks noGrp="1"/>
          </p:cNvSpPr>
          <p:nvPr>
            <p:ph idx="1"/>
          </p:nvPr>
        </p:nvSpPr>
        <p:spPr>
          <a:xfrm>
            <a:off x="3306618" y="1600200"/>
            <a:ext cx="5380182" cy="4525963"/>
          </a:xfrm>
        </p:spPr>
        <p:txBody>
          <a:bodyPr>
            <a:normAutofit fontScale="62500" lnSpcReduction="20000"/>
          </a:bodyPr>
          <a:lstStyle/>
          <a:p>
            <a:pPr marL="0" indent="0">
              <a:buNone/>
              <a:defRPr/>
            </a:pPr>
            <a:r>
              <a:rPr lang="en-US" b="1" dirty="0">
                <a:cs typeface="Arial" charset="0"/>
              </a:rPr>
              <a:t>TO ENABLE SCAN </a:t>
            </a:r>
          </a:p>
          <a:p>
            <a:pPr>
              <a:defRPr/>
            </a:pPr>
            <a:endParaRPr lang="en-US" sz="1800" b="1" dirty="0">
              <a:cs typeface="Arial" charset="0"/>
            </a:endParaRPr>
          </a:p>
          <a:p>
            <a:pPr>
              <a:defRPr/>
            </a:pPr>
            <a:r>
              <a:rPr lang="en-US" b="1" dirty="0">
                <a:cs typeface="Arial" charset="0"/>
              </a:rPr>
              <a:t>Flip up the switch labeled </a:t>
            </a:r>
            <a:r>
              <a:rPr lang="en-US" b="1" u="sng" dirty="0">
                <a:cs typeface="Arial" charset="0"/>
              </a:rPr>
              <a:t>SCAN</a:t>
            </a:r>
            <a:r>
              <a:rPr lang="en-US" b="1" dirty="0">
                <a:cs typeface="Arial" charset="0"/>
              </a:rPr>
              <a:t>.  </a:t>
            </a:r>
          </a:p>
          <a:p>
            <a:pPr>
              <a:defRPr/>
            </a:pPr>
            <a:endParaRPr lang="en-US" sz="1800" b="1" dirty="0">
              <a:cs typeface="Arial" charset="0"/>
            </a:endParaRPr>
          </a:p>
          <a:p>
            <a:pPr>
              <a:lnSpc>
                <a:spcPct val="120000"/>
              </a:lnSpc>
              <a:defRPr/>
            </a:pPr>
            <a:r>
              <a:rPr lang="en-US" b="1" dirty="0">
                <a:cs typeface="Arial" charset="0"/>
              </a:rPr>
              <a:t>The LCD display will indicate that SCAN is active by flashing SCN on the display.</a:t>
            </a:r>
          </a:p>
          <a:p>
            <a:pPr marL="0" indent="0">
              <a:buNone/>
              <a:defRPr/>
            </a:pPr>
            <a:endParaRPr lang="en-US" b="1" dirty="0">
              <a:cs typeface="Arial" charset="0"/>
            </a:endParaRPr>
          </a:p>
          <a:p>
            <a:pPr marL="0" indent="0">
              <a:buNone/>
              <a:defRPr/>
            </a:pPr>
            <a:r>
              <a:rPr lang="en-US" b="1" dirty="0">
                <a:cs typeface="Arial" charset="0"/>
              </a:rPr>
              <a:t>TO DISABLE SCAN</a:t>
            </a:r>
          </a:p>
          <a:p>
            <a:pPr>
              <a:defRPr/>
            </a:pPr>
            <a:endParaRPr lang="en-US" sz="1800" b="1" dirty="0">
              <a:cs typeface="Arial" charset="0"/>
            </a:endParaRPr>
          </a:p>
          <a:p>
            <a:pPr>
              <a:defRPr/>
            </a:pPr>
            <a:r>
              <a:rPr lang="en-US" b="1" dirty="0">
                <a:cs typeface="Arial" charset="0"/>
              </a:rPr>
              <a:t>Flip down the switch labeled </a:t>
            </a:r>
            <a:r>
              <a:rPr lang="en-US" b="1" u="sng" dirty="0">
                <a:cs typeface="Arial" charset="0"/>
              </a:rPr>
              <a:t>SCAN</a:t>
            </a:r>
            <a:r>
              <a:rPr lang="en-US" b="1" dirty="0">
                <a:cs typeface="Arial" charset="0"/>
              </a:rPr>
              <a:t>.  </a:t>
            </a:r>
          </a:p>
          <a:p>
            <a:pPr>
              <a:defRPr/>
            </a:pPr>
            <a:endParaRPr lang="en-US" sz="1800" b="1" dirty="0">
              <a:cs typeface="Arial" charset="0"/>
            </a:endParaRPr>
          </a:p>
          <a:p>
            <a:pPr>
              <a:lnSpc>
                <a:spcPct val="120000"/>
              </a:lnSpc>
              <a:defRPr/>
            </a:pPr>
            <a:r>
              <a:rPr lang="en-US" b="1" dirty="0">
                <a:cs typeface="Arial" charset="0"/>
              </a:rPr>
              <a:t>The LCD display will indicate that SCAN is disabled by displaying SCN as steady letters – not flashing – if on a scanned channel, or blank if on an </a:t>
            </a:r>
            <a:r>
              <a:rPr lang="en-US" b="1" dirty="0" err="1">
                <a:cs typeface="Arial" charset="0"/>
              </a:rPr>
              <a:t>unscanned</a:t>
            </a:r>
            <a:r>
              <a:rPr lang="en-US" b="1" dirty="0">
                <a:cs typeface="Arial" charset="0"/>
              </a:rPr>
              <a:t> channel.</a:t>
            </a:r>
            <a:endParaRPr lang="en-US" b="1" dirty="0"/>
          </a:p>
          <a:p>
            <a:pPr>
              <a:defRPr/>
            </a:pPr>
            <a:endParaRPr lang="en-US" b="1" dirty="0"/>
          </a:p>
          <a:p>
            <a:pPr marL="0" indent="0">
              <a:buNone/>
            </a:pPr>
            <a:endParaRPr lang="en-US" dirty="0"/>
          </a:p>
        </p:txBody>
      </p:sp>
      <p:sp>
        <p:nvSpPr>
          <p:cNvPr id="8" name="Title 2"/>
          <p:cNvSpPr>
            <a:spLocks noGrp="1"/>
          </p:cNvSpPr>
          <p:nvPr>
            <p:ph type="title"/>
          </p:nvPr>
        </p:nvSpPr>
        <p:spPr/>
        <p:txBody>
          <a:bodyPr anchor="t">
            <a:normAutofit fontScale="90000"/>
          </a:bodyPr>
          <a:lstStyle/>
          <a:p>
            <a:pPr algn="l"/>
            <a:r>
              <a:rPr lang="en-US" b="1" dirty="0"/>
              <a:t>KNOW YOUR RADIO –</a:t>
            </a:r>
            <a:br>
              <a:rPr lang="en-US" b="1" dirty="0"/>
            </a:br>
            <a:r>
              <a:rPr lang="en-US" b="1" dirty="0"/>
              <a:t>BK DPH Scanning</a:t>
            </a:r>
          </a:p>
        </p:txBody>
      </p:sp>
      <p:sp>
        <p:nvSpPr>
          <p:cNvPr id="13"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386743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 name="Title 1"/>
          <p:cNvSpPr>
            <a:spLocks noGrp="1"/>
          </p:cNvSpPr>
          <p:nvPr>
            <p:ph type="title"/>
          </p:nvPr>
        </p:nvSpPr>
        <p:spPr/>
        <p:txBody>
          <a:bodyPr anchor="t"/>
          <a:lstStyle/>
          <a:p>
            <a:pPr algn="l"/>
            <a:r>
              <a:rPr lang="en-US" dirty="0"/>
              <a:t>INTRODUCTION</a:t>
            </a:r>
          </a:p>
        </p:txBody>
      </p:sp>
      <p:sp>
        <p:nvSpPr>
          <p:cNvPr id="3" name="Main Text"/>
          <p:cNvSpPr>
            <a:spLocks noGrp="1"/>
          </p:cNvSpPr>
          <p:nvPr>
            <p:ph idx="1"/>
          </p:nvPr>
        </p:nvSpPr>
        <p:spPr>
          <a:xfrm>
            <a:off x="457200" y="1600200"/>
            <a:ext cx="7467600" cy="5105400"/>
          </a:xfrm>
        </p:spPr>
        <p:txBody>
          <a:bodyPr>
            <a:noAutofit/>
          </a:bodyPr>
          <a:lstStyle/>
          <a:p>
            <a:pPr marL="0" indent="0">
              <a:lnSpc>
                <a:spcPct val="120000"/>
              </a:lnSpc>
              <a:buNone/>
            </a:pPr>
            <a:r>
              <a:rPr lang="en-US" altLang="en-US" sz="2000" b="1" dirty="0">
                <a:effectLst/>
                <a:latin typeface="Arial" charset="0"/>
                <a:cs typeface="Arial" charset="0"/>
              </a:rPr>
              <a:t>This training relates to NIFC National Incident Radio Support Cache (NIRSC) radio equipment and systems.  A </a:t>
            </a:r>
            <a:r>
              <a:rPr lang="en-US" altLang="en-US" sz="2000" b="1" dirty="0">
                <a:latin typeface="Arial" charset="0"/>
                <a:cs typeface="Arial" charset="0"/>
              </a:rPr>
              <a:t>system that is not a </a:t>
            </a:r>
            <a:r>
              <a:rPr lang="en-US" altLang="en-US" sz="2000" b="1" dirty="0">
                <a:effectLst/>
                <a:latin typeface="Arial" charset="0"/>
                <a:cs typeface="Arial" charset="0"/>
              </a:rPr>
              <a:t>NIFC-NIRSC system may work differently.  </a:t>
            </a:r>
            <a:r>
              <a:rPr lang="en-US" altLang="en-US" sz="2000" b="1" dirty="0">
                <a:latin typeface="Arial" charset="0"/>
                <a:cs typeface="Arial" charset="0"/>
              </a:rPr>
              <a:t>As the BK DPH radio is the primary NIFC-NIRSC incident handheld radio, it will be featured throughout this training presentation.</a:t>
            </a:r>
          </a:p>
          <a:p>
            <a:pPr marL="0" indent="0">
              <a:lnSpc>
                <a:spcPct val="120000"/>
              </a:lnSpc>
              <a:buNone/>
            </a:pPr>
            <a:endParaRPr lang="en-US" altLang="en-US" sz="1000" b="1" dirty="0">
              <a:effectLst/>
              <a:latin typeface="Arial" charset="0"/>
              <a:cs typeface="Arial" charset="0"/>
            </a:endParaRPr>
          </a:p>
          <a:p>
            <a:pPr marL="0" indent="0">
              <a:lnSpc>
                <a:spcPct val="120000"/>
              </a:lnSpc>
              <a:buNone/>
            </a:pPr>
            <a:r>
              <a:rPr lang="en-US" altLang="en-US" sz="2000" b="1" dirty="0">
                <a:effectLst/>
                <a:latin typeface="Arial" charset="0"/>
                <a:cs typeface="Arial" charset="0"/>
              </a:rPr>
              <a:t>It is the responsibility of each user to understand the radio system and how to use it effectively and efficiently. </a:t>
            </a:r>
          </a:p>
          <a:p>
            <a:pPr marL="0" indent="0">
              <a:lnSpc>
                <a:spcPct val="120000"/>
              </a:lnSpc>
              <a:buNone/>
            </a:pPr>
            <a:endParaRPr lang="en-US" altLang="en-US" sz="1000" b="1" dirty="0">
              <a:effectLst/>
              <a:latin typeface="Arial" charset="0"/>
              <a:cs typeface="Arial" charset="0"/>
            </a:endParaRPr>
          </a:p>
          <a:p>
            <a:pPr marL="0" indent="0" algn="ctr">
              <a:lnSpc>
                <a:spcPct val="110000"/>
              </a:lnSpc>
              <a:spcBef>
                <a:spcPts val="0"/>
              </a:spcBef>
              <a:buNone/>
            </a:pPr>
            <a:r>
              <a:rPr lang="en-US" altLang="en-US" sz="2800" b="1" dirty="0">
                <a:solidFill>
                  <a:srgbClr val="FF0000"/>
                </a:solidFill>
                <a:latin typeface="Britannic Bold" panose="020B0903060703020204" pitchFamily="34" charset="0"/>
                <a:cs typeface="DilleniaUPC" panose="02020603050405020304" pitchFamily="18" charset="-34"/>
              </a:rPr>
              <a:t>YOUR </a:t>
            </a:r>
            <a:r>
              <a:rPr lang="en-US" altLang="en-US" sz="2800" b="1" dirty="0">
                <a:solidFill>
                  <a:srgbClr val="FF0000"/>
                </a:solidFill>
                <a:effectLst/>
                <a:latin typeface="Britannic Bold" panose="020B0903060703020204" pitchFamily="34" charset="0"/>
                <a:cs typeface="DilleniaUPC" panose="02020603050405020304" pitchFamily="18" charset="-34"/>
              </a:rPr>
              <a:t>HEALTH AND SAFETY </a:t>
            </a:r>
          </a:p>
          <a:p>
            <a:pPr marL="0" indent="0" algn="ctr">
              <a:lnSpc>
                <a:spcPct val="110000"/>
              </a:lnSpc>
              <a:spcBef>
                <a:spcPts val="0"/>
              </a:spcBef>
              <a:buNone/>
            </a:pPr>
            <a:r>
              <a:rPr lang="en-US" altLang="en-US" sz="2800" b="1" dirty="0">
                <a:solidFill>
                  <a:srgbClr val="FF0000"/>
                </a:solidFill>
                <a:latin typeface="Britannic Bold" panose="020B0903060703020204" pitchFamily="34" charset="0"/>
                <a:cs typeface="DilleniaUPC" panose="02020603050405020304" pitchFamily="18" charset="-34"/>
              </a:rPr>
              <a:t>AND THAT OF </a:t>
            </a:r>
            <a:r>
              <a:rPr lang="en-US" altLang="en-US" sz="2800" b="1" dirty="0">
                <a:solidFill>
                  <a:srgbClr val="FF0000"/>
                </a:solidFill>
                <a:effectLst/>
                <a:latin typeface="Britannic Bold" panose="020B0903060703020204" pitchFamily="34" charset="0"/>
                <a:cs typeface="DilleniaUPC" panose="02020603050405020304" pitchFamily="18" charset="-34"/>
              </a:rPr>
              <a:t>OTHERS MAY </a:t>
            </a:r>
          </a:p>
          <a:p>
            <a:pPr marL="0" indent="0" algn="ctr">
              <a:lnSpc>
                <a:spcPct val="110000"/>
              </a:lnSpc>
              <a:spcBef>
                <a:spcPts val="0"/>
              </a:spcBef>
              <a:buNone/>
            </a:pPr>
            <a:r>
              <a:rPr lang="en-US" altLang="en-US" sz="2800" b="1" dirty="0">
                <a:solidFill>
                  <a:srgbClr val="FF0000"/>
                </a:solidFill>
                <a:effectLst/>
                <a:latin typeface="Britannic Bold" panose="020B0903060703020204" pitchFamily="34" charset="0"/>
                <a:cs typeface="DilleniaUPC" panose="02020603050405020304" pitchFamily="18" charset="-34"/>
              </a:rPr>
              <a:t>DEPEND ON IT. </a:t>
            </a:r>
          </a:p>
          <a:p>
            <a:endParaRPr lang="en-US" sz="2000" dirty="0"/>
          </a:p>
        </p:txBody>
      </p:sp>
      <p:pic>
        <p:nvPicPr>
          <p:cNvPr id="5" name="Pic-Tower of Screen Beans" descr="Tower of Screen Be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154502"/>
            <a:ext cx="1260475" cy="514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31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ic-BK Radio display keypad" descr="BK Radio display and keypad"/>
          <p:cNvGrpSpPr/>
          <p:nvPr/>
        </p:nvGrpSpPr>
        <p:grpSpPr>
          <a:xfrm>
            <a:off x="452295" y="3102152"/>
            <a:ext cx="2438400" cy="3084746"/>
            <a:chOff x="1447800" y="3352166"/>
            <a:chExt cx="2438400" cy="3084746"/>
          </a:xfrm>
        </p:grpSpPr>
        <p:pic>
          <p:nvPicPr>
            <p:cNvPr id="5" name="Picture 4" descr="BK Radio screen and keyp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6" name="Rectangle 5"/>
            <p:cNvSpPr/>
            <p:nvPr/>
          </p:nvSpPr>
          <p:spPr>
            <a:xfrm>
              <a:off x="1905000" y="3876016"/>
              <a:ext cx="1595294" cy="469186"/>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CMD 8"/>
          <p:cNvSpPr txBox="1"/>
          <p:nvPr/>
        </p:nvSpPr>
        <p:spPr>
          <a:xfrm>
            <a:off x="1089603" y="3725856"/>
            <a:ext cx="1099127" cy="369332"/>
          </a:xfrm>
          <a:prstGeom prst="rect">
            <a:avLst/>
          </a:prstGeom>
          <a:noFill/>
        </p:spPr>
        <p:txBody>
          <a:bodyPr wrap="square" rtlCol="0" anchor="b">
            <a:spAutoFit/>
          </a:bodyPr>
          <a:lstStyle/>
          <a:p>
            <a:r>
              <a:rPr lang="en-US" b="1" dirty="0">
                <a:latin typeface="Eras Medium ITC" panose="020B0602030504020804" pitchFamily="34" charset="0"/>
              </a:rPr>
              <a:t>CMD 8</a:t>
            </a:r>
          </a:p>
        </p:txBody>
      </p:sp>
      <p:sp>
        <p:nvSpPr>
          <p:cNvPr id="8" name="Text-SCN"/>
          <p:cNvSpPr txBox="1"/>
          <p:nvPr/>
        </p:nvSpPr>
        <p:spPr>
          <a:xfrm>
            <a:off x="1851603" y="3583596"/>
            <a:ext cx="531379" cy="276999"/>
          </a:xfrm>
          <a:prstGeom prst="rect">
            <a:avLst/>
          </a:prstGeom>
          <a:noFill/>
        </p:spPr>
        <p:txBody>
          <a:bodyPr wrap="square" rtlCol="0" anchor="b">
            <a:spAutoFit/>
          </a:bodyPr>
          <a:lstStyle/>
          <a:p>
            <a:r>
              <a:rPr lang="en-US" sz="1200" b="1" dirty="0">
                <a:latin typeface="Eras Medium ITC" panose="020B0602030504020804" pitchFamily="34" charset="0"/>
              </a:rPr>
              <a:t>SCN</a:t>
            </a:r>
          </a:p>
        </p:txBody>
      </p:sp>
      <p:sp>
        <p:nvSpPr>
          <p:cNvPr id="11" name="Box around ENT" descr="Box around the keypad's ENT (enter) button"/>
          <p:cNvSpPr>
            <a:spLocks noChangeArrowheads="1"/>
          </p:cNvSpPr>
          <p:nvPr/>
        </p:nvSpPr>
        <p:spPr bwMode="auto">
          <a:xfrm>
            <a:off x="2232167" y="5257592"/>
            <a:ext cx="301629" cy="257568"/>
          </a:xfrm>
          <a:prstGeom prst="rect">
            <a:avLst/>
          </a:prstGeom>
          <a:solidFill>
            <a:srgbClr val="FF0000">
              <a:alpha val="25000"/>
            </a:srgbClr>
          </a:solidFill>
          <a:ln w="25400" algn="ctr">
            <a:solidFill>
              <a:srgbClr val="FF0000"/>
            </a:solidFill>
            <a:miter lim="800000"/>
            <a:headEnd/>
            <a:tailEnd/>
          </a:ln>
          <a:effectLst/>
        </p:spPr>
        <p:txBody>
          <a:bodyPr wrap="none" lIns="0" tIns="0" rIns="0" bIns="0" anchor="ctr"/>
          <a:lstStyle/>
          <a:p>
            <a:pPr>
              <a:defRPr/>
            </a:pPr>
            <a:endParaRPr lang="en-US"/>
          </a:p>
        </p:txBody>
      </p:sp>
      <p:sp>
        <p:nvSpPr>
          <p:cNvPr id="3" name="Main Text"/>
          <p:cNvSpPr>
            <a:spLocks noGrp="1"/>
          </p:cNvSpPr>
          <p:nvPr>
            <p:ph idx="1"/>
          </p:nvPr>
        </p:nvSpPr>
        <p:spPr>
          <a:xfrm>
            <a:off x="3315854" y="1600198"/>
            <a:ext cx="5481917" cy="4865257"/>
          </a:xfrm>
        </p:spPr>
        <p:txBody>
          <a:bodyPr>
            <a:normAutofit fontScale="62500" lnSpcReduction="20000"/>
          </a:bodyPr>
          <a:lstStyle/>
          <a:p>
            <a:pPr>
              <a:lnSpc>
                <a:spcPct val="120000"/>
              </a:lnSpc>
            </a:pPr>
            <a:r>
              <a:rPr lang="en-US" b="1" dirty="0">
                <a:cs typeface="Arial" charset="0"/>
              </a:rPr>
              <a:t>To add a channel to the scan list, first be sure SCAN is turned OFF.  </a:t>
            </a:r>
          </a:p>
          <a:p>
            <a:pPr>
              <a:lnSpc>
                <a:spcPct val="120000"/>
              </a:lnSpc>
            </a:pPr>
            <a:r>
              <a:rPr lang="en-US" b="1" dirty="0">
                <a:cs typeface="Arial" charset="0"/>
              </a:rPr>
              <a:t>Turn the channel selector knob to the desired channel to be scanned.</a:t>
            </a:r>
          </a:p>
          <a:p>
            <a:pPr>
              <a:lnSpc>
                <a:spcPct val="120000"/>
              </a:lnSpc>
            </a:pPr>
            <a:r>
              <a:rPr lang="en-US" b="1" dirty="0">
                <a:cs typeface="Arial" charset="0"/>
              </a:rPr>
              <a:t>Press the ENT button.  </a:t>
            </a:r>
          </a:p>
          <a:p>
            <a:pPr>
              <a:lnSpc>
                <a:spcPct val="120000"/>
              </a:lnSpc>
            </a:pPr>
            <a:r>
              <a:rPr lang="en-US" b="1" dirty="0">
                <a:cs typeface="Arial" charset="0"/>
              </a:rPr>
              <a:t>The radio will beep and you will see SCN in the display above the channel label.</a:t>
            </a:r>
          </a:p>
          <a:p>
            <a:pPr eaLnBrk="0" hangingPunct="0">
              <a:lnSpc>
                <a:spcPct val="120000"/>
              </a:lnSpc>
              <a:defRPr/>
            </a:pPr>
            <a:r>
              <a:rPr lang="en-US" b="1" dirty="0">
                <a:cs typeface="Arial" charset="0"/>
              </a:rPr>
              <a:t>To add more channels to the scan list, repeat the previous steps.  </a:t>
            </a:r>
          </a:p>
          <a:p>
            <a:pPr eaLnBrk="0" hangingPunct="0">
              <a:lnSpc>
                <a:spcPct val="120000"/>
              </a:lnSpc>
              <a:defRPr/>
            </a:pPr>
            <a:r>
              <a:rPr lang="en-US" b="1" dirty="0">
                <a:cs typeface="Arial" charset="0"/>
              </a:rPr>
              <a:t>You can see which channels are in the scan list by scrolling through the channels and looking for SCN to appear on the display.</a:t>
            </a:r>
          </a:p>
          <a:p>
            <a:endParaRPr lang="en-US" dirty="0"/>
          </a:p>
        </p:txBody>
      </p:sp>
      <p:sp>
        <p:nvSpPr>
          <p:cNvPr id="10" name="Text-Add Channels"/>
          <p:cNvSpPr txBox="1"/>
          <p:nvPr/>
        </p:nvSpPr>
        <p:spPr>
          <a:xfrm>
            <a:off x="452295" y="1781263"/>
            <a:ext cx="2438400" cy="937949"/>
          </a:xfrm>
          <a:prstGeom prst="rect">
            <a:avLst/>
          </a:prstGeom>
          <a:noFill/>
          <a:ln w="28575">
            <a:solidFill>
              <a:schemeClr val="accent1">
                <a:lumMod val="75000"/>
              </a:schemeClr>
            </a:solidFill>
          </a:ln>
        </p:spPr>
        <p:txBody>
          <a:bodyPr wrap="square" rtlCol="0" anchor="ctr" anchorCtr="1">
            <a:spAutoFit/>
          </a:bodyPr>
          <a:lstStyle/>
          <a:p>
            <a:pPr algn="ctr">
              <a:lnSpc>
                <a:spcPct val="120000"/>
              </a:lnSpc>
              <a:spcAft>
                <a:spcPct val="25000"/>
              </a:spcAft>
            </a:pPr>
            <a:r>
              <a:rPr lang="en-US" sz="2400" b="1" dirty="0">
                <a:latin typeface="Arial" charset="0"/>
                <a:cs typeface="Arial" charset="0"/>
              </a:rPr>
              <a:t>ADD Channels to Scan</a:t>
            </a:r>
            <a:endParaRPr lang="en-US" sz="2000" dirty="0"/>
          </a:p>
        </p:txBody>
      </p:sp>
      <p:sp>
        <p:nvSpPr>
          <p:cNvPr id="9" name="Title 1"/>
          <p:cNvSpPr>
            <a:spLocks noGrp="1"/>
          </p:cNvSpPr>
          <p:nvPr>
            <p:ph type="title"/>
          </p:nvPr>
        </p:nvSpPr>
        <p:spPr/>
        <p:txBody>
          <a:bodyPr anchor="t">
            <a:normAutofit fontScale="90000"/>
          </a:bodyPr>
          <a:lstStyle/>
          <a:p>
            <a:pPr algn="l"/>
            <a:r>
              <a:rPr lang="en-US" b="1" dirty="0"/>
              <a:t>KNOW YOUR RADIO –</a:t>
            </a:r>
            <a:br>
              <a:rPr lang="en-US" b="1" dirty="0"/>
            </a:br>
            <a:r>
              <a:rPr lang="en-US" b="1" dirty="0"/>
              <a:t>BK DPH - Edit the Scan List</a:t>
            </a:r>
          </a:p>
        </p:txBody>
      </p:sp>
      <p:sp>
        <p:nvSpPr>
          <p:cNvPr id="14"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12" name="Text-*All functions"/>
          <p:cNvSpPr txBox="1"/>
          <p:nvPr/>
        </p:nvSpPr>
        <p:spPr>
          <a:xfrm>
            <a:off x="1024904" y="6269458"/>
            <a:ext cx="7257961" cy="523220"/>
          </a:xfrm>
          <a:prstGeom prst="rect">
            <a:avLst/>
          </a:prstGeom>
          <a:noFill/>
          <a:ln w="28575">
            <a:noFill/>
          </a:ln>
        </p:spPr>
        <p:txBody>
          <a:bodyPr wrap="square" rtlCol="0">
            <a:spAutoFit/>
          </a:bodyPr>
          <a:lstStyle/>
          <a:p>
            <a:r>
              <a:rPr lang="en-US" sz="1400" i="1" dirty="0">
                <a:solidFill>
                  <a:srgbClr val="FF0000"/>
                </a:solidFill>
                <a:latin typeface="Arial" panose="020B0604020202020204" pitchFamily="34" charset="0"/>
                <a:cs typeface="Arial" panose="020B0604020202020204" pitchFamily="34" charset="0"/>
              </a:rPr>
              <a:t>*To avoid the possibility of missing calls because of increased radio traffic and to avoid rapid battery depletion, NIFC-NIRSC recommends scanning no more than three channels.</a:t>
            </a:r>
          </a:p>
        </p:txBody>
      </p:sp>
    </p:spTree>
    <p:extLst>
      <p:ext uri="{BB962C8B-B14F-4D97-AF65-F5344CB8AC3E}">
        <p14:creationId xmlns:p14="http://schemas.microsoft.com/office/powerpoint/2010/main" val="311322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BK Radio display keypad" descr="BK Radio display and keypad"/>
          <p:cNvGrpSpPr/>
          <p:nvPr/>
        </p:nvGrpSpPr>
        <p:grpSpPr>
          <a:xfrm>
            <a:off x="452295" y="3102152"/>
            <a:ext cx="2438400" cy="3084746"/>
            <a:chOff x="1447800" y="3352166"/>
            <a:chExt cx="2438400" cy="3084746"/>
          </a:xfrm>
        </p:grpSpPr>
        <p:pic>
          <p:nvPicPr>
            <p:cNvPr id="5" name="Picture 4" descr="BK Radio screen and keyp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6" name="Rectangle 5"/>
            <p:cNvSpPr/>
            <p:nvPr/>
          </p:nvSpPr>
          <p:spPr>
            <a:xfrm>
              <a:off x="1905000" y="3876016"/>
              <a:ext cx="1595294" cy="469186"/>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CMD 8"/>
          <p:cNvSpPr txBox="1"/>
          <p:nvPr/>
        </p:nvSpPr>
        <p:spPr>
          <a:xfrm>
            <a:off x="1089603" y="3725856"/>
            <a:ext cx="1099127" cy="369332"/>
          </a:xfrm>
          <a:prstGeom prst="rect">
            <a:avLst/>
          </a:prstGeom>
          <a:noFill/>
        </p:spPr>
        <p:txBody>
          <a:bodyPr wrap="square" rtlCol="0" anchor="b">
            <a:spAutoFit/>
          </a:bodyPr>
          <a:lstStyle/>
          <a:p>
            <a:r>
              <a:rPr lang="en-US" b="1" dirty="0">
                <a:latin typeface="Eras Medium ITC" panose="020B0602030504020804" pitchFamily="34" charset="0"/>
              </a:rPr>
              <a:t>CMD 8</a:t>
            </a:r>
          </a:p>
        </p:txBody>
      </p:sp>
      <p:sp>
        <p:nvSpPr>
          <p:cNvPr id="8" name="Text-SCN"/>
          <p:cNvSpPr txBox="1"/>
          <p:nvPr/>
        </p:nvSpPr>
        <p:spPr>
          <a:xfrm>
            <a:off x="1851603" y="3583596"/>
            <a:ext cx="531379" cy="276999"/>
          </a:xfrm>
          <a:prstGeom prst="rect">
            <a:avLst/>
          </a:prstGeom>
          <a:noFill/>
        </p:spPr>
        <p:txBody>
          <a:bodyPr wrap="square" rtlCol="0" anchor="b">
            <a:spAutoFit/>
          </a:bodyPr>
          <a:lstStyle/>
          <a:p>
            <a:r>
              <a:rPr lang="en-US" sz="1200" b="1" dirty="0">
                <a:latin typeface="Eras Medium ITC" panose="020B0602030504020804" pitchFamily="34" charset="0"/>
              </a:rPr>
              <a:t>SCN</a:t>
            </a:r>
          </a:p>
        </p:txBody>
      </p:sp>
      <p:sp>
        <p:nvSpPr>
          <p:cNvPr id="11" name="Box around CLR" descr="Box around the keypad's CLR (clear) button"/>
          <p:cNvSpPr>
            <a:spLocks noChangeArrowheads="1"/>
          </p:cNvSpPr>
          <p:nvPr/>
        </p:nvSpPr>
        <p:spPr bwMode="auto">
          <a:xfrm>
            <a:off x="2234404" y="5665964"/>
            <a:ext cx="301629" cy="257568"/>
          </a:xfrm>
          <a:prstGeom prst="rect">
            <a:avLst/>
          </a:prstGeom>
          <a:solidFill>
            <a:srgbClr val="FF0000">
              <a:alpha val="25000"/>
            </a:srgbClr>
          </a:solidFill>
          <a:ln w="25400" algn="ctr">
            <a:solidFill>
              <a:srgbClr val="FF0000"/>
            </a:solidFill>
            <a:miter lim="800000"/>
            <a:headEnd/>
            <a:tailEnd/>
          </a:ln>
          <a:effectLst/>
        </p:spPr>
        <p:txBody>
          <a:bodyPr wrap="none" lIns="0" tIns="0" rIns="0" bIns="0" anchor="ctr"/>
          <a:lstStyle/>
          <a:p>
            <a:pPr>
              <a:defRPr/>
            </a:pPr>
            <a:endParaRPr lang="en-US"/>
          </a:p>
        </p:txBody>
      </p:sp>
      <p:sp>
        <p:nvSpPr>
          <p:cNvPr id="3" name="Main Text"/>
          <p:cNvSpPr>
            <a:spLocks noGrp="1"/>
          </p:cNvSpPr>
          <p:nvPr>
            <p:ph idx="1"/>
          </p:nvPr>
        </p:nvSpPr>
        <p:spPr>
          <a:xfrm>
            <a:off x="3315854" y="1600199"/>
            <a:ext cx="5481917" cy="4505038"/>
          </a:xfrm>
        </p:spPr>
        <p:txBody>
          <a:bodyPr>
            <a:noAutofit/>
          </a:bodyPr>
          <a:lstStyle/>
          <a:p>
            <a:pPr eaLnBrk="0" hangingPunct="0">
              <a:defRPr/>
            </a:pPr>
            <a:r>
              <a:rPr lang="en-US" sz="2000" b="1" dirty="0">
                <a:cs typeface="Arial" charset="0"/>
              </a:rPr>
              <a:t>To delete a channel from the scan list, first be sure that SCAN is turned OFF.</a:t>
            </a:r>
          </a:p>
          <a:p>
            <a:pPr eaLnBrk="0" hangingPunct="0">
              <a:defRPr/>
            </a:pPr>
            <a:r>
              <a:rPr lang="en-US" sz="2000" b="1" dirty="0">
                <a:cs typeface="Arial" charset="0"/>
              </a:rPr>
              <a:t>Turn the channel selector knob to the desired channel to be deleted from the scan list.  SCN indicates the channel is in the scan list.</a:t>
            </a:r>
          </a:p>
          <a:p>
            <a:r>
              <a:rPr lang="en-US" sz="2000" b="1" dirty="0">
                <a:cs typeface="Arial" charset="0"/>
              </a:rPr>
              <a:t>Press the CLR button.  </a:t>
            </a:r>
          </a:p>
          <a:p>
            <a:r>
              <a:rPr lang="en-US" sz="2000" b="1" dirty="0">
                <a:cs typeface="Arial" charset="0"/>
              </a:rPr>
              <a:t>The radio will beep and you will see the SCN above the channel label disappear.</a:t>
            </a:r>
          </a:p>
          <a:p>
            <a:r>
              <a:rPr lang="en-US" sz="2000" b="1" dirty="0">
                <a:cs typeface="Arial" charset="0"/>
              </a:rPr>
              <a:t>To delete more channels from the scan list, repeat the previous steps.</a:t>
            </a:r>
          </a:p>
        </p:txBody>
      </p:sp>
      <p:sp>
        <p:nvSpPr>
          <p:cNvPr id="10" name="Text-Delete Channels"/>
          <p:cNvSpPr txBox="1"/>
          <p:nvPr/>
        </p:nvSpPr>
        <p:spPr>
          <a:xfrm>
            <a:off x="452295" y="1851699"/>
            <a:ext cx="2438400" cy="797078"/>
          </a:xfrm>
          <a:prstGeom prst="rect">
            <a:avLst/>
          </a:prstGeom>
          <a:noFill/>
          <a:ln w="28575">
            <a:solidFill>
              <a:schemeClr val="accent1">
                <a:lumMod val="75000"/>
              </a:schemeClr>
            </a:solidFill>
          </a:ln>
        </p:spPr>
        <p:txBody>
          <a:bodyPr wrap="square" rtlCol="0" anchor="ctr" anchorCtr="1">
            <a:spAutoFit/>
          </a:bodyPr>
          <a:lstStyle/>
          <a:p>
            <a:pPr algn="ctr">
              <a:lnSpc>
                <a:spcPct val="120000"/>
              </a:lnSpc>
              <a:spcAft>
                <a:spcPct val="25000"/>
              </a:spcAft>
            </a:pPr>
            <a:r>
              <a:rPr lang="en-US" sz="2000" b="1" dirty="0">
                <a:latin typeface="Arial" charset="0"/>
                <a:cs typeface="Arial" charset="0"/>
              </a:rPr>
              <a:t>DELETE Channels from Scan</a:t>
            </a:r>
            <a:endParaRPr lang="en-US" dirty="0"/>
          </a:p>
        </p:txBody>
      </p:sp>
      <p:sp>
        <p:nvSpPr>
          <p:cNvPr id="9" name="Title 1"/>
          <p:cNvSpPr>
            <a:spLocks noGrp="1"/>
          </p:cNvSpPr>
          <p:nvPr>
            <p:ph type="title"/>
          </p:nvPr>
        </p:nvSpPr>
        <p:spPr/>
        <p:txBody>
          <a:bodyPr anchor="t">
            <a:normAutofit fontScale="90000"/>
          </a:bodyPr>
          <a:lstStyle/>
          <a:p>
            <a:pPr algn="l"/>
            <a:r>
              <a:rPr lang="en-US" b="1" dirty="0"/>
              <a:t>KNOW YOUR RADIO –</a:t>
            </a:r>
            <a:br>
              <a:rPr lang="en-US" b="1" dirty="0"/>
            </a:br>
            <a:r>
              <a:rPr lang="en-US" b="1" dirty="0"/>
              <a:t>BK DPH - Edit the Scan List</a:t>
            </a:r>
          </a:p>
        </p:txBody>
      </p:sp>
      <p:sp>
        <p:nvSpPr>
          <p:cNvPr id="14"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44987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BK Radio top" descr="BK DPH Radio (top view)"/>
          <p:cNvPicPr>
            <a:picLocks noChangeAspect="1"/>
          </p:cNvPicPr>
          <p:nvPr/>
        </p:nvPicPr>
        <p:blipFill>
          <a:blip r:embed="rId2" cstate="print">
            <a:extLst>
              <a:ext uri="{BEBA8EAE-BF5A-486C-A8C5-ECC9F3942E4B}">
                <a14:imgProps xmlns:a14="http://schemas.microsoft.com/office/drawing/2010/main">
                  <a14:imgLayer r:embed="rId3">
                    <a14:imgEffect>
                      <a14:backgroundRemoval t="18094" b="89095" l="19355" r="84780">
                        <a14:foregroundMark x1="39314" y1="20906" x2="50392" y2="20557"/>
                        <a14:backgroundMark x1="40073" y1="19467" x2="65834" y2="19063"/>
                      </a14:backgroundRemoval>
                    </a14:imgEffect>
                  </a14:imgLayer>
                </a14:imgProps>
              </a:ext>
              <a:ext uri="{28A0092B-C50C-407E-A947-70E740481C1C}">
                <a14:useLocalDpi xmlns:a14="http://schemas.microsoft.com/office/drawing/2010/main" val="0"/>
              </a:ext>
            </a:extLst>
          </a:blip>
          <a:stretch>
            <a:fillRect/>
          </a:stretch>
        </p:blipFill>
        <p:spPr>
          <a:xfrm>
            <a:off x="5135418" y="4261118"/>
            <a:ext cx="4234712" cy="2382026"/>
          </a:xfrm>
          <a:prstGeom prst="rect">
            <a:avLst/>
          </a:prstGeom>
        </p:spPr>
      </p:pic>
      <p:cxnSp>
        <p:nvCxnSpPr>
          <p:cNvPr id="6" name="Red Arrow" descr="Arrow pointing at the priority scan switch"/>
          <p:cNvCxnSpPr/>
          <p:nvPr/>
        </p:nvCxnSpPr>
        <p:spPr>
          <a:xfrm flipV="1">
            <a:off x="5708073" y="5837382"/>
            <a:ext cx="1450109" cy="2401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Priority Scan switch"/>
          <p:cNvSpPr txBox="1"/>
          <p:nvPr/>
        </p:nvSpPr>
        <p:spPr>
          <a:xfrm>
            <a:off x="5135418" y="5754360"/>
            <a:ext cx="725054" cy="646331"/>
          </a:xfrm>
          <a:prstGeom prst="rect">
            <a:avLst/>
          </a:prstGeom>
          <a:noFill/>
        </p:spPr>
        <p:txBody>
          <a:bodyPr wrap="square" rtlCol="0">
            <a:spAutoFit/>
          </a:bodyPr>
          <a:lstStyle/>
          <a:p>
            <a:r>
              <a:rPr lang="en-US" sz="1200" b="1" dirty="0"/>
              <a:t>Priority Scan Switch</a:t>
            </a:r>
          </a:p>
        </p:txBody>
      </p:sp>
      <p:sp>
        <p:nvSpPr>
          <p:cNvPr id="8" name="Text-The following"/>
          <p:cNvSpPr txBox="1"/>
          <p:nvPr/>
        </p:nvSpPr>
        <p:spPr>
          <a:xfrm>
            <a:off x="1477818" y="5514246"/>
            <a:ext cx="3020291" cy="830997"/>
          </a:xfrm>
          <a:prstGeom prst="rect">
            <a:avLst/>
          </a:prstGeom>
          <a:noFill/>
          <a:ln w="28575">
            <a:solidFill>
              <a:srgbClr val="006666"/>
            </a:solidFill>
          </a:ln>
        </p:spPr>
        <p:txBody>
          <a:bodyPr wrap="square" rtlCol="0">
            <a:spAutoFit/>
          </a:bodyPr>
          <a:lstStyle/>
          <a:p>
            <a:r>
              <a:rPr lang="en-US" sz="1600" dirty="0"/>
              <a:t>The following slide will help you determine the mode with which your radio is programmed.</a:t>
            </a:r>
          </a:p>
        </p:txBody>
      </p:sp>
      <p:sp>
        <p:nvSpPr>
          <p:cNvPr id="3" name="Main Text"/>
          <p:cNvSpPr>
            <a:spLocks noGrp="1"/>
          </p:cNvSpPr>
          <p:nvPr>
            <p:ph idx="1"/>
          </p:nvPr>
        </p:nvSpPr>
        <p:spPr>
          <a:xfrm>
            <a:off x="423909" y="1551565"/>
            <a:ext cx="8231820" cy="4525963"/>
          </a:xfrm>
        </p:spPr>
        <p:txBody>
          <a:bodyPr/>
          <a:lstStyle/>
          <a:p>
            <a:pPr marL="285750" indent="-285750">
              <a:buFont typeface="Wingdings" panose="05000000000000000000" pitchFamily="2" charset="2"/>
              <a:buChar char="§"/>
              <a:defRPr/>
            </a:pPr>
            <a:r>
              <a:rPr lang="en-US" sz="1600" b="1" dirty="0">
                <a:latin typeface="Arial" charset="0"/>
                <a:cs typeface="Arial" charset="0"/>
              </a:rPr>
              <a:t>When enabled, the Priority Scan function enables the radio to receive on any channel while monitoring for a message on the designated priority channel.  When a proper signal is received on the priority channel, the radio locks onto that channel and the message is received.</a:t>
            </a:r>
          </a:p>
          <a:p>
            <a:pPr marL="285750" indent="-285750">
              <a:buFont typeface="Wingdings" panose="05000000000000000000" pitchFamily="2" charset="2"/>
              <a:buChar char="§"/>
              <a:defRPr/>
            </a:pPr>
            <a:r>
              <a:rPr lang="en-US" sz="1600" b="1" dirty="0">
                <a:latin typeface="Arial" charset="0"/>
                <a:cs typeface="Arial" charset="0"/>
              </a:rPr>
              <a:t>NIFC-NIRSC radios are programmed with Priority Scan disabled.  However, when your radio is programmed or cloned on an incident it may be in any of the following modes (group-specific):</a:t>
            </a:r>
          </a:p>
          <a:p>
            <a:pPr marL="560070" lvl="1">
              <a:buFont typeface="Wingdings" panose="05000000000000000000" pitchFamily="2" charset="2"/>
              <a:buChar char="§"/>
              <a:defRPr/>
            </a:pPr>
            <a:r>
              <a:rPr lang="en-US" sz="1400" b="1" dirty="0">
                <a:latin typeface="Arial" charset="0"/>
                <a:cs typeface="Arial" charset="0"/>
              </a:rPr>
              <a:t>Mode A</a:t>
            </a:r>
          </a:p>
          <a:p>
            <a:pPr marL="806958" lvl="2" indent="-285750">
              <a:buFont typeface="Wingdings" panose="05000000000000000000" pitchFamily="2" charset="2"/>
              <a:buChar char="§"/>
              <a:defRPr/>
            </a:pPr>
            <a:r>
              <a:rPr lang="en-US" sz="1100" b="1" dirty="0">
                <a:latin typeface="Arial" charset="0"/>
                <a:cs typeface="Arial" charset="0"/>
              </a:rPr>
              <a:t>The priority channel follows the transmit channel selected by the channel knob selection.</a:t>
            </a:r>
          </a:p>
          <a:p>
            <a:pPr marL="560070" lvl="1">
              <a:buFont typeface="Wingdings" panose="05000000000000000000" pitchFamily="2" charset="2"/>
              <a:buChar char="§"/>
              <a:defRPr/>
            </a:pPr>
            <a:r>
              <a:rPr lang="en-US" sz="1400" b="1" dirty="0">
                <a:latin typeface="Arial" charset="0"/>
                <a:cs typeface="Arial" charset="0"/>
              </a:rPr>
              <a:t>Mode B</a:t>
            </a:r>
          </a:p>
          <a:p>
            <a:pPr marL="806958" lvl="2" indent="-285750">
              <a:buFont typeface="Wingdings" panose="05000000000000000000" pitchFamily="2" charset="2"/>
              <a:buChar char="§"/>
              <a:defRPr/>
            </a:pPr>
            <a:r>
              <a:rPr lang="en-US" sz="1100" b="1" dirty="0">
                <a:latin typeface="Arial" charset="0"/>
                <a:cs typeface="Arial" charset="0"/>
              </a:rPr>
              <a:t>The priority channel is preset and may be user-selectable .                   </a:t>
            </a:r>
          </a:p>
          <a:p>
            <a:pPr marL="560070" lvl="1">
              <a:buFont typeface="Wingdings" panose="05000000000000000000" pitchFamily="2" charset="2"/>
              <a:buChar char="§"/>
              <a:defRPr/>
            </a:pPr>
            <a:r>
              <a:rPr lang="en-US" sz="1400" b="1" dirty="0">
                <a:latin typeface="Arial" charset="0"/>
                <a:cs typeface="Arial" charset="0"/>
              </a:rPr>
              <a:t>Mode C </a:t>
            </a:r>
          </a:p>
          <a:p>
            <a:pPr marL="806958" lvl="2" indent="-285750">
              <a:buFont typeface="Wingdings" panose="05000000000000000000" pitchFamily="2" charset="2"/>
              <a:buChar char="§"/>
              <a:defRPr/>
            </a:pPr>
            <a:r>
              <a:rPr lang="en-US" sz="1100" b="1" dirty="0">
                <a:latin typeface="Arial" charset="0"/>
                <a:cs typeface="Arial" charset="0"/>
              </a:rPr>
              <a:t>The priority channel is preset and may be user-selectable.</a:t>
            </a:r>
          </a:p>
          <a:p>
            <a:pPr marL="806958" lvl="2" indent="-285750">
              <a:buFont typeface="Wingdings" panose="05000000000000000000" pitchFamily="2" charset="2"/>
              <a:buChar char="§"/>
              <a:defRPr/>
            </a:pPr>
            <a:r>
              <a:rPr lang="en-US" sz="1100" b="1" dirty="0">
                <a:latin typeface="Arial" charset="0"/>
                <a:cs typeface="Arial" charset="0"/>
              </a:rPr>
              <a:t>The radio ALWAYS transmits on the priority channel when                                                                             Priority Scan is enabled</a:t>
            </a:r>
          </a:p>
          <a:p>
            <a:pPr marL="0" indent="0">
              <a:buNone/>
            </a:pPr>
            <a:endParaRPr lang="en-US" dirty="0"/>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KNOW YOUR RADIO – </a:t>
            </a:r>
            <a:br>
              <a:rPr lang="en-US" b="1" dirty="0"/>
            </a:br>
            <a:r>
              <a:rPr lang="en-US" b="1" dirty="0"/>
              <a:t>BK DPH Priority Scanning</a:t>
            </a:r>
          </a:p>
        </p:txBody>
      </p:sp>
      <p:sp>
        <p:nvSpPr>
          <p:cNvPr id="11"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3566625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Flow 16-Priority Mode C" descr="Priority Mode C"/>
          <p:cNvGrpSpPr/>
          <p:nvPr/>
        </p:nvGrpSpPr>
        <p:grpSpPr>
          <a:xfrm>
            <a:off x="6744090" y="3116294"/>
            <a:ext cx="1513069" cy="685800"/>
            <a:chOff x="6744090" y="3116294"/>
            <a:chExt cx="1513069" cy="685800"/>
          </a:xfrm>
        </p:grpSpPr>
        <p:cxnSp>
          <p:nvCxnSpPr>
            <p:cNvPr id="66" name="Straight Arrow Connector 65" descr="null"/>
            <p:cNvCxnSpPr>
              <a:stCxn id="9" idx="5"/>
              <a:endCxn id="12" idx="2"/>
            </p:cNvCxnSpPr>
            <p:nvPr/>
          </p:nvCxnSpPr>
          <p:spPr>
            <a:xfrm flipV="1">
              <a:off x="6744090" y="3459194"/>
              <a:ext cx="312919" cy="4140"/>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 name="Group 10" descr="Priority Mode C"/>
            <p:cNvGrpSpPr/>
            <p:nvPr/>
          </p:nvGrpSpPr>
          <p:grpSpPr>
            <a:xfrm>
              <a:off x="7057009" y="3116294"/>
              <a:ext cx="1200150" cy="685800"/>
              <a:chOff x="6317304" y="5156095"/>
              <a:chExt cx="1200150" cy="685800"/>
            </a:xfrm>
          </p:grpSpPr>
          <p:sp>
            <p:nvSpPr>
              <p:cNvPr id="12" name="Oval 11"/>
              <p:cNvSpPr/>
              <p:nvPr/>
            </p:nvSpPr>
            <p:spPr>
              <a:xfrm>
                <a:off x="6317304" y="5156095"/>
                <a:ext cx="1200150" cy="685800"/>
              </a:xfrm>
              <a:prstGeom prst="ellipse">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16047" y="5271674"/>
                <a:ext cx="1028700" cy="400110"/>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PRIORITY </a:t>
                </a:r>
                <a:r>
                  <a:rPr lang="en-US" sz="1100" b="1" dirty="0">
                    <a:solidFill>
                      <a:schemeClr val="bg1"/>
                    </a:solidFill>
                    <a:latin typeface="Arial" panose="020B0604020202020204" pitchFamily="34" charset="0"/>
                    <a:cs typeface="Arial" panose="020B0604020202020204" pitchFamily="34" charset="0"/>
                  </a:rPr>
                  <a:t>MODE C</a:t>
                </a:r>
              </a:p>
            </p:txBody>
          </p:sp>
        </p:grpSp>
      </p:grpSp>
      <p:grpSp>
        <p:nvGrpSpPr>
          <p:cNvPr id="76" name="Flow 15-NO" descr="NO"/>
          <p:cNvGrpSpPr/>
          <p:nvPr/>
        </p:nvGrpSpPr>
        <p:grpSpPr>
          <a:xfrm>
            <a:off x="5919946" y="3310934"/>
            <a:ext cx="869864" cy="304800"/>
            <a:chOff x="5919946" y="3310934"/>
            <a:chExt cx="869864" cy="304800"/>
          </a:xfrm>
        </p:grpSpPr>
        <p:cxnSp>
          <p:nvCxnSpPr>
            <p:cNvPr id="65" name="Straight Arrow Connector 64" descr="null"/>
            <p:cNvCxnSpPr/>
            <p:nvPr/>
          </p:nvCxnSpPr>
          <p:spPr>
            <a:xfrm>
              <a:off x="5919946" y="3446446"/>
              <a:ext cx="412664" cy="747"/>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 name="Group 7" descr="NO"/>
            <p:cNvGrpSpPr/>
            <p:nvPr/>
          </p:nvGrpSpPr>
          <p:grpSpPr>
            <a:xfrm>
              <a:off x="6332609" y="3310934"/>
              <a:ext cx="457201" cy="304800"/>
              <a:chOff x="5486399" y="4724400"/>
              <a:chExt cx="457201" cy="304800"/>
            </a:xfrm>
          </p:grpSpPr>
          <p:sp>
            <p:nvSpPr>
              <p:cNvPr id="9" name="Flowchart: Data 8"/>
              <p:cNvSpPr/>
              <p:nvPr/>
            </p:nvSpPr>
            <p:spPr>
              <a:xfrm>
                <a:off x="5486400" y="4724400"/>
                <a:ext cx="457200" cy="304800"/>
              </a:xfrm>
              <a:prstGeom prst="flowChartInputOutpu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399" y="4761384"/>
                <a:ext cx="457201"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NO</a:t>
                </a:r>
              </a:p>
            </p:txBody>
          </p:sp>
        </p:grpSp>
      </p:grpSp>
      <p:grpSp>
        <p:nvGrpSpPr>
          <p:cNvPr id="75" name="Flow 14-Priority Mode B" descr="Priority Mode B&#10;"/>
          <p:cNvGrpSpPr/>
          <p:nvPr/>
        </p:nvGrpSpPr>
        <p:grpSpPr>
          <a:xfrm>
            <a:off x="4709608" y="4477903"/>
            <a:ext cx="1200150" cy="930514"/>
            <a:chOff x="4709608" y="4477903"/>
            <a:chExt cx="1200150" cy="930514"/>
          </a:xfrm>
        </p:grpSpPr>
        <p:cxnSp>
          <p:nvCxnSpPr>
            <p:cNvPr id="15" name="Straight Arrow Connector 14" descr="null"/>
            <p:cNvCxnSpPr>
              <a:endCxn id="27" idx="0"/>
            </p:cNvCxnSpPr>
            <p:nvPr/>
          </p:nvCxnSpPr>
          <p:spPr>
            <a:xfrm flipH="1">
              <a:off x="5309683" y="4477903"/>
              <a:ext cx="663" cy="24471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6" name="Group 25" descr="Priority Mode B"/>
            <p:cNvGrpSpPr/>
            <p:nvPr/>
          </p:nvGrpSpPr>
          <p:grpSpPr>
            <a:xfrm>
              <a:off x="4709608" y="4722617"/>
              <a:ext cx="1200150" cy="685800"/>
              <a:chOff x="3886200" y="6145444"/>
              <a:chExt cx="1200150" cy="685800"/>
            </a:xfrm>
          </p:grpSpPr>
          <p:sp>
            <p:nvSpPr>
              <p:cNvPr id="27" name="Oval 26"/>
              <p:cNvSpPr/>
              <p:nvPr/>
            </p:nvSpPr>
            <p:spPr>
              <a:xfrm>
                <a:off x="3886200" y="6145444"/>
                <a:ext cx="1200150" cy="685800"/>
              </a:xfrm>
              <a:prstGeom prst="ellipse">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971925" y="6303678"/>
                <a:ext cx="1028700" cy="400110"/>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PRIORITY </a:t>
                </a:r>
                <a:r>
                  <a:rPr lang="en-US" sz="1100" b="1" dirty="0">
                    <a:solidFill>
                      <a:schemeClr val="bg1"/>
                    </a:solidFill>
                    <a:latin typeface="Arial" panose="020B0604020202020204" pitchFamily="34" charset="0"/>
                    <a:cs typeface="Arial" panose="020B0604020202020204" pitchFamily="34" charset="0"/>
                  </a:rPr>
                  <a:t>MODE B</a:t>
                </a:r>
              </a:p>
            </p:txBody>
          </p:sp>
        </p:grpSp>
      </p:grpSp>
      <p:grpSp>
        <p:nvGrpSpPr>
          <p:cNvPr id="74" name="Flow 13-YES" descr="YES"/>
          <p:cNvGrpSpPr/>
          <p:nvPr/>
        </p:nvGrpSpPr>
        <p:grpSpPr>
          <a:xfrm>
            <a:off x="4795333" y="3967790"/>
            <a:ext cx="1028700" cy="510113"/>
            <a:chOff x="4795333" y="3967790"/>
            <a:chExt cx="1028700" cy="510113"/>
          </a:xfrm>
        </p:grpSpPr>
        <p:cxnSp>
          <p:nvCxnSpPr>
            <p:cNvPr id="16" name="Straight Arrow Connector 15" descr="null"/>
            <p:cNvCxnSpPr>
              <a:stCxn id="21" idx="2"/>
              <a:endCxn id="24" idx="1"/>
            </p:cNvCxnSpPr>
            <p:nvPr/>
          </p:nvCxnSpPr>
          <p:spPr>
            <a:xfrm flipH="1">
              <a:off x="5309682" y="3967790"/>
              <a:ext cx="1" cy="205313"/>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22" descr="YES"/>
            <p:cNvGrpSpPr/>
            <p:nvPr/>
          </p:nvGrpSpPr>
          <p:grpSpPr>
            <a:xfrm>
              <a:off x="4795333" y="4173103"/>
              <a:ext cx="1028700" cy="304800"/>
              <a:chOff x="3943350" y="5571162"/>
              <a:chExt cx="1028700" cy="304800"/>
            </a:xfrm>
          </p:grpSpPr>
          <p:sp>
            <p:nvSpPr>
              <p:cNvPr id="24" name="Flowchart: Data 23"/>
              <p:cNvSpPr/>
              <p:nvPr/>
            </p:nvSpPr>
            <p:spPr>
              <a:xfrm>
                <a:off x="4229099" y="5571162"/>
                <a:ext cx="457200" cy="304800"/>
              </a:xfrm>
              <a:prstGeom prst="flowChartInputOutpu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943350" y="5613719"/>
                <a:ext cx="1028700"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YES</a:t>
                </a:r>
              </a:p>
            </p:txBody>
          </p:sp>
        </p:grpSp>
      </p:grpSp>
      <p:grpSp>
        <p:nvGrpSpPr>
          <p:cNvPr id="73" name="Flow 12-Does the display" descr="Does the display show the current knob-selected channel?"/>
          <p:cNvGrpSpPr/>
          <p:nvPr/>
        </p:nvGrpSpPr>
        <p:grpSpPr>
          <a:xfrm>
            <a:off x="4509583" y="2692610"/>
            <a:ext cx="1600200" cy="1275180"/>
            <a:chOff x="4509583" y="2692610"/>
            <a:chExt cx="1600200" cy="1275180"/>
          </a:xfrm>
        </p:grpSpPr>
        <p:cxnSp>
          <p:nvCxnSpPr>
            <p:cNvPr id="14" name="Straight Arrow Connector 13" descr="null"/>
            <p:cNvCxnSpPr>
              <a:endCxn id="21" idx="0"/>
            </p:cNvCxnSpPr>
            <p:nvPr/>
          </p:nvCxnSpPr>
          <p:spPr>
            <a:xfrm flipH="1">
              <a:off x="5309683" y="2692610"/>
              <a:ext cx="663" cy="232495"/>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 name="Group 19" descr="Does the display show the current knob-selected channel?"/>
            <p:cNvGrpSpPr/>
            <p:nvPr/>
          </p:nvGrpSpPr>
          <p:grpSpPr>
            <a:xfrm>
              <a:off x="4509583" y="2925105"/>
              <a:ext cx="1600200" cy="1042685"/>
              <a:chOff x="3657600" y="4341556"/>
              <a:chExt cx="1600200" cy="1042685"/>
            </a:xfrm>
          </p:grpSpPr>
          <p:sp>
            <p:nvSpPr>
              <p:cNvPr id="21" name="Flowchart: Decision 20"/>
              <p:cNvSpPr/>
              <p:nvPr/>
            </p:nvSpPr>
            <p:spPr>
              <a:xfrm>
                <a:off x="3657600" y="4341556"/>
                <a:ext cx="1600200" cy="1042685"/>
              </a:xfrm>
              <a:prstGeom prst="flowChartDecision">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48100" y="4608982"/>
                <a:ext cx="1219200" cy="646331"/>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Does the display show the current knob-selected channel?</a:t>
                </a:r>
              </a:p>
            </p:txBody>
          </p:sp>
        </p:grpSp>
      </p:grpSp>
      <p:grpSp>
        <p:nvGrpSpPr>
          <p:cNvPr id="72" name="Flow 11-Turn channel knob" descr="Turn channel knob to a channel that does not display PR.  Slide PRI (priority) on."/>
          <p:cNvGrpSpPr/>
          <p:nvPr/>
        </p:nvGrpSpPr>
        <p:grpSpPr>
          <a:xfrm>
            <a:off x="4196009" y="1912465"/>
            <a:ext cx="1732799" cy="851092"/>
            <a:chOff x="4196009" y="1912465"/>
            <a:chExt cx="1732799" cy="851092"/>
          </a:xfrm>
        </p:grpSpPr>
        <p:cxnSp>
          <p:nvCxnSpPr>
            <p:cNvPr id="64" name="Straight Arrow Connector 63" descr="null"/>
            <p:cNvCxnSpPr/>
            <p:nvPr/>
          </p:nvCxnSpPr>
          <p:spPr>
            <a:xfrm>
              <a:off x="4196009" y="2341780"/>
              <a:ext cx="513599" cy="3769"/>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Group 16" descr="Turn channel knob to a channel that does not display PR.  Slide PR switch on."/>
            <p:cNvGrpSpPr/>
            <p:nvPr/>
          </p:nvGrpSpPr>
          <p:grpSpPr>
            <a:xfrm>
              <a:off x="4700083" y="1912465"/>
              <a:ext cx="1228725" cy="851092"/>
              <a:chOff x="3941362" y="3194077"/>
              <a:chExt cx="1228725" cy="784830"/>
            </a:xfrm>
          </p:grpSpPr>
          <p:sp>
            <p:nvSpPr>
              <p:cNvPr id="18" name="Flowchart: Alternate Process 17"/>
              <p:cNvSpPr/>
              <p:nvPr/>
            </p:nvSpPr>
            <p:spPr>
              <a:xfrm>
                <a:off x="3941362" y="3209922"/>
                <a:ext cx="1219200" cy="7035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950887" y="3194077"/>
                <a:ext cx="1219200" cy="784830"/>
              </a:xfrm>
              <a:prstGeom prst="rect">
                <a:avLst/>
              </a:prstGeom>
              <a:solidFill>
                <a:schemeClr val="accent3">
                  <a:lumMod val="75000"/>
                </a:schemeClr>
              </a:solidFill>
              <a:ln w="38100">
                <a:solidFill>
                  <a:schemeClr val="accent3">
                    <a:lumMod val="50000"/>
                  </a:schemeClr>
                </a:solidFill>
              </a:ln>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Turn channel  knob to a channel that does not display PR.  </a:t>
                </a:r>
              </a:p>
              <a:p>
                <a:pPr algn="ctr"/>
                <a:r>
                  <a:rPr lang="en-US" sz="900" b="1" dirty="0">
                    <a:solidFill>
                      <a:schemeClr val="bg1"/>
                    </a:solidFill>
                    <a:latin typeface="Arial" panose="020B0604020202020204" pitchFamily="34" charset="0"/>
                    <a:cs typeface="Arial" panose="020B0604020202020204" pitchFamily="34" charset="0"/>
                  </a:rPr>
                  <a:t>Slide PRI on.</a:t>
                </a:r>
              </a:p>
            </p:txBody>
          </p:sp>
        </p:grpSp>
      </p:grpSp>
      <p:grpSp>
        <p:nvGrpSpPr>
          <p:cNvPr id="71" name="Flow 10-YES" descr="YES"/>
          <p:cNvGrpSpPr/>
          <p:nvPr/>
        </p:nvGrpSpPr>
        <p:grpSpPr>
          <a:xfrm>
            <a:off x="3756029" y="2185611"/>
            <a:ext cx="659055" cy="304800"/>
            <a:chOff x="3756029" y="2185611"/>
            <a:chExt cx="659055" cy="304800"/>
          </a:xfrm>
        </p:grpSpPr>
        <p:sp>
          <p:nvSpPr>
            <p:cNvPr id="37" name="Flowchart: Data 36"/>
            <p:cNvSpPr/>
            <p:nvPr/>
          </p:nvSpPr>
          <p:spPr>
            <a:xfrm>
              <a:off x="3957884" y="2185611"/>
              <a:ext cx="457200" cy="304800"/>
            </a:xfrm>
            <a:prstGeom prst="flowChartInputOutpu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descr="null"/>
            <p:cNvCxnSpPr/>
            <p:nvPr/>
          </p:nvCxnSpPr>
          <p:spPr>
            <a:xfrm>
              <a:off x="3756029" y="2334839"/>
              <a:ext cx="201855" cy="6941"/>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YES"/>
            <p:cNvSpPr txBox="1"/>
            <p:nvPr/>
          </p:nvSpPr>
          <p:spPr>
            <a:xfrm>
              <a:off x="3957883" y="2226361"/>
              <a:ext cx="457201"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YES</a:t>
              </a:r>
            </a:p>
          </p:txBody>
        </p:sp>
      </p:grpSp>
      <p:sp>
        <p:nvSpPr>
          <p:cNvPr id="78" name="Text-NOTE"/>
          <p:cNvSpPr txBox="1"/>
          <p:nvPr/>
        </p:nvSpPr>
        <p:spPr>
          <a:xfrm>
            <a:off x="6165339" y="4108563"/>
            <a:ext cx="2433715" cy="2123658"/>
          </a:xfrm>
          <a:prstGeom prst="rect">
            <a:avLst/>
          </a:prstGeom>
          <a:noFill/>
          <a:ln w="19050">
            <a:solidFill>
              <a:srgbClr val="006666"/>
            </a:solidFill>
          </a:ln>
        </p:spPr>
        <p:txBody>
          <a:bodyPr wrap="square" rtlCol="0">
            <a:spAutoFit/>
          </a:bodyPr>
          <a:lstStyle/>
          <a:p>
            <a:r>
              <a:rPr lang="en-US" sz="1200" dirty="0"/>
              <a:t>NOTE:  If </a:t>
            </a:r>
            <a:r>
              <a:rPr lang="en-US" sz="1200" dirty="0" err="1"/>
              <a:t>alphanumerics</a:t>
            </a:r>
            <a:r>
              <a:rPr lang="en-US" sz="1200" dirty="0"/>
              <a:t> have been disabled, the display will show the channel with dashed lines flashing when the PRI or SCAN switch is enabled, regardless of the Priority Mode:   </a:t>
            </a:r>
          </a:p>
          <a:p>
            <a:r>
              <a:rPr lang="en-US" sz="1200" dirty="0"/>
              <a:t>                                </a:t>
            </a:r>
          </a:p>
          <a:p>
            <a:r>
              <a:rPr lang="en-US" sz="1200" dirty="0"/>
              <a:t>On an alphanumeric channel, the display will not change when PRI or SCAN is enabled and SCN will flash in the display. </a:t>
            </a:r>
          </a:p>
        </p:txBody>
      </p:sp>
      <p:grpSp>
        <p:nvGrpSpPr>
          <p:cNvPr id="70" name="Flow 9-Priority Mode A" descr="Priority Mode A"/>
          <p:cNvGrpSpPr/>
          <p:nvPr/>
        </p:nvGrpSpPr>
        <p:grpSpPr>
          <a:xfrm>
            <a:off x="2490451" y="5415314"/>
            <a:ext cx="1200150" cy="879719"/>
            <a:chOff x="2490451" y="5415314"/>
            <a:chExt cx="1200150" cy="879719"/>
          </a:xfrm>
        </p:grpSpPr>
        <p:grpSp>
          <p:nvGrpSpPr>
            <p:cNvPr id="52" name="Group 51"/>
            <p:cNvGrpSpPr/>
            <p:nvPr/>
          </p:nvGrpSpPr>
          <p:grpSpPr>
            <a:xfrm>
              <a:off x="2490451" y="5609233"/>
              <a:ext cx="1200150" cy="685800"/>
              <a:chOff x="1627075" y="6085508"/>
              <a:chExt cx="1200150" cy="685800"/>
            </a:xfrm>
          </p:grpSpPr>
          <p:sp>
            <p:nvSpPr>
              <p:cNvPr id="53" name="Oval 52"/>
              <p:cNvSpPr/>
              <p:nvPr/>
            </p:nvSpPr>
            <p:spPr>
              <a:xfrm>
                <a:off x="1627075" y="6085508"/>
                <a:ext cx="1200150" cy="685800"/>
              </a:xfrm>
              <a:prstGeom prst="ellipse">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712800" y="6228353"/>
                <a:ext cx="1028700" cy="400110"/>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PRIORITY </a:t>
                </a:r>
                <a:r>
                  <a:rPr lang="en-US" sz="1100" b="1" dirty="0">
                    <a:solidFill>
                      <a:schemeClr val="bg1"/>
                    </a:solidFill>
                    <a:latin typeface="Arial" panose="020B0604020202020204" pitchFamily="34" charset="0"/>
                    <a:cs typeface="Arial" panose="020B0604020202020204" pitchFamily="34" charset="0"/>
                  </a:rPr>
                  <a:t>MODE A</a:t>
                </a:r>
              </a:p>
            </p:txBody>
          </p:sp>
        </p:grpSp>
        <p:cxnSp>
          <p:nvCxnSpPr>
            <p:cNvPr id="58" name="Straight Arrow Connector 57"/>
            <p:cNvCxnSpPr/>
            <p:nvPr/>
          </p:nvCxnSpPr>
          <p:spPr>
            <a:xfrm>
              <a:off x="3090526" y="5415314"/>
              <a:ext cx="0" cy="193919"/>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9" name="Flow 8-YES" descr="YES"/>
          <p:cNvGrpSpPr/>
          <p:nvPr/>
        </p:nvGrpSpPr>
        <p:grpSpPr>
          <a:xfrm>
            <a:off x="2580988" y="4909698"/>
            <a:ext cx="1028700" cy="498719"/>
            <a:chOff x="2580988" y="4909698"/>
            <a:chExt cx="1028700" cy="498719"/>
          </a:xfrm>
        </p:grpSpPr>
        <p:grpSp>
          <p:nvGrpSpPr>
            <p:cNvPr id="55" name="Group 54"/>
            <p:cNvGrpSpPr/>
            <p:nvPr/>
          </p:nvGrpSpPr>
          <p:grpSpPr>
            <a:xfrm>
              <a:off x="2580988" y="5103617"/>
              <a:ext cx="1028700" cy="304800"/>
              <a:chOff x="1709116" y="4419600"/>
              <a:chExt cx="1028700" cy="304800"/>
            </a:xfrm>
          </p:grpSpPr>
          <p:sp>
            <p:nvSpPr>
              <p:cNvPr id="56" name="Flowchart: Data 55"/>
              <p:cNvSpPr/>
              <p:nvPr/>
            </p:nvSpPr>
            <p:spPr>
              <a:xfrm>
                <a:off x="1994866" y="4419600"/>
                <a:ext cx="457200" cy="304800"/>
              </a:xfrm>
              <a:prstGeom prst="flowChartInputOutpu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709116" y="4456584"/>
                <a:ext cx="1028700"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YES</a:t>
                </a:r>
              </a:p>
            </p:txBody>
          </p:sp>
        </p:grpSp>
        <p:cxnSp>
          <p:nvCxnSpPr>
            <p:cNvPr id="59" name="Straight Arrow Connector 58" descr="null"/>
            <p:cNvCxnSpPr/>
            <p:nvPr/>
          </p:nvCxnSpPr>
          <p:spPr>
            <a:xfrm>
              <a:off x="3078123" y="4909698"/>
              <a:ext cx="0" cy="193919"/>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8" name="Flow 7-Priority is Disabled" descr="Priority is disabled"/>
          <p:cNvGrpSpPr/>
          <p:nvPr/>
        </p:nvGrpSpPr>
        <p:grpSpPr>
          <a:xfrm>
            <a:off x="937090" y="4609732"/>
            <a:ext cx="1200150" cy="903560"/>
            <a:chOff x="937090" y="4609732"/>
            <a:chExt cx="1200150" cy="903560"/>
          </a:xfrm>
        </p:grpSpPr>
        <p:cxnSp>
          <p:nvCxnSpPr>
            <p:cNvPr id="6" name="Straight Arrow Connector 5" descr="null"/>
            <p:cNvCxnSpPr>
              <a:stCxn id="48" idx="4"/>
              <a:endCxn id="50" idx="0"/>
            </p:cNvCxnSpPr>
            <p:nvPr/>
          </p:nvCxnSpPr>
          <p:spPr>
            <a:xfrm>
              <a:off x="1537165" y="4609732"/>
              <a:ext cx="0" cy="217760"/>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9" name="Group 48" descr="Priority is disabled"/>
            <p:cNvGrpSpPr/>
            <p:nvPr/>
          </p:nvGrpSpPr>
          <p:grpSpPr>
            <a:xfrm>
              <a:off x="937090" y="4827492"/>
              <a:ext cx="1200150" cy="685800"/>
              <a:chOff x="1433348" y="4956514"/>
              <a:chExt cx="1200150" cy="685800"/>
            </a:xfrm>
          </p:grpSpPr>
          <p:sp>
            <p:nvSpPr>
              <p:cNvPr id="50" name="Oval 49"/>
              <p:cNvSpPr/>
              <p:nvPr/>
            </p:nvSpPr>
            <p:spPr>
              <a:xfrm>
                <a:off x="1433348" y="4956514"/>
                <a:ext cx="1200150" cy="685800"/>
              </a:xfrm>
              <a:prstGeom prst="ellipse">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519073" y="5114748"/>
                <a:ext cx="1028700" cy="400110"/>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PRIORITY is </a:t>
                </a:r>
                <a:r>
                  <a:rPr lang="en-US" sz="1100" b="1" dirty="0">
                    <a:solidFill>
                      <a:schemeClr val="bg1"/>
                    </a:solidFill>
                    <a:latin typeface="Arial" panose="020B0604020202020204" pitchFamily="34" charset="0"/>
                    <a:cs typeface="Arial" panose="020B0604020202020204" pitchFamily="34" charset="0"/>
                  </a:rPr>
                  <a:t>DISABLED</a:t>
                </a:r>
              </a:p>
            </p:txBody>
          </p:sp>
        </p:grpSp>
      </p:grpSp>
      <p:grpSp>
        <p:nvGrpSpPr>
          <p:cNvPr id="67" name="Flow 6-NO" descr="NO"/>
          <p:cNvGrpSpPr/>
          <p:nvPr/>
        </p:nvGrpSpPr>
        <p:grpSpPr>
          <a:xfrm>
            <a:off x="1022815" y="4304932"/>
            <a:ext cx="1361613" cy="304800"/>
            <a:chOff x="1022815" y="4304932"/>
            <a:chExt cx="1361613" cy="304800"/>
          </a:xfrm>
        </p:grpSpPr>
        <p:cxnSp>
          <p:nvCxnSpPr>
            <p:cNvPr id="7" name="Straight Arrow Connector 6" descr="null"/>
            <p:cNvCxnSpPr>
              <a:stCxn id="61" idx="1"/>
            </p:cNvCxnSpPr>
            <p:nvPr/>
          </p:nvCxnSpPr>
          <p:spPr>
            <a:xfrm flipH="1">
              <a:off x="1718603" y="4461549"/>
              <a:ext cx="665825" cy="3819"/>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Flowchart: Data 47" descr="NO"/>
            <p:cNvSpPr/>
            <p:nvPr/>
          </p:nvSpPr>
          <p:spPr>
            <a:xfrm>
              <a:off x="1308565" y="4304932"/>
              <a:ext cx="457200" cy="304800"/>
            </a:xfrm>
            <a:prstGeom prst="flowChartInputOutpu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1022815" y="4343965"/>
              <a:ext cx="1028700" cy="230832"/>
            </a:xfrm>
            <a:prstGeom prst="rect">
              <a:avLst/>
            </a:prstGeom>
            <a:noFill/>
            <a:ln>
              <a:noFill/>
            </a:ln>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NO</a:t>
              </a:r>
            </a:p>
          </p:txBody>
        </p:sp>
      </p:grpSp>
      <p:grpSp>
        <p:nvGrpSpPr>
          <p:cNvPr id="38" name="Flow 5-Does PR display" descr="Does PR display on the current channel?"/>
          <p:cNvGrpSpPr/>
          <p:nvPr/>
        </p:nvGrpSpPr>
        <p:grpSpPr>
          <a:xfrm>
            <a:off x="2384428" y="3839780"/>
            <a:ext cx="1371600" cy="1066269"/>
            <a:chOff x="2384428" y="3839780"/>
            <a:chExt cx="1371600" cy="1066269"/>
          </a:xfrm>
        </p:grpSpPr>
        <p:cxnSp>
          <p:nvCxnSpPr>
            <p:cNvPr id="39" name="Straight Arrow Connector 38" descr="nul"/>
            <p:cNvCxnSpPr/>
            <p:nvPr/>
          </p:nvCxnSpPr>
          <p:spPr>
            <a:xfrm>
              <a:off x="3069968" y="3839780"/>
              <a:ext cx="0" cy="193919"/>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0" name="Group 59" descr="Does PR display on the current channel?"/>
            <p:cNvGrpSpPr/>
            <p:nvPr/>
          </p:nvGrpSpPr>
          <p:grpSpPr>
            <a:xfrm>
              <a:off x="2384428" y="4017049"/>
              <a:ext cx="1371600" cy="889000"/>
              <a:chOff x="1537666" y="3313415"/>
              <a:chExt cx="1371600" cy="889000"/>
            </a:xfrm>
          </p:grpSpPr>
          <p:sp>
            <p:nvSpPr>
              <p:cNvPr id="61" name="Flowchart: Decision 60"/>
              <p:cNvSpPr/>
              <p:nvPr/>
            </p:nvSpPr>
            <p:spPr>
              <a:xfrm>
                <a:off x="1537666" y="3313415"/>
                <a:ext cx="1371600" cy="889000"/>
              </a:xfrm>
              <a:prstGeom prst="flowChartDecision">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729414" y="3430531"/>
                <a:ext cx="1028700" cy="646331"/>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Does PR display on current channel?</a:t>
                </a:r>
              </a:p>
            </p:txBody>
          </p:sp>
        </p:grpSp>
      </p:grpSp>
      <p:grpSp>
        <p:nvGrpSpPr>
          <p:cNvPr id="36" name="Flow 4-Slide PRI on" descr="Slide PRI (priority) on"/>
          <p:cNvGrpSpPr/>
          <p:nvPr/>
        </p:nvGrpSpPr>
        <p:grpSpPr>
          <a:xfrm>
            <a:off x="2461240" y="3292541"/>
            <a:ext cx="1219200" cy="548769"/>
            <a:chOff x="2461240" y="3292541"/>
            <a:chExt cx="1219200" cy="548769"/>
          </a:xfrm>
        </p:grpSpPr>
        <p:cxnSp>
          <p:nvCxnSpPr>
            <p:cNvPr id="40" name="Straight Arrow Connector 39" descr="null"/>
            <p:cNvCxnSpPr/>
            <p:nvPr/>
          </p:nvCxnSpPr>
          <p:spPr>
            <a:xfrm>
              <a:off x="3066284" y="3292541"/>
              <a:ext cx="0" cy="193919"/>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5" name="Group 44" descr="Slide PRI on"/>
            <p:cNvGrpSpPr/>
            <p:nvPr/>
          </p:nvGrpSpPr>
          <p:grpSpPr>
            <a:xfrm>
              <a:off x="2461240" y="3486460"/>
              <a:ext cx="1219200" cy="354850"/>
              <a:chOff x="2949678" y="4405761"/>
              <a:chExt cx="1219200" cy="354850"/>
            </a:xfrm>
          </p:grpSpPr>
          <p:sp>
            <p:nvSpPr>
              <p:cNvPr id="46" name="Flowchart: Alternate Process 45"/>
              <p:cNvSpPr/>
              <p:nvPr/>
            </p:nvSpPr>
            <p:spPr>
              <a:xfrm>
                <a:off x="3040372" y="4405761"/>
                <a:ext cx="1028700" cy="354850"/>
              </a:xfrm>
              <a:prstGeom prst="flowChartAlternateProcess">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949678" y="4462994"/>
                <a:ext cx="1219200"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Slide PRI on.</a:t>
                </a:r>
              </a:p>
            </p:txBody>
          </p:sp>
        </p:grpSp>
      </p:grpSp>
      <p:grpSp>
        <p:nvGrpSpPr>
          <p:cNvPr id="3" name="Flow 3-NO" descr="NO"/>
          <p:cNvGrpSpPr/>
          <p:nvPr/>
        </p:nvGrpSpPr>
        <p:grpSpPr>
          <a:xfrm>
            <a:off x="2551934" y="2796539"/>
            <a:ext cx="1028700" cy="490602"/>
            <a:chOff x="2551934" y="2796539"/>
            <a:chExt cx="1028700" cy="490602"/>
          </a:xfrm>
        </p:grpSpPr>
        <p:cxnSp>
          <p:nvCxnSpPr>
            <p:cNvPr id="41" name="Straight Arrow Connector 40" descr="null"/>
            <p:cNvCxnSpPr/>
            <p:nvPr/>
          </p:nvCxnSpPr>
          <p:spPr>
            <a:xfrm>
              <a:off x="3066284" y="2796539"/>
              <a:ext cx="0" cy="193919"/>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2" name="Group 41" descr="NO"/>
            <p:cNvGrpSpPr/>
            <p:nvPr/>
          </p:nvGrpSpPr>
          <p:grpSpPr>
            <a:xfrm>
              <a:off x="2551934" y="2982341"/>
              <a:ext cx="1028700" cy="304800"/>
              <a:chOff x="1709116" y="4419600"/>
              <a:chExt cx="1028700" cy="304800"/>
            </a:xfrm>
            <a:solidFill>
              <a:schemeClr val="accent4">
                <a:lumMod val="75000"/>
              </a:schemeClr>
            </a:solidFill>
          </p:grpSpPr>
          <p:sp>
            <p:nvSpPr>
              <p:cNvPr id="43" name="Flowchart: Data 42"/>
              <p:cNvSpPr/>
              <p:nvPr/>
            </p:nvSpPr>
            <p:spPr>
              <a:xfrm>
                <a:off x="1994866" y="4419600"/>
                <a:ext cx="457200" cy="304800"/>
              </a:xfrm>
              <a:prstGeom prst="flowChartInputOutpu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709116" y="4456584"/>
                <a:ext cx="1028700" cy="230832"/>
              </a:xfrm>
              <a:prstGeom prst="rect">
                <a:avLst/>
              </a:prstGeom>
              <a:noFill/>
              <a:ln>
                <a:noFill/>
              </a:ln>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NO</a:t>
                </a:r>
              </a:p>
            </p:txBody>
          </p:sp>
        </p:grpSp>
      </p:grpSp>
      <p:sp>
        <p:nvSpPr>
          <p:cNvPr id="5" name="Text-Turn channel knob"/>
          <p:cNvSpPr txBox="1"/>
          <p:nvPr/>
        </p:nvSpPr>
        <p:spPr>
          <a:xfrm rot="20976685">
            <a:off x="3264576" y="1566090"/>
            <a:ext cx="1111240" cy="553998"/>
          </a:xfrm>
          <a:prstGeom prst="rect">
            <a:avLst/>
          </a:prstGeom>
          <a:noFill/>
          <a:ln>
            <a:solidFill>
              <a:schemeClr val="accent1">
                <a:lumMod val="75000"/>
              </a:schemeClr>
            </a:solidFill>
          </a:ln>
        </p:spPr>
        <p:txBody>
          <a:bodyPr wrap="square" rtlCol="0">
            <a:spAutoFit/>
          </a:bodyPr>
          <a:lstStyle/>
          <a:p>
            <a:pPr algn="ctr"/>
            <a:r>
              <a:rPr lang="en-US" sz="1000" dirty="0"/>
              <a:t>Turn channel knob through all 16 channels.</a:t>
            </a:r>
          </a:p>
        </p:txBody>
      </p:sp>
      <p:grpSp>
        <p:nvGrpSpPr>
          <p:cNvPr id="2" name="Flow 2-Does PR appear" descr="Does PR appear in the display on any channel?"/>
          <p:cNvGrpSpPr/>
          <p:nvPr/>
        </p:nvGrpSpPr>
        <p:grpSpPr>
          <a:xfrm>
            <a:off x="2163456" y="1897280"/>
            <a:ext cx="1583250" cy="889000"/>
            <a:chOff x="2163456" y="1897280"/>
            <a:chExt cx="1583250" cy="889000"/>
          </a:xfrm>
        </p:grpSpPr>
        <p:cxnSp>
          <p:nvCxnSpPr>
            <p:cNvPr id="29" name="Straight Arrow Connector 28" descr="null"/>
            <p:cNvCxnSpPr>
              <a:stCxn id="31" idx="6"/>
            </p:cNvCxnSpPr>
            <p:nvPr/>
          </p:nvCxnSpPr>
          <p:spPr>
            <a:xfrm>
              <a:off x="2163456" y="2341778"/>
              <a:ext cx="220972" cy="2"/>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descr="Does PR appear in the display on any channel?"/>
            <p:cNvGrpSpPr/>
            <p:nvPr/>
          </p:nvGrpSpPr>
          <p:grpSpPr>
            <a:xfrm>
              <a:off x="2375106" y="1897280"/>
              <a:ext cx="1371600" cy="889000"/>
              <a:chOff x="1537666" y="3313415"/>
              <a:chExt cx="1371600" cy="889000"/>
            </a:xfrm>
          </p:grpSpPr>
          <p:sp>
            <p:nvSpPr>
              <p:cNvPr id="34" name="Flowchart: Decision 33"/>
              <p:cNvSpPr/>
              <p:nvPr/>
            </p:nvSpPr>
            <p:spPr>
              <a:xfrm>
                <a:off x="1537666" y="3313415"/>
                <a:ext cx="1371600" cy="889000"/>
              </a:xfrm>
              <a:prstGeom prst="flowChartDecision">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709116" y="3434749"/>
                <a:ext cx="1028700" cy="646331"/>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Does PR appear in the display on any channel?</a:t>
                </a:r>
              </a:p>
            </p:txBody>
          </p:sp>
        </p:grpSp>
      </p:grpSp>
      <p:grpSp>
        <p:nvGrpSpPr>
          <p:cNvPr id="30" name="Flow 1-With PRI and" descr="With PRI and SCAN turned OFF..."/>
          <p:cNvGrpSpPr/>
          <p:nvPr/>
        </p:nvGrpSpPr>
        <p:grpSpPr>
          <a:xfrm>
            <a:off x="963306" y="1998878"/>
            <a:ext cx="1200150" cy="685800"/>
            <a:chOff x="1600200" y="2438400"/>
            <a:chExt cx="1200150" cy="685800"/>
          </a:xfrm>
        </p:grpSpPr>
        <p:sp>
          <p:nvSpPr>
            <p:cNvPr id="31" name="Oval 30"/>
            <p:cNvSpPr/>
            <p:nvPr/>
          </p:nvSpPr>
          <p:spPr>
            <a:xfrm>
              <a:off x="1600200" y="2438400"/>
              <a:ext cx="1200150" cy="685800"/>
            </a:xfrm>
            <a:prstGeom prst="ellipse">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85925" y="2527384"/>
              <a:ext cx="1028700" cy="507831"/>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With PRI and SCAN turned </a:t>
              </a:r>
              <a:r>
                <a:rPr lang="en-US" sz="900" b="1" i="1" u="sng" dirty="0">
                  <a:solidFill>
                    <a:schemeClr val="bg1"/>
                  </a:solidFill>
                  <a:latin typeface="Arial" panose="020B0604020202020204" pitchFamily="34" charset="0"/>
                  <a:cs typeface="Arial" panose="020B0604020202020204" pitchFamily="34" charset="0"/>
                </a:rPr>
                <a:t>OFF</a:t>
              </a:r>
              <a:r>
                <a:rPr lang="en-US" sz="900" b="1" dirty="0">
                  <a:solidFill>
                    <a:schemeClr val="bg1"/>
                  </a:solidFill>
                  <a:latin typeface="Arial" panose="020B0604020202020204" pitchFamily="34" charset="0"/>
                  <a:cs typeface="Arial" panose="020B0604020202020204" pitchFamily="34" charset="0"/>
                </a:rPr>
                <a:t>…</a:t>
              </a:r>
            </a:p>
          </p:txBody>
        </p:sp>
      </p:gr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KNOW YOUR RADIO – </a:t>
            </a:r>
            <a:br>
              <a:rPr lang="en-US" b="1" dirty="0"/>
            </a:br>
            <a:r>
              <a:rPr lang="en-US" sz="4000" b="1" dirty="0"/>
              <a:t>Which Priority Scanning Mode?</a:t>
            </a:r>
            <a:endParaRPr lang="en-US" b="1" dirty="0"/>
          </a:p>
        </p:txBody>
      </p:sp>
      <p:sp>
        <p:nvSpPr>
          <p:cNvPr id="83"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883031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8" name="Title 2"/>
          <p:cNvSpPr>
            <a:spLocks noGrp="1"/>
          </p:cNvSpPr>
          <p:nvPr>
            <p:ph type="title"/>
          </p:nvPr>
        </p:nvSpPr>
        <p:spPr/>
        <p:txBody>
          <a:bodyPr anchor="t">
            <a:normAutofit fontScale="90000"/>
          </a:bodyPr>
          <a:lstStyle/>
          <a:p>
            <a:pPr algn="l"/>
            <a:r>
              <a:rPr lang="en-US" b="1" dirty="0"/>
              <a:t>KNOW YOUR RADIO –</a:t>
            </a:r>
            <a:br>
              <a:rPr lang="en-US" b="1" dirty="0"/>
            </a:br>
            <a:r>
              <a:rPr lang="en-US" b="1" dirty="0"/>
              <a:t>Priority Scanning</a:t>
            </a:r>
          </a:p>
        </p:txBody>
      </p:sp>
      <p:sp>
        <p:nvSpPr>
          <p:cNvPr id="3" name="Main Text"/>
          <p:cNvSpPr>
            <a:spLocks noGrp="1"/>
          </p:cNvSpPr>
          <p:nvPr>
            <p:ph idx="1"/>
          </p:nvPr>
        </p:nvSpPr>
        <p:spPr>
          <a:xfrm>
            <a:off x="3306617" y="1600200"/>
            <a:ext cx="5446765" cy="4763655"/>
          </a:xfrm>
        </p:spPr>
        <p:txBody>
          <a:bodyPr>
            <a:normAutofit fontScale="62500" lnSpcReduction="20000"/>
          </a:bodyPr>
          <a:lstStyle/>
          <a:p>
            <a:pPr marL="0" indent="0">
              <a:spcBef>
                <a:spcPts val="0"/>
              </a:spcBef>
              <a:buNone/>
              <a:defRPr/>
            </a:pPr>
            <a:r>
              <a:rPr lang="en-US" b="1" dirty="0">
                <a:cs typeface="Arial" charset="0"/>
              </a:rPr>
              <a:t>TO ENABLE PRIORITY SCAN </a:t>
            </a:r>
          </a:p>
          <a:p>
            <a:pPr>
              <a:defRPr/>
            </a:pPr>
            <a:endParaRPr lang="en-US" sz="1800" b="1" dirty="0">
              <a:cs typeface="Arial" charset="0"/>
            </a:endParaRPr>
          </a:p>
          <a:p>
            <a:pPr>
              <a:defRPr/>
            </a:pPr>
            <a:r>
              <a:rPr lang="en-US" b="1" dirty="0">
                <a:cs typeface="Arial" charset="0"/>
              </a:rPr>
              <a:t>Flip up the switch labeled PRI.  </a:t>
            </a:r>
          </a:p>
          <a:p>
            <a:pPr>
              <a:defRPr/>
            </a:pPr>
            <a:endParaRPr lang="en-US" sz="1800" b="1" dirty="0">
              <a:cs typeface="Arial" charset="0"/>
            </a:endParaRPr>
          </a:p>
          <a:p>
            <a:pPr>
              <a:defRPr/>
            </a:pPr>
            <a:r>
              <a:rPr lang="en-US" b="1" dirty="0">
                <a:cs typeface="Arial" charset="0"/>
              </a:rPr>
              <a:t>The LCD display will indicate that PRI is active by flashing SCN on the display, just as it does for regular scan. </a:t>
            </a:r>
          </a:p>
          <a:p>
            <a:pPr marL="0" indent="0">
              <a:buNone/>
              <a:defRPr/>
            </a:pPr>
            <a:endParaRPr lang="en-US" b="1" dirty="0"/>
          </a:p>
          <a:p>
            <a:pPr marL="0" indent="0">
              <a:buNone/>
              <a:defRPr/>
            </a:pPr>
            <a:r>
              <a:rPr lang="en-US" b="1" dirty="0">
                <a:cs typeface="Arial" charset="0"/>
              </a:rPr>
              <a:t>TO DISABLE PRIORITY SCAN</a:t>
            </a:r>
          </a:p>
          <a:p>
            <a:pPr>
              <a:defRPr/>
            </a:pPr>
            <a:endParaRPr lang="en-US" sz="1800" b="1" dirty="0">
              <a:cs typeface="Arial" charset="0"/>
            </a:endParaRPr>
          </a:p>
          <a:p>
            <a:pPr>
              <a:defRPr/>
            </a:pPr>
            <a:r>
              <a:rPr lang="en-US" b="1" dirty="0">
                <a:cs typeface="Arial" charset="0"/>
              </a:rPr>
              <a:t>Flip down the switch labeled PRI.  </a:t>
            </a:r>
          </a:p>
          <a:p>
            <a:pPr>
              <a:defRPr/>
            </a:pPr>
            <a:endParaRPr lang="en-US" sz="1800" b="1" dirty="0">
              <a:cs typeface="Arial" charset="0"/>
            </a:endParaRPr>
          </a:p>
          <a:p>
            <a:pPr>
              <a:defRPr/>
            </a:pPr>
            <a:r>
              <a:rPr lang="en-US" b="1" dirty="0">
                <a:cs typeface="Arial" charset="0"/>
              </a:rPr>
              <a:t>The LCD display will indicate that PRI is disabled by displaying SCN as steady letters – not flashing – if on a scanned channel, or blank if on an </a:t>
            </a:r>
            <a:r>
              <a:rPr lang="en-US" b="1" dirty="0" err="1">
                <a:cs typeface="Arial" charset="0"/>
              </a:rPr>
              <a:t>unscanned</a:t>
            </a:r>
            <a:r>
              <a:rPr lang="en-US" b="1" dirty="0">
                <a:cs typeface="Arial" charset="0"/>
              </a:rPr>
              <a:t> channel.  Note:  If scan is turned on, flashing will continue.</a:t>
            </a:r>
          </a:p>
          <a:p>
            <a:pPr>
              <a:defRPr/>
            </a:pPr>
            <a:endParaRPr lang="en-US" b="1" dirty="0"/>
          </a:p>
          <a:p>
            <a:pPr marL="0" indent="0">
              <a:buNone/>
            </a:pPr>
            <a:endParaRPr lang="en-US" dirty="0"/>
          </a:p>
        </p:txBody>
      </p:sp>
      <p:grpSp>
        <p:nvGrpSpPr>
          <p:cNvPr id="4" name="BK Radio display keypad" descr="BK Radio display and keypad"/>
          <p:cNvGrpSpPr/>
          <p:nvPr/>
        </p:nvGrpSpPr>
        <p:grpSpPr>
          <a:xfrm>
            <a:off x="452295" y="3102152"/>
            <a:ext cx="2438400" cy="3084746"/>
            <a:chOff x="1447800" y="3352166"/>
            <a:chExt cx="2438400" cy="3084746"/>
          </a:xfrm>
        </p:grpSpPr>
        <p:pic>
          <p:nvPicPr>
            <p:cNvPr id="5" name="Picture 4" descr="BK Radio screen and keyp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6" name="Rectangle 5"/>
            <p:cNvSpPr/>
            <p:nvPr/>
          </p:nvSpPr>
          <p:spPr>
            <a:xfrm>
              <a:off x="1905000" y="3876016"/>
              <a:ext cx="1595294" cy="469186"/>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CMD 8"/>
          <p:cNvSpPr txBox="1"/>
          <p:nvPr/>
        </p:nvSpPr>
        <p:spPr>
          <a:xfrm>
            <a:off x="1089603" y="3725856"/>
            <a:ext cx="1099127" cy="369332"/>
          </a:xfrm>
          <a:prstGeom prst="rect">
            <a:avLst/>
          </a:prstGeom>
          <a:noFill/>
        </p:spPr>
        <p:txBody>
          <a:bodyPr wrap="square" rtlCol="0" anchor="b">
            <a:spAutoFit/>
          </a:bodyPr>
          <a:lstStyle/>
          <a:p>
            <a:r>
              <a:rPr lang="en-US" b="1" dirty="0">
                <a:latin typeface="Eras Medium ITC" panose="020B0602030504020804" pitchFamily="34" charset="0"/>
              </a:rPr>
              <a:t>CMD 8</a:t>
            </a:r>
          </a:p>
        </p:txBody>
      </p:sp>
      <p:sp>
        <p:nvSpPr>
          <p:cNvPr id="14" name="Text-PR"/>
          <p:cNvSpPr txBox="1"/>
          <p:nvPr/>
        </p:nvSpPr>
        <p:spPr>
          <a:xfrm>
            <a:off x="899320" y="3574247"/>
            <a:ext cx="380565" cy="276999"/>
          </a:xfrm>
          <a:prstGeom prst="rect">
            <a:avLst/>
          </a:prstGeom>
          <a:noFill/>
        </p:spPr>
        <p:txBody>
          <a:bodyPr wrap="square" rtlCol="0" anchor="b">
            <a:spAutoFit/>
          </a:bodyPr>
          <a:lstStyle/>
          <a:p>
            <a:r>
              <a:rPr lang="en-US" sz="1200" b="1" dirty="0">
                <a:latin typeface="Eras Medium ITC" panose="020B0602030504020804" pitchFamily="34" charset="0"/>
              </a:rPr>
              <a:t>PR</a:t>
            </a:r>
          </a:p>
        </p:txBody>
      </p:sp>
      <p:sp>
        <p:nvSpPr>
          <p:cNvPr id="24" name="Text-SCN"/>
          <p:cNvSpPr txBox="1"/>
          <p:nvPr/>
        </p:nvSpPr>
        <p:spPr>
          <a:xfrm>
            <a:off x="1851603" y="3583596"/>
            <a:ext cx="531379" cy="276999"/>
          </a:xfrm>
          <a:prstGeom prst="rect">
            <a:avLst/>
          </a:prstGeom>
          <a:noFill/>
        </p:spPr>
        <p:txBody>
          <a:bodyPr wrap="square" rtlCol="0" anchor="b">
            <a:spAutoFit/>
          </a:bodyPr>
          <a:lstStyle/>
          <a:p>
            <a:r>
              <a:rPr lang="en-US" sz="1200" b="1" dirty="0">
                <a:latin typeface="Eras Medium ITC" panose="020B0602030504020804" pitchFamily="34" charset="0"/>
              </a:rPr>
              <a:t>SCN</a:t>
            </a:r>
          </a:p>
        </p:txBody>
      </p:sp>
      <p:pic>
        <p:nvPicPr>
          <p:cNvPr id="9" name="BK Radio top" descr="BK DPH Radio (top view)"/>
          <p:cNvPicPr>
            <a:picLocks noChangeAspect="1"/>
          </p:cNvPicPr>
          <p:nvPr/>
        </p:nvPicPr>
        <p:blipFill>
          <a:blip r:embed="rId3" cstate="print">
            <a:extLst>
              <a:ext uri="{BEBA8EAE-BF5A-486C-A8C5-ECC9F3942E4B}">
                <a14:imgProps xmlns:a14="http://schemas.microsoft.com/office/drawing/2010/main">
                  <a14:imgLayer r:embed="rId4">
                    <a14:imgEffect>
                      <a14:backgroundRemoval t="18094" b="89095" l="19355" r="84780">
                        <a14:backgroundMark x1="40073" y1="19467" x2="65834" y2="19063"/>
                      </a14:backgroundRemoval>
                    </a14:imgEffect>
                  </a14:imgLayer>
                </a14:imgProps>
              </a:ext>
              <a:ext uri="{28A0092B-C50C-407E-A947-70E740481C1C}">
                <a14:useLocalDpi xmlns:a14="http://schemas.microsoft.com/office/drawing/2010/main" val="0"/>
              </a:ext>
            </a:extLst>
          </a:blip>
          <a:stretch>
            <a:fillRect/>
          </a:stretch>
        </p:blipFill>
        <p:spPr>
          <a:xfrm>
            <a:off x="-127495" y="1211964"/>
            <a:ext cx="3514275" cy="1976780"/>
          </a:xfrm>
          <a:prstGeom prst="rect">
            <a:avLst/>
          </a:prstGeom>
        </p:spPr>
      </p:pic>
      <p:sp>
        <p:nvSpPr>
          <p:cNvPr id="23" name="Box around Scan switch" descr="Box around the keypad's scan switch"/>
          <p:cNvSpPr>
            <a:spLocks noChangeArrowheads="1"/>
          </p:cNvSpPr>
          <p:nvPr/>
        </p:nvSpPr>
        <p:spPr bwMode="auto">
          <a:xfrm>
            <a:off x="1163781" y="2200354"/>
            <a:ext cx="301629" cy="515137"/>
          </a:xfrm>
          <a:prstGeom prst="rect">
            <a:avLst/>
          </a:prstGeom>
          <a:solidFill>
            <a:srgbClr val="FF0000">
              <a:alpha val="25000"/>
            </a:srgbClr>
          </a:solidFill>
          <a:ln w="25400" algn="ctr">
            <a:solidFill>
              <a:srgbClr val="FF0000"/>
            </a:solidFill>
            <a:miter lim="800000"/>
            <a:headEnd/>
            <a:tailEnd/>
          </a:ln>
          <a:effectLst/>
        </p:spPr>
        <p:txBody>
          <a:bodyPr wrap="none" lIns="0" tIns="0" rIns="0" bIns="0" anchor="ctr"/>
          <a:lstStyle/>
          <a:p>
            <a:pPr>
              <a:defRPr/>
            </a:pPr>
            <a:endParaRPr lang="en-US"/>
          </a:p>
        </p:txBody>
      </p:sp>
      <p:sp>
        <p:nvSpPr>
          <p:cNvPr id="15" name="Text-NOTE"/>
          <p:cNvSpPr txBox="1"/>
          <p:nvPr/>
        </p:nvSpPr>
        <p:spPr>
          <a:xfrm>
            <a:off x="779247" y="4831734"/>
            <a:ext cx="2379589" cy="1615827"/>
          </a:xfrm>
          <a:prstGeom prst="rect">
            <a:avLst/>
          </a:prstGeom>
          <a:solidFill>
            <a:schemeClr val="accent3">
              <a:lumMod val="75000"/>
            </a:schemeClr>
          </a:solidFill>
          <a:ln w="38100">
            <a:solidFill>
              <a:srgbClr val="FF0000"/>
            </a:solidFill>
          </a:ln>
        </p:spPr>
        <p:txBody>
          <a:bodyPr wrap="square" anchor="ctr">
            <a:spAutoFit/>
          </a:bodyPr>
          <a:lstStyle/>
          <a:p>
            <a:pPr>
              <a:defRPr/>
            </a:pPr>
            <a:r>
              <a:rPr lang="en-US" sz="1100" b="1" dirty="0">
                <a:solidFill>
                  <a:schemeClr val="bg1"/>
                </a:solidFill>
                <a:cs typeface="Arial" charset="0"/>
              </a:rPr>
              <a:t>NOTE:  In Mode A, since PR follows the channel knob, PR will appear for all channels, but only when PRI is enabled.  In other modes, PR always appears when the channel knob coincides with the selected priority channel, regardless of whether PRI is enabled or not.</a:t>
            </a:r>
          </a:p>
        </p:txBody>
      </p:sp>
    </p:spTree>
    <p:extLst>
      <p:ext uri="{BB962C8B-B14F-4D97-AF65-F5344CB8AC3E}">
        <p14:creationId xmlns:p14="http://schemas.microsoft.com/office/powerpoint/2010/main" val="3863789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9" name="Title 1"/>
          <p:cNvSpPr>
            <a:spLocks noGrp="1"/>
          </p:cNvSpPr>
          <p:nvPr>
            <p:ph type="title"/>
          </p:nvPr>
        </p:nvSpPr>
        <p:spPr/>
        <p:txBody>
          <a:bodyPr anchor="t">
            <a:normAutofit fontScale="90000"/>
          </a:bodyPr>
          <a:lstStyle/>
          <a:p>
            <a:pPr algn="l"/>
            <a:r>
              <a:rPr lang="en-US" b="1" dirty="0"/>
              <a:t>KNOW YOUR RADIO –</a:t>
            </a:r>
            <a:br>
              <a:rPr lang="en-US" b="1" dirty="0"/>
            </a:br>
            <a:r>
              <a:rPr lang="en-US" b="1" dirty="0"/>
              <a:t>BK DPH Function Key</a:t>
            </a:r>
          </a:p>
        </p:txBody>
      </p:sp>
      <p:sp>
        <p:nvSpPr>
          <p:cNvPr id="10" name="Text-FCN The function"/>
          <p:cNvSpPr txBox="1"/>
          <p:nvPr/>
        </p:nvSpPr>
        <p:spPr>
          <a:xfrm>
            <a:off x="452295" y="1896295"/>
            <a:ext cx="2438400" cy="707886"/>
          </a:xfrm>
          <a:prstGeom prst="rect">
            <a:avLst/>
          </a:prstGeom>
          <a:noFill/>
          <a:ln w="28575">
            <a:solidFill>
              <a:schemeClr val="accent1">
                <a:lumMod val="75000"/>
              </a:schemeClr>
            </a:solidFill>
          </a:ln>
        </p:spPr>
        <p:txBody>
          <a:bodyPr wrap="square" rtlCol="0" anchor="ctr" anchorCtr="1">
            <a:spAutoFit/>
          </a:bodyPr>
          <a:lstStyle/>
          <a:p>
            <a:pPr algn="ctr">
              <a:spcAft>
                <a:spcPct val="25000"/>
              </a:spcAft>
            </a:pPr>
            <a:r>
              <a:rPr lang="en-US" sz="2000" b="1" dirty="0">
                <a:latin typeface="Arial" charset="0"/>
                <a:cs typeface="Arial" charset="0"/>
              </a:rPr>
              <a:t>FCN                   The Function Key</a:t>
            </a:r>
            <a:endParaRPr lang="en-US" dirty="0"/>
          </a:p>
        </p:txBody>
      </p:sp>
      <p:grpSp>
        <p:nvGrpSpPr>
          <p:cNvPr id="4" name="BK Radio display keypad" descr="BK Radio display and keypad"/>
          <p:cNvGrpSpPr/>
          <p:nvPr/>
        </p:nvGrpSpPr>
        <p:grpSpPr>
          <a:xfrm>
            <a:off x="452295" y="3102152"/>
            <a:ext cx="2438400" cy="3084746"/>
            <a:chOff x="1447800" y="3352166"/>
            <a:chExt cx="2438400" cy="3084746"/>
          </a:xfrm>
        </p:grpSpPr>
        <p:pic>
          <p:nvPicPr>
            <p:cNvPr id="5" name="Picture 4" descr="BK Radio screen and keyp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6" name="Rectangle 5"/>
            <p:cNvSpPr/>
            <p:nvPr/>
          </p:nvSpPr>
          <p:spPr>
            <a:xfrm>
              <a:off x="1905000" y="3876016"/>
              <a:ext cx="1595294" cy="469186"/>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Box around FCN" descr="Box around the keypad's FCN (function) button"/>
          <p:cNvSpPr>
            <a:spLocks noChangeArrowheads="1"/>
          </p:cNvSpPr>
          <p:nvPr/>
        </p:nvSpPr>
        <p:spPr bwMode="auto">
          <a:xfrm>
            <a:off x="2227410" y="4524137"/>
            <a:ext cx="301629" cy="324954"/>
          </a:xfrm>
          <a:prstGeom prst="rect">
            <a:avLst/>
          </a:prstGeom>
          <a:solidFill>
            <a:srgbClr val="FF0000">
              <a:alpha val="25000"/>
            </a:srgbClr>
          </a:solidFill>
          <a:ln w="25400" algn="ctr">
            <a:solidFill>
              <a:srgbClr val="FF0000"/>
            </a:solidFill>
            <a:miter lim="800000"/>
            <a:headEnd/>
            <a:tailEnd/>
          </a:ln>
          <a:effectLst/>
        </p:spPr>
        <p:txBody>
          <a:bodyPr wrap="none" lIns="0" tIns="0" rIns="0" bIns="0" anchor="ctr"/>
          <a:lstStyle/>
          <a:p>
            <a:pPr>
              <a:defRPr/>
            </a:pPr>
            <a:endParaRPr lang="en-US"/>
          </a:p>
        </p:txBody>
      </p:sp>
      <p:sp>
        <p:nvSpPr>
          <p:cNvPr id="3" name="Main Text"/>
          <p:cNvSpPr>
            <a:spLocks noGrp="1"/>
          </p:cNvSpPr>
          <p:nvPr>
            <p:ph idx="1"/>
          </p:nvPr>
        </p:nvSpPr>
        <p:spPr>
          <a:xfrm>
            <a:off x="3315854" y="1600199"/>
            <a:ext cx="5357629" cy="4505038"/>
          </a:xfrm>
        </p:spPr>
        <p:txBody>
          <a:bodyPr>
            <a:noAutofit/>
          </a:bodyPr>
          <a:lstStyle/>
          <a:p>
            <a:pPr marL="0" indent="0">
              <a:buNone/>
            </a:pPr>
            <a:r>
              <a:rPr lang="en-US" sz="1800" b="1" dirty="0">
                <a:solidFill>
                  <a:srgbClr val="00B050"/>
                </a:solidFill>
                <a:latin typeface="Arial" panose="020B0604020202020204" pitchFamily="34" charset="0"/>
                <a:cs typeface="Arial" panose="020B0604020202020204" pitchFamily="34" charset="0"/>
              </a:rPr>
              <a:t>GOOD feature </a:t>
            </a:r>
            <a:r>
              <a:rPr lang="en-US" sz="1800" dirty="0">
                <a:latin typeface="Arial" panose="020B0604020202020204" pitchFamily="34" charset="0"/>
                <a:cs typeface="Arial" panose="020B0604020202020204" pitchFamily="34" charset="0"/>
              </a:rPr>
              <a:t>– Pressing </a:t>
            </a:r>
            <a:r>
              <a:rPr lang="en-US" sz="1800" i="1" dirty="0">
                <a:latin typeface="Arial" panose="020B0604020202020204" pitchFamily="34" charset="0"/>
                <a:cs typeface="Arial" panose="020B0604020202020204" pitchFamily="34" charset="0"/>
              </a:rPr>
              <a:t>and holding </a:t>
            </a:r>
            <a:r>
              <a:rPr lang="en-US" sz="1800" dirty="0">
                <a:latin typeface="Arial" panose="020B0604020202020204" pitchFamily="34" charset="0"/>
                <a:cs typeface="Arial" panose="020B0604020202020204" pitchFamily="34" charset="0"/>
              </a:rPr>
              <a:t>the FCN key will “lock” the keypad.  Press and hold again to “unlock”.  This prevents the radio from changing groups, functions, etc., if you accidentally bump the keypad.  If you press the keypad and it beeps and reads “LOCKED”, this is what happened.</a:t>
            </a:r>
          </a:p>
          <a:p>
            <a:endParaRPr lang="en-US" sz="1600" dirty="0">
              <a:latin typeface="Arial" panose="020B0604020202020204" pitchFamily="34" charset="0"/>
              <a:cs typeface="Arial" panose="020B0604020202020204" pitchFamily="34" charset="0"/>
            </a:endParaRPr>
          </a:p>
          <a:p>
            <a:pPr marL="0" indent="0">
              <a:buNone/>
            </a:pPr>
            <a:r>
              <a:rPr lang="en-US" sz="1800" b="1" dirty="0">
                <a:solidFill>
                  <a:srgbClr val="FF0000"/>
                </a:solidFill>
                <a:latin typeface="Arial" panose="020B0604020202020204" pitchFamily="34" charset="0"/>
                <a:cs typeface="Arial" panose="020B0604020202020204" pitchFamily="34" charset="0"/>
              </a:rPr>
              <a:t>BAD feature </a:t>
            </a:r>
            <a:r>
              <a:rPr lang="en-US" sz="1800" dirty="0">
                <a:latin typeface="Arial" panose="020B0604020202020204" pitchFamily="34" charset="0"/>
                <a:cs typeface="Arial" panose="020B0604020202020204" pitchFamily="34" charset="0"/>
              </a:rPr>
              <a:t>(for our purposes anyway) – Pressing the FCN just once will put you into the function menu.  Continuing to press FCN will step you through the menu.  Pressing PRI will toggle the displayed function on and off.  </a:t>
            </a:r>
            <a:r>
              <a:rPr lang="en-US" sz="1800" i="1" dirty="0">
                <a:latin typeface="Arial" panose="020B0604020202020204" pitchFamily="34" charset="0"/>
                <a:cs typeface="Arial" panose="020B0604020202020204" pitchFamily="34" charset="0"/>
              </a:rPr>
              <a:t>The function flashes when enabled. </a:t>
            </a:r>
            <a:r>
              <a:rPr lang="en-US" sz="1800" dirty="0">
                <a:latin typeface="Arial" panose="020B0604020202020204" pitchFamily="34" charset="0"/>
                <a:cs typeface="Arial" panose="020B0604020202020204" pitchFamily="34" charset="0"/>
              </a:rPr>
              <a:t>If you accidentally hit FCN and find yourself in this menu, either hit the ENT button to escape or wait 5 seconds and the radio will return to normal.  </a:t>
            </a:r>
            <a:endParaRPr lang="en-US" sz="1800" dirty="0"/>
          </a:p>
        </p:txBody>
      </p:sp>
      <p:sp>
        <p:nvSpPr>
          <p:cNvPr id="12" name="Text-*All functions"/>
          <p:cNvSpPr txBox="1"/>
          <p:nvPr/>
        </p:nvSpPr>
        <p:spPr>
          <a:xfrm>
            <a:off x="403701" y="6186898"/>
            <a:ext cx="8336598" cy="523220"/>
          </a:xfrm>
          <a:prstGeom prst="rect">
            <a:avLst/>
          </a:prstGeom>
          <a:noFill/>
        </p:spPr>
        <p:txBody>
          <a:bodyPr wrap="square" rtlCol="0">
            <a:spAutoFit/>
          </a:bodyPr>
          <a:lstStyle/>
          <a:p>
            <a:r>
              <a:rPr lang="en-US" sz="1400" i="1" dirty="0">
                <a:solidFill>
                  <a:srgbClr val="FF0000"/>
                </a:solidFill>
                <a:latin typeface="Arial" panose="020B0604020202020204" pitchFamily="34" charset="0"/>
                <a:cs typeface="Arial" panose="020B0604020202020204" pitchFamily="34" charset="0"/>
              </a:rPr>
              <a:t>*All functions are disabled in NIFC-NIRSC radios, but may be active in radios that are not NIFC-NIRSC radios or those that have been reprogrammed.  More information on following slide . . .</a:t>
            </a:r>
            <a:endParaRPr lang="en-US" sz="1400" dirty="0"/>
          </a:p>
        </p:txBody>
      </p:sp>
      <p:sp>
        <p:nvSpPr>
          <p:cNvPr id="7" name="Text-LOCKED"/>
          <p:cNvSpPr txBox="1"/>
          <p:nvPr/>
        </p:nvSpPr>
        <p:spPr>
          <a:xfrm>
            <a:off x="1089603" y="3725856"/>
            <a:ext cx="1099127" cy="369332"/>
          </a:xfrm>
          <a:prstGeom prst="rect">
            <a:avLst/>
          </a:prstGeom>
          <a:noFill/>
        </p:spPr>
        <p:txBody>
          <a:bodyPr wrap="square" rtlCol="0" anchor="b">
            <a:spAutoFit/>
          </a:bodyPr>
          <a:lstStyle/>
          <a:p>
            <a:r>
              <a:rPr lang="en-US" b="1" dirty="0">
                <a:latin typeface="Eras Medium ITC" panose="020B0602030504020804" pitchFamily="34" charset="0"/>
              </a:rPr>
              <a:t>LOCKED</a:t>
            </a:r>
          </a:p>
        </p:txBody>
      </p:sp>
    </p:spTree>
    <p:extLst>
      <p:ext uri="{BB962C8B-B14F-4D97-AF65-F5344CB8AC3E}">
        <p14:creationId xmlns:p14="http://schemas.microsoft.com/office/powerpoint/2010/main" val="2133049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9" name="Title 1"/>
          <p:cNvSpPr>
            <a:spLocks noGrp="1"/>
          </p:cNvSpPr>
          <p:nvPr>
            <p:ph type="title"/>
          </p:nvPr>
        </p:nvSpPr>
        <p:spPr/>
        <p:txBody>
          <a:bodyPr anchor="t">
            <a:normAutofit fontScale="90000"/>
          </a:bodyPr>
          <a:lstStyle/>
          <a:p>
            <a:pPr algn="l"/>
            <a:r>
              <a:rPr lang="en-US" b="1" dirty="0"/>
              <a:t>KNOW YOUR RADIO –</a:t>
            </a:r>
            <a:br>
              <a:rPr lang="en-US" b="1" dirty="0"/>
            </a:br>
            <a:r>
              <a:rPr lang="en-US" b="1" dirty="0"/>
              <a:t>BK DPH Function Key</a:t>
            </a:r>
          </a:p>
        </p:txBody>
      </p:sp>
      <p:sp>
        <p:nvSpPr>
          <p:cNvPr id="10" name="Text-FCN The Function"/>
          <p:cNvSpPr txBox="1"/>
          <p:nvPr/>
        </p:nvSpPr>
        <p:spPr>
          <a:xfrm>
            <a:off x="452295" y="1896295"/>
            <a:ext cx="2438400" cy="707886"/>
          </a:xfrm>
          <a:prstGeom prst="rect">
            <a:avLst/>
          </a:prstGeom>
          <a:noFill/>
          <a:ln w="28575">
            <a:solidFill>
              <a:schemeClr val="accent1">
                <a:lumMod val="75000"/>
              </a:schemeClr>
            </a:solidFill>
          </a:ln>
        </p:spPr>
        <p:txBody>
          <a:bodyPr wrap="square" rtlCol="0" anchor="ctr" anchorCtr="1">
            <a:spAutoFit/>
          </a:bodyPr>
          <a:lstStyle/>
          <a:p>
            <a:pPr algn="ctr">
              <a:spcAft>
                <a:spcPct val="25000"/>
              </a:spcAft>
            </a:pPr>
            <a:r>
              <a:rPr lang="en-US" sz="2000" b="1" dirty="0">
                <a:latin typeface="Arial" charset="0"/>
                <a:cs typeface="Arial" charset="0"/>
              </a:rPr>
              <a:t>FCN                   The Function Key</a:t>
            </a:r>
            <a:endParaRPr lang="en-US" dirty="0"/>
          </a:p>
        </p:txBody>
      </p:sp>
      <p:grpSp>
        <p:nvGrpSpPr>
          <p:cNvPr id="4" name="BK Radio display keypad" descr="BK Radio display and keypad&#10;"/>
          <p:cNvGrpSpPr/>
          <p:nvPr/>
        </p:nvGrpSpPr>
        <p:grpSpPr>
          <a:xfrm>
            <a:off x="452295" y="3102152"/>
            <a:ext cx="2438400" cy="3084746"/>
            <a:chOff x="1447800" y="3352166"/>
            <a:chExt cx="2438400" cy="3084746"/>
          </a:xfrm>
        </p:grpSpPr>
        <p:pic>
          <p:nvPicPr>
            <p:cNvPr id="5" name="Picture 4" descr="BK Radio screen and keyp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6" name="Rectangle 5"/>
            <p:cNvSpPr/>
            <p:nvPr/>
          </p:nvSpPr>
          <p:spPr>
            <a:xfrm>
              <a:off x="1905000" y="3876016"/>
              <a:ext cx="1595294" cy="469186"/>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Box around FCN" descr="Box around the keypad's FCN (function) button"/>
          <p:cNvSpPr>
            <a:spLocks noChangeArrowheads="1"/>
          </p:cNvSpPr>
          <p:nvPr/>
        </p:nvSpPr>
        <p:spPr bwMode="auto">
          <a:xfrm>
            <a:off x="2227410" y="4524137"/>
            <a:ext cx="301629" cy="324954"/>
          </a:xfrm>
          <a:prstGeom prst="rect">
            <a:avLst/>
          </a:prstGeom>
          <a:solidFill>
            <a:srgbClr val="FF0000">
              <a:alpha val="25000"/>
            </a:srgbClr>
          </a:solidFill>
          <a:ln w="25400" algn="ctr">
            <a:solidFill>
              <a:srgbClr val="FF0000"/>
            </a:solidFill>
            <a:miter lim="800000"/>
            <a:headEnd/>
            <a:tailEnd/>
          </a:ln>
          <a:effectLst/>
        </p:spPr>
        <p:txBody>
          <a:bodyPr wrap="none" lIns="0" tIns="0" rIns="0" bIns="0" anchor="ctr"/>
          <a:lstStyle/>
          <a:p>
            <a:pPr>
              <a:defRPr/>
            </a:pPr>
            <a:endParaRPr lang="en-US"/>
          </a:p>
        </p:txBody>
      </p:sp>
      <p:sp>
        <p:nvSpPr>
          <p:cNvPr id="13" name="Text-CMD 8"/>
          <p:cNvSpPr txBox="1"/>
          <p:nvPr/>
        </p:nvSpPr>
        <p:spPr>
          <a:xfrm>
            <a:off x="1089603" y="3725856"/>
            <a:ext cx="1099127" cy="369332"/>
          </a:xfrm>
          <a:prstGeom prst="rect">
            <a:avLst/>
          </a:prstGeom>
          <a:noFill/>
        </p:spPr>
        <p:txBody>
          <a:bodyPr wrap="square" rtlCol="0" anchor="b">
            <a:spAutoFit/>
          </a:bodyPr>
          <a:lstStyle/>
          <a:p>
            <a:r>
              <a:rPr lang="en-US" b="1" dirty="0">
                <a:latin typeface="Eras Medium ITC" panose="020B0602030504020804" pitchFamily="34" charset="0"/>
              </a:rPr>
              <a:t>CMD 8</a:t>
            </a:r>
          </a:p>
        </p:txBody>
      </p:sp>
      <p:sp>
        <p:nvSpPr>
          <p:cNvPr id="3" name="Main Text"/>
          <p:cNvSpPr>
            <a:spLocks noGrp="1"/>
          </p:cNvSpPr>
          <p:nvPr>
            <p:ph idx="1"/>
          </p:nvPr>
        </p:nvSpPr>
        <p:spPr>
          <a:xfrm>
            <a:off x="3315854" y="1600198"/>
            <a:ext cx="5370945" cy="4734581"/>
          </a:xfrm>
        </p:spPr>
        <p:txBody>
          <a:bodyPr>
            <a:noAutofit/>
          </a:bodyPr>
          <a:lstStyle/>
          <a:p>
            <a:pPr marL="0" lvl="1" indent="0" algn="ctr">
              <a:spcBef>
                <a:spcPts val="0"/>
              </a:spcBef>
              <a:buSzPct val="80000"/>
              <a:buNone/>
            </a:pPr>
            <a:r>
              <a:rPr lang="en-US" sz="2400" b="1" dirty="0">
                <a:latin typeface="Arial" panose="020B0604020202020204" pitchFamily="34" charset="0"/>
                <a:cs typeface="Arial" panose="020B0604020202020204" pitchFamily="34" charset="0"/>
              </a:rPr>
              <a:t>COMMON FUNCTIONS </a:t>
            </a:r>
          </a:p>
          <a:p>
            <a:pPr marL="0" lvl="1" indent="0" algn="ctr">
              <a:spcBef>
                <a:spcPts val="0"/>
              </a:spcBef>
              <a:buSzPct val="80000"/>
              <a:buNone/>
            </a:pPr>
            <a:r>
              <a:rPr lang="en-US" sz="2400" b="1" dirty="0">
                <a:latin typeface="Arial" panose="020B0604020202020204" pitchFamily="34" charset="0"/>
                <a:cs typeface="Arial" panose="020B0604020202020204" pitchFamily="34" charset="0"/>
              </a:rPr>
              <a:t>IN THE FUNCTION MENU</a:t>
            </a:r>
          </a:p>
          <a:p>
            <a:pPr marL="82296" lvl="1" indent="0">
              <a:spcBef>
                <a:spcPts val="1200"/>
              </a:spcBef>
              <a:buSzPct val="80000"/>
              <a:buNone/>
            </a:pPr>
            <a:r>
              <a:rPr lang="en-US" sz="1800" b="1" dirty="0">
                <a:latin typeface="Arial" panose="020B0604020202020204" pitchFamily="34" charset="0"/>
                <a:cs typeface="Arial" panose="020B0604020202020204" pitchFamily="34" charset="0"/>
              </a:rPr>
              <a:t>TRN DIR* </a:t>
            </a:r>
            <a:r>
              <a:rPr lang="en-US" sz="18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Transmit Direct – this puts the radio into repeater talk-around mode.  This changes repeater channels to simplex channels by using the repeater channel’s receive frequency for both transmit and receive.  If this is toggled on, you will NOT be able to talk through the repeater and only users </a:t>
            </a:r>
            <a:r>
              <a:rPr lang="en-US" sz="1400" i="1" dirty="0">
                <a:latin typeface="Arial" panose="020B0604020202020204" pitchFamily="34" charset="0"/>
                <a:cs typeface="Arial" panose="020B0604020202020204" pitchFamily="34" charset="0"/>
              </a:rPr>
              <a:t>within range</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of you </a:t>
            </a:r>
            <a:r>
              <a:rPr lang="en-US" sz="1400" dirty="0">
                <a:latin typeface="Arial" panose="020B0604020202020204" pitchFamily="34" charset="0"/>
                <a:cs typeface="Arial" panose="020B0604020202020204" pitchFamily="34" charset="0"/>
              </a:rPr>
              <a:t>will hear you. When this function is activated, there are no visual indicators on the display.</a:t>
            </a:r>
          </a:p>
          <a:p>
            <a:pPr marL="82296" lvl="1" indent="0" algn="r">
              <a:spcBef>
                <a:spcPts val="1200"/>
              </a:spcBef>
              <a:buSzPct val="80000"/>
              <a:buNone/>
            </a:pPr>
            <a:r>
              <a:rPr lang="en-US" sz="1800" b="1" i="1" u="sng" dirty="0">
                <a:solidFill>
                  <a:srgbClr val="FF0000"/>
                </a:solidFill>
                <a:latin typeface="Arial" panose="020B0604020202020204" pitchFamily="34" charset="0"/>
                <a:cs typeface="Arial" panose="020B0604020202020204" pitchFamily="34" charset="0"/>
              </a:rPr>
              <a:t>DO NOT ENABLE TRN DIR*</a:t>
            </a:r>
            <a:endParaRPr lang="en-US" sz="1800" u="sng" dirty="0">
              <a:latin typeface="Arial" panose="020B0604020202020204" pitchFamily="34" charset="0"/>
              <a:cs typeface="Arial" panose="020B0604020202020204" pitchFamily="34" charset="0"/>
            </a:endParaRPr>
          </a:p>
        </p:txBody>
      </p:sp>
      <p:grpSp>
        <p:nvGrpSpPr>
          <p:cNvPr id="14" name="Pic-Mountains&amp;ScreenBean" descr="Mountains with Screen Bean men with radios and repeater on mountaintop"/>
          <p:cNvGrpSpPr/>
          <p:nvPr/>
        </p:nvGrpSpPr>
        <p:grpSpPr>
          <a:xfrm>
            <a:off x="3837622" y="4203770"/>
            <a:ext cx="5045598" cy="2025700"/>
            <a:chOff x="1318943" y="3948427"/>
            <a:chExt cx="7238999" cy="2884174"/>
          </a:xfrm>
        </p:grpSpPr>
        <p:sp>
          <p:nvSpPr>
            <p:cNvPr id="15" name="Freeform 218" title="Mountains"/>
            <p:cNvSpPr>
              <a:spLocks/>
            </p:cNvSpPr>
            <p:nvPr/>
          </p:nvSpPr>
          <p:spPr bwMode="auto">
            <a:xfrm rot="30498">
              <a:off x="2054154" y="4708930"/>
              <a:ext cx="6491220" cy="2098085"/>
            </a:xfrm>
            <a:custGeom>
              <a:avLst/>
              <a:gdLst/>
              <a:ahLst/>
              <a:cxnLst>
                <a:cxn ang="0">
                  <a:pos x="124" y="1522"/>
                </a:cxn>
                <a:cxn ang="0">
                  <a:pos x="243" y="1396"/>
                </a:cxn>
                <a:cxn ang="0">
                  <a:pos x="360" y="1217"/>
                </a:cxn>
                <a:cxn ang="0">
                  <a:pos x="643" y="877"/>
                </a:cxn>
                <a:cxn ang="0">
                  <a:pos x="928" y="584"/>
                </a:cxn>
                <a:cxn ang="0">
                  <a:pos x="919" y="653"/>
                </a:cxn>
                <a:cxn ang="0">
                  <a:pos x="965" y="643"/>
                </a:cxn>
                <a:cxn ang="0">
                  <a:pos x="1228" y="284"/>
                </a:cxn>
                <a:cxn ang="0">
                  <a:pos x="1418" y="45"/>
                </a:cxn>
                <a:cxn ang="0">
                  <a:pos x="1389" y="201"/>
                </a:cxn>
                <a:cxn ang="0">
                  <a:pos x="1352" y="351"/>
                </a:cxn>
                <a:cxn ang="0">
                  <a:pos x="1531" y="233"/>
                </a:cxn>
                <a:cxn ang="0">
                  <a:pos x="1694" y="325"/>
                </a:cxn>
                <a:cxn ang="0">
                  <a:pos x="1798" y="422"/>
                </a:cxn>
                <a:cxn ang="0">
                  <a:pos x="1928" y="568"/>
                </a:cxn>
                <a:cxn ang="0">
                  <a:pos x="2017" y="651"/>
                </a:cxn>
                <a:cxn ang="0">
                  <a:pos x="1924" y="489"/>
                </a:cxn>
                <a:cxn ang="0">
                  <a:pos x="1798" y="272"/>
                </a:cxn>
                <a:cxn ang="0">
                  <a:pos x="1749" y="158"/>
                </a:cxn>
                <a:cxn ang="0">
                  <a:pos x="1701" y="140"/>
                </a:cxn>
                <a:cxn ang="0">
                  <a:pos x="1716" y="79"/>
                </a:cxn>
                <a:cxn ang="0">
                  <a:pos x="1811" y="126"/>
                </a:cxn>
                <a:cxn ang="0">
                  <a:pos x="1928" y="252"/>
                </a:cxn>
                <a:cxn ang="0">
                  <a:pos x="2021" y="396"/>
                </a:cxn>
                <a:cxn ang="0">
                  <a:pos x="2182" y="558"/>
                </a:cxn>
                <a:cxn ang="0">
                  <a:pos x="2434" y="795"/>
                </a:cxn>
                <a:cxn ang="0">
                  <a:pos x="2706" y="992"/>
                </a:cxn>
                <a:cxn ang="0">
                  <a:pos x="2873" y="1008"/>
                </a:cxn>
                <a:cxn ang="0">
                  <a:pos x="3002" y="895"/>
                </a:cxn>
                <a:cxn ang="0">
                  <a:pos x="3172" y="781"/>
                </a:cxn>
                <a:cxn ang="0">
                  <a:pos x="3368" y="572"/>
                </a:cxn>
                <a:cxn ang="0">
                  <a:pos x="3392" y="603"/>
                </a:cxn>
                <a:cxn ang="0">
                  <a:pos x="3381" y="747"/>
                </a:cxn>
                <a:cxn ang="0">
                  <a:pos x="3472" y="607"/>
                </a:cxn>
                <a:cxn ang="0">
                  <a:pos x="3593" y="710"/>
                </a:cxn>
                <a:cxn ang="0">
                  <a:pos x="3529" y="568"/>
                </a:cxn>
                <a:cxn ang="0">
                  <a:pos x="3744" y="777"/>
                </a:cxn>
                <a:cxn ang="0">
                  <a:pos x="3995" y="978"/>
                </a:cxn>
                <a:cxn ang="0">
                  <a:pos x="4296" y="881"/>
                </a:cxn>
                <a:cxn ang="0">
                  <a:pos x="4501" y="838"/>
                </a:cxn>
                <a:cxn ang="0">
                  <a:pos x="4594" y="767"/>
                </a:cxn>
                <a:cxn ang="0">
                  <a:pos x="4709" y="714"/>
                </a:cxn>
                <a:cxn ang="0">
                  <a:pos x="4810" y="664"/>
                </a:cxn>
                <a:cxn ang="0">
                  <a:pos x="4773" y="735"/>
                </a:cxn>
                <a:cxn ang="0">
                  <a:pos x="4881" y="702"/>
                </a:cxn>
                <a:cxn ang="0">
                  <a:pos x="5042" y="714"/>
                </a:cxn>
                <a:cxn ang="0">
                  <a:pos x="5130" y="755"/>
                </a:cxn>
                <a:cxn ang="0">
                  <a:pos x="5243" y="761"/>
                </a:cxn>
                <a:cxn ang="0">
                  <a:pos x="5541" y="913"/>
                </a:cxn>
                <a:cxn ang="0">
                  <a:pos x="5665" y="1019"/>
                </a:cxn>
                <a:cxn ang="0">
                  <a:pos x="5537" y="1000"/>
                </a:cxn>
                <a:cxn ang="0">
                  <a:pos x="5678" y="1043"/>
                </a:cxn>
                <a:cxn ang="0">
                  <a:pos x="5800" y="1092"/>
                </a:cxn>
                <a:cxn ang="0">
                  <a:pos x="5921" y="1130"/>
                </a:cxn>
                <a:cxn ang="0">
                  <a:pos x="6049" y="1177"/>
                </a:cxn>
                <a:cxn ang="0">
                  <a:pos x="6135" y="1223"/>
                </a:cxn>
                <a:cxn ang="0">
                  <a:pos x="6343" y="1321"/>
                </a:cxn>
                <a:cxn ang="0">
                  <a:pos x="6665" y="1497"/>
                </a:cxn>
                <a:cxn ang="0">
                  <a:pos x="6954" y="1601"/>
                </a:cxn>
              </a:cxnLst>
              <a:rect l="0" t="0" r="r" b="b"/>
              <a:pathLst>
                <a:path w="6954" h="1601">
                  <a:moveTo>
                    <a:pt x="0" y="1601"/>
                  </a:moveTo>
                  <a:lnTo>
                    <a:pt x="29" y="1587"/>
                  </a:lnTo>
                  <a:lnTo>
                    <a:pt x="51" y="1568"/>
                  </a:lnTo>
                  <a:lnTo>
                    <a:pt x="80" y="1554"/>
                  </a:lnTo>
                  <a:lnTo>
                    <a:pt x="100" y="1538"/>
                  </a:lnTo>
                  <a:lnTo>
                    <a:pt x="124" y="1522"/>
                  </a:lnTo>
                  <a:lnTo>
                    <a:pt x="144" y="1499"/>
                  </a:lnTo>
                  <a:lnTo>
                    <a:pt x="166" y="1483"/>
                  </a:lnTo>
                  <a:lnTo>
                    <a:pt x="184" y="1463"/>
                  </a:lnTo>
                  <a:lnTo>
                    <a:pt x="204" y="1443"/>
                  </a:lnTo>
                  <a:lnTo>
                    <a:pt x="221" y="1422"/>
                  </a:lnTo>
                  <a:lnTo>
                    <a:pt x="243" y="1396"/>
                  </a:lnTo>
                  <a:lnTo>
                    <a:pt x="263" y="1378"/>
                  </a:lnTo>
                  <a:lnTo>
                    <a:pt x="279" y="1351"/>
                  </a:lnTo>
                  <a:lnTo>
                    <a:pt x="296" y="1321"/>
                  </a:lnTo>
                  <a:lnTo>
                    <a:pt x="314" y="1298"/>
                  </a:lnTo>
                  <a:lnTo>
                    <a:pt x="329" y="1264"/>
                  </a:lnTo>
                  <a:lnTo>
                    <a:pt x="360" y="1217"/>
                  </a:lnTo>
                  <a:lnTo>
                    <a:pt x="394" y="1167"/>
                  </a:lnTo>
                  <a:lnTo>
                    <a:pt x="435" y="1110"/>
                  </a:lnTo>
                  <a:lnTo>
                    <a:pt x="486" y="1053"/>
                  </a:lnTo>
                  <a:lnTo>
                    <a:pt x="537" y="994"/>
                  </a:lnTo>
                  <a:lnTo>
                    <a:pt x="588" y="937"/>
                  </a:lnTo>
                  <a:lnTo>
                    <a:pt x="643" y="877"/>
                  </a:lnTo>
                  <a:lnTo>
                    <a:pt x="696" y="820"/>
                  </a:lnTo>
                  <a:lnTo>
                    <a:pt x="753" y="761"/>
                  </a:lnTo>
                  <a:lnTo>
                    <a:pt x="802" y="714"/>
                  </a:lnTo>
                  <a:lnTo>
                    <a:pt x="848" y="664"/>
                  </a:lnTo>
                  <a:lnTo>
                    <a:pt x="890" y="621"/>
                  </a:lnTo>
                  <a:lnTo>
                    <a:pt x="928" y="584"/>
                  </a:lnTo>
                  <a:lnTo>
                    <a:pt x="954" y="552"/>
                  </a:lnTo>
                  <a:lnTo>
                    <a:pt x="970" y="528"/>
                  </a:lnTo>
                  <a:lnTo>
                    <a:pt x="981" y="513"/>
                  </a:lnTo>
                  <a:lnTo>
                    <a:pt x="965" y="544"/>
                  </a:lnTo>
                  <a:lnTo>
                    <a:pt x="943" y="593"/>
                  </a:lnTo>
                  <a:lnTo>
                    <a:pt x="919" y="653"/>
                  </a:lnTo>
                  <a:lnTo>
                    <a:pt x="890" y="710"/>
                  </a:lnTo>
                  <a:lnTo>
                    <a:pt x="879" y="761"/>
                  </a:lnTo>
                  <a:lnTo>
                    <a:pt x="864" y="787"/>
                  </a:lnTo>
                  <a:lnTo>
                    <a:pt x="868" y="785"/>
                  </a:lnTo>
                  <a:lnTo>
                    <a:pt x="919" y="714"/>
                  </a:lnTo>
                  <a:lnTo>
                    <a:pt x="965" y="643"/>
                  </a:lnTo>
                  <a:lnTo>
                    <a:pt x="1010" y="574"/>
                  </a:lnTo>
                  <a:lnTo>
                    <a:pt x="1056" y="509"/>
                  </a:lnTo>
                  <a:lnTo>
                    <a:pt x="1100" y="446"/>
                  </a:lnTo>
                  <a:lnTo>
                    <a:pt x="1144" y="396"/>
                  </a:lnTo>
                  <a:lnTo>
                    <a:pt x="1184" y="337"/>
                  </a:lnTo>
                  <a:lnTo>
                    <a:pt x="1228" y="284"/>
                  </a:lnTo>
                  <a:lnTo>
                    <a:pt x="1268" y="233"/>
                  </a:lnTo>
                  <a:lnTo>
                    <a:pt x="1301" y="185"/>
                  </a:lnTo>
                  <a:lnTo>
                    <a:pt x="1334" y="142"/>
                  </a:lnTo>
                  <a:lnTo>
                    <a:pt x="1367" y="104"/>
                  </a:lnTo>
                  <a:lnTo>
                    <a:pt x="1398" y="71"/>
                  </a:lnTo>
                  <a:lnTo>
                    <a:pt x="1418" y="45"/>
                  </a:lnTo>
                  <a:lnTo>
                    <a:pt x="1438" y="24"/>
                  </a:lnTo>
                  <a:lnTo>
                    <a:pt x="1451" y="0"/>
                  </a:lnTo>
                  <a:lnTo>
                    <a:pt x="1462" y="45"/>
                  </a:lnTo>
                  <a:lnTo>
                    <a:pt x="1451" y="91"/>
                  </a:lnTo>
                  <a:lnTo>
                    <a:pt x="1427" y="142"/>
                  </a:lnTo>
                  <a:lnTo>
                    <a:pt x="1389" y="201"/>
                  </a:lnTo>
                  <a:lnTo>
                    <a:pt x="1352" y="254"/>
                  </a:lnTo>
                  <a:lnTo>
                    <a:pt x="1321" y="311"/>
                  </a:lnTo>
                  <a:lnTo>
                    <a:pt x="1301" y="361"/>
                  </a:lnTo>
                  <a:lnTo>
                    <a:pt x="1299" y="406"/>
                  </a:lnTo>
                  <a:lnTo>
                    <a:pt x="1323" y="375"/>
                  </a:lnTo>
                  <a:lnTo>
                    <a:pt x="1352" y="351"/>
                  </a:lnTo>
                  <a:lnTo>
                    <a:pt x="1383" y="325"/>
                  </a:lnTo>
                  <a:lnTo>
                    <a:pt x="1414" y="302"/>
                  </a:lnTo>
                  <a:lnTo>
                    <a:pt x="1445" y="286"/>
                  </a:lnTo>
                  <a:lnTo>
                    <a:pt x="1476" y="268"/>
                  </a:lnTo>
                  <a:lnTo>
                    <a:pt x="1507" y="252"/>
                  </a:lnTo>
                  <a:lnTo>
                    <a:pt x="1531" y="233"/>
                  </a:lnTo>
                  <a:lnTo>
                    <a:pt x="1562" y="221"/>
                  </a:lnTo>
                  <a:lnTo>
                    <a:pt x="1593" y="225"/>
                  </a:lnTo>
                  <a:lnTo>
                    <a:pt x="1617" y="237"/>
                  </a:lnTo>
                  <a:lnTo>
                    <a:pt x="1643" y="264"/>
                  </a:lnTo>
                  <a:lnTo>
                    <a:pt x="1668" y="294"/>
                  </a:lnTo>
                  <a:lnTo>
                    <a:pt x="1694" y="325"/>
                  </a:lnTo>
                  <a:lnTo>
                    <a:pt x="1723" y="353"/>
                  </a:lnTo>
                  <a:lnTo>
                    <a:pt x="1754" y="379"/>
                  </a:lnTo>
                  <a:lnTo>
                    <a:pt x="1758" y="388"/>
                  </a:lnTo>
                  <a:lnTo>
                    <a:pt x="1767" y="396"/>
                  </a:lnTo>
                  <a:lnTo>
                    <a:pt x="1780" y="410"/>
                  </a:lnTo>
                  <a:lnTo>
                    <a:pt x="1798" y="422"/>
                  </a:lnTo>
                  <a:lnTo>
                    <a:pt x="1813" y="442"/>
                  </a:lnTo>
                  <a:lnTo>
                    <a:pt x="1838" y="467"/>
                  </a:lnTo>
                  <a:lnTo>
                    <a:pt x="1858" y="491"/>
                  </a:lnTo>
                  <a:lnTo>
                    <a:pt x="1882" y="517"/>
                  </a:lnTo>
                  <a:lnTo>
                    <a:pt x="1904" y="544"/>
                  </a:lnTo>
                  <a:lnTo>
                    <a:pt x="1928" y="568"/>
                  </a:lnTo>
                  <a:lnTo>
                    <a:pt x="1946" y="593"/>
                  </a:lnTo>
                  <a:lnTo>
                    <a:pt x="1966" y="611"/>
                  </a:lnTo>
                  <a:lnTo>
                    <a:pt x="1979" y="627"/>
                  </a:lnTo>
                  <a:lnTo>
                    <a:pt x="1997" y="639"/>
                  </a:lnTo>
                  <a:lnTo>
                    <a:pt x="2010" y="651"/>
                  </a:lnTo>
                  <a:lnTo>
                    <a:pt x="2017" y="651"/>
                  </a:lnTo>
                  <a:lnTo>
                    <a:pt x="2010" y="631"/>
                  </a:lnTo>
                  <a:lnTo>
                    <a:pt x="1997" y="613"/>
                  </a:lnTo>
                  <a:lnTo>
                    <a:pt x="1979" y="584"/>
                  </a:lnTo>
                  <a:lnTo>
                    <a:pt x="1966" y="558"/>
                  </a:lnTo>
                  <a:lnTo>
                    <a:pt x="1946" y="522"/>
                  </a:lnTo>
                  <a:lnTo>
                    <a:pt x="1924" y="489"/>
                  </a:lnTo>
                  <a:lnTo>
                    <a:pt x="1904" y="448"/>
                  </a:lnTo>
                  <a:lnTo>
                    <a:pt x="1882" y="422"/>
                  </a:lnTo>
                  <a:lnTo>
                    <a:pt x="1858" y="382"/>
                  </a:lnTo>
                  <a:lnTo>
                    <a:pt x="1838" y="341"/>
                  </a:lnTo>
                  <a:lnTo>
                    <a:pt x="1820" y="311"/>
                  </a:lnTo>
                  <a:lnTo>
                    <a:pt x="1798" y="272"/>
                  </a:lnTo>
                  <a:lnTo>
                    <a:pt x="1783" y="237"/>
                  </a:lnTo>
                  <a:lnTo>
                    <a:pt x="1774" y="211"/>
                  </a:lnTo>
                  <a:lnTo>
                    <a:pt x="1763" y="185"/>
                  </a:lnTo>
                  <a:lnTo>
                    <a:pt x="1758" y="164"/>
                  </a:lnTo>
                  <a:lnTo>
                    <a:pt x="1758" y="160"/>
                  </a:lnTo>
                  <a:lnTo>
                    <a:pt x="1749" y="158"/>
                  </a:lnTo>
                  <a:lnTo>
                    <a:pt x="1743" y="158"/>
                  </a:lnTo>
                  <a:lnTo>
                    <a:pt x="1732" y="154"/>
                  </a:lnTo>
                  <a:lnTo>
                    <a:pt x="1727" y="150"/>
                  </a:lnTo>
                  <a:lnTo>
                    <a:pt x="1716" y="150"/>
                  </a:lnTo>
                  <a:lnTo>
                    <a:pt x="1712" y="142"/>
                  </a:lnTo>
                  <a:lnTo>
                    <a:pt x="1701" y="140"/>
                  </a:lnTo>
                  <a:lnTo>
                    <a:pt x="1701" y="126"/>
                  </a:lnTo>
                  <a:lnTo>
                    <a:pt x="1699" y="110"/>
                  </a:lnTo>
                  <a:lnTo>
                    <a:pt x="1694" y="93"/>
                  </a:lnTo>
                  <a:lnTo>
                    <a:pt x="1681" y="83"/>
                  </a:lnTo>
                  <a:lnTo>
                    <a:pt x="1701" y="79"/>
                  </a:lnTo>
                  <a:lnTo>
                    <a:pt x="1716" y="79"/>
                  </a:lnTo>
                  <a:lnTo>
                    <a:pt x="1736" y="83"/>
                  </a:lnTo>
                  <a:lnTo>
                    <a:pt x="1754" y="87"/>
                  </a:lnTo>
                  <a:lnTo>
                    <a:pt x="1767" y="93"/>
                  </a:lnTo>
                  <a:lnTo>
                    <a:pt x="1783" y="104"/>
                  </a:lnTo>
                  <a:lnTo>
                    <a:pt x="1798" y="116"/>
                  </a:lnTo>
                  <a:lnTo>
                    <a:pt x="1811" y="126"/>
                  </a:lnTo>
                  <a:lnTo>
                    <a:pt x="1836" y="142"/>
                  </a:lnTo>
                  <a:lnTo>
                    <a:pt x="1853" y="164"/>
                  </a:lnTo>
                  <a:lnTo>
                    <a:pt x="1873" y="183"/>
                  </a:lnTo>
                  <a:lnTo>
                    <a:pt x="1893" y="207"/>
                  </a:lnTo>
                  <a:lnTo>
                    <a:pt x="1913" y="227"/>
                  </a:lnTo>
                  <a:lnTo>
                    <a:pt x="1928" y="252"/>
                  </a:lnTo>
                  <a:lnTo>
                    <a:pt x="1946" y="276"/>
                  </a:lnTo>
                  <a:lnTo>
                    <a:pt x="1957" y="300"/>
                  </a:lnTo>
                  <a:lnTo>
                    <a:pt x="1975" y="321"/>
                  </a:lnTo>
                  <a:lnTo>
                    <a:pt x="1990" y="349"/>
                  </a:lnTo>
                  <a:lnTo>
                    <a:pt x="2003" y="371"/>
                  </a:lnTo>
                  <a:lnTo>
                    <a:pt x="2021" y="396"/>
                  </a:lnTo>
                  <a:lnTo>
                    <a:pt x="2041" y="416"/>
                  </a:lnTo>
                  <a:lnTo>
                    <a:pt x="2054" y="432"/>
                  </a:lnTo>
                  <a:lnTo>
                    <a:pt x="2074" y="453"/>
                  </a:lnTo>
                  <a:lnTo>
                    <a:pt x="2092" y="475"/>
                  </a:lnTo>
                  <a:lnTo>
                    <a:pt x="2136" y="517"/>
                  </a:lnTo>
                  <a:lnTo>
                    <a:pt x="2182" y="558"/>
                  </a:lnTo>
                  <a:lnTo>
                    <a:pt x="2226" y="601"/>
                  </a:lnTo>
                  <a:lnTo>
                    <a:pt x="2268" y="639"/>
                  </a:lnTo>
                  <a:lnTo>
                    <a:pt x="2308" y="682"/>
                  </a:lnTo>
                  <a:lnTo>
                    <a:pt x="2352" y="720"/>
                  </a:lnTo>
                  <a:lnTo>
                    <a:pt x="2392" y="761"/>
                  </a:lnTo>
                  <a:lnTo>
                    <a:pt x="2434" y="795"/>
                  </a:lnTo>
                  <a:lnTo>
                    <a:pt x="2480" y="832"/>
                  </a:lnTo>
                  <a:lnTo>
                    <a:pt x="2525" y="866"/>
                  </a:lnTo>
                  <a:lnTo>
                    <a:pt x="2569" y="903"/>
                  </a:lnTo>
                  <a:lnTo>
                    <a:pt x="2613" y="935"/>
                  </a:lnTo>
                  <a:lnTo>
                    <a:pt x="2659" y="962"/>
                  </a:lnTo>
                  <a:lnTo>
                    <a:pt x="2706" y="992"/>
                  </a:lnTo>
                  <a:lnTo>
                    <a:pt x="2752" y="1019"/>
                  </a:lnTo>
                  <a:lnTo>
                    <a:pt x="2798" y="1043"/>
                  </a:lnTo>
                  <a:lnTo>
                    <a:pt x="2818" y="1047"/>
                  </a:lnTo>
                  <a:lnTo>
                    <a:pt x="2832" y="1041"/>
                  </a:lnTo>
                  <a:lnTo>
                    <a:pt x="2851" y="1027"/>
                  </a:lnTo>
                  <a:lnTo>
                    <a:pt x="2873" y="1008"/>
                  </a:lnTo>
                  <a:lnTo>
                    <a:pt x="2889" y="988"/>
                  </a:lnTo>
                  <a:lnTo>
                    <a:pt x="2909" y="968"/>
                  </a:lnTo>
                  <a:lnTo>
                    <a:pt x="2929" y="943"/>
                  </a:lnTo>
                  <a:lnTo>
                    <a:pt x="2946" y="929"/>
                  </a:lnTo>
                  <a:lnTo>
                    <a:pt x="2973" y="913"/>
                  </a:lnTo>
                  <a:lnTo>
                    <a:pt x="3002" y="895"/>
                  </a:lnTo>
                  <a:lnTo>
                    <a:pt x="3032" y="881"/>
                  </a:lnTo>
                  <a:lnTo>
                    <a:pt x="3059" y="864"/>
                  </a:lnTo>
                  <a:lnTo>
                    <a:pt x="3088" y="842"/>
                  </a:lnTo>
                  <a:lnTo>
                    <a:pt x="3116" y="822"/>
                  </a:lnTo>
                  <a:lnTo>
                    <a:pt x="3145" y="803"/>
                  </a:lnTo>
                  <a:lnTo>
                    <a:pt x="3172" y="781"/>
                  </a:lnTo>
                  <a:lnTo>
                    <a:pt x="3205" y="753"/>
                  </a:lnTo>
                  <a:lnTo>
                    <a:pt x="3242" y="716"/>
                  </a:lnTo>
                  <a:lnTo>
                    <a:pt x="3278" y="682"/>
                  </a:lnTo>
                  <a:lnTo>
                    <a:pt x="3313" y="643"/>
                  </a:lnTo>
                  <a:lnTo>
                    <a:pt x="3346" y="607"/>
                  </a:lnTo>
                  <a:lnTo>
                    <a:pt x="3368" y="572"/>
                  </a:lnTo>
                  <a:lnTo>
                    <a:pt x="3381" y="544"/>
                  </a:lnTo>
                  <a:lnTo>
                    <a:pt x="3388" y="526"/>
                  </a:lnTo>
                  <a:lnTo>
                    <a:pt x="3392" y="528"/>
                  </a:lnTo>
                  <a:lnTo>
                    <a:pt x="3392" y="544"/>
                  </a:lnTo>
                  <a:lnTo>
                    <a:pt x="3392" y="572"/>
                  </a:lnTo>
                  <a:lnTo>
                    <a:pt x="3392" y="603"/>
                  </a:lnTo>
                  <a:lnTo>
                    <a:pt x="3392" y="639"/>
                  </a:lnTo>
                  <a:lnTo>
                    <a:pt x="3388" y="682"/>
                  </a:lnTo>
                  <a:lnTo>
                    <a:pt x="3375" y="722"/>
                  </a:lnTo>
                  <a:lnTo>
                    <a:pt x="3355" y="767"/>
                  </a:lnTo>
                  <a:lnTo>
                    <a:pt x="3368" y="761"/>
                  </a:lnTo>
                  <a:lnTo>
                    <a:pt x="3381" y="747"/>
                  </a:lnTo>
                  <a:lnTo>
                    <a:pt x="3399" y="722"/>
                  </a:lnTo>
                  <a:lnTo>
                    <a:pt x="3412" y="696"/>
                  </a:lnTo>
                  <a:lnTo>
                    <a:pt x="3430" y="668"/>
                  </a:lnTo>
                  <a:lnTo>
                    <a:pt x="3443" y="639"/>
                  </a:lnTo>
                  <a:lnTo>
                    <a:pt x="3454" y="621"/>
                  </a:lnTo>
                  <a:lnTo>
                    <a:pt x="3472" y="607"/>
                  </a:lnTo>
                  <a:lnTo>
                    <a:pt x="3481" y="621"/>
                  </a:lnTo>
                  <a:lnTo>
                    <a:pt x="3503" y="639"/>
                  </a:lnTo>
                  <a:lnTo>
                    <a:pt x="3534" y="664"/>
                  </a:lnTo>
                  <a:lnTo>
                    <a:pt x="3556" y="688"/>
                  </a:lnTo>
                  <a:lnTo>
                    <a:pt x="3580" y="702"/>
                  </a:lnTo>
                  <a:lnTo>
                    <a:pt x="3593" y="710"/>
                  </a:lnTo>
                  <a:lnTo>
                    <a:pt x="3587" y="698"/>
                  </a:lnTo>
                  <a:lnTo>
                    <a:pt x="3576" y="682"/>
                  </a:lnTo>
                  <a:lnTo>
                    <a:pt x="3562" y="653"/>
                  </a:lnTo>
                  <a:lnTo>
                    <a:pt x="3554" y="623"/>
                  </a:lnTo>
                  <a:lnTo>
                    <a:pt x="3543" y="595"/>
                  </a:lnTo>
                  <a:lnTo>
                    <a:pt x="3529" y="568"/>
                  </a:lnTo>
                  <a:lnTo>
                    <a:pt x="3525" y="550"/>
                  </a:lnTo>
                  <a:lnTo>
                    <a:pt x="3521" y="536"/>
                  </a:lnTo>
                  <a:lnTo>
                    <a:pt x="3587" y="601"/>
                  </a:lnTo>
                  <a:lnTo>
                    <a:pt x="3642" y="664"/>
                  </a:lnTo>
                  <a:lnTo>
                    <a:pt x="3697" y="720"/>
                  </a:lnTo>
                  <a:lnTo>
                    <a:pt x="3744" y="777"/>
                  </a:lnTo>
                  <a:lnTo>
                    <a:pt x="3790" y="828"/>
                  </a:lnTo>
                  <a:lnTo>
                    <a:pt x="3832" y="868"/>
                  </a:lnTo>
                  <a:lnTo>
                    <a:pt x="3874" y="905"/>
                  </a:lnTo>
                  <a:lnTo>
                    <a:pt x="3918" y="937"/>
                  </a:lnTo>
                  <a:lnTo>
                    <a:pt x="3956" y="962"/>
                  </a:lnTo>
                  <a:lnTo>
                    <a:pt x="3995" y="978"/>
                  </a:lnTo>
                  <a:lnTo>
                    <a:pt x="4042" y="982"/>
                  </a:lnTo>
                  <a:lnTo>
                    <a:pt x="4081" y="982"/>
                  </a:lnTo>
                  <a:lnTo>
                    <a:pt x="4130" y="978"/>
                  </a:lnTo>
                  <a:lnTo>
                    <a:pt x="4183" y="956"/>
                  </a:lnTo>
                  <a:lnTo>
                    <a:pt x="4236" y="925"/>
                  </a:lnTo>
                  <a:lnTo>
                    <a:pt x="4296" y="881"/>
                  </a:lnTo>
                  <a:lnTo>
                    <a:pt x="4313" y="874"/>
                  </a:lnTo>
                  <a:lnTo>
                    <a:pt x="4344" y="868"/>
                  </a:lnTo>
                  <a:lnTo>
                    <a:pt x="4380" y="864"/>
                  </a:lnTo>
                  <a:lnTo>
                    <a:pt x="4422" y="852"/>
                  </a:lnTo>
                  <a:lnTo>
                    <a:pt x="4466" y="846"/>
                  </a:lnTo>
                  <a:lnTo>
                    <a:pt x="4501" y="838"/>
                  </a:lnTo>
                  <a:lnTo>
                    <a:pt x="4528" y="832"/>
                  </a:lnTo>
                  <a:lnTo>
                    <a:pt x="4536" y="820"/>
                  </a:lnTo>
                  <a:lnTo>
                    <a:pt x="4552" y="806"/>
                  </a:lnTo>
                  <a:lnTo>
                    <a:pt x="4563" y="791"/>
                  </a:lnTo>
                  <a:lnTo>
                    <a:pt x="4576" y="777"/>
                  </a:lnTo>
                  <a:lnTo>
                    <a:pt x="4594" y="767"/>
                  </a:lnTo>
                  <a:lnTo>
                    <a:pt x="4614" y="755"/>
                  </a:lnTo>
                  <a:lnTo>
                    <a:pt x="4631" y="747"/>
                  </a:lnTo>
                  <a:lnTo>
                    <a:pt x="4651" y="735"/>
                  </a:lnTo>
                  <a:lnTo>
                    <a:pt x="4664" y="728"/>
                  </a:lnTo>
                  <a:lnTo>
                    <a:pt x="4689" y="720"/>
                  </a:lnTo>
                  <a:lnTo>
                    <a:pt x="4709" y="714"/>
                  </a:lnTo>
                  <a:lnTo>
                    <a:pt x="4728" y="702"/>
                  </a:lnTo>
                  <a:lnTo>
                    <a:pt x="4748" y="696"/>
                  </a:lnTo>
                  <a:lnTo>
                    <a:pt x="4764" y="688"/>
                  </a:lnTo>
                  <a:lnTo>
                    <a:pt x="4784" y="682"/>
                  </a:lnTo>
                  <a:lnTo>
                    <a:pt x="4797" y="670"/>
                  </a:lnTo>
                  <a:lnTo>
                    <a:pt x="4810" y="664"/>
                  </a:lnTo>
                  <a:lnTo>
                    <a:pt x="4815" y="664"/>
                  </a:lnTo>
                  <a:lnTo>
                    <a:pt x="4806" y="670"/>
                  </a:lnTo>
                  <a:lnTo>
                    <a:pt x="4799" y="684"/>
                  </a:lnTo>
                  <a:lnTo>
                    <a:pt x="4788" y="702"/>
                  </a:lnTo>
                  <a:lnTo>
                    <a:pt x="4779" y="720"/>
                  </a:lnTo>
                  <a:lnTo>
                    <a:pt x="4773" y="735"/>
                  </a:lnTo>
                  <a:lnTo>
                    <a:pt x="4764" y="749"/>
                  </a:lnTo>
                  <a:lnTo>
                    <a:pt x="4766" y="753"/>
                  </a:lnTo>
                  <a:lnTo>
                    <a:pt x="4799" y="755"/>
                  </a:lnTo>
                  <a:lnTo>
                    <a:pt x="4830" y="747"/>
                  </a:lnTo>
                  <a:lnTo>
                    <a:pt x="4852" y="728"/>
                  </a:lnTo>
                  <a:lnTo>
                    <a:pt x="4881" y="702"/>
                  </a:lnTo>
                  <a:lnTo>
                    <a:pt x="4903" y="684"/>
                  </a:lnTo>
                  <a:lnTo>
                    <a:pt x="4929" y="668"/>
                  </a:lnTo>
                  <a:lnTo>
                    <a:pt x="4956" y="657"/>
                  </a:lnTo>
                  <a:lnTo>
                    <a:pt x="4980" y="670"/>
                  </a:lnTo>
                  <a:lnTo>
                    <a:pt x="5009" y="688"/>
                  </a:lnTo>
                  <a:lnTo>
                    <a:pt x="5042" y="714"/>
                  </a:lnTo>
                  <a:lnTo>
                    <a:pt x="5073" y="735"/>
                  </a:lnTo>
                  <a:lnTo>
                    <a:pt x="5097" y="753"/>
                  </a:lnTo>
                  <a:lnTo>
                    <a:pt x="5119" y="761"/>
                  </a:lnTo>
                  <a:lnTo>
                    <a:pt x="5133" y="771"/>
                  </a:lnTo>
                  <a:lnTo>
                    <a:pt x="5135" y="767"/>
                  </a:lnTo>
                  <a:lnTo>
                    <a:pt x="5130" y="755"/>
                  </a:lnTo>
                  <a:lnTo>
                    <a:pt x="5119" y="739"/>
                  </a:lnTo>
                  <a:lnTo>
                    <a:pt x="5130" y="728"/>
                  </a:lnTo>
                  <a:lnTo>
                    <a:pt x="5144" y="728"/>
                  </a:lnTo>
                  <a:lnTo>
                    <a:pt x="5166" y="730"/>
                  </a:lnTo>
                  <a:lnTo>
                    <a:pt x="5201" y="747"/>
                  </a:lnTo>
                  <a:lnTo>
                    <a:pt x="5243" y="761"/>
                  </a:lnTo>
                  <a:lnTo>
                    <a:pt x="5287" y="781"/>
                  </a:lnTo>
                  <a:lnTo>
                    <a:pt x="5338" y="806"/>
                  </a:lnTo>
                  <a:lnTo>
                    <a:pt x="5389" y="832"/>
                  </a:lnTo>
                  <a:lnTo>
                    <a:pt x="5442" y="860"/>
                  </a:lnTo>
                  <a:lnTo>
                    <a:pt x="5495" y="889"/>
                  </a:lnTo>
                  <a:lnTo>
                    <a:pt x="5541" y="913"/>
                  </a:lnTo>
                  <a:lnTo>
                    <a:pt x="5594" y="943"/>
                  </a:lnTo>
                  <a:lnTo>
                    <a:pt x="5634" y="968"/>
                  </a:lnTo>
                  <a:lnTo>
                    <a:pt x="5669" y="982"/>
                  </a:lnTo>
                  <a:lnTo>
                    <a:pt x="5698" y="1002"/>
                  </a:lnTo>
                  <a:lnTo>
                    <a:pt x="5678" y="1019"/>
                  </a:lnTo>
                  <a:lnTo>
                    <a:pt x="5665" y="1019"/>
                  </a:lnTo>
                  <a:lnTo>
                    <a:pt x="5643" y="1019"/>
                  </a:lnTo>
                  <a:lnTo>
                    <a:pt x="5618" y="1008"/>
                  </a:lnTo>
                  <a:lnTo>
                    <a:pt x="5603" y="1002"/>
                  </a:lnTo>
                  <a:lnTo>
                    <a:pt x="5579" y="1000"/>
                  </a:lnTo>
                  <a:lnTo>
                    <a:pt x="5557" y="994"/>
                  </a:lnTo>
                  <a:lnTo>
                    <a:pt x="5537" y="1000"/>
                  </a:lnTo>
                  <a:lnTo>
                    <a:pt x="5552" y="1002"/>
                  </a:lnTo>
                  <a:lnTo>
                    <a:pt x="5574" y="1006"/>
                  </a:lnTo>
                  <a:lnTo>
                    <a:pt x="5603" y="1019"/>
                  </a:lnTo>
                  <a:lnTo>
                    <a:pt x="5632" y="1021"/>
                  </a:lnTo>
                  <a:lnTo>
                    <a:pt x="5652" y="1033"/>
                  </a:lnTo>
                  <a:lnTo>
                    <a:pt x="5678" y="1043"/>
                  </a:lnTo>
                  <a:lnTo>
                    <a:pt x="5698" y="1053"/>
                  </a:lnTo>
                  <a:lnTo>
                    <a:pt x="5716" y="1059"/>
                  </a:lnTo>
                  <a:lnTo>
                    <a:pt x="5735" y="1069"/>
                  </a:lnTo>
                  <a:lnTo>
                    <a:pt x="5760" y="1077"/>
                  </a:lnTo>
                  <a:lnTo>
                    <a:pt x="5780" y="1083"/>
                  </a:lnTo>
                  <a:lnTo>
                    <a:pt x="5800" y="1092"/>
                  </a:lnTo>
                  <a:lnTo>
                    <a:pt x="5824" y="1098"/>
                  </a:lnTo>
                  <a:lnTo>
                    <a:pt x="5841" y="1106"/>
                  </a:lnTo>
                  <a:lnTo>
                    <a:pt x="5859" y="1110"/>
                  </a:lnTo>
                  <a:lnTo>
                    <a:pt x="5883" y="1120"/>
                  </a:lnTo>
                  <a:lnTo>
                    <a:pt x="5901" y="1122"/>
                  </a:lnTo>
                  <a:lnTo>
                    <a:pt x="5921" y="1130"/>
                  </a:lnTo>
                  <a:lnTo>
                    <a:pt x="5941" y="1136"/>
                  </a:lnTo>
                  <a:lnTo>
                    <a:pt x="5963" y="1146"/>
                  </a:lnTo>
                  <a:lnTo>
                    <a:pt x="5983" y="1148"/>
                  </a:lnTo>
                  <a:lnTo>
                    <a:pt x="6007" y="1158"/>
                  </a:lnTo>
                  <a:lnTo>
                    <a:pt x="6027" y="1167"/>
                  </a:lnTo>
                  <a:lnTo>
                    <a:pt x="6049" y="1177"/>
                  </a:lnTo>
                  <a:lnTo>
                    <a:pt x="6060" y="1181"/>
                  </a:lnTo>
                  <a:lnTo>
                    <a:pt x="6076" y="1187"/>
                  </a:lnTo>
                  <a:lnTo>
                    <a:pt x="6091" y="1199"/>
                  </a:lnTo>
                  <a:lnTo>
                    <a:pt x="6104" y="1207"/>
                  </a:lnTo>
                  <a:lnTo>
                    <a:pt x="6122" y="1215"/>
                  </a:lnTo>
                  <a:lnTo>
                    <a:pt x="6135" y="1223"/>
                  </a:lnTo>
                  <a:lnTo>
                    <a:pt x="6151" y="1234"/>
                  </a:lnTo>
                  <a:lnTo>
                    <a:pt x="6159" y="1238"/>
                  </a:lnTo>
                  <a:lnTo>
                    <a:pt x="6201" y="1252"/>
                  </a:lnTo>
                  <a:lnTo>
                    <a:pt x="6246" y="1274"/>
                  </a:lnTo>
                  <a:lnTo>
                    <a:pt x="6294" y="1298"/>
                  </a:lnTo>
                  <a:lnTo>
                    <a:pt x="6343" y="1321"/>
                  </a:lnTo>
                  <a:lnTo>
                    <a:pt x="6394" y="1351"/>
                  </a:lnTo>
                  <a:lnTo>
                    <a:pt x="6447" y="1380"/>
                  </a:lnTo>
                  <a:lnTo>
                    <a:pt x="6497" y="1412"/>
                  </a:lnTo>
                  <a:lnTo>
                    <a:pt x="6557" y="1440"/>
                  </a:lnTo>
                  <a:lnTo>
                    <a:pt x="6610" y="1471"/>
                  </a:lnTo>
                  <a:lnTo>
                    <a:pt x="6665" y="1497"/>
                  </a:lnTo>
                  <a:lnTo>
                    <a:pt x="6716" y="1528"/>
                  </a:lnTo>
                  <a:lnTo>
                    <a:pt x="6771" y="1548"/>
                  </a:lnTo>
                  <a:lnTo>
                    <a:pt x="6818" y="1568"/>
                  </a:lnTo>
                  <a:lnTo>
                    <a:pt x="6866" y="1587"/>
                  </a:lnTo>
                  <a:lnTo>
                    <a:pt x="6913" y="1593"/>
                  </a:lnTo>
                  <a:lnTo>
                    <a:pt x="6954" y="1601"/>
                  </a:lnTo>
                  <a:lnTo>
                    <a:pt x="0" y="1601"/>
                  </a:lnTo>
                  <a:close/>
                </a:path>
              </a:pathLst>
            </a:custGeom>
            <a:solidFill>
              <a:srgbClr val="993300"/>
            </a:solidFill>
            <a:ln w="9525">
              <a:noFill/>
              <a:round/>
              <a:headEnd/>
              <a:tailEnd/>
            </a:ln>
          </p:spPr>
          <p:txBody>
            <a:bodyPr/>
            <a:lstStyle/>
            <a:p>
              <a:pPr>
                <a:defRPr/>
              </a:pPr>
              <a:endParaRPr lang="en-US" dirty="0"/>
            </a:p>
          </p:txBody>
        </p:sp>
        <p:sp>
          <p:nvSpPr>
            <p:cNvPr id="16" name="Freeform 219" descr="Null"/>
            <p:cNvSpPr>
              <a:spLocks/>
            </p:cNvSpPr>
            <p:nvPr/>
          </p:nvSpPr>
          <p:spPr bwMode="auto">
            <a:xfrm rot="30498">
              <a:off x="5206135" y="5287405"/>
              <a:ext cx="196056" cy="451656"/>
            </a:xfrm>
            <a:custGeom>
              <a:avLst/>
              <a:gdLst/>
              <a:ahLst/>
              <a:cxnLst>
                <a:cxn ang="0">
                  <a:pos x="42" y="87"/>
                </a:cxn>
                <a:cxn ang="0">
                  <a:pos x="106" y="0"/>
                </a:cxn>
                <a:cxn ang="0">
                  <a:pos x="175" y="87"/>
                </a:cxn>
                <a:cxn ang="0">
                  <a:pos x="186" y="121"/>
                </a:cxn>
                <a:cxn ang="0">
                  <a:pos x="206" y="184"/>
                </a:cxn>
                <a:cxn ang="0">
                  <a:pos x="239" y="261"/>
                </a:cxn>
                <a:cxn ang="0">
                  <a:pos x="111" y="170"/>
                </a:cxn>
                <a:cxn ang="0">
                  <a:pos x="0" y="340"/>
                </a:cxn>
                <a:cxn ang="0">
                  <a:pos x="11" y="271"/>
                </a:cxn>
                <a:cxn ang="0">
                  <a:pos x="42" y="223"/>
                </a:cxn>
                <a:cxn ang="0">
                  <a:pos x="16" y="101"/>
                </a:cxn>
                <a:cxn ang="0">
                  <a:pos x="42" y="87"/>
                </a:cxn>
              </a:cxnLst>
              <a:rect l="0" t="0" r="r" b="b"/>
              <a:pathLst>
                <a:path w="239" h="340">
                  <a:moveTo>
                    <a:pt x="42" y="87"/>
                  </a:moveTo>
                  <a:lnTo>
                    <a:pt x="106" y="0"/>
                  </a:lnTo>
                  <a:lnTo>
                    <a:pt x="175" y="87"/>
                  </a:lnTo>
                  <a:lnTo>
                    <a:pt x="186" y="121"/>
                  </a:lnTo>
                  <a:lnTo>
                    <a:pt x="206" y="184"/>
                  </a:lnTo>
                  <a:lnTo>
                    <a:pt x="239" y="261"/>
                  </a:lnTo>
                  <a:lnTo>
                    <a:pt x="111" y="170"/>
                  </a:lnTo>
                  <a:lnTo>
                    <a:pt x="0" y="340"/>
                  </a:lnTo>
                  <a:lnTo>
                    <a:pt x="11" y="271"/>
                  </a:lnTo>
                  <a:lnTo>
                    <a:pt x="42" y="223"/>
                  </a:lnTo>
                  <a:lnTo>
                    <a:pt x="16" y="101"/>
                  </a:lnTo>
                  <a:lnTo>
                    <a:pt x="42" y="87"/>
                  </a:lnTo>
                  <a:close/>
                </a:path>
              </a:pathLst>
            </a:custGeom>
            <a:gradFill rotWithShape="1">
              <a:gsLst>
                <a:gs pos="0">
                  <a:srgbClr val="FFFFFF"/>
                </a:gs>
                <a:gs pos="100000">
                  <a:srgbClr val="993300"/>
                </a:gs>
              </a:gsLst>
              <a:lin ang="5400000" scaled="1"/>
            </a:gradFill>
            <a:ln w="9525">
              <a:noFill/>
              <a:round/>
              <a:headEnd/>
              <a:tailEnd/>
            </a:ln>
          </p:spPr>
          <p:txBody>
            <a:bodyPr/>
            <a:lstStyle/>
            <a:p>
              <a:pPr>
                <a:defRPr/>
              </a:pPr>
              <a:endParaRPr lang="en-US" dirty="0"/>
            </a:p>
          </p:txBody>
        </p:sp>
        <p:sp>
          <p:nvSpPr>
            <p:cNvPr id="17" name="Freeform 221" descr="Null"/>
            <p:cNvSpPr>
              <a:spLocks/>
            </p:cNvSpPr>
            <p:nvPr/>
          </p:nvSpPr>
          <p:spPr bwMode="auto">
            <a:xfrm rot="30498">
              <a:off x="3248086" y="4530938"/>
              <a:ext cx="715103" cy="1031243"/>
            </a:xfrm>
            <a:custGeom>
              <a:avLst/>
              <a:gdLst/>
              <a:ahLst/>
              <a:cxnLst>
                <a:cxn ang="0">
                  <a:pos x="150" y="160"/>
                </a:cxn>
                <a:cxn ang="0">
                  <a:pos x="279" y="0"/>
                </a:cxn>
                <a:cxn ang="0">
                  <a:pos x="462" y="231"/>
                </a:cxn>
                <a:cxn ang="0">
                  <a:pos x="720" y="791"/>
                </a:cxn>
                <a:cxn ang="0">
                  <a:pos x="290" y="371"/>
                </a:cxn>
                <a:cxn ang="0">
                  <a:pos x="139" y="430"/>
                </a:cxn>
                <a:cxn ang="0">
                  <a:pos x="42" y="509"/>
                </a:cxn>
                <a:cxn ang="0">
                  <a:pos x="0" y="570"/>
                </a:cxn>
                <a:cxn ang="0">
                  <a:pos x="0" y="509"/>
                </a:cxn>
                <a:cxn ang="0">
                  <a:pos x="128" y="300"/>
                </a:cxn>
                <a:cxn ang="0">
                  <a:pos x="150" y="160"/>
                </a:cxn>
              </a:cxnLst>
              <a:rect l="0" t="0" r="r" b="b"/>
              <a:pathLst>
                <a:path w="720" h="791">
                  <a:moveTo>
                    <a:pt x="150" y="160"/>
                  </a:moveTo>
                  <a:lnTo>
                    <a:pt x="279" y="0"/>
                  </a:lnTo>
                  <a:lnTo>
                    <a:pt x="462" y="231"/>
                  </a:lnTo>
                  <a:lnTo>
                    <a:pt x="720" y="791"/>
                  </a:lnTo>
                  <a:lnTo>
                    <a:pt x="290" y="371"/>
                  </a:lnTo>
                  <a:lnTo>
                    <a:pt x="139" y="430"/>
                  </a:lnTo>
                  <a:lnTo>
                    <a:pt x="42" y="509"/>
                  </a:lnTo>
                  <a:lnTo>
                    <a:pt x="0" y="570"/>
                  </a:lnTo>
                  <a:lnTo>
                    <a:pt x="0" y="509"/>
                  </a:lnTo>
                  <a:lnTo>
                    <a:pt x="128" y="300"/>
                  </a:lnTo>
                  <a:lnTo>
                    <a:pt x="150" y="160"/>
                  </a:lnTo>
                  <a:close/>
                </a:path>
              </a:pathLst>
            </a:custGeom>
            <a:gradFill rotWithShape="1">
              <a:gsLst>
                <a:gs pos="0">
                  <a:srgbClr val="FFFFFF"/>
                </a:gs>
                <a:gs pos="100000">
                  <a:srgbClr val="993300"/>
                </a:gs>
              </a:gsLst>
              <a:lin ang="5400000" scaled="1"/>
            </a:gradFill>
            <a:ln w="9525">
              <a:noFill/>
              <a:round/>
              <a:headEnd/>
              <a:tailEnd/>
            </a:ln>
          </p:spPr>
          <p:txBody>
            <a:bodyPr/>
            <a:lstStyle/>
            <a:p>
              <a:pPr>
                <a:defRPr/>
              </a:pPr>
              <a:endParaRPr lang="en-US" dirty="0"/>
            </a:p>
          </p:txBody>
        </p:sp>
        <p:sp>
          <p:nvSpPr>
            <p:cNvPr id="18" name="Freeform 222" descr="Null"/>
            <p:cNvSpPr>
              <a:spLocks/>
            </p:cNvSpPr>
            <p:nvPr/>
          </p:nvSpPr>
          <p:spPr bwMode="auto">
            <a:xfrm>
              <a:off x="2017707" y="6226315"/>
              <a:ext cx="6540235" cy="606286"/>
            </a:xfrm>
            <a:custGeom>
              <a:avLst/>
              <a:gdLst/>
              <a:ahLst/>
              <a:cxnLst>
                <a:cxn ang="0">
                  <a:pos x="38" y="321"/>
                </a:cxn>
                <a:cxn ang="0">
                  <a:pos x="198" y="202"/>
                </a:cxn>
                <a:cxn ang="0">
                  <a:pos x="263" y="167"/>
                </a:cxn>
                <a:cxn ang="0">
                  <a:pos x="352" y="125"/>
                </a:cxn>
                <a:cxn ang="0">
                  <a:pos x="418" y="77"/>
                </a:cxn>
                <a:cxn ang="0">
                  <a:pos x="614" y="101"/>
                </a:cxn>
                <a:cxn ang="0">
                  <a:pos x="804" y="89"/>
                </a:cxn>
                <a:cxn ang="0">
                  <a:pos x="917" y="66"/>
                </a:cxn>
                <a:cxn ang="0">
                  <a:pos x="958" y="24"/>
                </a:cxn>
                <a:cxn ang="0">
                  <a:pos x="1124" y="48"/>
                </a:cxn>
                <a:cxn ang="0">
                  <a:pos x="1172" y="24"/>
                </a:cxn>
                <a:cxn ang="0">
                  <a:pos x="1184" y="6"/>
                </a:cxn>
                <a:cxn ang="0">
                  <a:pos x="1219" y="0"/>
                </a:cxn>
                <a:cxn ang="0">
                  <a:pos x="1308" y="24"/>
                </a:cxn>
                <a:cxn ang="0">
                  <a:pos x="1344" y="36"/>
                </a:cxn>
                <a:cxn ang="0">
                  <a:pos x="1510" y="95"/>
                </a:cxn>
                <a:cxn ang="0">
                  <a:pos x="1588" y="77"/>
                </a:cxn>
                <a:cxn ang="0">
                  <a:pos x="1623" y="72"/>
                </a:cxn>
                <a:cxn ang="0">
                  <a:pos x="1789" y="143"/>
                </a:cxn>
                <a:cxn ang="0">
                  <a:pos x="1855" y="149"/>
                </a:cxn>
                <a:cxn ang="0">
                  <a:pos x="1908" y="178"/>
                </a:cxn>
                <a:cxn ang="0">
                  <a:pos x="2021" y="172"/>
                </a:cxn>
                <a:cxn ang="0">
                  <a:pos x="2092" y="89"/>
                </a:cxn>
                <a:cxn ang="0">
                  <a:pos x="2175" y="101"/>
                </a:cxn>
                <a:cxn ang="0">
                  <a:pos x="2199" y="66"/>
                </a:cxn>
                <a:cxn ang="0">
                  <a:pos x="2235" y="42"/>
                </a:cxn>
                <a:cxn ang="0">
                  <a:pos x="2472" y="77"/>
                </a:cxn>
                <a:cxn ang="0">
                  <a:pos x="2650" y="149"/>
                </a:cxn>
                <a:cxn ang="0">
                  <a:pos x="2757" y="119"/>
                </a:cxn>
                <a:cxn ang="0">
                  <a:pos x="2947" y="125"/>
                </a:cxn>
                <a:cxn ang="0">
                  <a:pos x="3036" y="161"/>
                </a:cxn>
                <a:cxn ang="0">
                  <a:pos x="3114" y="196"/>
                </a:cxn>
                <a:cxn ang="0">
                  <a:pos x="3221" y="190"/>
                </a:cxn>
                <a:cxn ang="0">
                  <a:pos x="3494" y="161"/>
                </a:cxn>
                <a:cxn ang="0">
                  <a:pos x="3559" y="143"/>
                </a:cxn>
                <a:cxn ang="0">
                  <a:pos x="3737" y="149"/>
                </a:cxn>
                <a:cxn ang="0">
                  <a:pos x="3814" y="172"/>
                </a:cxn>
                <a:cxn ang="0">
                  <a:pos x="3933" y="238"/>
                </a:cxn>
                <a:cxn ang="0">
                  <a:pos x="4177" y="256"/>
                </a:cxn>
                <a:cxn ang="0">
                  <a:pos x="4230" y="267"/>
                </a:cxn>
                <a:cxn ang="0">
                  <a:pos x="4266" y="279"/>
                </a:cxn>
                <a:cxn ang="0">
                  <a:pos x="4384" y="327"/>
                </a:cxn>
                <a:cxn ang="0">
                  <a:pos x="4462" y="357"/>
                </a:cxn>
                <a:cxn ang="0">
                  <a:pos x="4479" y="362"/>
                </a:cxn>
                <a:cxn ang="0">
                  <a:pos x="4515" y="368"/>
                </a:cxn>
                <a:cxn ang="0">
                  <a:pos x="3595" y="374"/>
                </a:cxn>
                <a:cxn ang="0">
                  <a:pos x="2259" y="368"/>
                </a:cxn>
                <a:cxn ang="0">
                  <a:pos x="139" y="357"/>
                </a:cxn>
                <a:cxn ang="0">
                  <a:pos x="38" y="321"/>
                </a:cxn>
              </a:cxnLst>
              <a:rect l="0" t="0" r="r" b="b"/>
              <a:pathLst>
                <a:path w="4527" h="385">
                  <a:moveTo>
                    <a:pt x="38" y="321"/>
                  </a:moveTo>
                  <a:cubicBezTo>
                    <a:pt x="115" y="244"/>
                    <a:pt x="116" y="251"/>
                    <a:pt x="198" y="202"/>
                  </a:cubicBezTo>
                  <a:cubicBezTo>
                    <a:pt x="265" y="162"/>
                    <a:pt x="189" y="190"/>
                    <a:pt x="263" y="167"/>
                  </a:cubicBezTo>
                  <a:cubicBezTo>
                    <a:pt x="291" y="139"/>
                    <a:pt x="312" y="135"/>
                    <a:pt x="352" y="125"/>
                  </a:cubicBezTo>
                  <a:cubicBezTo>
                    <a:pt x="379" y="84"/>
                    <a:pt x="374" y="88"/>
                    <a:pt x="418" y="77"/>
                  </a:cubicBezTo>
                  <a:cubicBezTo>
                    <a:pt x="500" y="85"/>
                    <a:pt x="520" y="96"/>
                    <a:pt x="614" y="101"/>
                  </a:cubicBezTo>
                  <a:cubicBezTo>
                    <a:pt x="698" y="115"/>
                    <a:pt x="718" y="103"/>
                    <a:pt x="804" y="89"/>
                  </a:cubicBezTo>
                  <a:cubicBezTo>
                    <a:pt x="846" y="67"/>
                    <a:pt x="862" y="71"/>
                    <a:pt x="917" y="66"/>
                  </a:cubicBezTo>
                  <a:cubicBezTo>
                    <a:pt x="935" y="36"/>
                    <a:pt x="922" y="33"/>
                    <a:pt x="958" y="24"/>
                  </a:cubicBezTo>
                  <a:cubicBezTo>
                    <a:pt x="1049" y="70"/>
                    <a:pt x="995" y="55"/>
                    <a:pt x="1124" y="48"/>
                  </a:cubicBezTo>
                  <a:cubicBezTo>
                    <a:pt x="1140" y="40"/>
                    <a:pt x="1162" y="39"/>
                    <a:pt x="1172" y="24"/>
                  </a:cubicBezTo>
                  <a:cubicBezTo>
                    <a:pt x="1176" y="18"/>
                    <a:pt x="1178" y="9"/>
                    <a:pt x="1184" y="6"/>
                  </a:cubicBezTo>
                  <a:cubicBezTo>
                    <a:pt x="1195" y="1"/>
                    <a:pt x="1207" y="2"/>
                    <a:pt x="1219" y="0"/>
                  </a:cubicBezTo>
                  <a:cubicBezTo>
                    <a:pt x="1260" y="27"/>
                    <a:pt x="1220" y="4"/>
                    <a:pt x="1308" y="24"/>
                  </a:cubicBezTo>
                  <a:cubicBezTo>
                    <a:pt x="1320" y="27"/>
                    <a:pt x="1344" y="36"/>
                    <a:pt x="1344" y="36"/>
                  </a:cubicBezTo>
                  <a:cubicBezTo>
                    <a:pt x="1384" y="96"/>
                    <a:pt x="1444" y="85"/>
                    <a:pt x="1510" y="95"/>
                  </a:cubicBezTo>
                  <a:cubicBezTo>
                    <a:pt x="1555" y="110"/>
                    <a:pt x="1555" y="90"/>
                    <a:pt x="1588" y="77"/>
                  </a:cubicBezTo>
                  <a:cubicBezTo>
                    <a:pt x="1599" y="73"/>
                    <a:pt x="1611" y="74"/>
                    <a:pt x="1623" y="72"/>
                  </a:cubicBezTo>
                  <a:cubicBezTo>
                    <a:pt x="1686" y="80"/>
                    <a:pt x="1733" y="114"/>
                    <a:pt x="1789" y="143"/>
                  </a:cubicBezTo>
                  <a:cubicBezTo>
                    <a:pt x="1809" y="153"/>
                    <a:pt x="1833" y="147"/>
                    <a:pt x="1855" y="149"/>
                  </a:cubicBezTo>
                  <a:cubicBezTo>
                    <a:pt x="1877" y="156"/>
                    <a:pt x="1886" y="171"/>
                    <a:pt x="1908" y="178"/>
                  </a:cubicBezTo>
                  <a:cubicBezTo>
                    <a:pt x="1947" y="170"/>
                    <a:pt x="1982" y="179"/>
                    <a:pt x="2021" y="172"/>
                  </a:cubicBezTo>
                  <a:cubicBezTo>
                    <a:pt x="2033" y="124"/>
                    <a:pt x="2046" y="108"/>
                    <a:pt x="2092" y="89"/>
                  </a:cubicBezTo>
                  <a:cubicBezTo>
                    <a:pt x="2155" y="110"/>
                    <a:pt x="2127" y="111"/>
                    <a:pt x="2175" y="101"/>
                  </a:cubicBezTo>
                  <a:cubicBezTo>
                    <a:pt x="2183" y="89"/>
                    <a:pt x="2191" y="78"/>
                    <a:pt x="2199" y="66"/>
                  </a:cubicBezTo>
                  <a:cubicBezTo>
                    <a:pt x="2207" y="54"/>
                    <a:pt x="2235" y="42"/>
                    <a:pt x="2235" y="42"/>
                  </a:cubicBezTo>
                  <a:cubicBezTo>
                    <a:pt x="2365" y="69"/>
                    <a:pt x="2235" y="62"/>
                    <a:pt x="2472" y="77"/>
                  </a:cubicBezTo>
                  <a:cubicBezTo>
                    <a:pt x="2538" y="90"/>
                    <a:pt x="2586" y="130"/>
                    <a:pt x="2650" y="149"/>
                  </a:cubicBezTo>
                  <a:cubicBezTo>
                    <a:pt x="2687" y="143"/>
                    <a:pt x="2720" y="129"/>
                    <a:pt x="2757" y="119"/>
                  </a:cubicBezTo>
                  <a:cubicBezTo>
                    <a:pt x="2820" y="121"/>
                    <a:pt x="2884" y="118"/>
                    <a:pt x="2947" y="125"/>
                  </a:cubicBezTo>
                  <a:cubicBezTo>
                    <a:pt x="2955" y="126"/>
                    <a:pt x="3006" y="157"/>
                    <a:pt x="3036" y="161"/>
                  </a:cubicBezTo>
                  <a:cubicBezTo>
                    <a:pt x="3063" y="170"/>
                    <a:pt x="3090" y="180"/>
                    <a:pt x="3114" y="196"/>
                  </a:cubicBezTo>
                  <a:cubicBezTo>
                    <a:pt x="3156" y="181"/>
                    <a:pt x="3170" y="185"/>
                    <a:pt x="3221" y="190"/>
                  </a:cubicBezTo>
                  <a:cubicBezTo>
                    <a:pt x="3312" y="177"/>
                    <a:pt x="3402" y="168"/>
                    <a:pt x="3494" y="161"/>
                  </a:cubicBezTo>
                  <a:cubicBezTo>
                    <a:pt x="3516" y="155"/>
                    <a:pt x="3537" y="148"/>
                    <a:pt x="3559" y="143"/>
                  </a:cubicBezTo>
                  <a:cubicBezTo>
                    <a:pt x="3605" y="112"/>
                    <a:pt x="3682" y="143"/>
                    <a:pt x="3737" y="149"/>
                  </a:cubicBezTo>
                  <a:cubicBezTo>
                    <a:pt x="3763" y="158"/>
                    <a:pt x="3788" y="164"/>
                    <a:pt x="3814" y="172"/>
                  </a:cubicBezTo>
                  <a:cubicBezTo>
                    <a:pt x="3856" y="204"/>
                    <a:pt x="3888" y="216"/>
                    <a:pt x="3933" y="238"/>
                  </a:cubicBezTo>
                  <a:cubicBezTo>
                    <a:pt x="4042" y="233"/>
                    <a:pt x="4080" y="238"/>
                    <a:pt x="4177" y="256"/>
                  </a:cubicBezTo>
                  <a:cubicBezTo>
                    <a:pt x="4195" y="259"/>
                    <a:pt x="4213" y="262"/>
                    <a:pt x="4230" y="267"/>
                  </a:cubicBezTo>
                  <a:cubicBezTo>
                    <a:pt x="4242" y="270"/>
                    <a:pt x="4266" y="279"/>
                    <a:pt x="4266" y="279"/>
                  </a:cubicBezTo>
                  <a:cubicBezTo>
                    <a:pt x="4324" y="320"/>
                    <a:pt x="4297" y="319"/>
                    <a:pt x="4384" y="327"/>
                  </a:cubicBezTo>
                  <a:cubicBezTo>
                    <a:pt x="4404" y="356"/>
                    <a:pt x="4427" y="352"/>
                    <a:pt x="4462" y="357"/>
                  </a:cubicBezTo>
                  <a:cubicBezTo>
                    <a:pt x="4468" y="359"/>
                    <a:pt x="4473" y="361"/>
                    <a:pt x="4479" y="362"/>
                  </a:cubicBezTo>
                  <a:cubicBezTo>
                    <a:pt x="4491" y="364"/>
                    <a:pt x="4527" y="368"/>
                    <a:pt x="4515" y="368"/>
                  </a:cubicBezTo>
                  <a:cubicBezTo>
                    <a:pt x="4208" y="372"/>
                    <a:pt x="3902" y="372"/>
                    <a:pt x="3595" y="374"/>
                  </a:cubicBezTo>
                  <a:cubicBezTo>
                    <a:pt x="3150" y="372"/>
                    <a:pt x="2704" y="370"/>
                    <a:pt x="2259" y="368"/>
                  </a:cubicBezTo>
                  <a:cubicBezTo>
                    <a:pt x="1552" y="365"/>
                    <a:pt x="139" y="357"/>
                    <a:pt x="139" y="357"/>
                  </a:cubicBezTo>
                  <a:cubicBezTo>
                    <a:pt x="8" y="350"/>
                    <a:pt x="0" y="385"/>
                    <a:pt x="38" y="321"/>
                  </a:cubicBezTo>
                  <a:close/>
                </a:path>
              </a:pathLst>
            </a:custGeom>
            <a:gradFill rotWithShape="1">
              <a:gsLst>
                <a:gs pos="0">
                  <a:srgbClr val="339966"/>
                </a:gs>
                <a:gs pos="100000">
                  <a:srgbClr val="996633"/>
                </a:gs>
              </a:gsLst>
              <a:lin ang="5400000" scaled="1"/>
            </a:gradFill>
            <a:ln w="9525" cap="flat" cmpd="sng">
              <a:noFill/>
              <a:prstDash val="solid"/>
              <a:round/>
              <a:headEnd/>
              <a:tailEnd/>
            </a:ln>
            <a:effectLst/>
          </p:spPr>
          <p:txBody>
            <a:bodyPr lIns="0" tIns="0" rIns="0" bIns="0" anchor="ctr"/>
            <a:lstStyle/>
            <a:p>
              <a:pPr>
                <a:defRPr/>
              </a:pPr>
              <a:endParaRPr lang="en-US" dirty="0"/>
            </a:p>
          </p:txBody>
        </p:sp>
        <p:sp>
          <p:nvSpPr>
            <p:cNvPr id="19" name="Freeform 224" descr="Ground"/>
            <p:cNvSpPr>
              <a:spLocks/>
            </p:cNvSpPr>
            <p:nvPr/>
          </p:nvSpPr>
          <p:spPr bwMode="auto">
            <a:xfrm>
              <a:off x="1318943" y="6602323"/>
              <a:ext cx="7238999" cy="209141"/>
            </a:xfrm>
            <a:custGeom>
              <a:avLst/>
              <a:gdLst/>
              <a:ahLst/>
              <a:cxnLst>
                <a:cxn ang="0">
                  <a:pos x="38" y="321"/>
                </a:cxn>
                <a:cxn ang="0">
                  <a:pos x="198" y="202"/>
                </a:cxn>
                <a:cxn ang="0">
                  <a:pos x="263" y="167"/>
                </a:cxn>
                <a:cxn ang="0">
                  <a:pos x="352" y="125"/>
                </a:cxn>
                <a:cxn ang="0">
                  <a:pos x="418" y="77"/>
                </a:cxn>
                <a:cxn ang="0">
                  <a:pos x="614" y="101"/>
                </a:cxn>
                <a:cxn ang="0">
                  <a:pos x="804" y="89"/>
                </a:cxn>
                <a:cxn ang="0">
                  <a:pos x="917" y="66"/>
                </a:cxn>
                <a:cxn ang="0">
                  <a:pos x="958" y="24"/>
                </a:cxn>
                <a:cxn ang="0">
                  <a:pos x="1124" y="48"/>
                </a:cxn>
                <a:cxn ang="0">
                  <a:pos x="1172" y="24"/>
                </a:cxn>
                <a:cxn ang="0">
                  <a:pos x="1184" y="6"/>
                </a:cxn>
                <a:cxn ang="0">
                  <a:pos x="1219" y="0"/>
                </a:cxn>
                <a:cxn ang="0">
                  <a:pos x="1308" y="24"/>
                </a:cxn>
                <a:cxn ang="0">
                  <a:pos x="1344" y="36"/>
                </a:cxn>
                <a:cxn ang="0">
                  <a:pos x="1510" y="95"/>
                </a:cxn>
                <a:cxn ang="0">
                  <a:pos x="1588" y="77"/>
                </a:cxn>
                <a:cxn ang="0">
                  <a:pos x="1623" y="72"/>
                </a:cxn>
                <a:cxn ang="0">
                  <a:pos x="1789" y="143"/>
                </a:cxn>
                <a:cxn ang="0">
                  <a:pos x="1855" y="149"/>
                </a:cxn>
                <a:cxn ang="0">
                  <a:pos x="1908" y="178"/>
                </a:cxn>
                <a:cxn ang="0">
                  <a:pos x="2021" y="172"/>
                </a:cxn>
                <a:cxn ang="0">
                  <a:pos x="2092" y="89"/>
                </a:cxn>
                <a:cxn ang="0">
                  <a:pos x="2175" y="101"/>
                </a:cxn>
                <a:cxn ang="0">
                  <a:pos x="2199" y="66"/>
                </a:cxn>
                <a:cxn ang="0">
                  <a:pos x="2235" y="42"/>
                </a:cxn>
                <a:cxn ang="0">
                  <a:pos x="2472" y="77"/>
                </a:cxn>
                <a:cxn ang="0">
                  <a:pos x="2650" y="149"/>
                </a:cxn>
                <a:cxn ang="0">
                  <a:pos x="2757" y="119"/>
                </a:cxn>
                <a:cxn ang="0">
                  <a:pos x="2947" y="125"/>
                </a:cxn>
                <a:cxn ang="0">
                  <a:pos x="3036" y="161"/>
                </a:cxn>
                <a:cxn ang="0">
                  <a:pos x="3114" y="196"/>
                </a:cxn>
                <a:cxn ang="0">
                  <a:pos x="3221" y="190"/>
                </a:cxn>
                <a:cxn ang="0">
                  <a:pos x="3494" y="161"/>
                </a:cxn>
                <a:cxn ang="0">
                  <a:pos x="3559" y="143"/>
                </a:cxn>
                <a:cxn ang="0">
                  <a:pos x="3737" y="149"/>
                </a:cxn>
                <a:cxn ang="0">
                  <a:pos x="3814" y="172"/>
                </a:cxn>
                <a:cxn ang="0">
                  <a:pos x="3933" y="238"/>
                </a:cxn>
                <a:cxn ang="0">
                  <a:pos x="4177" y="256"/>
                </a:cxn>
                <a:cxn ang="0">
                  <a:pos x="4230" y="267"/>
                </a:cxn>
                <a:cxn ang="0">
                  <a:pos x="4266" y="279"/>
                </a:cxn>
                <a:cxn ang="0">
                  <a:pos x="4384" y="327"/>
                </a:cxn>
                <a:cxn ang="0">
                  <a:pos x="4462" y="357"/>
                </a:cxn>
                <a:cxn ang="0">
                  <a:pos x="4479" y="362"/>
                </a:cxn>
                <a:cxn ang="0">
                  <a:pos x="4515" y="368"/>
                </a:cxn>
                <a:cxn ang="0">
                  <a:pos x="3595" y="374"/>
                </a:cxn>
                <a:cxn ang="0">
                  <a:pos x="2259" y="368"/>
                </a:cxn>
                <a:cxn ang="0">
                  <a:pos x="139" y="357"/>
                </a:cxn>
                <a:cxn ang="0">
                  <a:pos x="38" y="321"/>
                </a:cxn>
              </a:cxnLst>
              <a:rect l="0" t="0" r="r" b="b"/>
              <a:pathLst>
                <a:path w="4527" h="385">
                  <a:moveTo>
                    <a:pt x="38" y="321"/>
                  </a:moveTo>
                  <a:cubicBezTo>
                    <a:pt x="115" y="244"/>
                    <a:pt x="116" y="251"/>
                    <a:pt x="198" y="202"/>
                  </a:cubicBezTo>
                  <a:cubicBezTo>
                    <a:pt x="265" y="162"/>
                    <a:pt x="189" y="190"/>
                    <a:pt x="263" y="167"/>
                  </a:cubicBezTo>
                  <a:cubicBezTo>
                    <a:pt x="291" y="139"/>
                    <a:pt x="312" y="135"/>
                    <a:pt x="352" y="125"/>
                  </a:cubicBezTo>
                  <a:cubicBezTo>
                    <a:pt x="379" y="84"/>
                    <a:pt x="374" y="88"/>
                    <a:pt x="418" y="77"/>
                  </a:cubicBezTo>
                  <a:cubicBezTo>
                    <a:pt x="500" y="85"/>
                    <a:pt x="520" y="96"/>
                    <a:pt x="614" y="101"/>
                  </a:cubicBezTo>
                  <a:cubicBezTo>
                    <a:pt x="698" y="115"/>
                    <a:pt x="718" y="103"/>
                    <a:pt x="804" y="89"/>
                  </a:cubicBezTo>
                  <a:cubicBezTo>
                    <a:pt x="846" y="67"/>
                    <a:pt x="862" y="71"/>
                    <a:pt x="917" y="66"/>
                  </a:cubicBezTo>
                  <a:cubicBezTo>
                    <a:pt x="935" y="36"/>
                    <a:pt x="922" y="33"/>
                    <a:pt x="958" y="24"/>
                  </a:cubicBezTo>
                  <a:cubicBezTo>
                    <a:pt x="1049" y="70"/>
                    <a:pt x="995" y="55"/>
                    <a:pt x="1124" y="48"/>
                  </a:cubicBezTo>
                  <a:cubicBezTo>
                    <a:pt x="1140" y="40"/>
                    <a:pt x="1162" y="39"/>
                    <a:pt x="1172" y="24"/>
                  </a:cubicBezTo>
                  <a:cubicBezTo>
                    <a:pt x="1176" y="18"/>
                    <a:pt x="1178" y="9"/>
                    <a:pt x="1184" y="6"/>
                  </a:cubicBezTo>
                  <a:cubicBezTo>
                    <a:pt x="1195" y="1"/>
                    <a:pt x="1207" y="2"/>
                    <a:pt x="1219" y="0"/>
                  </a:cubicBezTo>
                  <a:cubicBezTo>
                    <a:pt x="1260" y="27"/>
                    <a:pt x="1220" y="4"/>
                    <a:pt x="1308" y="24"/>
                  </a:cubicBezTo>
                  <a:cubicBezTo>
                    <a:pt x="1320" y="27"/>
                    <a:pt x="1344" y="36"/>
                    <a:pt x="1344" y="36"/>
                  </a:cubicBezTo>
                  <a:cubicBezTo>
                    <a:pt x="1384" y="96"/>
                    <a:pt x="1444" y="85"/>
                    <a:pt x="1510" y="95"/>
                  </a:cubicBezTo>
                  <a:cubicBezTo>
                    <a:pt x="1555" y="110"/>
                    <a:pt x="1555" y="90"/>
                    <a:pt x="1588" y="77"/>
                  </a:cubicBezTo>
                  <a:cubicBezTo>
                    <a:pt x="1599" y="73"/>
                    <a:pt x="1611" y="74"/>
                    <a:pt x="1623" y="72"/>
                  </a:cubicBezTo>
                  <a:cubicBezTo>
                    <a:pt x="1686" y="80"/>
                    <a:pt x="1733" y="114"/>
                    <a:pt x="1789" y="143"/>
                  </a:cubicBezTo>
                  <a:cubicBezTo>
                    <a:pt x="1809" y="153"/>
                    <a:pt x="1833" y="147"/>
                    <a:pt x="1855" y="149"/>
                  </a:cubicBezTo>
                  <a:cubicBezTo>
                    <a:pt x="1877" y="156"/>
                    <a:pt x="1886" y="171"/>
                    <a:pt x="1908" y="178"/>
                  </a:cubicBezTo>
                  <a:cubicBezTo>
                    <a:pt x="1947" y="170"/>
                    <a:pt x="1982" y="179"/>
                    <a:pt x="2021" y="172"/>
                  </a:cubicBezTo>
                  <a:cubicBezTo>
                    <a:pt x="2033" y="124"/>
                    <a:pt x="2046" y="108"/>
                    <a:pt x="2092" y="89"/>
                  </a:cubicBezTo>
                  <a:cubicBezTo>
                    <a:pt x="2155" y="110"/>
                    <a:pt x="2127" y="111"/>
                    <a:pt x="2175" y="101"/>
                  </a:cubicBezTo>
                  <a:cubicBezTo>
                    <a:pt x="2183" y="89"/>
                    <a:pt x="2191" y="78"/>
                    <a:pt x="2199" y="66"/>
                  </a:cubicBezTo>
                  <a:cubicBezTo>
                    <a:pt x="2207" y="54"/>
                    <a:pt x="2235" y="42"/>
                    <a:pt x="2235" y="42"/>
                  </a:cubicBezTo>
                  <a:cubicBezTo>
                    <a:pt x="2365" y="69"/>
                    <a:pt x="2235" y="62"/>
                    <a:pt x="2472" y="77"/>
                  </a:cubicBezTo>
                  <a:cubicBezTo>
                    <a:pt x="2538" y="90"/>
                    <a:pt x="2586" y="130"/>
                    <a:pt x="2650" y="149"/>
                  </a:cubicBezTo>
                  <a:cubicBezTo>
                    <a:pt x="2687" y="143"/>
                    <a:pt x="2720" y="129"/>
                    <a:pt x="2757" y="119"/>
                  </a:cubicBezTo>
                  <a:cubicBezTo>
                    <a:pt x="2820" y="121"/>
                    <a:pt x="2884" y="118"/>
                    <a:pt x="2947" y="125"/>
                  </a:cubicBezTo>
                  <a:cubicBezTo>
                    <a:pt x="2955" y="126"/>
                    <a:pt x="3006" y="157"/>
                    <a:pt x="3036" y="161"/>
                  </a:cubicBezTo>
                  <a:cubicBezTo>
                    <a:pt x="3063" y="170"/>
                    <a:pt x="3090" y="180"/>
                    <a:pt x="3114" y="196"/>
                  </a:cubicBezTo>
                  <a:cubicBezTo>
                    <a:pt x="3156" y="181"/>
                    <a:pt x="3170" y="185"/>
                    <a:pt x="3221" y="190"/>
                  </a:cubicBezTo>
                  <a:cubicBezTo>
                    <a:pt x="3312" y="177"/>
                    <a:pt x="3402" y="168"/>
                    <a:pt x="3494" y="161"/>
                  </a:cubicBezTo>
                  <a:cubicBezTo>
                    <a:pt x="3516" y="155"/>
                    <a:pt x="3537" y="148"/>
                    <a:pt x="3559" y="143"/>
                  </a:cubicBezTo>
                  <a:cubicBezTo>
                    <a:pt x="3605" y="112"/>
                    <a:pt x="3682" y="143"/>
                    <a:pt x="3737" y="149"/>
                  </a:cubicBezTo>
                  <a:cubicBezTo>
                    <a:pt x="3763" y="158"/>
                    <a:pt x="3788" y="164"/>
                    <a:pt x="3814" y="172"/>
                  </a:cubicBezTo>
                  <a:cubicBezTo>
                    <a:pt x="3856" y="204"/>
                    <a:pt x="3888" y="216"/>
                    <a:pt x="3933" y="238"/>
                  </a:cubicBezTo>
                  <a:cubicBezTo>
                    <a:pt x="4042" y="233"/>
                    <a:pt x="4080" y="238"/>
                    <a:pt x="4177" y="256"/>
                  </a:cubicBezTo>
                  <a:cubicBezTo>
                    <a:pt x="4195" y="259"/>
                    <a:pt x="4213" y="262"/>
                    <a:pt x="4230" y="267"/>
                  </a:cubicBezTo>
                  <a:cubicBezTo>
                    <a:pt x="4242" y="270"/>
                    <a:pt x="4266" y="279"/>
                    <a:pt x="4266" y="279"/>
                  </a:cubicBezTo>
                  <a:cubicBezTo>
                    <a:pt x="4324" y="320"/>
                    <a:pt x="4297" y="319"/>
                    <a:pt x="4384" y="327"/>
                  </a:cubicBezTo>
                  <a:cubicBezTo>
                    <a:pt x="4404" y="356"/>
                    <a:pt x="4427" y="352"/>
                    <a:pt x="4462" y="357"/>
                  </a:cubicBezTo>
                  <a:cubicBezTo>
                    <a:pt x="4468" y="359"/>
                    <a:pt x="4473" y="361"/>
                    <a:pt x="4479" y="362"/>
                  </a:cubicBezTo>
                  <a:cubicBezTo>
                    <a:pt x="4491" y="364"/>
                    <a:pt x="4527" y="368"/>
                    <a:pt x="4515" y="368"/>
                  </a:cubicBezTo>
                  <a:cubicBezTo>
                    <a:pt x="4208" y="372"/>
                    <a:pt x="3902" y="372"/>
                    <a:pt x="3595" y="374"/>
                  </a:cubicBezTo>
                  <a:cubicBezTo>
                    <a:pt x="3150" y="372"/>
                    <a:pt x="2704" y="370"/>
                    <a:pt x="2259" y="368"/>
                  </a:cubicBezTo>
                  <a:cubicBezTo>
                    <a:pt x="1552" y="365"/>
                    <a:pt x="139" y="357"/>
                    <a:pt x="139" y="357"/>
                  </a:cubicBezTo>
                  <a:cubicBezTo>
                    <a:pt x="8" y="350"/>
                    <a:pt x="0" y="385"/>
                    <a:pt x="38" y="321"/>
                  </a:cubicBezTo>
                  <a:close/>
                </a:path>
              </a:pathLst>
            </a:custGeom>
            <a:gradFill rotWithShape="1">
              <a:gsLst>
                <a:gs pos="0">
                  <a:srgbClr val="BF7F3F"/>
                </a:gs>
                <a:gs pos="100000">
                  <a:srgbClr val="993300"/>
                </a:gs>
              </a:gsLst>
              <a:lin ang="5400000" scaled="1"/>
            </a:gradFill>
            <a:ln w="9525" cap="flat" cmpd="sng">
              <a:noFill/>
              <a:prstDash val="solid"/>
              <a:round/>
              <a:headEnd/>
              <a:tailEnd/>
            </a:ln>
            <a:effectLst/>
          </p:spPr>
          <p:txBody>
            <a:bodyPr lIns="0" tIns="0" rIns="0" bIns="0" anchor="ctr"/>
            <a:lstStyle/>
            <a:p>
              <a:pPr>
                <a:defRPr/>
              </a:pPr>
              <a:endParaRPr lang="en-US" dirty="0"/>
            </a:p>
          </p:txBody>
        </p:sp>
        <p:sp>
          <p:nvSpPr>
            <p:cNvPr id="20" name="Line 225" descr="Null"/>
            <p:cNvSpPr>
              <a:spLocks noChangeShapeType="1"/>
            </p:cNvSpPr>
            <p:nvPr/>
          </p:nvSpPr>
          <p:spPr bwMode="auto">
            <a:xfrm flipV="1">
              <a:off x="1318943" y="6788103"/>
              <a:ext cx="7238999" cy="18912"/>
            </a:xfrm>
            <a:prstGeom prst="line">
              <a:avLst/>
            </a:prstGeom>
            <a:noFill/>
            <a:ln w="76200">
              <a:solidFill>
                <a:srgbClr val="993300"/>
              </a:solidFill>
              <a:round/>
              <a:headEnd/>
              <a:tailEnd/>
            </a:ln>
            <a:effectLst/>
          </p:spPr>
          <p:txBody>
            <a:bodyPr lIns="0" tIns="0" rIns="0" bIns="0" anchor="ctr"/>
            <a:lstStyle/>
            <a:p>
              <a:pPr>
                <a:defRPr/>
              </a:pPr>
              <a:endParaRPr lang="en-US" dirty="0"/>
            </a:p>
          </p:txBody>
        </p:sp>
        <p:grpSp>
          <p:nvGrpSpPr>
            <p:cNvPr id="21" name="Group 20" title="Screen Bean with radio"/>
            <p:cNvGrpSpPr/>
            <p:nvPr/>
          </p:nvGrpSpPr>
          <p:grpSpPr>
            <a:xfrm>
              <a:off x="1381051" y="5671625"/>
              <a:ext cx="671487" cy="1073844"/>
              <a:chOff x="1381051" y="5671625"/>
              <a:chExt cx="671487" cy="1073844"/>
            </a:xfrm>
          </p:grpSpPr>
          <p:pic>
            <p:nvPicPr>
              <p:cNvPr id="23" name="Picture 22" descr="Screen Bean&#1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690" r="100000">
                            <a14:foregroundMark x1="2759" y1="47150" x2="2759" y2="47150"/>
                            <a14:foregroundMark x1="39310" y1="12435" x2="39310" y2="12435"/>
                            <a14:foregroundMark x1="50345" y1="92746" x2="50345" y2="92746"/>
                            <a14:foregroundMark x1="96552" y1="13990" x2="96552" y2="13990"/>
                            <a14:foregroundMark x1="51724" y1="16580" x2="51724" y2="16580"/>
                            <a14:foregroundMark x1="66897" y1="12953" x2="66897" y2="12953"/>
                          </a14:backgroundRemoval>
                        </a14:imgEffect>
                      </a14:imgLayer>
                    </a14:imgProps>
                  </a:ext>
                  <a:ext uri="{28A0092B-C50C-407E-A947-70E740481C1C}">
                    <a14:useLocalDpi xmlns:a14="http://schemas.microsoft.com/office/drawing/2010/main" val="0"/>
                  </a:ext>
                </a:extLst>
              </a:blip>
              <a:stretch>
                <a:fillRect/>
              </a:stretch>
            </p:blipFill>
            <p:spPr>
              <a:xfrm>
                <a:off x="1381051" y="5941500"/>
                <a:ext cx="604018" cy="803969"/>
              </a:xfrm>
              <a:prstGeom prst="rect">
                <a:avLst/>
              </a:prstGeom>
            </p:spPr>
          </p:pic>
          <p:pic>
            <p:nvPicPr>
              <p:cNvPr id="24" name="Picture 23" descr="Screen Bean with Radio"/>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917600" y="5671625"/>
                <a:ext cx="134938" cy="539750"/>
              </a:xfrm>
              <a:prstGeom prst="rect">
                <a:avLst/>
              </a:prstGeom>
            </p:spPr>
          </p:pic>
        </p:grpSp>
        <p:pic>
          <p:nvPicPr>
            <p:cNvPr id="22" name="Picture 21" title="Repeate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5351" y="3948427"/>
              <a:ext cx="416334" cy="921882"/>
            </a:xfrm>
            <a:prstGeom prst="rect">
              <a:avLst/>
            </a:prstGeom>
          </p:spPr>
        </p:pic>
      </p:grpSp>
      <p:grpSp>
        <p:nvGrpSpPr>
          <p:cNvPr id="28" name="Pic-Screen Bean radio R" descr="Screen Bean man with radio"/>
          <p:cNvGrpSpPr/>
          <p:nvPr/>
        </p:nvGrpSpPr>
        <p:grpSpPr>
          <a:xfrm>
            <a:off x="7387324" y="5111040"/>
            <a:ext cx="191516" cy="321188"/>
            <a:chOff x="6580650" y="5262642"/>
            <a:chExt cx="205489" cy="369670"/>
          </a:xfrm>
        </p:grpSpPr>
        <p:pic>
          <p:nvPicPr>
            <p:cNvPr id="29" name="Picture 28" descr="Radio"/>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6580650" y="5262642"/>
              <a:ext cx="67469" cy="269875"/>
            </a:xfrm>
            <a:prstGeom prst="rect">
              <a:avLst/>
            </a:prstGeom>
          </p:spPr>
        </p:pic>
        <p:pic>
          <p:nvPicPr>
            <p:cNvPr id="30" name="Picture 29" descr="Screen Bean"/>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79167" y1="11801" x2="79167" y2="11801"/>
                        </a14:backgroundRemoval>
                      </a14:imgEffect>
                    </a14:imgLayer>
                  </a14:imgProps>
                </a:ext>
                <a:ext uri="{28A0092B-C50C-407E-A947-70E740481C1C}">
                  <a14:useLocalDpi xmlns:a14="http://schemas.microsoft.com/office/drawing/2010/main" val="0"/>
                </a:ext>
              </a:extLst>
            </a:blip>
            <a:stretch>
              <a:fillRect/>
            </a:stretch>
          </p:blipFill>
          <p:spPr>
            <a:xfrm>
              <a:off x="6594623" y="5311124"/>
              <a:ext cx="191516" cy="321188"/>
            </a:xfrm>
            <a:prstGeom prst="rect">
              <a:avLst/>
            </a:prstGeom>
          </p:spPr>
        </p:pic>
      </p:grpSp>
      <p:sp>
        <p:nvSpPr>
          <p:cNvPr id="31" name="Text-Radio in Repeater Mode"/>
          <p:cNvSpPr txBox="1"/>
          <p:nvPr/>
        </p:nvSpPr>
        <p:spPr>
          <a:xfrm>
            <a:off x="4451406" y="5441400"/>
            <a:ext cx="1330558" cy="400110"/>
          </a:xfrm>
          <a:prstGeom prst="rect">
            <a:avLst/>
          </a:prstGeom>
          <a:solidFill>
            <a:schemeClr val="accent1">
              <a:lumMod val="60000"/>
              <a:lumOff val="40000"/>
            </a:schemeClr>
          </a:solidFill>
          <a:ln w="38100">
            <a:solidFill>
              <a:schemeClr val="accent1">
                <a:lumMod val="75000"/>
              </a:schemeClr>
            </a:solidFill>
          </a:ln>
        </p:spPr>
        <p:txBody>
          <a:bodyPr wrap="square" rtlCol="0">
            <a:spAutoFit/>
          </a:bodyPr>
          <a:lstStyle/>
          <a:p>
            <a:r>
              <a:rPr lang="en-US" sz="1000" dirty="0"/>
              <a:t>Radio in repeater  talk-around mode.</a:t>
            </a:r>
          </a:p>
        </p:txBody>
      </p:sp>
      <p:sp>
        <p:nvSpPr>
          <p:cNvPr id="27" name="Text-Talk around freqs"/>
          <p:cNvSpPr txBox="1"/>
          <p:nvPr/>
        </p:nvSpPr>
        <p:spPr>
          <a:xfrm>
            <a:off x="3546764" y="4971373"/>
            <a:ext cx="1428939" cy="430887"/>
          </a:xfrm>
          <a:prstGeom prst="rect">
            <a:avLst/>
          </a:prstGeom>
          <a:noFill/>
        </p:spPr>
        <p:txBody>
          <a:bodyPr wrap="square" rtlCol="0">
            <a:spAutoFit/>
          </a:bodyPr>
          <a:lstStyle/>
          <a:p>
            <a:r>
              <a:rPr lang="en-US" sz="1100" dirty="0"/>
              <a:t>RX 168.7xxx MHz</a:t>
            </a:r>
          </a:p>
          <a:p>
            <a:r>
              <a:rPr lang="en-US" sz="1100" dirty="0"/>
              <a:t>TX 168.7xxx MHz  </a:t>
            </a:r>
          </a:p>
        </p:txBody>
      </p:sp>
      <p:sp>
        <p:nvSpPr>
          <p:cNvPr id="25" name="Text-Rptr freqs"/>
          <p:cNvSpPr txBox="1"/>
          <p:nvPr/>
        </p:nvSpPr>
        <p:spPr>
          <a:xfrm>
            <a:off x="4091412" y="4182357"/>
            <a:ext cx="1426499" cy="430887"/>
          </a:xfrm>
          <a:prstGeom prst="rect">
            <a:avLst/>
          </a:prstGeom>
          <a:noFill/>
        </p:spPr>
        <p:txBody>
          <a:bodyPr wrap="square" rtlCol="0">
            <a:spAutoFit/>
          </a:bodyPr>
          <a:lstStyle/>
          <a:p>
            <a:r>
              <a:rPr lang="en-US" sz="1100" dirty="0"/>
              <a:t>RX 170.9xxx MHz</a:t>
            </a:r>
          </a:p>
          <a:p>
            <a:r>
              <a:rPr lang="en-US" sz="1100" dirty="0"/>
              <a:t>TX 168.7xxx MHz  </a:t>
            </a:r>
          </a:p>
        </p:txBody>
      </p:sp>
      <p:sp>
        <p:nvSpPr>
          <p:cNvPr id="26" name="Text-Handheld rptr freqs"/>
          <p:cNvSpPr txBox="1"/>
          <p:nvPr/>
        </p:nvSpPr>
        <p:spPr>
          <a:xfrm>
            <a:off x="7511158" y="4928157"/>
            <a:ext cx="1372061" cy="430887"/>
          </a:xfrm>
          <a:prstGeom prst="rect">
            <a:avLst/>
          </a:prstGeom>
          <a:noFill/>
        </p:spPr>
        <p:txBody>
          <a:bodyPr wrap="square" rtlCol="0">
            <a:spAutoFit/>
          </a:bodyPr>
          <a:lstStyle/>
          <a:p>
            <a:r>
              <a:rPr lang="en-US" sz="1100" dirty="0"/>
              <a:t>RX 168.7xxx MHz</a:t>
            </a:r>
          </a:p>
          <a:p>
            <a:r>
              <a:rPr lang="en-US" sz="1100" dirty="0"/>
              <a:t>TX 170.9xxx MHz  </a:t>
            </a:r>
          </a:p>
        </p:txBody>
      </p:sp>
      <p:sp>
        <p:nvSpPr>
          <p:cNvPr id="12" name="Text-*All functions"/>
          <p:cNvSpPr txBox="1"/>
          <p:nvPr/>
        </p:nvSpPr>
        <p:spPr>
          <a:xfrm>
            <a:off x="430334" y="6229470"/>
            <a:ext cx="8283332" cy="523220"/>
          </a:xfrm>
          <a:prstGeom prst="rect">
            <a:avLst/>
          </a:prstGeom>
          <a:noFill/>
        </p:spPr>
        <p:txBody>
          <a:bodyPr wrap="square" rtlCol="0">
            <a:spAutoFit/>
          </a:bodyPr>
          <a:lstStyle/>
          <a:p>
            <a:r>
              <a:rPr lang="en-US" sz="1400" i="1" dirty="0">
                <a:solidFill>
                  <a:srgbClr val="FF0000"/>
                </a:solidFill>
                <a:latin typeface="Arial" panose="020B0604020202020204" pitchFamily="34" charset="0"/>
                <a:cs typeface="Arial" panose="020B0604020202020204" pitchFamily="34" charset="0"/>
              </a:rPr>
              <a:t>*All functions are disabled in NIFC-NIRSC radios, but may be active in radios that are not NIFC-NIRSC radios or those that have been reprogrammed.  More information on following slide . . .</a:t>
            </a:r>
            <a:endParaRPr lang="en-US" sz="1400" dirty="0"/>
          </a:p>
        </p:txBody>
      </p:sp>
    </p:spTree>
    <p:extLst>
      <p:ext uri="{BB962C8B-B14F-4D97-AF65-F5344CB8AC3E}">
        <p14:creationId xmlns:p14="http://schemas.microsoft.com/office/powerpoint/2010/main" val="986247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9" name="Title 1"/>
          <p:cNvSpPr>
            <a:spLocks noGrp="1"/>
          </p:cNvSpPr>
          <p:nvPr>
            <p:ph type="title"/>
          </p:nvPr>
        </p:nvSpPr>
        <p:spPr/>
        <p:txBody>
          <a:bodyPr anchor="t">
            <a:normAutofit fontScale="90000"/>
          </a:bodyPr>
          <a:lstStyle/>
          <a:p>
            <a:pPr algn="l"/>
            <a:r>
              <a:rPr lang="en-US" b="1" dirty="0"/>
              <a:t>KNOW YOUR RADIO –</a:t>
            </a:r>
            <a:br>
              <a:rPr lang="en-US" b="1" dirty="0"/>
            </a:br>
            <a:r>
              <a:rPr lang="en-US" b="1" dirty="0"/>
              <a:t>BK DPH Function Key</a:t>
            </a:r>
          </a:p>
        </p:txBody>
      </p:sp>
      <p:sp>
        <p:nvSpPr>
          <p:cNvPr id="10" name="Text-FCN The function"/>
          <p:cNvSpPr txBox="1"/>
          <p:nvPr/>
        </p:nvSpPr>
        <p:spPr>
          <a:xfrm>
            <a:off x="452295" y="1896295"/>
            <a:ext cx="2438400" cy="707886"/>
          </a:xfrm>
          <a:prstGeom prst="rect">
            <a:avLst/>
          </a:prstGeom>
          <a:noFill/>
          <a:ln w="28575">
            <a:solidFill>
              <a:schemeClr val="accent1">
                <a:lumMod val="75000"/>
              </a:schemeClr>
            </a:solidFill>
          </a:ln>
        </p:spPr>
        <p:txBody>
          <a:bodyPr wrap="square" rtlCol="0" anchor="ctr" anchorCtr="1">
            <a:spAutoFit/>
          </a:bodyPr>
          <a:lstStyle/>
          <a:p>
            <a:pPr algn="ctr">
              <a:spcAft>
                <a:spcPct val="25000"/>
              </a:spcAft>
            </a:pPr>
            <a:r>
              <a:rPr lang="en-US" sz="2000" b="1" dirty="0">
                <a:latin typeface="Arial" charset="0"/>
                <a:cs typeface="Arial" charset="0"/>
              </a:rPr>
              <a:t>FCN                   The Function Key</a:t>
            </a:r>
            <a:endParaRPr lang="en-US" dirty="0"/>
          </a:p>
        </p:txBody>
      </p:sp>
      <p:grpSp>
        <p:nvGrpSpPr>
          <p:cNvPr id="4" name="BK Radio display keypad" descr="BK Radio display and keypad"/>
          <p:cNvGrpSpPr/>
          <p:nvPr/>
        </p:nvGrpSpPr>
        <p:grpSpPr>
          <a:xfrm>
            <a:off x="452295" y="3102152"/>
            <a:ext cx="2438400" cy="3084746"/>
            <a:chOff x="1447800" y="3352166"/>
            <a:chExt cx="2438400" cy="3084746"/>
          </a:xfrm>
        </p:grpSpPr>
        <p:pic>
          <p:nvPicPr>
            <p:cNvPr id="5" name="Picture 4" descr="BK Radio screen and keyp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6" name="Rectangle 5"/>
            <p:cNvSpPr/>
            <p:nvPr/>
          </p:nvSpPr>
          <p:spPr>
            <a:xfrm>
              <a:off x="1905000" y="3876016"/>
              <a:ext cx="1595294" cy="469186"/>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Box around FCN" descr="Box around the keypad's FCN (function) button"/>
          <p:cNvSpPr>
            <a:spLocks noChangeArrowheads="1"/>
          </p:cNvSpPr>
          <p:nvPr/>
        </p:nvSpPr>
        <p:spPr bwMode="auto">
          <a:xfrm>
            <a:off x="2227410" y="4524137"/>
            <a:ext cx="301629" cy="324954"/>
          </a:xfrm>
          <a:prstGeom prst="rect">
            <a:avLst/>
          </a:prstGeom>
          <a:solidFill>
            <a:srgbClr val="FF0000">
              <a:alpha val="25000"/>
            </a:srgbClr>
          </a:solidFill>
          <a:ln w="25400" algn="ctr">
            <a:solidFill>
              <a:srgbClr val="FF0000"/>
            </a:solidFill>
            <a:miter lim="800000"/>
            <a:headEnd/>
            <a:tailEnd/>
          </a:ln>
          <a:effectLst/>
        </p:spPr>
        <p:txBody>
          <a:bodyPr wrap="none" lIns="0" tIns="0" rIns="0" bIns="0" anchor="ctr"/>
          <a:lstStyle/>
          <a:p>
            <a:pPr>
              <a:defRPr/>
            </a:pPr>
            <a:endParaRPr lang="en-US"/>
          </a:p>
        </p:txBody>
      </p:sp>
      <p:sp>
        <p:nvSpPr>
          <p:cNvPr id="14" name="Text-GRP"/>
          <p:cNvSpPr txBox="1"/>
          <p:nvPr/>
        </p:nvSpPr>
        <p:spPr>
          <a:xfrm>
            <a:off x="909495" y="3699012"/>
            <a:ext cx="228600" cy="323165"/>
          </a:xfrm>
          <a:prstGeom prst="rect">
            <a:avLst/>
          </a:prstGeom>
          <a:noFill/>
        </p:spPr>
        <p:txBody>
          <a:bodyPr wrap="square" rtlCol="0">
            <a:spAutoFit/>
          </a:bodyPr>
          <a:lstStyle/>
          <a:p>
            <a:r>
              <a:rPr lang="en-US" sz="500" b="1" dirty="0"/>
              <a:t>GRP</a:t>
            </a:r>
          </a:p>
        </p:txBody>
      </p:sp>
      <p:sp>
        <p:nvSpPr>
          <p:cNvPr id="15" name="Pic-Flashing dashes L"/>
          <p:cNvSpPr txBox="1"/>
          <p:nvPr/>
        </p:nvSpPr>
        <p:spPr>
          <a:xfrm>
            <a:off x="1025186" y="3699012"/>
            <a:ext cx="433132"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 --</a:t>
            </a:r>
          </a:p>
        </p:txBody>
      </p:sp>
      <p:pic>
        <p:nvPicPr>
          <p:cNvPr id="16" name="Pic-CH" descr="CH">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502405" y="3775563"/>
            <a:ext cx="277875" cy="200448"/>
          </a:xfrm>
          <a:prstGeom prst="rect">
            <a:avLst/>
          </a:prstGeom>
          <a:noFill/>
          <a:ln>
            <a:noFill/>
          </a:ln>
        </p:spPr>
      </p:pic>
      <p:sp>
        <p:nvSpPr>
          <p:cNvPr id="17" name="Pic-Flashing dashes R"/>
          <p:cNvSpPr txBox="1"/>
          <p:nvPr/>
        </p:nvSpPr>
        <p:spPr>
          <a:xfrm>
            <a:off x="1785289" y="3699012"/>
            <a:ext cx="433132"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 --</a:t>
            </a:r>
          </a:p>
        </p:txBody>
      </p:sp>
      <p:sp>
        <p:nvSpPr>
          <p:cNvPr id="3" name="Main Text"/>
          <p:cNvSpPr>
            <a:spLocks noGrp="1"/>
          </p:cNvSpPr>
          <p:nvPr>
            <p:ph idx="1"/>
          </p:nvPr>
        </p:nvSpPr>
        <p:spPr>
          <a:xfrm>
            <a:off x="3315854" y="1600199"/>
            <a:ext cx="5370945" cy="4505038"/>
          </a:xfrm>
        </p:spPr>
        <p:txBody>
          <a:bodyPr>
            <a:noAutofit/>
          </a:bodyPr>
          <a:lstStyle/>
          <a:p>
            <a:pPr marL="0" lvl="1" indent="0" algn="ctr">
              <a:spcBef>
                <a:spcPts val="0"/>
              </a:spcBef>
              <a:buSzPct val="80000"/>
              <a:buNone/>
            </a:pPr>
            <a:r>
              <a:rPr lang="en-US" sz="2400" b="1" dirty="0">
                <a:latin typeface="Arial" panose="020B0604020202020204" pitchFamily="34" charset="0"/>
                <a:cs typeface="Arial" panose="020B0604020202020204" pitchFamily="34" charset="0"/>
              </a:rPr>
              <a:t>COMMON FUNCTIONS </a:t>
            </a:r>
          </a:p>
          <a:p>
            <a:pPr marL="0" lvl="1" indent="0" algn="ctr">
              <a:spcBef>
                <a:spcPts val="0"/>
              </a:spcBef>
              <a:buSzPct val="80000"/>
              <a:buNone/>
            </a:pPr>
            <a:r>
              <a:rPr lang="en-US" sz="2400" b="1" dirty="0">
                <a:latin typeface="Arial" panose="020B0604020202020204" pitchFamily="34" charset="0"/>
                <a:cs typeface="Arial" panose="020B0604020202020204" pitchFamily="34" charset="0"/>
              </a:rPr>
              <a:t>IN THE FUNCTION MENU</a:t>
            </a:r>
          </a:p>
          <a:p>
            <a:pPr marL="82296" lvl="1" indent="0">
              <a:spcBef>
                <a:spcPts val="1200"/>
              </a:spcBef>
              <a:buSzPct val="80000"/>
              <a:buNone/>
            </a:pPr>
            <a:r>
              <a:rPr lang="en-US" sz="2400" b="1" dirty="0">
                <a:latin typeface="Arial" panose="020B0604020202020204" pitchFamily="34" charset="0"/>
                <a:cs typeface="Arial" panose="020B0604020202020204" pitchFamily="34" charset="0"/>
              </a:rPr>
              <a:t>GRP SCN* </a:t>
            </a:r>
            <a:r>
              <a:rPr lang="en-US" sz="2000" dirty="0">
                <a:latin typeface="Arial" panose="020B0604020202020204" pitchFamily="34" charset="0"/>
                <a:cs typeface="Arial" panose="020B0604020202020204" pitchFamily="34" charset="0"/>
              </a:rPr>
              <a:t>– Group Scan – causes the radio to scan all channels, group by group, that are programmed into the radio’s various group scan lists, as well as the current group.  When group scan is enabled, priority scan is disabled. This feature also causes a more rapid battery depletion.  Regardless of the channel you are on, the display will read as on left if this function is activated.                                                                              </a:t>
            </a:r>
            <a:endParaRPr lang="en-US" sz="1800" dirty="0">
              <a:latin typeface="Arial" panose="020B0604020202020204" pitchFamily="34" charset="0"/>
              <a:cs typeface="Arial" panose="020B0604020202020204" pitchFamily="34" charset="0"/>
            </a:endParaRPr>
          </a:p>
          <a:p>
            <a:pPr marL="82296" lvl="1" indent="0" algn="ctr">
              <a:spcBef>
                <a:spcPts val="1200"/>
              </a:spcBef>
              <a:buSzPct val="80000"/>
              <a:buNone/>
            </a:pPr>
            <a:r>
              <a:rPr lang="en-US" sz="2400" b="1" i="1" u="sng" dirty="0">
                <a:solidFill>
                  <a:srgbClr val="FF0000"/>
                </a:solidFill>
                <a:latin typeface="Arial" panose="020B0604020202020204" pitchFamily="34" charset="0"/>
                <a:cs typeface="Arial" panose="020B0604020202020204" pitchFamily="34" charset="0"/>
              </a:rPr>
              <a:t>DO NOT ENABLE GRP SCN*</a:t>
            </a:r>
            <a:endParaRPr lang="en-US" sz="2400" u="sng" dirty="0">
              <a:latin typeface="Arial" panose="020B0604020202020204" pitchFamily="34" charset="0"/>
              <a:cs typeface="Arial" panose="020B0604020202020204" pitchFamily="34" charset="0"/>
            </a:endParaRPr>
          </a:p>
        </p:txBody>
      </p:sp>
      <p:sp>
        <p:nvSpPr>
          <p:cNvPr id="21" name="Text-*All functions"/>
          <p:cNvSpPr txBox="1"/>
          <p:nvPr/>
        </p:nvSpPr>
        <p:spPr>
          <a:xfrm>
            <a:off x="430334" y="6229470"/>
            <a:ext cx="8283332" cy="523220"/>
          </a:xfrm>
          <a:prstGeom prst="rect">
            <a:avLst/>
          </a:prstGeom>
          <a:noFill/>
        </p:spPr>
        <p:txBody>
          <a:bodyPr wrap="square" rtlCol="0">
            <a:spAutoFit/>
          </a:bodyPr>
          <a:lstStyle/>
          <a:p>
            <a:r>
              <a:rPr lang="en-US" sz="1400" i="1" dirty="0">
                <a:solidFill>
                  <a:srgbClr val="FF0000"/>
                </a:solidFill>
                <a:latin typeface="Arial" panose="020B0604020202020204" pitchFamily="34" charset="0"/>
                <a:cs typeface="Arial" panose="020B0604020202020204" pitchFamily="34" charset="0"/>
              </a:rPr>
              <a:t>*All functions are disabled in NIFC-NIRSC radios, but may be active in radios that are not NIFC-NIRSC radios or those that have been reprogrammed.  More information on following slide . . .</a:t>
            </a:r>
            <a:endParaRPr lang="en-US" sz="1400" dirty="0"/>
          </a:p>
        </p:txBody>
      </p:sp>
    </p:spTree>
    <p:extLst>
      <p:ext uri="{BB962C8B-B14F-4D97-AF65-F5344CB8AC3E}">
        <p14:creationId xmlns:p14="http://schemas.microsoft.com/office/powerpoint/2010/main" val="569034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9" name="Title 1"/>
          <p:cNvSpPr>
            <a:spLocks noGrp="1"/>
          </p:cNvSpPr>
          <p:nvPr>
            <p:ph type="title"/>
          </p:nvPr>
        </p:nvSpPr>
        <p:spPr/>
        <p:txBody>
          <a:bodyPr anchor="t">
            <a:normAutofit fontScale="90000"/>
          </a:bodyPr>
          <a:lstStyle/>
          <a:p>
            <a:pPr algn="l"/>
            <a:r>
              <a:rPr lang="en-US" b="1" dirty="0"/>
              <a:t>KNOW YOUR RADIO –</a:t>
            </a:r>
            <a:br>
              <a:rPr lang="en-US" b="1" dirty="0"/>
            </a:br>
            <a:r>
              <a:rPr lang="en-US" b="1" dirty="0"/>
              <a:t>BK DPH Function Key</a:t>
            </a:r>
          </a:p>
        </p:txBody>
      </p:sp>
      <p:sp>
        <p:nvSpPr>
          <p:cNvPr id="10" name="Text-FCN The function"/>
          <p:cNvSpPr txBox="1"/>
          <p:nvPr/>
        </p:nvSpPr>
        <p:spPr>
          <a:xfrm>
            <a:off x="452295" y="1896295"/>
            <a:ext cx="2438400" cy="707886"/>
          </a:xfrm>
          <a:prstGeom prst="rect">
            <a:avLst/>
          </a:prstGeom>
          <a:noFill/>
          <a:ln w="28575">
            <a:solidFill>
              <a:schemeClr val="accent1">
                <a:lumMod val="75000"/>
              </a:schemeClr>
            </a:solidFill>
          </a:ln>
        </p:spPr>
        <p:txBody>
          <a:bodyPr wrap="square" rtlCol="0" anchor="ctr" anchorCtr="1">
            <a:spAutoFit/>
          </a:bodyPr>
          <a:lstStyle/>
          <a:p>
            <a:pPr algn="ctr">
              <a:spcAft>
                <a:spcPct val="25000"/>
              </a:spcAft>
            </a:pPr>
            <a:r>
              <a:rPr lang="en-US" sz="2000" b="1" dirty="0">
                <a:latin typeface="Arial" charset="0"/>
                <a:cs typeface="Arial" charset="0"/>
              </a:rPr>
              <a:t>FCN                   The Function Key</a:t>
            </a:r>
            <a:endParaRPr lang="en-US" dirty="0"/>
          </a:p>
        </p:txBody>
      </p:sp>
      <p:grpSp>
        <p:nvGrpSpPr>
          <p:cNvPr id="4" name="BK Radio display keypad" descr="BK Radio display and keypad"/>
          <p:cNvGrpSpPr/>
          <p:nvPr/>
        </p:nvGrpSpPr>
        <p:grpSpPr>
          <a:xfrm>
            <a:off x="452295" y="3102152"/>
            <a:ext cx="2438400" cy="3084746"/>
            <a:chOff x="1447800" y="3352166"/>
            <a:chExt cx="2438400" cy="3084746"/>
          </a:xfrm>
        </p:grpSpPr>
        <p:pic>
          <p:nvPicPr>
            <p:cNvPr id="5" name="Picture 4" descr="BK Radio screen and keypa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352166"/>
              <a:ext cx="2438400" cy="3084746"/>
            </a:xfrm>
            <a:prstGeom prst="rect">
              <a:avLst/>
            </a:prstGeom>
          </p:spPr>
        </p:pic>
        <p:sp>
          <p:nvSpPr>
            <p:cNvPr id="6" name="Rectangle 5"/>
            <p:cNvSpPr/>
            <p:nvPr/>
          </p:nvSpPr>
          <p:spPr>
            <a:xfrm>
              <a:off x="1905000" y="3876016"/>
              <a:ext cx="1595294" cy="469186"/>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Box around FCN" descr="Box around the keypad's FCN (function) button"/>
          <p:cNvSpPr>
            <a:spLocks noChangeArrowheads="1"/>
          </p:cNvSpPr>
          <p:nvPr/>
        </p:nvSpPr>
        <p:spPr bwMode="auto">
          <a:xfrm>
            <a:off x="2227410" y="4524137"/>
            <a:ext cx="301629" cy="324954"/>
          </a:xfrm>
          <a:prstGeom prst="rect">
            <a:avLst/>
          </a:prstGeom>
          <a:solidFill>
            <a:srgbClr val="FF0000">
              <a:alpha val="25000"/>
            </a:srgbClr>
          </a:solidFill>
          <a:ln w="25400" algn="ctr">
            <a:solidFill>
              <a:srgbClr val="FF0000"/>
            </a:solidFill>
            <a:miter lim="800000"/>
            <a:headEnd/>
            <a:tailEnd/>
          </a:ln>
          <a:effectLst/>
        </p:spPr>
        <p:txBody>
          <a:bodyPr wrap="none" lIns="0" tIns="0" rIns="0" bIns="0" anchor="ctr"/>
          <a:lstStyle/>
          <a:p>
            <a:pPr>
              <a:defRPr/>
            </a:pPr>
            <a:endParaRPr lang="en-US"/>
          </a:p>
        </p:txBody>
      </p:sp>
      <p:sp>
        <p:nvSpPr>
          <p:cNvPr id="13" name="Text-CMD 8"/>
          <p:cNvSpPr txBox="1"/>
          <p:nvPr/>
        </p:nvSpPr>
        <p:spPr>
          <a:xfrm>
            <a:off x="1089603" y="3725856"/>
            <a:ext cx="1099127" cy="369332"/>
          </a:xfrm>
          <a:prstGeom prst="rect">
            <a:avLst/>
          </a:prstGeom>
          <a:noFill/>
        </p:spPr>
        <p:txBody>
          <a:bodyPr wrap="square" rtlCol="0" anchor="b">
            <a:spAutoFit/>
          </a:bodyPr>
          <a:lstStyle/>
          <a:p>
            <a:r>
              <a:rPr lang="en-US" b="1" dirty="0">
                <a:latin typeface="Eras Medium ITC" panose="020B0602030504020804" pitchFamily="34" charset="0"/>
              </a:rPr>
              <a:t>CMD 8</a:t>
            </a:r>
          </a:p>
        </p:txBody>
      </p:sp>
      <p:sp>
        <p:nvSpPr>
          <p:cNvPr id="3" name="Main Text"/>
          <p:cNvSpPr>
            <a:spLocks noGrp="1"/>
          </p:cNvSpPr>
          <p:nvPr>
            <p:ph idx="1"/>
          </p:nvPr>
        </p:nvSpPr>
        <p:spPr>
          <a:xfrm>
            <a:off x="3315854" y="1600199"/>
            <a:ext cx="5473039" cy="4505038"/>
          </a:xfrm>
        </p:spPr>
        <p:txBody>
          <a:bodyPr>
            <a:noAutofit/>
          </a:bodyPr>
          <a:lstStyle/>
          <a:p>
            <a:pPr marL="0" lvl="1" indent="0" algn="ctr">
              <a:spcBef>
                <a:spcPts val="0"/>
              </a:spcBef>
              <a:buSzPct val="80000"/>
              <a:buNone/>
            </a:pPr>
            <a:r>
              <a:rPr lang="en-US" sz="2400" b="1" dirty="0">
                <a:latin typeface="Arial" panose="020B0604020202020204" pitchFamily="34" charset="0"/>
                <a:cs typeface="Arial" panose="020B0604020202020204" pitchFamily="34" charset="0"/>
              </a:rPr>
              <a:t>COMMON FUNCTIONS </a:t>
            </a:r>
          </a:p>
          <a:p>
            <a:pPr marL="0" lvl="1" indent="0" algn="ctr">
              <a:spcBef>
                <a:spcPts val="0"/>
              </a:spcBef>
              <a:buSzPct val="80000"/>
              <a:buNone/>
            </a:pPr>
            <a:r>
              <a:rPr lang="en-US" sz="2400" b="1" dirty="0">
                <a:latin typeface="Arial" panose="020B0604020202020204" pitchFamily="34" charset="0"/>
                <a:cs typeface="Arial" panose="020B0604020202020204" pitchFamily="34" charset="0"/>
              </a:rPr>
              <a:t>IN THE FUNCTION MENU</a:t>
            </a:r>
          </a:p>
          <a:p>
            <a:pPr marL="82296" lvl="1" indent="0">
              <a:spcBef>
                <a:spcPts val="1200"/>
              </a:spcBef>
              <a:buSzPct val="80000"/>
              <a:buNone/>
            </a:pPr>
            <a:r>
              <a:rPr lang="en-US" sz="2400" b="1" dirty="0">
                <a:latin typeface="Arial" panose="020B0604020202020204" pitchFamily="34" charset="0"/>
                <a:cs typeface="Arial" panose="020B0604020202020204" pitchFamily="34" charset="0"/>
              </a:rPr>
              <a:t>TX DIG* </a:t>
            </a:r>
            <a:r>
              <a:rPr lang="en-US" sz="20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Transmit Digital – causes the radio to transmit in digital mode.  NIFC-NIRSC systems are not set up in digital mode; the repeaters and other radios will not recognize the signal if your radio has this enabled. When this function is activated, there are no visual indicators on the display.</a:t>
            </a:r>
            <a:endParaRPr lang="en-US" sz="2000" i="1" dirty="0">
              <a:solidFill>
                <a:srgbClr val="FF0000"/>
              </a:solidFill>
              <a:latin typeface="Arial" panose="020B0604020202020204" pitchFamily="34" charset="0"/>
              <a:cs typeface="Arial" panose="020B0604020202020204" pitchFamily="34" charset="0"/>
            </a:endParaRPr>
          </a:p>
          <a:p>
            <a:pPr marL="82296" lvl="1" indent="0" algn="ctr">
              <a:spcBef>
                <a:spcPts val="1200"/>
              </a:spcBef>
              <a:buSzPct val="80000"/>
              <a:buNone/>
            </a:pPr>
            <a:r>
              <a:rPr lang="en-US" sz="2400" b="1" i="1" u="sng" dirty="0">
                <a:solidFill>
                  <a:srgbClr val="FF0000"/>
                </a:solidFill>
                <a:latin typeface="Arial" panose="020B0604020202020204" pitchFamily="34" charset="0"/>
                <a:cs typeface="Arial" panose="020B0604020202020204" pitchFamily="34" charset="0"/>
              </a:rPr>
              <a:t>DO NOT ENABLE TX DIG*</a:t>
            </a:r>
            <a:endParaRPr lang="en-US" sz="2400" u="sng" dirty="0">
              <a:latin typeface="Arial" panose="020B0604020202020204" pitchFamily="34" charset="0"/>
              <a:cs typeface="Arial" panose="020B0604020202020204" pitchFamily="34" charset="0"/>
            </a:endParaRPr>
          </a:p>
        </p:txBody>
      </p:sp>
      <p:sp>
        <p:nvSpPr>
          <p:cNvPr id="17" name="Text-*All functions"/>
          <p:cNvSpPr txBox="1"/>
          <p:nvPr/>
        </p:nvSpPr>
        <p:spPr>
          <a:xfrm>
            <a:off x="430334" y="6229470"/>
            <a:ext cx="8283332" cy="523220"/>
          </a:xfrm>
          <a:prstGeom prst="rect">
            <a:avLst/>
          </a:prstGeom>
          <a:noFill/>
        </p:spPr>
        <p:txBody>
          <a:bodyPr wrap="square" rtlCol="0">
            <a:spAutoFit/>
          </a:bodyPr>
          <a:lstStyle/>
          <a:p>
            <a:r>
              <a:rPr lang="en-US" sz="1400" i="1" dirty="0">
                <a:solidFill>
                  <a:srgbClr val="FF0000"/>
                </a:solidFill>
                <a:latin typeface="Arial" panose="020B0604020202020204" pitchFamily="34" charset="0"/>
                <a:cs typeface="Arial" panose="020B0604020202020204" pitchFamily="34" charset="0"/>
              </a:rPr>
              <a:t>*All functions are disabled in NIFC-NIRSC radios, but may be active in radios that are not NIFC-NIRSC radios or those that have been reprogrammed.  </a:t>
            </a:r>
            <a:endParaRPr lang="en-US" sz="1400" dirty="0"/>
          </a:p>
        </p:txBody>
      </p:sp>
    </p:spTree>
    <p:extLst>
      <p:ext uri="{BB962C8B-B14F-4D97-AF65-F5344CB8AC3E}">
        <p14:creationId xmlns:p14="http://schemas.microsoft.com/office/powerpoint/2010/main" val="2615216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2" name="Title 1"/>
          <p:cNvSpPr>
            <a:spLocks noGrp="1"/>
          </p:cNvSpPr>
          <p:nvPr>
            <p:ph type="title"/>
          </p:nvPr>
        </p:nvSpPr>
        <p:spPr/>
        <p:txBody>
          <a:bodyPr anchor="t">
            <a:normAutofit fontScale="90000"/>
          </a:bodyPr>
          <a:lstStyle/>
          <a:p>
            <a:pPr algn="l"/>
            <a:r>
              <a:rPr lang="en-US" b="1" dirty="0"/>
              <a:t>KEY THINGS – </a:t>
            </a:r>
            <a:br>
              <a:rPr lang="en-US" b="1" dirty="0"/>
            </a:br>
            <a:r>
              <a:rPr lang="en-US" sz="2700" b="1" dirty="0"/>
              <a:t>Basic Elements for Radio Communications</a:t>
            </a:r>
            <a:endParaRPr lang="en-US" sz="2700" dirty="0"/>
          </a:p>
        </p:txBody>
      </p:sp>
      <p:sp>
        <p:nvSpPr>
          <p:cNvPr id="3" name="Main Text"/>
          <p:cNvSpPr>
            <a:spLocks noGrp="1"/>
          </p:cNvSpPr>
          <p:nvPr>
            <p:ph idx="1"/>
          </p:nvPr>
        </p:nvSpPr>
        <p:spPr>
          <a:xfrm>
            <a:off x="457200" y="1600200"/>
            <a:ext cx="8229600" cy="4904295"/>
          </a:xfrm>
        </p:spPr>
        <p:txBody>
          <a:bodyPr>
            <a:normAutofit/>
          </a:bodyPr>
          <a:lstStyle/>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Radios must be powered on and operating on the                                            same channel to hear one another.</a:t>
            </a: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Be sure you always have the most current clone                                                   or programming.  </a:t>
            </a:r>
          </a:p>
          <a:p>
            <a:pPr lvl="1">
              <a:spcBef>
                <a:spcPts val="600"/>
              </a:spcBef>
              <a:buFont typeface="Wingdings" panose="05000000000000000000" pitchFamily="2" charset="2"/>
              <a:buChar char="§"/>
            </a:pPr>
            <a:r>
              <a:rPr lang="en-US" sz="1200" b="1" dirty="0">
                <a:latin typeface="Arial" panose="020B0604020202020204" pitchFamily="34" charset="0"/>
                <a:cs typeface="Arial" panose="020B0604020202020204" pitchFamily="34" charset="0"/>
              </a:rPr>
              <a:t>The </a:t>
            </a:r>
            <a:r>
              <a:rPr lang="en-US" sz="1200" b="1" dirty="0" err="1">
                <a:latin typeface="Arial" panose="020B0604020202020204" pitchFamily="34" charset="0"/>
                <a:cs typeface="Arial" panose="020B0604020202020204" pitchFamily="34" charset="0"/>
              </a:rPr>
              <a:t>Comm</a:t>
            </a:r>
            <a:r>
              <a:rPr lang="en-US" sz="1200" b="1" dirty="0">
                <a:latin typeface="Arial" panose="020B0604020202020204" pitchFamily="34" charset="0"/>
                <a:cs typeface="Arial" panose="020B0604020202020204" pitchFamily="34" charset="0"/>
              </a:rPr>
              <a:t> Plan may change from one shift to the next,                                                                 creating the need for a re-clone.                                                              </a:t>
            </a: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Antennas must be present and properly oriented                                                for best coverage:</a:t>
            </a:r>
          </a:p>
          <a:p>
            <a:pPr lvl="1">
              <a:spcBef>
                <a:spcPts val="600"/>
              </a:spcBef>
              <a:buFont typeface="Wingdings" panose="05000000000000000000" pitchFamily="2" charset="2"/>
              <a:buChar char="§"/>
            </a:pPr>
            <a:r>
              <a:rPr lang="en-US" sz="1200" b="1" dirty="0">
                <a:latin typeface="Arial" panose="020B0604020202020204" pitchFamily="34" charset="0"/>
                <a:cs typeface="Arial" panose="020B0604020202020204" pitchFamily="34" charset="0"/>
              </a:rPr>
              <a:t>As vertical as possible</a:t>
            </a:r>
          </a:p>
          <a:p>
            <a:pPr lvl="1">
              <a:spcBef>
                <a:spcPts val="600"/>
              </a:spcBef>
              <a:buFont typeface="Wingdings" panose="05000000000000000000" pitchFamily="2" charset="2"/>
              <a:buChar char="§"/>
            </a:pPr>
            <a:r>
              <a:rPr lang="en-US" sz="1200" b="1" dirty="0">
                <a:latin typeface="Arial" panose="020B0604020202020204" pitchFamily="34" charset="0"/>
                <a:cs typeface="Arial" panose="020B0604020202020204" pitchFamily="34" charset="0"/>
              </a:rPr>
              <a:t>Not blocked by the body or other obstacles</a:t>
            </a:r>
          </a:p>
          <a:p>
            <a:pPr lvl="1">
              <a:spcBef>
                <a:spcPts val="600"/>
              </a:spcBef>
              <a:buFont typeface="Wingdings" panose="05000000000000000000" pitchFamily="2" charset="2"/>
              <a:buChar char="§"/>
            </a:pPr>
            <a:r>
              <a:rPr lang="en-US" sz="1200" b="1" dirty="0">
                <a:latin typeface="Arial" panose="020B0604020202020204" pitchFamily="34" charset="0"/>
                <a:cs typeface="Arial" panose="020B0604020202020204" pitchFamily="34" charset="0"/>
              </a:rPr>
              <a:t>If you are using a handheld radio inside a vehicle,                                                                                           most of its signal will be blocked.  It is best to use                                                                                  an external, mag-mount antenna.</a:t>
            </a: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Batteries must be good.  Be sure to change them each shift.</a:t>
            </a: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Units must be in “line of sight” and within a practical range of one another.</a:t>
            </a:r>
          </a:p>
          <a:p>
            <a:pPr>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Use a repeater if “line of sight” to the other unit is blocked.</a:t>
            </a:r>
            <a:endParaRPr lang="en-US" sz="1600" dirty="0"/>
          </a:p>
          <a:p>
            <a:endParaRPr lang="en-US" dirty="0"/>
          </a:p>
        </p:txBody>
      </p:sp>
      <p:pic>
        <p:nvPicPr>
          <p:cNvPr id="5" name="Pic-JoseRadi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0289" y="1624612"/>
            <a:ext cx="2720612" cy="3417903"/>
          </a:xfrm>
          <a:prstGeom prst="rect">
            <a:avLst/>
          </a:prstGeom>
        </p:spPr>
      </p:pic>
    </p:spTree>
    <p:extLst>
      <p:ext uri="{BB962C8B-B14F-4D97-AF65-F5344CB8AC3E}">
        <p14:creationId xmlns:p14="http://schemas.microsoft.com/office/powerpoint/2010/main" val="228088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4" name="Title"/>
          <p:cNvSpPr>
            <a:spLocks noGrp="1" noChangeArrowheads="1"/>
          </p:cNvSpPr>
          <p:nvPr>
            <p:ph type="title"/>
          </p:nvPr>
        </p:nvSpPr>
        <p:spPr/>
        <p:txBody>
          <a:bodyPr anchor="t">
            <a:normAutofit fontScale="90000"/>
          </a:bodyPr>
          <a:lstStyle/>
          <a:p>
            <a:pPr algn="l">
              <a:defRPr/>
            </a:pPr>
            <a:r>
              <a:rPr lang="en-US" b="1" dirty="0"/>
              <a:t>RADIO THEORY BASICS – </a:t>
            </a:r>
            <a:br>
              <a:rPr lang="en-US" b="1" dirty="0"/>
            </a:br>
            <a:r>
              <a:rPr lang="en-US" b="1" dirty="0"/>
              <a:t>How does radio work?</a:t>
            </a:r>
          </a:p>
        </p:txBody>
      </p:sp>
      <p:sp>
        <p:nvSpPr>
          <p:cNvPr id="3" name="Main Text"/>
          <p:cNvSpPr>
            <a:spLocks noGrp="1"/>
          </p:cNvSpPr>
          <p:nvPr>
            <p:ph idx="1"/>
          </p:nvPr>
        </p:nvSpPr>
        <p:spPr/>
        <p:txBody>
          <a:bodyPr>
            <a:normAutofit/>
          </a:bodyPr>
          <a:lstStyle/>
          <a:p>
            <a:pPr marL="0" indent="0">
              <a:buNone/>
            </a:pPr>
            <a:r>
              <a:rPr lang="en-US" altLang="en-US" sz="2000" b="1" dirty="0">
                <a:solidFill>
                  <a:schemeClr val="tx1"/>
                </a:solidFill>
                <a:effectLst/>
                <a:latin typeface="Arial" panose="020B0604020202020204" pitchFamily="34" charset="0"/>
                <a:cs typeface="Arial" panose="020B0604020202020204" pitchFamily="34" charset="0"/>
              </a:rPr>
              <a:t>Radio waves are a type of electromagnetic radiation, </a:t>
            </a:r>
            <a:r>
              <a:rPr lang="en-US" altLang="en-US" sz="2000" b="1" dirty="0">
                <a:solidFill>
                  <a:schemeClr val="tx1"/>
                </a:solidFill>
                <a:latin typeface="Arial" panose="020B0604020202020204" pitchFamily="34" charset="0"/>
                <a:cs typeface="Arial" panose="020B0604020202020204" pitchFamily="34" charset="0"/>
              </a:rPr>
              <a:t>the same as</a:t>
            </a:r>
            <a:r>
              <a:rPr lang="en-US" altLang="en-US" sz="2000" b="1" dirty="0">
                <a:solidFill>
                  <a:schemeClr val="tx1"/>
                </a:solidFill>
                <a:effectLst/>
                <a:latin typeface="Arial" panose="020B0604020202020204" pitchFamily="34" charset="0"/>
                <a:cs typeface="Arial" panose="020B0604020202020204" pitchFamily="34" charset="0"/>
              </a:rPr>
              <a:t> light waves, so they can be thought of in a similar way.  If you want light to reach a certain object, a light source needs to be in that object’s “line of sight” with nothing blocking its path.  Radio waves are the same.  In order to communicate with a certain radio, you need to be in that radio’s general line of sight.   </a:t>
            </a:r>
          </a:p>
          <a:p>
            <a:pPr marL="0" indent="0">
              <a:buNone/>
            </a:pPr>
            <a:endParaRPr lang="en-US" sz="2000" dirty="0"/>
          </a:p>
        </p:txBody>
      </p:sp>
      <p:pic>
        <p:nvPicPr>
          <p:cNvPr id="9" name="Pic-Canyon" descr="Shadows in a canyon&#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364" y="3675135"/>
            <a:ext cx="3789459" cy="2955778"/>
          </a:xfrm>
          <a:prstGeom prst="rect">
            <a:avLst/>
          </a:prstGeom>
          <a:ln w="28575">
            <a:solidFill>
              <a:schemeClr val="tx1"/>
            </a:solidFill>
          </a:ln>
        </p:spPr>
      </p:pic>
      <p:pic>
        <p:nvPicPr>
          <p:cNvPr id="8" name="Pic-Radio waves" descr="Picture demonstrates how radio waves travel until they hit an object, whereby the signal is dispers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95" y="4437135"/>
            <a:ext cx="3367088" cy="1924051"/>
          </a:xfrm>
          <a:prstGeom prst="rect">
            <a:avLst/>
          </a:prstGeom>
          <a:ln w="28575">
            <a:solidFill>
              <a:schemeClr val="tx1"/>
            </a:solidFill>
          </a:ln>
        </p:spPr>
      </p:pic>
      <p:grpSp>
        <p:nvGrpSpPr>
          <p:cNvPr id="2" name="Pic-Screen Bean radio R" descr="Screen Bean with a BK radio&#10;"/>
          <p:cNvGrpSpPr/>
          <p:nvPr/>
        </p:nvGrpSpPr>
        <p:grpSpPr>
          <a:xfrm>
            <a:off x="3065511" y="5018086"/>
            <a:ext cx="191516" cy="381074"/>
            <a:chOff x="3065511" y="5018086"/>
            <a:chExt cx="191516" cy="381074"/>
          </a:xfrm>
        </p:grpSpPr>
        <p:pic>
          <p:nvPicPr>
            <p:cNvPr id="10" name="Pic-Screen Bean" descr="Screen Bean with Radio&#1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9167" y1="11801" x2="79167" y2="11801"/>
                        </a14:backgroundRemoval>
                      </a14:imgEffect>
                    </a14:imgLayer>
                  </a14:imgProps>
                </a:ext>
                <a:ext uri="{28A0092B-C50C-407E-A947-70E740481C1C}">
                  <a14:useLocalDpi xmlns:a14="http://schemas.microsoft.com/office/drawing/2010/main" val="0"/>
                </a:ext>
              </a:extLst>
            </a:blip>
            <a:stretch>
              <a:fillRect/>
            </a:stretch>
          </p:blipFill>
          <p:spPr>
            <a:xfrm>
              <a:off x="3065511" y="5077972"/>
              <a:ext cx="191516" cy="321188"/>
            </a:xfrm>
            <a:prstGeom prst="rect">
              <a:avLst/>
            </a:prstGeom>
          </p:spPr>
        </p:pic>
        <p:pic>
          <p:nvPicPr>
            <p:cNvPr id="11" name="Pic-BK Radio" descr="Radio"/>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3065511" y="5018086"/>
              <a:ext cx="67469" cy="269875"/>
            </a:xfrm>
            <a:prstGeom prst="rect">
              <a:avLst/>
            </a:prstGeom>
          </p:spPr>
        </p:pic>
      </p:grpSp>
      <p:grpSp>
        <p:nvGrpSpPr>
          <p:cNvPr id="12" name="Pic-Screen Bean radio L" descr="Screen Bean with BK radio&#10;"/>
          <p:cNvGrpSpPr/>
          <p:nvPr/>
        </p:nvGrpSpPr>
        <p:grpSpPr>
          <a:xfrm>
            <a:off x="1197595" y="5939005"/>
            <a:ext cx="191516" cy="430469"/>
            <a:chOff x="1600200" y="5692870"/>
            <a:chExt cx="191516" cy="430469"/>
          </a:xfrm>
        </p:grpSpPr>
        <p:pic>
          <p:nvPicPr>
            <p:cNvPr id="13" name="Pic-Screen Bean" descr="Screen Bean with Radio"/>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9167" y1="11801" x2="79167" y2="11801"/>
                        </a14:backgroundRemoval>
                      </a14:imgEffect>
                    </a14:imgLayer>
                  </a14:imgProps>
                </a:ext>
                <a:ext uri="{28A0092B-C50C-407E-A947-70E740481C1C}">
                  <a14:useLocalDpi xmlns:a14="http://schemas.microsoft.com/office/drawing/2010/main" val="0"/>
                </a:ext>
              </a:extLst>
            </a:blip>
            <a:stretch>
              <a:fillRect/>
            </a:stretch>
          </p:blipFill>
          <p:spPr>
            <a:xfrm flipH="1">
              <a:off x="1600200" y="5802151"/>
              <a:ext cx="191516" cy="321188"/>
            </a:xfrm>
            <a:prstGeom prst="rect">
              <a:avLst/>
            </a:prstGeom>
          </p:spPr>
        </p:pic>
        <p:pic>
          <p:nvPicPr>
            <p:cNvPr id="14" name="Pic-BK Radio" descr="Radio"/>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724247" y="5692870"/>
              <a:ext cx="67469" cy="269875"/>
            </a:xfrm>
            <a:prstGeom prst="rect">
              <a:avLst/>
            </a:prstGeom>
          </p:spPr>
        </p:pic>
      </p:grpSp>
    </p:spTree>
    <p:extLst>
      <p:ext uri="{BB962C8B-B14F-4D97-AF65-F5344CB8AC3E}">
        <p14:creationId xmlns:p14="http://schemas.microsoft.com/office/powerpoint/2010/main" val="1846758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5" name="Title"/>
          <p:cNvSpPr>
            <a:spLocks noGrp="1" noChangeArrowheads="1"/>
          </p:cNvSpPr>
          <p:nvPr>
            <p:ph type="title"/>
          </p:nvPr>
        </p:nvSpPr>
        <p:spPr/>
        <p:txBody>
          <a:bodyPr anchor="t">
            <a:normAutofit fontScale="90000"/>
          </a:bodyPr>
          <a:lstStyle/>
          <a:p>
            <a:pPr algn="l" eaLnBrk="1" hangingPunct="1">
              <a:defRPr/>
            </a:pPr>
            <a:r>
              <a:rPr lang="en-US" b="1" dirty="0"/>
              <a:t>KEY THINGS – </a:t>
            </a:r>
            <a:br>
              <a:rPr lang="en-US" b="1" dirty="0"/>
            </a:br>
            <a:r>
              <a:rPr lang="en-US" b="1" dirty="0"/>
              <a:t>Knowledge is Power</a:t>
            </a:r>
          </a:p>
        </p:txBody>
      </p:sp>
      <p:sp>
        <p:nvSpPr>
          <p:cNvPr id="3" name="Main Text"/>
          <p:cNvSpPr>
            <a:spLocks noGrp="1"/>
          </p:cNvSpPr>
          <p:nvPr>
            <p:ph idx="1"/>
          </p:nvPr>
        </p:nvSpPr>
        <p:spPr>
          <a:xfrm>
            <a:off x="457200" y="1600200"/>
            <a:ext cx="8229600" cy="4734612"/>
          </a:xfrm>
        </p:spPr>
        <p:txBody>
          <a:bodyPr/>
          <a:lstStyle/>
          <a:p>
            <a:pPr lvl="0">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Know which repeaters cover the area in which you will be traveling/working.</a:t>
            </a:r>
          </a:p>
          <a:p>
            <a:pPr lvl="0">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Know which radio channels access the repeaters.</a:t>
            </a:r>
            <a:endParaRPr lang="en-US" sz="1600" dirty="0">
              <a:latin typeface="Arial" panose="020B0604020202020204" pitchFamily="34" charset="0"/>
              <a:cs typeface="Arial" panose="020B0604020202020204" pitchFamily="34" charset="0"/>
            </a:endParaRPr>
          </a:p>
          <a:p>
            <a:pPr lvl="0">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Know the simplex channels and what they’re used for (tactical, air-to- ground, etc.).  Will you need to use them where you are heading; e.g. checking in with a Division? </a:t>
            </a:r>
          </a:p>
          <a:p>
            <a:pPr lvl="0">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If limited or no radio coverage, do you have an alternative form of communications?</a:t>
            </a:r>
            <a:r>
              <a:rPr lang="en-US" sz="1600" dirty="0">
                <a:latin typeface="Arial" panose="020B0604020202020204" pitchFamily="34" charset="0"/>
                <a:cs typeface="Arial" panose="020B0604020202020204" pitchFamily="34" charset="0"/>
              </a:rPr>
              <a:t> </a:t>
            </a:r>
          </a:p>
          <a:p>
            <a:pPr lvl="1">
              <a:spcBef>
                <a:spcPts val="6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Cell phone</a:t>
            </a:r>
            <a:r>
              <a:rPr lang="en-US" sz="1400" dirty="0">
                <a:latin typeface="Arial" panose="020B0604020202020204" pitchFamily="34" charset="0"/>
                <a:cs typeface="Arial" panose="020B0604020202020204" pitchFamily="34" charset="0"/>
              </a:rPr>
              <a:t> </a:t>
            </a:r>
          </a:p>
          <a:p>
            <a:pPr lvl="1">
              <a:spcBef>
                <a:spcPts val="6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Satellite phone</a:t>
            </a:r>
          </a:p>
          <a:p>
            <a:pPr lvl="1">
              <a:spcBef>
                <a:spcPts val="6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Human repeater</a:t>
            </a:r>
            <a:endParaRPr lang="en-US" sz="1400" dirty="0">
              <a:latin typeface="Arial" panose="020B0604020202020204" pitchFamily="34" charset="0"/>
              <a:cs typeface="Arial" panose="020B0604020202020204" pitchFamily="34" charset="0"/>
            </a:endParaRPr>
          </a:p>
          <a:p>
            <a:pPr lvl="0">
              <a:spcBef>
                <a:spcPts val="1200"/>
              </a:spcBef>
              <a:buFont typeface="Wingdings" panose="05000000000000000000" pitchFamily="2" charset="2"/>
              <a:buChar char="§"/>
            </a:pPr>
            <a:r>
              <a:rPr lang="en-US" sz="1600" b="1" dirty="0">
                <a:latin typeface="Arial" panose="020B0604020202020204" pitchFamily="34" charset="0"/>
                <a:cs typeface="Arial" panose="020B0604020202020204" pitchFamily="34" charset="0"/>
              </a:rPr>
              <a:t>For extended work in areas with no coverage,                                               contact your Communications Unit Leader or                                         Communications Technician for possible                                                         solutions.</a:t>
            </a:r>
            <a:endParaRPr lang="en-US" sz="1400" dirty="0"/>
          </a:p>
        </p:txBody>
      </p:sp>
      <p:pic>
        <p:nvPicPr>
          <p:cNvPr id="2" name="Pic-KirkRpt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912" y="3655684"/>
            <a:ext cx="3113590" cy="2811697"/>
          </a:xfrm>
          <a:prstGeom prst="rect">
            <a:avLst/>
          </a:prstGeom>
        </p:spPr>
      </p:pic>
    </p:spTree>
    <p:extLst>
      <p:ext uri="{BB962C8B-B14F-4D97-AF65-F5344CB8AC3E}">
        <p14:creationId xmlns:p14="http://schemas.microsoft.com/office/powerpoint/2010/main" val="43823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KEY THINGS – </a:t>
            </a:r>
            <a:br>
              <a:rPr lang="en-US" b="1" dirty="0"/>
            </a:br>
            <a:r>
              <a:rPr lang="en-US" b="1" dirty="0"/>
              <a:t>Check your Equipment</a:t>
            </a:r>
          </a:p>
        </p:txBody>
      </p:sp>
      <p:sp>
        <p:nvSpPr>
          <p:cNvPr id="3" name="Main Text"/>
          <p:cNvSpPr>
            <a:spLocks noGrp="1"/>
          </p:cNvSpPr>
          <p:nvPr>
            <p:ph idx="1"/>
          </p:nvPr>
        </p:nvSpPr>
        <p:spPr/>
        <p:txBody>
          <a:bodyPr/>
          <a:lstStyle/>
          <a:p>
            <a:pPr lvl="0">
              <a:spcBef>
                <a:spcPts val="12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Is your radio working?</a:t>
            </a:r>
          </a:p>
          <a:p>
            <a:pPr lvl="1">
              <a:spcBef>
                <a:spcPts val="12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Call someone before departing… be sure you get a response.</a:t>
            </a:r>
          </a:p>
          <a:p>
            <a:pPr lvl="1">
              <a:spcBef>
                <a:spcPts val="12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Are you using fresh batteries?</a:t>
            </a:r>
          </a:p>
          <a:p>
            <a:pPr lvl="1">
              <a:spcBef>
                <a:spcPts val="12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Do you have extra batteries?  You should have at least two sets: one in the radio and one spare.</a:t>
            </a:r>
          </a:p>
          <a:p>
            <a:pPr lvl="1">
              <a:spcBef>
                <a:spcPts val="12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Perform a quick check when you arrive at your work area to be sure you have good </a:t>
            </a:r>
            <a:r>
              <a:rPr lang="en-US" sz="1400" b="1" dirty="0" err="1">
                <a:latin typeface="Arial" panose="020B0604020202020204" pitchFamily="34" charset="0"/>
                <a:cs typeface="Arial" panose="020B0604020202020204" pitchFamily="34" charset="0"/>
              </a:rPr>
              <a:t>comms</a:t>
            </a:r>
            <a:r>
              <a:rPr lang="en-US" sz="1400" b="1" dirty="0">
                <a:latin typeface="Arial" panose="020B0604020202020204" pitchFamily="34" charset="0"/>
                <a:cs typeface="Arial" panose="020B0604020202020204" pitchFamily="34" charset="0"/>
              </a:rPr>
              <a:t> from that location.</a:t>
            </a:r>
          </a:p>
          <a:p>
            <a:pPr lvl="0">
              <a:spcBef>
                <a:spcPts val="12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Is the radio system operational?</a:t>
            </a:r>
            <a:endParaRPr lang="en-US" sz="1800" dirty="0">
              <a:latin typeface="Arial" panose="020B0604020202020204" pitchFamily="34" charset="0"/>
              <a:cs typeface="Arial" panose="020B0604020202020204" pitchFamily="34" charset="0"/>
            </a:endParaRPr>
          </a:p>
          <a:p>
            <a:endParaRPr lang="en-US" dirty="0"/>
          </a:p>
        </p:txBody>
      </p:sp>
      <p:sp>
        <p:nvSpPr>
          <p:cNvPr id="11" name="Text-Report any"/>
          <p:cNvSpPr txBox="1"/>
          <p:nvPr/>
        </p:nvSpPr>
        <p:spPr>
          <a:xfrm>
            <a:off x="2535810" y="4705515"/>
            <a:ext cx="4081805" cy="1015663"/>
          </a:xfrm>
          <a:prstGeom prst="rect">
            <a:avLst/>
          </a:prstGeom>
          <a:noFill/>
          <a:ln w="19050">
            <a:solidFill>
              <a:schemeClr val="tx1"/>
            </a:solidFill>
          </a:ln>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Report any problems with the radio system or portable radios to the Communications Unit.</a:t>
            </a:r>
          </a:p>
        </p:txBody>
      </p:sp>
      <p:grpSp>
        <p:nvGrpSpPr>
          <p:cNvPr id="8" name="Pic-Screen Bean radio R" title="Screen Bean with radio"/>
          <p:cNvGrpSpPr/>
          <p:nvPr/>
        </p:nvGrpSpPr>
        <p:grpSpPr>
          <a:xfrm flipH="1">
            <a:off x="7134052" y="4493284"/>
            <a:ext cx="1372584" cy="1957569"/>
            <a:chOff x="1381051" y="5671625"/>
            <a:chExt cx="671487" cy="1073844"/>
          </a:xfrm>
        </p:grpSpPr>
        <p:pic>
          <p:nvPicPr>
            <p:cNvPr id="9" name="Picture 8" descr="Screen Bean&#10;"/>
            <p:cNvPicPr>
              <a:picLocks noChangeAspect="1"/>
            </p:cNvPicPr>
            <p:nvPr/>
          </p:nvPicPr>
          <p:blipFill>
            <a:blip r:embed="rId2">
              <a:extLst>
                <a:ext uri="{BEBA8EAE-BF5A-486C-A8C5-ECC9F3942E4B}">
                  <a14:imgProps xmlns:a14="http://schemas.microsoft.com/office/drawing/2010/main">
                    <a14:imgLayer r:embed="rId3">
                      <a14:imgEffect>
                        <a14:backgroundRemoval t="0" b="100000" l="690" r="100000">
                          <a14:foregroundMark x1="2759" y1="47150" x2="2759" y2="47150"/>
                          <a14:foregroundMark x1="39310" y1="12435" x2="39310" y2="12435"/>
                          <a14:foregroundMark x1="50345" y1="92746" x2="50345" y2="92746"/>
                          <a14:foregroundMark x1="96552" y1="13990" x2="96552" y2="13990"/>
                          <a14:foregroundMark x1="51724" y1="16580" x2="51724" y2="16580"/>
                          <a14:foregroundMark x1="66897" y1="12953" x2="66897" y2="12953"/>
                        </a14:backgroundRemoval>
                      </a14:imgEffect>
                    </a14:imgLayer>
                  </a14:imgProps>
                </a:ext>
                <a:ext uri="{28A0092B-C50C-407E-A947-70E740481C1C}">
                  <a14:useLocalDpi xmlns:a14="http://schemas.microsoft.com/office/drawing/2010/main" val="0"/>
                </a:ext>
              </a:extLst>
            </a:blip>
            <a:stretch>
              <a:fillRect/>
            </a:stretch>
          </p:blipFill>
          <p:spPr>
            <a:xfrm>
              <a:off x="1381051" y="5941500"/>
              <a:ext cx="604018" cy="803969"/>
            </a:xfrm>
            <a:prstGeom prst="rect">
              <a:avLst/>
            </a:prstGeom>
          </p:spPr>
        </p:pic>
        <p:pic>
          <p:nvPicPr>
            <p:cNvPr id="10" name="Picture 9" descr="Screen Bean with Radio"/>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917600" y="5671625"/>
              <a:ext cx="134938" cy="539750"/>
            </a:xfrm>
            <a:prstGeom prst="rect">
              <a:avLst/>
            </a:prstGeom>
          </p:spPr>
        </p:pic>
      </p:grpSp>
      <p:grpSp>
        <p:nvGrpSpPr>
          <p:cNvPr id="5" name="Pic-Screen Bean radio L" title="Screen Bean with radio"/>
          <p:cNvGrpSpPr/>
          <p:nvPr/>
        </p:nvGrpSpPr>
        <p:grpSpPr>
          <a:xfrm>
            <a:off x="623092" y="4493284"/>
            <a:ext cx="1285949" cy="1957569"/>
            <a:chOff x="1381051" y="5671625"/>
            <a:chExt cx="671487" cy="1073844"/>
          </a:xfrm>
        </p:grpSpPr>
        <p:pic>
          <p:nvPicPr>
            <p:cNvPr id="6" name="Picture 5" descr="Screen Bean&#10;"/>
            <p:cNvPicPr>
              <a:picLocks noChangeAspect="1"/>
            </p:cNvPicPr>
            <p:nvPr/>
          </p:nvPicPr>
          <p:blipFill>
            <a:blip r:embed="rId2">
              <a:extLst>
                <a:ext uri="{BEBA8EAE-BF5A-486C-A8C5-ECC9F3942E4B}">
                  <a14:imgProps xmlns:a14="http://schemas.microsoft.com/office/drawing/2010/main">
                    <a14:imgLayer r:embed="rId3">
                      <a14:imgEffect>
                        <a14:backgroundRemoval t="0" b="100000" l="690" r="100000">
                          <a14:foregroundMark x1="2759" y1="47150" x2="2759" y2="47150"/>
                          <a14:foregroundMark x1="39310" y1="12435" x2="39310" y2="12435"/>
                          <a14:foregroundMark x1="50345" y1="92746" x2="50345" y2="92746"/>
                          <a14:foregroundMark x1="96552" y1="13990" x2="96552" y2="13990"/>
                          <a14:foregroundMark x1="51724" y1="16580" x2="51724" y2="16580"/>
                          <a14:foregroundMark x1="66897" y1="12953" x2="66897" y2="12953"/>
                        </a14:backgroundRemoval>
                      </a14:imgEffect>
                    </a14:imgLayer>
                  </a14:imgProps>
                </a:ext>
                <a:ext uri="{28A0092B-C50C-407E-A947-70E740481C1C}">
                  <a14:useLocalDpi xmlns:a14="http://schemas.microsoft.com/office/drawing/2010/main" val="0"/>
                </a:ext>
              </a:extLst>
            </a:blip>
            <a:stretch>
              <a:fillRect/>
            </a:stretch>
          </p:blipFill>
          <p:spPr>
            <a:xfrm>
              <a:off x="1381051" y="5941500"/>
              <a:ext cx="604018" cy="803969"/>
            </a:xfrm>
            <a:prstGeom prst="rect">
              <a:avLst/>
            </a:prstGeom>
          </p:spPr>
        </p:pic>
        <p:pic>
          <p:nvPicPr>
            <p:cNvPr id="7" name="Picture 6" descr="Screen Bean with Radio"/>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917600" y="5671625"/>
              <a:ext cx="134938" cy="539750"/>
            </a:xfrm>
            <a:prstGeom prst="rect">
              <a:avLst/>
            </a:prstGeom>
          </p:spPr>
        </p:pic>
      </p:grpSp>
    </p:spTree>
    <p:extLst>
      <p:ext uri="{BB962C8B-B14F-4D97-AF65-F5344CB8AC3E}">
        <p14:creationId xmlns:p14="http://schemas.microsoft.com/office/powerpoint/2010/main" val="740573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KEY THINGS –</a:t>
            </a:r>
            <a:br>
              <a:rPr lang="en-US" b="1" dirty="0"/>
            </a:br>
            <a:r>
              <a:rPr lang="en-US" b="1" dirty="0"/>
              <a:t>Proper Radio Protocol</a:t>
            </a:r>
          </a:p>
        </p:txBody>
      </p:sp>
      <p:sp>
        <p:nvSpPr>
          <p:cNvPr id="3" name="Main Text"/>
          <p:cNvSpPr>
            <a:spLocks noGrp="1"/>
          </p:cNvSpPr>
          <p:nvPr>
            <p:ph idx="1"/>
          </p:nvPr>
        </p:nvSpPr>
        <p:spPr>
          <a:xfrm>
            <a:off x="457200" y="1600199"/>
            <a:ext cx="8229600" cy="4942643"/>
          </a:xfrm>
        </p:spPr>
        <p:txBody>
          <a:bodyPr>
            <a:normAutofit fontScale="47500" lnSpcReduction="20000"/>
          </a:bodyPr>
          <a:lstStyle/>
          <a:p>
            <a:pPr lvl="0">
              <a:spcBef>
                <a:spcPts val="1200"/>
              </a:spcBef>
              <a:buFont typeface="Wingdings" panose="05000000000000000000" pitchFamily="2" charset="2"/>
              <a:buChar char="§"/>
            </a:pPr>
            <a:r>
              <a:rPr lang="en-US" sz="3400" b="1" dirty="0">
                <a:latin typeface="Arial" panose="020B0604020202020204" pitchFamily="34" charset="0"/>
                <a:cs typeface="Arial" panose="020B0604020202020204" pitchFamily="34" charset="0"/>
              </a:rPr>
              <a:t>Listen first – you don’t want to “walk” on someone else’s traffic.  Do not interrupt unless you have an emergency.</a:t>
            </a:r>
          </a:p>
          <a:p>
            <a:pPr>
              <a:spcBef>
                <a:spcPts val="1200"/>
              </a:spcBef>
              <a:buFont typeface="Wingdings" panose="05000000000000000000" pitchFamily="2" charset="2"/>
              <a:buChar char="§"/>
            </a:pPr>
            <a:r>
              <a:rPr lang="en-US" sz="3400" b="1" dirty="0">
                <a:latin typeface="Arial" panose="020B0604020202020204" pitchFamily="34" charset="0"/>
                <a:cs typeface="Arial" panose="020B0604020202020204" pitchFamily="34" charset="0"/>
              </a:rPr>
              <a:t>When initiating a call, use a to/from format and identify the channel you are using. This way, whoever you are calling knows on which channel to answer back. EXAMPLE: “Communications, Medic Matt on Command.” </a:t>
            </a:r>
            <a:endParaRPr lang="en-US" sz="3400" dirty="0">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
            </a:pPr>
            <a:r>
              <a:rPr lang="en-US" sz="3400" b="1" dirty="0">
                <a:latin typeface="Arial" panose="020B0604020202020204" pitchFamily="34" charset="0"/>
                <a:cs typeface="Arial" panose="020B0604020202020204" pitchFamily="34" charset="0"/>
              </a:rPr>
              <a:t>Know what you’re going to say before you press the PTT.                                      Remember, PTT stands for push-to-talk, not push-to-think.</a:t>
            </a:r>
            <a:endParaRPr lang="en-US" sz="3400" dirty="0">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
            </a:pPr>
            <a:r>
              <a:rPr lang="en-US" sz="3400" b="1" dirty="0">
                <a:latin typeface="Arial" panose="020B0604020202020204" pitchFamily="34" charset="0"/>
                <a:cs typeface="Arial" panose="020B0604020202020204" pitchFamily="34" charset="0"/>
              </a:rPr>
              <a:t>Key the mic, pause, then speak.  A pause allows the radio system components to link properly.</a:t>
            </a:r>
            <a:endParaRPr lang="en-US" sz="3400" dirty="0">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
            </a:pPr>
            <a:r>
              <a:rPr lang="en-US" sz="3400" b="1" dirty="0">
                <a:latin typeface="Arial" panose="020B0604020202020204" pitchFamily="34" charset="0"/>
                <a:cs typeface="Arial" panose="020B0604020202020204" pitchFamily="34" charset="0"/>
              </a:rPr>
              <a:t>Hold the mic within a few inches of your mouth with your                                                                         antenna aligned vertically.</a:t>
            </a:r>
            <a:endParaRPr lang="en-US" sz="3400" dirty="0">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
            </a:pPr>
            <a:r>
              <a:rPr lang="en-US" sz="3400" b="1" dirty="0">
                <a:latin typeface="Arial" panose="020B0604020202020204" pitchFamily="34" charset="0"/>
                <a:cs typeface="Arial" panose="020B0604020202020204" pitchFamily="34" charset="0"/>
              </a:rPr>
              <a:t>Use a normal voice; don’t whisper or shout.</a:t>
            </a:r>
            <a:endParaRPr lang="en-US" sz="3400" dirty="0">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
            </a:pPr>
            <a:r>
              <a:rPr lang="en-US" sz="3400" b="1" dirty="0">
                <a:latin typeface="Arial" panose="020B0604020202020204" pitchFamily="34" charset="0"/>
                <a:cs typeface="Arial" panose="020B0604020202020204" pitchFamily="34" charset="0"/>
              </a:rPr>
              <a:t>Speak slowly and distinctly; enunciate, don’t mumble.  </a:t>
            </a:r>
          </a:p>
          <a:p>
            <a:pPr>
              <a:spcBef>
                <a:spcPts val="1200"/>
              </a:spcBef>
              <a:buFont typeface="Wingdings" panose="05000000000000000000" pitchFamily="2" charset="2"/>
              <a:buChar char="§"/>
            </a:pPr>
            <a:r>
              <a:rPr lang="en-US" sz="3400" b="1" dirty="0" err="1">
                <a:latin typeface="Arial" panose="020B0604020202020204" pitchFamily="34" charset="0"/>
                <a:cs typeface="Arial" panose="020B0604020202020204" pitchFamily="34" charset="0"/>
              </a:rPr>
              <a:t>Unkey</a:t>
            </a:r>
            <a:r>
              <a:rPr lang="en-US" sz="3400" b="1" dirty="0">
                <a:latin typeface="Arial" panose="020B0604020202020204" pitchFamily="34" charset="0"/>
                <a:cs typeface="Arial" panose="020B0604020202020204" pitchFamily="34" charset="0"/>
              </a:rPr>
              <a:t> the mic and wait for a response. If you do not                                    receive a response within 10-15 seconds, repeat your call.</a:t>
            </a:r>
          </a:p>
          <a:p>
            <a:pPr>
              <a:spcBef>
                <a:spcPts val="1200"/>
              </a:spcBef>
              <a:buFont typeface="Wingdings" panose="05000000000000000000" pitchFamily="2" charset="2"/>
              <a:buChar char="§"/>
            </a:pPr>
            <a:r>
              <a:rPr lang="en-US" sz="3400" b="1" dirty="0">
                <a:latin typeface="Arial" panose="020B0604020202020204" pitchFamily="34" charset="0"/>
                <a:cs typeface="Arial" panose="020B0604020202020204" pitchFamily="34" charset="0"/>
              </a:rPr>
              <a:t>Confirm that relayed information is received and                                         understood.</a:t>
            </a:r>
            <a:endParaRPr lang="en-US" sz="3400" dirty="0">
              <a:latin typeface="Arial" panose="020B0604020202020204" pitchFamily="34" charset="0"/>
              <a:cs typeface="Arial" panose="020B0604020202020204" pitchFamily="34" charset="0"/>
            </a:endParaRPr>
          </a:p>
          <a:p>
            <a:endParaRPr lang="en-US" dirty="0"/>
          </a:p>
        </p:txBody>
      </p:sp>
      <p:pic>
        <p:nvPicPr>
          <p:cNvPr id="2" name="Pic-KimRadi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143" y="3838668"/>
            <a:ext cx="1812367" cy="2503283"/>
          </a:xfrm>
          <a:prstGeom prst="rect">
            <a:avLst/>
          </a:prstGeom>
        </p:spPr>
      </p:pic>
    </p:spTree>
    <p:extLst>
      <p:ext uri="{BB962C8B-B14F-4D97-AF65-F5344CB8AC3E}">
        <p14:creationId xmlns:p14="http://schemas.microsoft.com/office/powerpoint/2010/main" val="676039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3" name="Main Text"/>
          <p:cNvSpPr>
            <a:spLocks noGrp="1"/>
          </p:cNvSpPr>
          <p:nvPr>
            <p:ph idx="1"/>
          </p:nvPr>
        </p:nvSpPr>
        <p:spPr>
          <a:xfrm>
            <a:off x="457200" y="1600200"/>
            <a:ext cx="8229600" cy="5092831"/>
          </a:xfrm>
        </p:spPr>
        <p:txBody>
          <a:bodyPr lIns="91440">
            <a:normAutofit fontScale="55000" lnSpcReduction="20000"/>
          </a:bodyPr>
          <a:lstStyle/>
          <a:p>
            <a:pPr marL="82296" indent="0">
              <a:buNone/>
            </a:pPr>
            <a:r>
              <a:rPr lang="en-US" b="1" dirty="0">
                <a:latin typeface="Arial" panose="020B0604020202020204" pitchFamily="34" charset="0"/>
                <a:cs typeface="Arial" panose="020B0604020202020204" pitchFamily="34" charset="0"/>
              </a:rPr>
              <a:t>			RADIO CHECK – What is my signal strength? 			Can you hear me?</a:t>
            </a:r>
          </a:p>
          <a:p>
            <a:pPr marL="82296" lvl="0" indent="0">
              <a:buNone/>
            </a:pPr>
            <a:r>
              <a:rPr lang="en-US" b="1" dirty="0">
                <a:latin typeface="Arial" panose="020B0604020202020204" pitchFamily="34" charset="0"/>
                <a:cs typeface="Arial" panose="020B0604020202020204" pitchFamily="34" charset="0"/>
              </a:rPr>
              <a:t>			LOUD &amp; CLEAR (or “5-by-5”) – A response to 			“radio check” meaning your transmission is 			readable.</a:t>
            </a:r>
          </a:p>
          <a:p>
            <a:pPr marL="82296" lvl="0" indent="0">
              <a:buNone/>
            </a:pPr>
            <a:r>
              <a:rPr lang="en-US" b="1" dirty="0">
                <a:latin typeface="Arial" panose="020B0604020202020204" pitchFamily="34" charset="0"/>
                <a:cs typeface="Arial" panose="020B0604020202020204" pitchFamily="34" charset="0"/>
              </a:rPr>
              <a:t>			GO AHEAD – Said if another party calls you 			and you are ready to receive their transmission.</a:t>
            </a:r>
          </a:p>
          <a:p>
            <a:pPr marL="82296" lvl="0" indent="0">
              <a:buNone/>
            </a:pPr>
            <a:r>
              <a:rPr lang="en-US" b="1" dirty="0">
                <a:latin typeface="Arial" panose="020B0604020202020204" pitchFamily="34" charset="0"/>
                <a:cs typeface="Arial" panose="020B0604020202020204" pitchFamily="34" charset="0"/>
              </a:rPr>
              <a:t>			STAND BY – You acknowledge the other party’s 			call but are unable to respond immediately.</a:t>
            </a:r>
          </a:p>
          <a:p>
            <a:pPr marL="82296" indent="0">
              <a:buNone/>
            </a:pPr>
            <a:r>
              <a:rPr lang="en-US" b="1" dirty="0">
                <a:latin typeface="Arial" panose="020B0604020202020204" pitchFamily="34" charset="0"/>
                <a:cs typeface="Arial" panose="020B0604020202020204" pitchFamily="34" charset="0"/>
              </a:rPr>
              <a:t>COPY – You understood the transmission.</a:t>
            </a:r>
          </a:p>
          <a:p>
            <a:pPr marL="82296" indent="0">
              <a:buNone/>
            </a:pPr>
            <a:r>
              <a:rPr lang="en-US" b="1" dirty="0">
                <a:latin typeface="Arial" panose="020B0604020202020204" pitchFamily="34" charset="0"/>
                <a:cs typeface="Arial" panose="020B0604020202020204" pitchFamily="34" charset="0"/>
              </a:rPr>
              <a:t>SAY AGAIN – You are requesting the other party re-transmit their message.</a:t>
            </a:r>
          </a:p>
          <a:p>
            <a:pPr marL="82296" lvl="0" indent="0">
              <a:buNone/>
            </a:pPr>
            <a:r>
              <a:rPr lang="en-US" b="1" dirty="0">
                <a:latin typeface="Arial" panose="020B0604020202020204" pitchFamily="34" charset="0"/>
                <a:cs typeface="Arial" panose="020B0604020202020204" pitchFamily="34" charset="0"/>
              </a:rPr>
              <a:t>NEGATIVE – Same as “no”, but easier to understand over the radio.</a:t>
            </a:r>
          </a:p>
          <a:p>
            <a:pPr marL="82296" lvl="0" indent="0">
              <a:buNone/>
            </a:pPr>
            <a:r>
              <a:rPr lang="en-US" b="1" dirty="0">
                <a:latin typeface="Arial" panose="020B0604020202020204" pitchFamily="34" charset="0"/>
                <a:cs typeface="Arial" panose="020B0604020202020204" pitchFamily="34" charset="0"/>
              </a:rPr>
              <a:t>AFFIRMATIVE – Same as “yes”, but easier to understand over the radio.</a:t>
            </a:r>
          </a:p>
          <a:p>
            <a:pPr marL="82296" lvl="0" indent="0">
              <a:buNone/>
            </a:pPr>
            <a:r>
              <a:rPr lang="en-US" b="1" dirty="0">
                <a:latin typeface="Arial" panose="020B0604020202020204" pitchFamily="34" charset="0"/>
                <a:cs typeface="Arial" panose="020B0604020202020204" pitchFamily="34" charset="0"/>
              </a:rPr>
              <a:t>REPEAT – Used before you repeat something.   Example:  “There are cattle on the 409 road.  Repeat, there are cattle on the 409 road.”</a:t>
            </a:r>
          </a:p>
          <a:p>
            <a:pPr marL="82296" lvl="0" indent="0">
              <a:buNone/>
            </a:pPr>
            <a:r>
              <a:rPr lang="en-US" b="1" dirty="0">
                <a:latin typeface="Arial" panose="020B0604020202020204" pitchFamily="34" charset="0"/>
                <a:cs typeface="Arial" panose="020B0604020202020204" pitchFamily="34" charset="0"/>
              </a:rPr>
              <a:t>BREAK – Radios have time-out timers, so during long transmissions you need to </a:t>
            </a:r>
            <a:r>
              <a:rPr lang="en-US" b="1" dirty="0" err="1">
                <a:latin typeface="Arial" panose="020B0604020202020204" pitchFamily="34" charset="0"/>
                <a:cs typeface="Arial" panose="020B0604020202020204" pitchFamily="34" charset="0"/>
              </a:rPr>
              <a:t>unkey</a:t>
            </a:r>
            <a:r>
              <a:rPr lang="en-US" b="1" dirty="0">
                <a:latin typeface="Arial" panose="020B0604020202020204" pitchFamily="34" charset="0"/>
                <a:cs typeface="Arial" panose="020B0604020202020204" pitchFamily="34" charset="0"/>
              </a:rPr>
              <a:t> your radio every 1-2 minutes to reset, say “Break”, and then rekey to resume your message.</a:t>
            </a:r>
          </a:p>
          <a:p>
            <a:pPr marL="82296" lvl="0" indent="0" algn="ctr">
              <a:buNone/>
            </a:pPr>
            <a:r>
              <a:rPr lang="en-US" sz="3600" b="1" dirty="0">
                <a:solidFill>
                  <a:srgbClr val="FF0000"/>
                </a:solidFill>
                <a:latin typeface="Arial" panose="020B0604020202020204" pitchFamily="34" charset="0"/>
                <a:cs typeface="Arial" panose="020B0604020202020204" pitchFamily="34" charset="0"/>
              </a:rPr>
              <a:t>**USE PLAIN ENGLISH - DO NOT USE 10-CODES**</a:t>
            </a:r>
          </a:p>
          <a:p>
            <a:endParaRPr lang="en-US" dirty="0"/>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KEY THINGS – </a:t>
            </a:r>
            <a:br>
              <a:rPr lang="en-US" b="1" dirty="0"/>
            </a:br>
            <a:r>
              <a:rPr lang="en-US" b="1" dirty="0"/>
              <a:t>Learning the Lingo</a:t>
            </a:r>
          </a:p>
        </p:txBody>
      </p:sp>
      <p:pic>
        <p:nvPicPr>
          <p:cNvPr id="5" name="Pic-Briefing" title="Incident Management Team Member using a BK Radio during a morning brief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 y="1696155"/>
            <a:ext cx="2711778" cy="1858235"/>
          </a:xfrm>
          <a:prstGeom prst="rect">
            <a:avLst/>
          </a:prstGeom>
        </p:spPr>
      </p:pic>
    </p:spTree>
    <p:extLst>
      <p:ext uri="{BB962C8B-B14F-4D97-AF65-F5344CB8AC3E}">
        <p14:creationId xmlns:p14="http://schemas.microsoft.com/office/powerpoint/2010/main" val="3699170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6" name="Text-Thanks"/>
          <p:cNvSpPr>
            <a:spLocks noGrp="1" noChangeArrowheads="1"/>
          </p:cNvSpPr>
          <p:nvPr>
            <p:ph type="title"/>
          </p:nvPr>
        </p:nvSpPr>
        <p:spPr>
          <a:xfrm>
            <a:off x="0" y="531116"/>
            <a:ext cx="8054125" cy="2620962"/>
          </a:xfrm>
          <a:effectLst>
            <a:outerShdw dist="107763" dir="2700000" algn="ctr" rotWithShape="0">
              <a:schemeClr val="bg2">
                <a:alpha val="50000"/>
              </a:schemeClr>
            </a:outerShdw>
          </a:effectLst>
        </p:spPr>
        <p:txBody>
          <a:bodyPr anchor="t" anchorCtr="1">
            <a:normAutofit fontScale="90000"/>
          </a:bodyPr>
          <a:lstStyle/>
          <a:p>
            <a:pPr marL="0" indent="0" algn="l" eaLnBrk="1" hangingPunct="1">
              <a:spcAft>
                <a:spcPct val="25000"/>
              </a:spcAft>
              <a:buNone/>
              <a:defRPr/>
            </a:pPr>
            <a:r>
              <a:rPr lang="en-US" sz="8000" dirty="0">
                <a:solidFill>
                  <a:srgbClr val="FF0000"/>
                </a:solidFill>
                <a:latin typeface="Showcard Gothic" pitchFamily="82" charset="0"/>
              </a:rPr>
              <a:t>Thanks, and                                                        REMEMBER …</a:t>
            </a:r>
          </a:p>
          <a:p>
            <a:pPr marL="0" indent="0" algn="l" eaLnBrk="1" hangingPunct="1">
              <a:spcAft>
                <a:spcPct val="25000"/>
              </a:spcAft>
              <a:buNone/>
              <a:defRPr/>
            </a:pPr>
            <a:r>
              <a:rPr lang="en-US" sz="8000" b="1" dirty="0">
                <a:solidFill>
                  <a:srgbClr val="FF0000"/>
                </a:solidFill>
                <a:latin typeface="Showcard Gothic" pitchFamily="82" charset="0"/>
              </a:rPr>
              <a:t>                   </a:t>
            </a:r>
          </a:p>
        </p:txBody>
      </p:sp>
      <p:pic>
        <p:nvPicPr>
          <p:cNvPr id="5" name="Pic-Safety First" title="Safety Fir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305" y="3040566"/>
            <a:ext cx="6083694" cy="3051987"/>
          </a:xfrm>
          <a:prstGeom prst="rect">
            <a:avLst/>
          </a:prstGeom>
        </p:spPr>
      </p:pic>
    </p:spTree>
    <p:extLst>
      <p:ext uri="{BB962C8B-B14F-4D97-AF65-F5344CB8AC3E}">
        <p14:creationId xmlns:p14="http://schemas.microsoft.com/office/powerpoint/2010/main" val="396205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4" name="Title 1"/>
          <p:cNvSpPr>
            <a:spLocks noGrp="1"/>
          </p:cNvSpPr>
          <p:nvPr>
            <p:ph type="title"/>
          </p:nvPr>
        </p:nvSpPr>
        <p:spPr/>
        <p:txBody>
          <a:bodyPr anchor="t">
            <a:normAutofit fontScale="90000"/>
          </a:bodyPr>
          <a:lstStyle/>
          <a:p>
            <a:pPr algn="l"/>
            <a:r>
              <a:rPr lang="en-US" b="1" dirty="0"/>
              <a:t>RADIO THEORY BASICS – </a:t>
            </a:r>
            <a:br>
              <a:rPr lang="en-US" b="1" dirty="0"/>
            </a:br>
            <a:r>
              <a:rPr lang="en-US" b="1" dirty="0"/>
              <a:t>How does radio work?</a:t>
            </a:r>
          </a:p>
        </p:txBody>
      </p:sp>
      <p:sp>
        <p:nvSpPr>
          <p:cNvPr id="3" name="Main Text"/>
          <p:cNvSpPr>
            <a:spLocks noGrp="1"/>
          </p:cNvSpPr>
          <p:nvPr>
            <p:ph idx="1"/>
          </p:nvPr>
        </p:nvSpPr>
        <p:spPr/>
        <p:txBody>
          <a:bodyPr>
            <a:noAutofit/>
          </a:bodyPr>
          <a:lstStyle/>
          <a:p>
            <a:pPr marL="0" indent="0">
              <a:spcBef>
                <a:spcPct val="0"/>
              </a:spcBef>
              <a:buNone/>
            </a:pPr>
            <a:r>
              <a:rPr lang="en-US" altLang="en-US" sz="2000" b="1" dirty="0">
                <a:solidFill>
                  <a:schemeClr val="tx1"/>
                </a:solidFill>
                <a:effectLst/>
                <a:latin typeface="Arial" panose="020B0604020202020204" pitchFamily="34" charset="0"/>
                <a:cs typeface="Arial" panose="020B0604020202020204" pitchFamily="34" charset="0"/>
              </a:rPr>
              <a:t>When you have line of sight between two radios and enough power to cover the distance, thos</a:t>
            </a:r>
            <a:r>
              <a:rPr lang="en-US" altLang="en-US" sz="2000" b="1" dirty="0">
                <a:solidFill>
                  <a:schemeClr val="tx1"/>
                </a:solidFill>
                <a:latin typeface="Arial" panose="020B0604020202020204" pitchFamily="34" charset="0"/>
                <a:cs typeface="Arial" panose="020B0604020202020204" pitchFamily="34" charset="0"/>
              </a:rPr>
              <a:t>e radios should be able to speak directly to one another on a simplex channel without the use of intermediary equipment.  Simplex channels use the same frequency to transmit and receive and are also known as direct or car-to-car channels.</a:t>
            </a:r>
          </a:p>
          <a:p>
            <a:pPr>
              <a:spcBef>
                <a:spcPct val="0"/>
              </a:spcBef>
            </a:pPr>
            <a:endParaRPr lang="en-US" altLang="en-US" sz="2000" b="1" dirty="0">
              <a:solidFill>
                <a:schemeClr val="tx1"/>
              </a:solidFill>
              <a:effectLst/>
              <a:latin typeface="Arial" panose="020B0604020202020204" pitchFamily="34" charset="0"/>
              <a:cs typeface="Arial" panose="020B0604020202020204" pitchFamily="34" charset="0"/>
            </a:endParaRPr>
          </a:p>
          <a:p>
            <a:pPr marL="0" indent="0">
              <a:spcBef>
                <a:spcPct val="0"/>
              </a:spcBef>
              <a:buNone/>
            </a:pPr>
            <a:r>
              <a:rPr lang="en-US" altLang="en-US" sz="2000" b="1" dirty="0">
                <a:solidFill>
                  <a:schemeClr val="tx1"/>
                </a:solidFill>
                <a:effectLst/>
                <a:latin typeface="Arial" panose="020B0604020202020204" pitchFamily="34" charset="0"/>
                <a:cs typeface="Arial" panose="020B0604020202020204" pitchFamily="34" charset="0"/>
              </a:rPr>
              <a:t>Air-to-Ground and Tactical                                                       channels are examples of                                                           </a:t>
            </a:r>
            <a:r>
              <a:rPr lang="en-US" altLang="en-US" sz="2000" b="1" dirty="0">
                <a:solidFill>
                  <a:schemeClr val="tx1"/>
                </a:solidFill>
                <a:latin typeface="Arial" panose="020B0604020202020204" pitchFamily="34" charset="0"/>
                <a:cs typeface="Arial" panose="020B0604020202020204" pitchFamily="34" charset="0"/>
              </a:rPr>
              <a:t>s</a:t>
            </a:r>
            <a:r>
              <a:rPr lang="en-US" altLang="en-US" sz="2000" b="1" dirty="0">
                <a:solidFill>
                  <a:schemeClr val="tx1"/>
                </a:solidFill>
                <a:effectLst/>
                <a:latin typeface="Arial" panose="020B0604020202020204" pitchFamily="34" charset="0"/>
                <a:cs typeface="Arial" panose="020B0604020202020204" pitchFamily="34" charset="0"/>
              </a:rPr>
              <a:t>implex channels.</a:t>
            </a:r>
          </a:p>
          <a:p>
            <a:pPr marL="0" indent="0">
              <a:buNone/>
            </a:pPr>
            <a:endParaRPr lang="en-US" sz="2000" dirty="0"/>
          </a:p>
        </p:txBody>
      </p:sp>
      <p:pic>
        <p:nvPicPr>
          <p:cNvPr id="5" name="Pic-Screen Bean string telephone" descr="Screen Beans talking through two cans strung toget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0909" y="3886200"/>
            <a:ext cx="4522298" cy="266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9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9BBD7D-7A4D-4741-AB8F-0B618D2B8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43" y="1417638"/>
            <a:ext cx="8105313" cy="5341172"/>
          </a:xfrm>
          <a:prstGeom prst="rect">
            <a:avLst/>
          </a:prstGeom>
        </p:spPr>
      </p:pic>
      <p:sp>
        <p:nvSpPr>
          <p:cNvPr id="24"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RADIO THEORY BASICS – </a:t>
            </a:r>
            <a:br>
              <a:rPr lang="en-US" b="1" dirty="0"/>
            </a:br>
            <a:r>
              <a:rPr lang="en-US" sz="3600" b="1" dirty="0"/>
              <a:t>ICS-205 Incident Radio </a:t>
            </a:r>
            <a:r>
              <a:rPr lang="en-US" sz="3600" b="1" dirty="0" err="1"/>
              <a:t>Comm</a:t>
            </a:r>
            <a:r>
              <a:rPr lang="en-US" sz="3600" b="1" dirty="0"/>
              <a:t> Plan </a:t>
            </a:r>
            <a:endParaRPr lang="en-US" b="1" dirty="0"/>
          </a:p>
        </p:txBody>
      </p:sp>
      <p:sp>
        <p:nvSpPr>
          <p:cNvPr id="15" name="Text-Simplex Channels"/>
          <p:cNvSpPr txBox="1"/>
          <p:nvPr/>
        </p:nvSpPr>
        <p:spPr>
          <a:xfrm>
            <a:off x="2582749" y="1433107"/>
            <a:ext cx="4495800" cy="584775"/>
          </a:xfrm>
          <a:prstGeom prst="rect">
            <a:avLst/>
          </a:prstGeom>
          <a:solidFill>
            <a:schemeClr val="accent2">
              <a:lumMod val="20000"/>
              <a:lumOff val="80000"/>
            </a:schemeClr>
          </a:solidFill>
          <a:ln w="76200">
            <a:solidFill>
              <a:srgbClr val="00B050"/>
            </a:solidFill>
          </a:ln>
        </p:spPr>
        <p:txBody>
          <a:bodyPr wrap="square" rtlCol="0">
            <a:spAutoFit/>
          </a:bodyPr>
          <a:lstStyle/>
          <a:p>
            <a:pPr algn="ctr"/>
            <a:r>
              <a:rPr lang="en-US" sz="3200" b="1" dirty="0">
                <a:latin typeface="Comic Sans MS" panose="030F0702030302020204" pitchFamily="66" charset="0"/>
              </a:rPr>
              <a:t>Simplex Channels</a:t>
            </a:r>
          </a:p>
        </p:txBody>
      </p:sp>
      <p:sp>
        <p:nvSpPr>
          <p:cNvPr id="20" name="Text-Example" title="Example"/>
          <p:cNvSpPr/>
          <p:nvPr/>
        </p:nvSpPr>
        <p:spPr>
          <a:xfrm rot="361849">
            <a:off x="6898819" y="1492054"/>
            <a:ext cx="1348762" cy="381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EXAMPLE</a:t>
            </a:r>
          </a:p>
        </p:txBody>
      </p:sp>
      <p:sp>
        <p:nvSpPr>
          <p:cNvPr id="25" name="Text-TXRX"/>
          <p:cNvSpPr txBox="1"/>
          <p:nvPr/>
        </p:nvSpPr>
        <p:spPr>
          <a:xfrm>
            <a:off x="3605162" y="6561538"/>
            <a:ext cx="2277761" cy="261610"/>
          </a:xfrm>
          <a:prstGeom prst="rect">
            <a:avLst/>
          </a:prstGeom>
          <a:noFill/>
        </p:spPr>
        <p:txBody>
          <a:bodyPr wrap="square" rtlCol="0">
            <a:spAutoFit/>
          </a:bodyPr>
          <a:lstStyle/>
          <a:p>
            <a:r>
              <a:rPr lang="en-US" sz="1100" b="1" dirty="0">
                <a:solidFill>
                  <a:srgbClr val="FF0000"/>
                </a:solidFill>
                <a:latin typeface="Comic Sans MS" panose="030F0702030302020204" pitchFamily="66" charset="0"/>
              </a:rPr>
              <a:t>TX = Transmit   RX = Receive</a:t>
            </a:r>
          </a:p>
        </p:txBody>
      </p:sp>
      <p:grpSp>
        <p:nvGrpSpPr>
          <p:cNvPr id="3" name="Boxes around simplex channels" descr="Boxes around the simplex channels in the ICS-205"/>
          <p:cNvGrpSpPr/>
          <p:nvPr/>
        </p:nvGrpSpPr>
        <p:grpSpPr>
          <a:xfrm>
            <a:off x="519342" y="2255084"/>
            <a:ext cx="8238478" cy="3756145"/>
            <a:chOff x="541536" y="2434131"/>
            <a:chExt cx="8238478" cy="3756145"/>
          </a:xfrm>
        </p:grpSpPr>
        <p:sp>
          <p:nvSpPr>
            <p:cNvPr id="12" name="Rectangle 11" descr="Box around tactical simplex channels&#10;"/>
            <p:cNvSpPr/>
            <p:nvPr/>
          </p:nvSpPr>
          <p:spPr>
            <a:xfrm>
              <a:off x="541536" y="2434131"/>
              <a:ext cx="8105313" cy="139363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Box around other simplex channels"/>
            <p:cNvSpPr/>
            <p:nvPr/>
          </p:nvSpPr>
          <p:spPr>
            <a:xfrm>
              <a:off x="541536" y="4681033"/>
              <a:ext cx="8105313" cy="9232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Box around Airguard simplex channel"/>
            <p:cNvSpPr/>
            <p:nvPr/>
          </p:nvSpPr>
          <p:spPr>
            <a:xfrm>
              <a:off x="541536" y="5928666"/>
              <a:ext cx="8238478" cy="26161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Red Arrows" descr="Arrows point to the transmit and receive frequencies indicating that they are the same for simplex channels."/>
          <p:cNvGrpSpPr/>
          <p:nvPr/>
        </p:nvGrpSpPr>
        <p:grpSpPr>
          <a:xfrm>
            <a:off x="3891380" y="2666333"/>
            <a:ext cx="4427692" cy="853713"/>
            <a:chOff x="3891380" y="2666333"/>
            <a:chExt cx="4427692" cy="853713"/>
          </a:xfrm>
        </p:grpSpPr>
        <p:sp>
          <p:nvSpPr>
            <p:cNvPr id="16" name="TextBox 15"/>
            <p:cNvSpPr txBox="1"/>
            <p:nvPr/>
          </p:nvSpPr>
          <p:spPr>
            <a:xfrm>
              <a:off x="6795072" y="2666333"/>
              <a:ext cx="1524000" cy="830997"/>
            </a:xfrm>
            <a:prstGeom prst="rect">
              <a:avLst/>
            </a:prstGeom>
            <a:solidFill>
              <a:schemeClr val="accent2">
                <a:lumMod val="20000"/>
                <a:lumOff val="80000"/>
              </a:schemeClr>
            </a:solidFill>
            <a:ln w="76200">
              <a:solidFill>
                <a:srgbClr val="FF0000"/>
              </a:solidFill>
            </a:ln>
          </p:spPr>
          <p:txBody>
            <a:bodyPr wrap="square" rtlCol="0">
              <a:spAutoFit/>
            </a:bodyPr>
            <a:lstStyle/>
            <a:p>
              <a:pPr algn="ctr"/>
              <a:r>
                <a:rPr lang="en-US" sz="1600" b="1" dirty="0">
                  <a:latin typeface="Comic Sans MS" panose="030F0702030302020204" pitchFamily="66" charset="0"/>
                </a:rPr>
                <a:t>TX and RX frequencies are the same</a:t>
              </a:r>
            </a:p>
          </p:txBody>
        </p:sp>
        <p:cxnSp>
          <p:nvCxnSpPr>
            <p:cNvPr id="17" name="Straight Connector 16" descr="Null"/>
            <p:cNvCxnSpPr/>
            <p:nvPr/>
          </p:nvCxnSpPr>
          <p:spPr>
            <a:xfrm flipH="1">
              <a:off x="3891380" y="3497330"/>
              <a:ext cx="2991156" cy="2271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descr="Null"/>
            <p:cNvCxnSpPr/>
            <p:nvPr/>
          </p:nvCxnSpPr>
          <p:spPr>
            <a:xfrm flipV="1">
              <a:off x="3891380" y="2829496"/>
              <a:ext cx="0" cy="679192"/>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descr="Null"/>
            <p:cNvCxnSpPr/>
            <p:nvPr/>
          </p:nvCxnSpPr>
          <p:spPr>
            <a:xfrm flipV="1">
              <a:off x="5486400" y="2829496"/>
              <a:ext cx="0" cy="69055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187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RADIO THEORY BASICS – </a:t>
            </a:r>
            <a:br>
              <a:rPr lang="en-US" b="1" dirty="0"/>
            </a:br>
            <a:r>
              <a:rPr lang="en-US" b="1" dirty="0"/>
              <a:t>Repeaters </a:t>
            </a:r>
          </a:p>
        </p:txBody>
      </p:sp>
      <p:grpSp>
        <p:nvGrpSpPr>
          <p:cNvPr id="2" name="Pic-Mountains" descr="Mountains&#10;"/>
          <p:cNvGrpSpPr/>
          <p:nvPr/>
        </p:nvGrpSpPr>
        <p:grpSpPr>
          <a:xfrm>
            <a:off x="972355" y="4662179"/>
            <a:ext cx="7238999" cy="2123671"/>
            <a:chOff x="972355" y="4662179"/>
            <a:chExt cx="7238999" cy="2123671"/>
          </a:xfrm>
        </p:grpSpPr>
        <p:sp>
          <p:nvSpPr>
            <p:cNvPr id="23" name="Freeform 218" title="Mountains"/>
            <p:cNvSpPr>
              <a:spLocks/>
            </p:cNvSpPr>
            <p:nvPr/>
          </p:nvSpPr>
          <p:spPr bwMode="auto">
            <a:xfrm rot="30498">
              <a:off x="1707566" y="4662179"/>
              <a:ext cx="6491220" cy="2098085"/>
            </a:xfrm>
            <a:custGeom>
              <a:avLst/>
              <a:gdLst/>
              <a:ahLst/>
              <a:cxnLst>
                <a:cxn ang="0">
                  <a:pos x="124" y="1522"/>
                </a:cxn>
                <a:cxn ang="0">
                  <a:pos x="243" y="1396"/>
                </a:cxn>
                <a:cxn ang="0">
                  <a:pos x="360" y="1217"/>
                </a:cxn>
                <a:cxn ang="0">
                  <a:pos x="643" y="877"/>
                </a:cxn>
                <a:cxn ang="0">
                  <a:pos x="928" y="584"/>
                </a:cxn>
                <a:cxn ang="0">
                  <a:pos x="919" y="653"/>
                </a:cxn>
                <a:cxn ang="0">
                  <a:pos x="965" y="643"/>
                </a:cxn>
                <a:cxn ang="0">
                  <a:pos x="1228" y="284"/>
                </a:cxn>
                <a:cxn ang="0">
                  <a:pos x="1418" y="45"/>
                </a:cxn>
                <a:cxn ang="0">
                  <a:pos x="1389" y="201"/>
                </a:cxn>
                <a:cxn ang="0">
                  <a:pos x="1352" y="351"/>
                </a:cxn>
                <a:cxn ang="0">
                  <a:pos x="1531" y="233"/>
                </a:cxn>
                <a:cxn ang="0">
                  <a:pos x="1694" y="325"/>
                </a:cxn>
                <a:cxn ang="0">
                  <a:pos x="1798" y="422"/>
                </a:cxn>
                <a:cxn ang="0">
                  <a:pos x="1928" y="568"/>
                </a:cxn>
                <a:cxn ang="0">
                  <a:pos x="2017" y="651"/>
                </a:cxn>
                <a:cxn ang="0">
                  <a:pos x="1924" y="489"/>
                </a:cxn>
                <a:cxn ang="0">
                  <a:pos x="1798" y="272"/>
                </a:cxn>
                <a:cxn ang="0">
                  <a:pos x="1749" y="158"/>
                </a:cxn>
                <a:cxn ang="0">
                  <a:pos x="1701" y="140"/>
                </a:cxn>
                <a:cxn ang="0">
                  <a:pos x="1716" y="79"/>
                </a:cxn>
                <a:cxn ang="0">
                  <a:pos x="1811" y="126"/>
                </a:cxn>
                <a:cxn ang="0">
                  <a:pos x="1928" y="252"/>
                </a:cxn>
                <a:cxn ang="0">
                  <a:pos x="2021" y="396"/>
                </a:cxn>
                <a:cxn ang="0">
                  <a:pos x="2182" y="558"/>
                </a:cxn>
                <a:cxn ang="0">
                  <a:pos x="2434" y="795"/>
                </a:cxn>
                <a:cxn ang="0">
                  <a:pos x="2706" y="992"/>
                </a:cxn>
                <a:cxn ang="0">
                  <a:pos x="2873" y="1008"/>
                </a:cxn>
                <a:cxn ang="0">
                  <a:pos x="3002" y="895"/>
                </a:cxn>
                <a:cxn ang="0">
                  <a:pos x="3172" y="781"/>
                </a:cxn>
                <a:cxn ang="0">
                  <a:pos x="3368" y="572"/>
                </a:cxn>
                <a:cxn ang="0">
                  <a:pos x="3392" y="603"/>
                </a:cxn>
                <a:cxn ang="0">
                  <a:pos x="3381" y="747"/>
                </a:cxn>
                <a:cxn ang="0">
                  <a:pos x="3472" y="607"/>
                </a:cxn>
                <a:cxn ang="0">
                  <a:pos x="3593" y="710"/>
                </a:cxn>
                <a:cxn ang="0">
                  <a:pos x="3529" y="568"/>
                </a:cxn>
                <a:cxn ang="0">
                  <a:pos x="3744" y="777"/>
                </a:cxn>
                <a:cxn ang="0">
                  <a:pos x="3995" y="978"/>
                </a:cxn>
                <a:cxn ang="0">
                  <a:pos x="4296" y="881"/>
                </a:cxn>
                <a:cxn ang="0">
                  <a:pos x="4501" y="838"/>
                </a:cxn>
                <a:cxn ang="0">
                  <a:pos x="4594" y="767"/>
                </a:cxn>
                <a:cxn ang="0">
                  <a:pos x="4709" y="714"/>
                </a:cxn>
                <a:cxn ang="0">
                  <a:pos x="4810" y="664"/>
                </a:cxn>
                <a:cxn ang="0">
                  <a:pos x="4773" y="735"/>
                </a:cxn>
                <a:cxn ang="0">
                  <a:pos x="4881" y="702"/>
                </a:cxn>
                <a:cxn ang="0">
                  <a:pos x="5042" y="714"/>
                </a:cxn>
                <a:cxn ang="0">
                  <a:pos x="5130" y="755"/>
                </a:cxn>
                <a:cxn ang="0">
                  <a:pos x="5243" y="761"/>
                </a:cxn>
                <a:cxn ang="0">
                  <a:pos x="5541" y="913"/>
                </a:cxn>
                <a:cxn ang="0">
                  <a:pos x="5665" y="1019"/>
                </a:cxn>
                <a:cxn ang="0">
                  <a:pos x="5537" y="1000"/>
                </a:cxn>
                <a:cxn ang="0">
                  <a:pos x="5678" y="1043"/>
                </a:cxn>
                <a:cxn ang="0">
                  <a:pos x="5800" y="1092"/>
                </a:cxn>
                <a:cxn ang="0">
                  <a:pos x="5921" y="1130"/>
                </a:cxn>
                <a:cxn ang="0">
                  <a:pos x="6049" y="1177"/>
                </a:cxn>
                <a:cxn ang="0">
                  <a:pos x="6135" y="1223"/>
                </a:cxn>
                <a:cxn ang="0">
                  <a:pos x="6343" y="1321"/>
                </a:cxn>
                <a:cxn ang="0">
                  <a:pos x="6665" y="1497"/>
                </a:cxn>
                <a:cxn ang="0">
                  <a:pos x="6954" y="1601"/>
                </a:cxn>
              </a:cxnLst>
              <a:rect l="0" t="0" r="r" b="b"/>
              <a:pathLst>
                <a:path w="6954" h="1601">
                  <a:moveTo>
                    <a:pt x="0" y="1601"/>
                  </a:moveTo>
                  <a:lnTo>
                    <a:pt x="29" y="1587"/>
                  </a:lnTo>
                  <a:lnTo>
                    <a:pt x="51" y="1568"/>
                  </a:lnTo>
                  <a:lnTo>
                    <a:pt x="80" y="1554"/>
                  </a:lnTo>
                  <a:lnTo>
                    <a:pt x="100" y="1538"/>
                  </a:lnTo>
                  <a:lnTo>
                    <a:pt x="124" y="1522"/>
                  </a:lnTo>
                  <a:lnTo>
                    <a:pt x="144" y="1499"/>
                  </a:lnTo>
                  <a:lnTo>
                    <a:pt x="166" y="1483"/>
                  </a:lnTo>
                  <a:lnTo>
                    <a:pt x="184" y="1463"/>
                  </a:lnTo>
                  <a:lnTo>
                    <a:pt x="204" y="1443"/>
                  </a:lnTo>
                  <a:lnTo>
                    <a:pt x="221" y="1422"/>
                  </a:lnTo>
                  <a:lnTo>
                    <a:pt x="243" y="1396"/>
                  </a:lnTo>
                  <a:lnTo>
                    <a:pt x="263" y="1378"/>
                  </a:lnTo>
                  <a:lnTo>
                    <a:pt x="279" y="1351"/>
                  </a:lnTo>
                  <a:lnTo>
                    <a:pt x="296" y="1321"/>
                  </a:lnTo>
                  <a:lnTo>
                    <a:pt x="314" y="1298"/>
                  </a:lnTo>
                  <a:lnTo>
                    <a:pt x="329" y="1264"/>
                  </a:lnTo>
                  <a:lnTo>
                    <a:pt x="360" y="1217"/>
                  </a:lnTo>
                  <a:lnTo>
                    <a:pt x="394" y="1167"/>
                  </a:lnTo>
                  <a:lnTo>
                    <a:pt x="435" y="1110"/>
                  </a:lnTo>
                  <a:lnTo>
                    <a:pt x="486" y="1053"/>
                  </a:lnTo>
                  <a:lnTo>
                    <a:pt x="537" y="994"/>
                  </a:lnTo>
                  <a:lnTo>
                    <a:pt x="588" y="937"/>
                  </a:lnTo>
                  <a:lnTo>
                    <a:pt x="643" y="877"/>
                  </a:lnTo>
                  <a:lnTo>
                    <a:pt x="696" y="820"/>
                  </a:lnTo>
                  <a:lnTo>
                    <a:pt x="753" y="761"/>
                  </a:lnTo>
                  <a:lnTo>
                    <a:pt x="802" y="714"/>
                  </a:lnTo>
                  <a:lnTo>
                    <a:pt x="848" y="664"/>
                  </a:lnTo>
                  <a:lnTo>
                    <a:pt x="890" y="621"/>
                  </a:lnTo>
                  <a:lnTo>
                    <a:pt x="928" y="584"/>
                  </a:lnTo>
                  <a:lnTo>
                    <a:pt x="954" y="552"/>
                  </a:lnTo>
                  <a:lnTo>
                    <a:pt x="970" y="528"/>
                  </a:lnTo>
                  <a:lnTo>
                    <a:pt x="981" y="513"/>
                  </a:lnTo>
                  <a:lnTo>
                    <a:pt x="965" y="544"/>
                  </a:lnTo>
                  <a:lnTo>
                    <a:pt x="943" y="593"/>
                  </a:lnTo>
                  <a:lnTo>
                    <a:pt x="919" y="653"/>
                  </a:lnTo>
                  <a:lnTo>
                    <a:pt x="890" y="710"/>
                  </a:lnTo>
                  <a:lnTo>
                    <a:pt x="879" y="761"/>
                  </a:lnTo>
                  <a:lnTo>
                    <a:pt x="864" y="787"/>
                  </a:lnTo>
                  <a:lnTo>
                    <a:pt x="868" y="785"/>
                  </a:lnTo>
                  <a:lnTo>
                    <a:pt x="919" y="714"/>
                  </a:lnTo>
                  <a:lnTo>
                    <a:pt x="965" y="643"/>
                  </a:lnTo>
                  <a:lnTo>
                    <a:pt x="1010" y="574"/>
                  </a:lnTo>
                  <a:lnTo>
                    <a:pt x="1056" y="509"/>
                  </a:lnTo>
                  <a:lnTo>
                    <a:pt x="1100" y="446"/>
                  </a:lnTo>
                  <a:lnTo>
                    <a:pt x="1144" y="396"/>
                  </a:lnTo>
                  <a:lnTo>
                    <a:pt x="1184" y="337"/>
                  </a:lnTo>
                  <a:lnTo>
                    <a:pt x="1228" y="284"/>
                  </a:lnTo>
                  <a:lnTo>
                    <a:pt x="1268" y="233"/>
                  </a:lnTo>
                  <a:lnTo>
                    <a:pt x="1301" y="185"/>
                  </a:lnTo>
                  <a:lnTo>
                    <a:pt x="1334" y="142"/>
                  </a:lnTo>
                  <a:lnTo>
                    <a:pt x="1367" y="104"/>
                  </a:lnTo>
                  <a:lnTo>
                    <a:pt x="1398" y="71"/>
                  </a:lnTo>
                  <a:lnTo>
                    <a:pt x="1418" y="45"/>
                  </a:lnTo>
                  <a:lnTo>
                    <a:pt x="1438" y="24"/>
                  </a:lnTo>
                  <a:lnTo>
                    <a:pt x="1451" y="0"/>
                  </a:lnTo>
                  <a:lnTo>
                    <a:pt x="1462" y="45"/>
                  </a:lnTo>
                  <a:lnTo>
                    <a:pt x="1451" y="91"/>
                  </a:lnTo>
                  <a:lnTo>
                    <a:pt x="1427" y="142"/>
                  </a:lnTo>
                  <a:lnTo>
                    <a:pt x="1389" y="201"/>
                  </a:lnTo>
                  <a:lnTo>
                    <a:pt x="1352" y="254"/>
                  </a:lnTo>
                  <a:lnTo>
                    <a:pt x="1321" y="311"/>
                  </a:lnTo>
                  <a:lnTo>
                    <a:pt x="1301" y="361"/>
                  </a:lnTo>
                  <a:lnTo>
                    <a:pt x="1299" y="406"/>
                  </a:lnTo>
                  <a:lnTo>
                    <a:pt x="1323" y="375"/>
                  </a:lnTo>
                  <a:lnTo>
                    <a:pt x="1352" y="351"/>
                  </a:lnTo>
                  <a:lnTo>
                    <a:pt x="1383" y="325"/>
                  </a:lnTo>
                  <a:lnTo>
                    <a:pt x="1414" y="302"/>
                  </a:lnTo>
                  <a:lnTo>
                    <a:pt x="1445" y="286"/>
                  </a:lnTo>
                  <a:lnTo>
                    <a:pt x="1476" y="268"/>
                  </a:lnTo>
                  <a:lnTo>
                    <a:pt x="1507" y="252"/>
                  </a:lnTo>
                  <a:lnTo>
                    <a:pt x="1531" y="233"/>
                  </a:lnTo>
                  <a:lnTo>
                    <a:pt x="1562" y="221"/>
                  </a:lnTo>
                  <a:lnTo>
                    <a:pt x="1593" y="225"/>
                  </a:lnTo>
                  <a:lnTo>
                    <a:pt x="1617" y="237"/>
                  </a:lnTo>
                  <a:lnTo>
                    <a:pt x="1643" y="264"/>
                  </a:lnTo>
                  <a:lnTo>
                    <a:pt x="1668" y="294"/>
                  </a:lnTo>
                  <a:lnTo>
                    <a:pt x="1694" y="325"/>
                  </a:lnTo>
                  <a:lnTo>
                    <a:pt x="1723" y="353"/>
                  </a:lnTo>
                  <a:lnTo>
                    <a:pt x="1754" y="379"/>
                  </a:lnTo>
                  <a:lnTo>
                    <a:pt x="1758" y="388"/>
                  </a:lnTo>
                  <a:lnTo>
                    <a:pt x="1767" y="396"/>
                  </a:lnTo>
                  <a:lnTo>
                    <a:pt x="1780" y="410"/>
                  </a:lnTo>
                  <a:lnTo>
                    <a:pt x="1798" y="422"/>
                  </a:lnTo>
                  <a:lnTo>
                    <a:pt x="1813" y="442"/>
                  </a:lnTo>
                  <a:lnTo>
                    <a:pt x="1838" y="467"/>
                  </a:lnTo>
                  <a:lnTo>
                    <a:pt x="1858" y="491"/>
                  </a:lnTo>
                  <a:lnTo>
                    <a:pt x="1882" y="517"/>
                  </a:lnTo>
                  <a:lnTo>
                    <a:pt x="1904" y="544"/>
                  </a:lnTo>
                  <a:lnTo>
                    <a:pt x="1928" y="568"/>
                  </a:lnTo>
                  <a:lnTo>
                    <a:pt x="1946" y="593"/>
                  </a:lnTo>
                  <a:lnTo>
                    <a:pt x="1966" y="611"/>
                  </a:lnTo>
                  <a:lnTo>
                    <a:pt x="1979" y="627"/>
                  </a:lnTo>
                  <a:lnTo>
                    <a:pt x="1997" y="639"/>
                  </a:lnTo>
                  <a:lnTo>
                    <a:pt x="2010" y="651"/>
                  </a:lnTo>
                  <a:lnTo>
                    <a:pt x="2017" y="651"/>
                  </a:lnTo>
                  <a:lnTo>
                    <a:pt x="2010" y="631"/>
                  </a:lnTo>
                  <a:lnTo>
                    <a:pt x="1997" y="613"/>
                  </a:lnTo>
                  <a:lnTo>
                    <a:pt x="1979" y="584"/>
                  </a:lnTo>
                  <a:lnTo>
                    <a:pt x="1966" y="558"/>
                  </a:lnTo>
                  <a:lnTo>
                    <a:pt x="1946" y="522"/>
                  </a:lnTo>
                  <a:lnTo>
                    <a:pt x="1924" y="489"/>
                  </a:lnTo>
                  <a:lnTo>
                    <a:pt x="1904" y="448"/>
                  </a:lnTo>
                  <a:lnTo>
                    <a:pt x="1882" y="422"/>
                  </a:lnTo>
                  <a:lnTo>
                    <a:pt x="1858" y="382"/>
                  </a:lnTo>
                  <a:lnTo>
                    <a:pt x="1838" y="341"/>
                  </a:lnTo>
                  <a:lnTo>
                    <a:pt x="1820" y="311"/>
                  </a:lnTo>
                  <a:lnTo>
                    <a:pt x="1798" y="272"/>
                  </a:lnTo>
                  <a:lnTo>
                    <a:pt x="1783" y="237"/>
                  </a:lnTo>
                  <a:lnTo>
                    <a:pt x="1774" y="211"/>
                  </a:lnTo>
                  <a:lnTo>
                    <a:pt x="1763" y="185"/>
                  </a:lnTo>
                  <a:lnTo>
                    <a:pt x="1758" y="164"/>
                  </a:lnTo>
                  <a:lnTo>
                    <a:pt x="1758" y="160"/>
                  </a:lnTo>
                  <a:lnTo>
                    <a:pt x="1749" y="158"/>
                  </a:lnTo>
                  <a:lnTo>
                    <a:pt x="1743" y="158"/>
                  </a:lnTo>
                  <a:lnTo>
                    <a:pt x="1732" y="154"/>
                  </a:lnTo>
                  <a:lnTo>
                    <a:pt x="1727" y="150"/>
                  </a:lnTo>
                  <a:lnTo>
                    <a:pt x="1716" y="150"/>
                  </a:lnTo>
                  <a:lnTo>
                    <a:pt x="1712" y="142"/>
                  </a:lnTo>
                  <a:lnTo>
                    <a:pt x="1701" y="140"/>
                  </a:lnTo>
                  <a:lnTo>
                    <a:pt x="1701" y="126"/>
                  </a:lnTo>
                  <a:lnTo>
                    <a:pt x="1699" y="110"/>
                  </a:lnTo>
                  <a:lnTo>
                    <a:pt x="1694" y="93"/>
                  </a:lnTo>
                  <a:lnTo>
                    <a:pt x="1681" y="83"/>
                  </a:lnTo>
                  <a:lnTo>
                    <a:pt x="1701" y="79"/>
                  </a:lnTo>
                  <a:lnTo>
                    <a:pt x="1716" y="79"/>
                  </a:lnTo>
                  <a:lnTo>
                    <a:pt x="1736" y="83"/>
                  </a:lnTo>
                  <a:lnTo>
                    <a:pt x="1754" y="87"/>
                  </a:lnTo>
                  <a:lnTo>
                    <a:pt x="1767" y="93"/>
                  </a:lnTo>
                  <a:lnTo>
                    <a:pt x="1783" y="104"/>
                  </a:lnTo>
                  <a:lnTo>
                    <a:pt x="1798" y="116"/>
                  </a:lnTo>
                  <a:lnTo>
                    <a:pt x="1811" y="126"/>
                  </a:lnTo>
                  <a:lnTo>
                    <a:pt x="1836" y="142"/>
                  </a:lnTo>
                  <a:lnTo>
                    <a:pt x="1853" y="164"/>
                  </a:lnTo>
                  <a:lnTo>
                    <a:pt x="1873" y="183"/>
                  </a:lnTo>
                  <a:lnTo>
                    <a:pt x="1893" y="207"/>
                  </a:lnTo>
                  <a:lnTo>
                    <a:pt x="1913" y="227"/>
                  </a:lnTo>
                  <a:lnTo>
                    <a:pt x="1928" y="252"/>
                  </a:lnTo>
                  <a:lnTo>
                    <a:pt x="1946" y="276"/>
                  </a:lnTo>
                  <a:lnTo>
                    <a:pt x="1957" y="300"/>
                  </a:lnTo>
                  <a:lnTo>
                    <a:pt x="1975" y="321"/>
                  </a:lnTo>
                  <a:lnTo>
                    <a:pt x="1990" y="349"/>
                  </a:lnTo>
                  <a:lnTo>
                    <a:pt x="2003" y="371"/>
                  </a:lnTo>
                  <a:lnTo>
                    <a:pt x="2021" y="396"/>
                  </a:lnTo>
                  <a:lnTo>
                    <a:pt x="2041" y="416"/>
                  </a:lnTo>
                  <a:lnTo>
                    <a:pt x="2054" y="432"/>
                  </a:lnTo>
                  <a:lnTo>
                    <a:pt x="2074" y="453"/>
                  </a:lnTo>
                  <a:lnTo>
                    <a:pt x="2092" y="475"/>
                  </a:lnTo>
                  <a:lnTo>
                    <a:pt x="2136" y="517"/>
                  </a:lnTo>
                  <a:lnTo>
                    <a:pt x="2182" y="558"/>
                  </a:lnTo>
                  <a:lnTo>
                    <a:pt x="2226" y="601"/>
                  </a:lnTo>
                  <a:lnTo>
                    <a:pt x="2268" y="639"/>
                  </a:lnTo>
                  <a:lnTo>
                    <a:pt x="2308" y="682"/>
                  </a:lnTo>
                  <a:lnTo>
                    <a:pt x="2352" y="720"/>
                  </a:lnTo>
                  <a:lnTo>
                    <a:pt x="2392" y="761"/>
                  </a:lnTo>
                  <a:lnTo>
                    <a:pt x="2434" y="795"/>
                  </a:lnTo>
                  <a:lnTo>
                    <a:pt x="2480" y="832"/>
                  </a:lnTo>
                  <a:lnTo>
                    <a:pt x="2525" y="866"/>
                  </a:lnTo>
                  <a:lnTo>
                    <a:pt x="2569" y="903"/>
                  </a:lnTo>
                  <a:lnTo>
                    <a:pt x="2613" y="935"/>
                  </a:lnTo>
                  <a:lnTo>
                    <a:pt x="2659" y="962"/>
                  </a:lnTo>
                  <a:lnTo>
                    <a:pt x="2706" y="992"/>
                  </a:lnTo>
                  <a:lnTo>
                    <a:pt x="2752" y="1019"/>
                  </a:lnTo>
                  <a:lnTo>
                    <a:pt x="2798" y="1043"/>
                  </a:lnTo>
                  <a:lnTo>
                    <a:pt x="2818" y="1047"/>
                  </a:lnTo>
                  <a:lnTo>
                    <a:pt x="2832" y="1041"/>
                  </a:lnTo>
                  <a:lnTo>
                    <a:pt x="2851" y="1027"/>
                  </a:lnTo>
                  <a:lnTo>
                    <a:pt x="2873" y="1008"/>
                  </a:lnTo>
                  <a:lnTo>
                    <a:pt x="2889" y="988"/>
                  </a:lnTo>
                  <a:lnTo>
                    <a:pt x="2909" y="968"/>
                  </a:lnTo>
                  <a:lnTo>
                    <a:pt x="2929" y="943"/>
                  </a:lnTo>
                  <a:lnTo>
                    <a:pt x="2946" y="929"/>
                  </a:lnTo>
                  <a:lnTo>
                    <a:pt x="2973" y="913"/>
                  </a:lnTo>
                  <a:lnTo>
                    <a:pt x="3002" y="895"/>
                  </a:lnTo>
                  <a:lnTo>
                    <a:pt x="3032" y="881"/>
                  </a:lnTo>
                  <a:lnTo>
                    <a:pt x="3059" y="864"/>
                  </a:lnTo>
                  <a:lnTo>
                    <a:pt x="3088" y="842"/>
                  </a:lnTo>
                  <a:lnTo>
                    <a:pt x="3116" y="822"/>
                  </a:lnTo>
                  <a:lnTo>
                    <a:pt x="3145" y="803"/>
                  </a:lnTo>
                  <a:lnTo>
                    <a:pt x="3172" y="781"/>
                  </a:lnTo>
                  <a:lnTo>
                    <a:pt x="3205" y="753"/>
                  </a:lnTo>
                  <a:lnTo>
                    <a:pt x="3242" y="716"/>
                  </a:lnTo>
                  <a:lnTo>
                    <a:pt x="3278" y="682"/>
                  </a:lnTo>
                  <a:lnTo>
                    <a:pt x="3313" y="643"/>
                  </a:lnTo>
                  <a:lnTo>
                    <a:pt x="3346" y="607"/>
                  </a:lnTo>
                  <a:lnTo>
                    <a:pt x="3368" y="572"/>
                  </a:lnTo>
                  <a:lnTo>
                    <a:pt x="3381" y="544"/>
                  </a:lnTo>
                  <a:lnTo>
                    <a:pt x="3388" y="526"/>
                  </a:lnTo>
                  <a:lnTo>
                    <a:pt x="3392" y="528"/>
                  </a:lnTo>
                  <a:lnTo>
                    <a:pt x="3392" y="544"/>
                  </a:lnTo>
                  <a:lnTo>
                    <a:pt x="3392" y="572"/>
                  </a:lnTo>
                  <a:lnTo>
                    <a:pt x="3392" y="603"/>
                  </a:lnTo>
                  <a:lnTo>
                    <a:pt x="3392" y="639"/>
                  </a:lnTo>
                  <a:lnTo>
                    <a:pt x="3388" y="682"/>
                  </a:lnTo>
                  <a:lnTo>
                    <a:pt x="3375" y="722"/>
                  </a:lnTo>
                  <a:lnTo>
                    <a:pt x="3355" y="767"/>
                  </a:lnTo>
                  <a:lnTo>
                    <a:pt x="3368" y="761"/>
                  </a:lnTo>
                  <a:lnTo>
                    <a:pt x="3381" y="747"/>
                  </a:lnTo>
                  <a:lnTo>
                    <a:pt x="3399" y="722"/>
                  </a:lnTo>
                  <a:lnTo>
                    <a:pt x="3412" y="696"/>
                  </a:lnTo>
                  <a:lnTo>
                    <a:pt x="3430" y="668"/>
                  </a:lnTo>
                  <a:lnTo>
                    <a:pt x="3443" y="639"/>
                  </a:lnTo>
                  <a:lnTo>
                    <a:pt x="3454" y="621"/>
                  </a:lnTo>
                  <a:lnTo>
                    <a:pt x="3472" y="607"/>
                  </a:lnTo>
                  <a:lnTo>
                    <a:pt x="3481" y="621"/>
                  </a:lnTo>
                  <a:lnTo>
                    <a:pt x="3503" y="639"/>
                  </a:lnTo>
                  <a:lnTo>
                    <a:pt x="3534" y="664"/>
                  </a:lnTo>
                  <a:lnTo>
                    <a:pt x="3556" y="688"/>
                  </a:lnTo>
                  <a:lnTo>
                    <a:pt x="3580" y="702"/>
                  </a:lnTo>
                  <a:lnTo>
                    <a:pt x="3593" y="710"/>
                  </a:lnTo>
                  <a:lnTo>
                    <a:pt x="3587" y="698"/>
                  </a:lnTo>
                  <a:lnTo>
                    <a:pt x="3576" y="682"/>
                  </a:lnTo>
                  <a:lnTo>
                    <a:pt x="3562" y="653"/>
                  </a:lnTo>
                  <a:lnTo>
                    <a:pt x="3554" y="623"/>
                  </a:lnTo>
                  <a:lnTo>
                    <a:pt x="3543" y="595"/>
                  </a:lnTo>
                  <a:lnTo>
                    <a:pt x="3529" y="568"/>
                  </a:lnTo>
                  <a:lnTo>
                    <a:pt x="3525" y="550"/>
                  </a:lnTo>
                  <a:lnTo>
                    <a:pt x="3521" y="536"/>
                  </a:lnTo>
                  <a:lnTo>
                    <a:pt x="3587" y="601"/>
                  </a:lnTo>
                  <a:lnTo>
                    <a:pt x="3642" y="664"/>
                  </a:lnTo>
                  <a:lnTo>
                    <a:pt x="3697" y="720"/>
                  </a:lnTo>
                  <a:lnTo>
                    <a:pt x="3744" y="777"/>
                  </a:lnTo>
                  <a:lnTo>
                    <a:pt x="3790" y="828"/>
                  </a:lnTo>
                  <a:lnTo>
                    <a:pt x="3832" y="868"/>
                  </a:lnTo>
                  <a:lnTo>
                    <a:pt x="3874" y="905"/>
                  </a:lnTo>
                  <a:lnTo>
                    <a:pt x="3918" y="937"/>
                  </a:lnTo>
                  <a:lnTo>
                    <a:pt x="3956" y="962"/>
                  </a:lnTo>
                  <a:lnTo>
                    <a:pt x="3995" y="978"/>
                  </a:lnTo>
                  <a:lnTo>
                    <a:pt x="4042" y="982"/>
                  </a:lnTo>
                  <a:lnTo>
                    <a:pt x="4081" y="982"/>
                  </a:lnTo>
                  <a:lnTo>
                    <a:pt x="4130" y="978"/>
                  </a:lnTo>
                  <a:lnTo>
                    <a:pt x="4183" y="956"/>
                  </a:lnTo>
                  <a:lnTo>
                    <a:pt x="4236" y="925"/>
                  </a:lnTo>
                  <a:lnTo>
                    <a:pt x="4296" y="881"/>
                  </a:lnTo>
                  <a:lnTo>
                    <a:pt x="4313" y="874"/>
                  </a:lnTo>
                  <a:lnTo>
                    <a:pt x="4344" y="868"/>
                  </a:lnTo>
                  <a:lnTo>
                    <a:pt x="4380" y="864"/>
                  </a:lnTo>
                  <a:lnTo>
                    <a:pt x="4422" y="852"/>
                  </a:lnTo>
                  <a:lnTo>
                    <a:pt x="4466" y="846"/>
                  </a:lnTo>
                  <a:lnTo>
                    <a:pt x="4501" y="838"/>
                  </a:lnTo>
                  <a:lnTo>
                    <a:pt x="4528" y="832"/>
                  </a:lnTo>
                  <a:lnTo>
                    <a:pt x="4536" y="820"/>
                  </a:lnTo>
                  <a:lnTo>
                    <a:pt x="4552" y="806"/>
                  </a:lnTo>
                  <a:lnTo>
                    <a:pt x="4563" y="791"/>
                  </a:lnTo>
                  <a:lnTo>
                    <a:pt x="4576" y="777"/>
                  </a:lnTo>
                  <a:lnTo>
                    <a:pt x="4594" y="767"/>
                  </a:lnTo>
                  <a:lnTo>
                    <a:pt x="4614" y="755"/>
                  </a:lnTo>
                  <a:lnTo>
                    <a:pt x="4631" y="747"/>
                  </a:lnTo>
                  <a:lnTo>
                    <a:pt x="4651" y="735"/>
                  </a:lnTo>
                  <a:lnTo>
                    <a:pt x="4664" y="728"/>
                  </a:lnTo>
                  <a:lnTo>
                    <a:pt x="4689" y="720"/>
                  </a:lnTo>
                  <a:lnTo>
                    <a:pt x="4709" y="714"/>
                  </a:lnTo>
                  <a:lnTo>
                    <a:pt x="4728" y="702"/>
                  </a:lnTo>
                  <a:lnTo>
                    <a:pt x="4748" y="696"/>
                  </a:lnTo>
                  <a:lnTo>
                    <a:pt x="4764" y="688"/>
                  </a:lnTo>
                  <a:lnTo>
                    <a:pt x="4784" y="682"/>
                  </a:lnTo>
                  <a:lnTo>
                    <a:pt x="4797" y="670"/>
                  </a:lnTo>
                  <a:lnTo>
                    <a:pt x="4810" y="664"/>
                  </a:lnTo>
                  <a:lnTo>
                    <a:pt x="4815" y="664"/>
                  </a:lnTo>
                  <a:lnTo>
                    <a:pt x="4806" y="670"/>
                  </a:lnTo>
                  <a:lnTo>
                    <a:pt x="4799" y="684"/>
                  </a:lnTo>
                  <a:lnTo>
                    <a:pt x="4788" y="702"/>
                  </a:lnTo>
                  <a:lnTo>
                    <a:pt x="4779" y="720"/>
                  </a:lnTo>
                  <a:lnTo>
                    <a:pt x="4773" y="735"/>
                  </a:lnTo>
                  <a:lnTo>
                    <a:pt x="4764" y="749"/>
                  </a:lnTo>
                  <a:lnTo>
                    <a:pt x="4766" y="753"/>
                  </a:lnTo>
                  <a:lnTo>
                    <a:pt x="4799" y="755"/>
                  </a:lnTo>
                  <a:lnTo>
                    <a:pt x="4830" y="747"/>
                  </a:lnTo>
                  <a:lnTo>
                    <a:pt x="4852" y="728"/>
                  </a:lnTo>
                  <a:lnTo>
                    <a:pt x="4881" y="702"/>
                  </a:lnTo>
                  <a:lnTo>
                    <a:pt x="4903" y="684"/>
                  </a:lnTo>
                  <a:lnTo>
                    <a:pt x="4929" y="668"/>
                  </a:lnTo>
                  <a:lnTo>
                    <a:pt x="4956" y="657"/>
                  </a:lnTo>
                  <a:lnTo>
                    <a:pt x="4980" y="670"/>
                  </a:lnTo>
                  <a:lnTo>
                    <a:pt x="5009" y="688"/>
                  </a:lnTo>
                  <a:lnTo>
                    <a:pt x="5042" y="714"/>
                  </a:lnTo>
                  <a:lnTo>
                    <a:pt x="5073" y="735"/>
                  </a:lnTo>
                  <a:lnTo>
                    <a:pt x="5097" y="753"/>
                  </a:lnTo>
                  <a:lnTo>
                    <a:pt x="5119" y="761"/>
                  </a:lnTo>
                  <a:lnTo>
                    <a:pt x="5133" y="771"/>
                  </a:lnTo>
                  <a:lnTo>
                    <a:pt x="5135" y="767"/>
                  </a:lnTo>
                  <a:lnTo>
                    <a:pt x="5130" y="755"/>
                  </a:lnTo>
                  <a:lnTo>
                    <a:pt x="5119" y="739"/>
                  </a:lnTo>
                  <a:lnTo>
                    <a:pt x="5130" y="728"/>
                  </a:lnTo>
                  <a:lnTo>
                    <a:pt x="5144" y="728"/>
                  </a:lnTo>
                  <a:lnTo>
                    <a:pt x="5166" y="730"/>
                  </a:lnTo>
                  <a:lnTo>
                    <a:pt x="5201" y="747"/>
                  </a:lnTo>
                  <a:lnTo>
                    <a:pt x="5243" y="761"/>
                  </a:lnTo>
                  <a:lnTo>
                    <a:pt x="5287" y="781"/>
                  </a:lnTo>
                  <a:lnTo>
                    <a:pt x="5338" y="806"/>
                  </a:lnTo>
                  <a:lnTo>
                    <a:pt x="5389" y="832"/>
                  </a:lnTo>
                  <a:lnTo>
                    <a:pt x="5442" y="860"/>
                  </a:lnTo>
                  <a:lnTo>
                    <a:pt x="5495" y="889"/>
                  </a:lnTo>
                  <a:lnTo>
                    <a:pt x="5541" y="913"/>
                  </a:lnTo>
                  <a:lnTo>
                    <a:pt x="5594" y="943"/>
                  </a:lnTo>
                  <a:lnTo>
                    <a:pt x="5634" y="968"/>
                  </a:lnTo>
                  <a:lnTo>
                    <a:pt x="5669" y="982"/>
                  </a:lnTo>
                  <a:lnTo>
                    <a:pt x="5698" y="1002"/>
                  </a:lnTo>
                  <a:lnTo>
                    <a:pt x="5678" y="1019"/>
                  </a:lnTo>
                  <a:lnTo>
                    <a:pt x="5665" y="1019"/>
                  </a:lnTo>
                  <a:lnTo>
                    <a:pt x="5643" y="1019"/>
                  </a:lnTo>
                  <a:lnTo>
                    <a:pt x="5618" y="1008"/>
                  </a:lnTo>
                  <a:lnTo>
                    <a:pt x="5603" y="1002"/>
                  </a:lnTo>
                  <a:lnTo>
                    <a:pt x="5579" y="1000"/>
                  </a:lnTo>
                  <a:lnTo>
                    <a:pt x="5557" y="994"/>
                  </a:lnTo>
                  <a:lnTo>
                    <a:pt x="5537" y="1000"/>
                  </a:lnTo>
                  <a:lnTo>
                    <a:pt x="5552" y="1002"/>
                  </a:lnTo>
                  <a:lnTo>
                    <a:pt x="5574" y="1006"/>
                  </a:lnTo>
                  <a:lnTo>
                    <a:pt x="5603" y="1019"/>
                  </a:lnTo>
                  <a:lnTo>
                    <a:pt x="5632" y="1021"/>
                  </a:lnTo>
                  <a:lnTo>
                    <a:pt x="5652" y="1033"/>
                  </a:lnTo>
                  <a:lnTo>
                    <a:pt x="5678" y="1043"/>
                  </a:lnTo>
                  <a:lnTo>
                    <a:pt x="5698" y="1053"/>
                  </a:lnTo>
                  <a:lnTo>
                    <a:pt x="5716" y="1059"/>
                  </a:lnTo>
                  <a:lnTo>
                    <a:pt x="5735" y="1069"/>
                  </a:lnTo>
                  <a:lnTo>
                    <a:pt x="5760" y="1077"/>
                  </a:lnTo>
                  <a:lnTo>
                    <a:pt x="5780" y="1083"/>
                  </a:lnTo>
                  <a:lnTo>
                    <a:pt x="5800" y="1092"/>
                  </a:lnTo>
                  <a:lnTo>
                    <a:pt x="5824" y="1098"/>
                  </a:lnTo>
                  <a:lnTo>
                    <a:pt x="5841" y="1106"/>
                  </a:lnTo>
                  <a:lnTo>
                    <a:pt x="5859" y="1110"/>
                  </a:lnTo>
                  <a:lnTo>
                    <a:pt x="5883" y="1120"/>
                  </a:lnTo>
                  <a:lnTo>
                    <a:pt x="5901" y="1122"/>
                  </a:lnTo>
                  <a:lnTo>
                    <a:pt x="5921" y="1130"/>
                  </a:lnTo>
                  <a:lnTo>
                    <a:pt x="5941" y="1136"/>
                  </a:lnTo>
                  <a:lnTo>
                    <a:pt x="5963" y="1146"/>
                  </a:lnTo>
                  <a:lnTo>
                    <a:pt x="5983" y="1148"/>
                  </a:lnTo>
                  <a:lnTo>
                    <a:pt x="6007" y="1158"/>
                  </a:lnTo>
                  <a:lnTo>
                    <a:pt x="6027" y="1167"/>
                  </a:lnTo>
                  <a:lnTo>
                    <a:pt x="6049" y="1177"/>
                  </a:lnTo>
                  <a:lnTo>
                    <a:pt x="6060" y="1181"/>
                  </a:lnTo>
                  <a:lnTo>
                    <a:pt x="6076" y="1187"/>
                  </a:lnTo>
                  <a:lnTo>
                    <a:pt x="6091" y="1199"/>
                  </a:lnTo>
                  <a:lnTo>
                    <a:pt x="6104" y="1207"/>
                  </a:lnTo>
                  <a:lnTo>
                    <a:pt x="6122" y="1215"/>
                  </a:lnTo>
                  <a:lnTo>
                    <a:pt x="6135" y="1223"/>
                  </a:lnTo>
                  <a:lnTo>
                    <a:pt x="6151" y="1234"/>
                  </a:lnTo>
                  <a:lnTo>
                    <a:pt x="6159" y="1238"/>
                  </a:lnTo>
                  <a:lnTo>
                    <a:pt x="6201" y="1252"/>
                  </a:lnTo>
                  <a:lnTo>
                    <a:pt x="6246" y="1274"/>
                  </a:lnTo>
                  <a:lnTo>
                    <a:pt x="6294" y="1298"/>
                  </a:lnTo>
                  <a:lnTo>
                    <a:pt x="6343" y="1321"/>
                  </a:lnTo>
                  <a:lnTo>
                    <a:pt x="6394" y="1351"/>
                  </a:lnTo>
                  <a:lnTo>
                    <a:pt x="6447" y="1380"/>
                  </a:lnTo>
                  <a:lnTo>
                    <a:pt x="6497" y="1412"/>
                  </a:lnTo>
                  <a:lnTo>
                    <a:pt x="6557" y="1440"/>
                  </a:lnTo>
                  <a:lnTo>
                    <a:pt x="6610" y="1471"/>
                  </a:lnTo>
                  <a:lnTo>
                    <a:pt x="6665" y="1497"/>
                  </a:lnTo>
                  <a:lnTo>
                    <a:pt x="6716" y="1528"/>
                  </a:lnTo>
                  <a:lnTo>
                    <a:pt x="6771" y="1548"/>
                  </a:lnTo>
                  <a:lnTo>
                    <a:pt x="6818" y="1568"/>
                  </a:lnTo>
                  <a:lnTo>
                    <a:pt x="6866" y="1587"/>
                  </a:lnTo>
                  <a:lnTo>
                    <a:pt x="6913" y="1593"/>
                  </a:lnTo>
                  <a:lnTo>
                    <a:pt x="6954" y="1601"/>
                  </a:lnTo>
                  <a:lnTo>
                    <a:pt x="0" y="1601"/>
                  </a:lnTo>
                  <a:close/>
                </a:path>
              </a:pathLst>
            </a:custGeom>
            <a:solidFill>
              <a:srgbClr val="993300"/>
            </a:solidFill>
            <a:ln w="9525">
              <a:noFill/>
              <a:round/>
              <a:headEnd/>
              <a:tailEnd/>
            </a:ln>
          </p:spPr>
          <p:txBody>
            <a:bodyPr/>
            <a:lstStyle/>
            <a:p>
              <a:pPr>
                <a:defRPr/>
              </a:pPr>
              <a:endParaRPr lang="en-US" dirty="0"/>
            </a:p>
          </p:txBody>
        </p:sp>
        <p:sp>
          <p:nvSpPr>
            <p:cNvPr id="24" name="Freeform 222" descr="Null"/>
            <p:cNvSpPr>
              <a:spLocks/>
            </p:cNvSpPr>
            <p:nvPr/>
          </p:nvSpPr>
          <p:spPr bwMode="auto">
            <a:xfrm>
              <a:off x="1671119" y="6179564"/>
              <a:ext cx="6540235" cy="606286"/>
            </a:xfrm>
            <a:custGeom>
              <a:avLst/>
              <a:gdLst/>
              <a:ahLst/>
              <a:cxnLst>
                <a:cxn ang="0">
                  <a:pos x="38" y="321"/>
                </a:cxn>
                <a:cxn ang="0">
                  <a:pos x="198" y="202"/>
                </a:cxn>
                <a:cxn ang="0">
                  <a:pos x="263" y="167"/>
                </a:cxn>
                <a:cxn ang="0">
                  <a:pos x="352" y="125"/>
                </a:cxn>
                <a:cxn ang="0">
                  <a:pos x="418" y="77"/>
                </a:cxn>
                <a:cxn ang="0">
                  <a:pos x="614" y="101"/>
                </a:cxn>
                <a:cxn ang="0">
                  <a:pos x="804" y="89"/>
                </a:cxn>
                <a:cxn ang="0">
                  <a:pos x="917" y="66"/>
                </a:cxn>
                <a:cxn ang="0">
                  <a:pos x="958" y="24"/>
                </a:cxn>
                <a:cxn ang="0">
                  <a:pos x="1124" y="48"/>
                </a:cxn>
                <a:cxn ang="0">
                  <a:pos x="1172" y="24"/>
                </a:cxn>
                <a:cxn ang="0">
                  <a:pos x="1184" y="6"/>
                </a:cxn>
                <a:cxn ang="0">
                  <a:pos x="1219" y="0"/>
                </a:cxn>
                <a:cxn ang="0">
                  <a:pos x="1308" y="24"/>
                </a:cxn>
                <a:cxn ang="0">
                  <a:pos x="1344" y="36"/>
                </a:cxn>
                <a:cxn ang="0">
                  <a:pos x="1510" y="95"/>
                </a:cxn>
                <a:cxn ang="0">
                  <a:pos x="1588" y="77"/>
                </a:cxn>
                <a:cxn ang="0">
                  <a:pos x="1623" y="72"/>
                </a:cxn>
                <a:cxn ang="0">
                  <a:pos x="1789" y="143"/>
                </a:cxn>
                <a:cxn ang="0">
                  <a:pos x="1855" y="149"/>
                </a:cxn>
                <a:cxn ang="0">
                  <a:pos x="1908" y="178"/>
                </a:cxn>
                <a:cxn ang="0">
                  <a:pos x="2021" y="172"/>
                </a:cxn>
                <a:cxn ang="0">
                  <a:pos x="2092" y="89"/>
                </a:cxn>
                <a:cxn ang="0">
                  <a:pos x="2175" y="101"/>
                </a:cxn>
                <a:cxn ang="0">
                  <a:pos x="2199" y="66"/>
                </a:cxn>
                <a:cxn ang="0">
                  <a:pos x="2235" y="42"/>
                </a:cxn>
                <a:cxn ang="0">
                  <a:pos x="2472" y="77"/>
                </a:cxn>
                <a:cxn ang="0">
                  <a:pos x="2650" y="149"/>
                </a:cxn>
                <a:cxn ang="0">
                  <a:pos x="2757" y="119"/>
                </a:cxn>
                <a:cxn ang="0">
                  <a:pos x="2947" y="125"/>
                </a:cxn>
                <a:cxn ang="0">
                  <a:pos x="3036" y="161"/>
                </a:cxn>
                <a:cxn ang="0">
                  <a:pos x="3114" y="196"/>
                </a:cxn>
                <a:cxn ang="0">
                  <a:pos x="3221" y="190"/>
                </a:cxn>
                <a:cxn ang="0">
                  <a:pos x="3494" y="161"/>
                </a:cxn>
                <a:cxn ang="0">
                  <a:pos x="3559" y="143"/>
                </a:cxn>
                <a:cxn ang="0">
                  <a:pos x="3737" y="149"/>
                </a:cxn>
                <a:cxn ang="0">
                  <a:pos x="3814" y="172"/>
                </a:cxn>
                <a:cxn ang="0">
                  <a:pos x="3933" y="238"/>
                </a:cxn>
                <a:cxn ang="0">
                  <a:pos x="4177" y="256"/>
                </a:cxn>
                <a:cxn ang="0">
                  <a:pos x="4230" y="267"/>
                </a:cxn>
                <a:cxn ang="0">
                  <a:pos x="4266" y="279"/>
                </a:cxn>
                <a:cxn ang="0">
                  <a:pos x="4384" y="327"/>
                </a:cxn>
                <a:cxn ang="0">
                  <a:pos x="4462" y="357"/>
                </a:cxn>
                <a:cxn ang="0">
                  <a:pos x="4479" y="362"/>
                </a:cxn>
                <a:cxn ang="0">
                  <a:pos x="4515" y="368"/>
                </a:cxn>
                <a:cxn ang="0">
                  <a:pos x="3595" y="374"/>
                </a:cxn>
                <a:cxn ang="0">
                  <a:pos x="2259" y="368"/>
                </a:cxn>
                <a:cxn ang="0">
                  <a:pos x="139" y="357"/>
                </a:cxn>
                <a:cxn ang="0">
                  <a:pos x="38" y="321"/>
                </a:cxn>
              </a:cxnLst>
              <a:rect l="0" t="0" r="r" b="b"/>
              <a:pathLst>
                <a:path w="4527" h="385">
                  <a:moveTo>
                    <a:pt x="38" y="321"/>
                  </a:moveTo>
                  <a:cubicBezTo>
                    <a:pt x="115" y="244"/>
                    <a:pt x="116" y="251"/>
                    <a:pt x="198" y="202"/>
                  </a:cubicBezTo>
                  <a:cubicBezTo>
                    <a:pt x="265" y="162"/>
                    <a:pt x="189" y="190"/>
                    <a:pt x="263" y="167"/>
                  </a:cubicBezTo>
                  <a:cubicBezTo>
                    <a:pt x="291" y="139"/>
                    <a:pt x="312" y="135"/>
                    <a:pt x="352" y="125"/>
                  </a:cubicBezTo>
                  <a:cubicBezTo>
                    <a:pt x="379" y="84"/>
                    <a:pt x="374" y="88"/>
                    <a:pt x="418" y="77"/>
                  </a:cubicBezTo>
                  <a:cubicBezTo>
                    <a:pt x="500" y="85"/>
                    <a:pt x="520" y="96"/>
                    <a:pt x="614" y="101"/>
                  </a:cubicBezTo>
                  <a:cubicBezTo>
                    <a:pt x="698" y="115"/>
                    <a:pt x="718" y="103"/>
                    <a:pt x="804" y="89"/>
                  </a:cubicBezTo>
                  <a:cubicBezTo>
                    <a:pt x="846" y="67"/>
                    <a:pt x="862" y="71"/>
                    <a:pt x="917" y="66"/>
                  </a:cubicBezTo>
                  <a:cubicBezTo>
                    <a:pt x="935" y="36"/>
                    <a:pt x="922" y="33"/>
                    <a:pt x="958" y="24"/>
                  </a:cubicBezTo>
                  <a:cubicBezTo>
                    <a:pt x="1049" y="70"/>
                    <a:pt x="995" y="55"/>
                    <a:pt x="1124" y="48"/>
                  </a:cubicBezTo>
                  <a:cubicBezTo>
                    <a:pt x="1140" y="40"/>
                    <a:pt x="1162" y="39"/>
                    <a:pt x="1172" y="24"/>
                  </a:cubicBezTo>
                  <a:cubicBezTo>
                    <a:pt x="1176" y="18"/>
                    <a:pt x="1178" y="9"/>
                    <a:pt x="1184" y="6"/>
                  </a:cubicBezTo>
                  <a:cubicBezTo>
                    <a:pt x="1195" y="1"/>
                    <a:pt x="1207" y="2"/>
                    <a:pt x="1219" y="0"/>
                  </a:cubicBezTo>
                  <a:cubicBezTo>
                    <a:pt x="1260" y="27"/>
                    <a:pt x="1220" y="4"/>
                    <a:pt x="1308" y="24"/>
                  </a:cubicBezTo>
                  <a:cubicBezTo>
                    <a:pt x="1320" y="27"/>
                    <a:pt x="1344" y="36"/>
                    <a:pt x="1344" y="36"/>
                  </a:cubicBezTo>
                  <a:cubicBezTo>
                    <a:pt x="1384" y="96"/>
                    <a:pt x="1444" y="85"/>
                    <a:pt x="1510" y="95"/>
                  </a:cubicBezTo>
                  <a:cubicBezTo>
                    <a:pt x="1555" y="110"/>
                    <a:pt x="1555" y="90"/>
                    <a:pt x="1588" y="77"/>
                  </a:cubicBezTo>
                  <a:cubicBezTo>
                    <a:pt x="1599" y="73"/>
                    <a:pt x="1611" y="74"/>
                    <a:pt x="1623" y="72"/>
                  </a:cubicBezTo>
                  <a:cubicBezTo>
                    <a:pt x="1686" y="80"/>
                    <a:pt x="1733" y="114"/>
                    <a:pt x="1789" y="143"/>
                  </a:cubicBezTo>
                  <a:cubicBezTo>
                    <a:pt x="1809" y="153"/>
                    <a:pt x="1833" y="147"/>
                    <a:pt x="1855" y="149"/>
                  </a:cubicBezTo>
                  <a:cubicBezTo>
                    <a:pt x="1877" y="156"/>
                    <a:pt x="1886" y="171"/>
                    <a:pt x="1908" y="178"/>
                  </a:cubicBezTo>
                  <a:cubicBezTo>
                    <a:pt x="1947" y="170"/>
                    <a:pt x="1982" y="179"/>
                    <a:pt x="2021" y="172"/>
                  </a:cubicBezTo>
                  <a:cubicBezTo>
                    <a:pt x="2033" y="124"/>
                    <a:pt x="2046" y="108"/>
                    <a:pt x="2092" y="89"/>
                  </a:cubicBezTo>
                  <a:cubicBezTo>
                    <a:pt x="2155" y="110"/>
                    <a:pt x="2127" y="111"/>
                    <a:pt x="2175" y="101"/>
                  </a:cubicBezTo>
                  <a:cubicBezTo>
                    <a:pt x="2183" y="89"/>
                    <a:pt x="2191" y="78"/>
                    <a:pt x="2199" y="66"/>
                  </a:cubicBezTo>
                  <a:cubicBezTo>
                    <a:pt x="2207" y="54"/>
                    <a:pt x="2235" y="42"/>
                    <a:pt x="2235" y="42"/>
                  </a:cubicBezTo>
                  <a:cubicBezTo>
                    <a:pt x="2365" y="69"/>
                    <a:pt x="2235" y="62"/>
                    <a:pt x="2472" y="77"/>
                  </a:cubicBezTo>
                  <a:cubicBezTo>
                    <a:pt x="2538" y="90"/>
                    <a:pt x="2586" y="130"/>
                    <a:pt x="2650" y="149"/>
                  </a:cubicBezTo>
                  <a:cubicBezTo>
                    <a:pt x="2687" y="143"/>
                    <a:pt x="2720" y="129"/>
                    <a:pt x="2757" y="119"/>
                  </a:cubicBezTo>
                  <a:cubicBezTo>
                    <a:pt x="2820" y="121"/>
                    <a:pt x="2884" y="118"/>
                    <a:pt x="2947" y="125"/>
                  </a:cubicBezTo>
                  <a:cubicBezTo>
                    <a:pt x="2955" y="126"/>
                    <a:pt x="3006" y="157"/>
                    <a:pt x="3036" y="161"/>
                  </a:cubicBezTo>
                  <a:cubicBezTo>
                    <a:pt x="3063" y="170"/>
                    <a:pt x="3090" y="180"/>
                    <a:pt x="3114" y="196"/>
                  </a:cubicBezTo>
                  <a:cubicBezTo>
                    <a:pt x="3156" y="181"/>
                    <a:pt x="3170" y="185"/>
                    <a:pt x="3221" y="190"/>
                  </a:cubicBezTo>
                  <a:cubicBezTo>
                    <a:pt x="3312" y="177"/>
                    <a:pt x="3402" y="168"/>
                    <a:pt x="3494" y="161"/>
                  </a:cubicBezTo>
                  <a:cubicBezTo>
                    <a:pt x="3516" y="155"/>
                    <a:pt x="3537" y="148"/>
                    <a:pt x="3559" y="143"/>
                  </a:cubicBezTo>
                  <a:cubicBezTo>
                    <a:pt x="3605" y="112"/>
                    <a:pt x="3682" y="143"/>
                    <a:pt x="3737" y="149"/>
                  </a:cubicBezTo>
                  <a:cubicBezTo>
                    <a:pt x="3763" y="158"/>
                    <a:pt x="3788" y="164"/>
                    <a:pt x="3814" y="172"/>
                  </a:cubicBezTo>
                  <a:cubicBezTo>
                    <a:pt x="3856" y="204"/>
                    <a:pt x="3888" y="216"/>
                    <a:pt x="3933" y="238"/>
                  </a:cubicBezTo>
                  <a:cubicBezTo>
                    <a:pt x="4042" y="233"/>
                    <a:pt x="4080" y="238"/>
                    <a:pt x="4177" y="256"/>
                  </a:cubicBezTo>
                  <a:cubicBezTo>
                    <a:pt x="4195" y="259"/>
                    <a:pt x="4213" y="262"/>
                    <a:pt x="4230" y="267"/>
                  </a:cubicBezTo>
                  <a:cubicBezTo>
                    <a:pt x="4242" y="270"/>
                    <a:pt x="4266" y="279"/>
                    <a:pt x="4266" y="279"/>
                  </a:cubicBezTo>
                  <a:cubicBezTo>
                    <a:pt x="4324" y="320"/>
                    <a:pt x="4297" y="319"/>
                    <a:pt x="4384" y="327"/>
                  </a:cubicBezTo>
                  <a:cubicBezTo>
                    <a:pt x="4404" y="356"/>
                    <a:pt x="4427" y="352"/>
                    <a:pt x="4462" y="357"/>
                  </a:cubicBezTo>
                  <a:cubicBezTo>
                    <a:pt x="4468" y="359"/>
                    <a:pt x="4473" y="361"/>
                    <a:pt x="4479" y="362"/>
                  </a:cubicBezTo>
                  <a:cubicBezTo>
                    <a:pt x="4491" y="364"/>
                    <a:pt x="4527" y="368"/>
                    <a:pt x="4515" y="368"/>
                  </a:cubicBezTo>
                  <a:cubicBezTo>
                    <a:pt x="4208" y="372"/>
                    <a:pt x="3902" y="372"/>
                    <a:pt x="3595" y="374"/>
                  </a:cubicBezTo>
                  <a:cubicBezTo>
                    <a:pt x="3150" y="372"/>
                    <a:pt x="2704" y="370"/>
                    <a:pt x="2259" y="368"/>
                  </a:cubicBezTo>
                  <a:cubicBezTo>
                    <a:pt x="1552" y="365"/>
                    <a:pt x="139" y="357"/>
                    <a:pt x="139" y="357"/>
                  </a:cubicBezTo>
                  <a:cubicBezTo>
                    <a:pt x="8" y="350"/>
                    <a:pt x="0" y="385"/>
                    <a:pt x="38" y="321"/>
                  </a:cubicBezTo>
                  <a:close/>
                </a:path>
              </a:pathLst>
            </a:custGeom>
            <a:gradFill rotWithShape="1">
              <a:gsLst>
                <a:gs pos="0">
                  <a:srgbClr val="339966"/>
                </a:gs>
                <a:gs pos="100000">
                  <a:srgbClr val="996633"/>
                </a:gs>
              </a:gsLst>
              <a:lin ang="5400000" scaled="1"/>
            </a:gradFill>
            <a:ln w="9525" cap="flat" cmpd="sng">
              <a:noFill/>
              <a:prstDash val="solid"/>
              <a:round/>
              <a:headEnd/>
              <a:tailEnd/>
            </a:ln>
            <a:effectLst/>
          </p:spPr>
          <p:txBody>
            <a:bodyPr lIns="0" tIns="0" rIns="0" bIns="0" anchor="ctr"/>
            <a:lstStyle/>
            <a:p>
              <a:pPr>
                <a:defRPr/>
              </a:pPr>
              <a:endParaRPr lang="en-US" dirty="0"/>
            </a:p>
          </p:txBody>
        </p:sp>
        <p:sp>
          <p:nvSpPr>
            <p:cNvPr id="25" name="Freeform 224" descr="Ground"/>
            <p:cNvSpPr>
              <a:spLocks/>
            </p:cNvSpPr>
            <p:nvPr/>
          </p:nvSpPr>
          <p:spPr bwMode="auto">
            <a:xfrm>
              <a:off x="972355" y="6555572"/>
              <a:ext cx="7238999" cy="209141"/>
            </a:xfrm>
            <a:custGeom>
              <a:avLst/>
              <a:gdLst/>
              <a:ahLst/>
              <a:cxnLst>
                <a:cxn ang="0">
                  <a:pos x="38" y="321"/>
                </a:cxn>
                <a:cxn ang="0">
                  <a:pos x="198" y="202"/>
                </a:cxn>
                <a:cxn ang="0">
                  <a:pos x="263" y="167"/>
                </a:cxn>
                <a:cxn ang="0">
                  <a:pos x="352" y="125"/>
                </a:cxn>
                <a:cxn ang="0">
                  <a:pos x="418" y="77"/>
                </a:cxn>
                <a:cxn ang="0">
                  <a:pos x="614" y="101"/>
                </a:cxn>
                <a:cxn ang="0">
                  <a:pos x="804" y="89"/>
                </a:cxn>
                <a:cxn ang="0">
                  <a:pos x="917" y="66"/>
                </a:cxn>
                <a:cxn ang="0">
                  <a:pos x="958" y="24"/>
                </a:cxn>
                <a:cxn ang="0">
                  <a:pos x="1124" y="48"/>
                </a:cxn>
                <a:cxn ang="0">
                  <a:pos x="1172" y="24"/>
                </a:cxn>
                <a:cxn ang="0">
                  <a:pos x="1184" y="6"/>
                </a:cxn>
                <a:cxn ang="0">
                  <a:pos x="1219" y="0"/>
                </a:cxn>
                <a:cxn ang="0">
                  <a:pos x="1308" y="24"/>
                </a:cxn>
                <a:cxn ang="0">
                  <a:pos x="1344" y="36"/>
                </a:cxn>
                <a:cxn ang="0">
                  <a:pos x="1510" y="95"/>
                </a:cxn>
                <a:cxn ang="0">
                  <a:pos x="1588" y="77"/>
                </a:cxn>
                <a:cxn ang="0">
                  <a:pos x="1623" y="72"/>
                </a:cxn>
                <a:cxn ang="0">
                  <a:pos x="1789" y="143"/>
                </a:cxn>
                <a:cxn ang="0">
                  <a:pos x="1855" y="149"/>
                </a:cxn>
                <a:cxn ang="0">
                  <a:pos x="1908" y="178"/>
                </a:cxn>
                <a:cxn ang="0">
                  <a:pos x="2021" y="172"/>
                </a:cxn>
                <a:cxn ang="0">
                  <a:pos x="2092" y="89"/>
                </a:cxn>
                <a:cxn ang="0">
                  <a:pos x="2175" y="101"/>
                </a:cxn>
                <a:cxn ang="0">
                  <a:pos x="2199" y="66"/>
                </a:cxn>
                <a:cxn ang="0">
                  <a:pos x="2235" y="42"/>
                </a:cxn>
                <a:cxn ang="0">
                  <a:pos x="2472" y="77"/>
                </a:cxn>
                <a:cxn ang="0">
                  <a:pos x="2650" y="149"/>
                </a:cxn>
                <a:cxn ang="0">
                  <a:pos x="2757" y="119"/>
                </a:cxn>
                <a:cxn ang="0">
                  <a:pos x="2947" y="125"/>
                </a:cxn>
                <a:cxn ang="0">
                  <a:pos x="3036" y="161"/>
                </a:cxn>
                <a:cxn ang="0">
                  <a:pos x="3114" y="196"/>
                </a:cxn>
                <a:cxn ang="0">
                  <a:pos x="3221" y="190"/>
                </a:cxn>
                <a:cxn ang="0">
                  <a:pos x="3494" y="161"/>
                </a:cxn>
                <a:cxn ang="0">
                  <a:pos x="3559" y="143"/>
                </a:cxn>
                <a:cxn ang="0">
                  <a:pos x="3737" y="149"/>
                </a:cxn>
                <a:cxn ang="0">
                  <a:pos x="3814" y="172"/>
                </a:cxn>
                <a:cxn ang="0">
                  <a:pos x="3933" y="238"/>
                </a:cxn>
                <a:cxn ang="0">
                  <a:pos x="4177" y="256"/>
                </a:cxn>
                <a:cxn ang="0">
                  <a:pos x="4230" y="267"/>
                </a:cxn>
                <a:cxn ang="0">
                  <a:pos x="4266" y="279"/>
                </a:cxn>
                <a:cxn ang="0">
                  <a:pos x="4384" y="327"/>
                </a:cxn>
                <a:cxn ang="0">
                  <a:pos x="4462" y="357"/>
                </a:cxn>
                <a:cxn ang="0">
                  <a:pos x="4479" y="362"/>
                </a:cxn>
                <a:cxn ang="0">
                  <a:pos x="4515" y="368"/>
                </a:cxn>
                <a:cxn ang="0">
                  <a:pos x="3595" y="374"/>
                </a:cxn>
                <a:cxn ang="0">
                  <a:pos x="2259" y="368"/>
                </a:cxn>
                <a:cxn ang="0">
                  <a:pos x="139" y="357"/>
                </a:cxn>
                <a:cxn ang="0">
                  <a:pos x="38" y="321"/>
                </a:cxn>
              </a:cxnLst>
              <a:rect l="0" t="0" r="r" b="b"/>
              <a:pathLst>
                <a:path w="4527" h="385">
                  <a:moveTo>
                    <a:pt x="38" y="321"/>
                  </a:moveTo>
                  <a:cubicBezTo>
                    <a:pt x="115" y="244"/>
                    <a:pt x="116" y="251"/>
                    <a:pt x="198" y="202"/>
                  </a:cubicBezTo>
                  <a:cubicBezTo>
                    <a:pt x="265" y="162"/>
                    <a:pt x="189" y="190"/>
                    <a:pt x="263" y="167"/>
                  </a:cubicBezTo>
                  <a:cubicBezTo>
                    <a:pt x="291" y="139"/>
                    <a:pt x="312" y="135"/>
                    <a:pt x="352" y="125"/>
                  </a:cubicBezTo>
                  <a:cubicBezTo>
                    <a:pt x="379" y="84"/>
                    <a:pt x="374" y="88"/>
                    <a:pt x="418" y="77"/>
                  </a:cubicBezTo>
                  <a:cubicBezTo>
                    <a:pt x="500" y="85"/>
                    <a:pt x="520" y="96"/>
                    <a:pt x="614" y="101"/>
                  </a:cubicBezTo>
                  <a:cubicBezTo>
                    <a:pt x="698" y="115"/>
                    <a:pt x="718" y="103"/>
                    <a:pt x="804" y="89"/>
                  </a:cubicBezTo>
                  <a:cubicBezTo>
                    <a:pt x="846" y="67"/>
                    <a:pt x="862" y="71"/>
                    <a:pt x="917" y="66"/>
                  </a:cubicBezTo>
                  <a:cubicBezTo>
                    <a:pt x="935" y="36"/>
                    <a:pt x="922" y="33"/>
                    <a:pt x="958" y="24"/>
                  </a:cubicBezTo>
                  <a:cubicBezTo>
                    <a:pt x="1049" y="70"/>
                    <a:pt x="995" y="55"/>
                    <a:pt x="1124" y="48"/>
                  </a:cubicBezTo>
                  <a:cubicBezTo>
                    <a:pt x="1140" y="40"/>
                    <a:pt x="1162" y="39"/>
                    <a:pt x="1172" y="24"/>
                  </a:cubicBezTo>
                  <a:cubicBezTo>
                    <a:pt x="1176" y="18"/>
                    <a:pt x="1178" y="9"/>
                    <a:pt x="1184" y="6"/>
                  </a:cubicBezTo>
                  <a:cubicBezTo>
                    <a:pt x="1195" y="1"/>
                    <a:pt x="1207" y="2"/>
                    <a:pt x="1219" y="0"/>
                  </a:cubicBezTo>
                  <a:cubicBezTo>
                    <a:pt x="1260" y="27"/>
                    <a:pt x="1220" y="4"/>
                    <a:pt x="1308" y="24"/>
                  </a:cubicBezTo>
                  <a:cubicBezTo>
                    <a:pt x="1320" y="27"/>
                    <a:pt x="1344" y="36"/>
                    <a:pt x="1344" y="36"/>
                  </a:cubicBezTo>
                  <a:cubicBezTo>
                    <a:pt x="1384" y="96"/>
                    <a:pt x="1444" y="85"/>
                    <a:pt x="1510" y="95"/>
                  </a:cubicBezTo>
                  <a:cubicBezTo>
                    <a:pt x="1555" y="110"/>
                    <a:pt x="1555" y="90"/>
                    <a:pt x="1588" y="77"/>
                  </a:cubicBezTo>
                  <a:cubicBezTo>
                    <a:pt x="1599" y="73"/>
                    <a:pt x="1611" y="74"/>
                    <a:pt x="1623" y="72"/>
                  </a:cubicBezTo>
                  <a:cubicBezTo>
                    <a:pt x="1686" y="80"/>
                    <a:pt x="1733" y="114"/>
                    <a:pt x="1789" y="143"/>
                  </a:cubicBezTo>
                  <a:cubicBezTo>
                    <a:pt x="1809" y="153"/>
                    <a:pt x="1833" y="147"/>
                    <a:pt x="1855" y="149"/>
                  </a:cubicBezTo>
                  <a:cubicBezTo>
                    <a:pt x="1877" y="156"/>
                    <a:pt x="1886" y="171"/>
                    <a:pt x="1908" y="178"/>
                  </a:cubicBezTo>
                  <a:cubicBezTo>
                    <a:pt x="1947" y="170"/>
                    <a:pt x="1982" y="179"/>
                    <a:pt x="2021" y="172"/>
                  </a:cubicBezTo>
                  <a:cubicBezTo>
                    <a:pt x="2033" y="124"/>
                    <a:pt x="2046" y="108"/>
                    <a:pt x="2092" y="89"/>
                  </a:cubicBezTo>
                  <a:cubicBezTo>
                    <a:pt x="2155" y="110"/>
                    <a:pt x="2127" y="111"/>
                    <a:pt x="2175" y="101"/>
                  </a:cubicBezTo>
                  <a:cubicBezTo>
                    <a:pt x="2183" y="89"/>
                    <a:pt x="2191" y="78"/>
                    <a:pt x="2199" y="66"/>
                  </a:cubicBezTo>
                  <a:cubicBezTo>
                    <a:pt x="2207" y="54"/>
                    <a:pt x="2235" y="42"/>
                    <a:pt x="2235" y="42"/>
                  </a:cubicBezTo>
                  <a:cubicBezTo>
                    <a:pt x="2365" y="69"/>
                    <a:pt x="2235" y="62"/>
                    <a:pt x="2472" y="77"/>
                  </a:cubicBezTo>
                  <a:cubicBezTo>
                    <a:pt x="2538" y="90"/>
                    <a:pt x="2586" y="130"/>
                    <a:pt x="2650" y="149"/>
                  </a:cubicBezTo>
                  <a:cubicBezTo>
                    <a:pt x="2687" y="143"/>
                    <a:pt x="2720" y="129"/>
                    <a:pt x="2757" y="119"/>
                  </a:cubicBezTo>
                  <a:cubicBezTo>
                    <a:pt x="2820" y="121"/>
                    <a:pt x="2884" y="118"/>
                    <a:pt x="2947" y="125"/>
                  </a:cubicBezTo>
                  <a:cubicBezTo>
                    <a:pt x="2955" y="126"/>
                    <a:pt x="3006" y="157"/>
                    <a:pt x="3036" y="161"/>
                  </a:cubicBezTo>
                  <a:cubicBezTo>
                    <a:pt x="3063" y="170"/>
                    <a:pt x="3090" y="180"/>
                    <a:pt x="3114" y="196"/>
                  </a:cubicBezTo>
                  <a:cubicBezTo>
                    <a:pt x="3156" y="181"/>
                    <a:pt x="3170" y="185"/>
                    <a:pt x="3221" y="190"/>
                  </a:cubicBezTo>
                  <a:cubicBezTo>
                    <a:pt x="3312" y="177"/>
                    <a:pt x="3402" y="168"/>
                    <a:pt x="3494" y="161"/>
                  </a:cubicBezTo>
                  <a:cubicBezTo>
                    <a:pt x="3516" y="155"/>
                    <a:pt x="3537" y="148"/>
                    <a:pt x="3559" y="143"/>
                  </a:cubicBezTo>
                  <a:cubicBezTo>
                    <a:pt x="3605" y="112"/>
                    <a:pt x="3682" y="143"/>
                    <a:pt x="3737" y="149"/>
                  </a:cubicBezTo>
                  <a:cubicBezTo>
                    <a:pt x="3763" y="158"/>
                    <a:pt x="3788" y="164"/>
                    <a:pt x="3814" y="172"/>
                  </a:cubicBezTo>
                  <a:cubicBezTo>
                    <a:pt x="3856" y="204"/>
                    <a:pt x="3888" y="216"/>
                    <a:pt x="3933" y="238"/>
                  </a:cubicBezTo>
                  <a:cubicBezTo>
                    <a:pt x="4042" y="233"/>
                    <a:pt x="4080" y="238"/>
                    <a:pt x="4177" y="256"/>
                  </a:cubicBezTo>
                  <a:cubicBezTo>
                    <a:pt x="4195" y="259"/>
                    <a:pt x="4213" y="262"/>
                    <a:pt x="4230" y="267"/>
                  </a:cubicBezTo>
                  <a:cubicBezTo>
                    <a:pt x="4242" y="270"/>
                    <a:pt x="4266" y="279"/>
                    <a:pt x="4266" y="279"/>
                  </a:cubicBezTo>
                  <a:cubicBezTo>
                    <a:pt x="4324" y="320"/>
                    <a:pt x="4297" y="319"/>
                    <a:pt x="4384" y="327"/>
                  </a:cubicBezTo>
                  <a:cubicBezTo>
                    <a:pt x="4404" y="356"/>
                    <a:pt x="4427" y="352"/>
                    <a:pt x="4462" y="357"/>
                  </a:cubicBezTo>
                  <a:cubicBezTo>
                    <a:pt x="4468" y="359"/>
                    <a:pt x="4473" y="361"/>
                    <a:pt x="4479" y="362"/>
                  </a:cubicBezTo>
                  <a:cubicBezTo>
                    <a:pt x="4491" y="364"/>
                    <a:pt x="4527" y="368"/>
                    <a:pt x="4515" y="368"/>
                  </a:cubicBezTo>
                  <a:cubicBezTo>
                    <a:pt x="4208" y="372"/>
                    <a:pt x="3902" y="372"/>
                    <a:pt x="3595" y="374"/>
                  </a:cubicBezTo>
                  <a:cubicBezTo>
                    <a:pt x="3150" y="372"/>
                    <a:pt x="2704" y="370"/>
                    <a:pt x="2259" y="368"/>
                  </a:cubicBezTo>
                  <a:cubicBezTo>
                    <a:pt x="1552" y="365"/>
                    <a:pt x="139" y="357"/>
                    <a:pt x="139" y="357"/>
                  </a:cubicBezTo>
                  <a:cubicBezTo>
                    <a:pt x="8" y="350"/>
                    <a:pt x="0" y="385"/>
                    <a:pt x="38" y="321"/>
                  </a:cubicBezTo>
                  <a:close/>
                </a:path>
              </a:pathLst>
            </a:custGeom>
            <a:gradFill rotWithShape="1">
              <a:gsLst>
                <a:gs pos="0">
                  <a:srgbClr val="BF7F3F"/>
                </a:gs>
                <a:gs pos="100000">
                  <a:srgbClr val="993300"/>
                </a:gs>
              </a:gsLst>
              <a:lin ang="5400000" scaled="1"/>
            </a:gradFill>
            <a:ln w="9525" cap="flat" cmpd="sng">
              <a:noFill/>
              <a:prstDash val="solid"/>
              <a:round/>
              <a:headEnd/>
              <a:tailEnd/>
            </a:ln>
            <a:effectLst/>
          </p:spPr>
          <p:txBody>
            <a:bodyPr lIns="0" tIns="0" rIns="0" bIns="0" anchor="ctr"/>
            <a:lstStyle/>
            <a:p>
              <a:pPr>
                <a:defRPr/>
              </a:pPr>
              <a:endParaRPr lang="en-US" dirty="0"/>
            </a:p>
          </p:txBody>
        </p:sp>
        <p:sp>
          <p:nvSpPr>
            <p:cNvPr id="26" name="Line 225" descr="Null"/>
            <p:cNvSpPr>
              <a:spLocks noChangeShapeType="1"/>
            </p:cNvSpPr>
            <p:nvPr/>
          </p:nvSpPr>
          <p:spPr bwMode="auto">
            <a:xfrm flipV="1">
              <a:off x="972355" y="6741352"/>
              <a:ext cx="7238999" cy="18912"/>
            </a:xfrm>
            <a:prstGeom prst="line">
              <a:avLst/>
            </a:prstGeom>
            <a:noFill/>
            <a:ln w="76200">
              <a:solidFill>
                <a:srgbClr val="993300"/>
              </a:solidFill>
              <a:round/>
              <a:headEnd/>
              <a:tailEnd/>
            </a:ln>
            <a:effectLst/>
          </p:spPr>
          <p:txBody>
            <a:bodyPr lIns="0" tIns="0" rIns="0" bIns="0" anchor="ctr"/>
            <a:lstStyle/>
            <a:p>
              <a:pPr>
                <a:defRPr/>
              </a:pPr>
              <a:endParaRPr lang="en-US" dirty="0"/>
            </a:p>
          </p:txBody>
        </p:sp>
      </p:grpSp>
      <p:sp>
        <p:nvSpPr>
          <p:cNvPr id="3" name="Main Text"/>
          <p:cNvSpPr>
            <a:spLocks noGrp="1"/>
          </p:cNvSpPr>
          <p:nvPr>
            <p:ph idx="1"/>
          </p:nvPr>
        </p:nvSpPr>
        <p:spPr/>
        <p:txBody>
          <a:bodyPr>
            <a:normAutofit/>
          </a:bodyPr>
          <a:lstStyle/>
          <a:p>
            <a:pPr>
              <a:lnSpc>
                <a:spcPct val="120000"/>
              </a:lnSpc>
            </a:pPr>
            <a:r>
              <a:rPr lang="en-US" altLang="en-US" sz="1400" b="1" dirty="0">
                <a:effectLst/>
                <a:latin typeface="Arial" charset="0"/>
                <a:cs typeface="Arial" charset="0"/>
              </a:rPr>
              <a:t>When two radios are not able to talk directly to one another due to distance or terrain, a repeater is needed. </a:t>
            </a:r>
          </a:p>
          <a:p>
            <a:pPr>
              <a:lnSpc>
                <a:spcPct val="120000"/>
              </a:lnSpc>
            </a:pPr>
            <a:r>
              <a:rPr lang="en-US" altLang="en-US" sz="1400" b="1" dirty="0">
                <a:effectLst/>
                <a:latin typeface="Arial" charset="0"/>
                <a:cs typeface="Arial" charset="0"/>
              </a:rPr>
              <a:t>A </a:t>
            </a:r>
            <a:r>
              <a:rPr lang="en-US" altLang="en-US" sz="1400" b="1" dirty="0">
                <a:latin typeface="Arial" charset="0"/>
                <a:cs typeface="Arial" charset="0"/>
              </a:rPr>
              <a:t>repeater</a:t>
            </a:r>
            <a:r>
              <a:rPr lang="en-US" altLang="en-US" sz="1400" b="1" dirty="0">
                <a:effectLst/>
                <a:latin typeface="Arial" charset="0"/>
                <a:cs typeface="Arial" charset="0"/>
              </a:rPr>
              <a:t> is a </a:t>
            </a:r>
            <a:r>
              <a:rPr lang="en-US" altLang="en-US" sz="1400" b="1" dirty="0">
                <a:latin typeface="Arial" charset="0"/>
                <a:cs typeface="Arial" charset="0"/>
              </a:rPr>
              <a:t>r</a:t>
            </a:r>
            <a:r>
              <a:rPr lang="en-US" altLang="en-US" sz="1400" b="1" dirty="0">
                <a:effectLst/>
                <a:latin typeface="Arial" charset="0"/>
                <a:cs typeface="Arial" charset="0"/>
              </a:rPr>
              <a:t>adio which is used to increase the range and coverage of mobile and handheld units.  </a:t>
            </a:r>
            <a:r>
              <a:rPr lang="en-US" altLang="en-US" sz="1400" b="1" dirty="0">
                <a:latin typeface="Arial" charset="0"/>
                <a:cs typeface="Arial" charset="0"/>
              </a:rPr>
              <a:t>It is usually located on higher terrain such as a mountain top.</a:t>
            </a:r>
            <a:endParaRPr lang="en-US" altLang="en-US" sz="1400" b="1" dirty="0">
              <a:effectLst/>
              <a:latin typeface="Arial" charset="0"/>
              <a:cs typeface="Arial" charset="0"/>
            </a:endParaRPr>
          </a:p>
          <a:p>
            <a:pPr>
              <a:lnSpc>
                <a:spcPct val="120000"/>
              </a:lnSpc>
            </a:pPr>
            <a:r>
              <a:rPr lang="en-US" altLang="en-US" sz="1400" b="1" dirty="0">
                <a:latin typeface="Arial" charset="0"/>
                <a:cs typeface="Arial" charset="0"/>
              </a:rPr>
              <a:t>Repeaters receive on one frequency and simultaneously re-broadcast (repeat) the signal on a different frequency. </a:t>
            </a:r>
          </a:p>
          <a:p>
            <a:pPr>
              <a:lnSpc>
                <a:spcPct val="120000"/>
              </a:lnSpc>
            </a:pPr>
            <a:r>
              <a:rPr lang="en-US" altLang="en-US" sz="1400" b="1" dirty="0">
                <a:latin typeface="Arial" charset="0"/>
                <a:cs typeface="Arial" charset="0"/>
              </a:rPr>
              <a:t>They extend your “line of sight”.</a:t>
            </a:r>
          </a:p>
          <a:p>
            <a:pPr>
              <a:lnSpc>
                <a:spcPct val="120000"/>
              </a:lnSpc>
            </a:pPr>
            <a:r>
              <a:rPr lang="en-US" altLang="en-US" sz="1400" b="1" dirty="0">
                <a:latin typeface="Arial" charset="0"/>
                <a:cs typeface="Arial" charset="0"/>
              </a:rPr>
              <a:t>“Command” channels are repeater channels.</a:t>
            </a:r>
          </a:p>
          <a:p>
            <a:endParaRPr lang="en-US" sz="1000" dirty="0"/>
          </a:p>
        </p:txBody>
      </p:sp>
      <p:sp>
        <p:nvSpPr>
          <p:cNvPr id="38" name="Text-168.7000"/>
          <p:cNvSpPr txBox="1"/>
          <p:nvPr/>
        </p:nvSpPr>
        <p:spPr>
          <a:xfrm>
            <a:off x="4485161" y="4315997"/>
            <a:ext cx="1144884"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168.7xxx MHz</a:t>
            </a:r>
          </a:p>
        </p:txBody>
      </p:sp>
      <p:cxnSp>
        <p:nvCxnSpPr>
          <p:cNvPr id="33" name="Arrow from rptr to R" descr="Arrow from repeater to the radio on right.&#10;"/>
          <p:cNvCxnSpPr>
            <a:endCxn id="31" idx="0"/>
          </p:cNvCxnSpPr>
          <p:nvPr/>
        </p:nvCxnSpPr>
        <p:spPr>
          <a:xfrm>
            <a:off x="3260086" y="4068049"/>
            <a:ext cx="2639841" cy="12827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170.9750"/>
          <p:cNvSpPr txBox="1"/>
          <p:nvPr/>
        </p:nvSpPr>
        <p:spPr>
          <a:xfrm>
            <a:off x="1336472" y="4562265"/>
            <a:ext cx="1136340"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170.9xxx MHz</a:t>
            </a:r>
          </a:p>
        </p:txBody>
      </p:sp>
      <p:cxnSp>
        <p:nvCxnSpPr>
          <p:cNvPr id="36" name="Arrow from L to rptr" descr="Arrow from left radio to repeater"/>
          <p:cNvCxnSpPr>
            <a:stCxn id="29" idx="0"/>
          </p:cNvCxnSpPr>
          <p:nvPr/>
        </p:nvCxnSpPr>
        <p:spPr>
          <a:xfrm flipV="1">
            <a:off x="1638481" y="4068049"/>
            <a:ext cx="1477581" cy="1556825"/>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Arrow to blocker R" descr="Arrow demonstrating that radio waves cannot pass through the mountains."/>
          <p:cNvCxnSpPr/>
          <p:nvPr/>
        </p:nvCxnSpPr>
        <p:spPr>
          <a:xfrm flipH="1">
            <a:off x="5057603" y="5422808"/>
            <a:ext cx="80858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Arrow to blocker L" descr="Arrow demonstrating that radio waves cannot pass through the mountain to reach the second radio."/>
          <p:cNvCxnSpPr>
            <a:stCxn id="29" idx="0"/>
          </p:cNvCxnSpPr>
          <p:nvPr/>
        </p:nvCxnSpPr>
        <p:spPr>
          <a:xfrm flipV="1">
            <a:off x="1638481" y="5620703"/>
            <a:ext cx="834331" cy="41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Line blocker L" descr="Line indicating that radio waves cannot pass through the mountains."/>
          <p:cNvCxnSpPr/>
          <p:nvPr/>
        </p:nvCxnSpPr>
        <p:spPr>
          <a:xfrm>
            <a:off x="2472812" y="5399310"/>
            <a:ext cx="0" cy="4954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Pic-Screen Bean radio R" descr="Screen Bean with BK radio"/>
          <p:cNvGrpSpPr/>
          <p:nvPr/>
        </p:nvGrpSpPr>
        <p:grpSpPr>
          <a:xfrm>
            <a:off x="5866192" y="5350828"/>
            <a:ext cx="205489" cy="369670"/>
            <a:chOff x="6580650" y="5262642"/>
            <a:chExt cx="205489" cy="369670"/>
          </a:xfrm>
        </p:grpSpPr>
        <p:pic>
          <p:nvPicPr>
            <p:cNvPr id="31" name="Picture 30" descr="Radio"/>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6580650" y="5262642"/>
              <a:ext cx="67469" cy="269875"/>
            </a:xfrm>
            <a:prstGeom prst="rect">
              <a:avLst/>
            </a:prstGeom>
          </p:spPr>
        </p:pic>
        <p:pic>
          <p:nvPicPr>
            <p:cNvPr id="32" name="Picture 31" descr="Screen Bea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9167" y1="11801" x2="79167" y2="11801"/>
                        </a14:backgroundRemoval>
                      </a14:imgEffect>
                    </a14:imgLayer>
                  </a14:imgProps>
                </a:ext>
                <a:ext uri="{28A0092B-C50C-407E-A947-70E740481C1C}">
                  <a14:useLocalDpi xmlns:a14="http://schemas.microsoft.com/office/drawing/2010/main" val="0"/>
                </a:ext>
              </a:extLst>
            </a:blip>
            <a:stretch>
              <a:fillRect/>
            </a:stretch>
          </p:blipFill>
          <p:spPr>
            <a:xfrm>
              <a:off x="6594623" y="5311124"/>
              <a:ext cx="191516" cy="321188"/>
            </a:xfrm>
            <a:prstGeom prst="rect">
              <a:avLst/>
            </a:prstGeom>
          </p:spPr>
        </p:pic>
      </p:grpSp>
      <p:grpSp>
        <p:nvGrpSpPr>
          <p:cNvPr id="27" name="Pic-Screen Bean radio L" descr="Screen Bean with BK radio"/>
          <p:cNvGrpSpPr/>
          <p:nvPr/>
        </p:nvGrpSpPr>
        <p:grpSpPr>
          <a:xfrm>
            <a:off x="1034463" y="5624874"/>
            <a:ext cx="671487" cy="1073844"/>
            <a:chOff x="1381051" y="5671625"/>
            <a:chExt cx="671487" cy="1073844"/>
          </a:xfrm>
        </p:grpSpPr>
        <p:pic>
          <p:nvPicPr>
            <p:cNvPr id="28" name="Picture 27" descr="Screen Bean&#10;"/>
            <p:cNvPicPr>
              <a:picLocks noChangeAspect="1"/>
            </p:cNvPicPr>
            <p:nvPr/>
          </p:nvPicPr>
          <p:blipFill>
            <a:blip r:embed="rId6">
              <a:extLst>
                <a:ext uri="{BEBA8EAE-BF5A-486C-A8C5-ECC9F3942E4B}">
                  <a14:imgProps xmlns:a14="http://schemas.microsoft.com/office/drawing/2010/main">
                    <a14:imgLayer r:embed="rId7">
                      <a14:imgEffect>
                        <a14:backgroundRemoval t="0" b="100000" l="690" r="100000">
                          <a14:foregroundMark x1="2759" y1="47150" x2="2759" y2="47150"/>
                          <a14:foregroundMark x1="39310" y1="12435" x2="39310" y2="12435"/>
                          <a14:foregroundMark x1="50345" y1="92746" x2="50345" y2="92746"/>
                          <a14:foregroundMark x1="96552" y1="13990" x2="96552" y2="13990"/>
                          <a14:foregroundMark x1="51724" y1="16580" x2="51724" y2="16580"/>
                          <a14:foregroundMark x1="66897" y1="12953" x2="66897" y2="12953"/>
                        </a14:backgroundRemoval>
                      </a14:imgEffect>
                    </a14:imgLayer>
                  </a14:imgProps>
                </a:ext>
                <a:ext uri="{28A0092B-C50C-407E-A947-70E740481C1C}">
                  <a14:useLocalDpi xmlns:a14="http://schemas.microsoft.com/office/drawing/2010/main" val="0"/>
                </a:ext>
              </a:extLst>
            </a:blip>
            <a:stretch>
              <a:fillRect/>
            </a:stretch>
          </p:blipFill>
          <p:spPr>
            <a:xfrm>
              <a:off x="1381051" y="5941500"/>
              <a:ext cx="604018" cy="803969"/>
            </a:xfrm>
            <a:prstGeom prst="rect">
              <a:avLst/>
            </a:prstGeom>
          </p:spPr>
        </p:pic>
        <p:pic>
          <p:nvPicPr>
            <p:cNvPr id="29" name="Picture 28" descr="Screen Bean with Radio"/>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917600" y="5671625"/>
              <a:ext cx="134938" cy="539750"/>
            </a:xfrm>
            <a:prstGeom prst="rect">
              <a:avLst/>
            </a:prstGeom>
          </p:spPr>
        </p:pic>
      </p:grpSp>
      <p:sp>
        <p:nvSpPr>
          <p:cNvPr id="42" name="Freeform 221" descr="Null"/>
          <p:cNvSpPr>
            <a:spLocks/>
          </p:cNvSpPr>
          <p:nvPr/>
        </p:nvSpPr>
        <p:spPr bwMode="auto">
          <a:xfrm rot="30498">
            <a:off x="2964198" y="4436514"/>
            <a:ext cx="591775" cy="986670"/>
          </a:xfrm>
          <a:custGeom>
            <a:avLst/>
            <a:gdLst/>
            <a:ahLst/>
            <a:cxnLst>
              <a:cxn ang="0">
                <a:pos x="150" y="160"/>
              </a:cxn>
              <a:cxn ang="0">
                <a:pos x="279" y="0"/>
              </a:cxn>
              <a:cxn ang="0">
                <a:pos x="462" y="231"/>
              </a:cxn>
              <a:cxn ang="0">
                <a:pos x="720" y="791"/>
              </a:cxn>
              <a:cxn ang="0">
                <a:pos x="290" y="371"/>
              </a:cxn>
              <a:cxn ang="0">
                <a:pos x="139" y="430"/>
              </a:cxn>
              <a:cxn ang="0">
                <a:pos x="42" y="509"/>
              </a:cxn>
              <a:cxn ang="0">
                <a:pos x="0" y="570"/>
              </a:cxn>
              <a:cxn ang="0">
                <a:pos x="0" y="509"/>
              </a:cxn>
              <a:cxn ang="0">
                <a:pos x="128" y="300"/>
              </a:cxn>
              <a:cxn ang="0">
                <a:pos x="150" y="160"/>
              </a:cxn>
            </a:cxnLst>
            <a:rect l="0" t="0" r="r" b="b"/>
            <a:pathLst>
              <a:path w="720" h="791">
                <a:moveTo>
                  <a:pt x="150" y="160"/>
                </a:moveTo>
                <a:lnTo>
                  <a:pt x="279" y="0"/>
                </a:lnTo>
                <a:lnTo>
                  <a:pt x="462" y="231"/>
                </a:lnTo>
                <a:lnTo>
                  <a:pt x="720" y="791"/>
                </a:lnTo>
                <a:lnTo>
                  <a:pt x="290" y="371"/>
                </a:lnTo>
                <a:lnTo>
                  <a:pt x="139" y="430"/>
                </a:lnTo>
                <a:lnTo>
                  <a:pt x="42" y="509"/>
                </a:lnTo>
                <a:lnTo>
                  <a:pt x="0" y="570"/>
                </a:lnTo>
                <a:lnTo>
                  <a:pt x="0" y="509"/>
                </a:lnTo>
                <a:lnTo>
                  <a:pt x="128" y="300"/>
                </a:lnTo>
                <a:lnTo>
                  <a:pt x="150" y="160"/>
                </a:lnTo>
                <a:close/>
              </a:path>
            </a:pathLst>
          </a:custGeom>
          <a:gradFill rotWithShape="1">
            <a:gsLst>
              <a:gs pos="0">
                <a:srgbClr val="FFFFFF"/>
              </a:gs>
              <a:gs pos="100000">
                <a:srgbClr val="993300"/>
              </a:gs>
            </a:gsLst>
            <a:lin ang="5400000" scaled="1"/>
          </a:gradFill>
          <a:ln w="9525">
            <a:noFill/>
            <a:round/>
            <a:headEnd/>
            <a:tailEnd/>
          </a:ln>
        </p:spPr>
        <p:txBody>
          <a:bodyPr/>
          <a:lstStyle/>
          <a:p>
            <a:pPr>
              <a:defRPr/>
            </a:pPr>
            <a:endParaRPr lang="en-US" dirty="0"/>
          </a:p>
        </p:txBody>
      </p:sp>
      <p:sp>
        <p:nvSpPr>
          <p:cNvPr id="43" name="Freeform 219" descr="Null"/>
          <p:cNvSpPr>
            <a:spLocks/>
          </p:cNvSpPr>
          <p:nvPr/>
        </p:nvSpPr>
        <p:spPr bwMode="auto">
          <a:xfrm rot="30498">
            <a:off x="4842642" y="5227607"/>
            <a:ext cx="196056" cy="451656"/>
          </a:xfrm>
          <a:custGeom>
            <a:avLst/>
            <a:gdLst/>
            <a:ahLst/>
            <a:cxnLst>
              <a:cxn ang="0">
                <a:pos x="42" y="87"/>
              </a:cxn>
              <a:cxn ang="0">
                <a:pos x="106" y="0"/>
              </a:cxn>
              <a:cxn ang="0">
                <a:pos x="175" y="87"/>
              </a:cxn>
              <a:cxn ang="0">
                <a:pos x="186" y="121"/>
              </a:cxn>
              <a:cxn ang="0">
                <a:pos x="206" y="184"/>
              </a:cxn>
              <a:cxn ang="0">
                <a:pos x="239" y="261"/>
              </a:cxn>
              <a:cxn ang="0">
                <a:pos x="111" y="170"/>
              </a:cxn>
              <a:cxn ang="0">
                <a:pos x="0" y="340"/>
              </a:cxn>
              <a:cxn ang="0">
                <a:pos x="11" y="271"/>
              </a:cxn>
              <a:cxn ang="0">
                <a:pos x="42" y="223"/>
              </a:cxn>
              <a:cxn ang="0">
                <a:pos x="16" y="101"/>
              </a:cxn>
              <a:cxn ang="0">
                <a:pos x="42" y="87"/>
              </a:cxn>
            </a:cxnLst>
            <a:rect l="0" t="0" r="r" b="b"/>
            <a:pathLst>
              <a:path w="239" h="340">
                <a:moveTo>
                  <a:pt x="42" y="87"/>
                </a:moveTo>
                <a:lnTo>
                  <a:pt x="106" y="0"/>
                </a:lnTo>
                <a:lnTo>
                  <a:pt x="175" y="87"/>
                </a:lnTo>
                <a:lnTo>
                  <a:pt x="186" y="121"/>
                </a:lnTo>
                <a:lnTo>
                  <a:pt x="206" y="184"/>
                </a:lnTo>
                <a:lnTo>
                  <a:pt x="239" y="261"/>
                </a:lnTo>
                <a:lnTo>
                  <a:pt x="111" y="170"/>
                </a:lnTo>
                <a:lnTo>
                  <a:pt x="0" y="340"/>
                </a:lnTo>
                <a:lnTo>
                  <a:pt x="11" y="271"/>
                </a:lnTo>
                <a:lnTo>
                  <a:pt x="42" y="223"/>
                </a:lnTo>
                <a:lnTo>
                  <a:pt x="16" y="101"/>
                </a:lnTo>
                <a:lnTo>
                  <a:pt x="42" y="87"/>
                </a:lnTo>
                <a:close/>
              </a:path>
            </a:pathLst>
          </a:custGeom>
          <a:gradFill rotWithShape="1">
            <a:gsLst>
              <a:gs pos="0">
                <a:srgbClr val="FFFFFF"/>
              </a:gs>
              <a:gs pos="100000">
                <a:srgbClr val="993300"/>
              </a:gs>
            </a:gsLst>
            <a:lin ang="5400000" scaled="1"/>
          </a:gradFill>
          <a:ln w="9525">
            <a:noFill/>
            <a:round/>
            <a:headEnd/>
            <a:tailEnd/>
          </a:ln>
        </p:spPr>
        <p:txBody>
          <a:bodyPr/>
          <a:lstStyle/>
          <a:p>
            <a:pPr>
              <a:defRPr/>
            </a:pPr>
            <a:endParaRPr lang="en-US" dirty="0"/>
          </a:p>
        </p:txBody>
      </p:sp>
      <p:pic>
        <p:nvPicPr>
          <p:cNvPr id="41" name="Pic-Repeater" descr="Repeater&#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8763" y="3901676"/>
            <a:ext cx="416334" cy="921882"/>
          </a:xfrm>
          <a:prstGeom prst="rect">
            <a:avLst/>
          </a:prstGeom>
        </p:spPr>
      </p:pic>
      <p:cxnSp>
        <p:nvCxnSpPr>
          <p:cNvPr id="40" name="Line blocker R" descr="Line indicating that radio waves cannot pass through the mountains."/>
          <p:cNvCxnSpPr/>
          <p:nvPr/>
        </p:nvCxnSpPr>
        <p:spPr>
          <a:xfrm>
            <a:off x="5057603" y="5225059"/>
            <a:ext cx="0" cy="4954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6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9E3BFEE-7A99-483B-90C6-04982B6F1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43" y="1417638"/>
            <a:ext cx="8105313" cy="5341172"/>
          </a:xfrm>
          <a:prstGeom prst="rect">
            <a:avLst/>
          </a:prstGeom>
        </p:spPr>
      </p:pic>
      <p:sp>
        <p:nvSpPr>
          <p:cNvPr id="22" name="Text-TXRX"/>
          <p:cNvSpPr txBox="1"/>
          <p:nvPr/>
        </p:nvSpPr>
        <p:spPr>
          <a:xfrm>
            <a:off x="3605162" y="6497200"/>
            <a:ext cx="2277761" cy="261610"/>
          </a:xfrm>
          <a:prstGeom prst="rect">
            <a:avLst/>
          </a:prstGeom>
          <a:noFill/>
        </p:spPr>
        <p:txBody>
          <a:bodyPr wrap="square" rtlCol="0">
            <a:spAutoFit/>
          </a:bodyPr>
          <a:lstStyle/>
          <a:p>
            <a:r>
              <a:rPr lang="en-US" sz="1100" b="1" dirty="0">
                <a:solidFill>
                  <a:srgbClr val="FF0000"/>
                </a:solidFill>
                <a:latin typeface="Comic Sans MS" panose="030F0702030302020204" pitchFamily="66" charset="0"/>
              </a:rPr>
              <a:t>TX = Transmit   RX = Receive</a:t>
            </a:r>
          </a:p>
        </p:txBody>
      </p:sp>
      <p:grpSp>
        <p:nvGrpSpPr>
          <p:cNvPr id="2" name="Boxes around repeater channels" descr="Boxes around the repeater channels in the ICS-205"/>
          <p:cNvGrpSpPr/>
          <p:nvPr/>
        </p:nvGrpSpPr>
        <p:grpSpPr>
          <a:xfrm>
            <a:off x="496077" y="3613658"/>
            <a:ext cx="8128580" cy="2142710"/>
            <a:chOff x="502989" y="3706790"/>
            <a:chExt cx="8128580" cy="2084698"/>
          </a:xfrm>
        </p:grpSpPr>
        <p:sp>
          <p:nvSpPr>
            <p:cNvPr id="12" name="Rectangle 11" descr="Box around tactical simplex channels&#10;"/>
            <p:cNvSpPr/>
            <p:nvPr/>
          </p:nvSpPr>
          <p:spPr>
            <a:xfrm>
              <a:off x="502989" y="3706790"/>
              <a:ext cx="8128580" cy="676295"/>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Box around Airguard simplex channel"/>
            <p:cNvSpPr/>
            <p:nvPr/>
          </p:nvSpPr>
          <p:spPr>
            <a:xfrm>
              <a:off x="502990" y="5388421"/>
              <a:ext cx="8128578" cy="403067"/>
            </a:xfrm>
            <a:prstGeom prst="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Pic-Red arrows to frequencies" descr="Arrows pointing at the transmit and receive frequencies indicating that they are different for repeater channels."/>
          <p:cNvGrpSpPr/>
          <p:nvPr/>
        </p:nvGrpSpPr>
        <p:grpSpPr>
          <a:xfrm>
            <a:off x="3874936" y="4280600"/>
            <a:ext cx="4444136" cy="1304488"/>
            <a:chOff x="3874936" y="4280600"/>
            <a:chExt cx="4444136" cy="1304488"/>
          </a:xfrm>
        </p:grpSpPr>
        <p:sp>
          <p:nvSpPr>
            <p:cNvPr id="16" name="TextBox 15"/>
            <p:cNvSpPr txBox="1"/>
            <p:nvPr/>
          </p:nvSpPr>
          <p:spPr>
            <a:xfrm>
              <a:off x="6795072" y="4500880"/>
              <a:ext cx="1524000" cy="738664"/>
            </a:xfrm>
            <a:prstGeom prst="rect">
              <a:avLst/>
            </a:prstGeom>
            <a:solidFill>
              <a:schemeClr val="accent4">
                <a:lumMod val="40000"/>
                <a:lumOff val="60000"/>
              </a:schemeClr>
            </a:solidFill>
            <a:ln w="76200">
              <a:solidFill>
                <a:srgbClr val="FF0000"/>
              </a:solidFill>
            </a:ln>
          </p:spPr>
          <p:txBody>
            <a:bodyPr wrap="square" rtlCol="0">
              <a:spAutoFit/>
            </a:bodyPr>
            <a:lstStyle/>
            <a:p>
              <a:pPr algn="ctr"/>
              <a:r>
                <a:rPr lang="en-US" sz="1400" b="1" dirty="0">
                  <a:latin typeface="Comic Sans MS" panose="030F0702030302020204" pitchFamily="66" charset="0"/>
                </a:rPr>
                <a:t>TX and RX frequencies are different</a:t>
              </a:r>
            </a:p>
          </p:txBody>
        </p:sp>
        <p:cxnSp>
          <p:nvCxnSpPr>
            <p:cNvPr id="17" name="Straight Connector 16" descr="Null"/>
            <p:cNvCxnSpPr/>
            <p:nvPr/>
          </p:nvCxnSpPr>
          <p:spPr>
            <a:xfrm flipH="1">
              <a:off x="3874936" y="4885848"/>
              <a:ext cx="2920136" cy="2271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descr="Null"/>
            <p:cNvCxnSpPr/>
            <p:nvPr/>
          </p:nvCxnSpPr>
          <p:spPr>
            <a:xfrm>
              <a:off x="3911881" y="4897206"/>
              <a:ext cx="281" cy="687882"/>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descr="Null"/>
            <p:cNvCxnSpPr/>
            <p:nvPr/>
          </p:nvCxnSpPr>
          <p:spPr>
            <a:xfrm>
              <a:off x="5467927" y="4881393"/>
              <a:ext cx="0" cy="70369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descr="Null"/>
            <p:cNvCxnSpPr/>
            <p:nvPr/>
          </p:nvCxnSpPr>
          <p:spPr>
            <a:xfrm flipV="1">
              <a:off x="3912162" y="4280600"/>
              <a:ext cx="0" cy="69511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descr="Null"/>
            <p:cNvCxnSpPr/>
            <p:nvPr/>
          </p:nvCxnSpPr>
          <p:spPr>
            <a:xfrm flipV="1">
              <a:off x="5467927" y="4280600"/>
              <a:ext cx="0" cy="769006"/>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Text-Repeater channels"/>
          <p:cNvSpPr txBox="1"/>
          <p:nvPr/>
        </p:nvSpPr>
        <p:spPr>
          <a:xfrm>
            <a:off x="2590800" y="1460842"/>
            <a:ext cx="4495800" cy="584775"/>
          </a:xfrm>
          <a:prstGeom prst="rect">
            <a:avLst/>
          </a:prstGeom>
          <a:solidFill>
            <a:schemeClr val="accent4">
              <a:lumMod val="40000"/>
              <a:lumOff val="60000"/>
            </a:schemeClr>
          </a:solidFill>
          <a:ln w="76200">
            <a:solidFill>
              <a:schemeClr val="accent4">
                <a:lumMod val="75000"/>
              </a:schemeClr>
            </a:solidFill>
          </a:ln>
        </p:spPr>
        <p:txBody>
          <a:bodyPr wrap="square" rtlCol="0">
            <a:spAutoFit/>
          </a:bodyPr>
          <a:lstStyle/>
          <a:p>
            <a:pPr algn="ctr"/>
            <a:r>
              <a:rPr lang="en-US" sz="3200" b="1" dirty="0">
                <a:latin typeface="Comic Sans MS" panose="030F0702030302020204" pitchFamily="66" charset="0"/>
              </a:rPr>
              <a:t>Repeater Channels</a:t>
            </a:r>
          </a:p>
        </p:txBody>
      </p:sp>
      <p:sp>
        <p:nvSpPr>
          <p:cNvPr id="20" name="Text-Example" title="Example"/>
          <p:cNvSpPr/>
          <p:nvPr/>
        </p:nvSpPr>
        <p:spPr>
          <a:xfrm rot="361849">
            <a:off x="6954027" y="1513448"/>
            <a:ext cx="1348762" cy="381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EXAMPLE</a:t>
            </a:r>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RADIO THEORY BASICS – </a:t>
            </a:r>
            <a:br>
              <a:rPr lang="en-US" b="1" dirty="0"/>
            </a:br>
            <a:r>
              <a:rPr lang="en-US" sz="3600" b="1" dirty="0"/>
              <a:t>ICS-205 Incident Radio </a:t>
            </a:r>
            <a:r>
              <a:rPr lang="en-US" sz="3600" b="1" dirty="0" err="1"/>
              <a:t>Comm</a:t>
            </a:r>
            <a:r>
              <a:rPr lang="en-US" sz="3600" b="1" dirty="0"/>
              <a:t> Plan </a:t>
            </a:r>
            <a:endParaRPr lang="en-US" b="1" dirty="0"/>
          </a:p>
        </p:txBody>
      </p:sp>
      <p:sp>
        <p:nvSpPr>
          <p:cNvPr id="24"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239543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ic-Mountains" descr="Mountains&#10;"/>
          <p:cNvGrpSpPr/>
          <p:nvPr/>
        </p:nvGrpSpPr>
        <p:grpSpPr>
          <a:xfrm>
            <a:off x="938311" y="4647743"/>
            <a:ext cx="7238999" cy="2123671"/>
            <a:chOff x="938311" y="4647743"/>
            <a:chExt cx="7238999" cy="2123671"/>
          </a:xfrm>
        </p:grpSpPr>
        <p:sp>
          <p:nvSpPr>
            <p:cNvPr id="4" name="Freeform 218" title="Mountains"/>
            <p:cNvSpPr>
              <a:spLocks/>
            </p:cNvSpPr>
            <p:nvPr/>
          </p:nvSpPr>
          <p:spPr bwMode="auto">
            <a:xfrm rot="30498">
              <a:off x="1673522" y="4647743"/>
              <a:ext cx="6491220" cy="2098085"/>
            </a:xfrm>
            <a:custGeom>
              <a:avLst/>
              <a:gdLst/>
              <a:ahLst/>
              <a:cxnLst>
                <a:cxn ang="0">
                  <a:pos x="124" y="1522"/>
                </a:cxn>
                <a:cxn ang="0">
                  <a:pos x="243" y="1396"/>
                </a:cxn>
                <a:cxn ang="0">
                  <a:pos x="360" y="1217"/>
                </a:cxn>
                <a:cxn ang="0">
                  <a:pos x="643" y="877"/>
                </a:cxn>
                <a:cxn ang="0">
                  <a:pos x="928" y="584"/>
                </a:cxn>
                <a:cxn ang="0">
                  <a:pos x="919" y="653"/>
                </a:cxn>
                <a:cxn ang="0">
                  <a:pos x="965" y="643"/>
                </a:cxn>
                <a:cxn ang="0">
                  <a:pos x="1228" y="284"/>
                </a:cxn>
                <a:cxn ang="0">
                  <a:pos x="1418" y="45"/>
                </a:cxn>
                <a:cxn ang="0">
                  <a:pos x="1389" y="201"/>
                </a:cxn>
                <a:cxn ang="0">
                  <a:pos x="1352" y="351"/>
                </a:cxn>
                <a:cxn ang="0">
                  <a:pos x="1531" y="233"/>
                </a:cxn>
                <a:cxn ang="0">
                  <a:pos x="1694" y="325"/>
                </a:cxn>
                <a:cxn ang="0">
                  <a:pos x="1798" y="422"/>
                </a:cxn>
                <a:cxn ang="0">
                  <a:pos x="1928" y="568"/>
                </a:cxn>
                <a:cxn ang="0">
                  <a:pos x="2017" y="651"/>
                </a:cxn>
                <a:cxn ang="0">
                  <a:pos x="1924" y="489"/>
                </a:cxn>
                <a:cxn ang="0">
                  <a:pos x="1798" y="272"/>
                </a:cxn>
                <a:cxn ang="0">
                  <a:pos x="1749" y="158"/>
                </a:cxn>
                <a:cxn ang="0">
                  <a:pos x="1701" y="140"/>
                </a:cxn>
                <a:cxn ang="0">
                  <a:pos x="1716" y="79"/>
                </a:cxn>
                <a:cxn ang="0">
                  <a:pos x="1811" y="126"/>
                </a:cxn>
                <a:cxn ang="0">
                  <a:pos x="1928" y="252"/>
                </a:cxn>
                <a:cxn ang="0">
                  <a:pos x="2021" y="396"/>
                </a:cxn>
                <a:cxn ang="0">
                  <a:pos x="2182" y="558"/>
                </a:cxn>
                <a:cxn ang="0">
                  <a:pos x="2434" y="795"/>
                </a:cxn>
                <a:cxn ang="0">
                  <a:pos x="2706" y="992"/>
                </a:cxn>
                <a:cxn ang="0">
                  <a:pos x="2873" y="1008"/>
                </a:cxn>
                <a:cxn ang="0">
                  <a:pos x="3002" y="895"/>
                </a:cxn>
                <a:cxn ang="0">
                  <a:pos x="3172" y="781"/>
                </a:cxn>
                <a:cxn ang="0">
                  <a:pos x="3368" y="572"/>
                </a:cxn>
                <a:cxn ang="0">
                  <a:pos x="3392" y="603"/>
                </a:cxn>
                <a:cxn ang="0">
                  <a:pos x="3381" y="747"/>
                </a:cxn>
                <a:cxn ang="0">
                  <a:pos x="3472" y="607"/>
                </a:cxn>
                <a:cxn ang="0">
                  <a:pos x="3593" y="710"/>
                </a:cxn>
                <a:cxn ang="0">
                  <a:pos x="3529" y="568"/>
                </a:cxn>
                <a:cxn ang="0">
                  <a:pos x="3744" y="777"/>
                </a:cxn>
                <a:cxn ang="0">
                  <a:pos x="3995" y="978"/>
                </a:cxn>
                <a:cxn ang="0">
                  <a:pos x="4296" y="881"/>
                </a:cxn>
                <a:cxn ang="0">
                  <a:pos x="4501" y="838"/>
                </a:cxn>
                <a:cxn ang="0">
                  <a:pos x="4594" y="767"/>
                </a:cxn>
                <a:cxn ang="0">
                  <a:pos x="4709" y="714"/>
                </a:cxn>
                <a:cxn ang="0">
                  <a:pos x="4810" y="664"/>
                </a:cxn>
                <a:cxn ang="0">
                  <a:pos x="4773" y="735"/>
                </a:cxn>
                <a:cxn ang="0">
                  <a:pos x="4881" y="702"/>
                </a:cxn>
                <a:cxn ang="0">
                  <a:pos x="5042" y="714"/>
                </a:cxn>
                <a:cxn ang="0">
                  <a:pos x="5130" y="755"/>
                </a:cxn>
                <a:cxn ang="0">
                  <a:pos x="5243" y="761"/>
                </a:cxn>
                <a:cxn ang="0">
                  <a:pos x="5541" y="913"/>
                </a:cxn>
                <a:cxn ang="0">
                  <a:pos x="5665" y="1019"/>
                </a:cxn>
                <a:cxn ang="0">
                  <a:pos x="5537" y="1000"/>
                </a:cxn>
                <a:cxn ang="0">
                  <a:pos x="5678" y="1043"/>
                </a:cxn>
                <a:cxn ang="0">
                  <a:pos x="5800" y="1092"/>
                </a:cxn>
                <a:cxn ang="0">
                  <a:pos x="5921" y="1130"/>
                </a:cxn>
                <a:cxn ang="0">
                  <a:pos x="6049" y="1177"/>
                </a:cxn>
                <a:cxn ang="0">
                  <a:pos x="6135" y="1223"/>
                </a:cxn>
                <a:cxn ang="0">
                  <a:pos x="6343" y="1321"/>
                </a:cxn>
                <a:cxn ang="0">
                  <a:pos x="6665" y="1497"/>
                </a:cxn>
                <a:cxn ang="0">
                  <a:pos x="6954" y="1601"/>
                </a:cxn>
              </a:cxnLst>
              <a:rect l="0" t="0" r="r" b="b"/>
              <a:pathLst>
                <a:path w="6954" h="1601">
                  <a:moveTo>
                    <a:pt x="0" y="1601"/>
                  </a:moveTo>
                  <a:lnTo>
                    <a:pt x="29" y="1587"/>
                  </a:lnTo>
                  <a:lnTo>
                    <a:pt x="51" y="1568"/>
                  </a:lnTo>
                  <a:lnTo>
                    <a:pt x="80" y="1554"/>
                  </a:lnTo>
                  <a:lnTo>
                    <a:pt x="100" y="1538"/>
                  </a:lnTo>
                  <a:lnTo>
                    <a:pt x="124" y="1522"/>
                  </a:lnTo>
                  <a:lnTo>
                    <a:pt x="144" y="1499"/>
                  </a:lnTo>
                  <a:lnTo>
                    <a:pt x="166" y="1483"/>
                  </a:lnTo>
                  <a:lnTo>
                    <a:pt x="184" y="1463"/>
                  </a:lnTo>
                  <a:lnTo>
                    <a:pt x="204" y="1443"/>
                  </a:lnTo>
                  <a:lnTo>
                    <a:pt x="221" y="1422"/>
                  </a:lnTo>
                  <a:lnTo>
                    <a:pt x="243" y="1396"/>
                  </a:lnTo>
                  <a:lnTo>
                    <a:pt x="263" y="1378"/>
                  </a:lnTo>
                  <a:lnTo>
                    <a:pt x="279" y="1351"/>
                  </a:lnTo>
                  <a:lnTo>
                    <a:pt x="296" y="1321"/>
                  </a:lnTo>
                  <a:lnTo>
                    <a:pt x="314" y="1298"/>
                  </a:lnTo>
                  <a:lnTo>
                    <a:pt x="329" y="1264"/>
                  </a:lnTo>
                  <a:lnTo>
                    <a:pt x="360" y="1217"/>
                  </a:lnTo>
                  <a:lnTo>
                    <a:pt x="394" y="1167"/>
                  </a:lnTo>
                  <a:lnTo>
                    <a:pt x="435" y="1110"/>
                  </a:lnTo>
                  <a:lnTo>
                    <a:pt x="486" y="1053"/>
                  </a:lnTo>
                  <a:lnTo>
                    <a:pt x="537" y="994"/>
                  </a:lnTo>
                  <a:lnTo>
                    <a:pt x="588" y="937"/>
                  </a:lnTo>
                  <a:lnTo>
                    <a:pt x="643" y="877"/>
                  </a:lnTo>
                  <a:lnTo>
                    <a:pt x="696" y="820"/>
                  </a:lnTo>
                  <a:lnTo>
                    <a:pt x="753" y="761"/>
                  </a:lnTo>
                  <a:lnTo>
                    <a:pt x="802" y="714"/>
                  </a:lnTo>
                  <a:lnTo>
                    <a:pt x="848" y="664"/>
                  </a:lnTo>
                  <a:lnTo>
                    <a:pt x="890" y="621"/>
                  </a:lnTo>
                  <a:lnTo>
                    <a:pt x="928" y="584"/>
                  </a:lnTo>
                  <a:lnTo>
                    <a:pt x="954" y="552"/>
                  </a:lnTo>
                  <a:lnTo>
                    <a:pt x="970" y="528"/>
                  </a:lnTo>
                  <a:lnTo>
                    <a:pt x="981" y="513"/>
                  </a:lnTo>
                  <a:lnTo>
                    <a:pt x="965" y="544"/>
                  </a:lnTo>
                  <a:lnTo>
                    <a:pt x="943" y="593"/>
                  </a:lnTo>
                  <a:lnTo>
                    <a:pt x="919" y="653"/>
                  </a:lnTo>
                  <a:lnTo>
                    <a:pt x="890" y="710"/>
                  </a:lnTo>
                  <a:lnTo>
                    <a:pt x="879" y="761"/>
                  </a:lnTo>
                  <a:lnTo>
                    <a:pt x="864" y="787"/>
                  </a:lnTo>
                  <a:lnTo>
                    <a:pt x="868" y="785"/>
                  </a:lnTo>
                  <a:lnTo>
                    <a:pt x="919" y="714"/>
                  </a:lnTo>
                  <a:lnTo>
                    <a:pt x="965" y="643"/>
                  </a:lnTo>
                  <a:lnTo>
                    <a:pt x="1010" y="574"/>
                  </a:lnTo>
                  <a:lnTo>
                    <a:pt x="1056" y="509"/>
                  </a:lnTo>
                  <a:lnTo>
                    <a:pt x="1100" y="446"/>
                  </a:lnTo>
                  <a:lnTo>
                    <a:pt x="1144" y="396"/>
                  </a:lnTo>
                  <a:lnTo>
                    <a:pt x="1184" y="337"/>
                  </a:lnTo>
                  <a:lnTo>
                    <a:pt x="1228" y="284"/>
                  </a:lnTo>
                  <a:lnTo>
                    <a:pt x="1268" y="233"/>
                  </a:lnTo>
                  <a:lnTo>
                    <a:pt x="1301" y="185"/>
                  </a:lnTo>
                  <a:lnTo>
                    <a:pt x="1334" y="142"/>
                  </a:lnTo>
                  <a:lnTo>
                    <a:pt x="1367" y="104"/>
                  </a:lnTo>
                  <a:lnTo>
                    <a:pt x="1398" y="71"/>
                  </a:lnTo>
                  <a:lnTo>
                    <a:pt x="1418" y="45"/>
                  </a:lnTo>
                  <a:lnTo>
                    <a:pt x="1438" y="24"/>
                  </a:lnTo>
                  <a:lnTo>
                    <a:pt x="1451" y="0"/>
                  </a:lnTo>
                  <a:lnTo>
                    <a:pt x="1462" y="45"/>
                  </a:lnTo>
                  <a:lnTo>
                    <a:pt x="1451" y="91"/>
                  </a:lnTo>
                  <a:lnTo>
                    <a:pt x="1427" y="142"/>
                  </a:lnTo>
                  <a:lnTo>
                    <a:pt x="1389" y="201"/>
                  </a:lnTo>
                  <a:lnTo>
                    <a:pt x="1352" y="254"/>
                  </a:lnTo>
                  <a:lnTo>
                    <a:pt x="1321" y="311"/>
                  </a:lnTo>
                  <a:lnTo>
                    <a:pt x="1301" y="361"/>
                  </a:lnTo>
                  <a:lnTo>
                    <a:pt x="1299" y="406"/>
                  </a:lnTo>
                  <a:lnTo>
                    <a:pt x="1323" y="375"/>
                  </a:lnTo>
                  <a:lnTo>
                    <a:pt x="1352" y="351"/>
                  </a:lnTo>
                  <a:lnTo>
                    <a:pt x="1383" y="325"/>
                  </a:lnTo>
                  <a:lnTo>
                    <a:pt x="1414" y="302"/>
                  </a:lnTo>
                  <a:lnTo>
                    <a:pt x="1445" y="286"/>
                  </a:lnTo>
                  <a:lnTo>
                    <a:pt x="1476" y="268"/>
                  </a:lnTo>
                  <a:lnTo>
                    <a:pt x="1507" y="252"/>
                  </a:lnTo>
                  <a:lnTo>
                    <a:pt x="1531" y="233"/>
                  </a:lnTo>
                  <a:lnTo>
                    <a:pt x="1562" y="221"/>
                  </a:lnTo>
                  <a:lnTo>
                    <a:pt x="1593" y="225"/>
                  </a:lnTo>
                  <a:lnTo>
                    <a:pt x="1617" y="237"/>
                  </a:lnTo>
                  <a:lnTo>
                    <a:pt x="1643" y="264"/>
                  </a:lnTo>
                  <a:lnTo>
                    <a:pt x="1668" y="294"/>
                  </a:lnTo>
                  <a:lnTo>
                    <a:pt x="1694" y="325"/>
                  </a:lnTo>
                  <a:lnTo>
                    <a:pt x="1723" y="353"/>
                  </a:lnTo>
                  <a:lnTo>
                    <a:pt x="1754" y="379"/>
                  </a:lnTo>
                  <a:lnTo>
                    <a:pt x="1758" y="388"/>
                  </a:lnTo>
                  <a:lnTo>
                    <a:pt x="1767" y="396"/>
                  </a:lnTo>
                  <a:lnTo>
                    <a:pt x="1780" y="410"/>
                  </a:lnTo>
                  <a:lnTo>
                    <a:pt x="1798" y="422"/>
                  </a:lnTo>
                  <a:lnTo>
                    <a:pt x="1813" y="442"/>
                  </a:lnTo>
                  <a:lnTo>
                    <a:pt x="1838" y="467"/>
                  </a:lnTo>
                  <a:lnTo>
                    <a:pt x="1858" y="491"/>
                  </a:lnTo>
                  <a:lnTo>
                    <a:pt x="1882" y="517"/>
                  </a:lnTo>
                  <a:lnTo>
                    <a:pt x="1904" y="544"/>
                  </a:lnTo>
                  <a:lnTo>
                    <a:pt x="1928" y="568"/>
                  </a:lnTo>
                  <a:lnTo>
                    <a:pt x="1946" y="593"/>
                  </a:lnTo>
                  <a:lnTo>
                    <a:pt x="1966" y="611"/>
                  </a:lnTo>
                  <a:lnTo>
                    <a:pt x="1979" y="627"/>
                  </a:lnTo>
                  <a:lnTo>
                    <a:pt x="1997" y="639"/>
                  </a:lnTo>
                  <a:lnTo>
                    <a:pt x="2010" y="651"/>
                  </a:lnTo>
                  <a:lnTo>
                    <a:pt x="2017" y="651"/>
                  </a:lnTo>
                  <a:lnTo>
                    <a:pt x="2010" y="631"/>
                  </a:lnTo>
                  <a:lnTo>
                    <a:pt x="1997" y="613"/>
                  </a:lnTo>
                  <a:lnTo>
                    <a:pt x="1979" y="584"/>
                  </a:lnTo>
                  <a:lnTo>
                    <a:pt x="1966" y="558"/>
                  </a:lnTo>
                  <a:lnTo>
                    <a:pt x="1946" y="522"/>
                  </a:lnTo>
                  <a:lnTo>
                    <a:pt x="1924" y="489"/>
                  </a:lnTo>
                  <a:lnTo>
                    <a:pt x="1904" y="448"/>
                  </a:lnTo>
                  <a:lnTo>
                    <a:pt x="1882" y="422"/>
                  </a:lnTo>
                  <a:lnTo>
                    <a:pt x="1858" y="382"/>
                  </a:lnTo>
                  <a:lnTo>
                    <a:pt x="1838" y="341"/>
                  </a:lnTo>
                  <a:lnTo>
                    <a:pt x="1820" y="311"/>
                  </a:lnTo>
                  <a:lnTo>
                    <a:pt x="1798" y="272"/>
                  </a:lnTo>
                  <a:lnTo>
                    <a:pt x="1783" y="237"/>
                  </a:lnTo>
                  <a:lnTo>
                    <a:pt x="1774" y="211"/>
                  </a:lnTo>
                  <a:lnTo>
                    <a:pt x="1763" y="185"/>
                  </a:lnTo>
                  <a:lnTo>
                    <a:pt x="1758" y="164"/>
                  </a:lnTo>
                  <a:lnTo>
                    <a:pt x="1758" y="160"/>
                  </a:lnTo>
                  <a:lnTo>
                    <a:pt x="1749" y="158"/>
                  </a:lnTo>
                  <a:lnTo>
                    <a:pt x="1743" y="158"/>
                  </a:lnTo>
                  <a:lnTo>
                    <a:pt x="1732" y="154"/>
                  </a:lnTo>
                  <a:lnTo>
                    <a:pt x="1727" y="150"/>
                  </a:lnTo>
                  <a:lnTo>
                    <a:pt x="1716" y="150"/>
                  </a:lnTo>
                  <a:lnTo>
                    <a:pt x="1712" y="142"/>
                  </a:lnTo>
                  <a:lnTo>
                    <a:pt x="1701" y="140"/>
                  </a:lnTo>
                  <a:lnTo>
                    <a:pt x="1701" y="126"/>
                  </a:lnTo>
                  <a:lnTo>
                    <a:pt x="1699" y="110"/>
                  </a:lnTo>
                  <a:lnTo>
                    <a:pt x="1694" y="93"/>
                  </a:lnTo>
                  <a:lnTo>
                    <a:pt x="1681" y="83"/>
                  </a:lnTo>
                  <a:lnTo>
                    <a:pt x="1701" y="79"/>
                  </a:lnTo>
                  <a:lnTo>
                    <a:pt x="1716" y="79"/>
                  </a:lnTo>
                  <a:lnTo>
                    <a:pt x="1736" y="83"/>
                  </a:lnTo>
                  <a:lnTo>
                    <a:pt x="1754" y="87"/>
                  </a:lnTo>
                  <a:lnTo>
                    <a:pt x="1767" y="93"/>
                  </a:lnTo>
                  <a:lnTo>
                    <a:pt x="1783" y="104"/>
                  </a:lnTo>
                  <a:lnTo>
                    <a:pt x="1798" y="116"/>
                  </a:lnTo>
                  <a:lnTo>
                    <a:pt x="1811" y="126"/>
                  </a:lnTo>
                  <a:lnTo>
                    <a:pt x="1836" y="142"/>
                  </a:lnTo>
                  <a:lnTo>
                    <a:pt x="1853" y="164"/>
                  </a:lnTo>
                  <a:lnTo>
                    <a:pt x="1873" y="183"/>
                  </a:lnTo>
                  <a:lnTo>
                    <a:pt x="1893" y="207"/>
                  </a:lnTo>
                  <a:lnTo>
                    <a:pt x="1913" y="227"/>
                  </a:lnTo>
                  <a:lnTo>
                    <a:pt x="1928" y="252"/>
                  </a:lnTo>
                  <a:lnTo>
                    <a:pt x="1946" y="276"/>
                  </a:lnTo>
                  <a:lnTo>
                    <a:pt x="1957" y="300"/>
                  </a:lnTo>
                  <a:lnTo>
                    <a:pt x="1975" y="321"/>
                  </a:lnTo>
                  <a:lnTo>
                    <a:pt x="1990" y="349"/>
                  </a:lnTo>
                  <a:lnTo>
                    <a:pt x="2003" y="371"/>
                  </a:lnTo>
                  <a:lnTo>
                    <a:pt x="2021" y="396"/>
                  </a:lnTo>
                  <a:lnTo>
                    <a:pt x="2041" y="416"/>
                  </a:lnTo>
                  <a:lnTo>
                    <a:pt x="2054" y="432"/>
                  </a:lnTo>
                  <a:lnTo>
                    <a:pt x="2074" y="453"/>
                  </a:lnTo>
                  <a:lnTo>
                    <a:pt x="2092" y="475"/>
                  </a:lnTo>
                  <a:lnTo>
                    <a:pt x="2136" y="517"/>
                  </a:lnTo>
                  <a:lnTo>
                    <a:pt x="2182" y="558"/>
                  </a:lnTo>
                  <a:lnTo>
                    <a:pt x="2226" y="601"/>
                  </a:lnTo>
                  <a:lnTo>
                    <a:pt x="2268" y="639"/>
                  </a:lnTo>
                  <a:lnTo>
                    <a:pt x="2308" y="682"/>
                  </a:lnTo>
                  <a:lnTo>
                    <a:pt x="2352" y="720"/>
                  </a:lnTo>
                  <a:lnTo>
                    <a:pt x="2392" y="761"/>
                  </a:lnTo>
                  <a:lnTo>
                    <a:pt x="2434" y="795"/>
                  </a:lnTo>
                  <a:lnTo>
                    <a:pt x="2480" y="832"/>
                  </a:lnTo>
                  <a:lnTo>
                    <a:pt x="2525" y="866"/>
                  </a:lnTo>
                  <a:lnTo>
                    <a:pt x="2569" y="903"/>
                  </a:lnTo>
                  <a:lnTo>
                    <a:pt x="2613" y="935"/>
                  </a:lnTo>
                  <a:lnTo>
                    <a:pt x="2659" y="962"/>
                  </a:lnTo>
                  <a:lnTo>
                    <a:pt x="2706" y="992"/>
                  </a:lnTo>
                  <a:lnTo>
                    <a:pt x="2752" y="1019"/>
                  </a:lnTo>
                  <a:lnTo>
                    <a:pt x="2798" y="1043"/>
                  </a:lnTo>
                  <a:lnTo>
                    <a:pt x="2818" y="1047"/>
                  </a:lnTo>
                  <a:lnTo>
                    <a:pt x="2832" y="1041"/>
                  </a:lnTo>
                  <a:lnTo>
                    <a:pt x="2851" y="1027"/>
                  </a:lnTo>
                  <a:lnTo>
                    <a:pt x="2873" y="1008"/>
                  </a:lnTo>
                  <a:lnTo>
                    <a:pt x="2889" y="988"/>
                  </a:lnTo>
                  <a:lnTo>
                    <a:pt x="2909" y="968"/>
                  </a:lnTo>
                  <a:lnTo>
                    <a:pt x="2929" y="943"/>
                  </a:lnTo>
                  <a:lnTo>
                    <a:pt x="2946" y="929"/>
                  </a:lnTo>
                  <a:lnTo>
                    <a:pt x="2973" y="913"/>
                  </a:lnTo>
                  <a:lnTo>
                    <a:pt x="3002" y="895"/>
                  </a:lnTo>
                  <a:lnTo>
                    <a:pt x="3032" y="881"/>
                  </a:lnTo>
                  <a:lnTo>
                    <a:pt x="3059" y="864"/>
                  </a:lnTo>
                  <a:lnTo>
                    <a:pt x="3088" y="842"/>
                  </a:lnTo>
                  <a:lnTo>
                    <a:pt x="3116" y="822"/>
                  </a:lnTo>
                  <a:lnTo>
                    <a:pt x="3145" y="803"/>
                  </a:lnTo>
                  <a:lnTo>
                    <a:pt x="3172" y="781"/>
                  </a:lnTo>
                  <a:lnTo>
                    <a:pt x="3205" y="753"/>
                  </a:lnTo>
                  <a:lnTo>
                    <a:pt x="3242" y="716"/>
                  </a:lnTo>
                  <a:lnTo>
                    <a:pt x="3278" y="682"/>
                  </a:lnTo>
                  <a:lnTo>
                    <a:pt x="3313" y="643"/>
                  </a:lnTo>
                  <a:lnTo>
                    <a:pt x="3346" y="607"/>
                  </a:lnTo>
                  <a:lnTo>
                    <a:pt x="3368" y="572"/>
                  </a:lnTo>
                  <a:lnTo>
                    <a:pt x="3381" y="544"/>
                  </a:lnTo>
                  <a:lnTo>
                    <a:pt x="3388" y="526"/>
                  </a:lnTo>
                  <a:lnTo>
                    <a:pt x="3392" y="528"/>
                  </a:lnTo>
                  <a:lnTo>
                    <a:pt x="3392" y="544"/>
                  </a:lnTo>
                  <a:lnTo>
                    <a:pt x="3392" y="572"/>
                  </a:lnTo>
                  <a:lnTo>
                    <a:pt x="3392" y="603"/>
                  </a:lnTo>
                  <a:lnTo>
                    <a:pt x="3392" y="639"/>
                  </a:lnTo>
                  <a:lnTo>
                    <a:pt x="3388" y="682"/>
                  </a:lnTo>
                  <a:lnTo>
                    <a:pt x="3375" y="722"/>
                  </a:lnTo>
                  <a:lnTo>
                    <a:pt x="3355" y="767"/>
                  </a:lnTo>
                  <a:lnTo>
                    <a:pt x="3368" y="761"/>
                  </a:lnTo>
                  <a:lnTo>
                    <a:pt x="3381" y="747"/>
                  </a:lnTo>
                  <a:lnTo>
                    <a:pt x="3399" y="722"/>
                  </a:lnTo>
                  <a:lnTo>
                    <a:pt x="3412" y="696"/>
                  </a:lnTo>
                  <a:lnTo>
                    <a:pt x="3430" y="668"/>
                  </a:lnTo>
                  <a:lnTo>
                    <a:pt x="3443" y="639"/>
                  </a:lnTo>
                  <a:lnTo>
                    <a:pt x="3454" y="621"/>
                  </a:lnTo>
                  <a:lnTo>
                    <a:pt x="3472" y="607"/>
                  </a:lnTo>
                  <a:lnTo>
                    <a:pt x="3481" y="621"/>
                  </a:lnTo>
                  <a:lnTo>
                    <a:pt x="3503" y="639"/>
                  </a:lnTo>
                  <a:lnTo>
                    <a:pt x="3534" y="664"/>
                  </a:lnTo>
                  <a:lnTo>
                    <a:pt x="3556" y="688"/>
                  </a:lnTo>
                  <a:lnTo>
                    <a:pt x="3580" y="702"/>
                  </a:lnTo>
                  <a:lnTo>
                    <a:pt x="3593" y="710"/>
                  </a:lnTo>
                  <a:lnTo>
                    <a:pt x="3587" y="698"/>
                  </a:lnTo>
                  <a:lnTo>
                    <a:pt x="3576" y="682"/>
                  </a:lnTo>
                  <a:lnTo>
                    <a:pt x="3562" y="653"/>
                  </a:lnTo>
                  <a:lnTo>
                    <a:pt x="3554" y="623"/>
                  </a:lnTo>
                  <a:lnTo>
                    <a:pt x="3543" y="595"/>
                  </a:lnTo>
                  <a:lnTo>
                    <a:pt x="3529" y="568"/>
                  </a:lnTo>
                  <a:lnTo>
                    <a:pt x="3525" y="550"/>
                  </a:lnTo>
                  <a:lnTo>
                    <a:pt x="3521" y="536"/>
                  </a:lnTo>
                  <a:lnTo>
                    <a:pt x="3587" y="601"/>
                  </a:lnTo>
                  <a:lnTo>
                    <a:pt x="3642" y="664"/>
                  </a:lnTo>
                  <a:lnTo>
                    <a:pt x="3697" y="720"/>
                  </a:lnTo>
                  <a:lnTo>
                    <a:pt x="3744" y="777"/>
                  </a:lnTo>
                  <a:lnTo>
                    <a:pt x="3790" y="828"/>
                  </a:lnTo>
                  <a:lnTo>
                    <a:pt x="3832" y="868"/>
                  </a:lnTo>
                  <a:lnTo>
                    <a:pt x="3874" y="905"/>
                  </a:lnTo>
                  <a:lnTo>
                    <a:pt x="3918" y="937"/>
                  </a:lnTo>
                  <a:lnTo>
                    <a:pt x="3956" y="962"/>
                  </a:lnTo>
                  <a:lnTo>
                    <a:pt x="3995" y="978"/>
                  </a:lnTo>
                  <a:lnTo>
                    <a:pt x="4042" y="982"/>
                  </a:lnTo>
                  <a:lnTo>
                    <a:pt x="4081" y="982"/>
                  </a:lnTo>
                  <a:lnTo>
                    <a:pt x="4130" y="978"/>
                  </a:lnTo>
                  <a:lnTo>
                    <a:pt x="4183" y="956"/>
                  </a:lnTo>
                  <a:lnTo>
                    <a:pt x="4236" y="925"/>
                  </a:lnTo>
                  <a:lnTo>
                    <a:pt x="4296" y="881"/>
                  </a:lnTo>
                  <a:lnTo>
                    <a:pt x="4313" y="874"/>
                  </a:lnTo>
                  <a:lnTo>
                    <a:pt x="4344" y="868"/>
                  </a:lnTo>
                  <a:lnTo>
                    <a:pt x="4380" y="864"/>
                  </a:lnTo>
                  <a:lnTo>
                    <a:pt x="4422" y="852"/>
                  </a:lnTo>
                  <a:lnTo>
                    <a:pt x="4466" y="846"/>
                  </a:lnTo>
                  <a:lnTo>
                    <a:pt x="4501" y="838"/>
                  </a:lnTo>
                  <a:lnTo>
                    <a:pt x="4528" y="832"/>
                  </a:lnTo>
                  <a:lnTo>
                    <a:pt x="4536" y="820"/>
                  </a:lnTo>
                  <a:lnTo>
                    <a:pt x="4552" y="806"/>
                  </a:lnTo>
                  <a:lnTo>
                    <a:pt x="4563" y="791"/>
                  </a:lnTo>
                  <a:lnTo>
                    <a:pt x="4576" y="777"/>
                  </a:lnTo>
                  <a:lnTo>
                    <a:pt x="4594" y="767"/>
                  </a:lnTo>
                  <a:lnTo>
                    <a:pt x="4614" y="755"/>
                  </a:lnTo>
                  <a:lnTo>
                    <a:pt x="4631" y="747"/>
                  </a:lnTo>
                  <a:lnTo>
                    <a:pt x="4651" y="735"/>
                  </a:lnTo>
                  <a:lnTo>
                    <a:pt x="4664" y="728"/>
                  </a:lnTo>
                  <a:lnTo>
                    <a:pt x="4689" y="720"/>
                  </a:lnTo>
                  <a:lnTo>
                    <a:pt x="4709" y="714"/>
                  </a:lnTo>
                  <a:lnTo>
                    <a:pt x="4728" y="702"/>
                  </a:lnTo>
                  <a:lnTo>
                    <a:pt x="4748" y="696"/>
                  </a:lnTo>
                  <a:lnTo>
                    <a:pt x="4764" y="688"/>
                  </a:lnTo>
                  <a:lnTo>
                    <a:pt x="4784" y="682"/>
                  </a:lnTo>
                  <a:lnTo>
                    <a:pt x="4797" y="670"/>
                  </a:lnTo>
                  <a:lnTo>
                    <a:pt x="4810" y="664"/>
                  </a:lnTo>
                  <a:lnTo>
                    <a:pt x="4815" y="664"/>
                  </a:lnTo>
                  <a:lnTo>
                    <a:pt x="4806" y="670"/>
                  </a:lnTo>
                  <a:lnTo>
                    <a:pt x="4799" y="684"/>
                  </a:lnTo>
                  <a:lnTo>
                    <a:pt x="4788" y="702"/>
                  </a:lnTo>
                  <a:lnTo>
                    <a:pt x="4779" y="720"/>
                  </a:lnTo>
                  <a:lnTo>
                    <a:pt x="4773" y="735"/>
                  </a:lnTo>
                  <a:lnTo>
                    <a:pt x="4764" y="749"/>
                  </a:lnTo>
                  <a:lnTo>
                    <a:pt x="4766" y="753"/>
                  </a:lnTo>
                  <a:lnTo>
                    <a:pt x="4799" y="755"/>
                  </a:lnTo>
                  <a:lnTo>
                    <a:pt x="4830" y="747"/>
                  </a:lnTo>
                  <a:lnTo>
                    <a:pt x="4852" y="728"/>
                  </a:lnTo>
                  <a:lnTo>
                    <a:pt x="4881" y="702"/>
                  </a:lnTo>
                  <a:lnTo>
                    <a:pt x="4903" y="684"/>
                  </a:lnTo>
                  <a:lnTo>
                    <a:pt x="4929" y="668"/>
                  </a:lnTo>
                  <a:lnTo>
                    <a:pt x="4956" y="657"/>
                  </a:lnTo>
                  <a:lnTo>
                    <a:pt x="4980" y="670"/>
                  </a:lnTo>
                  <a:lnTo>
                    <a:pt x="5009" y="688"/>
                  </a:lnTo>
                  <a:lnTo>
                    <a:pt x="5042" y="714"/>
                  </a:lnTo>
                  <a:lnTo>
                    <a:pt x="5073" y="735"/>
                  </a:lnTo>
                  <a:lnTo>
                    <a:pt x="5097" y="753"/>
                  </a:lnTo>
                  <a:lnTo>
                    <a:pt x="5119" y="761"/>
                  </a:lnTo>
                  <a:lnTo>
                    <a:pt x="5133" y="771"/>
                  </a:lnTo>
                  <a:lnTo>
                    <a:pt x="5135" y="767"/>
                  </a:lnTo>
                  <a:lnTo>
                    <a:pt x="5130" y="755"/>
                  </a:lnTo>
                  <a:lnTo>
                    <a:pt x="5119" y="739"/>
                  </a:lnTo>
                  <a:lnTo>
                    <a:pt x="5130" y="728"/>
                  </a:lnTo>
                  <a:lnTo>
                    <a:pt x="5144" y="728"/>
                  </a:lnTo>
                  <a:lnTo>
                    <a:pt x="5166" y="730"/>
                  </a:lnTo>
                  <a:lnTo>
                    <a:pt x="5201" y="747"/>
                  </a:lnTo>
                  <a:lnTo>
                    <a:pt x="5243" y="761"/>
                  </a:lnTo>
                  <a:lnTo>
                    <a:pt x="5287" y="781"/>
                  </a:lnTo>
                  <a:lnTo>
                    <a:pt x="5338" y="806"/>
                  </a:lnTo>
                  <a:lnTo>
                    <a:pt x="5389" y="832"/>
                  </a:lnTo>
                  <a:lnTo>
                    <a:pt x="5442" y="860"/>
                  </a:lnTo>
                  <a:lnTo>
                    <a:pt x="5495" y="889"/>
                  </a:lnTo>
                  <a:lnTo>
                    <a:pt x="5541" y="913"/>
                  </a:lnTo>
                  <a:lnTo>
                    <a:pt x="5594" y="943"/>
                  </a:lnTo>
                  <a:lnTo>
                    <a:pt x="5634" y="968"/>
                  </a:lnTo>
                  <a:lnTo>
                    <a:pt x="5669" y="982"/>
                  </a:lnTo>
                  <a:lnTo>
                    <a:pt x="5698" y="1002"/>
                  </a:lnTo>
                  <a:lnTo>
                    <a:pt x="5678" y="1019"/>
                  </a:lnTo>
                  <a:lnTo>
                    <a:pt x="5665" y="1019"/>
                  </a:lnTo>
                  <a:lnTo>
                    <a:pt x="5643" y="1019"/>
                  </a:lnTo>
                  <a:lnTo>
                    <a:pt x="5618" y="1008"/>
                  </a:lnTo>
                  <a:lnTo>
                    <a:pt x="5603" y="1002"/>
                  </a:lnTo>
                  <a:lnTo>
                    <a:pt x="5579" y="1000"/>
                  </a:lnTo>
                  <a:lnTo>
                    <a:pt x="5557" y="994"/>
                  </a:lnTo>
                  <a:lnTo>
                    <a:pt x="5537" y="1000"/>
                  </a:lnTo>
                  <a:lnTo>
                    <a:pt x="5552" y="1002"/>
                  </a:lnTo>
                  <a:lnTo>
                    <a:pt x="5574" y="1006"/>
                  </a:lnTo>
                  <a:lnTo>
                    <a:pt x="5603" y="1019"/>
                  </a:lnTo>
                  <a:lnTo>
                    <a:pt x="5632" y="1021"/>
                  </a:lnTo>
                  <a:lnTo>
                    <a:pt x="5652" y="1033"/>
                  </a:lnTo>
                  <a:lnTo>
                    <a:pt x="5678" y="1043"/>
                  </a:lnTo>
                  <a:lnTo>
                    <a:pt x="5698" y="1053"/>
                  </a:lnTo>
                  <a:lnTo>
                    <a:pt x="5716" y="1059"/>
                  </a:lnTo>
                  <a:lnTo>
                    <a:pt x="5735" y="1069"/>
                  </a:lnTo>
                  <a:lnTo>
                    <a:pt x="5760" y="1077"/>
                  </a:lnTo>
                  <a:lnTo>
                    <a:pt x="5780" y="1083"/>
                  </a:lnTo>
                  <a:lnTo>
                    <a:pt x="5800" y="1092"/>
                  </a:lnTo>
                  <a:lnTo>
                    <a:pt x="5824" y="1098"/>
                  </a:lnTo>
                  <a:lnTo>
                    <a:pt x="5841" y="1106"/>
                  </a:lnTo>
                  <a:lnTo>
                    <a:pt x="5859" y="1110"/>
                  </a:lnTo>
                  <a:lnTo>
                    <a:pt x="5883" y="1120"/>
                  </a:lnTo>
                  <a:lnTo>
                    <a:pt x="5901" y="1122"/>
                  </a:lnTo>
                  <a:lnTo>
                    <a:pt x="5921" y="1130"/>
                  </a:lnTo>
                  <a:lnTo>
                    <a:pt x="5941" y="1136"/>
                  </a:lnTo>
                  <a:lnTo>
                    <a:pt x="5963" y="1146"/>
                  </a:lnTo>
                  <a:lnTo>
                    <a:pt x="5983" y="1148"/>
                  </a:lnTo>
                  <a:lnTo>
                    <a:pt x="6007" y="1158"/>
                  </a:lnTo>
                  <a:lnTo>
                    <a:pt x="6027" y="1167"/>
                  </a:lnTo>
                  <a:lnTo>
                    <a:pt x="6049" y="1177"/>
                  </a:lnTo>
                  <a:lnTo>
                    <a:pt x="6060" y="1181"/>
                  </a:lnTo>
                  <a:lnTo>
                    <a:pt x="6076" y="1187"/>
                  </a:lnTo>
                  <a:lnTo>
                    <a:pt x="6091" y="1199"/>
                  </a:lnTo>
                  <a:lnTo>
                    <a:pt x="6104" y="1207"/>
                  </a:lnTo>
                  <a:lnTo>
                    <a:pt x="6122" y="1215"/>
                  </a:lnTo>
                  <a:lnTo>
                    <a:pt x="6135" y="1223"/>
                  </a:lnTo>
                  <a:lnTo>
                    <a:pt x="6151" y="1234"/>
                  </a:lnTo>
                  <a:lnTo>
                    <a:pt x="6159" y="1238"/>
                  </a:lnTo>
                  <a:lnTo>
                    <a:pt x="6201" y="1252"/>
                  </a:lnTo>
                  <a:lnTo>
                    <a:pt x="6246" y="1274"/>
                  </a:lnTo>
                  <a:lnTo>
                    <a:pt x="6294" y="1298"/>
                  </a:lnTo>
                  <a:lnTo>
                    <a:pt x="6343" y="1321"/>
                  </a:lnTo>
                  <a:lnTo>
                    <a:pt x="6394" y="1351"/>
                  </a:lnTo>
                  <a:lnTo>
                    <a:pt x="6447" y="1380"/>
                  </a:lnTo>
                  <a:lnTo>
                    <a:pt x="6497" y="1412"/>
                  </a:lnTo>
                  <a:lnTo>
                    <a:pt x="6557" y="1440"/>
                  </a:lnTo>
                  <a:lnTo>
                    <a:pt x="6610" y="1471"/>
                  </a:lnTo>
                  <a:lnTo>
                    <a:pt x="6665" y="1497"/>
                  </a:lnTo>
                  <a:lnTo>
                    <a:pt x="6716" y="1528"/>
                  </a:lnTo>
                  <a:lnTo>
                    <a:pt x="6771" y="1548"/>
                  </a:lnTo>
                  <a:lnTo>
                    <a:pt x="6818" y="1568"/>
                  </a:lnTo>
                  <a:lnTo>
                    <a:pt x="6866" y="1587"/>
                  </a:lnTo>
                  <a:lnTo>
                    <a:pt x="6913" y="1593"/>
                  </a:lnTo>
                  <a:lnTo>
                    <a:pt x="6954" y="1601"/>
                  </a:lnTo>
                  <a:lnTo>
                    <a:pt x="0" y="1601"/>
                  </a:lnTo>
                  <a:close/>
                </a:path>
              </a:pathLst>
            </a:custGeom>
            <a:solidFill>
              <a:srgbClr val="993300"/>
            </a:solidFill>
            <a:ln w="9525">
              <a:noFill/>
              <a:round/>
              <a:headEnd/>
              <a:tailEnd/>
            </a:ln>
          </p:spPr>
          <p:txBody>
            <a:bodyPr/>
            <a:lstStyle/>
            <a:p>
              <a:pPr>
                <a:defRPr/>
              </a:pPr>
              <a:endParaRPr lang="en-US" dirty="0"/>
            </a:p>
          </p:txBody>
        </p:sp>
        <p:sp>
          <p:nvSpPr>
            <p:cNvPr id="5" name="Freeform 222" descr="Null"/>
            <p:cNvSpPr>
              <a:spLocks/>
            </p:cNvSpPr>
            <p:nvPr/>
          </p:nvSpPr>
          <p:spPr bwMode="auto">
            <a:xfrm>
              <a:off x="1637075" y="6165128"/>
              <a:ext cx="6540235" cy="606286"/>
            </a:xfrm>
            <a:custGeom>
              <a:avLst/>
              <a:gdLst/>
              <a:ahLst/>
              <a:cxnLst>
                <a:cxn ang="0">
                  <a:pos x="38" y="321"/>
                </a:cxn>
                <a:cxn ang="0">
                  <a:pos x="198" y="202"/>
                </a:cxn>
                <a:cxn ang="0">
                  <a:pos x="263" y="167"/>
                </a:cxn>
                <a:cxn ang="0">
                  <a:pos x="352" y="125"/>
                </a:cxn>
                <a:cxn ang="0">
                  <a:pos x="418" y="77"/>
                </a:cxn>
                <a:cxn ang="0">
                  <a:pos x="614" y="101"/>
                </a:cxn>
                <a:cxn ang="0">
                  <a:pos x="804" y="89"/>
                </a:cxn>
                <a:cxn ang="0">
                  <a:pos x="917" y="66"/>
                </a:cxn>
                <a:cxn ang="0">
                  <a:pos x="958" y="24"/>
                </a:cxn>
                <a:cxn ang="0">
                  <a:pos x="1124" y="48"/>
                </a:cxn>
                <a:cxn ang="0">
                  <a:pos x="1172" y="24"/>
                </a:cxn>
                <a:cxn ang="0">
                  <a:pos x="1184" y="6"/>
                </a:cxn>
                <a:cxn ang="0">
                  <a:pos x="1219" y="0"/>
                </a:cxn>
                <a:cxn ang="0">
                  <a:pos x="1308" y="24"/>
                </a:cxn>
                <a:cxn ang="0">
                  <a:pos x="1344" y="36"/>
                </a:cxn>
                <a:cxn ang="0">
                  <a:pos x="1510" y="95"/>
                </a:cxn>
                <a:cxn ang="0">
                  <a:pos x="1588" y="77"/>
                </a:cxn>
                <a:cxn ang="0">
                  <a:pos x="1623" y="72"/>
                </a:cxn>
                <a:cxn ang="0">
                  <a:pos x="1789" y="143"/>
                </a:cxn>
                <a:cxn ang="0">
                  <a:pos x="1855" y="149"/>
                </a:cxn>
                <a:cxn ang="0">
                  <a:pos x="1908" y="178"/>
                </a:cxn>
                <a:cxn ang="0">
                  <a:pos x="2021" y="172"/>
                </a:cxn>
                <a:cxn ang="0">
                  <a:pos x="2092" y="89"/>
                </a:cxn>
                <a:cxn ang="0">
                  <a:pos x="2175" y="101"/>
                </a:cxn>
                <a:cxn ang="0">
                  <a:pos x="2199" y="66"/>
                </a:cxn>
                <a:cxn ang="0">
                  <a:pos x="2235" y="42"/>
                </a:cxn>
                <a:cxn ang="0">
                  <a:pos x="2472" y="77"/>
                </a:cxn>
                <a:cxn ang="0">
                  <a:pos x="2650" y="149"/>
                </a:cxn>
                <a:cxn ang="0">
                  <a:pos x="2757" y="119"/>
                </a:cxn>
                <a:cxn ang="0">
                  <a:pos x="2947" y="125"/>
                </a:cxn>
                <a:cxn ang="0">
                  <a:pos x="3036" y="161"/>
                </a:cxn>
                <a:cxn ang="0">
                  <a:pos x="3114" y="196"/>
                </a:cxn>
                <a:cxn ang="0">
                  <a:pos x="3221" y="190"/>
                </a:cxn>
                <a:cxn ang="0">
                  <a:pos x="3494" y="161"/>
                </a:cxn>
                <a:cxn ang="0">
                  <a:pos x="3559" y="143"/>
                </a:cxn>
                <a:cxn ang="0">
                  <a:pos x="3737" y="149"/>
                </a:cxn>
                <a:cxn ang="0">
                  <a:pos x="3814" y="172"/>
                </a:cxn>
                <a:cxn ang="0">
                  <a:pos x="3933" y="238"/>
                </a:cxn>
                <a:cxn ang="0">
                  <a:pos x="4177" y="256"/>
                </a:cxn>
                <a:cxn ang="0">
                  <a:pos x="4230" y="267"/>
                </a:cxn>
                <a:cxn ang="0">
                  <a:pos x="4266" y="279"/>
                </a:cxn>
                <a:cxn ang="0">
                  <a:pos x="4384" y="327"/>
                </a:cxn>
                <a:cxn ang="0">
                  <a:pos x="4462" y="357"/>
                </a:cxn>
                <a:cxn ang="0">
                  <a:pos x="4479" y="362"/>
                </a:cxn>
                <a:cxn ang="0">
                  <a:pos x="4515" y="368"/>
                </a:cxn>
                <a:cxn ang="0">
                  <a:pos x="3595" y="374"/>
                </a:cxn>
                <a:cxn ang="0">
                  <a:pos x="2259" y="368"/>
                </a:cxn>
                <a:cxn ang="0">
                  <a:pos x="139" y="357"/>
                </a:cxn>
                <a:cxn ang="0">
                  <a:pos x="38" y="321"/>
                </a:cxn>
              </a:cxnLst>
              <a:rect l="0" t="0" r="r" b="b"/>
              <a:pathLst>
                <a:path w="4527" h="385">
                  <a:moveTo>
                    <a:pt x="38" y="321"/>
                  </a:moveTo>
                  <a:cubicBezTo>
                    <a:pt x="115" y="244"/>
                    <a:pt x="116" y="251"/>
                    <a:pt x="198" y="202"/>
                  </a:cubicBezTo>
                  <a:cubicBezTo>
                    <a:pt x="265" y="162"/>
                    <a:pt x="189" y="190"/>
                    <a:pt x="263" y="167"/>
                  </a:cubicBezTo>
                  <a:cubicBezTo>
                    <a:pt x="291" y="139"/>
                    <a:pt x="312" y="135"/>
                    <a:pt x="352" y="125"/>
                  </a:cubicBezTo>
                  <a:cubicBezTo>
                    <a:pt x="379" y="84"/>
                    <a:pt x="374" y="88"/>
                    <a:pt x="418" y="77"/>
                  </a:cubicBezTo>
                  <a:cubicBezTo>
                    <a:pt x="500" y="85"/>
                    <a:pt x="520" y="96"/>
                    <a:pt x="614" y="101"/>
                  </a:cubicBezTo>
                  <a:cubicBezTo>
                    <a:pt x="698" y="115"/>
                    <a:pt x="718" y="103"/>
                    <a:pt x="804" y="89"/>
                  </a:cubicBezTo>
                  <a:cubicBezTo>
                    <a:pt x="846" y="67"/>
                    <a:pt x="862" y="71"/>
                    <a:pt x="917" y="66"/>
                  </a:cubicBezTo>
                  <a:cubicBezTo>
                    <a:pt x="935" y="36"/>
                    <a:pt x="922" y="33"/>
                    <a:pt x="958" y="24"/>
                  </a:cubicBezTo>
                  <a:cubicBezTo>
                    <a:pt x="1049" y="70"/>
                    <a:pt x="995" y="55"/>
                    <a:pt x="1124" y="48"/>
                  </a:cubicBezTo>
                  <a:cubicBezTo>
                    <a:pt x="1140" y="40"/>
                    <a:pt x="1162" y="39"/>
                    <a:pt x="1172" y="24"/>
                  </a:cubicBezTo>
                  <a:cubicBezTo>
                    <a:pt x="1176" y="18"/>
                    <a:pt x="1178" y="9"/>
                    <a:pt x="1184" y="6"/>
                  </a:cubicBezTo>
                  <a:cubicBezTo>
                    <a:pt x="1195" y="1"/>
                    <a:pt x="1207" y="2"/>
                    <a:pt x="1219" y="0"/>
                  </a:cubicBezTo>
                  <a:cubicBezTo>
                    <a:pt x="1260" y="27"/>
                    <a:pt x="1220" y="4"/>
                    <a:pt x="1308" y="24"/>
                  </a:cubicBezTo>
                  <a:cubicBezTo>
                    <a:pt x="1320" y="27"/>
                    <a:pt x="1344" y="36"/>
                    <a:pt x="1344" y="36"/>
                  </a:cubicBezTo>
                  <a:cubicBezTo>
                    <a:pt x="1384" y="96"/>
                    <a:pt x="1444" y="85"/>
                    <a:pt x="1510" y="95"/>
                  </a:cubicBezTo>
                  <a:cubicBezTo>
                    <a:pt x="1555" y="110"/>
                    <a:pt x="1555" y="90"/>
                    <a:pt x="1588" y="77"/>
                  </a:cubicBezTo>
                  <a:cubicBezTo>
                    <a:pt x="1599" y="73"/>
                    <a:pt x="1611" y="74"/>
                    <a:pt x="1623" y="72"/>
                  </a:cubicBezTo>
                  <a:cubicBezTo>
                    <a:pt x="1686" y="80"/>
                    <a:pt x="1733" y="114"/>
                    <a:pt x="1789" y="143"/>
                  </a:cubicBezTo>
                  <a:cubicBezTo>
                    <a:pt x="1809" y="153"/>
                    <a:pt x="1833" y="147"/>
                    <a:pt x="1855" y="149"/>
                  </a:cubicBezTo>
                  <a:cubicBezTo>
                    <a:pt x="1877" y="156"/>
                    <a:pt x="1886" y="171"/>
                    <a:pt x="1908" y="178"/>
                  </a:cubicBezTo>
                  <a:cubicBezTo>
                    <a:pt x="1947" y="170"/>
                    <a:pt x="1982" y="179"/>
                    <a:pt x="2021" y="172"/>
                  </a:cubicBezTo>
                  <a:cubicBezTo>
                    <a:pt x="2033" y="124"/>
                    <a:pt x="2046" y="108"/>
                    <a:pt x="2092" y="89"/>
                  </a:cubicBezTo>
                  <a:cubicBezTo>
                    <a:pt x="2155" y="110"/>
                    <a:pt x="2127" y="111"/>
                    <a:pt x="2175" y="101"/>
                  </a:cubicBezTo>
                  <a:cubicBezTo>
                    <a:pt x="2183" y="89"/>
                    <a:pt x="2191" y="78"/>
                    <a:pt x="2199" y="66"/>
                  </a:cubicBezTo>
                  <a:cubicBezTo>
                    <a:pt x="2207" y="54"/>
                    <a:pt x="2235" y="42"/>
                    <a:pt x="2235" y="42"/>
                  </a:cubicBezTo>
                  <a:cubicBezTo>
                    <a:pt x="2365" y="69"/>
                    <a:pt x="2235" y="62"/>
                    <a:pt x="2472" y="77"/>
                  </a:cubicBezTo>
                  <a:cubicBezTo>
                    <a:pt x="2538" y="90"/>
                    <a:pt x="2586" y="130"/>
                    <a:pt x="2650" y="149"/>
                  </a:cubicBezTo>
                  <a:cubicBezTo>
                    <a:pt x="2687" y="143"/>
                    <a:pt x="2720" y="129"/>
                    <a:pt x="2757" y="119"/>
                  </a:cubicBezTo>
                  <a:cubicBezTo>
                    <a:pt x="2820" y="121"/>
                    <a:pt x="2884" y="118"/>
                    <a:pt x="2947" y="125"/>
                  </a:cubicBezTo>
                  <a:cubicBezTo>
                    <a:pt x="2955" y="126"/>
                    <a:pt x="3006" y="157"/>
                    <a:pt x="3036" y="161"/>
                  </a:cubicBezTo>
                  <a:cubicBezTo>
                    <a:pt x="3063" y="170"/>
                    <a:pt x="3090" y="180"/>
                    <a:pt x="3114" y="196"/>
                  </a:cubicBezTo>
                  <a:cubicBezTo>
                    <a:pt x="3156" y="181"/>
                    <a:pt x="3170" y="185"/>
                    <a:pt x="3221" y="190"/>
                  </a:cubicBezTo>
                  <a:cubicBezTo>
                    <a:pt x="3312" y="177"/>
                    <a:pt x="3402" y="168"/>
                    <a:pt x="3494" y="161"/>
                  </a:cubicBezTo>
                  <a:cubicBezTo>
                    <a:pt x="3516" y="155"/>
                    <a:pt x="3537" y="148"/>
                    <a:pt x="3559" y="143"/>
                  </a:cubicBezTo>
                  <a:cubicBezTo>
                    <a:pt x="3605" y="112"/>
                    <a:pt x="3682" y="143"/>
                    <a:pt x="3737" y="149"/>
                  </a:cubicBezTo>
                  <a:cubicBezTo>
                    <a:pt x="3763" y="158"/>
                    <a:pt x="3788" y="164"/>
                    <a:pt x="3814" y="172"/>
                  </a:cubicBezTo>
                  <a:cubicBezTo>
                    <a:pt x="3856" y="204"/>
                    <a:pt x="3888" y="216"/>
                    <a:pt x="3933" y="238"/>
                  </a:cubicBezTo>
                  <a:cubicBezTo>
                    <a:pt x="4042" y="233"/>
                    <a:pt x="4080" y="238"/>
                    <a:pt x="4177" y="256"/>
                  </a:cubicBezTo>
                  <a:cubicBezTo>
                    <a:pt x="4195" y="259"/>
                    <a:pt x="4213" y="262"/>
                    <a:pt x="4230" y="267"/>
                  </a:cubicBezTo>
                  <a:cubicBezTo>
                    <a:pt x="4242" y="270"/>
                    <a:pt x="4266" y="279"/>
                    <a:pt x="4266" y="279"/>
                  </a:cubicBezTo>
                  <a:cubicBezTo>
                    <a:pt x="4324" y="320"/>
                    <a:pt x="4297" y="319"/>
                    <a:pt x="4384" y="327"/>
                  </a:cubicBezTo>
                  <a:cubicBezTo>
                    <a:pt x="4404" y="356"/>
                    <a:pt x="4427" y="352"/>
                    <a:pt x="4462" y="357"/>
                  </a:cubicBezTo>
                  <a:cubicBezTo>
                    <a:pt x="4468" y="359"/>
                    <a:pt x="4473" y="361"/>
                    <a:pt x="4479" y="362"/>
                  </a:cubicBezTo>
                  <a:cubicBezTo>
                    <a:pt x="4491" y="364"/>
                    <a:pt x="4527" y="368"/>
                    <a:pt x="4515" y="368"/>
                  </a:cubicBezTo>
                  <a:cubicBezTo>
                    <a:pt x="4208" y="372"/>
                    <a:pt x="3902" y="372"/>
                    <a:pt x="3595" y="374"/>
                  </a:cubicBezTo>
                  <a:cubicBezTo>
                    <a:pt x="3150" y="372"/>
                    <a:pt x="2704" y="370"/>
                    <a:pt x="2259" y="368"/>
                  </a:cubicBezTo>
                  <a:cubicBezTo>
                    <a:pt x="1552" y="365"/>
                    <a:pt x="139" y="357"/>
                    <a:pt x="139" y="357"/>
                  </a:cubicBezTo>
                  <a:cubicBezTo>
                    <a:pt x="8" y="350"/>
                    <a:pt x="0" y="385"/>
                    <a:pt x="38" y="321"/>
                  </a:cubicBezTo>
                  <a:close/>
                </a:path>
              </a:pathLst>
            </a:custGeom>
            <a:gradFill rotWithShape="1">
              <a:gsLst>
                <a:gs pos="0">
                  <a:srgbClr val="339966"/>
                </a:gs>
                <a:gs pos="100000">
                  <a:srgbClr val="996633"/>
                </a:gs>
              </a:gsLst>
              <a:lin ang="5400000" scaled="1"/>
            </a:gradFill>
            <a:ln w="9525" cap="flat" cmpd="sng">
              <a:noFill/>
              <a:prstDash val="solid"/>
              <a:round/>
              <a:headEnd/>
              <a:tailEnd/>
            </a:ln>
            <a:effectLst/>
          </p:spPr>
          <p:txBody>
            <a:bodyPr lIns="0" tIns="0" rIns="0" bIns="0" anchor="ctr"/>
            <a:lstStyle/>
            <a:p>
              <a:pPr>
                <a:defRPr/>
              </a:pPr>
              <a:endParaRPr lang="en-US" dirty="0"/>
            </a:p>
          </p:txBody>
        </p:sp>
        <p:sp>
          <p:nvSpPr>
            <p:cNvPr id="6" name="Freeform 224" descr="Null&#10;"/>
            <p:cNvSpPr>
              <a:spLocks/>
            </p:cNvSpPr>
            <p:nvPr/>
          </p:nvSpPr>
          <p:spPr bwMode="auto">
            <a:xfrm>
              <a:off x="938311" y="6541136"/>
              <a:ext cx="7238999" cy="209141"/>
            </a:xfrm>
            <a:custGeom>
              <a:avLst/>
              <a:gdLst/>
              <a:ahLst/>
              <a:cxnLst>
                <a:cxn ang="0">
                  <a:pos x="38" y="321"/>
                </a:cxn>
                <a:cxn ang="0">
                  <a:pos x="198" y="202"/>
                </a:cxn>
                <a:cxn ang="0">
                  <a:pos x="263" y="167"/>
                </a:cxn>
                <a:cxn ang="0">
                  <a:pos x="352" y="125"/>
                </a:cxn>
                <a:cxn ang="0">
                  <a:pos x="418" y="77"/>
                </a:cxn>
                <a:cxn ang="0">
                  <a:pos x="614" y="101"/>
                </a:cxn>
                <a:cxn ang="0">
                  <a:pos x="804" y="89"/>
                </a:cxn>
                <a:cxn ang="0">
                  <a:pos x="917" y="66"/>
                </a:cxn>
                <a:cxn ang="0">
                  <a:pos x="958" y="24"/>
                </a:cxn>
                <a:cxn ang="0">
                  <a:pos x="1124" y="48"/>
                </a:cxn>
                <a:cxn ang="0">
                  <a:pos x="1172" y="24"/>
                </a:cxn>
                <a:cxn ang="0">
                  <a:pos x="1184" y="6"/>
                </a:cxn>
                <a:cxn ang="0">
                  <a:pos x="1219" y="0"/>
                </a:cxn>
                <a:cxn ang="0">
                  <a:pos x="1308" y="24"/>
                </a:cxn>
                <a:cxn ang="0">
                  <a:pos x="1344" y="36"/>
                </a:cxn>
                <a:cxn ang="0">
                  <a:pos x="1510" y="95"/>
                </a:cxn>
                <a:cxn ang="0">
                  <a:pos x="1588" y="77"/>
                </a:cxn>
                <a:cxn ang="0">
                  <a:pos x="1623" y="72"/>
                </a:cxn>
                <a:cxn ang="0">
                  <a:pos x="1789" y="143"/>
                </a:cxn>
                <a:cxn ang="0">
                  <a:pos x="1855" y="149"/>
                </a:cxn>
                <a:cxn ang="0">
                  <a:pos x="1908" y="178"/>
                </a:cxn>
                <a:cxn ang="0">
                  <a:pos x="2021" y="172"/>
                </a:cxn>
                <a:cxn ang="0">
                  <a:pos x="2092" y="89"/>
                </a:cxn>
                <a:cxn ang="0">
                  <a:pos x="2175" y="101"/>
                </a:cxn>
                <a:cxn ang="0">
                  <a:pos x="2199" y="66"/>
                </a:cxn>
                <a:cxn ang="0">
                  <a:pos x="2235" y="42"/>
                </a:cxn>
                <a:cxn ang="0">
                  <a:pos x="2472" y="77"/>
                </a:cxn>
                <a:cxn ang="0">
                  <a:pos x="2650" y="149"/>
                </a:cxn>
                <a:cxn ang="0">
                  <a:pos x="2757" y="119"/>
                </a:cxn>
                <a:cxn ang="0">
                  <a:pos x="2947" y="125"/>
                </a:cxn>
                <a:cxn ang="0">
                  <a:pos x="3036" y="161"/>
                </a:cxn>
                <a:cxn ang="0">
                  <a:pos x="3114" y="196"/>
                </a:cxn>
                <a:cxn ang="0">
                  <a:pos x="3221" y="190"/>
                </a:cxn>
                <a:cxn ang="0">
                  <a:pos x="3494" y="161"/>
                </a:cxn>
                <a:cxn ang="0">
                  <a:pos x="3559" y="143"/>
                </a:cxn>
                <a:cxn ang="0">
                  <a:pos x="3737" y="149"/>
                </a:cxn>
                <a:cxn ang="0">
                  <a:pos x="3814" y="172"/>
                </a:cxn>
                <a:cxn ang="0">
                  <a:pos x="3933" y="238"/>
                </a:cxn>
                <a:cxn ang="0">
                  <a:pos x="4177" y="256"/>
                </a:cxn>
                <a:cxn ang="0">
                  <a:pos x="4230" y="267"/>
                </a:cxn>
                <a:cxn ang="0">
                  <a:pos x="4266" y="279"/>
                </a:cxn>
                <a:cxn ang="0">
                  <a:pos x="4384" y="327"/>
                </a:cxn>
                <a:cxn ang="0">
                  <a:pos x="4462" y="357"/>
                </a:cxn>
                <a:cxn ang="0">
                  <a:pos x="4479" y="362"/>
                </a:cxn>
                <a:cxn ang="0">
                  <a:pos x="4515" y="368"/>
                </a:cxn>
                <a:cxn ang="0">
                  <a:pos x="3595" y="374"/>
                </a:cxn>
                <a:cxn ang="0">
                  <a:pos x="2259" y="368"/>
                </a:cxn>
                <a:cxn ang="0">
                  <a:pos x="139" y="357"/>
                </a:cxn>
                <a:cxn ang="0">
                  <a:pos x="38" y="321"/>
                </a:cxn>
              </a:cxnLst>
              <a:rect l="0" t="0" r="r" b="b"/>
              <a:pathLst>
                <a:path w="4527" h="385">
                  <a:moveTo>
                    <a:pt x="38" y="321"/>
                  </a:moveTo>
                  <a:cubicBezTo>
                    <a:pt x="115" y="244"/>
                    <a:pt x="116" y="251"/>
                    <a:pt x="198" y="202"/>
                  </a:cubicBezTo>
                  <a:cubicBezTo>
                    <a:pt x="265" y="162"/>
                    <a:pt x="189" y="190"/>
                    <a:pt x="263" y="167"/>
                  </a:cubicBezTo>
                  <a:cubicBezTo>
                    <a:pt x="291" y="139"/>
                    <a:pt x="312" y="135"/>
                    <a:pt x="352" y="125"/>
                  </a:cubicBezTo>
                  <a:cubicBezTo>
                    <a:pt x="379" y="84"/>
                    <a:pt x="374" y="88"/>
                    <a:pt x="418" y="77"/>
                  </a:cubicBezTo>
                  <a:cubicBezTo>
                    <a:pt x="500" y="85"/>
                    <a:pt x="520" y="96"/>
                    <a:pt x="614" y="101"/>
                  </a:cubicBezTo>
                  <a:cubicBezTo>
                    <a:pt x="698" y="115"/>
                    <a:pt x="718" y="103"/>
                    <a:pt x="804" y="89"/>
                  </a:cubicBezTo>
                  <a:cubicBezTo>
                    <a:pt x="846" y="67"/>
                    <a:pt x="862" y="71"/>
                    <a:pt x="917" y="66"/>
                  </a:cubicBezTo>
                  <a:cubicBezTo>
                    <a:pt x="935" y="36"/>
                    <a:pt x="922" y="33"/>
                    <a:pt x="958" y="24"/>
                  </a:cubicBezTo>
                  <a:cubicBezTo>
                    <a:pt x="1049" y="70"/>
                    <a:pt x="995" y="55"/>
                    <a:pt x="1124" y="48"/>
                  </a:cubicBezTo>
                  <a:cubicBezTo>
                    <a:pt x="1140" y="40"/>
                    <a:pt x="1162" y="39"/>
                    <a:pt x="1172" y="24"/>
                  </a:cubicBezTo>
                  <a:cubicBezTo>
                    <a:pt x="1176" y="18"/>
                    <a:pt x="1178" y="9"/>
                    <a:pt x="1184" y="6"/>
                  </a:cubicBezTo>
                  <a:cubicBezTo>
                    <a:pt x="1195" y="1"/>
                    <a:pt x="1207" y="2"/>
                    <a:pt x="1219" y="0"/>
                  </a:cubicBezTo>
                  <a:cubicBezTo>
                    <a:pt x="1260" y="27"/>
                    <a:pt x="1220" y="4"/>
                    <a:pt x="1308" y="24"/>
                  </a:cubicBezTo>
                  <a:cubicBezTo>
                    <a:pt x="1320" y="27"/>
                    <a:pt x="1344" y="36"/>
                    <a:pt x="1344" y="36"/>
                  </a:cubicBezTo>
                  <a:cubicBezTo>
                    <a:pt x="1384" y="96"/>
                    <a:pt x="1444" y="85"/>
                    <a:pt x="1510" y="95"/>
                  </a:cubicBezTo>
                  <a:cubicBezTo>
                    <a:pt x="1555" y="110"/>
                    <a:pt x="1555" y="90"/>
                    <a:pt x="1588" y="77"/>
                  </a:cubicBezTo>
                  <a:cubicBezTo>
                    <a:pt x="1599" y="73"/>
                    <a:pt x="1611" y="74"/>
                    <a:pt x="1623" y="72"/>
                  </a:cubicBezTo>
                  <a:cubicBezTo>
                    <a:pt x="1686" y="80"/>
                    <a:pt x="1733" y="114"/>
                    <a:pt x="1789" y="143"/>
                  </a:cubicBezTo>
                  <a:cubicBezTo>
                    <a:pt x="1809" y="153"/>
                    <a:pt x="1833" y="147"/>
                    <a:pt x="1855" y="149"/>
                  </a:cubicBezTo>
                  <a:cubicBezTo>
                    <a:pt x="1877" y="156"/>
                    <a:pt x="1886" y="171"/>
                    <a:pt x="1908" y="178"/>
                  </a:cubicBezTo>
                  <a:cubicBezTo>
                    <a:pt x="1947" y="170"/>
                    <a:pt x="1982" y="179"/>
                    <a:pt x="2021" y="172"/>
                  </a:cubicBezTo>
                  <a:cubicBezTo>
                    <a:pt x="2033" y="124"/>
                    <a:pt x="2046" y="108"/>
                    <a:pt x="2092" y="89"/>
                  </a:cubicBezTo>
                  <a:cubicBezTo>
                    <a:pt x="2155" y="110"/>
                    <a:pt x="2127" y="111"/>
                    <a:pt x="2175" y="101"/>
                  </a:cubicBezTo>
                  <a:cubicBezTo>
                    <a:pt x="2183" y="89"/>
                    <a:pt x="2191" y="78"/>
                    <a:pt x="2199" y="66"/>
                  </a:cubicBezTo>
                  <a:cubicBezTo>
                    <a:pt x="2207" y="54"/>
                    <a:pt x="2235" y="42"/>
                    <a:pt x="2235" y="42"/>
                  </a:cubicBezTo>
                  <a:cubicBezTo>
                    <a:pt x="2365" y="69"/>
                    <a:pt x="2235" y="62"/>
                    <a:pt x="2472" y="77"/>
                  </a:cubicBezTo>
                  <a:cubicBezTo>
                    <a:pt x="2538" y="90"/>
                    <a:pt x="2586" y="130"/>
                    <a:pt x="2650" y="149"/>
                  </a:cubicBezTo>
                  <a:cubicBezTo>
                    <a:pt x="2687" y="143"/>
                    <a:pt x="2720" y="129"/>
                    <a:pt x="2757" y="119"/>
                  </a:cubicBezTo>
                  <a:cubicBezTo>
                    <a:pt x="2820" y="121"/>
                    <a:pt x="2884" y="118"/>
                    <a:pt x="2947" y="125"/>
                  </a:cubicBezTo>
                  <a:cubicBezTo>
                    <a:pt x="2955" y="126"/>
                    <a:pt x="3006" y="157"/>
                    <a:pt x="3036" y="161"/>
                  </a:cubicBezTo>
                  <a:cubicBezTo>
                    <a:pt x="3063" y="170"/>
                    <a:pt x="3090" y="180"/>
                    <a:pt x="3114" y="196"/>
                  </a:cubicBezTo>
                  <a:cubicBezTo>
                    <a:pt x="3156" y="181"/>
                    <a:pt x="3170" y="185"/>
                    <a:pt x="3221" y="190"/>
                  </a:cubicBezTo>
                  <a:cubicBezTo>
                    <a:pt x="3312" y="177"/>
                    <a:pt x="3402" y="168"/>
                    <a:pt x="3494" y="161"/>
                  </a:cubicBezTo>
                  <a:cubicBezTo>
                    <a:pt x="3516" y="155"/>
                    <a:pt x="3537" y="148"/>
                    <a:pt x="3559" y="143"/>
                  </a:cubicBezTo>
                  <a:cubicBezTo>
                    <a:pt x="3605" y="112"/>
                    <a:pt x="3682" y="143"/>
                    <a:pt x="3737" y="149"/>
                  </a:cubicBezTo>
                  <a:cubicBezTo>
                    <a:pt x="3763" y="158"/>
                    <a:pt x="3788" y="164"/>
                    <a:pt x="3814" y="172"/>
                  </a:cubicBezTo>
                  <a:cubicBezTo>
                    <a:pt x="3856" y="204"/>
                    <a:pt x="3888" y="216"/>
                    <a:pt x="3933" y="238"/>
                  </a:cubicBezTo>
                  <a:cubicBezTo>
                    <a:pt x="4042" y="233"/>
                    <a:pt x="4080" y="238"/>
                    <a:pt x="4177" y="256"/>
                  </a:cubicBezTo>
                  <a:cubicBezTo>
                    <a:pt x="4195" y="259"/>
                    <a:pt x="4213" y="262"/>
                    <a:pt x="4230" y="267"/>
                  </a:cubicBezTo>
                  <a:cubicBezTo>
                    <a:pt x="4242" y="270"/>
                    <a:pt x="4266" y="279"/>
                    <a:pt x="4266" y="279"/>
                  </a:cubicBezTo>
                  <a:cubicBezTo>
                    <a:pt x="4324" y="320"/>
                    <a:pt x="4297" y="319"/>
                    <a:pt x="4384" y="327"/>
                  </a:cubicBezTo>
                  <a:cubicBezTo>
                    <a:pt x="4404" y="356"/>
                    <a:pt x="4427" y="352"/>
                    <a:pt x="4462" y="357"/>
                  </a:cubicBezTo>
                  <a:cubicBezTo>
                    <a:pt x="4468" y="359"/>
                    <a:pt x="4473" y="361"/>
                    <a:pt x="4479" y="362"/>
                  </a:cubicBezTo>
                  <a:cubicBezTo>
                    <a:pt x="4491" y="364"/>
                    <a:pt x="4527" y="368"/>
                    <a:pt x="4515" y="368"/>
                  </a:cubicBezTo>
                  <a:cubicBezTo>
                    <a:pt x="4208" y="372"/>
                    <a:pt x="3902" y="372"/>
                    <a:pt x="3595" y="374"/>
                  </a:cubicBezTo>
                  <a:cubicBezTo>
                    <a:pt x="3150" y="372"/>
                    <a:pt x="2704" y="370"/>
                    <a:pt x="2259" y="368"/>
                  </a:cubicBezTo>
                  <a:cubicBezTo>
                    <a:pt x="1552" y="365"/>
                    <a:pt x="139" y="357"/>
                    <a:pt x="139" y="357"/>
                  </a:cubicBezTo>
                  <a:cubicBezTo>
                    <a:pt x="8" y="350"/>
                    <a:pt x="0" y="385"/>
                    <a:pt x="38" y="321"/>
                  </a:cubicBezTo>
                  <a:close/>
                </a:path>
              </a:pathLst>
            </a:custGeom>
            <a:gradFill rotWithShape="1">
              <a:gsLst>
                <a:gs pos="0">
                  <a:srgbClr val="BF7F3F"/>
                </a:gs>
                <a:gs pos="100000">
                  <a:srgbClr val="993300"/>
                </a:gs>
              </a:gsLst>
              <a:lin ang="5400000" scaled="1"/>
            </a:gradFill>
            <a:ln w="9525" cap="flat" cmpd="sng">
              <a:noFill/>
              <a:prstDash val="solid"/>
              <a:round/>
              <a:headEnd/>
              <a:tailEnd/>
            </a:ln>
            <a:effectLst/>
          </p:spPr>
          <p:txBody>
            <a:bodyPr lIns="0" tIns="0" rIns="0" bIns="0" anchor="ctr"/>
            <a:lstStyle/>
            <a:p>
              <a:pPr>
                <a:defRPr/>
              </a:pPr>
              <a:endParaRPr lang="en-US" dirty="0"/>
            </a:p>
          </p:txBody>
        </p:sp>
        <p:sp>
          <p:nvSpPr>
            <p:cNvPr id="7" name="Line 225" descr="Null"/>
            <p:cNvSpPr>
              <a:spLocks noChangeShapeType="1"/>
            </p:cNvSpPr>
            <p:nvPr/>
          </p:nvSpPr>
          <p:spPr bwMode="auto">
            <a:xfrm flipV="1">
              <a:off x="938311" y="6726916"/>
              <a:ext cx="7238999" cy="18912"/>
            </a:xfrm>
            <a:prstGeom prst="line">
              <a:avLst/>
            </a:prstGeom>
            <a:noFill/>
            <a:ln w="76200">
              <a:solidFill>
                <a:srgbClr val="993300"/>
              </a:solidFill>
              <a:round/>
              <a:headEnd/>
              <a:tailEnd/>
            </a:ln>
            <a:effectLst/>
          </p:spPr>
          <p:txBody>
            <a:bodyPr lIns="0" tIns="0" rIns="0" bIns="0" anchor="ctr"/>
            <a:lstStyle/>
            <a:p>
              <a:pPr>
                <a:defRPr/>
              </a:pPr>
              <a:endParaRPr lang="en-US" dirty="0"/>
            </a:p>
          </p:txBody>
        </p:sp>
      </p:grpSp>
      <p:cxnSp>
        <p:nvCxnSpPr>
          <p:cNvPr id="14" name="Arrow from LINKED to R rptr" descr="Null"/>
          <p:cNvCxnSpPr>
            <a:stCxn id="13" idx="3"/>
          </p:cNvCxnSpPr>
          <p:nvPr/>
        </p:nvCxnSpPr>
        <p:spPr>
          <a:xfrm>
            <a:off x="5256485" y="4594247"/>
            <a:ext cx="611283" cy="313280"/>
          </a:xfrm>
          <a:prstGeom prst="straightConnector1">
            <a:avLst/>
          </a:prstGeom>
          <a:ln w="190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Arrow from LINKED to L rptr" descr="Null"/>
          <p:cNvCxnSpPr>
            <a:stCxn id="13" idx="1"/>
          </p:cNvCxnSpPr>
          <p:nvPr/>
        </p:nvCxnSpPr>
        <p:spPr>
          <a:xfrm flipH="1" flipV="1">
            <a:off x="3657968" y="4195452"/>
            <a:ext cx="853438" cy="133281"/>
          </a:xfrm>
          <a:prstGeom prst="straightConnector1">
            <a:avLst/>
          </a:prstGeom>
          <a:ln w="190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LINKED"/>
          <p:cNvSpPr txBox="1"/>
          <p:nvPr/>
        </p:nvSpPr>
        <p:spPr>
          <a:xfrm rot="1176834">
            <a:off x="4488458" y="4322990"/>
            <a:ext cx="790975" cy="276999"/>
          </a:xfrm>
          <a:prstGeom prst="rect">
            <a:avLst/>
          </a:prstGeom>
          <a:noFill/>
        </p:spPr>
        <p:txBody>
          <a:bodyPr wrap="square" rtlCol="0">
            <a:spAutoFit/>
          </a:bodyPr>
          <a:lstStyle/>
          <a:p>
            <a:pPr algn="ctr"/>
            <a:r>
              <a:rPr lang="en-US" sz="1200" b="1" dirty="0">
                <a:solidFill>
                  <a:schemeClr val="accent4">
                    <a:lumMod val="50000"/>
                  </a:schemeClr>
                </a:solidFill>
              </a:rPr>
              <a:t>LINKED</a:t>
            </a:r>
          </a:p>
        </p:txBody>
      </p:sp>
      <p:cxnSp>
        <p:nvCxnSpPr>
          <p:cNvPr id="23" name="Arrows between R rptr and R radio" descr="Arrow between handheld radio and repeater"/>
          <p:cNvCxnSpPr>
            <a:stCxn id="9" idx="0"/>
          </p:cNvCxnSpPr>
          <p:nvPr/>
        </p:nvCxnSpPr>
        <p:spPr>
          <a:xfrm flipH="1" flipV="1">
            <a:off x="6326909" y="5045051"/>
            <a:ext cx="1469769" cy="1287644"/>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Arrows between rptrs" descr="Arrow between two repeaters"/>
          <p:cNvCxnSpPr/>
          <p:nvPr/>
        </p:nvCxnSpPr>
        <p:spPr>
          <a:xfrm flipH="1" flipV="1">
            <a:off x="3338268" y="4200884"/>
            <a:ext cx="2739255" cy="844167"/>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Arrows beween L rptr and L radio" descr="Arrow between handheld radio and repeater"/>
          <p:cNvCxnSpPr/>
          <p:nvPr/>
        </p:nvCxnSpPr>
        <p:spPr>
          <a:xfrm flipH="1">
            <a:off x="1606536" y="4159477"/>
            <a:ext cx="1435609" cy="1542413"/>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7" name="Pic-Repeater R" descr="Repeater with link&#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7523" y="4867949"/>
            <a:ext cx="322821" cy="714816"/>
          </a:xfrm>
          <a:prstGeom prst="rect">
            <a:avLst/>
          </a:prstGeom>
        </p:spPr>
      </p:pic>
      <p:grpSp>
        <p:nvGrpSpPr>
          <p:cNvPr id="8" name="Pic-Screen Bean with radio R" descr="Screen Bean with BK radio"/>
          <p:cNvGrpSpPr/>
          <p:nvPr/>
        </p:nvGrpSpPr>
        <p:grpSpPr>
          <a:xfrm>
            <a:off x="7762943" y="6332695"/>
            <a:ext cx="205489" cy="369670"/>
            <a:chOff x="6580650" y="5262642"/>
            <a:chExt cx="205489" cy="369670"/>
          </a:xfrm>
        </p:grpSpPr>
        <p:pic>
          <p:nvPicPr>
            <p:cNvPr id="9" name="Picture 8" descr="Null"/>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6580650" y="5262642"/>
              <a:ext cx="67469" cy="269875"/>
            </a:xfrm>
            <a:prstGeom prst="rect">
              <a:avLst/>
            </a:prstGeom>
          </p:spPr>
        </p:pic>
        <p:pic>
          <p:nvPicPr>
            <p:cNvPr id="10" name="Picture 9" descr="Null"/>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9167" y1="11801" x2="79167" y2="11801"/>
                        </a14:backgroundRemoval>
                      </a14:imgEffect>
                    </a14:imgLayer>
                  </a14:imgProps>
                </a:ext>
                <a:ext uri="{28A0092B-C50C-407E-A947-70E740481C1C}">
                  <a14:useLocalDpi xmlns:a14="http://schemas.microsoft.com/office/drawing/2010/main" val="0"/>
                </a:ext>
              </a:extLst>
            </a:blip>
            <a:stretch>
              <a:fillRect/>
            </a:stretch>
          </p:blipFill>
          <p:spPr>
            <a:xfrm>
              <a:off x="6594623" y="5311124"/>
              <a:ext cx="191516" cy="321188"/>
            </a:xfrm>
            <a:prstGeom prst="rect">
              <a:avLst/>
            </a:prstGeom>
          </p:spPr>
        </p:pic>
      </p:grpSp>
      <p:grpSp>
        <p:nvGrpSpPr>
          <p:cNvPr id="18" name="Screen Bean with radio L" descr="Screen Bean with BK radio&#10;"/>
          <p:cNvGrpSpPr/>
          <p:nvPr/>
        </p:nvGrpSpPr>
        <p:grpSpPr>
          <a:xfrm>
            <a:off x="1143368" y="5678734"/>
            <a:ext cx="528538" cy="1005547"/>
            <a:chOff x="1381051" y="5671625"/>
            <a:chExt cx="671487" cy="1073844"/>
          </a:xfrm>
        </p:grpSpPr>
        <p:pic>
          <p:nvPicPr>
            <p:cNvPr id="19" name="Picture 18" descr="Screen Bean"/>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690" r="100000">
                          <a14:foregroundMark x1="2759" y1="47150" x2="2759" y2="47150"/>
                          <a14:foregroundMark x1="39310" y1="12435" x2="39310" y2="12435"/>
                          <a14:foregroundMark x1="50345" y1="92746" x2="50345" y2="92746"/>
                          <a14:foregroundMark x1="96552" y1="13990" x2="96552" y2="13990"/>
                          <a14:foregroundMark x1="51724" y1="16580" x2="51724" y2="16580"/>
                          <a14:foregroundMark x1="66897" y1="12953" x2="66897" y2="12953"/>
                        </a14:backgroundRemoval>
                      </a14:imgEffect>
                    </a14:imgLayer>
                  </a14:imgProps>
                </a:ext>
                <a:ext uri="{28A0092B-C50C-407E-A947-70E740481C1C}">
                  <a14:useLocalDpi xmlns:a14="http://schemas.microsoft.com/office/drawing/2010/main" val="0"/>
                </a:ext>
              </a:extLst>
            </a:blip>
            <a:stretch>
              <a:fillRect/>
            </a:stretch>
          </p:blipFill>
          <p:spPr>
            <a:xfrm>
              <a:off x="1381051" y="5941500"/>
              <a:ext cx="604018" cy="803969"/>
            </a:xfrm>
            <a:prstGeom prst="rect">
              <a:avLst/>
            </a:prstGeom>
          </p:spPr>
        </p:pic>
        <p:pic>
          <p:nvPicPr>
            <p:cNvPr id="20" name="Picture 19" descr="Radio"/>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93333" y1="47667" x2="93333" y2="47667"/>
                          <a14:foregroundMark x1="90667" y1="54667" x2="90667" y2="54667"/>
                          <a14:foregroundMark x1="93333" y1="68333" x2="93333" y2="68333"/>
                        </a14:backgroundRemoval>
                      </a14:imgEffect>
                    </a14:imgLayer>
                  </a14:imgProps>
                </a:ext>
                <a:ext uri="{28A0092B-C50C-407E-A947-70E740481C1C}">
                  <a14:useLocalDpi xmlns:a14="http://schemas.microsoft.com/office/drawing/2010/main" val="0"/>
                </a:ext>
              </a:extLst>
            </a:blip>
            <a:stretch>
              <a:fillRect/>
            </a:stretch>
          </p:blipFill>
          <p:spPr>
            <a:xfrm>
              <a:off x="1917600" y="5671625"/>
              <a:ext cx="134938" cy="539750"/>
            </a:xfrm>
            <a:prstGeom prst="rect">
              <a:avLst/>
            </a:prstGeom>
          </p:spPr>
        </p:pic>
      </p:grpSp>
      <p:sp>
        <p:nvSpPr>
          <p:cNvPr id="22" name="Text-NOTE"/>
          <p:cNvSpPr txBox="1">
            <a:spLocks noChangeArrowheads="1"/>
          </p:cNvSpPr>
          <p:nvPr/>
        </p:nvSpPr>
        <p:spPr>
          <a:xfrm>
            <a:off x="1718563" y="1787280"/>
            <a:ext cx="5678493" cy="1768720"/>
          </a:xfrm>
          <a:prstGeom prst="rect">
            <a:avLst/>
          </a:prstGeom>
          <a:solidFill>
            <a:schemeClr val="accent3">
              <a:lumMod val="60000"/>
              <a:lumOff val="40000"/>
            </a:schemeClr>
          </a:solidFill>
          <a:ln w="12700">
            <a:solidFill>
              <a:schemeClr val="tx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lnSpc>
                <a:spcPct val="120000"/>
              </a:lnSpc>
              <a:buFont typeface="Wingdings 2"/>
              <a:buNone/>
            </a:pPr>
            <a:r>
              <a:rPr lang="en-US" altLang="en-US" sz="1800" b="1" u="sng" dirty="0">
                <a:latin typeface="Arial" charset="0"/>
                <a:cs typeface="Arial" charset="0"/>
              </a:rPr>
              <a:t>NOTE</a:t>
            </a:r>
            <a:r>
              <a:rPr lang="en-US" altLang="en-US" sz="1800" b="1" dirty="0">
                <a:latin typeface="Arial" charset="0"/>
                <a:cs typeface="Arial" charset="0"/>
              </a:rPr>
              <a:t>:  NIFC-NIRSC repeaters are designed so that they are able to be linked together.  If you key up one repeater, all repeaters in the system will be keyed.  Use the repeater that works best for the area in which you will be working.</a:t>
            </a:r>
          </a:p>
          <a:p>
            <a:pPr marL="0" indent="0">
              <a:lnSpc>
                <a:spcPct val="120000"/>
              </a:lnSpc>
              <a:buFont typeface="Wingdings 2"/>
              <a:buNone/>
            </a:pPr>
            <a:endParaRPr lang="en-US" altLang="en-US" sz="1800" b="1" dirty="0">
              <a:latin typeface="Arial" charset="0"/>
              <a:cs typeface="Arial" charset="0"/>
            </a:endParaRPr>
          </a:p>
        </p:txBody>
      </p:sp>
      <p:sp>
        <p:nvSpPr>
          <p:cNvPr id="21" name="Title"/>
          <p:cNvSpPr>
            <a:spLocks noGrp="1" noChangeArrowheads="1"/>
          </p:cNvSpPr>
          <p:nvPr>
            <p:ph type="title"/>
          </p:nvPr>
        </p:nvSpPr>
        <p:spPr/>
        <p:txBody>
          <a:bodyPr anchor="t">
            <a:normAutofit fontScale="90000"/>
          </a:bodyPr>
          <a:lstStyle/>
          <a:p>
            <a:pPr algn="l" eaLnBrk="1" hangingPunct="1">
              <a:defRPr/>
            </a:pPr>
            <a:r>
              <a:rPr lang="en-US" b="1" dirty="0"/>
              <a:t>RADIO THEORY BASICS – </a:t>
            </a:r>
            <a:br>
              <a:rPr lang="en-US" b="1" dirty="0"/>
            </a:br>
            <a:r>
              <a:rPr lang="en-US" b="1" dirty="0"/>
              <a:t>Repeaters </a:t>
            </a:r>
          </a:p>
        </p:txBody>
      </p:sp>
      <p:sp>
        <p:nvSpPr>
          <p:cNvPr id="24" name="Freeform 221" descr="Null"/>
          <p:cNvSpPr>
            <a:spLocks/>
          </p:cNvSpPr>
          <p:nvPr/>
        </p:nvSpPr>
        <p:spPr bwMode="auto">
          <a:xfrm rot="30498">
            <a:off x="2944121" y="4470531"/>
            <a:ext cx="552203" cy="873993"/>
          </a:xfrm>
          <a:custGeom>
            <a:avLst/>
            <a:gdLst/>
            <a:ahLst/>
            <a:cxnLst>
              <a:cxn ang="0">
                <a:pos x="150" y="160"/>
              </a:cxn>
              <a:cxn ang="0">
                <a:pos x="279" y="0"/>
              </a:cxn>
              <a:cxn ang="0">
                <a:pos x="462" y="231"/>
              </a:cxn>
              <a:cxn ang="0">
                <a:pos x="720" y="791"/>
              </a:cxn>
              <a:cxn ang="0">
                <a:pos x="290" y="371"/>
              </a:cxn>
              <a:cxn ang="0">
                <a:pos x="139" y="430"/>
              </a:cxn>
              <a:cxn ang="0">
                <a:pos x="42" y="509"/>
              </a:cxn>
              <a:cxn ang="0">
                <a:pos x="0" y="570"/>
              </a:cxn>
              <a:cxn ang="0">
                <a:pos x="0" y="509"/>
              </a:cxn>
              <a:cxn ang="0">
                <a:pos x="128" y="300"/>
              </a:cxn>
              <a:cxn ang="0">
                <a:pos x="150" y="160"/>
              </a:cxn>
            </a:cxnLst>
            <a:rect l="0" t="0" r="r" b="b"/>
            <a:pathLst>
              <a:path w="720" h="791">
                <a:moveTo>
                  <a:pt x="150" y="160"/>
                </a:moveTo>
                <a:lnTo>
                  <a:pt x="279" y="0"/>
                </a:lnTo>
                <a:lnTo>
                  <a:pt x="462" y="231"/>
                </a:lnTo>
                <a:lnTo>
                  <a:pt x="720" y="791"/>
                </a:lnTo>
                <a:lnTo>
                  <a:pt x="290" y="371"/>
                </a:lnTo>
                <a:lnTo>
                  <a:pt x="139" y="430"/>
                </a:lnTo>
                <a:lnTo>
                  <a:pt x="42" y="509"/>
                </a:lnTo>
                <a:lnTo>
                  <a:pt x="0" y="570"/>
                </a:lnTo>
                <a:lnTo>
                  <a:pt x="0" y="509"/>
                </a:lnTo>
                <a:lnTo>
                  <a:pt x="128" y="300"/>
                </a:lnTo>
                <a:lnTo>
                  <a:pt x="150" y="160"/>
                </a:lnTo>
                <a:close/>
              </a:path>
            </a:pathLst>
          </a:custGeom>
          <a:gradFill rotWithShape="1">
            <a:gsLst>
              <a:gs pos="0">
                <a:srgbClr val="FFFFFF"/>
              </a:gs>
              <a:gs pos="100000">
                <a:srgbClr val="993300"/>
              </a:gs>
            </a:gsLst>
            <a:lin ang="5400000" scaled="1"/>
          </a:gradFill>
          <a:ln w="9525">
            <a:noFill/>
            <a:round/>
            <a:headEnd/>
            <a:tailEnd/>
          </a:ln>
        </p:spPr>
        <p:txBody>
          <a:bodyPr/>
          <a:lstStyle/>
          <a:p>
            <a:pPr>
              <a:defRPr/>
            </a:pPr>
            <a:endParaRPr lang="en-US" dirty="0"/>
          </a:p>
        </p:txBody>
      </p:sp>
      <p:pic>
        <p:nvPicPr>
          <p:cNvPr id="16" name="Pic-Repeater L" descr="Repeater with link&#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1392" y="3945503"/>
            <a:ext cx="366875" cy="812365"/>
          </a:xfrm>
          <a:prstGeom prst="rect">
            <a:avLst/>
          </a:prstGeom>
        </p:spPr>
      </p:pic>
      <p:sp>
        <p:nvSpPr>
          <p:cNvPr id="25" name="Freeform 219" descr="Null"/>
          <p:cNvSpPr>
            <a:spLocks/>
          </p:cNvSpPr>
          <p:nvPr/>
        </p:nvSpPr>
        <p:spPr bwMode="auto">
          <a:xfrm rot="30498">
            <a:off x="4821102" y="5184427"/>
            <a:ext cx="196056" cy="451656"/>
          </a:xfrm>
          <a:custGeom>
            <a:avLst/>
            <a:gdLst/>
            <a:ahLst/>
            <a:cxnLst>
              <a:cxn ang="0">
                <a:pos x="42" y="87"/>
              </a:cxn>
              <a:cxn ang="0">
                <a:pos x="106" y="0"/>
              </a:cxn>
              <a:cxn ang="0">
                <a:pos x="175" y="87"/>
              </a:cxn>
              <a:cxn ang="0">
                <a:pos x="186" y="121"/>
              </a:cxn>
              <a:cxn ang="0">
                <a:pos x="206" y="184"/>
              </a:cxn>
              <a:cxn ang="0">
                <a:pos x="239" y="261"/>
              </a:cxn>
              <a:cxn ang="0">
                <a:pos x="111" y="170"/>
              </a:cxn>
              <a:cxn ang="0">
                <a:pos x="0" y="340"/>
              </a:cxn>
              <a:cxn ang="0">
                <a:pos x="11" y="271"/>
              </a:cxn>
              <a:cxn ang="0">
                <a:pos x="42" y="223"/>
              </a:cxn>
              <a:cxn ang="0">
                <a:pos x="16" y="101"/>
              </a:cxn>
              <a:cxn ang="0">
                <a:pos x="42" y="87"/>
              </a:cxn>
            </a:cxnLst>
            <a:rect l="0" t="0" r="r" b="b"/>
            <a:pathLst>
              <a:path w="239" h="340">
                <a:moveTo>
                  <a:pt x="42" y="87"/>
                </a:moveTo>
                <a:lnTo>
                  <a:pt x="106" y="0"/>
                </a:lnTo>
                <a:lnTo>
                  <a:pt x="175" y="87"/>
                </a:lnTo>
                <a:lnTo>
                  <a:pt x="186" y="121"/>
                </a:lnTo>
                <a:lnTo>
                  <a:pt x="206" y="184"/>
                </a:lnTo>
                <a:lnTo>
                  <a:pt x="239" y="261"/>
                </a:lnTo>
                <a:lnTo>
                  <a:pt x="111" y="170"/>
                </a:lnTo>
                <a:lnTo>
                  <a:pt x="0" y="340"/>
                </a:lnTo>
                <a:lnTo>
                  <a:pt x="11" y="271"/>
                </a:lnTo>
                <a:lnTo>
                  <a:pt x="42" y="223"/>
                </a:lnTo>
                <a:lnTo>
                  <a:pt x="16" y="101"/>
                </a:lnTo>
                <a:lnTo>
                  <a:pt x="42" y="87"/>
                </a:lnTo>
                <a:close/>
              </a:path>
            </a:pathLst>
          </a:custGeom>
          <a:gradFill rotWithShape="1">
            <a:gsLst>
              <a:gs pos="0">
                <a:srgbClr val="FFFFFF"/>
              </a:gs>
              <a:gs pos="100000">
                <a:srgbClr val="993300"/>
              </a:gs>
            </a:gsLst>
            <a:lin ang="5400000" scaled="1"/>
          </a:gradFill>
          <a:ln w="9525">
            <a:noFill/>
            <a:round/>
            <a:headEnd/>
            <a:tailEnd/>
          </a:ln>
        </p:spPr>
        <p:txBody>
          <a:bodyPr/>
          <a:lstStyle/>
          <a:p>
            <a:pPr>
              <a:defRPr/>
            </a:pPr>
            <a:endParaRPr lang="en-US" dirty="0"/>
          </a:p>
        </p:txBody>
      </p:sp>
      <p:sp>
        <p:nvSpPr>
          <p:cNvPr id="28"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128861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Radios cloning" descr="BK Radios with cloning cab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8428" y="1706563"/>
            <a:ext cx="2428371" cy="4576252"/>
          </a:xfrm>
          <a:prstGeom prst="rect">
            <a:avLst/>
          </a:prstGeom>
        </p:spPr>
      </p:pic>
      <p:sp>
        <p:nvSpPr>
          <p:cNvPr id="5" name="Main Text"/>
          <p:cNvSpPr>
            <a:spLocks noGrp="1"/>
          </p:cNvSpPr>
          <p:nvPr>
            <p:ph idx="1"/>
          </p:nvPr>
        </p:nvSpPr>
        <p:spPr>
          <a:xfrm>
            <a:off x="457200" y="1600200"/>
            <a:ext cx="8229600" cy="5063150"/>
          </a:xfrm>
        </p:spPr>
        <p:txBody>
          <a:bodyPr>
            <a:noAutofit/>
          </a:bodyPr>
          <a:lstStyle/>
          <a:p>
            <a:r>
              <a:rPr lang="en-US" sz="1800" b="1" dirty="0">
                <a:latin typeface="Arial" panose="020B0604020202020204" pitchFamily="34" charset="0"/>
                <a:cs typeface="Arial" panose="020B0604020202020204" pitchFamily="34" charset="0"/>
              </a:rPr>
              <a:t>NIFC-NIRSC Bendix King DPH radios are                                               keypad-programmable. If you do not have                                      training to do so, then it is better to have your                                       radio programmed by someone who does.                                       Better still, have your radio “cloned” from a                                           radio that has already been programmed. You                                       can always find able programmers willing to                                          help in the Communications Unit.</a:t>
            </a:r>
          </a:p>
          <a:p>
            <a:r>
              <a:rPr lang="en-US" sz="1800" b="1" dirty="0">
                <a:latin typeface="Arial" panose="020B0604020202020204" pitchFamily="34" charset="0"/>
                <a:cs typeface="Arial" panose="020B0604020202020204" pitchFamily="34" charset="0"/>
              </a:rPr>
              <a:t>Clone - copies the programming (frequencies,                                            tones, names, etc.) from the current group of the                                  master radio to the current group of the radio                            receiving the clone.</a:t>
            </a:r>
          </a:p>
          <a:p>
            <a:r>
              <a:rPr lang="en-US" sz="1800" b="1" dirty="0">
                <a:solidFill>
                  <a:srgbClr val="FF0000"/>
                </a:solidFill>
                <a:latin typeface="Arial" panose="020B0604020202020204" pitchFamily="34" charset="0"/>
                <a:cs typeface="Arial" panose="020B0604020202020204" pitchFamily="34" charset="0"/>
              </a:rPr>
              <a:t>Make sure you always have the latest                              programming/clone to match the current                                              ICS-205 Incident Communications Plan.</a:t>
            </a:r>
          </a:p>
          <a:p>
            <a:r>
              <a:rPr lang="en-US" sz="2000" b="1" dirty="0">
                <a:solidFill>
                  <a:srgbClr val="FF0000"/>
                </a:solidFill>
                <a:latin typeface="Arial" panose="020B0604020202020204" pitchFamily="34" charset="0"/>
                <a:cs typeface="Arial" panose="020B0604020202020204" pitchFamily="34" charset="0"/>
              </a:rPr>
              <a:t>PROGRAM YOUR RADIO WITH                                                    </a:t>
            </a:r>
            <a:r>
              <a:rPr lang="en-US" sz="2000" b="1" i="1" dirty="0">
                <a:solidFill>
                  <a:srgbClr val="FF0000"/>
                </a:solidFill>
                <a:latin typeface="Arial" panose="020B0604020202020204" pitchFamily="34" charset="0"/>
                <a:cs typeface="Arial" panose="020B0604020202020204" pitchFamily="34" charset="0"/>
              </a:rPr>
              <a:t>AUTHORIZED</a:t>
            </a:r>
            <a:r>
              <a:rPr lang="en-US" sz="2000" b="1" dirty="0">
                <a:solidFill>
                  <a:srgbClr val="FF0000"/>
                </a:solidFill>
                <a:latin typeface="Arial" panose="020B0604020202020204" pitchFamily="34" charset="0"/>
                <a:cs typeface="Arial" panose="020B0604020202020204" pitchFamily="34" charset="0"/>
              </a:rPr>
              <a:t> FREQUENCIES ONLY.</a:t>
            </a:r>
          </a:p>
        </p:txBody>
      </p:sp>
      <p:sp>
        <p:nvSpPr>
          <p:cNvPr id="4" name="Title"/>
          <p:cNvSpPr>
            <a:spLocks noGrp="1" noChangeArrowheads="1"/>
          </p:cNvSpPr>
          <p:nvPr>
            <p:ph type="title"/>
          </p:nvPr>
        </p:nvSpPr>
        <p:spPr/>
        <p:txBody>
          <a:bodyPr anchor="t">
            <a:normAutofit fontScale="90000"/>
          </a:bodyPr>
          <a:lstStyle/>
          <a:p>
            <a:pPr algn="l" eaLnBrk="1" hangingPunct="1">
              <a:defRPr/>
            </a:pPr>
            <a:r>
              <a:rPr lang="en-US" b="1" dirty="0"/>
              <a:t>RADIO THEORY BASICS – </a:t>
            </a:r>
            <a:br>
              <a:rPr lang="en-US" b="1" dirty="0"/>
            </a:br>
            <a:r>
              <a:rPr lang="en-US" b="1" dirty="0"/>
              <a:t>Cloning &amp; Programming</a:t>
            </a:r>
          </a:p>
        </p:txBody>
      </p:sp>
      <p:sp>
        <p:nvSpPr>
          <p:cNvPr id="9" name="NIFC-NIRSC"/>
          <p:cNvSpPr txBox="1"/>
          <p:nvPr/>
        </p:nvSpPr>
        <p:spPr>
          <a:xfrm rot="16200000">
            <a:off x="-2225210" y="4316488"/>
            <a:ext cx="4755226" cy="276999"/>
          </a:xfrm>
          <a:prstGeom prst="rect">
            <a:avLst/>
          </a:prstGeom>
          <a:noFill/>
        </p:spPr>
        <p:txBody>
          <a:bodyPr wrap="square" rtlCol="0">
            <a:spAutoFit/>
          </a:bodyPr>
          <a:lstStyle/>
          <a:p>
            <a:r>
              <a:rPr lang="en-US" sz="1200" dirty="0">
                <a:solidFill>
                  <a:schemeClr val="accent2">
                    <a:lumMod val="75000"/>
                  </a:schemeClr>
                </a:solidFill>
                <a:latin typeface="Biondi" panose="02000505030000020004" pitchFamily="2" charset="0"/>
              </a:rPr>
              <a:t>NIFC-NIICD-NIRSC Basic Radio Operation Training</a:t>
            </a:r>
          </a:p>
        </p:txBody>
      </p:sp>
    </p:spTree>
    <p:extLst>
      <p:ext uri="{BB962C8B-B14F-4D97-AF65-F5344CB8AC3E}">
        <p14:creationId xmlns:p14="http://schemas.microsoft.com/office/powerpoint/2010/main" val="3638475603"/>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4E9C64CB6B147B71CF58466C5AAD3" ma:contentTypeVersion="14" ma:contentTypeDescription="Create a new document." ma:contentTypeScope="" ma:versionID="ef87c607c813595b7250f0045c80a454">
  <xsd:schema xmlns:xsd="http://www.w3.org/2001/XMLSchema" xmlns:xs="http://www.w3.org/2001/XMLSchema" xmlns:p="http://schemas.microsoft.com/office/2006/metadata/properties" xmlns:ns2="9cfaae7c-72d7-4574-bee5-da0a2b533dde" xmlns:ns3="f1719a4e-b5b9-4c32-8e90-eba2871f0a28" targetNamespace="http://schemas.microsoft.com/office/2006/metadata/properties" ma:root="true" ma:fieldsID="a5db0f22424ee38da1c205dc8fc801ae" ns2:_="" ns3:_="">
    <xsd:import namespace="9cfaae7c-72d7-4574-bee5-da0a2b533dde"/>
    <xsd:import namespace="f1719a4e-b5b9-4c32-8e90-eba2871f0a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Priority"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aae7c-72d7-4574-bee5-da0a2b533d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19a4e-b5b9-4c32-8e90-eba2871f0a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Priority" ma:index="20" nillable="true" ma:displayName="Priority" ma:format="Dropdown" ma:internalName="Priority">
      <xsd:simpleType>
        <xsd:restriction base="dms:Text">
          <xsd:maxLength value="255"/>
        </xsd:restriction>
      </xsd:simpleType>
    </xsd:element>
    <xsd:element name="image" ma:index="21"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f1719a4e-b5b9-4c32-8e90-eba2871f0a28" xsi:nil="true"/>
    <image xmlns="f1719a4e-b5b9-4c32-8e90-eba2871f0a28">
      <Url xsi:nil="true"/>
      <Description xsi:nil="true"/>
    </image>
  </documentManagement>
</p:properties>
</file>

<file path=customXml/itemProps1.xml><?xml version="1.0" encoding="utf-8"?>
<ds:datastoreItem xmlns:ds="http://schemas.openxmlformats.org/officeDocument/2006/customXml" ds:itemID="{09A0E3CB-BB0B-4BC3-A524-58E5F8878CA7}"/>
</file>

<file path=customXml/itemProps2.xml><?xml version="1.0" encoding="utf-8"?>
<ds:datastoreItem xmlns:ds="http://schemas.openxmlformats.org/officeDocument/2006/customXml" ds:itemID="{F89EAC40-241D-4438-BE54-90D15441C8B4}"/>
</file>

<file path=customXml/itemProps3.xml><?xml version="1.0" encoding="utf-8"?>
<ds:datastoreItem xmlns:ds="http://schemas.openxmlformats.org/officeDocument/2006/customXml" ds:itemID="{11F07062-0CB2-407B-87E6-06852B68C6D7}"/>
</file>

<file path=docProps/app.xml><?xml version="1.0" encoding="utf-8"?>
<Properties xmlns="http://schemas.openxmlformats.org/officeDocument/2006/extended-properties" xmlns:vt="http://schemas.openxmlformats.org/officeDocument/2006/docPropsVTypes">
  <Template/>
  <TotalTime>1375</TotalTime>
  <Words>3598</Words>
  <Application>Microsoft Office PowerPoint</Application>
  <PresentationFormat>On-screen Show (4:3)</PresentationFormat>
  <Paragraphs>331</Paragraphs>
  <Slides>34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Arial Black</vt:lpstr>
      <vt:lpstr>Biondi</vt:lpstr>
      <vt:lpstr>Britannic Bold</vt:lpstr>
      <vt:lpstr>Calibri</vt:lpstr>
      <vt:lpstr>Comic Sans MS</vt:lpstr>
      <vt:lpstr>Eras Medium ITC</vt:lpstr>
      <vt:lpstr>Showcard Gothic</vt:lpstr>
      <vt:lpstr>Wingdings</vt:lpstr>
      <vt:lpstr>Wingdings 2</vt:lpstr>
      <vt:lpstr>Office Theme</vt:lpstr>
      <vt:lpstr>National Incident Radio Support Cache Basic Radio Operation Training NIFC – NIICD – NIRSC</vt:lpstr>
      <vt:lpstr>INTRODUCTION</vt:lpstr>
      <vt:lpstr>RADIO THEORY BASICS –  How does radio work?</vt:lpstr>
      <vt:lpstr>RADIO THEORY BASICS –  How does radio work?</vt:lpstr>
      <vt:lpstr>RADIO THEORY BASICS –  ICS-205 Incident Radio Comm Plan </vt:lpstr>
      <vt:lpstr>RADIO THEORY BASICS –  Repeaters </vt:lpstr>
      <vt:lpstr>RADIO THEORY BASICS –  ICS-205 Incident Radio Comm Plan </vt:lpstr>
      <vt:lpstr>RADIO THEORY BASICS –  Repeaters </vt:lpstr>
      <vt:lpstr>RADIO THEORY BASICS –  Cloning &amp; Programming</vt:lpstr>
      <vt:lpstr>RADIO THEORY BASICS –  Air Guard</vt:lpstr>
      <vt:lpstr>RADIO THEORY BASICS –  ICS-205 Incident Radio Comm Plan </vt:lpstr>
      <vt:lpstr>KNOW YOUR RADIO-  BK DPH Handheld</vt:lpstr>
      <vt:lpstr>KNOW YOUR RADIO – Changing Channel Groups</vt:lpstr>
      <vt:lpstr>KNOW YOUR RADIO –  Channel Guard Tones</vt:lpstr>
      <vt:lpstr>KNOW YOUR RADIO –  ICS-205 Incident Radio Comm Plan </vt:lpstr>
      <vt:lpstr>KNOW YOUR RADIO –  The Mysteries of SQUELCH</vt:lpstr>
      <vt:lpstr>KNOW YOUR RADIO –  BK DPH Squelch Adjustment</vt:lpstr>
      <vt:lpstr>KNOW YOUR RADIO - Scanning</vt:lpstr>
      <vt:lpstr>KNOW YOUR RADIO – BK DPH Scanning</vt:lpstr>
      <vt:lpstr>KNOW YOUR RADIO – BK DPH - Edit the Scan List</vt:lpstr>
      <vt:lpstr>KNOW YOUR RADIO – BK DPH - Edit the Scan List</vt:lpstr>
      <vt:lpstr>KNOW YOUR RADIO –  BK DPH Priority Scanning</vt:lpstr>
      <vt:lpstr>KNOW YOUR RADIO –  Which Priority Scanning Mode?</vt:lpstr>
      <vt:lpstr>KNOW YOUR RADIO – Priority Scanning</vt:lpstr>
      <vt:lpstr>KNOW YOUR RADIO – BK DPH Function Key</vt:lpstr>
      <vt:lpstr>KNOW YOUR RADIO – BK DPH Function Key</vt:lpstr>
      <vt:lpstr>KNOW YOUR RADIO – BK DPH Function Key</vt:lpstr>
      <vt:lpstr>KNOW YOUR RADIO – BK DPH Function Key</vt:lpstr>
      <vt:lpstr>KEY THINGS –  Basic Elements for Radio Communications</vt:lpstr>
      <vt:lpstr>KEY THINGS –  Knowledge is Power</vt:lpstr>
      <vt:lpstr>KEY THINGS –  Check your Equipment</vt:lpstr>
      <vt:lpstr>KEY THINGS – Proper Radio Protocol</vt:lpstr>
      <vt:lpstr>KEY THINGS –  Learning the Lingo</vt:lpstr>
      <vt:lpstr>Thanks, and                                                        REMEMBER …                    </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Incident Radio Support Cache Basic Radio Operation Training NIFC - NIICD</dc:title>
  <dc:creator>USDA Forest Service</dc:creator>
  <cp:lastModifiedBy>Albracht, Kimberly A -FS</cp:lastModifiedBy>
  <cp:revision>101</cp:revision>
  <cp:lastPrinted>2015-11-24T23:18:04Z</cp:lastPrinted>
  <dcterms:created xsi:type="dcterms:W3CDTF">2015-11-10T15:48:00Z</dcterms:created>
  <dcterms:modified xsi:type="dcterms:W3CDTF">2019-12-06T20:24:03Z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0x0101000E84E9C64CB6B147B71CF58466C5AAD3</vt:lpwstr>
  </property>
</Properties>
</file>