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5"/>
  </p:notesMasterIdLst>
  <p:handoutMasterIdLst>
    <p:handoutMasterId r:id="rId16"/>
  </p:handoutMasterIdLst>
  <p:sldIdLst>
    <p:sldId id="581" r:id="rId2"/>
    <p:sldId id="582" r:id="rId3"/>
    <p:sldId id="583" r:id="rId4"/>
    <p:sldId id="584" r:id="rId5"/>
    <p:sldId id="585" r:id="rId6"/>
    <p:sldId id="586" r:id="rId7"/>
    <p:sldId id="540" r:id="rId8"/>
    <p:sldId id="587" r:id="rId9"/>
    <p:sldId id="492" r:id="rId10"/>
    <p:sldId id="548" r:id="rId11"/>
    <p:sldId id="559" r:id="rId12"/>
    <p:sldId id="556" r:id="rId13"/>
    <p:sldId id="534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rgbClr val="FFFFFF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rgbClr val="FFFFFF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rgbClr val="FFFFFF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rgbClr val="FFFFFF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rgbClr val="FFFFFF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rgbClr val="FFFFFF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rgbClr val="FFFFFF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rgbClr val="FFFFFF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rgbClr val="FFFFFF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50"/>
    <a:srgbClr val="000064"/>
    <a:srgbClr val="E2EDFE"/>
    <a:srgbClr val="CADFFE"/>
    <a:srgbClr val="C5CCFF"/>
    <a:srgbClr val="B6CFE0"/>
    <a:srgbClr val="002164"/>
    <a:srgbClr val="253B9B"/>
    <a:srgbClr val="35EAFD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92" autoAdjust="0"/>
    <p:restoredTop sz="86420" autoAdjust="0"/>
  </p:normalViewPr>
  <p:slideViewPr>
    <p:cSldViewPr snapToGrid="0">
      <p:cViewPr varScale="1">
        <p:scale>
          <a:sx n="40" d="100"/>
          <a:sy n="40" d="100"/>
        </p:scale>
        <p:origin x="-660" y="-96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318"/>
    </p:cViewPr>
  </p:notesTextViewPr>
  <p:sorterViewPr>
    <p:cViewPr>
      <p:scale>
        <a:sx n="50" d="100"/>
        <a:sy n="50" d="100"/>
      </p:scale>
      <p:origin x="0" y="720"/>
    </p:cViewPr>
  </p:sorterViewPr>
  <p:notesViewPr>
    <p:cSldViewPr snapToGrid="0">
      <p:cViewPr>
        <p:scale>
          <a:sx n="75" d="100"/>
          <a:sy n="75" d="100"/>
        </p:scale>
        <p:origin x="-1404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CEE3BD58-167D-4811-88D2-132172F62E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874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4588" y="687388"/>
            <a:ext cx="4568825" cy="34274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798D67E4-7D55-4C01-BE1F-ED142A17E2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4866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We have an average of about 80,000 wildfires in the U.S. each year.  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287BA84-E158-4148-95D8-3A5FC9FC5EA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Those wildfires burn an average of about 6.5 million acres annually.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r>
              <a:rPr lang="en-US" smtClean="0"/>
              <a:t>More than 95% of wildfires are suppressed during initial attack, so only a small percentage become large wildfires.  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r>
              <a:rPr lang="en-US" smtClean="0"/>
              <a:t>Each wildfire has a different response ranging from monitoring to full suppression.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938133-5CEF-4FAD-8124-66766FE2661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2715" eaLnBrk="1" hangingPunct="1">
              <a:spcBef>
                <a:spcPct val="0"/>
              </a:spcBef>
            </a:pPr>
            <a:r>
              <a:rPr lang="en-US" dirty="0" err="1" smtClean="0"/>
              <a:t>Airtankers</a:t>
            </a:r>
            <a:r>
              <a:rPr lang="en-US" dirty="0" smtClean="0"/>
              <a:t> are especially important in initial attack, or the early stages of responding to a wildfire.</a:t>
            </a:r>
          </a:p>
          <a:p>
            <a:pPr defTabSz="912715" eaLnBrk="1" hangingPunct="1">
              <a:spcBef>
                <a:spcPct val="0"/>
              </a:spcBef>
            </a:pPr>
            <a:endParaRPr lang="en-US" dirty="0" smtClean="0"/>
          </a:p>
          <a:p>
            <a:pPr defTabSz="912715" eaLnBrk="1" hangingPunct="1">
              <a:spcBef>
                <a:spcPct val="0"/>
              </a:spcBef>
            </a:pPr>
            <a:r>
              <a:rPr lang="en-US" dirty="0" smtClean="0"/>
              <a:t>We mobilize </a:t>
            </a:r>
            <a:r>
              <a:rPr lang="en-US" dirty="0" err="1" smtClean="0"/>
              <a:t>Airtankers</a:t>
            </a:r>
            <a:r>
              <a:rPr lang="en-US" dirty="0" smtClean="0"/>
              <a:t>, including MAFFS, for use in wildfire suppression an average of more than </a:t>
            </a:r>
            <a:r>
              <a:rPr lang="en-US" smtClean="0"/>
              <a:t>200 </a:t>
            </a:r>
            <a:r>
              <a:rPr lang="en-US" smtClean="0"/>
              <a:t>times</a:t>
            </a:r>
            <a:r>
              <a:rPr lang="en-US" baseline="0" smtClean="0"/>
              <a:t> </a:t>
            </a:r>
            <a:r>
              <a:rPr lang="en-US" smtClean="0"/>
              <a:t>per </a:t>
            </a:r>
            <a:r>
              <a:rPr lang="en-US" dirty="0" smtClean="0"/>
              <a:t>year.</a:t>
            </a:r>
          </a:p>
          <a:p>
            <a:pPr defTabSz="912715" eaLnBrk="1" hangingPunct="1">
              <a:spcBef>
                <a:spcPct val="0"/>
              </a:spcBef>
            </a:pPr>
            <a:endParaRPr lang="en-US" dirty="0" smtClean="0"/>
          </a:p>
          <a:p>
            <a:pPr defTabSz="912715"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3F1B91-4DE8-4D03-B9CB-5AF7724D245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0"/>
          <p:cNvSpPr/>
          <p:nvPr userDrawn="1"/>
        </p:nvSpPr>
        <p:spPr bwMode="auto">
          <a:xfrm>
            <a:off x="7939" y="404815"/>
            <a:ext cx="5199063" cy="612775"/>
          </a:xfrm>
          <a:custGeom>
            <a:avLst/>
            <a:gdLst>
              <a:gd name="connsiteX0" fmla="*/ 194733 w 5448300"/>
              <a:gd name="connsiteY0" fmla="*/ 2117 h 613834"/>
              <a:gd name="connsiteX1" fmla="*/ 5312833 w 5448300"/>
              <a:gd name="connsiteY1" fmla="*/ 205317 h 613834"/>
              <a:gd name="connsiteX2" fmla="*/ 1007533 w 5448300"/>
              <a:gd name="connsiteY2" fmla="*/ 611717 h 613834"/>
              <a:gd name="connsiteX3" fmla="*/ 4144433 w 5448300"/>
              <a:gd name="connsiteY3" fmla="*/ 218017 h 613834"/>
              <a:gd name="connsiteX4" fmla="*/ 194733 w 5448300"/>
              <a:gd name="connsiteY4" fmla="*/ 2117 h 613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300" h="613834">
                <a:moveTo>
                  <a:pt x="194733" y="2117"/>
                </a:moveTo>
                <a:cubicBezTo>
                  <a:pt x="389466" y="0"/>
                  <a:pt x="5177366" y="103717"/>
                  <a:pt x="5312833" y="205317"/>
                </a:cubicBezTo>
                <a:cubicBezTo>
                  <a:pt x="5448300" y="306917"/>
                  <a:pt x="1202266" y="609600"/>
                  <a:pt x="1007533" y="611717"/>
                </a:cubicBezTo>
                <a:cubicBezTo>
                  <a:pt x="812800" y="613834"/>
                  <a:pt x="4277783" y="319617"/>
                  <a:pt x="4144433" y="218017"/>
                </a:cubicBezTo>
                <a:cubicBezTo>
                  <a:pt x="4011083" y="116417"/>
                  <a:pt x="0" y="4234"/>
                  <a:pt x="194733" y="2117"/>
                </a:cubicBezTo>
                <a:close/>
              </a:path>
            </a:pathLst>
          </a:custGeom>
          <a:solidFill>
            <a:srgbClr val="E2E2E2">
              <a:alpha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79233" tIns="40363" rIns="79233" bIns="40363"/>
          <a:lstStyle/>
          <a:p>
            <a:pPr eaLnBrk="0" hangingPunct="0"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5762"/>
            <a:ext cx="5105400" cy="509134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bg1">
                    <a:alpha val="7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4068"/>
            <a:ext cx="8229600" cy="4072466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ts val="1200"/>
              </a:spcBef>
              <a:buFont typeface="Wingdings" pitchFamily="2" charset="2"/>
              <a:buChar char="Ø"/>
              <a:tabLst/>
              <a:defRPr sz="2400" baseline="0">
                <a:solidFill>
                  <a:srgbClr val="002050"/>
                </a:solidFill>
                <a:effectLst/>
              </a:defRPr>
            </a:lvl1pPr>
            <a:lvl2pPr>
              <a:spcBef>
                <a:spcPts val="600"/>
              </a:spcBef>
              <a:defRPr sz="2000" baseline="0">
                <a:solidFill>
                  <a:srgbClr val="002050"/>
                </a:solidFill>
                <a:effectLst/>
              </a:defRPr>
            </a:lvl2pPr>
            <a:lvl3pPr>
              <a:spcBef>
                <a:spcPts val="600"/>
              </a:spcBef>
              <a:defRPr sz="1600" baseline="0">
                <a:solidFill>
                  <a:srgbClr val="002050"/>
                </a:solidFill>
                <a:effectLst/>
              </a:defRPr>
            </a:lvl3pPr>
            <a:lvl4pPr>
              <a:spcBef>
                <a:spcPts val="600"/>
              </a:spcBef>
              <a:defRPr sz="1400" baseline="0">
                <a:solidFill>
                  <a:srgbClr val="002050"/>
                </a:solidFill>
                <a:effectLst/>
              </a:defRPr>
            </a:lvl4pPr>
            <a:lvl5pPr>
              <a:spcBef>
                <a:spcPts val="600"/>
              </a:spcBef>
              <a:defRPr sz="1200" baseline="0">
                <a:solidFill>
                  <a:srgbClr val="002050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94FDC-C29D-4D9C-AF84-8F339E8A9223}" type="datetimeFigureOut">
              <a:rPr lang="en-US"/>
              <a:pPr>
                <a:defRPr/>
              </a:pPr>
              <a:t>5/29/2012</a:t>
            </a:fld>
            <a:endParaRPr lang="en-US"/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C0502-2014-40D3-970E-B365EE2F2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 userDrawn="1"/>
        </p:nvSpPr>
        <p:spPr bwMode="auto">
          <a:xfrm rot="-60000">
            <a:off x="-292091" y="6268379"/>
            <a:ext cx="6629400" cy="531813"/>
          </a:xfrm>
          <a:custGeom>
            <a:avLst/>
            <a:gdLst>
              <a:gd name="connsiteX0" fmla="*/ 1538817 w 6091767"/>
              <a:gd name="connsiteY0" fmla="*/ 8467 h 463550"/>
              <a:gd name="connsiteX1" fmla="*/ 751417 w 6091767"/>
              <a:gd name="connsiteY1" fmla="*/ 389467 h 463550"/>
              <a:gd name="connsiteX2" fmla="*/ 6047317 w 6091767"/>
              <a:gd name="connsiteY2" fmla="*/ 452967 h 463550"/>
              <a:gd name="connsiteX3" fmla="*/ 1018117 w 6091767"/>
              <a:gd name="connsiteY3" fmla="*/ 338667 h 463550"/>
              <a:gd name="connsiteX4" fmla="*/ 1538817 w 6091767"/>
              <a:gd name="connsiteY4" fmla="*/ 8467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1767" h="463550">
                <a:moveTo>
                  <a:pt x="1538817" y="8467"/>
                </a:moveTo>
                <a:cubicBezTo>
                  <a:pt x="1494367" y="16934"/>
                  <a:pt x="0" y="315384"/>
                  <a:pt x="751417" y="389467"/>
                </a:cubicBezTo>
                <a:cubicBezTo>
                  <a:pt x="1502834" y="463550"/>
                  <a:pt x="6002867" y="461434"/>
                  <a:pt x="6047317" y="452967"/>
                </a:cubicBezTo>
                <a:cubicBezTo>
                  <a:pt x="6091767" y="444500"/>
                  <a:pt x="1773767" y="412750"/>
                  <a:pt x="1018117" y="338667"/>
                </a:cubicBezTo>
                <a:cubicBezTo>
                  <a:pt x="262467" y="264584"/>
                  <a:pt x="1583267" y="0"/>
                  <a:pt x="1538817" y="8467"/>
                </a:cubicBez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79233" tIns="40363" rIns="79233" bIns="40363"/>
          <a:lstStyle/>
          <a:p>
            <a:pPr eaLnBrk="0" hangingPunct="0">
              <a:defRPr/>
            </a:pPr>
            <a:endParaRPr lang="en-US" sz="1800" dirty="0"/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8621713" y="6530975"/>
            <a:ext cx="307778" cy="200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marL="285750" indent="-285750" eaLnBrk="0" hangingPunct="0">
              <a:lnSpc>
                <a:spcPct val="90000"/>
              </a:lnSpc>
              <a:spcBef>
                <a:spcPct val="30000"/>
              </a:spcBef>
              <a:defRPr/>
            </a:pPr>
            <a:fld id="{4ACB601E-5842-4B51-AAB3-ADA34B157C6B}" type="slidenum">
              <a:rPr lang="en-US" sz="800">
                <a:solidFill>
                  <a:schemeClr val="hlink"/>
                </a:solidFill>
                <a:latin typeface="Palatino" charset="0"/>
              </a:rPr>
              <a:pPr marL="285750" indent="-285750" eaLnBrk="0" hangingPunct="0">
                <a:lnSpc>
                  <a:spcPct val="90000"/>
                </a:lnSpc>
                <a:spcBef>
                  <a:spcPct val="30000"/>
                </a:spcBef>
                <a:defRPr/>
              </a:pPr>
              <a:t>‹#›</a:t>
            </a:fld>
            <a:endParaRPr lang="en-US" sz="800" dirty="0">
              <a:solidFill>
                <a:schemeClr val="hlink"/>
              </a:solidFill>
              <a:latin typeface="Palatino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5246153" y="622832"/>
            <a:ext cx="2808288" cy="158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1" descr="C:\Documents and Settings\michaelc1\Desktop\Kroby One\Shield 302AW HDef Nw Sm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66125" y="-1"/>
            <a:ext cx="1172032" cy="116222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ight Triangle 11"/>
          <p:cNvSpPr/>
          <p:nvPr userDrawn="1"/>
        </p:nvSpPr>
        <p:spPr bwMode="auto">
          <a:xfrm rot="16200000">
            <a:off x="5258855" y="460907"/>
            <a:ext cx="155575" cy="155575"/>
          </a:xfrm>
          <a:prstGeom prst="rt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79233" tIns="40363" rIns="79233" bIns="40363"/>
          <a:lstStyle/>
          <a:p>
            <a:pPr eaLnBrk="0" hangingPunct="0">
              <a:defRPr/>
            </a:pPr>
            <a:endParaRPr lang="en-US" sz="1800" dirty="0"/>
          </a:p>
        </p:txBody>
      </p:sp>
      <p:sp>
        <p:nvSpPr>
          <p:cNvPr id="13" name="Right Triangle 12"/>
          <p:cNvSpPr/>
          <p:nvPr userDrawn="1"/>
        </p:nvSpPr>
        <p:spPr bwMode="auto">
          <a:xfrm rot="10800000">
            <a:off x="5252503" y="632355"/>
            <a:ext cx="163513" cy="163512"/>
          </a:xfrm>
          <a:prstGeom prst="rtTriangle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79233" tIns="40363" rIns="79233" bIns="40363"/>
          <a:lstStyle/>
          <a:p>
            <a:pPr eaLnBrk="0" hangingPunct="0">
              <a:defRPr/>
            </a:pPr>
            <a:endParaRPr lang="en-US" sz="1800" dirty="0"/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0" y="1591733"/>
            <a:ext cx="9144000" cy="41486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33" tIns="40363" rIns="79233" bIns="4036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 userDrawn="1"/>
        </p:nvSpPr>
        <p:spPr bwMode="auto">
          <a:xfrm rot="10800000">
            <a:off x="0" y="5734050"/>
            <a:ext cx="9144000" cy="51435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79233" tIns="40363" rIns="79233" bIns="40363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1182688"/>
            <a:ext cx="9144000" cy="41751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79233" tIns="40363" rIns="79233" bIns="40363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8" name="Freeform 10"/>
          <p:cNvSpPr/>
          <p:nvPr userDrawn="1"/>
        </p:nvSpPr>
        <p:spPr bwMode="auto">
          <a:xfrm>
            <a:off x="7939" y="404815"/>
            <a:ext cx="5199063" cy="612775"/>
          </a:xfrm>
          <a:custGeom>
            <a:avLst/>
            <a:gdLst>
              <a:gd name="connsiteX0" fmla="*/ 194733 w 5448300"/>
              <a:gd name="connsiteY0" fmla="*/ 2117 h 613834"/>
              <a:gd name="connsiteX1" fmla="*/ 5312833 w 5448300"/>
              <a:gd name="connsiteY1" fmla="*/ 205317 h 613834"/>
              <a:gd name="connsiteX2" fmla="*/ 1007533 w 5448300"/>
              <a:gd name="connsiteY2" fmla="*/ 611717 h 613834"/>
              <a:gd name="connsiteX3" fmla="*/ 4144433 w 5448300"/>
              <a:gd name="connsiteY3" fmla="*/ 218017 h 613834"/>
              <a:gd name="connsiteX4" fmla="*/ 194733 w 5448300"/>
              <a:gd name="connsiteY4" fmla="*/ 2117 h 613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300" h="613834">
                <a:moveTo>
                  <a:pt x="194733" y="2117"/>
                </a:moveTo>
                <a:cubicBezTo>
                  <a:pt x="389466" y="0"/>
                  <a:pt x="5177366" y="103717"/>
                  <a:pt x="5312833" y="205317"/>
                </a:cubicBezTo>
                <a:cubicBezTo>
                  <a:pt x="5448300" y="306917"/>
                  <a:pt x="1202266" y="609600"/>
                  <a:pt x="1007533" y="611717"/>
                </a:cubicBezTo>
                <a:cubicBezTo>
                  <a:pt x="812800" y="613834"/>
                  <a:pt x="4277783" y="319617"/>
                  <a:pt x="4144433" y="218017"/>
                </a:cubicBezTo>
                <a:cubicBezTo>
                  <a:pt x="4011083" y="116417"/>
                  <a:pt x="0" y="4234"/>
                  <a:pt x="194733" y="2117"/>
                </a:cubicBezTo>
                <a:close/>
              </a:path>
            </a:pathLst>
          </a:custGeom>
          <a:solidFill>
            <a:srgbClr val="E2E2E2">
              <a:alpha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79233" tIns="40363" rIns="79233" bIns="40363"/>
          <a:lstStyle/>
          <a:p>
            <a:pPr eaLnBrk="0" hangingPunct="0">
              <a:defRPr/>
            </a:pPr>
            <a:endParaRPr lang="en-US" sz="1800" dirty="0"/>
          </a:p>
        </p:txBody>
      </p:sp>
      <p:pic>
        <p:nvPicPr>
          <p:cNvPr id="52226" name="Picture 2" descr="http://t3.gstatic.com/images?q=tbn:ANd9GcRGOzBjUwoJynJc_ujngASZj6zhCDio371KFiRraCTL2KS9fh7kaw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67863" y="0"/>
            <a:ext cx="1096821" cy="1162227"/>
          </a:xfrm>
          <a:prstGeom prst="rect">
            <a:avLst/>
          </a:prstGeom>
          <a:solidFill>
            <a:schemeClr val="bg1"/>
          </a:solidFill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3996" r:id="rId3"/>
    <p:sldLayoutId id="2147484008" r:id="rId4"/>
  </p:sldLayoutIdLst>
  <p:transition spd="med">
    <p:fade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hlink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hlink"/>
          </a:solidFill>
          <a:latin typeface="Palatino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hlink"/>
          </a:solidFill>
          <a:latin typeface="Palatino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hlink"/>
          </a:solidFill>
          <a:latin typeface="Palatino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hlink"/>
          </a:solidFill>
          <a:latin typeface="Palatino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600" b="1" i="1">
          <a:solidFill>
            <a:schemeClr val="hlink"/>
          </a:solidFill>
          <a:latin typeface="Palatino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 b="1" i="1">
          <a:solidFill>
            <a:schemeClr val="hlink"/>
          </a:solidFill>
          <a:latin typeface="Palatino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 b="1" i="1">
          <a:solidFill>
            <a:schemeClr val="hlink"/>
          </a:solidFill>
          <a:latin typeface="Palatino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 b="1" i="1">
          <a:solidFill>
            <a:schemeClr val="hlink"/>
          </a:solidFill>
          <a:latin typeface="Palatino" charset="0"/>
        </a:defRPr>
      </a:lvl9pPr>
    </p:titleStyle>
    <p:bodyStyle>
      <a:lvl1pPr marL="514350" indent="-514350" algn="l" rtl="0" eaLnBrk="0" fontAlgn="base" hangingPunct="0">
        <a:lnSpc>
          <a:spcPct val="87000"/>
        </a:lnSpc>
        <a:spcBef>
          <a:spcPct val="0"/>
        </a:spcBef>
        <a:spcAft>
          <a:spcPct val="0"/>
        </a:spcAft>
        <a:buFont typeface="Wingdings" pitchFamily="2" charset="2"/>
        <a:buChar char="v"/>
        <a:defRPr sz="2800" b="1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914400" indent="-285750" algn="l" rtl="0" eaLnBrk="0" fontAlgn="base" hangingPunct="0">
        <a:lnSpc>
          <a:spcPct val="87000"/>
        </a:lnSpc>
        <a:spcBef>
          <a:spcPct val="0"/>
        </a:spcBef>
        <a:spcAft>
          <a:spcPct val="0"/>
        </a:spcAft>
        <a:buSzPct val="77000"/>
        <a:buFont typeface="Wingdings" pitchFamily="2" charset="2"/>
        <a:buChar char="l"/>
        <a:defRPr sz="2400" b="1" i="1">
          <a:solidFill>
            <a:schemeClr val="hlink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257300" indent="-228600" algn="l" rtl="0" eaLnBrk="0" fontAlgn="base" hangingPunct="0">
        <a:lnSpc>
          <a:spcPct val="87000"/>
        </a:lnSpc>
        <a:spcBef>
          <a:spcPct val="0"/>
        </a:spcBef>
        <a:spcAft>
          <a:spcPct val="0"/>
        </a:spcAft>
        <a:buSzPct val="77000"/>
        <a:buFont typeface="Wingdings" pitchFamily="2" charset="2"/>
        <a:buChar char="u"/>
        <a:defRPr b="1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lnSpc>
          <a:spcPct val="87000"/>
        </a:lnSpc>
        <a:spcBef>
          <a:spcPct val="0"/>
        </a:spcBef>
        <a:spcAft>
          <a:spcPct val="0"/>
        </a:spcAft>
        <a:buFont typeface="Wingdings" pitchFamily="2" charset="2"/>
        <a:buChar char="Ÿ"/>
        <a:defRPr sz="1600" b="1" i="1">
          <a:solidFill>
            <a:schemeClr val="hlink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lnSpc>
          <a:spcPct val="87000"/>
        </a:lnSpc>
        <a:spcBef>
          <a:spcPct val="0"/>
        </a:spcBef>
        <a:spcAft>
          <a:spcPct val="0"/>
        </a:spcAft>
        <a:buFont typeface="Wingdings" pitchFamily="2" charset="2"/>
        <a:buChar char="w"/>
        <a:defRPr sz="1400" b="1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lnSpc>
          <a:spcPct val="87000"/>
        </a:lnSpc>
        <a:spcBef>
          <a:spcPct val="0"/>
        </a:spcBef>
        <a:spcAft>
          <a:spcPct val="0"/>
        </a:spcAft>
        <a:buFont typeface="Wingdings" pitchFamily="2" charset="2"/>
        <a:buChar char="w"/>
        <a:defRPr sz="1400" b="1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lnSpc>
          <a:spcPct val="87000"/>
        </a:lnSpc>
        <a:spcBef>
          <a:spcPct val="0"/>
        </a:spcBef>
        <a:spcAft>
          <a:spcPct val="0"/>
        </a:spcAft>
        <a:buFont typeface="Wingdings" pitchFamily="2" charset="2"/>
        <a:buChar char="w"/>
        <a:defRPr sz="1400" b="1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lnSpc>
          <a:spcPct val="87000"/>
        </a:lnSpc>
        <a:spcBef>
          <a:spcPct val="0"/>
        </a:spcBef>
        <a:spcAft>
          <a:spcPct val="0"/>
        </a:spcAft>
        <a:buFont typeface="Wingdings" pitchFamily="2" charset="2"/>
        <a:buChar char="w"/>
        <a:defRPr sz="1400" b="1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lnSpc>
          <a:spcPct val="87000"/>
        </a:lnSpc>
        <a:spcBef>
          <a:spcPct val="0"/>
        </a:spcBef>
        <a:spcAft>
          <a:spcPct val="0"/>
        </a:spcAft>
        <a:buFont typeface="Wingdings" pitchFamily="2" charset="2"/>
        <a:buChar char="w"/>
        <a:defRPr sz="1400" b="1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pet-huron\vfile\Og\Lobby\MAFFS\MAFFS%20presentations\MAFFS%20AFRC%20Brief\Cockpick%20view%20drop.wmv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8" y="315762"/>
            <a:ext cx="4974771" cy="509134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3">
                    <a:lumMod val="8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MAFFS</a:t>
            </a:r>
            <a:endParaRPr lang="en-US" sz="3600" dirty="0">
              <a:solidFill>
                <a:schemeClr val="accent3">
                  <a:lumMod val="8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G:\MAFFS Shared\MAFFS\2011\Photos &amp; Video\MAFFS 6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1265"/>
            <a:ext cx="9144000" cy="6030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416053" y="1748424"/>
            <a:ext cx="369779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M</a:t>
            </a:r>
            <a:r>
              <a:rPr lang="en-US" sz="6000" dirty="0" smtClean="0"/>
              <a:t>odular</a:t>
            </a:r>
          </a:p>
          <a:p>
            <a:r>
              <a:rPr lang="en-US" sz="6000" dirty="0" smtClean="0">
                <a:solidFill>
                  <a:srgbClr val="FF0000"/>
                </a:solidFill>
              </a:rPr>
              <a:t>A</a:t>
            </a:r>
            <a:r>
              <a:rPr lang="en-US" sz="6000" dirty="0" smtClean="0"/>
              <a:t>irborne</a:t>
            </a:r>
          </a:p>
          <a:p>
            <a:r>
              <a:rPr lang="en-US" sz="6000" dirty="0" smtClean="0">
                <a:solidFill>
                  <a:srgbClr val="FF0000"/>
                </a:solidFill>
              </a:rPr>
              <a:t>F</a:t>
            </a:r>
            <a:r>
              <a:rPr lang="en-US" sz="6000" dirty="0" smtClean="0"/>
              <a:t>ire</a:t>
            </a:r>
          </a:p>
          <a:p>
            <a:r>
              <a:rPr lang="en-US" sz="6000" dirty="0" smtClean="0">
                <a:solidFill>
                  <a:srgbClr val="FF0000"/>
                </a:solidFill>
              </a:rPr>
              <a:t>F</a:t>
            </a:r>
            <a:r>
              <a:rPr lang="en-US" sz="6000" dirty="0" smtClean="0"/>
              <a:t>ighting</a:t>
            </a:r>
          </a:p>
          <a:p>
            <a:r>
              <a:rPr lang="en-US" sz="6000" dirty="0" smtClean="0">
                <a:solidFill>
                  <a:srgbClr val="FF0000"/>
                </a:solidFill>
              </a:rPr>
              <a:t>S</a:t>
            </a:r>
            <a:r>
              <a:rPr lang="en-US" sz="6000" dirty="0" smtClean="0"/>
              <a:t>ystem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263" y="5375869"/>
            <a:ext cx="43107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Lynn Ballard</a:t>
            </a:r>
          </a:p>
          <a:p>
            <a:r>
              <a:rPr lang="en-US" sz="1600" dirty="0" smtClean="0"/>
              <a:t>USDA Forest Service</a:t>
            </a:r>
          </a:p>
          <a:p>
            <a:endParaRPr lang="en-US" sz="1600" dirty="0" smtClean="0"/>
          </a:p>
          <a:p>
            <a:r>
              <a:rPr lang="en-US" sz="1600" dirty="0" smtClean="0"/>
              <a:t>Lt Col Dave Condit</a:t>
            </a:r>
          </a:p>
          <a:p>
            <a:r>
              <a:rPr lang="en-US" sz="1600" dirty="0" smtClean="0"/>
              <a:t>US Air Force Reserve</a:t>
            </a:r>
            <a:endParaRPr lang="en-US" sz="16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" name="Cockpick view drop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304800"/>
            <a:ext cx="9163050" cy="6108700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5" y="381077"/>
            <a:ext cx="5105400" cy="509134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3">
                    <a:lumMod val="8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Annual Training</a:t>
            </a:r>
            <a:endParaRPr lang="en-US" sz="3600" dirty="0">
              <a:solidFill>
                <a:schemeClr val="accent3">
                  <a:lumMod val="8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8188"/>
            <a:ext cx="8229600" cy="4072466"/>
          </a:xfrm>
        </p:spPr>
        <p:txBody>
          <a:bodyPr/>
          <a:lstStyle/>
          <a:p>
            <a:r>
              <a:rPr lang="en-US" dirty="0" smtClean="0"/>
              <a:t>Certification by US Forest Service</a:t>
            </a:r>
          </a:p>
          <a:p>
            <a:r>
              <a:rPr lang="en-US" dirty="0" smtClean="0"/>
              <a:t>Joint with military &amp; other agencies</a:t>
            </a:r>
          </a:p>
          <a:p>
            <a:r>
              <a:rPr lang="en-US" dirty="0" smtClean="0"/>
              <a:t>Prior to the main fire season</a:t>
            </a:r>
          </a:p>
          <a:p>
            <a:r>
              <a:rPr lang="en-US" dirty="0" smtClean="0"/>
              <a:t>About 10 local crews – 36 missions</a:t>
            </a:r>
          </a:p>
          <a:p>
            <a:r>
              <a:rPr lang="en-US" dirty="0" smtClean="0"/>
              <a:t>Loading Colorado Springs &amp; Pueblo</a:t>
            </a:r>
          </a:p>
          <a:p>
            <a:r>
              <a:rPr lang="en-US" dirty="0" smtClean="0"/>
              <a:t>Dropping potable water in Pike National Forest</a:t>
            </a:r>
          </a:p>
          <a:p>
            <a:endParaRPr lang="en-US" dirty="0"/>
          </a:p>
        </p:txBody>
      </p:sp>
      <p:pic>
        <p:nvPicPr>
          <p:cNvPr id="38914" name="Picture 2" descr="L:\Og\Lobby\MAFFS\MAFFS Patch\wing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4644" y="4727738"/>
            <a:ext cx="4366566" cy="143541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78" y="407203"/>
            <a:ext cx="5105400" cy="509134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3">
                    <a:lumMod val="85000"/>
                  </a:schemeClr>
                </a:solidFill>
                <a:effectLst/>
              </a:rPr>
              <a:t>Benefits</a:t>
            </a:r>
            <a:endParaRPr lang="en-US" sz="3600" dirty="0">
              <a:solidFill>
                <a:schemeClr val="accent3">
                  <a:lumMod val="85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008" y="1660194"/>
            <a:ext cx="8229600" cy="4072466"/>
          </a:xfrm>
        </p:spPr>
        <p:txBody>
          <a:bodyPr/>
          <a:lstStyle/>
          <a:p>
            <a:r>
              <a:rPr lang="en-US" dirty="0" smtClean="0"/>
              <a:t>Leverage available government assets</a:t>
            </a:r>
          </a:p>
          <a:p>
            <a:r>
              <a:rPr lang="en-US" dirty="0" smtClean="0"/>
              <a:t>Test/prove Civil Support capability</a:t>
            </a:r>
          </a:p>
          <a:p>
            <a:r>
              <a:rPr lang="en-US" dirty="0" smtClean="0"/>
              <a:t>Public confidence</a:t>
            </a:r>
          </a:p>
          <a:p>
            <a:r>
              <a:rPr lang="en-US" dirty="0" smtClean="0"/>
              <a:t>International relations</a:t>
            </a:r>
            <a:endParaRPr lang="en-US" dirty="0"/>
          </a:p>
        </p:txBody>
      </p:sp>
      <p:pic>
        <p:nvPicPr>
          <p:cNvPr id="4" name="Picture 4" descr="POSTER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57601"/>
            <a:ext cx="448351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://www.302aw.afrc.af.mil/shared/media/photodb/photos/080625-F-0414C-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0" y="3657600"/>
            <a:ext cx="4762500" cy="3200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8378" y="394140"/>
            <a:ext cx="5105400" cy="509134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8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Questions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8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241" name="Picture 1" descr="L:\Og\Lobby\MAFFS\Photos-video\2009\MAFFS 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78098"/>
            <a:ext cx="9144000" cy="56799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2340" y="1172816"/>
            <a:ext cx="7016288" cy="506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0724" y="315762"/>
            <a:ext cx="4954675" cy="509134"/>
          </a:xfrm>
          <a:prstGeom prst="rect">
            <a:avLst/>
          </a:prstGeom>
        </p:spPr>
        <p:txBody>
          <a:bodyPr/>
          <a:lstStyle/>
          <a:p>
            <a:pPr lvl="0" eaLnBrk="0" hangingPunct="0"/>
            <a:r>
              <a:rPr lang="en-US" sz="3600" i="1" dirty="0" smtClean="0">
                <a:solidFill>
                  <a:schemeClr val="accent3">
                    <a:lumMod val="75000"/>
                  </a:schemeClr>
                </a:solidFill>
              </a:rPr>
              <a:t>Wildfire Suppression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864" y="1175657"/>
            <a:ext cx="8328838" cy="5074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0724" y="315762"/>
            <a:ext cx="4954675" cy="509134"/>
          </a:xfrm>
          <a:prstGeom prst="rect">
            <a:avLst/>
          </a:prstGeom>
        </p:spPr>
        <p:txBody>
          <a:bodyPr/>
          <a:lstStyle/>
          <a:p>
            <a:pPr lvl="0" eaLnBrk="0" hangingPunct="0"/>
            <a:r>
              <a:rPr lang="en-US" sz="3600" i="1" dirty="0" smtClean="0">
                <a:solidFill>
                  <a:schemeClr val="accent3">
                    <a:lumMod val="85000"/>
                  </a:schemeClr>
                </a:solidFill>
              </a:rPr>
              <a:t>Wildfire Suppression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8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396" y="1175658"/>
            <a:ext cx="7243090" cy="5068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0724" y="315762"/>
            <a:ext cx="4954675" cy="509134"/>
          </a:xfrm>
          <a:prstGeom prst="rect">
            <a:avLst/>
          </a:prstGeom>
        </p:spPr>
        <p:txBody>
          <a:bodyPr/>
          <a:lstStyle/>
          <a:p>
            <a:pPr lvl="0" eaLnBrk="0" hangingPunct="0"/>
            <a:r>
              <a:rPr lang="en-US" sz="3600" i="1" dirty="0" smtClean="0">
                <a:solidFill>
                  <a:schemeClr val="accent3">
                    <a:lumMod val="85000"/>
                  </a:schemeClr>
                </a:solidFill>
              </a:rPr>
              <a:t>Air Tanker Use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8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0724" y="315762"/>
            <a:ext cx="4954675" cy="509134"/>
          </a:xfrm>
          <a:prstGeom prst="rect">
            <a:avLst/>
          </a:prstGeom>
        </p:spPr>
        <p:txBody>
          <a:bodyPr/>
          <a:lstStyle/>
          <a:p>
            <a:pPr lvl="0" eaLnBrk="0" hangingPunct="0"/>
            <a:r>
              <a:rPr lang="en-US" sz="3600" i="1" dirty="0" smtClean="0">
                <a:solidFill>
                  <a:schemeClr val="accent3">
                    <a:lumMod val="85000"/>
                  </a:schemeClr>
                </a:solidFill>
              </a:rPr>
              <a:t>Ordering MAFFS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8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Texas wildfi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4578" y="2240782"/>
            <a:ext cx="4071938" cy="2705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41160" y="1889089"/>
            <a:ext cx="45920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Civil tanker fleet committed or not available</a:t>
            </a:r>
          </a:p>
          <a:p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Current &amp; predicted fire activity</a:t>
            </a:r>
          </a:p>
          <a:p>
            <a:pPr>
              <a:buFont typeface="Arial" charset="0"/>
              <a:buChar char="•"/>
            </a:pP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Available all year</a:t>
            </a:r>
          </a:p>
          <a:p>
            <a:pPr>
              <a:buFont typeface="Arial" charset="0"/>
              <a:buChar char="•"/>
            </a:pP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Air tanker not always the best tool for the job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535" y="1185706"/>
            <a:ext cx="7673105" cy="506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0724" y="315762"/>
            <a:ext cx="4954675" cy="509134"/>
          </a:xfrm>
          <a:prstGeom prst="rect">
            <a:avLst/>
          </a:prstGeom>
        </p:spPr>
        <p:txBody>
          <a:bodyPr/>
          <a:lstStyle/>
          <a:p>
            <a:pPr lvl="0" eaLnBrk="0" hangingPunct="0"/>
            <a:r>
              <a:rPr lang="en-US" sz="3600" i="1" dirty="0" smtClean="0">
                <a:solidFill>
                  <a:schemeClr val="accent3">
                    <a:lumMod val="85000"/>
                  </a:schemeClr>
                </a:solidFill>
              </a:rPr>
              <a:t>MAFFS Use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8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1" y="407203"/>
            <a:ext cx="5105400" cy="509134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3">
                    <a:lumMod val="8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MAFFS History</a:t>
            </a:r>
            <a:endParaRPr lang="en-US" sz="3600" dirty="0">
              <a:solidFill>
                <a:schemeClr val="accent3">
                  <a:lumMod val="8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152" y="1634068"/>
            <a:ext cx="8229600" cy="4072466"/>
          </a:xfrm>
        </p:spPr>
        <p:txBody>
          <a:bodyPr/>
          <a:lstStyle/>
          <a:p>
            <a:r>
              <a:rPr lang="en-US" dirty="0" smtClean="0"/>
              <a:t>1970 fires destroyed property (AF &amp; Public)</a:t>
            </a:r>
          </a:p>
          <a:p>
            <a:r>
              <a:rPr lang="en-US" dirty="0" smtClean="0"/>
              <a:t>1971 Sec AF directive for military aerial system</a:t>
            </a:r>
          </a:p>
          <a:p>
            <a:r>
              <a:rPr lang="en-US" dirty="0" smtClean="0"/>
              <a:t>1971 - 1972 research &amp; development</a:t>
            </a:r>
          </a:p>
          <a:p>
            <a:r>
              <a:rPr lang="en-US" dirty="0" smtClean="0"/>
              <a:t>1973 MAFFS Operational Employment</a:t>
            </a:r>
          </a:p>
          <a:p>
            <a:r>
              <a:rPr lang="en-US" dirty="0" smtClean="0"/>
              <a:t>1974 USFS buys additional units</a:t>
            </a:r>
          </a:p>
          <a:p>
            <a:r>
              <a:rPr lang="en-US" dirty="0" smtClean="0"/>
              <a:t>1975 MOU between </a:t>
            </a:r>
            <a:r>
              <a:rPr lang="en-US" dirty="0" err="1" smtClean="0"/>
              <a:t>DoD</a:t>
            </a:r>
            <a:r>
              <a:rPr lang="en-US" dirty="0" smtClean="0"/>
              <a:t>, </a:t>
            </a:r>
            <a:r>
              <a:rPr lang="en-US" dirty="0" err="1" smtClean="0"/>
              <a:t>DoA</a:t>
            </a:r>
            <a:r>
              <a:rPr lang="en-US" dirty="0" smtClean="0"/>
              <a:t>, </a:t>
            </a:r>
            <a:r>
              <a:rPr lang="en-US" dirty="0" err="1" smtClean="0"/>
              <a:t>DoI</a:t>
            </a:r>
            <a:endParaRPr lang="en-US" dirty="0" smtClean="0"/>
          </a:p>
          <a:p>
            <a:pPr>
              <a:lnSpc>
                <a:spcPct val="110000"/>
              </a:lnSpc>
            </a:pPr>
            <a:r>
              <a:rPr lang="en-US" dirty="0" smtClean="0"/>
              <a:t>40</a:t>
            </a:r>
            <a:r>
              <a:rPr lang="en-US" baseline="30000" dirty="0" smtClean="0"/>
              <a:t>th</a:t>
            </a:r>
            <a:r>
              <a:rPr lang="en-US" dirty="0" smtClean="0"/>
              <a:t> year of operational use</a:t>
            </a:r>
          </a:p>
        </p:txBody>
      </p:sp>
      <p:pic>
        <p:nvPicPr>
          <p:cNvPr id="20481" name="Picture 1" descr="L:\Og\Lobby\MAFFS\Photos-video\Historical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5940" y="4545874"/>
            <a:ext cx="3018060" cy="168418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8" y="376050"/>
            <a:ext cx="4974771" cy="509134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3">
                    <a:lumMod val="8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MAFFS Capability</a:t>
            </a:r>
            <a:endParaRPr lang="en-US" sz="3600" dirty="0">
              <a:solidFill>
                <a:schemeClr val="accent3">
                  <a:lumMod val="8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432" y="1634068"/>
            <a:ext cx="8229600" cy="4072466"/>
          </a:xfrm>
        </p:spPr>
        <p:txBody>
          <a:bodyPr/>
          <a:lstStyle/>
          <a:p>
            <a:r>
              <a:rPr lang="en-US" dirty="0" smtClean="0"/>
              <a:t>Eight C-130 large air tankers</a:t>
            </a:r>
          </a:p>
          <a:p>
            <a:r>
              <a:rPr lang="en-US" dirty="0" smtClean="0"/>
              <a:t>3000 gallon capacity (retardant, water or foam)</a:t>
            </a:r>
          </a:p>
          <a:p>
            <a:r>
              <a:rPr lang="en-US" dirty="0" smtClean="0"/>
              <a:t>Variable disbursement for fuel type</a:t>
            </a:r>
          </a:p>
          <a:p>
            <a:r>
              <a:rPr lang="en-US" dirty="0" smtClean="0"/>
              <a:t>Pre-positioned in CA, CO, NC &amp; WY</a:t>
            </a:r>
          </a:p>
          <a:p>
            <a:r>
              <a:rPr lang="en-US" dirty="0" smtClean="0"/>
              <a:t>Can be loaded in 2.5 hours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321E1B7-968E-474C-A004-493C0047906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93186" name="Picture 2" descr="L:\Og\Lobby\MAFFS\Photos-video\Syst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79608"/>
            <a:ext cx="4582048" cy="2978392"/>
          </a:xfrm>
          <a:prstGeom prst="rect">
            <a:avLst/>
          </a:prstGeom>
          <a:noFill/>
        </p:spPr>
      </p:pic>
      <p:pic>
        <p:nvPicPr>
          <p:cNvPr id="53250" name="Picture 2" descr="L:\Og\Lobby\MAFFS\Photos-video\2011\March Tng\WHW_68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1758" y="3869317"/>
            <a:ext cx="4622243" cy="298868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78" y="424816"/>
            <a:ext cx="5395913" cy="508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chemeClr val="accent3">
                    <a:lumMod val="8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Mission</a:t>
            </a:r>
            <a:endParaRPr lang="en-US" sz="3600" dirty="0">
              <a:solidFill>
                <a:schemeClr val="accent3">
                  <a:lumMod val="8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 rot="10800000">
            <a:off x="0" y="5734050"/>
            <a:ext cx="9144000" cy="51435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79233" tIns="40363" rIns="79233" bIns="40363"/>
          <a:lstStyle/>
          <a:p>
            <a:pPr eaLnBrk="0" hangingPunct="0">
              <a:defRPr/>
            </a:pPr>
            <a:endParaRPr lang="en-US" sz="18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0" y="1182688"/>
            <a:ext cx="9144000" cy="417512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79233" tIns="40363" rIns="79233" bIns="40363"/>
          <a:lstStyle/>
          <a:p>
            <a:pPr eaLnBrk="0" hangingPunct="0">
              <a:defRPr/>
            </a:pPr>
            <a:endParaRPr lang="en-US" sz="18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3" name="Picture 1" descr="L:\Og\Lobby\MAFFS\Photos-video\2011\MAFFS 6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5705"/>
            <a:ext cx="9144000" cy="5672295"/>
          </a:xfrm>
          <a:prstGeom prst="rect">
            <a:avLst/>
          </a:prstGeom>
          <a:noFill/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999061" y="4271760"/>
            <a:ext cx="4144939" cy="2586240"/>
          </a:xfrm>
          <a:prstGeom prst="rect">
            <a:avLst/>
          </a:prstGeom>
          <a:noFill/>
        </p:spPr>
        <p:txBody>
          <a:bodyPr/>
          <a:lstStyle/>
          <a:p>
            <a:pPr marL="514350" marR="0" lvl="0" indent="-514350" algn="l" defTabSz="914400" rtl="0" eaLnBrk="0" fontAlgn="base" latinLnBrk="0" hangingPunct="0">
              <a:lnSpc>
                <a:spcPct val="87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Lead Planes</a:t>
            </a:r>
          </a:p>
          <a:p>
            <a:pPr marL="514350" marR="0" lvl="0" indent="-514350" algn="l" defTabSz="914400" rtl="0" eaLnBrk="0" fontAlgn="base" latinLnBrk="0" hangingPunct="0">
              <a:lnSpc>
                <a:spcPct val="87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Fire containment line</a:t>
            </a:r>
          </a:p>
          <a:p>
            <a:pPr marL="514350" marR="0" lvl="0" indent="-514350" algn="l" defTabSz="914400" rtl="0" eaLnBrk="0" fontAlgn="base" latinLnBrk="0" hangingPunct="0">
              <a:lnSpc>
                <a:spcPct val="87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Very low altitude</a:t>
            </a:r>
          </a:p>
          <a:p>
            <a:pPr marL="514350" marR="0" lvl="0" indent="-514350" algn="l" defTabSz="914400" rtl="0" eaLnBrk="0" fontAlgn="base" latinLnBrk="0" hangingPunct="0">
              <a:lnSpc>
                <a:spcPct val="87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Multiple hazards</a:t>
            </a:r>
          </a:p>
          <a:p>
            <a:pPr marL="514350" marR="0" lvl="0" indent="-514350" algn="l" defTabSz="914400" rtl="0" eaLnBrk="0" fontAlgn="base" latinLnBrk="0" hangingPunct="0">
              <a:lnSpc>
                <a:spcPct val="87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Rapid reload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02 Master Template">
  <a:themeElements>
    <a:clrScheme name="302 Master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02 Master Template">
      <a:majorFont>
        <a:latin typeface="Palatino"/>
        <a:ea typeface=""/>
        <a:cs typeface=""/>
      </a:majorFont>
      <a:minorFont>
        <a:latin typeface="Palat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9233" tIns="40363" rIns="79233" bIns="40363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9233" tIns="40363" rIns="79233" bIns="40363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02 Master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2 Master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2 Master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2 Master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2 Master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2 Master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2 Master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84E9C64CB6B147B71CF58466C5AAD3" ma:contentTypeVersion="14" ma:contentTypeDescription="Create a new document." ma:contentTypeScope="" ma:versionID="ef87c607c813595b7250f0045c80a454">
  <xsd:schema xmlns:xsd="http://www.w3.org/2001/XMLSchema" xmlns:xs="http://www.w3.org/2001/XMLSchema" xmlns:p="http://schemas.microsoft.com/office/2006/metadata/properties" xmlns:ns2="9cfaae7c-72d7-4574-bee5-da0a2b533dde" xmlns:ns3="f1719a4e-b5b9-4c32-8e90-eba2871f0a28" targetNamespace="http://schemas.microsoft.com/office/2006/metadata/properties" ma:root="true" ma:fieldsID="a5db0f22424ee38da1c205dc8fc801ae" ns2:_="" ns3:_="">
    <xsd:import namespace="9cfaae7c-72d7-4574-bee5-da0a2b533dde"/>
    <xsd:import namespace="f1719a4e-b5b9-4c32-8e90-eba2871f0a2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Priority" minOccurs="0"/>
                <xsd:element ref="ns3:imag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faae7c-72d7-4574-bee5-da0a2b533dd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719a4e-b5b9-4c32-8e90-eba2871f0a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Priority" ma:index="20" nillable="true" ma:displayName="Priority" ma:format="Dropdown" ma:internalName="Priority">
      <xsd:simpleType>
        <xsd:restriction base="dms:Text">
          <xsd:maxLength value="255"/>
        </xsd:restriction>
      </xsd:simpleType>
    </xsd:element>
    <xsd:element name="image" ma:index="21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 xmlns="f1719a4e-b5b9-4c32-8e90-eba2871f0a28">
      <Url xsi:nil="true"/>
      <Description xsi:nil="true"/>
    </image>
    <Priority xmlns="f1719a4e-b5b9-4c32-8e90-eba2871f0a28" xsi:nil="true"/>
  </documentManagement>
</p:properties>
</file>

<file path=customXml/itemProps1.xml><?xml version="1.0" encoding="utf-8"?>
<ds:datastoreItem xmlns:ds="http://schemas.openxmlformats.org/officeDocument/2006/customXml" ds:itemID="{99490F3B-B637-4550-BA6F-25CB70DF898E}"/>
</file>

<file path=customXml/itemProps2.xml><?xml version="1.0" encoding="utf-8"?>
<ds:datastoreItem xmlns:ds="http://schemas.openxmlformats.org/officeDocument/2006/customXml" ds:itemID="{5C1D4057-A7A0-403B-9C30-325E3B53BBE1}"/>
</file>

<file path=customXml/itemProps3.xml><?xml version="1.0" encoding="utf-8"?>
<ds:datastoreItem xmlns:ds="http://schemas.openxmlformats.org/officeDocument/2006/customXml" ds:itemID="{3B426A31-13A9-46C3-96CF-995D1AFA6F5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6062</TotalTime>
  <Words>309</Words>
  <Application>Microsoft Office PowerPoint</Application>
  <PresentationFormat>On-screen Show (4:3)</PresentationFormat>
  <Paragraphs>69</Paragraphs>
  <Slides>13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302 Master Template</vt:lpstr>
      <vt:lpstr>MAFFS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MAFFS History</vt:lpstr>
      <vt:lpstr>MAFFS Capability</vt:lpstr>
      <vt:lpstr>Mission</vt:lpstr>
      <vt:lpstr>PowerPoint Presentation</vt:lpstr>
      <vt:lpstr>Annual Training</vt:lpstr>
      <vt:lpstr>Benefits</vt:lpstr>
      <vt:lpstr>PowerPoint Presentation</vt:lpstr>
    </vt:vector>
  </TitlesOfParts>
  <Company>USAF Reserve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CPreston</dc:creator>
  <cp:lastModifiedBy>Jones, Jennifer</cp:lastModifiedBy>
  <cp:revision>552</cp:revision>
  <dcterms:created xsi:type="dcterms:W3CDTF">2001-12-13T20:27:20Z</dcterms:created>
  <dcterms:modified xsi:type="dcterms:W3CDTF">2012-05-29T18:37:47Z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0x0101000E84E9C64CB6B147B71CF58466C5AAD3</vt:lpwstr>
  </property>
</Properties>
</file>