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3.xml" ContentType="application/vnd.openxmlformats-officedocument.presentationml.slide+xml"/>
  <Override PartName="/ppt/slides/slide1.xml" ContentType="application/vnd.openxmlformats-officedocument.presentationml.slide+xml"/>
  <Override PartName="/ppt/slides/slide4.xml" ContentType="application/vnd.openxmlformats-officedocument.presentationml.slide+xml"/>
  <Override PartName="/ppt/slides/slide2.xml" ContentType="application/vnd.openxmlformats-officedocument.presentationml.slide+xml"/>
  <Override PartName="/ppt/slides/slide5.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9"/>
  </p:notesMasterIdLst>
  <p:sldIdLst>
    <p:sldId id="261" r:id="rId2"/>
    <p:sldId id="275" r:id="rId3"/>
    <p:sldId id="263" r:id="rId4"/>
    <p:sldId id="274" r:id="rId5"/>
    <p:sldId id="262" r:id="rId6"/>
    <p:sldId id="277" r:id="rId7"/>
    <p:sldId id="279" r:id="rId8"/>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customXml" Target="../customXml/item2.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8275" y="0"/>
            <a:ext cx="3043238" cy="466725"/>
          </a:xfrm>
          <a:prstGeom prst="rect">
            <a:avLst/>
          </a:prstGeom>
        </p:spPr>
        <p:txBody>
          <a:bodyPr vert="horz" lIns="91440" tIns="45720" rIns="91440" bIns="45720" rtlCol="0"/>
          <a:lstStyle>
            <a:lvl1pPr algn="r">
              <a:defRPr sz="1200"/>
            </a:lvl1pPr>
          </a:lstStyle>
          <a:p>
            <a:fld id="{99C509FF-65CF-4026-B75D-DC8B3BA7F9DC}" type="datetimeFigureOut">
              <a:rPr lang="en-US" smtClean="0"/>
              <a:t>5/21/2019</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9925"/>
            <a:ext cx="5619750" cy="36655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8275" y="8842375"/>
            <a:ext cx="3043238" cy="466725"/>
          </a:xfrm>
          <a:prstGeom prst="rect">
            <a:avLst/>
          </a:prstGeom>
        </p:spPr>
        <p:txBody>
          <a:bodyPr vert="horz" lIns="91440" tIns="45720" rIns="91440" bIns="45720" rtlCol="0" anchor="b"/>
          <a:lstStyle>
            <a:lvl1pPr algn="r">
              <a:defRPr sz="1200"/>
            </a:lvl1pPr>
          </a:lstStyle>
          <a:p>
            <a:fld id="{37F70E78-A74C-4BF5-B643-A003CC9DFEDA}" type="slidenum">
              <a:rPr lang="en-US" smtClean="0"/>
              <a:t>‹#›</a:t>
            </a:fld>
            <a:endParaRPr lang="en-US"/>
          </a:p>
        </p:txBody>
      </p:sp>
    </p:spTree>
    <p:extLst>
      <p:ext uri="{BB962C8B-B14F-4D97-AF65-F5344CB8AC3E}">
        <p14:creationId xmlns:p14="http://schemas.microsoft.com/office/powerpoint/2010/main" val="2680835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2017 Diamond</a:t>
            </a:r>
            <a:r>
              <a:rPr lang="en-US" baseline="0" dirty="0" smtClean="0"/>
              <a:t> Creek Fire, asset-based approach = gift of feedback, relationship loop = more thinking about the missing middle = seeing more opportunity</a:t>
            </a:r>
            <a:endParaRPr lang="en-US" dirty="0"/>
          </a:p>
        </p:txBody>
      </p:sp>
      <p:sp>
        <p:nvSpPr>
          <p:cNvPr id="4" name="Slide Number Placeholder 3"/>
          <p:cNvSpPr>
            <a:spLocks noGrp="1"/>
          </p:cNvSpPr>
          <p:nvPr>
            <p:ph type="sldNum" sz="quarter" idx="10"/>
          </p:nvPr>
        </p:nvSpPr>
        <p:spPr/>
        <p:txBody>
          <a:bodyPr/>
          <a:lstStyle/>
          <a:p>
            <a:fld id="{37F70E78-A74C-4BF5-B643-A003CC9DFEDA}" type="slidenum">
              <a:rPr lang="en-US" smtClean="0"/>
              <a:t>3</a:t>
            </a:fld>
            <a:endParaRPr lang="en-US"/>
          </a:p>
        </p:txBody>
      </p:sp>
    </p:spTree>
    <p:extLst>
      <p:ext uri="{BB962C8B-B14F-4D97-AF65-F5344CB8AC3E}">
        <p14:creationId xmlns:p14="http://schemas.microsoft.com/office/powerpoint/2010/main" val="1087419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future condition is a</a:t>
            </a:r>
            <a:r>
              <a:rPr lang="en-US" baseline="0" dirty="0" smtClean="0"/>
              <a:t> work in progress, but embodies how we value people and places. It’s about living our core values… and asking IMTs to live them as well. After all, we do it all the time when we talk ‘values at risk’. So then we started to reverse engineer from here. </a:t>
            </a:r>
            <a:endParaRPr lang="en-US" dirty="0"/>
          </a:p>
        </p:txBody>
      </p:sp>
      <p:sp>
        <p:nvSpPr>
          <p:cNvPr id="4" name="Slide Number Placeholder 3"/>
          <p:cNvSpPr>
            <a:spLocks noGrp="1"/>
          </p:cNvSpPr>
          <p:nvPr>
            <p:ph type="sldNum" sz="quarter" idx="10"/>
          </p:nvPr>
        </p:nvSpPr>
        <p:spPr/>
        <p:txBody>
          <a:bodyPr/>
          <a:lstStyle/>
          <a:p>
            <a:fld id="{37F70E78-A74C-4BF5-B643-A003CC9DFEDA}" type="slidenum">
              <a:rPr lang="en-US" smtClean="0"/>
              <a:t>5</a:t>
            </a:fld>
            <a:endParaRPr lang="en-US"/>
          </a:p>
        </p:txBody>
      </p:sp>
    </p:spTree>
    <p:extLst>
      <p:ext uri="{BB962C8B-B14F-4D97-AF65-F5344CB8AC3E}">
        <p14:creationId xmlns:p14="http://schemas.microsoft.com/office/powerpoint/2010/main" val="203798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B72F492-D87A-CD46-B453-AE024E53B350}" type="datetimeFigureOut">
              <a:rPr lang="en-US" smtClean="0"/>
              <a:t>5/21/2019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2F73D1-F245-B949-9ED1-C16C5A612C1B}" type="slidenum">
              <a:rPr lang="en-US" smtClean="0"/>
              <a:t>‹#›</a:t>
            </a:fld>
            <a:endParaRPr lang="en-US"/>
          </a:p>
        </p:txBody>
      </p:sp>
    </p:spTree>
    <p:extLst>
      <p:ext uri="{BB962C8B-B14F-4D97-AF65-F5344CB8AC3E}">
        <p14:creationId xmlns:p14="http://schemas.microsoft.com/office/powerpoint/2010/main" val="382418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72F492-D87A-CD46-B453-AE024E53B350}" type="datetimeFigureOut">
              <a:rPr lang="en-US" smtClean="0"/>
              <a:t>5/21/2019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2F73D1-F245-B949-9ED1-C16C5A612C1B}" type="slidenum">
              <a:rPr lang="en-US" smtClean="0"/>
              <a:t>‹#›</a:t>
            </a:fld>
            <a:endParaRPr lang="en-US"/>
          </a:p>
        </p:txBody>
      </p:sp>
    </p:spTree>
    <p:extLst>
      <p:ext uri="{BB962C8B-B14F-4D97-AF65-F5344CB8AC3E}">
        <p14:creationId xmlns:p14="http://schemas.microsoft.com/office/powerpoint/2010/main" val="651213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72F492-D87A-CD46-B453-AE024E53B350}" type="datetimeFigureOut">
              <a:rPr lang="en-US" smtClean="0"/>
              <a:t>5/21/2019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2F73D1-F245-B949-9ED1-C16C5A612C1B}" type="slidenum">
              <a:rPr lang="en-US" smtClean="0"/>
              <a:t>‹#›</a:t>
            </a:fld>
            <a:endParaRPr lang="en-US"/>
          </a:p>
        </p:txBody>
      </p:sp>
    </p:spTree>
    <p:extLst>
      <p:ext uri="{BB962C8B-B14F-4D97-AF65-F5344CB8AC3E}">
        <p14:creationId xmlns:p14="http://schemas.microsoft.com/office/powerpoint/2010/main" val="133454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72F492-D87A-CD46-B453-AE024E53B350}" type="datetimeFigureOut">
              <a:rPr lang="en-US" smtClean="0"/>
              <a:t>5/21/2019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2F73D1-F245-B949-9ED1-C16C5A612C1B}" type="slidenum">
              <a:rPr lang="en-US" smtClean="0"/>
              <a:t>‹#›</a:t>
            </a:fld>
            <a:endParaRPr lang="en-US"/>
          </a:p>
        </p:txBody>
      </p:sp>
    </p:spTree>
    <p:extLst>
      <p:ext uri="{BB962C8B-B14F-4D97-AF65-F5344CB8AC3E}">
        <p14:creationId xmlns:p14="http://schemas.microsoft.com/office/powerpoint/2010/main" val="1853772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B72F492-D87A-CD46-B453-AE024E53B350}" type="datetimeFigureOut">
              <a:rPr lang="en-US" smtClean="0"/>
              <a:t>5/21/2019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2F73D1-F245-B949-9ED1-C16C5A612C1B}" type="slidenum">
              <a:rPr lang="en-US" smtClean="0"/>
              <a:t>‹#›</a:t>
            </a:fld>
            <a:endParaRPr lang="en-US"/>
          </a:p>
        </p:txBody>
      </p:sp>
    </p:spTree>
    <p:extLst>
      <p:ext uri="{BB962C8B-B14F-4D97-AF65-F5344CB8AC3E}">
        <p14:creationId xmlns:p14="http://schemas.microsoft.com/office/powerpoint/2010/main" val="2954259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B72F492-D87A-CD46-B453-AE024E53B350}" type="datetimeFigureOut">
              <a:rPr lang="en-US" smtClean="0"/>
              <a:t>5/21/2019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2F73D1-F245-B949-9ED1-C16C5A612C1B}" type="slidenum">
              <a:rPr lang="en-US" smtClean="0"/>
              <a:t>‹#›</a:t>
            </a:fld>
            <a:endParaRPr lang="en-US"/>
          </a:p>
        </p:txBody>
      </p:sp>
    </p:spTree>
    <p:extLst>
      <p:ext uri="{BB962C8B-B14F-4D97-AF65-F5344CB8AC3E}">
        <p14:creationId xmlns:p14="http://schemas.microsoft.com/office/powerpoint/2010/main" val="3067656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B72F492-D87A-CD46-B453-AE024E53B350}" type="datetimeFigureOut">
              <a:rPr lang="en-US" smtClean="0"/>
              <a:t>5/21/2019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2F73D1-F245-B949-9ED1-C16C5A612C1B}" type="slidenum">
              <a:rPr lang="en-US" smtClean="0"/>
              <a:t>‹#›</a:t>
            </a:fld>
            <a:endParaRPr lang="en-US"/>
          </a:p>
        </p:txBody>
      </p:sp>
    </p:spTree>
    <p:extLst>
      <p:ext uri="{BB962C8B-B14F-4D97-AF65-F5344CB8AC3E}">
        <p14:creationId xmlns:p14="http://schemas.microsoft.com/office/powerpoint/2010/main" val="4264120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B72F492-D87A-CD46-B453-AE024E53B350}" type="datetimeFigureOut">
              <a:rPr lang="en-US" smtClean="0"/>
              <a:t>5/21/2019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2F73D1-F245-B949-9ED1-C16C5A612C1B}" type="slidenum">
              <a:rPr lang="en-US" smtClean="0"/>
              <a:t>‹#›</a:t>
            </a:fld>
            <a:endParaRPr lang="en-US"/>
          </a:p>
        </p:txBody>
      </p:sp>
    </p:spTree>
    <p:extLst>
      <p:ext uri="{BB962C8B-B14F-4D97-AF65-F5344CB8AC3E}">
        <p14:creationId xmlns:p14="http://schemas.microsoft.com/office/powerpoint/2010/main" val="185011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72F492-D87A-CD46-B453-AE024E53B350}" type="datetimeFigureOut">
              <a:rPr lang="en-US" smtClean="0"/>
              <a:t>5/21/2019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2F73D1-F245-B949-9ED1-C16C5A612C1B}" type="slidenum">
              <a:rPr lang="en-US" smtClean="0"/>
              <a:t>‹#›</a:t>
            </a:fld>
            <a:endParaRPr lang="en-US"/>
          </a:p>
        </p:txBody>
      </p:sp>
    </p:spTree>
    <p:extLst>
      <p:ext uri="{BB962C8B-B14F-4D97-AF65-F5344CB8AC3E}">
        <p14:creationId xmlns:p14="http://schemas.microsoft.com/office/powerpoint/2010/main" val="2829063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72F492-D87A-CD46-B453-AE024E53B350}" type="datetimeFigureOut">
              <a:rPr lang="en-US" smtClean="0"/>
              <a:t>5/21/2019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2F73D1-F245-B949-9ED1-C16C5A612C1B}" type="slidenum">
              <a:rPr lang="en-US" smtClean="0"/>
              <a:t>‹#›</a:t>
            </a:fld>
            <a:endParaRPr lang="en-US"/>
          </a:p>
        </p:txBody>
      </p:sp>
    </p:spTree>
    <p:extLst>
      <p:ext uri="{BB962C8B-B14F-4D97-AF65-F5344CB8AC3E}">
        <p14:creationId xmlns:p14="http://schemas.microsoft.com/office/powerpoint/2010/main" val="3963206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72F492-D87A-CD46-B453-AE024E53B350}" type="datetimeFigureOut">
              <a:rPr lang="en-US" smtClean="0"/>
              <a:t>5/21/2019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2F73D1-F245-B949-9ED1-C16C5A612C1B}" type="slidenum">
              <a:rPr lang="en-US" smtClean="0"/>
              <a:t>‹#›</a:t>
            </a:fld>
            <a:endParaRPr lang="en-US"/>
          </a:p>
        </p:txBody>
      </p:sp>
    </p:spTree>
    <p:extLst>
      <p:ext uri="{BB962C8B-B14F-4D97-AF65-F5344CB8AC3E}">
        <p14:creationId xmlns:p14="http://schemas.microsoft.com/office/powerpoint/2010/main" val="2071492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72F492-D87A-CD46-B453-AE024E53B350}" type="datetimeFigureOut">
              <a:rPr lang="en-US" smtClean="0"/>
              <a:t>5/21/2019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2F73D1-F245-B949-9ED1-C16C5A612C1B}" type="slidenum">
              <a:rPr lang="en-US" smtClean="0"/>
              <a:t>‹#›</a:t>
            </a:fld>
            <a:endParaRPr lang="en-US"/>
          </a:p>
        </p:txBody>
      </p:sp>
    </p:spTree>
    <p:extLst>
      <p:ext uri="{BB962C8B-B14F-4D97-AF65-F5344CB8AC3E}">
        <p14:creationId xmlns:p14="http://schemas.microsoft.com/office/powerpoint/2010/main" val="19486663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https://www.youtube.com/watch?v=-PqoY37wZQc&amp;feature=youtu.be"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3.png"/><Relationship Id="rId7"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hyperlink" Target="https://www.facebook.com/OkaWenNF/photos/a.784724688311718/2116631485121025/?type=3&amp;theater" TargetMode="External"/><Relationship Id="rId4" Type="http://schemas.openxmlformats.org/officeDocument/2006/relationships/hyperlink" Target="https://usfs.maps.arcgis.com/apps/webappviewer/index.html?id=021ff3371f584a54beb15cd481a8fbb5"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Layout" Target="../slideLayouts/slideLayout9.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39833" cy="6858000"/>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30765" y="4087793"/>
            <a:ext cx="3869326" cy="12897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itle 6"/>
          <p:cNvSpPr>
            <a:spLocks noGrp="1"/>
          </p:cNvSpPr>
          <p:nvPr>
            <p:ph type="title"/>
          </p:nvPr>
        </p:nvSpPr>
        <p:spPr>
          <a:xfrm>
            <a:off x="3322320" y="1898019"/>
            <a:ext cx="5645279" cy="566738"/>
          </a:xfrm>
        </p:spPr>
        <p:txBody>
          <a:bodyPr>
            <a:normAutofit fontScale="90000"/>
          </a:bodyPr>
          <a:lstStyle/>
          <a:p>
            <a:r>
              <a:rPr lang="en-US" sz="3600" dirty="0" smtClean="0">
                <a:latin typeface="Helvetica" pitchFamily="34" charset="0"/>
              </a:rPr>
              <a:t>Smoke is the New Fire: Air Resource Lessons Learned</a:t>
            </a:r>
            <a:endParaRPr lang="en-US" sz="2700" dirty="0">
              <a:latin typeface="Helvetica" pitchFamily="34" charset="0"/>
            </a:endParaRPr>
          </a:p>
        </p:txBody>
      </p:sp>
      <p:sp>
        <p:nvSpPr>
          <p:cNvPr id="16" name="Rectangle 15"/>
          <p:cNvSpPr/>
          <p:nvPr/>
        </p:nvSpPr>
        <p:spPr>
          <a:xfrm>
            <a:off x="0" y="412"/>
            <a:ext cx="9144000" cy="854770"/>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904871" y="513576"/>
            <a:ext cx="5086357" cy="276999"/>
          </a:xfrm>
          <a:prstGeom prst="rect">
            <a:avLst/>
          </a:prstGeom>
          <a:noFill/>
        </p:spPr>
        <p:txBody>
          <a:bodyPr wrap="square" rtlCol="0">
            <a:spAutoFit/>
          </a:bodyPr>
          <a:lstStyle/>
          <a:p>
            <a:r>
              <a:rPr lang="en-US" sz="1200" dirty="0" smtClean="0">
                <a:solidFill>
                  <a:schemeClr val="bg1"/>
                </a:solidFill>
              </a:rPr>
              <a:t>United States Department of Agriculture</a:t>
            </a:r>
            <a:endParaRPr lang="en-US" sz="1200" dirty="0">
              <a:solidFill>
                <a:schemeClr val="bg1"/>
              </a:solidFill>
            </a:endParaRPr>
          </a:p>
        </p:txBody>
      </p:sp>
      <p:sp>
        <p:nvSpPr>
          <p:cNvPr id="21" name="Rectangle 20"/>
          <p:cNvSpPr/>
          <p:nvPr/>
        </p:nvSpPr>
        <p:spPr>
          <a:xfrm>
            <a:off x="0" y="6003230"/>
            <a:ext cx="9144000" cy="854770"/>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Placeholder 18" descr="white fs.tif"/>
          <p:cNvPicPr>
            <a:picLocks noChangeAspect="1"/>
          </p:cNvPicPr>
          <p:nvPr/>
        </p:nvPicPr>
        <p:blipFill>
          <a:blip r:embed="rId4" cstate="screen">
            <a:extLst>
              <a:ext uri="{28A0092B-C50C-407E-A947-70E740481C1C}">
                <a14:useLocalDpi xmlns:a14="http://schemas.microsoft.com/office/drawing/2010/main"/>
              </a:ext>
            </a:extLst>
          </a:blip>
          <a:srcRect t="-3953" b="-3953"/>
          <a:stretch>
            <a:fillRect/>
          </a:stretch>
        </p:blipFill>
        <p:spPr>
          <a:xfrm>
            <a:off x="307975" y="6072952"/>
            <a:ext cx="569913" cy="708025"/>
          </a:xfrm>
          <a:prstGeom prst="rect">
            <a:avLst/>
          </a:prstGeom>
        </p:spPr>
      </p:pic>
      <p:pic>
        <p:nvPicPr>
          <p:cNvPr id="24" name="Picture 23" descr="USDA_white.psd"/>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8069" y="256554"/>
            <a:ext cx="638289" cy="436642"/>
          </a:xfrm>
          <a:prstGeom prst="rect">
            <a:avLst/>
          </a:prstGeom>
        </p:spPr>
      </p:pic>
      <p:cxnSp>
        <p:nvCxnSpPr>
          <p:cNvPr id="8" name="Straight Connector 7"/>
          <p:cNvCxnSpPr/>
          <p:nvPr/>
        </p:nvCxnSpPr>
        <p:spPr>
          <a:xfrm>
            <a:off x="3398520" y="2516069"/>
            <a:ext cx="528066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899160" y="6355080"/>
            <a:ext cx="7452360" cy="461665"/>
          </a:xfrm>
          <a:prstGeom prst="rect">
            <a:avLst/>
          </a:prstGeom>
          <a:noFill/>
        </p:spPr>
        <p:txBody>
          <a:bodyPr wrap="square" rtlCol="0">
            <a:spAutoFit/>
          </a:bodyPr>
          <a:lstStyle/>
          <a:p>
            <a:r>
              <a:rPr lang="en-US" sz="1200" dirty="0">
                <a:solidFill>
                  <a:schemeClr val="bg1"/>
                </a:solidFill>
              </a:rPr>
              <a:t>Forest 		</a:t>
            </a:r>
            <a:r>
              <a:rPr lang="en-US" sz="1200" dirty="0" smtClean="0">
                <a:solidFill>
                  <a:schemeClr val="bg1"/>
                </a:solidFill>
              </a:rPr>
              <a:t>Okanogan-Wenatchee</a:t>
            </a:r>
            <a:r>
              <a:rPr lang="en-US" sz="1200" dirty="0">
                <a:solidFill>
                  <a:schemeClr val="bg1"/>
                </a:solidFill>
              </a:rPr>
              <a:t>			</a:t>
            </a:r>
            <a:r>
              <a:rPr lang="en-US" sz="1200" dirty="0" smtClean="0">
                <a:solidFill>
                  <a:schemeClr val="bg1"/>
                </a:solidFill>
              </a:rPr>
              <a:t>					</a:t>
            </a:r>
            <a:endParaRPr lang="en-US" sz="1200" dirty="0">
              <a:solidFill>
                <a:schemeClr val="bg1"/>
              </a:solidFill>
            </a:endParaRPr>
          </a:p>
          <a:p>
            <a:r>
              <a:rPr lang="en-US" sz="1200" dirty="0">
                <a:solidFill>
                  <a:schemeClr val="bg1"/>
                </a:solidFill>
              </a:rPr>
              <a:t>Service		National </a:t>
            </a:r>
            <a:r>
              <a:rPr lang="en-US" sz="1200" dirty="0" smtClean="0">
                <a:solidFill>
                  <a:schemeClr val="bg1"/>
                </a:solidFill>
              </a:rPr>
              <a:t>Forest</a:t>
            </a:r>
            <a:r>
              <a:rPr lang="en-US" sz="1200" dirty="0">
                <a:solidFill>
                  <a:schemeClr val="bg1"/>
                </a:solidFill>
              </a:rPr>
              <a:t>				</a:t>
            </a:r>
            <a:r>
              <a:rPr lang="en-US" sz="1200" dirty="0" smtClean="0">
                <a:solidFill>
                  <a:schemeClr val="bg1"/>
                </a:solidFill>
              </a:rPr>
              <a:t>				</a:t>
            </a:r>
            <a:endParaRPr lang="en-US" sz="1200" dirty="0">
              <a:solidFill>
                <a:schemeClr val="bg1"/>
              </a:solidFill>
            </a:endParaRPr>
          </a:p>
        </p:txBody>
      </p:sp>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609372">
            <a:off x="7578967" y="3392155"/>
            <a:ext cx="991432" cy="13219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p:cNvPicPr>
            <a:picLocks noChangeAspect="1"/>
          </p:cNvPicPr>
          <p:nvPr/>
        </p:nvPicPr>
        <p:blipFill>
          <a:blip r:embed="rId7"/>
          <a:stretch>
            <a:fillRect/>
          </a:stretch>
        </p:blipFill>
        <p:spPr>
          <a:xfrm>
            <a:off x="108221" y="4231669"/>
            <a:ext cx="359695" cy="1713124"/>
          </a:xfrm>
          <a:prstGeom prst="rect">
            <a:avLst/>
          </a:prstGeom>
        </p:spPr>
      </p:pic>
      <p:pic>
        <p:nvPicPr>
          <p:cNvPr id="15" name="Picture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21078430">
            <a:off x="6229774" y="3110985"/>
            <a:ext cx="1347987" cy="13455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128073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l="1662" r="1336" b="7213"/>
          <a:stretch/>
        </p:blipFill>
        <p:spPr>
          <a:xfrm>
            <a:off x="-1" y="157122"/>
            <a:ext cx="9152709" cy="6234969"/>
          </a:xfrm>
          <a:prstGeom prst="rect">
            <a:avLst/>
          </a:prstGeom>
        </p:spPr>
      </p:pic>
      <p:sp>
        <p:nvSpPr>
          <p:cNvPr id="12" name="Content Placeholder 11"/>
          <p:cNvSpPr>
            <a:spLocks noGrp="1"/>
          </p:cNvSpPr>
          <p:nvPr>
            <p:ph idx="1"/>
          </p:nvPr>
        </p:nvSpPr>
        <p:spPr>
          <a:xfrm>
            <a:off x="6226625" y="1282181"/>
            <a:ext cx="2464526" cy="4247764"/>
          </a:xfrm>
          <a:solidFill>
            <a:schemeClr val="tx1"/>
          </a:solidFill>
        </p:spPr>
        <p:txBody>
          <a:bodyPr>
            <a:normAutofit fontScale="92500" lnSpcReduction="20000"/>
          </a:bodyPr>
          <a:lstStyle/>
          <a:p>
            <a:endParaRPr lang="en-US" sz="1400" dirty="0" smtClean="0">
              <a:solidFill>
                <a:schemeClr val="bg1"/>
              </a:solidFill>
            </a:endParaRPr>
          </a:p>
          <a:p>
            <a:r>
              <a:rPr lang="en-US" sz="1500" dirty="0" smtClean="0">
                <a:solidFill>
                  <a:schemeClr val="bg1"/>
                </a:solidFill>
              </a:rPr>
              <a:t>Unit = 4.2M acres spanning 185 miles in Central Washington.</a:t>
            </a:r>
          </a:p>
          <a:p>
            <a:pPr marL="0" indent="0">
              <a:buNone/>
            </a:pPr>
            <a:endParaRPr lang="en-US" sz="1500" dirty="0" smtClean="0">
              <a:solidFill>
                <a:schemeClr val="bg1"/>
              </a:solidFill>
            </a:endParaRPr>
          </a:p>
          <a:p>
            <a:r>
              <a:rPr lang="en-US" sz="1500" dirty="0" smtClean="0">
                <a:solidFill>
                  <a:schemeClr val="bg1"/>
                </a:solidFill>
              </a:rPr>
              <a:t>3 major </a:t>
            </a:r>
            <a:r>
              <a:rPr lang="en-US" sz="1500" dirty="0">
                <a:solidFill>
                  <a:schemeClr val="bg1"/>
                </a:solidFill>
              </a:rPr>
              <a:t>m</a:t>
            </a:r>
            <a:r>
              <a:rPr lang="en-US" sz="1500" dirty="0" smtClean="0">
                <a:solidFill>
                  <a:schemeClr val="bg1"/>
                </a:solidFill>
              </a:rPr>
              <a:t>edia </a:t>
            </a:r>
            <a:r>
              <a:rPr lang="en-US" sz="1500" dirty="0">
                <a:solidFill>
                  <a:schemeClr val="bg1"/>
                </a:solidFill>
              </a:rPr>
              <a:t>m</a:t>
            </a:r>
            <a:r>
              <a:rPr lang="en-US" sz="1500" dirty="0" smtClean="0">
                <a:solidFill>
                  <a:schemeClr val="bg1"/>
                </a:solidFill>
              </a:rPr>
              <a:t>arkets    San Francisco, Atlanta or Boston</a:t>
            </a:r>
          </a:p>
          <a:p>
            <a:pPr marL="0" indent="0">
              <a:buNone/>
            </a:pPr>
            <a:endParaRPr lang="en-US" sz="1500" dirty="0" smtClean="0">
              <a:solidFill>
                <a:schemeClr val="bg1"/>
              </a:solidFill>
            </a:endParaRPr>
          </a:p>
          <a:p>
            <a:r>
              <a:rPr lang="en-US" sz="1500" dirty="0" smtClean="0">
                <a:solidFill>
                  <a:schemeClr val="bg1"/>
                </a:solidFill>
              </a:rPr>
              <a:t>Acres burned = 648K in the last decade. </a:t>
            </a:r>
          </a:p>
          <a:p>
            <a:pPr marL="0" indent="0">
              <a:buNone/>
            </a:pPr>
            <a:endParaRPr lang="en-US" sz="1500" dirty="0" smtClean="0">
              <a:solidFill>
                <a:schemeClr val="bg1"/>
              </a:solidFill>
            </a:endParaRPr>
          </a:p>
          <a:p>
            <a:r>
              <a:rPr lang="en-US" sz="1500" dirty="0" smtClean="0">
                <a:solidFill>
                  <a:schemeClr val="bg1"/>
                </a:solidFill>
              </a:rPr>
              <a:t>2017 = 1,026 days IMTs on unit</a:t>
            </a:r>
          </a:p>
          <a:p>
            <a:pPr marL="0" indent="0">
              <a:buNone/>
            </a:pPr>
            <a:endParaRPr lang="en-US" sz="1500" dirty="0" smtClean="0">
              <a:solidFill>
                <a:schemeClr val="bg1"/>
              </a:solidFill>
            </a:endParaRPr>
          </a:p>
          <a:p>
            <a:r>
              <a:rPr lang="en-US" sz="1500" dirty="0" smtClean="0">
                <a:solidFill>
                  <a:schemeClr val="bg1"/>
                </a:solidFill>
              </a:rPr>
              <a:t>2018 = 22,873 unit staff days on incidents + worst air quality in the world + smoke refugee bill in Congress.</a:t>
            </a:r>
          </a:p>
          <a:p>
            <a:pPr marL="0" indent="0">
              <a:buNone/>
            </a:pPr>
            <a:endParaRPr lang="en-US" sz="2000" dirty="0" smtClean="0">
              <a:solidFill>
                <a:schemeClr val="bg1"/>
              </a:solidFill>
            </a:endParaRPr>
          </a:p>
          <a:p>
            <a:endParaRPr lang="en-US" sz="1800" dirty="0"/>
          </a:p>
          <a:p>
            <a:endParaRPr lang="en-US" dirty="0"/>
          </a:p>
        </p:txBody>
      </p:sp>
      <p:sp>
        <p:nvSpPr>
          <p:cNvPr id="16" name="Rectangle 15"/>
          <p:cNvSpPr/>
          <p:nvPr/>
        </p:nvSpPr>
        <p:spPr>
          <a:xfrm>
            <a:off x="0" y="412"/>
            <a:ext cx="9144000" cy="854770"/>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904871" y="513576"/>
            <a:ext cx="5086357" cy="276999"/>
          </a:xfrm>
          <a:prstGeom prst="rect">
            <a:avLst/>
          </a:prstGeom>
          <a:noFill/>
        </p:spPr>
        <p:txBody>
          <a:bodyPr wrap="square" rtlCol="0">
            <a:spAutoFit/>
          </a:bodyPr>
          <a:lstStyle/>
          <a:p>
            <a:r>
              <a:rPr lang="en-US" sz="1200" dirty="0" smtClean="0">
                <a:solidFill>
                  <a:schemeClr val="bg1"/>
                </a:solidFill>
              </a:rPr>
              <a:t>United States Department of Agriculture</a:t>
            </a:r>
            <a:endParaRPr lang="en-US" sz="1200" dirty="0">
              <a:solidFill>
                <a:schemeClr val="bg1"/>
              </a:solidFill>
            </a:endParaRPr>
          </a:p>
        </p:txBody>
      </p:sp>
      <p:sp>
        <p:nvSpPr>
          <p:cNvPr id="21" name="Rectangle 20"/>
          <p:cNvSpPr/>
          <p:nvPr/>
        </p:nvSpPr>
        <p:spPr>
          <a:xfrm>
            <a:off x="0" y="6003230"/>
            <a:ext cx="9144000" cy="854770"/>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Placeholder 18" descr="white fs.tif"/>
          <p:cNvPicPr>
            <a:picLocks noChangeAspect="1"/>
          </p:cNvPicPr>
          <p:nvPr/>
        </p:nvPicPr>
        <p:blipFill>
          <a:blip r:embed="rId3" cstate="screen">
            <a:extLst>
              <a:ext uri="{28A0092B-C50C-407E-A947-70E740481C1C}">
                <a14:useLocalDpi xmlns:a14="http://schemas.microsoft.com/office/drawing/2010/main"/>
              </a:ext>
            </a:extLst>
          </a:blip>
          <a:srcRect t="-3953" b="-3953"/>
          <a:stretch>
            <a:fillRect/>
          </a:stretch>
        </p:blipFill>
        <p:spPr>
          <a:xfrm>
            <a:off x="307975" y="6072952"/>
            <a:ext cx="569913" cy="708025"/>
          </a:xfrm>
          <a:prstGeom prst="rect">
            <a:avLst/>
          </a:prstGeom>
        </p:spPr>
      </p:pic>
      <p:pic>
        <p:nvPicPr>
          <p:cNvPr id="24" name="Picture 23" descr="USDA_white.psd"/>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8069" y="256554"/>
            <a:ext cx="638289" cy="436642"/>
          </a:xfrm>
          <a:prstGeom prst="rect">
            <a:avLst/>
          </a:prstGeom>
        </p:spPr>
      </p:pic>
      <p:sp>
        <p:nvSpPr>
          <p:cNvPr id="9" name="TextBox 8"/>
          <p:cNvSpPr txBox="1"/>
          <p:nvPr/>
        </p:nvSpPr>
        <p:spPr>
          <a:xfrm>
            <a:off x="899160" y="6355080"/>
            <a:ext cx="7452360" cy="461665"/>
          </a:xfrm>
          <a:prstGeom prst="rect">
            <a:avLst/>
          </a:prstGeom>
          <a:noFill/>
        </p:spPr>
        <p:txBody>
          <a:bodyPr wrap="square" rtlCol="0">
            <a:spAutoFit/>
          </a:bodyPr>
          <a:lstStyle/>
          <a:p>
            <a:r>
              <a:rPr lang="en-US" sz="1200" dirty="0">
                <a:solidFill>
                  <a:schemeClr val="bg1"/>
                </a:solidFill>
              </a:rPr>
              <a:t>Forest 		</a:t>
            </a:r>
            <a:r>
              <a:rPr lang="en-US" sz="1200" dirty="0" smtClean="0">
                <a:solidFill>
                  <a:schemeClr val="bg1"/>
                </a:solidFill>
              </a:rPr>
              <a:t>Okanogan-Wenatchee</a:t>
            </a:r>
            <a:r>
              <a:rPr lang="en-US" sz="1200" dirty="0">
                <a:solidFill>
                  <a:schemeClr val="bg1"/>
                </a:solidFill>
              </a:rPr>
              <a:t>		</a:t>
            </a:r>
            <a:r>
              <a:rPr lang="en-US" sz="1200" dirty="0" smtClean="0">
                <a:solidFill>
                  <a:schemeClr val="bg1"/>
                </a:solidFill>
              </a:rPr>
              <a:t>					</a:t>
            </a:r>
            <a:endParaRPr lang="en-US" sz="1200" dirty="0">
              <a:solidFill>
                <a:schemeClr val="bg1"/>
              </a:solidFill>
            </a:endParaRPr>
          </a:p>
          <a:p>
            <a:r>
              <a:rPr lang="en-US" sz="1200" dirty="0">
                <a:solidFill>
                  <a:schemeClr val="bg1"/>
                </a:solidFill>
              </a:rPr>
              <a:t>Service		National </a:t>
            </a:r>
            <a:r>
              <a:rPr lang="en-US" sz="1200" dirty="0" smtClean="0">
                <a:solidFill>
                  <a:schemeClr val="bg1"/>
                </a:solidFill>
              </a:rPr>
              <a:t>Forest</a:t>
            </a:r>
            <a:r>
              <a:rPr lang="en-US" sz="1200" dirty="0">
                <a:solidFill>
                  <a:schemeClr val="bg1"/>
                </a:solidFill>
              </a:rPr>
              <a:t>				</a:t>
            </a:r>
            <a:r>
              <a:rPr lang="en-US" sz="1200" dirty="0" smtClean="0">
                <a:solidFill>
                  <a:schemeClr val="bg1"/>
                </a:solidFill>
              </a:rPr>
              <a:t>				</a:t>
            </a:r>
            <a:endParaRPr lang="en-US" sz="1200" dirty="0">
              <a:solidFill>
                <a:schemeClr val="bg1"/>
              </a:solidFill>
            </a:endParaRPr>
          </a:p>
        </p:txBody>
      </p:sp>
      <p:sp>
        <p:nvSpPr>
          <p:cNvPr id="17" name="TextBox 16"/>
          <p:cNvSpPr txBox="1"/>
          <p:nvPr/>
        </p:nvSpPr>
        <p:spPr>
          <a:xfrm rot="16200000">
            <a:off x="-479460" y="5223817"/>
            <a:ext cx="1343382" cy="215444"/>
          </a:xfrm>
          <a:prstGeom prst="rect">
            <a:avLst/>
          </a:prstGeom>
          <a:noFill/>
        </p:spPr>
        <p:txBody>
          <a:bodyPr wrap="square" rtlCol="0">
            <a:spAutoFit/>
          </a:bodyPr>
          <a:lstStyle/>
          <a:p>
            <a:r>
              <a:rPr lang="en-US" sz="800" dirty="0" smtClean="0">
                <a:solidFill>
                  <a:schemeClr val="bg1"/>
                </a:solidFill>
              </a:rPr>
              <a:t>(Credit: NOAA NWS photo)</a:t>
            </a:r>
            <a:endParaRPr lang="en-US" sz="800" dirty="0">
              <a:solidFill>
                <a:schemeClr val="bg1"/>
              </a:solidFill>
            </a:endParaRPr>
          </a:p>
        </p:txBody>
      </p:sp>
      <p:sp>
        <p:nvSpPr>
          <p:cNvPr id="10" name="Chevron 9"/>
          <p:cNvSpPr/>
          <p:nvPr/>
        </p:nvSpPr>
        <p:spPr>
          <a:xfrm>
            <a:off x="8456023" y="2142309"/>
            <a:ext cx="45719" cy="64964"/>
          </a:xfrm>
          <a:prstGeom prst="chevron">
            <a:avLst/>
          </a:prstGeom>
          <a:solidFill>
            <a:schemeClr val="bg1"/>
          </a:solidFill>
          <a:ln w="31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349079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377952"/>
            <a:ext cx="9144000" cy="6102096"/>
          </a:xfrm>
          <a:prstGeom prst="rect">
            <a:avLst/>
          </a:prstGeom>
        </p:spPr>
      </p:pic>
      <p:sp>
        <p:nvSpPr>
          <p:cNvPr id="16" name="Rectangle 15"/>
          <p:cNvSpPr/>
          <p:nvPr/>
        </p:nvSpPr>
        <p:spPr>
          <a:xfrm>
            <a:off x="0" y="412"/>
            <a:ext cx="9144000" cy="854770"/>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904871" y="513576"/>
            <a:ext cx="5086357" cy="276999"/>
          </a:xfrm>
          <a:prstGeom prst="rect">
            <a:avLst/>
          </a:prstGeom>
          <a:noFill/>
        </p:spPr>
        <p:txBody>
          <a:bodyPr wrap="square" rtlCol="0">
            <a:spAutoFit/>
          </a:bodyPr>
          <a:lstStyle/>
          <a:p>
            <a:r>
              <a:rPr lang="en-US" sz="1200" dirty="0" smtClean="0">
                <a:solidFill>
                  <a:schemeClr val="bg1"/>
                </a:solidFill>
              </a:rPr>
              <a:t>United States Department of Agriculture</a:t>
            </a:r>
            <a:endParaRPr lang="en-US" sz="1200" dirty="0">
              <a:solidFill>
                <a:schemeClr val="bg1"/>
              </a:solidFill>
            </a:endParaRPr>
          </a:p>
        </p:txBody>
      </p:sp>
      <p:sp>
        <p:nvSpPr>
          <p:cNvPr id="21" name="Rectangle 20"/>
          <p:cNvSpPr/>
          <p:nvPr/>
        </p:nvSpPr>
        <p:spPr>
          <a:xfrm>
            <a:off x="0" y="6003230"/>
            <a:ext cx="9144000" cy="854770"/>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Placeholder 18" descr="white fs.tif"/>
          <p:cNvPicPr>
            <a:picLocks noChangeAspect="1"/>
          </p:cNvPicPr>
          <p:nvPr/>
        </p:nvPicPr>
        <p:blipFill>
          <a:blip r:embed="rId4" cstate="screen">
            <a:extLst>
              <a:ext uri="{28A0092B-C50C-407E-A947-70E740481C1C}">
                <a14:useLocalDpi xmlns:a14="http://schemas.microsoft.com/office/drawing/2010/main"/>
              </a:ext>
            </a:extLst>
          </a:blip>
          <a:srcRect t="-3953" b="-3953"/>
          <a:stretch>
            <a:fillRect/>
          </a:stretch>
        </p:blipFill>
        <p:spPr>
          <a:xfrm>
            <a:off x="307975" y="6072952"/>
            <a:ext cx="569913" cy="708025"/>
          </a:xfrm>
          <a:prstGeom prst="rect">
            <a:avLst/>
          </a:prstGeom>
        </p:spPr>
      </p:pic>
      <p:pic>
        <p:nvPicPr>
          <p:cNvPr id="24" name="Picture 23" descr="USDA_white.psd"/>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8069" y="256554"/>
            <a:ext cx="638289" cy="436642"/>
          </a:xfrm>
          <a:prstGeom prst="rect">
            <a:avLst/>
          </a:prstGeom>
        </p:spPr>
      </p:pic>
      <p:sp>
        <p:nvSpPr>
          <p:cNvPr id="9" name="TextBox 8"/>
          <p:cNvSpPr txBox="1"/>
          <p:nvPr/>
        </p:nvSpPr>
        <p:spPr>
          <a:xfrm>
            <a:off x="899160" y="6355080"/>
            <a:ext cx="7452360" cy="461665"/>
          </a:xfrm>
          <a:prstGeom prst="rect">
            <a:avLst/>
          </a:prstGeom>
          <a:noFill/>
        </p:spPr>
        <p:txBody>
          <a:bodyPr wrap="square" rtlCol="0">
            <a:spAutoFit/>
          </a:bodyPr>
          <a:lstStyle/>
          <a:p>
            <a:r>
              <a:rPr lang="en-US" sz="1200" dirty="0">
                <a:solidFill>
                  <a:schemeClr val="bg1"/>
                </a:solidFill>
              </a:rPr>
              <a:t>Forest 		</a:t>
            </a:r>
            <a:r>
              <a:rPr lang="en-US" sz="1200" dirty="0" smtClean="0">
                <a:solidFill>
                  <a:schemeClr val="bg1"/>
                </a:solidFill>
              </a:rPr>
              <a:t>Okanogan-Wenatchee</a:t>
            </a:r>
            <a:r>
              <a:rPr lang="en-US" sz="1200" dirty="0">
                <a:solidFill>
                  <a:schemeClr val="bg1"/>
                </a:solidFill>
              </a:rPr>
              <a:t>			</a:t>
            </a:r>
            <a:r>
              <a:rPr lang="en-US" sz="1200" dirty="0" smtClean="0">
                <a:solidFill>
                  <a:schemeClr val="bg1"/>
                </a:solidFill>
              </a:rPr>
              <a:t>					</a:t>
            </a:r>
            <a:endParaRPr lang="en-US" sz="1200" dirty="0">
              <a:solidFill>
                <a:schemeClr val="bg1"/>
              </a:solidFill>
            </a:endParaRPr>
          </a:p>
          <a:p>
            <a:r>
              <a:rPr lang="en-US" sz="1200" dirty="0">
                <a:solidFill>
                  <a:schemeClr val="bg1"/>
                </a:solidFill>
              </a:rPr>
              <a:t>Service		National </a:t>
            </a:r>
            <a:r>
              <a:rPr lang="en-US" sz="1200" dirty="0" smtClean="0">
                <a:solidFill>
                  <a:schemeClr val="bg1"/>
                </a:solidFill>
              </a:rPr>
              <a:t>Forest</a:t>
            </a:r>
            <a:r>
              <a:rPr lang="en-US" sz="1200" dirty="0">
                <a:solidFill>
                  <a:schemeClr val="bg1"/>
                </a:solidFill>
              </a:rPr>
              <a:t>				</a:t>
            </a:r>
            <a:r>
              <a:rPr lang="en-US" sz="1200" dirty="0" smtClean="0">
                <a:solidFill>
                  <a:schemeClr val="bg1"/>
                </a:solidFill>
              </a:rPr>
              <a:t>				</a:t>
            </a:r>
            <a:endParaRPr lang="en-US" sz="1200" dirty="0">
              <a:solidFill>
                <a:schemeClr val="bg1"/>
              </a:solidFill>
            </a:endParaRPr>
          </a:p>
        </p:txBody>
      </p:sp>
      <p:sp>
        <p:nvSpPr>
          <p:cNvPr id="11" name="Content Placeholder 2"/>
          <p:cNvSpPr txBox="1">
            <a:spLocks/>
          </p:cNvSpPr>
          <p:nvPr/>
        </p:nvSpPr>
        <p:spPr>
          <a:xfrm>
            <a:off x="4572000" y="1741049"/>
            <a:ext cx="3923211" cy="412133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600" dirty="0"/>
          </a:p>
        </p:txBody>
      </p:sp>
      <p:sp>
        <p:nvSpPr>
          <p:cNvPr id="4" name="Rectangle 3"/>
          <p:cNvSpPr/>
          <p:nvPr/>
        </p:nvSpPr>
        <p:spPr>
          <a:xfrm>
            <a:off x="450623" y="1227328"/>
            <a:ext cx="2980009" cy="4508927"/>
          </a:xfrm>
          <a:prstGeom prst="rect">
            <a:avLst/>
          </a:prstGeom>
          <a:solidFill>
            <a:schemeClr val="tx1"/>
          </a:solidFill>
        </p:spPr>
        <p:txBody>
          <a:bodyPr wrap="square" numCol="1">
            <a:spAutoFit/>
          </a:bodyPr>
          <a:lstStyle/>
          <a:p>
            <a:r>
              <a:rPr lang="en-US" sz="600" b="1" dirty="0">
                <a:solidFill>
                  <a:schemeClr val="bg1"/>
                </a:solidFill>
                <a:latin typeface="Times New Roman" panose="02020603050405020304" pitchFamily="18" charset="0"/>
                <a:ea typeface="Calibri" panose="020F0502020204030204" pitchFamily="34" charset="0"/>
              </a:rPr>
              <a:t>Abstract</a:t>
            </a:r>
            <a:endParaRPr lang="en-US" sz="600" dirty="0">
              <a:solidFill>
                <a:schemeClr val="bg1"/>
              </a:solidFill>
              <a:latin typeface="Times New Roman" panose="02020603050405020304" pitchFamily="18" charset="0"/>
              <a:ea typeface="Calibri" panose="020F0502020204030204" pitchFamily="34" charset="0"/>
            </a:endParaRPr>
          </a:p>
          <a:p>
            <a:r>
              <a:rPr lang="en-US" sz="600" b="1" dirty="0">
                <a:solidFill>
                  <a:schemeClr val="bg1"/>
                </a:solidFill>
                <a:latin typeface="Times New Roman" panose="02020603050405020304" pitchFamily="18" charset="0"/>
                <a:ea typeface="Calibri" panose="020F0502020204030204" pitchFamily="34" charset="0"/>
              </a:rPr>
              <a:t> </a:t>
            </a:r>
            <a:endParaRPr lang="en-US" sz="600" dirty="0">
              <a:solidFill>
                <a:schemeClr val="bg1"/>
              </a:solidFill>
              <a:latin typeface="Times New Roman" panose="02020603050405020304" pitchFamily="18" charset="0"/>
              <a:ea typeface="Calibri" panose="020F0502020204030204" pitchFamily="34" charset="0"/>
            </a:endParaRPr>
          </a:p>
          <a:p>
            <a:r>
              <a:rPr lang="en-US" sz="600" dirty="0">
                <a:solidFill>
                  <a:schemeClr val="bg1"/>
                </a:solidFill>
                <a:latin typeface="Times New Roman" panose="02020603050405020304" pitchFamily="18" charset="0"/>
                <a:ea typeface="Calibri" panose="020F0502020204030204" pitchFamily="34" charset="0"/>
              </a:rPr>
              <a:t>Wildfire smoke is an increasingly important public health concern for rural communities. The 2017 Diamond Creek wildfire in Washington state was used as a case study to describe the quantity, quality and receipt of wildfire smoke health risk communication information provided to the </a:t>
            </a:r>
            <a:r>
              <a:rPr lang="en-US" sz="600" dirty="0" err="1">
                <a:solidFill>
                  <a:schemeClr val="bg1"/>
                </a:solidFill>
                <a:latin typeface="Times New Roman" panose="02020603050405020304" pitchFamily="18" charset="0"/>
                <a:ea typeface="Calibri" panose="020F0502020204030204" pitchFamily="34" charset="0"/>
              </a:rPr>
              <a:t>Methow</a:t>
            </a:r>
            <a:r>
              <a:rPr lang="en-US" sz="600" dirty="0">
                <a:solidFill>
                  <a:schemeClr val="bg1"/>
                </a:solidFill>
                <a:latin typeface="Times New Roman" panose="02020603050405020304" pitchFamily="18" charset="0"/>
                <a:ea typeface="Calibri" panose="020F0502020204030204" pitchFamily="34" charset="0"/>
              </a:rPr>
              <a:t> Valley community. </a:t>
            </a:r>
            <a:r>
              <a:rPr lang="en-US" sz="600" dirty="0" smtClean="0">
                <a:solidFill>
                  <a:schemeClr val="bg1"/>
                </a:solidFill>
                <a:latin typeface="Times New Roman" panose="02020603050405020304" pitchFamily="18" charset="0"/>
                <a:ea typeface="Calibri" panose="020F0502020204030204" pitchFamily="34" charset="0"/>
              </a:rPr>
              <a:t> </a:t>
            </a:r>
            <a:r>
              <a:rPr lang="en-US" sz="1400" dirty="0" smtClean="0">
                <a:solidFill>
                  <a:schemeClr val="bg1"/>
                </a:solidFill>
              </a:rPr>
              <a:t>Sixty-four </a:t>
            </a:r>
            <a:r>
              <a:rPr lang="en-US" sz="1400" dirty="0">
                <a:solidFill>
                  <a:schemeClr val="bg1"/>
                </a:solidFill>
              </a:rPr>
              <a:t>wildfire updates developed and distributed by the U.S. Forest Service incident management team were analyzed to determine presence of wildfire smoke health risk information by air quality each day and compared to the presence of general wildfire risk information (e.g., evacuation). </a:t>
            </a:r>
            <a:r>
              <a:rPr lang="en-US" sz="600" dirty="0">
                <a:solidFill>
                  <a:schemeClr val="bg1"/>
                </a:solidFill>
                <a:latin typeface="Times New Roman" panose="02020603050405020304" pitchFamily="18" charset="0"/>
                <a:ea typeface="Calibri" panose="020F0502020204030204" pitchFamily="34" charset="0"/>
              </a:rPr>
              <a:t>In addition, a sample of </a:t>
            </a:r>
            <a:r>
              <a:rPr lang="en-US" sz="600" dirty="0" err="1">
                <a:solidFill>
                  <a:schemeClr val="bg1"/>
                </a:solidFill>
                <a:latin typeface="Times New Roman" panose="02020603050405020304" pitchFamily="18" charset="0"/>
                <a:ea typeface="Calibri" panose="020F0502020204030204" pitchFamily="34" charset="0"/>
              </a:rPr>
              <a:t>Methow</a:t>
            </a:r>
            <a:r>
              <a:rPr lang="en-US" sz="600" dirty="0">
                <a:solidFill>
                  <a:schemeClr val="bg1"/>
                </a:solidFill>
                <a:latin typeface="Times New Roman" panose="02020603050405020304" pitchFamily="18" charset="0"/>
                <a:ea typeface="Calibri" panose="020F0502020204030204" pitchFamily="34" charset="0"/>
              </a:rPr>
              <a:t> Valley community members was surveyed to understand if and how wildfire smoke health risk information was received during the 2017 wildfire season. </a:t>
            </a:r>
            <a:r>
              <a:rPr lang="en-US" sz="1000" dirty="0">
                <a:solidFill>
                  <a:schemeClr val="bg1"/>
                </a:solidFill>
                <a:latin typeface="Times New Roman" panose="02020603050405020304" pitchFamily="18" charset="0"/>
                <a:ea typeface="Calibri" panose="020F0502020204030204" pitchFamily="34" charset="0"/>
              </a:rPr>
              <a:t> </a:t>
            </a:r>
            <a:r>
              <a:rPr lang="en-US" sz="1400" dirty="0">
                <a:solidFill>
                  <a:schemeClr val="bg1"/>
                </a:solidFill>
              </a:rPr>
              <a:t>The content analysis indicates that communication efforts were focused on the physical hazards of the fire and revealed a disconnect between poor air quality and the provision of health risk information. </a:t>
            </a:r>
            <a:r>
              <a:rPr lang="en-US" sz="700" dirty="0">
                <a:solidFill>
                  <a:schemeClr val="bg1"/>
                </a:solidFill>
                <a:latin typeface="Times New Roman" panose="02020603050405020304" pitchFamily="18" charset="0"/>
                <a:ea typeface="Calibri" panose="020F0502020204030204" pitchFamily="34" charset="0"/>
              </a:rPr>
              <a:t>Moreover, only about 50% of survey respondents recalled receiving wildfire smoke health risk information during the 2017 wildfire season and about half would like to receive more information about wildfire smoke and health during future wildfires. Wildfire smoke health risk information should be intentionally communicated during future wildfire events by response agencies.</a:t>
            </a:r>
            <a:endParaRPr lang="en-US" sz="700" dirty="0">
              <a:solidFill>
                <a:schemeClr val="bg1"/>
              </a:solidFill>
              <a:effectLst/>
              <a:latin typeface="Times New Roman" panose="02020603050405020304" pitchFamily="18" charset="0"/>
              <a:ea typeface="Calibri" panose="020F0502020204030204" pitchFamily="34" charset="0"/>
            </a:endParaRPr>
          </a:p>
        </p:txBody>
      </p:sp>
      <p:sp>
        <p:nvSpPr>
          <p:cNvPr id="15" name="TextBox 14"/>
          <p:cNvSpPr txBox="1"/>
          <p:nvPr/>
        </p:nvSpPr>
        <p:spPr>
          <a:xfrm rot="16200000">
            <a:off x="8065838" y="4904106"/>
            <a:ext cx="1715830" cy="215444"/>
          </a:xfrm>
          <a:prstGeom prst="rect">
            <a:avLst/>
          </a:prstGeom>
          <a:noFill/>
        </p:spPr>
        <p:txBody>
          <a:bodyPr wrap="square" rtlCol="0">
            <a:spAutoFit/>
          </a:bodyPr>
          <a:lstStyle/>
          <a:p>
            <a:r>
              <a:rPr lang="en-US" sz="800" dirty="0" smtClean="0">
                <a:solidFill>
                  <a:schemeClr val="bg1"/>
                </a:solidFill>
              </a:rPr>
              <a:t>(Credit: Brandon </a:t>
            </a:r>
            <a:r>
              <a:rPr lang="en-US" sz="800" dirty="0">
                <a:solidFill>
                  <a:schemeClr val="bg1"/>
                </a:solidFill>
              </a:rPr>
              <a:t>M</a:t>
            </a:r>
            <a:r>
              <a:rPr lang="en-US" sz="800" dirty="0" smtClean="0">
                <a:solidFill>
                  <a:schemeClr val="bg1"/>
                </a:solidFill>
              </a:rPr>
              <a:t>atson photo)</a:t>
            </a:r>
            <a:endParaRPr lang="en-US" sz="800" dirty="0">
              <a:solidFill>
                <a:schemeClr val="bg1"/>
              </a:solidFill>
            </a:endParaRPr>
          </a:p>
        </p:txBody>
      </p:sp>
    </p:spTree>
    <p:extLst>
      <p:ext uri="{BB962C8B-B14F-4D97-AF65-F5344CB8AC3E}">
        <p14:creationId xmlns:p14="http://schemas.microsoft.com/office/powerpoint/2010/main" val="10842453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21050"/>
            <a:ext cx="9144000" cy="5880735"/>
          </a:xfrm>
          <a:prstGeom prst="rect">
            <a:avLst/>
          </a:prstGeom>
        </p:spPr>
      </p:pic>
      <p:sp>
        <p:nvSpPr>
          <p:cNvPr id="7" name="Title 6"/>
          <p:cNvSpPr>
            <a:spLocks noGrp="1"/>
          </p:cNvSpPr>
          <p:nvPr>
            <p:ph type="title"/>
          </p:nvPr>
        </p:nvSpPr>
        <p:spPr/>
        <p:txBody>
          <a:bodyPr>
            <a:normAutofit/>
          </a:bodyPr>
          <a:lstStyle/>
          <a:p>
            <a:r>
              <a:rPr lang="en-US" sz="3600" dirty="0" smtClean="0">
                <a:latin typeface="Helvetica" pitchFamily="34" charset="0"/>
              </a:rPr>
              <a:t>Customer Service Hours</a:t>
            </a:r>
            <a:br>
              <a:rPr lang="en-US" sz="3600" dirty="0" smtClean="0">
                <a:latin typeface="Helvetica" pitchFamily="34" charset="0"/>
              </a:rPr>
            </a:br>
            <a:endParaRPr lang="en-US" sz="2700" dirty="0">
              <a:latin typeface="Helvetica" pitchFamily="34" charset="0"/>
            </a:endParaRPr>
          </a:p>
        </p:txBody>
      </p:sp>
      <p:sp>
        <p:nvSpPr>
          <p:cNvPr id="3" name="Content Placeholder 2"/>
          <p:cNvSpPr>
            <a:spLocks noGrp="1"/>
          </p:cNvSpPr>
          <p:nvPr>
            <p:ph sz="half" idx="1"/>
          </p:nvPr>
        </p:nvSpPr>
        <p:spPr>
          <a:xfrm>
            <a:off x="4625340" y="1207032"/>
            <a:ext cx="4211774" cy="4525963"/>
          </a:xfrm>
          <a:solidFill>
            <a:schemeClr val="tx1"/>
          </a:solidFill>
        </p:spPr>
        <p:txBody>
          <a:bodyPr>
            <a:normAutofit/>
          </a:bodyPr>
          <a:lstStyle/>
          <a:p>
            <a:pPr marL="0" indent="0">
              <a:buNone/>
            </a:pPr>
            <a:r>
              <a:rPr lang="en-US" sz="1400" dirty="0" smtClean="0">
                <a:solidFill>
                  <a:schemeClr val="bg1"/>
                </a:solidFill>
              </a:rPr>
              <a:t>2017-2018 Fire Year Preparedness</a:t>
            </a:r>
          </a:p>
          <a:p>
            <a:pPr marL="0" indent="0">
              <a:buNone/>
            </a:pPr>
            <a:endParaRPr lang="en-US" sz="1400" dirty="0" smtClean="0">
              <a:solidFill>
                <a:schemeClr val="bg1"/>
              </a:solidFill>
            </a:endParaRPr>
          </a:p>
          <a:p>
            <a:r>
              <a:rPr lang="en-US" sz="1400" dirty="0" smtClean="0">
                <a:solidFill>
                  <a:schemeClr val="bg1"/>
                </a:solidFill>
              </a:rPr>
              <a:t>Do we have organization and process silos around this?</a:t>
            </a:r>
          </a:p>
          <a:p>
            <a:r>
              <a:rPr lang="en-US" sz="1400" dirty="0" smtClean="0">
                <a:solidFill>
                  <a:schemeClr val="bg1"/>
                </a:solidFill>
              </a:rPr>
              <a:t>How are we living our values around shared stewardship in regard to air quality?</a:t>
            </a:r>
          </a:p>
          <a:p>
            <a:r>
              <a:rPr lang="en-US" sz="1400" dirty="0" smtClean="0">
                <a:solidFill>
                  <a:schemeClr val="bg1"/>
                </a:solidFill>
              </a:rPr>
              <a:t>Who is our missing middle? Are there opportunities to convene folks but not lead them?</a:t>
            </a:r>
          </a:p>
          <a:p>
            <a:r>
              <a:rPr lang="en-US" sz="1400" dirty="0" smtClean="0">
                <a:solidFill>
                  <a:schemeClr val="bg1"/>
                </a:solidFill>
              </a:rPr>
              <a:t>Are our approaches relationship driven?</a:t>
            </a:r>
          </a:p>
          <a:p>
            <a:r>
              <a:rPr lang="en-US" sz="1400" dirty="0" smtClean="0">
                <a:solidFill>
                  <a:schemeClr val="bg1"/>
                </a:solidFill>
              </a:rPr>
              <a:t>What’s in our Delegation of Authority? What’s in our PIO Plan?</a:t>
            </a:r>
          </a:p>
          <a:p>
            <a:r>
              <a:rPr lang="en-US" sz="1400" dirty="0" smtClean="0">
                <a:solidFill>
                  <a:schemeClr val="bg1"/>
                </a:solidFill>
              </a:rPr>
              <a:t>Do I have clear ‘leader’s intent’ with my Agency Administrators for the PIO section around air resources, health risks, </a:t>
            </a:r>
            <a:r>
              <a:rPr lang="en-US" sz="1400" dirty="0" err="1" smtClean="0">
                <a:solidFill>
                  <a:schemeClr val="bg1"/>
                </a:solidFill>
              </a:rPr>
              <a:t>etc</a:t>
            </a:r>
            <a:r>
              <a:rPr lang="en-US" sz="1400" dirty="0" smtClean="0">
                <a:solidFill>
                  <a:schemeClr val="bg1"/>
                </a:solidFill>
              </a:rPr>
              <a:t>?</a:t>
            </a:r>
          </a:p>
          <a:p>
            <a:r>
              <a:rPr lang="en-US" sz="1400" dirty="0" smtClean="0">
                <a:solidFill>
                  <a:schemeClr val="bg1"/>
                </a:solidFill>
              </a:rPr>
              <a:t>Are Air Resource Advisors on MOMs or an afterthought? </a:t>
            </a:r>
          </a:p>
          <a:p>
            <a:r>
              <a:rPr lang="en-US" sz="1400" dirty="0" smtClean="0">
                <a:solidFill>
                  <a:schemeClr val="bg1"/>
                </a:solidFill>
              </a:rPr>
              <a:t>Are ARAs/Public Health PIOs a part of my daily meeting schedule? What about in Rx?</a:t>
            </a:r>
          </a:p>
          <a:p>
            <a:pPr lvl="2"/>
            <a:endParaRPr lang="en-US" dirty="0" smtClean="0">
              <a:solidFill>
                <a:schemeClr val="bg1"/>
              </a:solidFill>
            </a:endParaRPr>
          </a:p>
        </p:txBody>
      </p:sp>
      <p:sp>
        <p:nvSpPr>
          <p:cNvPr id="16" name="Rectangle 15"/>
          <p:cNvSpPr/>
          <p:nvPr/>
        </p:nvSpPr>
        <p:spPr>
          <a:xfrm>
            <a:off x="0" y="412"/>
            <a:ext cx="9144000" cy="854770"/>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904871" y="513576"/>
            <a:ext cx="5086357" cy="276999"/>
          </a:xfrm>
          <a:prstGeom prst="rect">
            <a:avLst/>
          </a:prstGeom>
          <a:noFill/>
        </p:spPr>
        <p:txBody>
          <a:bodyPr wrap="square" rtlCol="0">
            <a:spAutoFit/>
          </a:bodyPr>
          <a:lstStyle/>
          <a:p>
            <a:r>
              <a:rPr lang="en-US" sz="1200" dirty="0" smtClean="0">
                <a:solidFill>
                  <a:schemeClr val="bg1"/>
                </a:solidFill>
              </a:rPr>
              <a:t>United States Department of Agriculture</a:t>
            </a:r>
            <a:endParaRPr lang="en-US" sz="1200" dirty="0">
              <a:solidFill>
                <a:schemeClr val="bg1"/>
              </a:solidFill>
            </a:endParaRPr>
          </a:p>
        </p:txBody>
      </p:sp>
      <p:sp>
        <p:nvSpPr>
          <p:cNvPr id="21" name="Rectangle 20"/>
          <p:cNvSpPr/>
          <p:nvPr/>
        </p:nvSpPr>
        <p:spPr>
          <a:xfrm>
            <a:off x="0" y="6003230"/>
            <a:ext cx="9144000" cy="854770"/>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Placeholder 18" descr="white fs.tif"/>
          <p:cNvPicPr>
            <a:picLocks noChangeAspect="1"/>
          </p:cNvPicPr>
          <p:nvPr/>
        </p:nvPicPr>
        <p:blipFill>
          <a:blip r:embed="rId3" cstate="screen">
            <a:extLst>
              <a:ext uri="{28A0092B-C50C-407E-A947-70E740481C1C}">
                <a14:useLocalDpi xmlns:a14="http://schemas.microsoft.com/office/drawing/2010/main"/>
              </a:ext>
            </a:extLst>
          </a:blip>
          <a:srcRect t="-3953" b="-3953"/>
          <a:stretch>
            <a:fillRect/>
          </a:stretch>
        </p:blipFill>
        <p:spPr>
          <a:xfrm>
            <a:off x="307975" y="6072952"/>
            <a:ext cx="569913" cy="708025"/>
          </a:xfrm>
          <a:prstGeom prst="rect">
            <a:avLst/>
          </a:prstGeom>
        </p:spPr>
      </p:pic>
      <p:pic>
        <p:nvPicPr>
          <p:cNvPr id="24" name="Picture 23" descr="USDA_white.psd"/>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8069" y="256554"/>
            <a:ext cx="638289" cy="436642"/>
          </a:xfrm>
          <a:prstGeom prst="rect">
            <a:avLst/>
          </a:prstGeom>
        </p:spPr>
      </p:pic>
      <p:sp>
        <p:nvSpPr>
          <p:cNvPr id="9" name="TextBox 8"/>
          <p:cNvSpPr txBox="1"/>
          <p:nvPr/>
        </p:nvSpPr>
        <p:spPr>
          <a:xfrm>
            <a:off x="899160" y="6355080"/>
            <a:ext cx="7452360" cy="461665"/>
          </a:xfrm>
          <a:prstGeom prst="rect">
            <a:avLst/>
          </a:prstGeom>
          <a:noFill/>
        </p:spPr>
        <p:txBody>
          <a:bodyPr wrap="square" rtlCol="0">
            <a:spAutoFit/>
          </a:bodyPr>
          <a:lstStyle/>
          <a:p>
            <a:r>
              <a:rPr lang="en-US" sz="1200" dirty="0">
                <a:solidFill>
                  <a:schemeClr val="bg1"/>
                </a:solidFill>
              </a:rPr>
              <a:t>Forest 		</a:t>
            </a:r>
            <a:r>
              <a:rPr lang="en-US" sz="1200" dirty="0" smtClean="0">
                <a:solidFill>
                  <a:schemeClr val="bg1"/>
                </a:solidFill>
              </a:rPr>
              <a:t>Okanogan-Wenatchee</a:t>
            </a:r>
            <a:r>
              <a:rPr lang="en-US" sz="1200" dirty="0">
                <a:solidFill>
                  <a:schemeClr val="bg1"/>
                </a:solidFill>
              </a:rPr>
              <a:t>			</a:t>
            </a:r>
            <a:r>
              <a:rPr lang="en-US" sz="1200" dirty="0" smtClean="0">
                <a:solidFill>
                  <a:schemeClr val="bg1"/>
                </a:solidFill>
              </a:rPr>
              <a:t>					</a:t>
            </a:r>
            <a:endParaRPr lang="en-US" sz="1200" dirty="0">
              <a:solidFill>
                <a:schemeClr val="bg1"/>
              </a:solidFill>
            </a:endParaRPr>
          </a:p>
          <a:p>
            <a:r>
              <a:rPr lang="en-US" sz="1200" dirty="0">
                <a:solidFill>
                  <a:schemeClr val="bg1"/>
                </a:solidFill>
              </a:rPr>
              <a:t>Service		National </a:t>
            </a:r>
            <a:r>
              <a:rPr lang="en-US" sz="1200" dirty="0" smtClean="0">
                <a:solidFill>
                  <a:schemeClr val="bg1"/>
                </a:solidFill>
              </a:rPr>
              <a:t>Forest</a:t>
            </a:r>
            <a:r>
              <a:rPr lang="en-US" sz="1200" dirty="0">
                <a:solidFill>
                  <a:schemeClr val="bg1"/>
                </a:solidFill>
              </a:rPr>
              <a:t>				</a:t>
            </a:r>
            <a:r>
              <a:rPr lang="en-US" sz="1200" dirty="0" smtClean="0">
                <a:solidFill>
                  <a:schemeClr val="bg1"/>
                </a:solidFill>
              </a:rPr>
              <a:t>				</a:t>
            </a:r>
            <a:endParaRPr lang="en-US" sz="1200" dirty="0">
              <a:solidFill>
                <a:schemeClr val="bg1"/>
              </a:solidFill>
            </a:endParaRPr>
          </a:p>
        </p:txBody>
      </p:sp>
      <p:sp>
        <p:nvSpPr>
          <p:cNvPr id="13" name="TextBox 12"/>
          <p:cNvSpPr txBox="1"/>
          <p:nvPr/>
        </p:nvSpPr>
        <p:spPr>
          <a:xfrm rot="16200000">
            <a:off x="-677568" y="4999398"/>
            <a:ext cx="1715830" cy="215444"/>
          </a:xfrm>
          <a:prstGeom prst="rect">
            <a:avLst/>
          </a:prstGeom>
          <a:noFill/>
        </p:spPr>
        <p:txBody>
          <a:bodyPr wrap="square" rtlCol="0">
            <a:spAutoFit/>
          </a:bodyPr>
          <a:lstStyle/>
          <a:p>
            <a:r>
              <a:rPr lang="en-US" sz="800" dirty="0" smtClean="0">
                <a:solidFill>
                  <a:schemeClr val="bg1"/>
                </a:solidFill>
              </a:rPr>
              <a:t>(Credit: WA Interagency Smoke Blog</a:t>
            </a:r>
            <a:endParaRPr lang="en-US" sz="800" dirty="0">
              <a:solidFill>
                <a:schemeClr val="bg1"/>
              </a:solidFill>
            </a:endParaRPr>
          </a:p>
        </p:txBody>
      </p:sp>
    </p:spTree>
    <p:extLst>
      <p:ext uri="{BB962C8B-B14F-4D97-AF65-F5344CB8AC3E}">
        <p14:creationId xmlns:p14="http://schemas.microsoft.com/office/powerpoint/2010/main" val="23152089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710" y="855182"/>
            <a:ext cx="9170127" cy="5336612"/>
          </a:xfrm>
          <a:prstGeom prst="rect">
            <a:avLst/>
          </a:prstGeom>
        </p:spPr>
      </p:pic>
      <p:sp>
        <p:nvSpPr>
          <p:cNvPr id="7" name="Title 6"/>
          <p:cNvSpPr>
            <a:spLocks noGrp="1"/>
          </p:cNvSpPr>
          <p:nvPr>
            <p:ph type="title"/>
          </p:nvPr>
        </p:nvSpPr>
        <p:spPr/>
        <p:txBody>
          <a:bodyPr>
            <a:normAutofit/>
          </a:bodyPr>
          <a:lstStyle/>
          <a:p>
            <a:r>
              <a:rPr lang="en-US" sz="3600" dirty="0" smtClean="0">
                <a:latin typeface="Helvetica" pitchFamily="34" charset="0"/>
              </a:rPr>
              <a:t>Customer Service Hours</a:t>
            </a:r>
            <a:br>
              <a:rPr lang="en-US" sz="3600" dirty="0" smtClean="0">
                <a:latin typeface="Helvetica" pitchFamily="34" charset="0"/>
              </a:rPr>
            </a:br>
            <a:endParaRPr lang="en-US" sz="2700" dirty="0">
              <a:latin typeface="Helvetica" pitchFamily="34" charset="0"/>
            </a:endParaRPr>
          </a:p>
        </p:txBody>
      </p:sp>
      <p:sp>
        <p:nvSpPr>
          <p:cNvPr id="12" name="Content Placeholder 11"/>
          <p:cNvSpPr>
            <a:spLocks noGrp="1"/>
          </p:cNvSpPr>
          <p:nvPr>
            <p:ph idx="1"/>
          </p:nvPr>
        </p:nvSpPr>
        <p:spPr>
          <a:xfrm>
            <a:off x="4972598" y="1128337"/>
            <a:ext cx="3823064" cy="2180919"/>
          </a:xfrm>
          <a:solidFill>
            <a:schemeClr val="tx1"/>
          </a:solidFill>
        </p:spPr>
        <p:txBody>
          <a:bodyPr>
            <a:normAutofit fontScale="85000" lnSpcReduction="20000"/>
          </a:bodyPr>
          <a:lstStyle/>
          <a:p>
            <a:pPr marL="0" indent="0" algn="ctr">
              <a:buNone/>
            </a:pPr>
            <a:endParaRPr lang="en-US" sz="1700" dirty="0" smtClean="0">
              <a:solidFill>
                <a:schemeClr val="bg1"/>
              </a:solidFill>
            </a:endParaRPr>
          </a:p>
          <a:p>
            <a:pPr marL="0" indent="0" algn="ctr">
              <a:buNone/>
            </a:pPr>
            <a:r>
              <a:rPr lang="en-US" sz="1700" dirty="0" smtClean="0">
                <a:solidFill>
                  <a:schemeClr val="bg1"/>
                </a:solidFill>
              </a:rPr>
              <a:t>2018-2019 Desired Future Condition: We are good neighbors- being in service to the people as trusted communicators by working in collaboration and stewarding the whole. We foster the physical, psychological, and social safety of all- interdependent on our communities and colleagues. We nurture relationships as a core approach to program delivery. We are storytellers- leading with big why’s in the story of </a:t>
            </a:r>
            <a:r>
              <a:rPr lang="en-US" sz="1700" dirty="0" smtClean="0">
                <a:solidFill>
                  <a:schemeClr val="bg1"/>
                </a:solidFill>
                <a:hlinkClick r:id="rId4"/>
              </a:rPr>
              <a:t>fire and smoke</a:t>
            </a:r>
            <a:r>
              <a:rPr lang="en-US" sz="1700" dirty="0" smtClean="0">
                <a:solidFill>
                  <a:schemeClr val="bg1"/>
                </a:solidFill>
              </a:rPr>
              <a:t> in this landscape.    </a:t>
            </a:r>
          </a:p>
          <a:p>
            <a:pPr marL="0" indent="0" algn="ctr">
              <a:buNone/>
            </a:pPr>
            <a:endParaRPr lang="en-US" sz="1700" dirty="0" smtClean="0">
              <a:solidFill>
                <a:schemeClr val="bg1"/>
              </a:solidFill>
            </a:endParaRPr>
          </a:p>
          <a:p>
            <a:endParaRPr lang="en-US" sz="2000" dirty="0" smtClean="0">
              <a:solidFill>
                <a:schemeClr val="bg1"/>
              </a:solidFill>
            </a:endParaRPr>
          </a:p>
          <a:p>
            <a:endParaRPr lang="en-US" sz="1800" dirty="0"/>
          </a:p>
          <a:p>
            <a:endParaRPr lang="en-US" dirty="0"/>
          </a:p>
        </p:txBody>
      </p:sp>
      <p:sp>
        <p:nvSpPr>
          <p:cNvPr id="16" name="Rectangle 15"/>
          <p:cNvSpPr/>
          <p:nvPr/>
        </p:nvSpPr>
        <p:spPr>
          <a:xfrm>
            <a:off x="0" y="412"/>
            <a:ext cx="9144000" cy="854770"/>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904871" y="513576"/>
            <a:ext cx="5086357" cy="276999"/>
          </a:xfrm>
          <a:prstGeom prst="rect">
            <a:avLst/>
          </a:prstGeom>
          <a:noFill/>
        </p:spPr>
        <p:txBody>
          <a:bodyPr wrap="square" rtlCol="0">
            <a:spAutoFit/>
          </a:bodyPr>
          <a:lstStyle/>
          <a:p>
            <a:r>
              <a:rPr lang="en-US" sz="1200" dirty="0" smtClean="0">
                <a:solidFill>
                  <a:schemeClr val="bg1"/>
                </a:solidFill>
              </a:rPr>
              <a:t>United States Department of Agriculture</a:t>
            </a:r>
            <a:endParaRPr lang="en-US" sz="1200" dirty="0">
              <a:solidFill>
                <a:schemeClr val="bg1"/>
              </a:solidFill>
            </a:endParaRPr>
          </a:p>
        </p:txBody>
      </p:sp>
      <p:sp>
        <p:nvSpPr>
          <p:cNvPr id="21" name="Rectangle 20"/>
          <p:cNvSpPr/>
          <p:nvPr/>
        </p:nvSpPr>
        <p:spPr>
          <a:xfrm>
            <a:off x="0" y="6003230"/>
            <a:ext cx="9144000" cy="854770"/>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Placeholder 18" descr="white fs.tif"/>
          <p:cNvPicPr>
            <a:picLocks noChangeAspect="1"/>
          </p:cNvPicPr>
          <p:nvPr/>
        </p:nvPicPr>
        <p:blipFill>
          <a:blip r:embed="rId5" cstate="screen">
            <a:extLst>
              <a:ext uri="{28A0092B-C50C-407E-A947-70E740481C1C}">
                <a14:useLocalDpi xmlns:a14="http://schemas.microsoft.com/office/drawing/2010/main"/>
              </a:ext>
            </a:extLst>
          </a:blip>
          <a:srcRect t="-3953" b="-3953"/>
          <a:stretch>
            <a:fillRect/>
          </a:stretch>
        </p:blipFill>
        <p:spPr>
          <a:xfrm>
            <a:off x="307975" y="6072952"/>
            <a:ext cx="569913" cy="708025"/>
          </a:xfrm>
          <a:prstGeom prst="rect">
            <a:avLst/>
          </a:prstGeom>
        </p:spPr>
      </p:pic>
      <p:pic>
        <p:nvPicPr>
          <p:cNvPr id="24" name="Picture 23" descr="USDA_white.psd"/>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8069" y="256554"/>
            <a:ext cx="638289" cy="436642"/>
          </a:xfrm>
          <a:prstGeom prst="rect">
            <a:avLst/>
          </a:prstGeom>
        </p:spPr>
      </p:pic>
      <p:sp>
        <p:nvSpPr>
          <p:cNvPr id="9" name="TextBox 8"/>
          <p:cNvSpPr txBox="1"/>
          <p:nvPr/>
        </p:nvSpPr>
        <p:spPr>
          <a:xfrm>
            <a:off x="899160" y="6355080"/>
            <a:ext cx="7452360" cy="461665"/>
          </a:xfrm>
          <a:prstGeom prst="rect">
            <a:avLst/>
          </a:prstGeom>
          <a:noFill/>
        </p:spPr>
        <p:txBody>
          <a:bodyPr wrap="square" rtlCol="0">
            <a:spAutoFit/>
          </a:bodyPr>
          <a:lstStyle/>
          <a:p>
            <a:r>
              <a:rPr lang="en-US" sz="1200" dirty="0">
                <a:solidFill>
                  <a:schemeClr val="bg1"/>
                </a:solidFill>
              </a:rPr>
              <a:t>Forest 		</a:t>
            </a:r>
            <a:r>
              <a:rPr lang="en-US" sz="1200" dirty="0" smtClean="0">
                <a:solidFill>
                  <a:schemeClr val="bg1"/>
                </a:solidFill>
              </a:rPr>
              <a:t>Okanogan-Wenatchee</a:t>
            </a:r>
            <a:r>
              <a:rPr lang="en-US" sz="1200" dirty="0">
                <a:solidFill>
                  <a:schemeClr val="bg1"/>
                </a:solidFill>
              </a:rPr>
              <a:t>			</a:t>
            </a:r>
            <a:r>
              <a:rPr lang="en-US" sz="1200" dirty="0" smtClean="0">
                <a:solidFill>
                  <a:schemeClr val="bg1"/>
                </a:solidFill>
              </a:rPr>
              <a:t>					</a:t>
            </a:r>
            <a:endParaRPr lang="en-US" sz="1200" dirty="0">
              <a:solidFill>
                <a:schemeClr val="bg1"/>
              </a:solidFill>
            </a:endParaRPr>
          </a:p>
          <a:p>
            <a:r>
              <a:rPr lang="en-US" sz="1200" dirty="0">
                <a:solidFill>
                  <a:schemeClr val="bg1"/>
                </a:solidFill>
              </a:rPr>
              <a:t>Service		National </a:t>
            </a:r>
            <a:r>
              <a:rPr lang="en-US" sz="1200" dirty="0" smtClean="0">
                <a:solidFill>
                  <a:schemeClr val="bg1"/>
                </a:solidFill>
              </a:rPr>
              <a:t>Forest</a:t>
            </a:r>
            <a:r>
              <a:rPr lang="en-US" sz="1200" dirty="0">
                <a:solidFill>
                  <a:schemeClr val="bg1"/>
                </a:solidFill>
              </a:rPr>
              <a:t>				</a:t>
            </a:r>
            <a:r>
              <a:rPr lang="en-US" sz="1200" dirty="0" smtClean="0">
                <a:solidFill>
                  <a:schemeClr val="bg1"/>
                </a:solidFill>
              </a:rPr>
              <a:t>				</a:t>
            </a:r>
            <a:endParaRPr lang="en-US" sz="1200" dirty="0">
              <a:solidFill>
                <a:schemeClr val="bg1"/>
              </a:solidFill>
            </a:endParaRPr>
          </a:p>
        </p:txBody>
      </p:sp>
      <p:sp>
        <p:nvSpPr>
          <p:cNvPr id="4" name="TextBox 3"/>
          <p:cNvSpPr txBox="1"/>
          <p:nvPr/>
        </p:nvSpPr>
        <p:spPr>
          <a:xfrm rot="16200000">
            <a:off x="-657662" y="4960570"/>
            <a:ext cx="1715830" cy="215444"/>
          </a:xfrm>
          <a:prstGeom prst="rect">
            <a:avLst/>
          </a:prstGeom>
          <a:noFill/>
        </p:spPr>
        <p:txBody>
          <a:bodyPr wrap="square" rtlCol="0">
            <a:spAutoFit/>
          </a:bodyPr>
          <a:lstStyle/>
          <a:p>
            <a:r>
              <a:rPr lang="en-US" sz="800" dirty="0" smtClean="0">
                <a:solidFill>
                  <a:schemeClr val="bg1"/>
                </a:solidFill>
              </a:rPr>
              <a:t>(Credit: USDA Forest Service photo)</a:t>
            </a:r>
            <a:endParaRPr lang="en-US" sz="800" dirty="0">
              <a:solidFill>
                <a:schemeClr val="bg1"/>
              </a:solidFill>
            </a:endParaRPr>
          </a:p>
        </p:txBody>
      </p:sp>
    </p:spTree>
    <p:extLst>
      <p:ext uri="{BB962C8B-B14F-4D97-AF65-F5344CB8AC3E}">
        <p14:creationId xmlns:p14="http://schemas.microsoft.com/office/powerpoint/2010/main" val="13529621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65762"/>
            <a:ext cx="9144000" cy="6526476"/>
          </a:xfrm>
          <a:prstGeom prst="rect">
            <a:avLst/>
          </a:prstGeom>
        </p:spPr>
      </p:pic>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1729" y="3915270"/>
            <a:ext cx="4527771" cy="15092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itle 6"/>
          <p:cNvSpPr>
            <a:spLocks noGrp="1"/>
          </p:cNvSpPr>
          <p:nvPr>
            <p:ph type="title"/>
          </p:nvPr>
        </p:nvSpPr>
        <p:spPr/>
        <p:txBody>
          <a:bodyPr>
            <a:normAutofit/>
          </a:bodyPr>
          <a:lstStyle/>
          <a:p>
            <a:r>
              <a:rPr lang="en-US" sz="3600" dirty="0" smtClean="0">
                <a:latin typeface="Helvetica" pitchFamily="34" charset="0"/>
              </a:rPr>
              <a:t>Customer Service Hours</a:t>
            </a:r>
            <a:br>
              <a:rPr lang="en-US" sz="3600" dirty="0" smtClean="0">
                <a:latin typeface="Helvetica" pitchFamily="34" charset="0"/>
              </a:rPr>
            </a:br>
            <a:endParaRPr lang="en-US" sz="2700" dirty="0">
              <a:latin typeface="Helvetica" pitchFamily="34" charset="0"/>
            </a:endParaRPr>
          </a:p>
        </p:txBody>
      </p:sp>
      <p:sp>
        <p:nvSpPr>
          <p:cNvPr id="3" name="Content Placeholder 2"/>
          <p:cNvSpPr>
            <a:spLocks noGrp="1"/>
          </p:cNvSpPr>
          <p:nvPr>
            <p:ph sz="half" idx="1"/>
          </p:nvPr>
        </p:nvSpPr>
        <p:spPr>
          <a:xfrm>
            <a:off x="5991228" y="1207031"/>
            <a:ext cx="2864704" cy="4470545"/>
          </a:xfrm>
          <a:solidFill>
            <a:schemeClr val="tx1"/>
          </a:solidFill>
        </p:spPr>
        <p:txBody>
          <a:bodyPr>
            <a:normAutofit/>
          </a:bodyPr>
          <a:lstStyle/>
          <a:p>
            <a:pPr marL="0" indent="0">
              <a:buNone/>
            </a:pPr>
            <a:endParaRPr lang="en-US" sz="1500" dirty="0" smtClean="0">
              <a:solidFill>
                <a:schemeClr val="bg1"/>
              </a:solidFill>
            </a:endParaRPr>
          </a:p>
          <a:p>
            <a:pPr marL="0" indent="0">
              <a:buNone/>
            </a:pPr>
            <a:r>
              <a:rPr lang="en-US" sz="1500" dirty="0" smtClean="0">
                <a:solidFill>
                  <a:schemeClr val="bg1"/>
                </a:solidFill>
              </a:rPr>
              <a:t>2019 Fire Year Preparedness</a:t>
            </a:r>
          </a:p>
          <a:p>
            <a:pPr marL="0" indent="0">
              <a:buNone/>
            </a:pPr>
            <a:endParaRPr lang="en-US" sz="1400" dirty="0" smtClean="0">
              <a:solidFill>
                <a:schemeClr val="bg1"/>
              </a:solidFill>
            </a:endParaRPr>
          </a:p>
          <a:p>
            <a:r>
              <a:rPr lang="en-US" sz="1500" dirty="0" smtClean="0">
                <a:solidFill>
                  <a:schemeClr val="bg1"/>
                </a:solidFill>
              </a:rPr>
              <a:t>Core values in our PIO Plan &amp; In-briefs.</a:t>
            </a:r>
          </a:p>
          <a:p>
            <a:r>
              <a:rPr lang="en-US" sz="1500" dirty="0" smtClean="0">
                <a:solidFill>
                  <a:schemeClr val="bg1"/>
                </a:solidFill>
              </a:rPr>
              <a:t>In progress of convening, but not leading, county health PIOs around smoke and health.</a:t>
            </a:r>
          </a:p>
          <a:p>
            <a:r>
              <a:rPr lang="en-US" sz="1500" dirty="0" smtClean="0">
                <a:solidFill>
                  <a:schemeClr val="bg1"/>
                </a:solidFill>
              </a:rPr>
              <a:t>Readiness with Agency Administrators.</a:t>
            </a:r>
          </a:p>
          <a:p>
            <a:r>
              <a:rPr lang="en-US" sz="1500" dirty="0" smtClean="0">
                <a:solidFill>
                  <a:schemeClr val="bg1"/>
                </a:solidFill>
              </a:rPr>
              <a:t>Getting tactical = ARAs, Health PIOs integrated in meetings/products/content. </a:t>
            </a:r>
          </a:p>
          <a:p>
            <a:r>
              <a:rPr lang="en-US" sz="1500" dirty="0" smtClean="0">
                <a:solidFill>
                  <a:schemeClr val="bg1"/>
                </a:solidFill>
              </a:rPr>
              <a:t>Prescribed fire integration (</a:t>
            </a:r>
            <a:r>
              <a:rPr lang="en-US" sz="1500" dirty="0" smtClean="0">
                <a:solidFill>
                  <a:schemeClr val="bg1"/>
                </a:solidFill>
                <a:hlinkClick r:id="rId4"/>
              </a:rPr>
              <a:t>map</a:t>
            </a:r>
            <a:r>
              <a:rPr lang="en-US" sz="1500" dirty="0" smtClean="0">
                <a:solidFill>
                  <a:schemeClr val="bg1"/>
                </a:solidFill>
              </a:rPr>
              <a:t>/</a:t>
            </a:r>
            <a:r>
              <a:rPr lang="en-US" sz="1500" dirty="0" smtClean="0">
                <a:solidFill>
                  <a:schemeClr val="bg1"/>
                </a:solidFill>
                <a:hlinkClick r:id="rId5"/>
              </a:rPr>
              <a:t>SM</a:t>
            </a:r>
            <a:r>
              <a:rPr lang="en-US" sz="1500" dirty="0" smtClean="0">
                <a:solidFill>
                  <a:schemeClr val="bg1"/>
                </a:solidFill>
              </a:rPr>
              <a:t>).</a:t>
            </a:r>
          </a:p>
          <a:p>
            <a:r>
              <a:rPr lang="en-US" sz="1500" dirty="0" smtClean="0">
                <a:solidFill>
                  <a:schemeClr val="bg1"/>
                </a:solidFill>
              </a:rPr>
              <a:t>NEPA planning integration.</a:t>
            </a:r>
          </a:p>
          <a:p>
            <a:pPr lvl="2"/>
            <a:endParaRPr lang="en-US" dirty="0" smtClean="0">
              <a:solidFill>
                <a:schemeClr val="bg1"/>
              </a:solidFill>
            </a:endParaRPr>
          </a:p>
        </p:txBody>
      </p:sp>
      <p:sp>
        <p:nvSpPr>
          <p:cNvPr id="16" name="Rectangle 15"/>
          <p:cNvSpPr/>
          <p:nvPr/>
        </p:nvSpPr>
        <p:spPr>
          <a:xfrm>
            <a:off x="0" y="412"/>
            <a:ext cx="9144000" cy="854770"/>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904871" y="513576"/>
            <a:ext cx="5086357" cy="276999"/>
          </a:xfrm>
          <a:prstGeom prst="rect">
            <a:avLst/>
          </a:prstGeom>
          <a:noFill/>
        </p:spPr>
        <p:txBody>
          <a:bodyPr wrap="square" rtlCol="0">
            <a:spAutoFit/>
          </a:bodyPr>
          <a:lstStyle/>
          <a:p>
            <a:r>
              <a:rPr lang="en-US" sz="1200" dirty="0" smtClean="0">
                <a:solidFill>
                  <a:schemeClr val="bg1"/>
                </a:solidFill>
              </a:rPr>
              <a:t>United States Department of Agriculture</a:t>
            </a:r>
            <a:endParaRPr lang="en-US" sz="1200" dirty="0">
              <a:solidFill>
                <a:schemeClr val="bg1"/>
              </a:solidFill>
            </a:endParaRPr>
          </a:p>
        </p:txBody>
      </p:sp>
      <p:sp>
        <p:nvSpPr>
          <p:cNvPr id="21" name="Rectangle 20"/>
          <p:cNvSpPr/>
          <p:nvPr/>
        </p:nvSpPr>
        <p:spPr>
          <a:xfrm>
            <a:off x="0" y="6003230"/>
            <a:ext cx="9144000" cy="854770"/>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Placeholder 18" descr="white fs.tif"/>
          <p:cNvPicPr>
            <a:picLocks noChangeAspect="1"/>
          </p:cNvPicPr>
          <p:nvPr/>
        </p:nvPicPr>
        <p:blipFill>
          <a:blip r:embed="rId6" cstate="screen">
            <a:extLst>
              <a:ext uri="{28A0092B-C50C-407E-A947-70E740481C1C}">
                <a14:useLocalDpi xmlns:a14="http://schemas.microsoft.com/office/drawing/2010/main"/>
              </a:ext>
            </a:extLst>
          </a:blip>
          <a:srcRect t="-3953" b="-3953"/>
          <a:stretch>
            <a:fillRect/>
          </a:stretch>
        </p:blipFill>
        <p:spPr>
          <a:xfrm>
            <a:off x="307975" y="6072952"/>
            <a:ext cx="569913" cy="708025"/>
          </a:xfrm>
          <a:prstGeom prst="rect">
            <a:avLst/>
          </a:prstGeom>
        </p:spPr>
      </p:pic>
      <p:pic>
        <p:nvPicPr>
          <p:cNvPr id="24" name="Picture 23" descr="USDA_white.psd"/>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8069" y="256554"/>
            <a:ext cx="638289" cy="436642"/>
          </a:xfrm>
          <a:prstGeom prst="rect">
            <a:avLst/>
          </a:prstGeom>
        </p:spPr>
      </p:pic>
      <p:sp>
        <p:nvSpPr>
          <p:cNvPr id="9" name="TextBox 8"/>
          <p:cNvSpPr txBox="1"/>
          <p:nvPr/>
        </p:nvSpPr>
        <p:spPr>
          <a:xfrm>
            <a:off x="899160" y="6355080"/>
            <a:ext cx="7452360" cy="461665"/>
          </a:xfrm>
          <a:prstGeom prst="rect">
            <a:avLst/>
          </a:prstGeom>
          <a:noFill/>
        </p:spPr>
        <p:txBody>
          <a:bodyPr wrap="square" rtlCol="0">
            <a:spAutoFit/>
          </a:bodyPr>
          <a:lstStyle/>
          <a:p>
            <a:r>
              <a:rPr lang="en-US" sz="1200" dirty="0">
                <a:solidFill>
                  <a:schemeClr val="bg1"/>
                </a:solidFill>
              </a:rPr>
              <a:t>Forest 		</a:t>
            </a:r>
            <a:r>
              <a:rPr lang="en-US" sz="1200" dirty="0" smtClean="0">
                <a:solidFill>
                  <a:schemeClr val="bg1"/>
                </a:solidFill>
              </a:rPr>
              <a:t>Okanogan-Wenatchee</a:t>
            </a:r>
            <a:r>
              <a:rPr lang="en-US" sz="1200" dirty="0">
                <a:solidFill>
                  <a:schemeClr val="bg1"/>
                </a:solidFill>
              </a:rPr>
              <a:t>			</a:t>
            </a:r>
            <a:r>
              <a:rPr lang="en-US" sz="1200" dirty="0" smtClean="0">
                <a:solidFill>
                  <a:schemeClr val="bg1"/>
                </a:solidFill>
              </a:rPr>
              <a:t>					</a:t>
            </a:r>
            <a:endParaRPr lang="en-US" sz="1200" dirty="0">
              <a:solidFill>
                <a:schemeClr val="bg1"/>
              </a:solidFill>
            </a:endParaRPr>
          </a:p>
          <a:p>
            <a:r>
              <a:rPr lang="en-US" sz="1200" dirty="0">
                <a:solidFill>
                  <a:schemeClr val="bg1"/>
                </a:solidFill>
              </a:rPr>
              <a:t>Service		National </a:t>
            </a:r>
            <a:r>
              <a:rPr lang="en-US" sz="1200" dirty="0" smtClean="0">
                <a:solidFill>
                  <a:schemeClr val="bg1"/>
                </a:solidFill>
              </a:rPr>
              <a:t>Forest</a:t>
            </a:r>
            <a:r>
              <a:rPr lang="en-US" sz="1200" dirty="0">
                <a:solidFill>
                  <a:schemeClr val="bg1"/>
                </a:solidFill>
              </a:rPr>
              <a:t>				</a:t>
            </a:r>
            <a:r>
              <a:rPr lang="en-US" sz="1200" dirty="0" smtClean="0">
                <a:solidFill>
                  <a:schemeClr val="bg1"/>
                </a:solidFill>
              </a:rPr>
              <a:t>				</a:t>
            </a:r>
            <a:endParaRPr lang="en-US" sz="1200" dirty="0">
              <a:solidFill>
                <a:schemeClr val="bg1"/>
              </a:solidFill>
            </a:endParaRPr>
          </a:p>
        </p:txBody>
      </p:sp>
      <p:sp>
        <p:nvSpPr>
          <p:cNvPr id="14" name="TextBox 13"/>
          <p:cNvSpPr txBox="1"/>
          <p:nvPr/>
        </p:nvSpPr>
        <p:spPr>
          <a:xfrm rot="16200000">
            <a:off x="-677568" y="4917532"/>
            <a:ext cx="1715830" cy="215444"/>
          </a:xfrm>
          <a:prstGeom prst="rect">
            <a:avLst/>
          </a:prstGeom>
          <a:noFill/>
        </p:spPr>
        <p:txBody>
          <a:bodyPr wrap="square" rtlCol="0">
            <a:spAutoFit/>
          </a:bodyPr>
          <a:lstStyle/>
          <a:p>
            <a:r>
              <a:rPr lang="en-US" sz="800" dirty="0" smtClean="0">
                <a:solidFill>
                  <a:schemeClr val="tx1">
                    <a:lumMod val="95000"/>
                    <a:lumOff val="5000"/>
                  </a:schemeClr>
                </a:solidFill>
              </a:rPr>
              <a:t>(Credit: USDA Forest Service map)</a:t>
            </a:r>
            <a:endParaRPr lang="en-US" sz="800" dirty="0">
              <a:solidFill>
                <a:schemeClr val="tx1">
                  <a:lumMod val="95000"/>
                  <a:lumOff val="5000"/>
                </a:schemeClr>
              </a:solidFill>
            </a:endParaRPr>
          </a:p>
        </p:txBody>
      </p:sp>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866781" y="1152605"/>
            <a:ext cx="1705219" cy="17052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1" name="Straight Arrow Connector 10"/>
          <p:cNvCxnSpPr/>
          <p:nvPr/>
        </p:nvCxnSpPr>
        <p:spPr>
          <a:xfrm flipH="1">
            <a:off x="4525229" y="3915270"/>
            <a:ext cx="1598846" cy="65673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5" name="Straight Arrow Connector 14"/>
          <p:cNvCxnSpPr/>
          <p:nvPr/>
        </p:nvCxnSpPr>
        <p:spPr>
          <a:xfrm flipH="1" flipV="1">
            <a:off x="3874168" y="3272589"/>
            <a:ext cx="2117060" cy="1203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8" name="Straight Arrow Connector 17"/>
          <p:cNvCxnSpPr/>
          <p:nvPr/>
        </p:nvCxnSpPr>
        <p:spPr>
          <a:xfrm flipH="1" flipV="1">
            <a:off x="4114800" y="2005214"/>
            <a:ext cx="2009275" cy="44542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8351193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6128"/>
            <a:ext cx="9144000" cy="6884128"/>
          </a:xfrm>
          <a:prstGeom prst="rect">
            <a:avLst/>
          </a:prstGeom>
        </p:spPr>
      </p:pic>
      <p:sp>
        <p:nvSpPr>
          <p:cNvPr id="7" name="Title 6"/>
          <p:cNvSpPr>
            <a:spLocks noGrp="1"/>
          </p:cNvSpPr>
          <p:nvPr>
            <p:ph type="title"/>
          </p:nvPr>
        </p:nvSpPr>
        <p:spPr>
          <a:xfrm>
            <a:off x="4174958" y="1898019"/>
            <a:ext cx="4792641" cy="566738"/>
          </a:xfrm>
        </p:spPr>
        <p:txBody>
          <a:bodyPr>
            <a:normAutofit fontScale="90000"/>
          </a:bodyPr>
          <a:lstStyle/>
          <a:p>
            <a:r>
              <a:rPr lang="en-US" sz="3600" dirty="0" smtClean="0">
                <a:latin typeface="Helvetica" pitchFamily="34" charset="0"/>
              </a:rPr>
              <a:t>Thank you!</a:t>
            </a:r>
            <a:endParaRPr lang="en-US" sz="2700" dirty="0">
              <a:latin typeface="Helvetica" pitchFamily="34" charset="0"/>
            </a:endParaRPr>
          </a:p>
        </p:txBody>
      </p:sp>
      <p:sp>
        <p:nvSpPr>
          <p:cNvPr id="16" name="Rectangle 15"/>
          <p:cNvSpPr/>
          <p:nvPr/>
        </p:nvSpPr>
        <p:spPr>
          <a:xfrm>
            <a:off x="0" y="412"/>
            <a:ext cx="9144000" cy="854770"/>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904871" y="513576"/>
            <a:ext cx="5086357" cy="276999"/>
          </a:xfrm>
          <a:prstGeom prst="rect">
            <a:avLst/>
          </a:prstGeom>
          <a:noFill/>
        </p:spPr>
        <p:txBody>
          <a:bodyPr wrap="square" rtlCol="0">
            <a:spAutoFit/>
          </a:bodyPr>
          <a:lstStyle/>
          <a:p>
            <a:r>
              <a:rPr lang="en-US" sz="1200" dirty="0" smtClean="0">
                <a:solidFill>
                  <a:schemeClr val="bg1"/>
                </a:solidFill>
              </a:rPr>
              <a:t>United States Department of Agriculture</a:t>
            </a:r>
            <a:endParaRPr lang="en-US" sz="1200" dirty="0">
              <a:solidFill>
                <a:schemeClr val="bg1"/>
              </a:solidFill>
            </a:endParaRPr>
          </a:p>
        </p:txBody>
      </p:sp>
      <p:sp>
        <p:nvSpPr>
          <p:cNvPr id="21" name="Rectangle 20"/>
          <p:cNvSpPr/>
          <p:nvPr/>
        </p:nvSpPr>
        <p:spPr>
          <a:xfrm>
            <a:off x="0" y="6003230"/>
            <a:ext cx="9144000" cy="854770"/>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Placeholder 18" descr="white fs.tif"/>
          <p:cNvPicPr>
            <a:picLocks noChangeAspect="1"/>
          </p:cNvPicPr>
          <p:nvPr/>
        </p:nvPicPr>
        <p:blipFill>
          <a:blip r:embed="rId3" cstate="screen">
            <a:extLst>
              <a:ext uri="{28A0092B-C50C-407E-A947-70E740481C1C}">
                <a14:useLocalDpi xmlns:a14="http://schemas.microsoft.com/office/drawing/2010/main"/>
              </a:ext>
            </a:extLst>
          </a:blip>
          <a:srcRect t="-3953" b="-3953"/>
          <a:stretch>
            <a:fillRect/>
          </a:stretch>
        </p:blipFill>
        <p:spPr>
          <a:xfrm>
            <a:off x="307975" y="6072952"/>
            <a:ext cx="569913" cy="708025"/>
          </a:xfrm>
          <a:prstGeom prst="rect">
            <a:avLst/>
          </a:prstGeom>
        </p:spPr>
      </p:pic>
      <p:pic>
        <p:nvPicPr>
          <p:cNvPr id="24" name="Picture 23" descr="USDA_white.psd"/>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8069" y="256554"/>
            <a:ext cx="638289" cy="436642"/>
          </a:xfrm>
          <a:prstGeom prst="rect">
            <a:avLst/>
          </a:prstGeom>
        </p:spPr>
      </p:pic>
      <p:cxnSp>
        <p:nvCxnSpPr>
          <p:cNvPr id="8" name="Straight Connector 7"/>
          <p:cNvCxnSpPr/>
          <p:nvPr/>
        </p:nvCxnSpPr>
        <p:spPr>
          <a:xfrm>
            <a:off x="4283242" y="2516069"/>
            <a:ext cx="4395938"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899160" y="6355080"/>
            <a:ext cx="7452360" cy="461665"/>
          </a:xfrm>
          <a:prstGeom prst="rect">
            <a:avLst/>
          </a:prstGeom>
          <a:noFill/>
        </p:spPr>
        <p:txBody>
          <a:bodyPr wrap="square" rtlCol="0">
            <a:spAutoFit/>
          </a:bodyPr>
          <a:lstStyle/>
          <a:p>
            <a:r>
              <a:rPr lang="en-US" sz="1200" dirty="0">
                <a:solidFill>
                  <a:schemeClr val="bg1"/>
                </a:solidFill>
              </a:rPr>
              <a:t>Forest 		</a:t>
            </a:r>
            <a:r>
              <a:rPr lang="en-US" sz="1200" dirty="0" smtClean="0">
                <a:solidFill>
                  <a:schemeClr val="bg1"/>
                </a:solidFill>
              </a:rPr>
              <a:t>Okanogan-Wenatchee</a:t>
            </a:r>
            <a:r>
              <a:rPr lang="en-US" sz="1200" dirty="0">
                <a:solidFill>
                  <a:schemeClr val="bg1"/>
                </a:solidFill>
              </a:rPr>
              <a:t>			</a:t>
            </a:r>
            <a:r>
              <a:rPr lang="en-US" sz="1200" dirty="0" smtClean="0">
                <a:solidFill>
                  <a:schemeClr val="bg1"/>
                </a:solidFill>
              </a:rPr>
              <a:t>					</a:t>
            </a:r>
            <a:endParaRPr lang="en-US" sz="1200" dirty="0">
              <a:solidFill>
                <a:schemeClr val="bg1"/>
              </a:solidFill>
            </a:endParaRPr>
          </a:p>
          <a:p>
            <a:r>
              <a:rPr lang="en-US" sz="1200" dirty="0">
                <a:solidFill>
                  <a:schemeClr val="bg1"/>
                </a:solidFill>
              </a:rPr>
              <a:t>Service		National </a:t>
            </a:r>
            <a:r>
              <a:rPr lang="en-US" sz="1200" dirty="0" smtClean="0">
                <a:solidFill>
                  <a:schemeClr val="bg1"/>
                </a:solidFill>
              </a:rPr>
              <a:t>Forest</a:t>
            </a:r>
            <a:r>
              <a:rPr lang="en-US" sz="1200" dirty="0">
                <a:solidFill>
                  <a:schemeClr val="bg1"/>
                </a:solidFill>
              </a:rPr>
              <a:t>				</a:t>
            </a:r>
            <a:r>
              <a:rPr lang="en-US" sz="1200" dirty="0" smtClean="0">
                <a:solidFill>
                  <a:schemeClr val="bg1"/>
                </a:solidFill>
              </a:rPr>
              <a:t>				</a:t>
            </a:r>
            <a:endParaRPr lang="en-US" sz="1200" dirty="0">
              <a:solidFill>
                <a:schemeClr val="bg1"/>
              </a:solidFill>
            </a:endParaRPr>
          </a:p>
        </p:txBody>
      </p:sp>
      <p:sp>
        <p:nvSpPr>
          <p:cNvPr id="14" name="Title 6"/>
          <p:cNvSpPr txBox="1">
            <a:spLocks/>
          </p:cNvSpPr>
          <p:nvPr/>
        </p:nvSpPr>
        <p:spPr>
          <a:xfrm>
            <a:off x="4174958" y="2567382"/>
            <a:ext cx="4792640" cy="940212"/>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2000" b="1" kern="1200">
                <a:solidFill>
                  <a:schemeClr val="tx1"/>
                </a:solidFill>
                <a:latin typeface="+mj-lt"/>
                <a:ea typeface="+mj-ea"/>
                <a:cs typeface="+mj-cs"/>
              </a:defRPr>
            </a:lvl1pPr>
          </a:lstStyle>
          <a:p>
            <a:r>
              <a:rPr lang="en-US" sz="1000" i="1" dirty="0" smtClean="0">
                <a:latin typeface="Helvetica" pitchFamily="34" charset="0"/>
              </a:rPr>
              <a:t>Holly Krake, </a:t>
            </a:r>
            <a:r>
              <a:rPr lang="en-US" sz="1000" i="1" dirty="0" err="1" smtClean="0">
                <a:latin typeface="Helvetica" pitchFamily="34" charset="0"/>
              </a:rPr>
              <a:t>MSEd</a:t>
            </a:r>
            <a:r>
              <a:rPr lang="en-US" sz="1000" i="1" dirty="0" smtClean="0">
                <a:latin typeface="Helvetica" pitchFamily="34" charset="0"/>
              </a:rPr>
              <a:t>, PIO2</a:t>
            </a:r>
          </a:p>
          <a:p>
            <a:r>
              <a:rPr lang="en-US" sz="1000" i="1" dirty="0" smtClean="0">
                <a:latin typeface="Helvetica" pitchFamily="34" charset="0"/>
              </a:rPr>
              <a:t>Public Affairs Officer</a:t>
            </a:r>
          </a:p>
          <a:p>
            <a:r>
              <a:rPr lang="en-US" sz="1000" i="1" dirty="0" smtClean="0">
                <a:latin typeface="Helvetica" pitchFamily="34" charset="0"/>
              </a:rPr>
              <a:t>USDA Forest Service </a:t>
            </a:r>
          </a:p>
          <a:p>
            <a:r>
              <a:rPr lang="en-US" sz="1000" i="1" dirty="0" smtClean="0">
                <a:latin typeface="Helvetica" pitchFamily="34" charset="0"/>
              </a:rPr>
              <a:t>Okanogan-Wenatchee National Forest</a:t>
            </a:r>
          </a:p>
          <a:p>
            <a:r>
              <a:rPr lang="en-US" sz="1000" i="1" dirty="0">
                <a:latin typeface="Helvetica" pitchFamily="34" charset="0"/>
              </a:rPr>
              <a:t>h</a:t>
            </a:r>
            <a:r>
              <a:rPr lang="en-US" sz="1000" i="1" dirty="0" smtClean="0">
                <a:latin typeface="Helvetica" pitchFamily="34" charset="0"/>
              </a:rPr>
              <a:t>olly.krake@usda.gov</a:t>
            </a:r>
            <a:endParaRPr lang="en-US" sz="700" i="1" dirty="0">
              <a:latin typeface="Helvetica" pitchFamily="34" charset="0"/>
            </a:endParaRPr>
          </a:p>
        </p:txBody>
      </p:sp>
      <p:sp>
        <p:nvSpPr>
          <p:cNvPr id="23" name="TextBox 22"/>
          <p:cNvSpPr txBox="1"/>
          <p:nvPr/>
        </p:nvSpPr>
        <p:spPr>
          <a:xfrm rot="16200000">
            <a:off x="-657662" y="4899015"/>
            <a:ext cx="1715830" cy="338554"/>
          </a:xfrm>
          <a:prstGeom prst="rect">
            <a:avLst/>
          </a:prstGeom>
          <a:noFill/>
        </p:spPr>
        <p:txBody>
          <a:bodyPr wrap="square" rtlCol="0">
            <a:spAutoFit/>
          </a:bodyPr>
          <a:lstStyle/>
          <a:p>
            <a:r>
              <a:rPr lang="en-US" sz="800" dirty="0" smtClean="0">
                <a:solidFill>
                  <a:schemeClr val="bg1"/>
                </a:solidFill>
              </a:rPr>
              <a:t>(Credit: USDA Forest Service photo by Holly Krake)</a:t>
            </a:r>
            <a:endParaRPr lang="en-US" sz="800" dirty="0">
              <a:solidFill>
                <a:schemeClr val="bg1"/>
              </a:solidFill>
            </a:endParaRPr>
          </a:p>
        </p:txBody>
      </p:sp>
      <p:pic>
        <p:nvPicPr>
          <p:cNvPr id="28" name="Picture 2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76264" y="4142472"/>
            <a:ext cx="2011509" cy="13548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Picture 2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678758">
            <a:off x="6761273" y="3768481"/>
            <a:ext cx="1662447" cy="16624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2917090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E84E9C64CB6B147B71CF58466C5AAD3" ma:contentTypeVersion="14" ma:contentTypeDescription="Create a new document." ma:contentTypeScope="" ma:versionID="ef87c607c813595b7250f0045c80a454">
  <xsd:schema xmlns:xsd="http://www.w3.org/2001/XMLSchema" xmlns:xs="http://www.w3.org/2001/XMLSchema" xmlns:p="http://schemas.microsoft.com/office/2006/metadata/properties" xmlns:ns2="9cfaae7c-72d7-4574-bee5-da0a2b533dde" xmlns:ns3="f1719a4e-b5b9-4c32-8e90-eba2871f0a28" targetNamespace="http://schemas.microsoft.com/office/2006/metadata/properties" ma:root="true" ma:fieldsID="a5db0f22424ee38da1c205dc8fc801ae" ns2:_="" ns3:_="">
    <xsd:import namespace="9cfaae7c-72d7-4574-bee5-da0a2b533dde"/>
    <xsd:import namespace="f1719a4e-b5b9-4c32-8e90-eba2871f0a2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Priority" minOccurs="0"/>
                <xsd:element ref="ns3:imag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faae7c-72d7-4574-bee5-da0a2b533dd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1719a4e-b5b9-4c32-8e90-eba2871f0a2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Priority" ma:index="20" nillable="true" ma:displayName="Priority" ma:format="Dropdown" ma:internalName="Priority">
      <xsd:simpleType>
        <xsd:restriction base="dms:Text">
          <xsd:maxLength value="255"/>
        </xsd:restriction>
      </xsd:simpleType>
    </xsd:element>
    <xsd:element name="image" ma:index="21"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mage xmlns="f1719a4e-b5b9-4c32-8e90-eba2871f0a28">
      <Url xsi:nil="true"/>
      <Description xsi:nil="true"/>
    </image>
    <Priority xmlns="f1719a4e-b5b9-4c32-8e90-eba2871f0a28" xsi:nil="true"/>
  </documentManagement>
</p:properties>
</file>

<file path=customXml/itemProps1.xml><?xml version="1.0" encoding="utf-8"?>
<ds:datastoreItem xmlns:ds="http://schemas.openxmlformats.org/officeDocument/2006/customXml" ds:itemID="{05948FEB-CF3D-4261-AE8B-9838AF548682}"/>
</file>

<file path=customXml/itemProps2.xml><?xml version="1.0" encoding="utf-8"?>
<ds:datastoreItem xmlns:ds="http://schemas.openxmlformats.org/officeDocument/2006/customXml" ds:itemID="{2881B511-3F4D-4C4C-9E5E-638D44D50D67}"/>
</file>

<file path=customXml/itemProps3.xml><?xml version="1.0" encoding="utf-8"?>
<ds:datastoreItem xmlns:ds="http://schemas.openxmlformats.org/officeDocument/2006/customXml" ds:itemID="{CD5552CD-7CDB-4528-B9C1-C3F5B394DAE7}"/>
</file>

<file path=docProps/app.xml><?xml version="1.0" encoding="utf-8"?>
<Properties xmlns="http://schemas.openxmlformats.org/officeDocument/2006/extended-properties" xmlns:vt="http://schemas.openxmlformats.org/officeDocument/2006/docPropsVTypes">
  <TotalTime>0</TotalTime>
  <Words>524</Words>
  <Application>Microsoft Office PowerPoint</Application>
  <PresentationFormat>On-screen Show (4:3)</PresentationFormat>
  <Paragraphs>78</Paragraphs>
  <Slides>7</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Calibri</vt:lpstr>
      <vt:lpstr>Helvetica</vt:lpstr>
      <vt:lpstr>Times New Roman</vt:lpstr>
      <vt:lpstr>Office Theme</vt:lpstr>
      <vt:lpstr>Smoke is the New Fire: Air Resource Lessons Learned</vt:lpstr>
      <vt:lpstr>PowerPoint Presentation</vt:lpstr>
      <vt:lpstr>PowerPoint Presentation</vt:lpstr>
      <vt:lpstr>Customer Service Hours </vt:lpstr>
      <vt:lpstr>Customer Service Hours </vt:lpstr>
      <vt:lpstr>Customer Service Hours </vt:lpstr>
      <vt:lpstr>Thank you!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2019-05-21T00:07:09Z</dcterms:created>
  <dcterms:modified xsi:type="dcterms:W3CDTF">2019-05-21T15:21:25Z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0x0101000E84E9C64CB6B147B71CF58466C5AAD3</vt:lpwstr>
  </property>
</Properties>
</file>