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84" r:id="rId6"/>
    <p:sldId id="283" r:id="rId7"/>
    <p:sldId id="260" r:id="rId8"/>
    <p:sldId id="261" r:id="rId9"/>
    <p:sldId id="262" r:id="rId10"/>
    <p:sldId id="263" r:id="rId11"/>
    <p:sldId id="286" r:id="rId12"/>
    <p:sldId id="287" r:id="rId13"/>
    <p:sldId id="277" r:id="rId14"/>
    <p:sldId id="285" r:id="rId15"/>
    <p:sldId id="265" r:id="rId16"/>
    <p:sldId id="279" r:id="rId17"/>
    <p:sldId id="280" r:id="rId18"/>
    <p:sldId id="266" r:id="rId19"/>
    <p:sldId id="281" r:id="rId20"/>
    <p:sldId id="282" r:id="rId21"/>
    <p:sldId id="268" r:id="rId22"/>
    <p:sldId id="274" r:id="rId23"/>
    <p:sldId id="275" r:id="rId24"/>
    <p:sldId id="276" r:id="rId25"/>
    <p:sldId id="267" r:id="rId26"/>
    <p:sldId id="270" r:id="rId27"/>
    <p:sldId id="273" r:id="rId28"/>
    <p:sldId id="272" r:id="rId29"/>
    <p:sldId id="271"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221" autoAdjust="0"/>
  </p:normalViewPr>
  <p:slideViewPr>
    <p:cSldViewPr snapToGrid="0" showGuides="1">
      <p:cViewPr varScale="1">
        <p:scale>
          <a:sx n="59" d="100"/>
          <a:sy n="59" d="100"/>
        </p:scale>
        <p:origin x="1618" y="62"/>
      </p:cViewPr>
      <p:guideLst>
        <p:guide orient="horz" pos="2160"/>
        <p:guide pos="3840"/>
      </p:guideLst>
    </p:cSldViewPr>
  </p:slid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1D63A-1DE9-482A-BAB9-D39F201BA256}" type="datetimeFigureOut">
              <a:rPr lang="en-US" smtClean="0"/>
              <a:t>6/2/2021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24E1-18A4-45E5-B03D-E363F52D0135}" type="slidenum">
              <a:rPr lang="en-US" smtClean="0"/>
              <a:t>‹#›</a:t>
            </a:fld>
            <a:endParaRPr lang="en-US" dirty="0"/>
          </a:p>
        </p:txBody>
      </p:sp>
    </p:spTree>
    <p:extLst>
      <p:ext uri="{BB962C8B-B14F-4D97-AF65-F5344CB8AC3E}">
        <p14:creationId xmlns:p14="http://schemas.microsoft.com/office/powerpoint/2010/main" val="417228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D224E1-18A4-45E5-B03D-E363F52D0135}" type="slidenum">
              <a:rPr lang="en-US" smtClean="0"/>
              <a:t>1</a:t>
            </a:fld>
            <a:endParaRPr lang="en-US" dirty="0"/>
          </a:p>
        </p:txBody>
      </p:sp>
    </p:spTree>
    <p:extLst>
      <p:ext uri="{BB962C8B-B14F-4D97-AF65-F5344CB8AC3E}">
        <p14:creationId xmlns:p14="http://schemas.microsoft.com/office/powerpoint/2010/main" val="323457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14</a:t>
            </a:fld>
            <a:endParaRPr lang="en-US" dirty="0"/>
          </a:p>
        </p:txBody>
      </p:sp>
    </p:spTree>
    <p:extLst>
      <p:ext uri="{BB962C8B-B14F-4D97-AF65-F5344CB8AC3E}">
        <p14:creationId xmlns:p14="http://schemas.microsoft.com/office/powerpoint/2010/main" val="94839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spcBef>
                <a:spcPts val="0"/>
              </a:spcBef>
              <a:spcAft>
                <a:spcPts val="0"/>
              </a:spcAft>
            </a:pPr>
            <a:r>
              <a:rPr lang="en-US" sz="1800" b="0" i="0" dirty="0">
                <a:solidFill>
                  <a:srgbClr val="000000"/>
                </a:solidFill>
                <a:effectLst/>
                <a:latin typeface="Calibri" panose="020F0502020204030204" pitchFamily="34" charset="0"/>
              </a:rPr>
              <a:t>The PIOSC has accomplished quite a few things this year despite not being able to have an in-person meeting. We submitted a revision to the “Media Interviews” page in the IRPG (that’s page 101). We kept much of the information, but added social media guidance. The page will be divided into three sections: Media Visit, Media Interviews, and Social Media to allow the user to find information quickly according to their situation. You will see this update in the 2022 revision.</a:t>
            </a:r>
            <a:br>
              <a:rPr lang="en-US" sz="1800"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pPr marL="0" algn="l">
              <a:spcBef>
                <a:spcPts val="0"/>
              </a:spcBef>
              <a:spcAft>
                <a:spcPts val="0"/>
              </a:spcAft>
            </a:pPr>
            <a:r>
              <a:rPr lang="en-US" sz="1800" b="0" i="0" dirty="0">
                <a:solidFill>
                  <a:srgbClr val="000000"/>
                </a:solidFill>
                <a:effectLst/>
                <a:latin typeface="Calibri" panose="020F0502020204030204" pitchFamily="34" charset="0"/>
              </a:rPr>
              <a:t>The revised position descriptions for PIO1 and PIO2 are available for comment. The PIOSC updated these position descriptions based on the last feedback received when they were published in 2019. Please submit your comments by using the button on the NWCG page. We encourage comments by the end of July, but will continue to take comments anytime.</a:t>
            </a:r>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16</a:t>
            </a:fld>
            <a:endParaRPr lang="en-US" dirty="0"/>
          </a:p>
        </p:txBody>
      </p:sp>
    </p:spTree>
    <p:extLst>
      <p:ext uri="{BB962C8B-B14F-4D97-AF65-F5344CB8AC3E}">
        <p14:creationId xmlns:p14="http://schemas.microsoft.com/office/powerpoint/2010/main" val="2000006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spcBef>
                <a:spcPts val="0"/>
              </a:spcBef>
              <a:spcAft>
                <a:spcPts val="0"/>
              </a:spcAft>
            </a:pPr>
            <a:r>
              <a:rPr lang="en-US" sz="1800" b="0" i="0" dirty="0">
                <a:solidFill>
                  <a:srgbClr val="000000"/>
                </a:solidFill>
                <a:effectLst/>
                <a:latin typeface="Calibri" panose="020F0502020204030204" pitchFamily="34" charset="0"/>
              </a:rPr>
              <a:t>The Incident Standards and Positions Committee is currently reviewing the proposal for the addition of the PIO Technician position and the updates to the PIOF. For the 2021 fiscal year, the PIO3 position will still be named PIOF to prevent confusion with the all-hazard PIO3 position in the ordering system. The updated standards for PIOF will be the same as proposed for the PIO3, but the name will just remain the same. The PIOSC proposed that the PIOT position be added in 2021 and be available to order. The updates and additional training for the “new and improved” PIOF will take effect by October 2022. Those that are currently qualified as PIOF will remain PIOF, those that are working on task books for PIOF will have until October 2022 to complete the qualifications before the new standards are in effect. If you have an open task book after October 2022, you will be required to meet the new requirements.</a:t>
            </a:r>
            <a:br>
              <a:rPr lang="en-US" sz="1800"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pPr marL="0" algn="l">
              <a:spcBef>
                <a:spcPts val="0"/>
              </a:spcBef>
              <a:spcAft>
                <a:spcPts val="0"/>
              </a:spcAft>
            </a:pPr>
            <a:r>
              <a:rPr lang="en-US" sz="1800" b="0" i="0" dirty="0">
                <a:solidFill>
                  <a:srgbClr val="000000"/>
                </a:solidFill>
                <a:effectLst/>
                <a:latin typeface="Calibri" panose="020F0502020204030204" pitchFamily="34" charset="0"/>
              </a:rPr>
              <a:t>The next steps for updating the standards is to finish revising the PIOF task book to meet the new position description. This will include leadership development and use of social media platforms. PIOSC will continue to work with NWCG to update to S-110 and S-130 to better meet the needs of PIOs and revise S-203 to ensure better training for today’s PIOs. Topics to consider adding to S-203 include social media platforms, technology, 508 compliance, and supervisory training, among others.</a:t>
            </a:r>
            <a:endParaRPr lang="en-US" b="0" i="0" dirty="0">
              <a:solidFill>
                <a:srgbClr val="000000"/>
              </a:solidFill>
              <a:effectLst/>
              <a:latin typeface="Calibri" panose="020F0502020204030204" pitchFamily="34" charset="0"/>
            </a:endParaRPr>
          </a:p>
          <a:p>
            <a:pPr marL="0" algn="l">
              <a:spcBef>
                <a:spcPts val="0"/>
              </a:spcBef>
              <a:spcAft>
                <a:spcPts val="0"/>
              </a:spcAft>
            </a:pPr>
            <a:r>
              <a:rPr lang="en-US" sz="1800" b="0" i="0" dirty="0">
                <a:solidFill>
                  <a:srgbClr val="000000"/>
                </a:solidFill>
                <a:effectLst/>
                <a:latin typeface="Calibri" panose="020F0502020204030204" pitchFamily="34" charset="0"/>
              </a:rPr>
              <a:t>As always, please contact your agency PIOSC representative if you have any questions or feedback. You can find us at our NWCG website.</a:t>
            </a:r>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17</a:t>
            </a:fld>
            <a:endParaRPr lang="en-US" dirty="0"/>
          </a:p>
        </p:txBody>
      </p:sp>
    </p:spTree>
    <p:extLst>
      <p:ext uri="{BB962C8B-B14F-4D97-AF65-F5344CB8AC3E}">
        <p14:creationId xmlns:p14="http://schemas.microsoft.com/office/powerpoint/2010/main" val="383344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D224E1-18A4-45E5-B03D-E363F52D0135}" type="slidenum">
              <a:rPr lang="en-US" smtClean="0"/>
              <a:t>2</a:t>
            </a:fld>
            <a:endParaRPr lang="en-US" dirty="0"/>
          </a:p>
        </p:txBody>
      </p:sp>
    </p:spTree>
    <p:extLst>
      <p:ext uri="{BB962C8B-B14F-4D97-AF65-F5344CB8AC3E}">
        <p14:creationId xmlns:p14="http://schemas.microsoft.com/office/powerpoint/2010/main" val="260451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4</a:t>
            </a:fld>
            <a:endParaRPr lang="en-US" dirty="0"/>
          </a:p>
        </p:txBody>
      </p:sp>
    </p:spTree>
    <p:extLst>
      <p:ext uri="{BB962C8B-B14F-4D97-AF65-F5344CB8AC3E}">
        <p14:creationId xmlns:p14="http://schemas.microsoft.com/office/powerpoint/2010/main" val="371020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 National Seasonal Themes are a coordinated effort from all agencies that highlights important topics from a variety of subjects. Over the years, the following topics have been addressed: UAS, budget, air tankers, and staffing to name a few.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These themes are developed from a 50,000-foot view but can be easily revised to support local needs.  </a:t>
            </a:r>
            <a:endParaRPr lang="en-US" dirty="0"/>
          </a:p>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8</a:t>
            </a:fld>
            <a:endParaRPr lang="en-US" dirty="0"/>
          </a:p>
        </p:txBody>
      </p:sp>
    </p:spTree>
    <p:extLst>
      <p:ext uri="{BB962C8B-B14F-4D97-AF65-F5344CB8AC3E}">
        <p14:creationId xmlns:p14="http://schemas.microsoft.com/office/powerpoint/2010/main" val="1639056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themes are just a few items that are in the toolbox of communication that we can use during each Fire Year!</a:t>
            </a:r>
          </a:p>
          <a:p>
            <a:pPr marL="171450" indent="-171450">
              <a:buFont typeface="Arial" panose="020B0604020202020204" pitchFamily="34" charset="0"/>
              <a:buChar char="•"/>
            </a:pPr>
            <a:r>
              <a:rPr lang="en-US" dirty="0"/>
              <a:t>Outdoor recreation and fire prevention </a:t>
            </a:r>
          </a:p>
          <a:p>
            <a:pPr marL="171450" indent="-171450">
              <a:buFont typeface="Arial" panose="020B0604020202020204" pitchFamily="34" charset="0"/>
              <a:buChar char="•"/>
            </a:pPr>
            <a:r>
              <a:rPr lang="en-US" dirty="0"/>
              <a:t>RX fire</a:t>
            </a:r>
          </a:p>
          <a:p>
            <a:pPr marL="171450" indent="-171450">
              <a:buFont typeface="Arial" panose="020B0604020202020204" pitchFamily="34" charset="0"/>
              <a:buChar char="•"/>
            </a:pPr>
            <a:r>
              <a:rPr lang="en-US" dirty="0"/>
              <a:t>Creating defensible space</a:t>
            </a:r>
          </a:p>
          <a:p>
            <a:pPr marL="171450" indent="-171450">
              <a:buFont typeface="Arial" panose="020B0604020202020204" pitchFamily="34" charset="0"/>
              <a:buChar char="•"/>
            </a:pPr>
            <a:r>
              <a:rPr lang="en-US" dirty="0"/>
              <a:t>If You Fly, We Can’t</a:t>
            </a:r>
          </a:p>
          <a:p>
            <a:pPr marL="171450" indent="-171450">
              <a:buFont typeface="Arial" panose="020B0604020202020204" pitchFamily="34" charset="0"/>
              <a:buChar char="•"/>
            </a:pPr>
            <a:r>
              <a:rPr lang="en-US" dirty="0"/>
              <a:t>COVID 19 protocols and guidance for both firefighter and public safety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are other types of themes are out there for #FireYear2021?</a:t>
            </a:r>
          </a:p>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9</a:t>
            </a:fld>
            <a:endParaRPr lang="en-US" dirty="0"/>
          </a:p>
        </p:txBody>
      </p:sp>
    </p:spTree>
    <p:extLst>
      <p:ext uri="{BB962C8B-B14F-4D97-AF65-F5344CB8AC3E}">
        <p14:creationId xmlns:p14="http://schemas.microsoft.com/office/powerpoint/2010/main" val="426517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Sheri and I work in the external affairs group at NIFC. </a:t>
            </a:r>
          </a:p>
          <a:p>
            <a:endParaRPr lang="en-US" dirty="0"/>
          </a:p>
          <a:p>
            <a:r>
              <a:rPr lang="en-US" dirty="0"/>
              <a:t>And, I’ll quickly talk about the NIFC website and the PIO Bulletin Board</a:t>
            </a:r>
          </a:p>
        </p:txBody>
      </p:sp>
      <p:sp>
        <p:nvSpPr>
          <p:cNvPr id="4" name="Slide Number Placeholder 3"/>
          <p:cNvSpPr>
            <a:spLocks noGrp="1"/>
          </p:cNvSpPr>
          <p:nvPr>
            <p:ph type="sldNum" sz="quarter" idx="5"/>
          </p:nvPr>
        </p:nvSpPr>
        <p:spPr/>
        <p:txBody>
          <a:bodyPr/>
          <a:lstStyle/>
          <a:p>
            <a:fld id="{E6D224E1-18A4-45E5-B03D-E363F52D0135}" type="slidenum">
              <a:rPr lang="en-US" smtClean="0"/>
              <a:t>10</a:t>
            </a:fld>
            <a:endParaRPr lang="en-US" dirty="0"/>
          </a:p>
        </p:txBody>
      </p:sp>
    </p:spTree>
    <p:extLst>
      <p:ext uri="{BB962C8B-B14F-4D97-AF65-F5344CB8AC3E}">
        <p14:creationId xmlns:p14="http://schemas.microsoft.com/office/powerpoint/2010/main" val="6157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92405" lvl="0" indent="-342900" fontAlgn="ctr">
              <a:lnSpc>
                <a:spcPts val="1400"/>
              </a:lnSpc>
              <a:spcBef>
                <a:spcPts val="970"/>
              </a:spcBef>
              <a:spcAft>
                <a:spcPts val="0"/>
              </a:spcAft>
              <a:buFont typeface="Symbol" panose="05050102010706020507" pitchFamily="18" charset="2"/>
              <a:buChar char=""/>
              <a:tabLst>
                <a:tab pos="533400" algn="l"/>
              </a:tabLst>
            </a:pPr>
            <a:r>
              <a:rPr lang="en-US" sz="1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In February we launched the new NIFC website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92405" lvl="1" indent="-285750" fontAlgn="ctr">
              <a:lnSpc>
                <a:spcPts val="1400"/>
              </a:lnSpc>
              <a:spcBef>
                <a:spcPts val="970"/>
              </a:spcBef>
              <a:spcAft>
                <a:spcPts val="0"/>
              </a:spcAft>
              <a:buFont typeface="Courier New" panose="02070309020205020404" pitchFamily="49" charset="0"/>
              <a:buChar char="o"/>
              <a:tabLst>
                <a:tab pos="533400" algn="l"/>
              </a:tabLst>
            </a:pPr>
            <a:r>
              <a:rPr lang="en-US" sz="1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Accessible and responsive,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92405" lvl="1" indent="-285750" fontAlgn="ctr">
              <a:lnSpc>
                <a:spcPts val="1400"/>
              </a:lnSpc>
              <a:spcBef>
                <a:spcPts val="970"/>
              </a:spcBef>
              <a:spcAft>
                <a:spcPts val="0"/>
              </a:spcAft>
              <a:buFont typeface="Courier New" panose="02070309020205020404" pitchFamily="49" charset="0"/>
              <a:buChar char="o"/>
              <a:tabLst>
                <a:tab pos="533400" algn="l"/>
              </a:tabLst>
            </a:pPr>
            <a:r>
              <a:rPr lang="en-US" sz="1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includes a search feature,</a:t>
            </a:r>
          </a:p>
          <a:p>
            <a:pPr marL="742950" marR="192405" lvl="1" indent="-285750" fontAlgn="ctr">
              <a:lnSpc>
                <a:spcPts val="1400"/>
              </a:lnSpc>
              <a:spcBef>
                <a:spcPts val="970"/>
              </a:spcBef>
              <a:spcAft>
                <a:spcPts val="0"/>
              </a:spcAft>
              <a:buFont typeface="Courier New" panose="02070309020205020404" pitchFamily="49" charset="0"/>
              <a:buChar char="o"/>
              <a:tabLst>
                <a:tab pos="533400" algn="l"/>
              </a:tabLst>
            </a:pPr>
            <a:r>
              <a:rPr lang="en-US" sz="1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Automatically updates statistics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92405" lvl="0" indent="-342900" fontAlgn="ctr">
              <a:lnSpc>
                <a:spcPts val="1400"/>
              </a:lnSpc>
              <a:spcBef>
                <a:spcPts val="970"/>
              </a:spcBef>
              <a:spcAft>
                <a:spcPts val="0"/>
              </a:spcAft>
              <a:buFont typeface="Symbol" panose="05050102010706020507" pitchFamily="18" charset="2"/>
              <a:buChar char=""/>
              <a:tabLst>
                <a:tab pos="533400" algn="l"/>
              </a:tabLst>
            </a:pPr>
            <a:r>
              <a:rPr lang="en-US" sz="1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The new site offers a place to submit photos that we can use on our website and our social media accounts.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92405" lvl="0" indent="-342900" fontAlgn="ctr">
              <a:lnSpc>
                <a:spcPts val="1400"/>
              </a:lnSpc>
              <a:spcBef>
                <a:spcPts val="970"/>
              </a:spcBef>
              <a:spcAft>
                <a:spcPts val="0"/>
              </a:spcAft>
              <a:buFont typeface="Symbol" panose="05050102010706020507" pitchFamily="18" charset="2"/>
              <a:buChar char=""/>
              <a:tabLst>
                <a:tab pos="533400" algn="l"/>
              </a:tabLst>
            </a:pPr>
            <a:r>
              <a:rPr lang="en-US" sz="1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We welcome your feedback - please submit an email via Contact Us.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D224E1-18A4-45E5-B03D-E363F52D0135}" type="slidenum">
              <a:rPr lang="en-US" smtClean="0"/>
              <a:t>11</a:t>
            </a:fld>
            <a:endParaRPr lang="en-US" dirty="0"/>
          </a:p>
        </p:txBody>
      </p:sp>
    </p:spTree>
    <p:extLst>
      <p:ext uri="{BB962C8B-B14F-4D97-AF65-F5344CB8AC3E}">
        <p14:creationId xmlns:p14="http://schemas.microsoft.com/office/powerpoint/2010/main" val="278397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PIO bulletin board is a place where PIOs can find tools, documents, and guidance to use on fire assignments.</a:t>
            </a:r>
          </a:p>
          <a:p>
            <a:pPr marL="171450" indent="-171450">
              <a:buFont typeface="Arial" panose="020B0604020202020204" pitchFamily="34" charset="0"/>
              <a:buChar char="•"/>
            </a:pPr>
            <a:r>
              <a:rPr lang="en-US" dirty="0"/>
              <a:t>Working to update this information</a:t>
            </a:r>
          </a:p>
          <a:p>
            <a:pPr marL="171450" indent="-171450">
              <a:buFont typeface="Arial" panose="020B0604020202020204" pitchFamily="34" charset="0"/>
              <a:buChar char="•"/>
            </a:pPr>
            <a:r>
              <a:rPr lang="en-US" dirty="0"/>
              <a:t>Want it to be a useful tool</a:t>
            </a:r>
          </a:p>
          <a:p>
            <a:pPr marL="171450" indent="-171450">
              <a:buFont typeface="Arial" panose="020B0604020202020204" pitchFamily="34" charset="0"/>
              <a:buChar char="•"/>
            </a:pPr>
            <a:r>
              <a:rPr lang="en-US" dirty="0"/>
              <a:t>If you have ideas about documents to add or how to make it more user friendly, contact either Carrie Bilbao or Candice Stevenson with your suggestions.</a:t>
            </a:r>
          </a:p>
        </p:txBody>
      </p:sp>
      <p:sp>
        <p:nvSpPr>
          <p:cNvPr id="4" name="Slide Number Placeholder 3"/>
          <p:cNvSpPr>
            <a:spLocks noGrp="1"/>
          </p:cNvSpPr>
          <p:nvPr>
            <p:ph type="sldNum" sz="quarter" idx="5"/>
          </p:nvPr>
        </p:nvSpPr>
        <p:spPr/>
        <p:txBody>
          <a:bodyPr/>
          <a:lstStyle/>
          <a:p>
            <a:fld id="{E6D224E1-18A4-45E5-B03D-E363F52D0135}" type="slidenum">
              <a:rPr lang="en-US" smtClean="0"/>
              <a:t>12</a:t>
            </a:fld>
            <a:endParaRPr lang="en-US" dirty="0"/>
          </a:p>
        </p:txBody>
      </p:sp>
    </p:spTree>
    <p:extLst>
      <p:ext uri="{BB962C8B-B14F-4D97-AF65-F5344CB8AC3E}">
        <p14:creationId xmlns:p14="http://schemas.microsoft.com/office/powerpoint/2010/main" val="104368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24E1-18A4-45E5-B03D-E363F52D0135}" type="slidenum">
              <a:rPr lang="en-US" smtClean="0"/>
              <a:t>13</a:t>
            </a:fld>
            <a:endParaRPr lang="en-US" dirty="0"/>
          </a:p>
        </p:txBody>
      </p:sp>
    </p:spTree>
    <p:extLst>
      <p:ext uri="{BB962C8B-B14F-4D97-AF65-F5344CB8AC3E}">
        <p14:creationId xmlns:p14="http://schemas.microsoft.com/office/powerpoint/2010/main" val="2594624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A094-AE07-4CD4-9B95-73D91DBB6B60}"/>
              </a:ext>
            </a:extLst>
          </p:cNvPr>
          <p:cNvSpPr>
            <a:spLocks noGrp="1"/>
          </p:cNvSpPr>
          <p:nvPr>
            <p:ph type="ctrTitle"/>
          </p:nvPr>
        </p:nvSpPr>
        <p:spPr>
          <a:xfrm>
            <a:off x="4537494" y="1122363"/>
            <a:ext cx="6130506" cy="2387600"/>
          </a:xfrm>
        </p:spPr>
        <p:txBody>
          <a:bodyPr anchor="b"/>
          <a:lstStyle>
            <a:lvl1pPr algn="ctr">
              <a:defRPr sz="6000" b="1">
                <a:latin typeface="Roboto" panose="02000000000000000000" pitchFamily="2" charset="0"/>
                <a:ea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A614B2A9-5B82-45F3-BD18-25D2E03F84A8}"/>
              </a:ext>
            </a:extLst>
          </p:cNvPr>
          <p:cNvSpPr>
            <a:spLocks noGrp="1"/>
          </p:cNvSpPr>
          <p:nvPr>
            <p:ph type="subTitle" idx="1"/>
          </p:nvPr>
        </p:nvSpPr>
        <p:spPr>
          <a:xfrm>
            <a:off x="4537494" y="3602038"/>
            <a:ext cx="6130506" cy="1655762"/>
          </a:xfrm>
        </p:spPr>
        <p:txBody>
          <a:bodyPr/>
          <a:lstStyle>
            <a:lvl1pPr marL="0" indent="0" algn="ctr">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C5D2DF-2757-47E7-BA82-74C2724FA575}"/>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5" name="Footer Placeholder 4">
            <a:extLst>
              <a:ext uri="{FF2B5EF4-FFF2-40B4-BE49-F238E27FC236}">
                <a16:creationId xmlns:a16="http://schemas.microsoft.com/office/drawing/2014/main" id="{15887507-A941-43D1-868F-6B6C926A3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F04756-2F35-44E3-AD6F-C7F2DCE63161}"/>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231571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FF07-6570-4D09-952B-93F3B3BD6E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1BC68C-96EF-4B58-9E3B-8D0CE18E9F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946AA-0F14-4B7D-A797-96D7DC564DE0}"/>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5" name="Footer Placeholder 4">
            <a:extLst>
              <a:ext uri="{FF2B5EF4-FFF2-40B4-BE49-F238E27FC236}">
                <a16:creationId xmlns:a16="http://schemas.microsoft.com/office/drawing/2014/main" id="{B2EC46CB-60C5-4597-85E8-FF1E58B902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CC07E3-9D2E-4DB6-8F66-DF2A920FF920}"/>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382029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FBBE99-88DF-46C2-97CA-23EE56E84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AD724A-A760-4F3C-B68E-4B9E7065D9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7BF4F-8E1B-4B8C-A884-F72DB044A4A2}"/>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5" name="Footer Placeholder 4">
            <a:extLst>
              <a:ext uri="{FF2B5EF4-FFF2-40B4-BE49-F238E27FC236}">
                <a16:creationId xmlns:a16="http://schemas.microsoft.com/office/drawing/2014/main" id="{A9D2DE40-34EF-43E4-B1A1-E7385833A8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3768FB-1350-4B17-83AF-50D4CA0EE4C1}"/>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193227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034E-11B2-412A-9FD3-2F572321828A}"/>
              </a:ext>
            </a:extLst>
          </p:cNvPr>
          <p:cNvSpPr>
            <a:spLocks noGrp="1"/>
          </p:cNvSpPr>
          <p:nvPr>
            <p:ph type="title"/>
          </p:nvPr>
        </p:nvSpPr>
        <p:spPr>
          <a:xfrm>
            <a:off x="2595419" y="373752"/>
            <a:ext cx="8913656" cy="1325563"/>
          </a:xfrm>
        </p:spPr>
        <p:txBody>
          <a:bodyPr/>
          <a:lstStyle>
            <a:lvl1pPr>
              <a:defRPr b="1">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8D8BE8F-96D7-44EE-92A8-13D365C858C7}"/>
              </a:ext>
            </a:extLst>
          </p:cNvPr>
          <p:cNvSpPr>
            <a:spLocks noGrp="1"/>
          </p:cNvSpPr>
          <p:nvPr>
            <p:ph idx="1"/>
          </p:nvPr>
        </p:nvSpPr>
        <p:spPr>
          <a:xfrm>
            <a:off x="2595419" y="1834252"/>
            <a:ext cx="8913656"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01D9EF-EEAC-47C5-B91B-5C1D72B07878}"/>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5" name="Footer Placeholder 4">
            <a:extLst>
              <a:ext uri="{FF2B5EF4-FFF2-40B4-BE49-F238E27FC236}">
                <a16:creationId xmlns:a16="http://schemas.microsoft.com/office/drawing/2014/main" id="{E67D082D-63F8-4C9E-8A48-30AA8A191B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49F11D-93BB-41A1-A7E4-C2017323130F}"/>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409871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019F-0818-4825-AB0C-00FA4CF538C7}"/>
              </a:ext>
            </a:extLst>
          </p:cNvPr>
          <p:cNvSpPr>
            <a:spLocks noGrp="1"/>
          </p:cNvSpPr>
          <p:nvPr>
            <p:ph type="title"/>
          </p:nvPr>
        </p:nvSpPr>
        <p:spPr>
          <a:xfrm>
            <a:off x="831850" y="1709738"/>
            <a:ext cx="10515600" cy="2852737"/>
          </a:xfrm>
        </p:spPr>
        <p:txBody>
          <a:bodyPr anchor="b"/>
          <a:lstStyle>
            <a:lvl1pPr>
              <a:defRPr sz="6000">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10F25B1-A6B6-4C46-A561-742F181C6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9CF50E-9B20-45A4-B8C3-11368B764A27}"/>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5" name="Footer Placeholder 4">
            <a:extLst>
              <a:ext uri="{FF2B5EF4-FFF2-40B4-BE49-F238E27FC236}">
                <a16:creationId xmlns:a16="http://schemas.microsoft.com/office/drawing/2014/main" id="{1592198E-EF56-40EE-9E96-7C5489F287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985B54-4B2B-43D2-9061-36702BB08383}"/>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76500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5BFE-516F-4D5C-B8FE-D09CCC0488D1}"/>
              </a:ext>
            </a:extLst>
          </p:cNvPr>
          <p:cNvSpPr>
            <a:spLocks noGrp="1"/>
          </p:cNvSpPr>
          <p:nvPr>
            <p:ph type="title"/>
          </p:nvPr>
        </p:nvSpPr>
        <p:spPr>
          <a:xfrm>
            <a:off x="2605548" y="365125"/>
            <a:ext cx="8748252" cy="1325563"/>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117F68-3F27-46B8-A371-6959BA4327D0}"/>
              </a:ext>
            </a:extLst>
          </p:cNvPr>
          <p:cNvSpPr>
            <a:spLocks noGrp="1"/>
          </p:cNvSpPr>
          <p:nvPr>
            <p:ph sz="half" idx="1"/>
          </p:nvPr>
        </p:nvSpPr>
        <p:spPr>
          <a:xfrm>
            <a:off x="2821857" y="1825625"/>
            <a:ext cx="39525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BAC9C5-44A1-480D-9883-B399AC0D3381}"/>
              </a:ext>
            </a:extLst>
          </p:cNvPr>
          <p:cNvSpPr>
            <a:spLocks noGrp="1"/>
          </p:cNvSpPr>
          <p:nvPr>
            <p:ph sz="half" idx="2"/>
          </p:nvPr>
        </p:nvSpPr>
        <p:spPr>
          <a:xfrm>
            <a:off x="7239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E94415-88AE-400E-AC1C-B6E5F4243736}"/>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6" name="Footer Placeholder 5">
            <a:extLst>
              <a:ext uri="{FF2B5EF4-FFF2-40B4-BE49-F238E27FC236}">
                <a16:creationId xmlns:a16="http://schemas.microsoft.com/office/drawing/2014/main" id="{354B157E-E50E-4311-A210-42D0FFB9B4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F83468-F93A-4053-993B-AE07316C6D38}"/>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329737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297A-4408-40A5-82CD-394AD90848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27529-75DE-4A02-8D93-F9E3EEFEE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DEA7CA-A8FC-4B1A-963E-4021A528DA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EE2B8-AB47-448A-B57F-D38F8A2C29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250765-2B19-4DE4-B02C-B5522D0E0C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BE3CC-D708-453C-BAF9-295E42B2C8BB}"/>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8" name="Footer Placeholder 7">
            <a:extLst>
              <a:ext uri="{FF2B5EF4-FFF2-40B4-BE49-F238E27FC236}">
                <a16:creationId xmlns:a16="http://schemas.microsoft.com/office/drawing/2014/main" id="{5DC95CA5-D0FA-44FC-B513-5BBBD3145A5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0266A7-3FE9-4891-9C06-41D0AC4525CA}"/>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358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8B6C-8AEE-4FB6-AC6C-F31B224E97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669F43-ACB7-47AF-8BCB-59FDCC6CB0B3}"/>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4" name="Footer Placeholder 3">
            <a:extLst>
              <a:ext uri="{FF2B5EF4-FFF2-40B4-BE49-F238E27FC236}">
                <a16:creationId xmlns:a16="http://schemas.microsoft.com/office/drawing/2014/main" id="{1DA4D4FF-7792-41F1-80AA-BE5DD41587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4B487E-8BA8-4C7D-BEB1-4F88D5DDE474}"/>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186690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8ABECC-E660-4BB2-9840-C16797E5263B}"/>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3" name="Footer Placeholder 2">
            <a:extLst>
              <a:ext uri="{FF2B5EF4-FFF2-40B4-BE49-F238E27FC236}">
                <a16:creationId xmlns:a16="http://schemas.microsoft.com/office/drawing/2014/main" id="{E271DF4E-AB2B-4C70-81C6-1CDD7D8EDF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F46429-3815-40EE-84B5-10D3086FB6EE}"/>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219741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332A-E083-4F54-8B0F-4035D3AF9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56ABE-EB47-4BA5-95D5-5FCC51731E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BA333B-57A5-4121-AA60-5A5C92D23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3029F-5B31-4668-A011-1C89E0E54CE9}"/>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6" name="Footer Placeholder 5">
            <a:extLst>
              <a:ext uri="{FF2B5EF4-FFF2-40B4-BE49-F238E27FC236}">
                <a16:creationId xmlns:a16="http://schemas.microsoft.com/office/drawing/2014/main" id="{E2A4A99F-D303-41DB-9D12-C03492EE8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6A9603-B144-4A6E-9161-23F3726D8128}"/>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3183109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28F5-7612-4F48-BC65-73B7FBDBC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F3E07-62A0-4106-B30A-7AEB97675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15C0C6-6AEA-42E7-81B8-B79F55FB7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72259-0276-4C6F-9B6D-E3138A0A3DC4}"/>
              </a:ext>
            </a:extLst>
          </p:cNvPr>
          <p:cNvSpPr>
            <a:spLocks noGrp="1"/>
          </p:cNvSpPr>
          <p:nvPr>
            <p:ph type="dt" sz="half" idx="10"/>
          </p:nvPr>
        </p:nvSpPr>
        <p:spPr/>
        <p:txBody>
          <a:bodyPr/>
          <a:lstStyle/>
          <a:p>
            <a:fld id="{38C17A29-2C88-4AAC-B83E-DFBCED6FCDB6}" type="datetimeFigureOut">
              <a:rPr lang="en-US" smtClean="0"/>
              <a:t>6/2/2021</a:t>
            </a:fld>
            <a:endParaRPr lang="en-US" dirty="0"/>
          </a:p>
        </p:txBody>
      </p:sp>
      <p:sp>
        <p:nvSpPr>
          <p:cNvPr id="6" name="Footer Placeholder 5">
            <a:extLst>
              <a:ext uri="{FF2B5EF4-FFF2-40B4-BE49-F238E27FC236}">
                <a16:creationId xmlns:a16="http://schemas.microsoft.com/office/drawing/2014/main" id="{17E28882-0A08-466B-ABC6-E241A61C3C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A92796-E685-43EF-80E8-BF5A71FC2146}"/>
              </a:ext>
            </a:extLst>
          </p:cNvPr>
          <p:cNvSpPr>
            <a:spLocks noGrp="1"/>
          </p:cNvSpPr>
          <p:nvPr>
            <p:ph type="sldNum" sz="quarter" idx="12"/>
          </p:nvPr>
        </p:nvSpPr>
        <p:spPr/>
        <p:txBody>
          <a:bodyPr/>
          <a:lstStyle/>
          <a:p>
            <a:fld id="{FA73AEA6-BE6A-4C1E-B8A1-5D4EDEC82DD3}" type="slidenum">
              <a:rPr lang="en-US" smtClean="0"/>
              <a:t>‹#›</a:t>
            </a:fld>
            <a:endParaRPr lang="en-US" dirty="0"/>
          </a:p>
        </p:txBody>
      </p:sp>
    </p:spTree>
    <p:extLst>
      <p:ext uri="{BB962C8B-B14F-4D97-AF65-F5344CB8AC3E}">
        <p14:creationId xmlns:p14="http://schemas.microsoft.com/office/powerpoint/2010/main" val="154937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135A8-71CA-42ED-BFC7-43BEC8450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574CEA-C7EF-4626-83A3-F8832DBD8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172B9-BD1E-49A8-9E03-AD12CEE7B9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17A29-2C88-4AAC-B83E-DFBCED6FCDB6}" type="datetimeFigureOut">
              <a:rPr lang="en-US" smtClean="0"/>
              <a:t>6/2/2021</a:t>
            </a:fld>
            <a:endParaRPr lang="en-US" dirty="0"/>
          </a:p>
        </p:txBody>
      </p:sp>
      <p:sp>
        <p:nvSpPr>
          <p:cNvPr id="5" name="Footer Placeholder 4">
            <a:extLst>
              <a:ext uri="{FF2B5EF4-FFF2-40B4-BE49-F238E27FC236}">
                <a16:creationId xmlns:a16="http://schemas.microsoft.com/office/drawing/2014/main" id="{CF272F08-DEDF-4937-8F68-207F631B93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B87459E-1369-4ED4-B719-0F4145C89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3AEA6-BE6A-4C1E-B8A1-5D4EDEC82DD3}" type="slidenum">
              <a:rPr lang="en-US" smtClean="0"/>
              <a:t>‹#›</a:t>
            </a:fld>
            <a:endParaRPr lang="en-US" dirty="0"/>
          </a:p>
        </p:txBody>
      </p:sp>
      <p:pic>
        <p:nvPicPr>
          <p:cNvPr id="8" name="Picture 7">
            <a:extLst>
              <a:ext uri="{FF2B5EF4-FFF2-40B4-BE49-F238E27FC236}">
                <a16:creationId xmlns:a16="http://schemas.microsoft.com/office/drawing/2014/main" id="{1E09CAB3-A5EA-4B2D-B50B-E530FF413EB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2431" y="0"/>
            <a:ext cx="12189570" cy="6858000"/>
          </a:xfrm>
          <a:prstGeom prst="rect">
            <a:avLst/>
          </a:prstGeom>
        </p:spPr>
      </p:pic>
    </p:spTree>
    <p:extLst>
      <p:ext uri="{BB962C8B-B14F-4D97-AF65-F5344CB8AC3E}">
        <p14:creationId xmlns:p14="http://schemas.microsoft.com/office/powerpoint/2010/main" val="340240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tiff"/><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tif"/><Relationship Id="rId4" Type="http://schemas.openxmlformats.org/officeDocument/2006/relationships/hyperlink" Target="https://www.nwcg.gov/posi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gcc02.safelinks.protection.outlook.com/?url=https%3A%2F%2Fwww.nwcg.gov%2Fcommittees%2Fpublic-information-officer-subcommittee&amp;data=04%7C01%7Csascherf%40blm.gov%7Ce23632bc608c4884843c08d92552c521%7C0693b5ba4b184d7b9341f32f400a5494%7C0%7C0%7C637581859718914398%7CUnknown%7CTWFpbGZsb3d8eyJWIjoiMC4wLjAwMDAiLCJQIjoiV2luMzIiLCJBTiI6Ik1haWwiLCJXVCI6Mn0%3D%7C1000&amp;sdata=OhHaOv5X6PRTC9rzagmh0r1d7cCuIIK2Ppm8v5K106I%3D&amp;reserved=0" TargetMode="External"/><Relationship Id="rId4" Type="http://schemas.openxmlformats.org/officeDocument/2006/relationships/image" Target="../media/image34.tiff"/></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inyurl.com/IMRRinfo" TargetMode="External"/><Relationship Id="rId2" Type="http://schemas.openxmlformats.org/officeDocument/2006/relationships/hyperlink" Target="https://www.wildfirelessons.ne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IMRRinvite" TargetMode="External"/><Relationship Id="rId2" Type="http://schemas.openxmlformats.org/officeDocument/2006/relationships/hyperlink" Target="https://tinyurl.com/IMRRPIOOneNot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iwfirp.nwcg.gov/"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in-form-nifc.hub.arcgis.com/" TargetMode="External"/><Relationship Id="rId2" Type="http://schemas.openxmlformats.org/officeDocument/2006/relationships/hyperlink" Target="https://iiahelpdesk.nwcg.gov/"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mailto:inform@firenet.gov"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jpeg"/><Relationship Id="rId7" Type="http://schemas.openxmlformats.org/officeDocument/2006/relationships/hyperlink" Target="https://gcc02.safelinks.protection.outlook.com/?url=https%3A%2F%2Fforms.office.com%2FPages%2FResponsePage.aspx%3Fid%3D4F2CSwVwPUuaFHhBHyhmA8ApfuX5-hRCpry4R9EH6WlUME1USjgyVVJHUENJQjJVUEU1RlU2UjdZUy4u&amp;data=04%7C01%7CBLM_FA_NIFC_Comments%40blm.gov%7C64221047b3a044cf97c108d8dda1b260%7C0693b5ba4b184d7b9341f32f400a5494%7C0%7C0%7C637503033862765724%7CUnknown%7CTWFpbGZsb3d8eyJWIjoiMC4wLjAwMDAiLCJQIjoiV2luMzIiLCJBTiI6Ik1haWwiLCJXVCI6Mn0%3D%7C1000&amp;sdata=pJZ34foXPpfVBkuO%2B64oaJ9EC2snzKHBBBoh0n6z264%3D&amp;reserved=0" TargetMode="External"/><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hyperlink" Target="https://data-nifc.opendata.arcgis.com/" TargetMode="External"/><Relationship Id="rId5" Type="http://schemas.openxmlformats.org/officeDocument/2006/relationships/hyperlink" Target="https://egp.nwcg.gov/egp/default.aspx?ReturnUrl=%2fegp%2fLaunchpad.aspx" TargetMode="External"/><Relationship Id="rId4" Type="http://schemas.openxmlformats.org/officeDocument/2006/relationships/hyperlink" Target="ftp://ftp.wildfire.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tiff"/><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6685-C807-4BA9-BED2-C0A48CCE25B9}"/>
              </a:ext>
            </a:extLst>
          </p:cNvPr>
          <p:cNvSpPr>
            <a:spLocks noGrp="1"/>
          </p:cNvSpPr>
          <p:nvPr>
            <p:ph type="ctrTitle"/>
          </p:nvPr>
        </p:nvSpPr>
        <p:spPr>
          <a:xfrm>
            <a:off x="4763635" y="2588418"/>
            <a:ext cx="6130506" cy="1681163"/>
          </a:xfrm>
        </p:spPr>
        <p:txBody>
          <a:bodyPr>
            <a:normAutofit fontScale="90000"/>
          </a:bodyPr>
          <a:lstStyle/>
          <a:p>
            <a:r>
              <a:rPr lang="en-US" dirty="0"/>
              <a:t>#FireYear2021 NIFC PIO Webinar</a:t>
            </a:r>
          </a:p>
        </p:txBody>
      </p:sp>
    </p:spTree>
    <p:extLst>
      <p:ext uri="{BB962C8B-B14F-4D97-AF65-F5344CB8AC3E}">
        <p14:creationId xmlns:p14="http://schemas.microsoft.com/office/powerpoint/2010/main" val="375326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B738-E1E8-470D-9F0B-948EB2669313}"/>
              </a:ext>
            </a:extLst>
          </p:cNvPr>
          <p:cNvSpPr>
            <a:spLocks noGrp="1"/>
          </p:cNvSpPr>
          <p:nvPr>
            <p:ph type="title"/>
          </p:nvPr>
        </p:nvSpPr>
        <p:spPr>
          <a:xfrm>
            <a:off x="2226342" y="1940963"/>
            <a:ext cx="4932217" cy="2046175"/>
          </a:xfrm>
        </p:spPr>
        <p:txBody>
          <a:bodyPr/>
          <a:lstStyle/>
          <a:p>
            <a:r>
              <a:rPr lang="en-US" dirty="0"/>
              <a:t>NIFC.gov and the PIO Bulletin Board</a:t>
            </a:r>
          </a:p>
        </p:txBody>
      </p:sp>
      <p:pic>
        <p:nvPicPr>
          <p:cNvPr id="5" name="Content Placeholder 4" descr="A person smiling for the camera&#10;&#10;Description automatically generated with medium confidence">
            <a:extLst>
              <a:ext uri="{FF2B5EF4-FFF2-40B4-BE49-F238E27FC236}">
                <a16:creationId xmlns:a16="http://schemas.microsoft.com/office/drawing/2014/main" id="{8E03667D-0E75-49C8-B37E-8315EA6D2E0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40485" y="852266"/>
            <a:ext cx="4223571" cy="42235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55BC645A-8B1F-4E42-BEA0-4ED919F13543}"/>
              </a:ext>
            </a:extLst>
          </p:cNvPr>
          <p:cNvSpPr txBox="1"/>
          <p:nvPr/>
        </p:nvSpPr>
        <p:spPr>
          <a:xfrm>
            <a:off x="8333694" y="5290588"/>
            <a:ext cx="2467342"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Sheri Ascherfeld, BLM</a:t>
            </a:r>
          </a:p>
        </p:txBody>
      </p:sp>
    </p:spTree>
    <p:extLst>
      <p:ext uri="{BB962C8B-B14F-4D97-AF65-F5344CB8AC3E}">
        <p14:creationId xmlns:p14="http://schemas.microsoft.com/office/powerpoint/2010/main" val="284295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B0D4F-C02B-4028-9049-BDC581C97CEE}"/>
              </a:ext>
            </a:extLst>
          </p:cNvPr>
          <p:cNvSpPr/>
          <p:nvPr/>
        </p:nvSpPr>
        <p:spPr>
          <a:xfrm>
            <a:off x="7865658" y="1214652"/>
            <a:ext cx="4326341" cy="5643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ACEAD6-1D23-4EF6-B29D-D54D147F4CAD}"/>
              </a:ext>
            </a:extLst>
          </p:cNvPr>
          <p:cNvSpPr>
            <a:spLocks noGrp="1"/>
          </p:cNvSpPr>
          <p:nvPr>
            <p:ph idx="1"/>
          </p:nvPr>
        </p:nvSpPr>
        <p:spPr>
          <a:xfrm>
            <a:off x="8202304" y="1978925"/>
            <a:ext cx="3989696" cy="3916907"/>
          </a:xfrm>
        </p:spPr>
        <p:txBody>
          <a:bodyPr>
            <a:normAutofit/>
          </a:bodyPr>
          <a:lstStyle/>
          <a:p>
            <a:pPr>
              <a:lnSpc>
                <a:spcPct val="150000"/>
              </a:lnSpc>
            </a:pPr>
            <a:r>
              <a:rPr lang="en-US" sz="3600" dirty="0">
                <a:solidFill>
                  <a:schemeClr val="bg1"/>
                </a:solidFill>
              </a:rPr>
              <a:t>Accessible </a:t>
            </a:r>
          </a:p>
          <a:p>
            <a:pPr>
              <a:lnSpc>
                <a:spcPct val="150000"/>
              </a:lnSpc>
            </a:pPr>
            <a:r>
              <a:rPr lang="en-US" sz="3600" dirty="0">
                <a:solidFill>
                  <a:schemeClr val="bg1"/>
                </a:solidFill>
              </a:rPr>
              <a:t>Search feature</a:t>
            </a:r>
          </a:p>
          <a:p>
            <a:pPr>
              <a:lnSpc>
                <a:spcPct val="150000"/>
              </a:lnSpc>
            </a:pPr>
            <a:r>
              <a:rPr lang="en-US" sz="3600" dirty="0">
                <a:solidFill>
                  <a:schemeClr val="bg1"/>
                </a:solidFill>
              </a:rPr>
              <a:t>Automation</a:t>
            </a:r>
          </a:p>
          <a:p>
            <a:pPr>
              <a:lnSpc>
                <a:spcPct val="150000"/>
              </a:lnSpc>
            </a:pPr>
            <a:r>
              <a:rPr lang="en-US" sz="3600" dirty="0">
                <a:solidFill>
                  <a:schemeClr val="bg1"/>
                </a:solidFill>
              </a:rPr>
              <a:t>Submit photos</a:t>
            </a:r>
          </a:p>
          <a:p>
            <a:pPr>
              <a:lnSpc>
                <a:spcPct val="150000"/>
              </a:lnSpc>
            </a:pPr>
            <a:endParaRPr lang="en-US" sz="3600" dirty="0">
              <a:solidFill>
                <a:schemeClr val="bg1"/>
              </a:solidFill>
            </a:endParaRPr>
          </a:p>
        </p:txBody>
      </p:sp>
    </p:spTree>
    <p:extLst>
      <p:ext uri="{BB962C8B-B14F-4D97-AF65-F5344CB8AC3E}">
        <p14:creationId xmlns:p14="http://schemas.microsoft.com/office/powerpoint/2010/main" val="233710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1A2A-85C6-460B-9A4C-925E7BED7775}"/>
              </a:ext>
            </a:extLst>
          </p:cNvPr>
          <p:cNvSpPr>
            <a:spLocks noGrp="1"/>
          </p:cNvSpPr>
          <p:nvPr>
            <p:ph type="title"/>
          </p:nvPr>
        </p:nvSpPr>
        <p:spPr>
          <a:xfrm>
            <a:off x="2008565" y="387400"/>
            <a:ext cx="3955506" cy="2168388"/>
          </a:xfrm>
        </p:spPr>
        <p:txBody>
          <a:bodyPr/>
          <a:lstStyle/>
          <a:p>
            <a:r>
              <a:rPr lang="en-US" dirty="0"/>
              <a:t>PIO Bulletin Board</a:t>
            </a:r>
          </a:p>
        </p:txBody>
      </p:sp>
      <p:pic>
        <p:nvPicPr>
          <p:cNvPr id="5" name="Content Placeholder 4" descr="Graphical user interface, text, application&#10;&#10;Description automatically generated">
            <a:extLst>
              <a:ext uri="{FF2B5EF4-FFF2-40B4-BE49-F238E27FC236}">
                <a16:creationId xmlns:a16="http://schemas.microsoft.com/office/drawing/2014/main" id="{0B31F236-5DC4-4EF2-A343-29053782DA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868618" y="387400"/>
            <a:ext cx="5727507" cy="3504832"/>
          </a:xfrm>
        </p:spPr>
      </p:pic>
      <p:pic>
        <p:nvPicPr>
          <p:cNvPr id="7" name="Picture 6" descr="Graphical user interface, text, application&#10;&#10;Description automatically generated">
            <a:extLst>
              <a:ext uri="{FF2B5EF4-FFF2-40B4-BE49-F238E27FC236}">
                <a16:creationId xmlns:a16="http://schemas.microsoft.com/office/drawing/2014/main" id="{787DF607-4456-4C67-B135-0F9F2ACFE3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939"/>
          <a:stretch/>
        </p:blipFill>
        <p:spPr>
          <a:xfrm rot="390393">
            <a:off x="9717865" y="2951110"/>
            <a:ext cx="1929800" cy="3294950"/>
          </a:xfrm>
          <a:prstGeom prst="rect">
            <a:avLst/>
          </a:prstGeom>
          <a:ln w="28575">
            <a:solidFill>
              <a:schemeClr val="tx1"/>
            </a:solidFill>
          </a:ln>
        </p:spPr>
      </p:pic>
      <p:sp>
        <p:nvSpPr>
          <p:cNvPr id="8" name="TextBox 7">
            <a:extLst>
              <a:ext uri="{FF2B5EF4-FFF2-40B4-BE49-F238E27FC236}">
                <a16:creationId xmlns:a16="http://schemas.microsoft.com/office/drawing/2014/main" id="{4CE2C0CF-2445-405E-9751-50BF4BF9ED1E}"/>
              </a:ext>
            </a:extLst>
          </p:cNvPr>
          <p:cNvSpPr txBox="1"/>
          <p:nvPr/>
        </p:nvSpPr>
        <p:spPr>
          <a:xfrm>
            <a:off x="2008566" y="2504794"/>
            <a:ext cx="3628040" cy="3323987"/>
          </a:xfrm>
          <a:prstGeom prst="rect">
            <a:avLst/>
          </a:prstGeom>
          <a:noFill/>
        </p:spPr>
        <p:txBody>
          <a:bodyPr wrap="square" rtlCol="0">
            <a:spAutoFit/>
          </a:bodyPr>
          <a:lstStyle/>
          <a:p>
            <a:pPr marL="285750" indent="-285750">
              <a:spcAft>
                <a:spcPts val="3000"/>
              </a:spcAft>
              <a:buFont typeface="Arial" panose="020B0604020202020204" pitchFamily="34" charset="0"/>
              <a:buChar char="•"/>
            </a:pPr>
            <a:r>
              <a:rPr lang="en-US" sz="3200" dirty="0"/>
              <a:t>Tools and guidance</a:t>
            </a:r>
          </a:p>
          <a:p>
            <a:pPr marL="285750" indent="-285750">
              <a:spcAft>
                <a:spcPts val="3000"/>
              </a:spcAft>
              <a:buFont typeface="Arial" panose="020B0604020202020204" pitchFamily="34" charset="0"/>
              <a:buChar char="•"/>
            </a:pPr>
            <a:r>
              <a:rPr lang="en-US" sz="3200" dirty="0"/>
              <a:t>Information updated often</a:t>
            </a:r>
          </a:p>
          <a:p>
            <a:pPr marL="285750" indent="-285750">
              <a:spcAft>
                <a:spcPts val="3000"/>
              </a:spcAft>
              <a:buFont typeface="Arial" panose="020B0604020202020204" pitchFamily="34" charset="0"/>
              <a:buChar char="•"/>
            </a:pPr>
            <a:r>
              <a:rPr lang="en-US" sz="3200" dirty="0"/>
              <a:t>Your suggestions are welcome</a:t>
            </a:r>
          </a:p>
        </p:txBody>
      </p:sp>
    </p:spTree>
    <p:extLst>
      <p:ext uri="{BB962C8B-B14F-4D97-AF65-F5344CB8AC3E}">
        <p14:creationId xmlns:p14="http://schemas.microsoft.com/office/powerpoint/2010/main" val="2977679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9BED778-0759-41A8-9C5C-B321A31D3801}"/>
              </a:ext>
            </a:extLst>
          </p:cNvPr>
          <p:cNvSpPr>
            <a:spLocks noGrp="1"/>
          </p:cNvSpPr>
          <p:nvPr>
            <p:ph type="title"/>
          </p:nvPr>
        </p:nvSpPr>
        <p:spPr>
          <a:xfrm>
            <a:off x="2226342" y="1940963"/>
            <a:ext cx="4932217" cy="2046175"/>
          </a:xfrm>
        </p:spPr>
        <p:txBody>
          <a:bodyPr/>
          <a:lstStyle/>
          <a:p>
            <a:r>
              <a:rPr lang="en-US" dirty="0">
                <a:solidFill>
                  <a:schemeClr val="bg1"/>
                </a:solidFill>
              </a:rPr>
              <a:t>Biden/Harris</a:t>
            </a:r>
            <a:br>
              <a:rPr lang="en-US" dirty="0">
                <a:solidFill>
                  <a:schemeClr val="bg1"/>
                </a:solidFill>
              </a:rPr>
            </a:br>
            <a:r>
              <a:rPr lang="en-US" dirty="0">
                <a:solidFill>
                  <a:schemeClr val="bg1"/>
                </a:solidFill>
              </a:rPr>
              <a:t>Administration</a:t>
            </a:r>
            <a:br>
              <a:rPr lang="en-US" dirty="0">
                <a:solidFill>
                  <a:schemeClr val="bg1"/>
                </a:solidFill>
              </a:rPr>
            </a:br>
            <a:r>
              <a:rPr lang="en-US" dirty="0">
                <a:solidFill>
                  <a:schemeClr val="bg1"/>
                </a:solidFill>
              </a:rPr>
              <a:t>Priorities</a:t>
            </a:r>
          </a:p>
        </p:txBody>
      </p:sp>
      <p:sp>
        <p:nvSpPr>
          <p:cNvPr id="23" name="TextBox 22">
            <a:extLst>
              <a:ext uri="{FF2B5EF4-FFF2-40B4-BE49-F238E27FC236}">
                <a16:creationId xmlns:a16="http://schemas.microsoft.com/office/drawing/2014/main" id="{B83D8AF4-90F8-4E7A-AC08-D509409C9983}"/>
              </a:ext>
            </a:extLst>
          </p:cNvPr>
          <p:cNvSpPr txBox="1"/>
          <p:nvPr/>
        </p:nvSpPr>
        <p:spPr>
          <a:xfrm>
            <a:off x="7822417" y="5056148"/>
            <a:ext cx="2521844"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Jessica Gardetto, BLM</a:t>
            </a:r>
          </a:p>
        </p:txBody>
      </p:sp>
      <p:pic>
        <p:nvPicPr>
          <p:cNvPr id="24" name="Picture 23" descr="A person posing for the camera&#10;&#10;Description automatically generated">
            <a:extLst>
              <a:ext uri="{FF2B5EF4-FFF2-40B4-BE49-F238E27FC236}">
                <a16:creationId xmlns:a16="http://schemas.microsoft.com/office/drawing/2014/main" id="{307AA362-426B-4D07-AF9F-FEA8EBDA98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51922" y="745428"/>
            <a:ext cx="4058529" cy="40585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5475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C4F3-A022-4572-9A26-BA70FC160B88}"/>
              </a:ext>
            </a:extLst>
          </p:cNvPr>
          <p:cNvSpPr>
            <a:spLocks noGrp="1"/>
          </p:cNvSpPr>
          <p:nvPr>
            <p:ph type="title"/>
          </p:nvPr>
        </p:nvSpPr>
        <p:spPr>
          <a:xfrm>
            <a:off x="2033516" y="373753"/>
            <a:ext cx="10044753" cy="1219200"/>
          </a:xfrm>
        </p:spPr>
        <p:txBody>
          <a:bodyPr>
            <a:normAutofit/>
          </a:bodyPr>
          <a:lstStyle/>
          <a:p>
            <a:r>
              <a:rPr lang="en-US" sz="4000" dirty="0">
                <a:solidFill>
                  <a:schemeClr val="bg1"/>
                </a:solidFill>
              </a:rPr>
              <a:t>Biden and Harris Administration Priorities</a:t>
            </a:r>
          </a:p>
        </p:txBody>
      </p:sp>
      <p:sp>
        <p:nvSpPr>
          <p:cNvPr id="5" name="Subtitle 2">
            <a:extLst>
              <a:ext uri="{FF2B5EF4-FFF2-40B4-BE49-F238E27FC236}">
                <a16:creationId xmlns:a16="http://schemas.microsoft.com/office/drawing/2014/main" id="{9D304BD5-C2BF-47AA-9CE8-30ACC6F2814A}"/>
              </a:ext>
            </a:extLst>
          </p:cNvPr>
          <p:cNvSpPr txBox="1">
            <a:spLocks/>
          </p:cNvSpPr>
          <p:nvPr/>
        </p:nvSpPr>
        <p:spPr>
          <a:xfrm>
            <a:off x="5064269" y="1403758"/>
            <a:ext cx="6130506" cy="4050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300000"/>
              </a:lnSpc>
              <a:buNone/>
            </a:pPr>
            <a:r>
              <a:rPr lang="en-US" dirty="0">
                <a:solidFill>
                  <a:schemeClr val="bg1"/>
                </a:solidFill>
              </a:rPr>
              <a:t>COVID-19</a:t>
            </a:r>
          </a:p>
          <a:p>
            <a:pPr marL="0" indent="0">
              <a:lnSpc>
                <a:spcPct val="300000"/>
              </a:lnSpc>
              <a:buNone/>
            </a:pPr>
            <a:r>
              <a:rPr lang="en-US" dirty="0">
                <a:solidFill>
                  <a:schemeClr val="bg1"/>
                </a:solidFill>
              </a:rPr>
              <a:t>Climate</a:t>
            </a:r>
          </a:p>
          <a:p>
            <a:pPr marL="0" indent="0">
              <a:lnSpc>
                <a:spcPct val="300000"/>
              </a:lnSpc>
              <a:buNone/>
            </a:pPr>
            <a:r>
              <a:rPr lang="en-US" dirty="0">
                <a:solidFill>
                  <a:schemeClr val="bg1"/>
                </a:solidFill>
              </a:rPr>
              <a:t>Racial Equity</a:t>
            </a:r>
          </a:p>
        </p:txBody>
      </p:sp>
      <p:grpSp>
        <p:nvGrpSpPr>
          <p:cNvPr id="15" name="Group 14">
            <a:extLst>
              <a:ext uri="{FF2B5EF4-FFF2-40B4-BE49-F238E27FC236}">
                <a16:creationId xmlns:a16="http://schemas.microsoft.com/office/drawing/2014/main" id="{38AC7A20-7A4F-4F30-AA43-65EE580F6E8F}"/>
              </a:ext>
            </a:extLst>
          </p:cNvPr>
          <p:cNvGrpSpPr/>
          <p:nvPr/>
        </p:nvGrpSpPr>
        <p:grpSpPr>
          <a:xfrm>
            <a:off x="3428299" y="1787399"/>
            <a:ext cx="1219200" cy="1219200"/>
            <a:chOff x="3398802" y="4009489"/>
            <a:chExt cx="1219200" cy="1219200"/>
          </a:xfrm>
        </p:grpSpPr>
        <p:sp>
          <p:nvSpPr>
            <p:cNvPr id="12" name="Oval 11">
              <a:extLst>
                <a:ext uri="{FF2B5EF4-FFF2-40B4-BE49-F238E27FC236}">
                  <a16:creationId xmlns:a16="http://schemas.microsoft.com/office/drawing/2014/main" id="{84D9E3F7-6BFF-490A-B24A-90C4284FC0DE}"/>
                </a:ext>
              </a:extLst>
            </p:cNvPr>
            <p:cNvSpPr/>
            <p:nvPr/>
          </p:nvSpPr>
          <p:spPr>
            <a:xfrm>
              <a:off x="3398802" y="4009489"/>
              <a:ext cx="1219200" cy="1219200"/>
            </a:xfrm>
            <a:prstGeom prst="ellipse">
              <a:avLst/>
            </a:prstGeom>
            <a:solidFill>
              <a:schemeClr val="accent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Graphic 6" descr="Covid-19 with solid fill">
              <a:extLst>
                <a:ext uri="{FF2B5EF4-FFF2-40B4-BE49-F238E27FC236}">
                  <a16:creationId xmlns:a16="http://schemas.microsoft.com/office/drawing/2014/main" id="{AA1DEAF3-3682-4B96-B0DE-36E80ADCC6F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51202" y="4161889"/>
              <a:ext cx="914400" cy="914400"/>
            </a:xfrm>
            <a:prstGeom prst="rect">
              <a:avLst/>
            </a:prstGeom>
          </p:spPr>
        </p:pic>
      </p:grpSp>
      <p:grpSp>
        <p:nvGrpSpPr>
          <p:cNvPr id="16" name="Group 15">
            <a:extLst>
              <a:ext uri="{FF2B5EF4-FFF2-40B4-BE49-F238E27FC236}">
                <a16:creationId xmlns:a16="http://schemas.microsoft.com/office/drawing/2014/main" id="{8DB4D21F-5950-4C72-937A-7734525318A2}"/>
              </a:ext>
            </a:extLst>
          </p:cNvPr>
          <p:cNvGrpSpPr/>
          <p:nvPr/>
        </p:nvGrpSpPr>
        <p:grpSpPr>
          <a:xfrm>
            <a:off x="3428299" y="3158999"/>
            <a:ext cx="1219200" cy="1219200"/>
            <a:chOff x="6246821" y="4009489"/>
            <a:chExt cx="1219200" cy="1219200"/>
          </a:xfrm>
        </p:grpSpPr>
        <p:sp>
          <p:nvSpPr>
            <p:cNvPr id="13" name="Oval 12">
              <a:extLst>
                <a:ext uri="{FF2B5EF4-FFF2-40B4-BE49-F238E27FC236}">
                  <a16:creationId xmlns:a16="http://schemas.microsoft.com/office/drawing/2014/main" id="{9642C471-D89A-4A3C-8BD9-391DB7472335}"/>
                </a:ext>
              </a:extLst>
            </p:cNvPr>
            <p:cNvSpPr/>
            <p:nvPr/>
          </p:nvSpPr>
          <p:spPr>
            <a:xfrm>
              <a:off x="6246821" y="4009489"/>
              <a:ext cx="1219200" cy="1219200"/>
            </a:xfrm>
            <a:prstGeom prst="ellipse">
              <a:avLst/>
            </a:prstGeom>
            <a:solidFill>
              <a:schemeClr val="accent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Graphic 8" descr="Sun with solid fill">
              <a:extLst>
                <a:ext uri="{FF2B5EF4-FFF2-40B4-BE49-F238E27FC236}">
                  <a16:creationId xmlns:a16="http://schemas.microsoft.com/office/drawing/2014/main" id="{AF70DFE7-AE20-4BB0-BDF4-0372FAAB00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99221" y="4161889"/>
              <a:ext cx="914400" cy="914400"/>
            </a:xfrm>
            <a:prstGeom prst="rect">
              <a:avLst/>
            </a:prstGeom>
          </p:spPr>
        </p:pic>
      </p:grpSp>
      <p:grpSp>
        <p:nvGrpSpPr>
          <p:cNvPr id="17" name="Group 16">
            <a:extLst>
              <a:ext uri="{FF2B5EF4-FFF2-40B4-BE49-F238E27FC236}">
                <a16:creationId xmlns:a16="http://schemas.microsoft.com/office/drawing/2014/main" id="{3A2BADE4-E4B7-4D15-9307-8DAC5A308AA7}"/>
              </a:ext>
            </a:extLst>
          </p:cNvPr>
          <p:cNvGrpSpPr/>
          <p:nvPr/>
        </p:nvGrpSpPr>
        <p:grpSpPr>
          <a:xfrm>
            <a:off x="3428299" y="4530599"/>
            <a:ext cx="1219200" cy="1219200"/>
            <a:chOff x="9094839" y="4009489"/>
            <a:chExt cx="1219200" cy="1219200"/>
          </a:xfrm>
        </p:grpSpPr>
        <p:sp>
          <p:nvSpPr>
            <p:cNvPr id="14" name="Oval 13">
              <a:extLst>
                <a:ext uri="{FF2B5EF4-FFF2-40B4-BE49-F238E27FC236}">
                  <a16:creationId xmlns:a16="http://schemas.microsoft.com/office/drawing/2014/main" id="{1D58D1C2-A8C8-497A-8288-9866C6FD32C5}"/>
                </a:ext>
              </a:extLst>
            </p:cNvPr>
            <p:cNvSpPr/>
            <p:nvPr/>
          </p:nvSpPr>
          <p:spPr>
            <a:xfrm>
              <a:off x="9094839" y="4009489"/>
              <a:ext cx="1219200" cy="1219200"/>
            </a:xfrm>
            <a:prstGeom prst="ellipse">
              <a:avLst/>
            </a:prstGeom>
            <a:solidFill>
              <a:schemeClr val="accent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Graphic 10" descr="Users with solid fill">
              <a:extLst>
                <a:ext uri="{FF2B5EF4-FFF2-40B4-BE49-F238E27FC236}">
                  <a16:creationId xmlns:a16="http://schemas.microsoft.com/office/drawing/2014/main" id="{E9C0FB61-DA2A-4282-B214-AF4709F18D0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247239" y="4161889"/>
              <a:ext cx="914400" cy="914400"/>
            </a:xfrm>
            <a:prstGeom prst="rect">
              <a:avLst/>
            </a:prstGeom>
          </p:spPr>
        </p:pic>
      </p:grpSp>
    </p:spTree>
    <p:extLst>
      <p:ext uri="{BB962C8B-B14F-4D97-AF65-F5344CB8AC3E}">
        <p14:creationId xmlns:p14="http://schemas.microsoft.com/office/powerpoint/2010/main" val="3592502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B7B4-64B5-41F6-AFD3-0EA6AE46DC84}"/>
              </a:ext>
            </a:extLst>
          </p:cNvPr>
          <p:cNvSpPr>
            <a:spLocks noGrp="1"/>
          </p:cNvSpPr>
          <p:nvPr>
            <p:ph type="title"/>
          </p:nvPr>
        </p:nvSpPr>
        <p:spPr>
          <a:xfrm>
            <a:off x="2251291" y="1636431"/>
            <a:ext cx="4129846" cy="2182634"/>
          </a:xfrm>
        </p:spPr>
        <p:txBody>
          <a:bodyPr>
            <a:normAutofit/>
          </a:bodyPr>
          <a:lstStyle/>
          <a:p>
            <a:r>
              <a:rPr lang="en-US" b="0" i="0" dirty="0">
                <a:solidFill>
                  <a:srgbClr val="000000"/>
                </a:solidFill>
                <a:effectLst/>
                <a:latin typeface="Roboto Black" panose="02000000000000000000" pitchFamily="2" charset="0"/>
                <a:ea typeface="Roboto Black" panose="02000000000000000000" pitchFamily="2" charset="0"/>
              </a:rPr>
              <a:t>Updates from </a:t>
            </a:r>
            <a:br>
              <a:rPr lang="en-US" b="0" i="0" dirty="0">
                <a:solidFill>
                  <a:srgbClr val="000000"/>
                </a:solidFill>
                <a:effectLst/>
                <a:latin typeface="Roboto Black" panose="02000000000000000000" pitchFamily="2" charset="0"/>
                <a:ea typeface="Roboto Black" panose="02000000000000000000" pitchFamily="2" charset="0"/>
              </a:rPr>
            </a:br>
            <a:r>
              <a:rPr lang="en-US" b="0" i="0" dirty="0">
                <a:solidFill>
                  <a:srgbClr val="000000"/>
                </a:solidFill>
                <a:effectLst/>
                <a:latin typeface="Roboto Black" panose="02000000000000000000" pitchFamily="2" charset="0"/>
                <a:ea typeface="Roboto Black" panose="02000000000000000000" pitchFamily="2" charset="0"/>
              </a:rPr>
              <a:t>the NWCG PIO</a:t>
            </a:r>
            <a:br>
              <a:rPr lang="en-US" b="0" i="0" dirty="0">
                <a:solidFill>
                  <a:srgbClr val="000000"/>
                </a:solidFill>
                <a:effectLst/>
                <a:latin typeface="Roboto Black" panose="02000000000000000000" pitchFamily="2" charset="0"/>
                <a:ea typeface="Roboto Black" panose="02000000000000000000" pitchFamily="2" charset="0"/>
              </a:rPr>
            </a:br>
            <a:r>
              <a:rPr lang="en-US" b="0" i="0" dirty="0">
                <a:solidFill>
                  <a:srgbClr val="000000"/>
                </a:solidFill>
                <a:effectLst/>
                <a:latin typeface="Roboto Black" panose="02000000000000000000" pitchFamily="2" charset="0"/>
                <a:ea typeface="Roboto Black" panose="02000000000000000000" pitchFamily="2" charset="0"/>
              </a:rPr>
              <a:t>Subcommittee</a:t>
            </a:r>
            <a:endParaRPr lang="en-US" dirty="0">
              <a:latin typeface="Roboto Black" panose="02000000000000000000" pitchFamily="2" charset="0"/>
              <a:ea typeface="Roboto Black" panose="02000000000000000000" pitchFamily="2" charset="0"/>
            </a:endParaRPr>
          </a:p>
        </p:txBody>
      </p:sp>
      <p:pic>
        <p:nvPicPr>
          <p:cNvPr id="4" name="Picture 3" descr="A person posing for the camera&#10;&#10;Description automatically generated">
            <a:extLst>
              <a:ext uri="{FF2B5EF4-FFF2-40B4-BE49-F238E27FC236}">
                <a16:creationId xmlns:a16="http://schemas.microsoft.com/office/drawing/2014/main" id="{2A6E2422-6D6C-4AAA-BF9B-08379CB5F4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96984" y="789608"/>
            <a:ext cx="4051004" cy="38762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806A72E-CAA9-40DE-A447-5D4746F5EFA0}"/>
              </a:ext>
            </a:extLst>
          </p:cNvPr>
          <p:cNvSpPr txBox="1"/>
          <p:nvPr/>
        </p:nvSpPr>
        <p:spPr>
          <a:xfrm>
            <a:off x="7854162" y="4928329"/>
            <a:ext cx="273664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Candice Stevenson, NPS</a:t>
            </a:r>
          </a:p>
        </p:txBody>
      </p:sp>
    </p:spTree>
    <p:extLst>
      <p:ext uri="{BB962C8B-B14F-4D97-AF65-F5344CB8AC3E}">
        <p14:creationId xmlns:p14="http://schemas.microsoft.com/office/powerpoint/2010/main" val="1055025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28CD57-39CA-470A-B57F-C81B4C21028B}"/>
              </a:ext>
            </a:extLst>
          </p:cNvPr>
          <p:cNvSpPr txBox="1">
            <a:spLocks/>
          </p:cNvSpPr>
          <p:nvPr/>
        </p:nvSpPr>
        <p:spPr>
          <a:xfrm>
            <a:off x="2101696" y="759928"/>
            <a:ext cx="5419982" cy="5690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dirty="0"/>
              <a:t>Submitted revision to the Media Interviews page in the IRPG (p 101) </a:t>
            </a:r>
          </a:p>
          <a:p>
            <a:pPr lvl="1">
              <a:spcAft>
                <a:spcPts val="2400"/>
              </a:spcAft>
            </a:pPr>
            <a:r>
              <a:rPr lang="en-US" dirty="0"/>
              <a:t>Topics include Media Visit, Media Interviews, and Social Media</a:t>
            </a:r>
          </a:p>
          <a:p>
            <a:pPr lvl="1">
              <a:spcAft>
                <a:spcPts val="2400"/>
              </a:spcAft>
            </a:pPr>
            <a:r>
              <a:rPr lang="en-US" dirty="0"/>
              <a:t>This revision should be in the 2022 version</a:t>
            </a:r>
          </a:p>
          <a:p>
            <a:pPr marL="182880">
              <a:spcBef>
                <a:spcPts val="1800"/>
              </a:spcBef>
              <a:spcAft>
                <a:spcPts val="2400"/>
              </a:spcAft>
            </a:pPr>
            <a:r>
              <a:rPr lang="en-US" dirty="0"/>
              <a:t>PIO1 and PIO2 updated IPDs are available for comment. </a:t>
            </a:r>
          </a:p>
          <a:p>
            <a:pPr lvl="1">
              <a:spcAft>
                <a:spcPts val="2400"/>
              </a:spcAft>
            </a:pPr>
            <a:r>
              <a:rPr lang="en-US" dirty="0">
                <a:hlinkClick r:id="rId4"/>
              </a:rPr>
              <a:t>https://www.nwcg.gov/positions</a:t>
            </a:r>
            <a:endParaRPr lang="en-US" dirty="0"/>
          </a:p>
        </p:txBody>
      </p:sp>
      <p:pic>
        <p:nvPicPr>
          <p:cNvPr id="4" name="Picture 3" descr="Text&#10;&#10;Description automatically generated">
            <a:extLst>
              <a:ext uri="{FF2B5EF4-FFF2-40B4-BE49-F238E27FC236}">
                <a16:creationId xmlns:a16="http://schemas.microsoft.com/office/drawing/2014/main" id="{CBFB5829-D4BC-400E-ABF0-C5810E636F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72396" y="248649"/>
            <a:ext cx="4113253" cy="6360701"/>
          </a:xfrm>
          <a:prstGeom prst="rect">
            <a:avLst/>
          </a:prstGeom>
          <a:solidFill>
            <a:srgbClr val="FFFFFF">
              <a:shade val="85000"/>
            </a:srgbClr>
          </a:solidFill>
          <a:ln w="381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FE902C2-88BB-43FC-BC8E-3BD220595948}"/>
              </a:ext>
            </a:extLst>
          </p:cNvPr>
          <p:cNvSpPr txBox="1"/>
          <p:nvPr/>
        </p:nvSpPr>
        <p:spPr>
          <a:xfrm rot="687108">
            <a:off x="8867961" y="2431132"/>
            <a:ext cx="2319663"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dirty="0">
                <a:solidFill>
                  <a:schemeClr val="accent2">
                    <a:lumMod val="75000"/>
                  </a:schemeClr>
                </a:solidFill>
                <a:latin typeface="Stencil" panose="040409050D0802020404" pitchFamily="82" charset="0"/>
              </a:rPr>
              <a:t>revision</a:t>
            </a:r>
          </a:p>
          <a:p>
            <a:pPr algn="ctr"/>
            <a:r>
              <a:rPr lang="en-US" sz="3600" dirty="0">
                <a:solidFill>
                  <a:schemeClr val="accent2">
                    <a:lumMod val="75000"/>
                  </a:schemeClr>
                </a:solidFill>
                <a:latin typeface="Stencil" panose="040409050D0802020404" pitchFamily="82" charset="0"/>
              </a:rPr>
              <a:t>In 2022</a:t>
            </a:r>
          </a:p>
        </p:txBody>
      </p:sp>
    </p:spTree>
    <p:extLst>
      <p:ext uri="{BB962C8B-B14F-4D97-AF65-F5344CB8AC3E}">
        <p14:creationId xmlns:p14="http://schemas.microsoft.com/office/powerpoint/2010/main" val="112981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indoor&#10;&#10;Description automatically generated">
            <a:extLst>
              <a:ext uri="{FF2B5EF4-FFF2-40B4-BE49-F238E27FC236}">
                <a16:creationId xmlns:a16="http://schemas.microsoft.com/office/drawing/2014/main" id="{0A3EA106-8E92-4657-AF87-68D371C85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DC8CE71-91BC-4091-A0C8-B5EC44433594}"/>
              </a:ext>
            </a:extLst>
          </p:cNvPr>
          <p:cNvSpPr/>
          <p:nvPr/>
        </p:nvSpPr>
        <p:spPr>
          <a:xfrm>
            <a:off x="496591" y="693297"/>
            <a:ext cx="816077" cy="37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CF9FBD-1CCE-4FC8-8663-3741CA561B64}"/>
              </a:ext>
            </a:extLst>
          </p:cNvPr>
          <p:cNvSpPr/>
          <p:nvPr/>
        </p:nvSpPr>
        <p:spPr>
          <a:xfrm>
            <a:off x="454668" y="2286000"/>
            <a:ext cx="3438906" cy="265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10;&#10;Description automatically generated with low confidence">
            <a:extLst>
              <a:ext uri="{FF2B5EF4-FFF2-40B4-BE49-F238E27FC236}">
                <a16:creationId xmlns:a16="http://schemas.microsoft.com/office/drawing/2014/main" id="{BC389652-54FB-40D0-B622-F641784FCF27}"/>
              </a:ext>
            </a:extLst>
          </p:cNvPr>
          <p:cNvPicPr>
            <a:picLocks noChangeAspect="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 y="-10748"/>
            <a:ext cx="1632155" cy="6879499"/>
          </a:xfrm>
          <a:prstGeom prst="rect">
            <a:avLst/>
          </a:prstGeom>
        </p:spPr>
      </p:pic>
      <p:sp>
        <p:nvSpPr>
          <p:cNvPr id="5" name="Content Placeholder 4">
            <a:extLst>
              <a:ext uri="{FF2B5EF4-FFF2-40B4-BE49-F238E27FC236}">
                <a16:creationId xmlns:a16="http://schemas.microsoft.com/office/drawing/2014/main" id="{9228CD57-39CA-470A-B57F-C81B4C21028B}"/>
              </a:ext>
            </a:extLst>
          </p:cNvPr>
          <p:cNvSpPr txBox="1">
            <a:spLocks/>
          </p:cNvSpPr>
          <p:nvPr/>
        </p:nvSpPr>
        <p:spPr>
          <a:xfrm>
            <a:off x="1278718" y="559338"/>
            <a:ext cx="4417890" cy="56709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Proposed PIOF standards and qualifications and PIOT (technician) position to be added and available to order in FY 2022. ​</a:t>
            </a:r>
            <a:br>
              <a:rPr lang="en-US"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Next year, PIOSC plans to complete revisions to PIOF task book and continue to work with NWCG on training revisions (S-110, </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S-130, S-203).​</a:t>
            </a:r>
          </a:p>
        </p:txBody>
      </p:sp>
      <p:sp>
        <p:nvSpPr>
          <p:cNvPr id="2" name="TextBox 1">
            <a:extLst>
              <a:ext uri="{FF2B5EF4-FFF2-40B4-BE49-F238E27FC236}">
                <a16:creationId xmlns:a16="http://schemas.microsoft.com/office/drawing/2014/main" id="{9240AA3A-0248-4A7F-95C8-A70289D05618}"/>
              </a:ext>
            </a:extLst>
          </p:cNvPr>
          <p:cNvSpPr txBox="1"/>
          <p:nvPr/>
        </p:nvSpPr>
        <p:spPr>
          <a:xfrm>
            <a:off x="1455009" y="5830153"/>
            <a:ext cx="5377178" cy="400110"/>
          </a:xfrm>
          <a:prstGeom prst="rect">
            <a:avLst/>
          </a:prstGeom>
          <a:noFill/>
        </p:spPr>
        <p:txBody>
          <a:bodyPr wrap="none" rtlCol="0">
            <a:spAutoFit/>
          </a:bodyPr>
          <a:lstStyle/>
          <a:p>
            <a:r>
              <a:rPr lang="en-US" sz="2000" b="0" i="0" dirty="0">
                <a:effectLst/>
                <a:latin typeface="Calibri" panose="020F0502020204030204" pitchFamily="34" charset="0"/>
                <a:hlinkClick r:id="rId5" tooltip="Original URL: https://www.nwcg.gov/committees/public-information-officer-subcommittee. Click or tap if you trust this link."/>
              </a:rPr>
              <a:t>Public Information Officer Subcommittee | NWCG</a:t>
            </a:r>
            <a:endParaRPr lang="en-US" sz="2000" dirty="0"/>
          </a:p>
        </p:txBody>
      </p:sp>
    </p:spTree>
    <p:extLst>
      <p:ext uri="{BB962C8B-B14F-4D97-AF65-F5344CB8AC3E}">
        <p14:creationId xmlns:p14="http://schemas.microsoft.com/office/powerpoint/2010/main" val="420874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3BCE-BA66-42A5-B089-42B5C7CBFB82}"/>
              </a:ext>
            </a:extLst>
          </p:cNvPr>
          <p:cNvSpPr>
            <a:spLocks noGrp="1"/>
          </p:cNvSpPr>
          <p:nvPr>
            <p:ph type="title"/>
          </p:nvPr>
        </p:nvSpPr>
        <p:spPr>
          <a:xfrm>
            <a:off x="1819090" y="413739"/>
            <a:ext cx="6696066" cy="3015261"/>
          </a:xfrm>
        </p:spPr>
        <p:txBody>
          <a:bodyPr>
            <a:normAutofit/>
          </a:bodyPr>
          <a:lstStyle/>
          <a:p>
            <a:r>
              <a:rPr lang="en-US" b="0" i="0" dirty="0">
                <a:solidFill>
                  <a:srgbClr val="000000"/>
                </a:solidFill>
                <a:effectLst/>
                <a:latin typeface="Roboto Black" panose="02000000000000000000" pitchFamily="2" charset="0"/>
                <a:ea typeface="Roboto Black" panose="02000000000000000000" pitchFamily="2" charset="0"/>
              </a:rPr>
              <a:t>Incident Management Remote Response</a:t>
            </a:r>
            <a:endParaRPr lang="en-US" dirty="0">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CE7FCB5A-23DC-4CA8-A07F-DA6D2106F30F}"/>
              </a:ext>
            </a:extLst>
          </p:cNvPr>
          <p:cNvSpPr txBox="1"/>
          <p:nvPr/>
        </p:nvSpPr>
        <p:spPr>
          <a:xfrm>
            <a:off x="8258789" y="5824961"/>
            <a:ext cx="2509020"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Michelle Fiddler, USFS</a:t>
            </a:r>
          </a:p>
        </p:txBody>
      </p:sp>
      <p:pic>
        <p:nvPicPr>
          <p:cNvPr id="5" name="Picture 4" descr="A person wearing glasses&#10;&#10;Description automatically generated with low confidence">
            <a:extLst>
              <a:ext uri="{FF2B5EF4-FFF2-40B4-BE49-F238E27FC236}">
                <a16:creationId xmlns:a16="http://schemas.microsoft.com/office/drawing/2014/main" id="{2DD00B68-5163-49E6-810C-56342FA765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9270" y="1331700"/>
            <a:ext cx="3960058" cy="41938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9827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3BCE-BA66-42A5-B089-42B5C7CBFB82}"/>
              </a:ext>
            </a:extLst>
          </p:cNvPr>
          <p:cNvSpPr>
            <a:spLocks noGrp="1"/>
          </p:cNvSpPr>
          <p:nvPr>
            <p:ph type="title"/>
          </p:nvPr>
        </p:nvSpPr>
        <p:spPr>
          <a:xfrm>
            <a:off x="1740008" y="190055"/>
            <a:ext cx="10166853" cy="965984"/>
          </a:xfrm>
        </p:spPr>
        <p:txBody>
          <a:bodyPr>
            <a:normAutofit fontScale="90000"/>
          </a:bodyPr>
          <a:lstStyle/>
          <a:p>
            <a:r>
              <a:rPr lang="en-US" sz="4000" b="0" i="0" dirty="0">
                <a:solidFill>
                  <a:schemeClr val="accent2">
                    <a:lumMod val="75000"/>
                  </a:schemeClr>
                </a:solidFill>
                <a:effectLst/>
                <a:latin typeface="Roboto Black" panose="02000000000000000000" pitchFamily="2" charset="0"/>
                <a:ea typeface="Roboto Black" panose="02000000000000000000" pitchFamily="2" charset="0"/>
              </a:rPr>
              <a:t>I</a:t>
            </a:r>
            <a:r>
              <a:rPr lang="en-US" sz="4000" b="0" i="0" dirty="0">
                <a:solidFill>
                  <a:srgbClr val="000000"/>
                </a:solidFill>
                <a:effectLst/>
                <a:latin typeface="Roboto Black" panose="02000000000000000000" pitchFamily="2" charset="0"/>
                <a:ea typeface="Roboto Black" panose="02000000000000000000" pitchFamily="2" charset="0"/>
              </a:rPr>
              <a:t>ncident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M</a:t>
            </a:r>
            <a:r>
              <a:rPr lang="en-US" sz="4000" b="0" i="0" dirty="0">
                <a:solidFill>
                  <a:srgbClr val="000000"/>
                </a:solidFill>
                <a:effectLst/>
                <a:latin typeface="Roboto Black" panose="02000000000000000000" pitchFamily="2" charset="0"/>
                <a:ea typeface="Roboto Black" panose="02000000000000000000" pitchFamily="2" charset="0"/>
              </a:rPr>
              <a:t>anagement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R</a:t>
            </a:r>
            <a:r>
              <a:rPr lang="en-US" sz="4000" b="0" i="0" dirty="0">
                <a:solidFill>
                  <a:srgbClr val="000000"/>
                </a:solidFill>
                <a:effectLst/>
                <a:latin typeface="Roboto Black" panose="02000000000000000000" pitchFamily="2" charset="0"/>
                <a:ea typeface="Roboto Black" panose="02000000000000000000" pitchFamily="2" charset="0"/>
              </a:rPr>
              <a:t>emote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R</a:t>
            </a:r>
            <a:r>
              <a:rPr lang="en-US" sz="4000" b="0" i="0" dirty="0">
                <a:solidFill>
                  <a:srgbClr val="000000"/>
                </a:solidFill>
                <a:effectLst/>
                <a:latin typeface="Roboto Black" panose="02000000000000000000" pitchFamily="2" charset="0"/>
                <a:ea typeface="Roboto Black" panose="02000000000000000000" pitchFamily="2" charset="0"/>
              </a:rPr>
              <a:t>esponse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IMRR</a:t>
            </a:r>
            <a:r>
              <a:rPr lang="en-US" sz="4000" b="0" i="0" dirty="0">
                <a:solidFill>
                  <a:srgbClr val="000000"/>
                </a:solidFill>
                <a:effectLst/>
                <a:latin typeface="Roboto Black" panose="02000000000000000000" pitchFamily="2" charset="0"/>
                <a:ea typeface="Roboto Black" panose="02000000000000000000" pitchFamily="2" charset="0"/>
              </a:rPr>
              <a:t>)</a:t>
            </a:r>
            <a:endParaRPr lang="en-US" sz="4000" dirty="0">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7F5B2AC8-F828-4C6D-9A8B-5C32CA70CFB4}"/>
              </a:ext>
            </a:extLst>
          </p:cNvPr>
          <p:cNvSpPr txBox="1"/>
          <p:nvPr/>
        </p:nvSpPr>
        <p:spPr>
          <a:xfrm>
            <a:off x="2487561" y="198611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B41EC2C9-111D-446E-9572-42E93B60462B}"/>
              </a:ext>
            </a:extLst>
          </p:cNvPr>
          <p:cNvSpPr txBox="1"/>
          <p:nvPr/>
        </p:nvSpPr>
        <p:spPr>
          <a:xfrm>
            <a:off x="2360514" y="977751"/>
            <a:ext cx="8925841" cy="369332"/>
          </a:xfrm>
          <a:prstGeom prst="rect">
            <a:avLst/>
          </a:prstGeom>
          <a:noFill/>
        </p:spPr>
        <p:txBody>
          <a:bodyPr wrap="none" rtlCol="0">
            <a:spAutoFit/>
          </a:bodyPr>
          <a:lstStyle/>
          <a:p>
            <a:r>
              <a:rPr lang="en-US" i="1" dirty="0">
                <a:latin typeface="Roboto" panose="02000000000000000000" pitchFamily="2" charset="0"/>
                <a:ea typeface="Roboto" panose="02000000000000000000" pitchFamily="2" charset="0"/>
              </a:rPr>
              <a:t>Connecting the Field – Sharing Interagency Incident Innovation – Building Best Practices</a:t>
            </a:r>
          </a:p>
        </p:txBody>
      </p:sp>
      <p:sp>
        <p:nvSpPr>
          <p:cNvPr id="7" name="TextBox 6">
            <a:extLst>
              <a:ext uri="{FF2B5EF4-FFF2-40B4-BE49-F238E27FC236}">
                <a16:creationId xmlns:a16="http://schemas.microsoft.com/office/drawing/2014/main" id="{D6DF0AD7-4BCD-4779-961A-6973FB8464A9}"/>
              </a:ext>
            </a:extLst>
          </p:cNvPr>
          <p:cNvSpPr txBox="1"/>
          <p:nvPr/>
        </p:nvSpPr>
        <p:spPr>
          <a:xfrm>
            <a:off x="3765602" y="1627463"/>
            <a:ext cx="6115664" cy="461665"/>
          </a:xfrm>
          <a:prstGeom prst="rect">
            <a:avLst/>
          </a:prstGeom>
          <a:noFill/>
        </p:spPr>
        <p:txBody>
          <a:bodyPr wrap="square">
            <a:spAutoFit/>
          </a:bodyPr>
          <a:lstStyle/>
          <a:p>
            <a:pPr algn="ctr"/>
            <a:r>
              <a:rPr lang="en-US" sz="2400" b="1" i="0" dirty="0">
                <a:solidFill>
                  <a:srgbClr val="000000"/>
                </a:solidFill>
                <a:effectLst/>
                <a:latin typeface="Roboto" panose="02000000000000000000" pitchFamily="2" charset="0"/>
                <a:ea typeface="Roboto" panose="02000000000000000000" pitchFamily="2" charset="0"/>
              </a:rPr>
              <a:t>Public Information Officers</a:t>
            </a:r>
            <a:endParaRPr lang="en-US" sz="2400" b="1" dirty="0">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B2477D6E-59C2-42F6-9FBA-17A5A1F9F67D}"/>
              </a:ext>
            </a:extLst>
          </p:cNvPr>
          <p:cNvSpPr txBox="1"/>
          <p:nvPr/>
        </p:nvSpPr>
        <p:spPr>
          <a:xfrm>
            <a:off x="2143429" y="2355448"/>
            <a:ext cx="9055513" cy="3323987"/>
          </a:xfrm>
          <a:prstGeom prst="rect">
            <a:avLst/>
          </a:prstGeom>
          <a:noFill/>
        </p:spPr>
        <p:txBody>
          <a:bodyPr wrap="square">
            <a:spAutoFit/>
          </a:bodyPr>
          <a:lstStyle/>
          <a:p>
            <a:pPr marL="285750" indent="-285750">
              <a:spcAft>
                <a:spcPts val="3000"/>
              </a:spcAft>
              <a:buFont typeface="Arial" panose="020B0604020202020204" pitchFamily="34" charset="0"/>
              <a:buChar char="•"/>
            </a:pPr>
            <a:r>
              <a:rPr lang="en-US" sz="2000" b="1" dirty="0">
                <a:latin typeface="Roboto" panose="02000000000000000000" pitchFamily="2" charset="0"/>
                <a:ea typeface="Roboto" panose="02000000000000000000" pitchFamily="2" charset="0"/>
                <a:cs typeface="Times New Roman" panose="02020603050405020304" pitchFamily="18" charset="0"/>
              </a:rPr>
              <a:t>Wildland Fire Lessons Learned Center </a:t>
            </a:r>
            <a:r>
              <a:rPr lang="en-US" sz="2000" b="1" dirty="0">
                <a:latin typeface="Roboto" panose="02000000000000000000" pitchFamily="2" charset="0"/>
                <a:ea typeface="Roboto" panose="02000000000000000000" pitchFamily="2" charset="0"/>
                <a:cs typeface="Times New Roman" panose="02020603050405020304" pitchFamily="18" charset="0"/>
                <a:hlinkClick r:id="rId2"/>
              </a:rPr>
              <a:t>wildfirelessons.net</a:t>
            </a:r>
            <a:r>
              <a:rPr lang="en-US" sz="2000" b="1" dirty="0">
                <a:latin typeface="Roboto" panose="02000000000000000000" pitchFamily="2" charset="0"/>
                <a:ea typeface="Roboto" panose="02000000000000000000" pitchFamily="2" charset="0"/>
                <a:cs typeface="Times New Roman" panose="02020603050405020304" pitchFamily="18" charset="0"/>
              </a:rPr>
              <a:t> &gt; Communities &gt; Incident Management Remote Response</a:t>
            </a:r>
            <a:r>
              <a:rPr lang="en-US" sz="2000" dirty="0">
                <a:latin typeface="Roboto" panose="02000000000000000000" pitchFamily="2"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hlinkClick r:id="rId3"/>
              </a:rPr>
              <a:t>https://tinyurl.com/IMRRinfo</a:t>
            </a:r>
            <a:r>
              <a:rPr lang="en-US" sz="2000" dirty="0">
                <a:latin typeface="Roboto" panose="02000000000000000000" pitchFamily="2" charset="0"/>
                <a:ea typeface="Roboto" panose="02000000000000000000" pitchFamily="2" charset="0"/>
              </a:rPr>
              <a:t>)</a:t>
            </a:r>
            <a:r>
              <a:rPr lang="en-US" sz="2000" dirty="0">
                <a:solidFill>
                  <a:srgbClr val="000000"/>
                </a:solidFill>
                <a:latin typeface="Roboto" panose="02000000000000000000" pitchFamily="2" charset="0"/>
                <a:ea typeface="Roboto" panose="02000000000000000000" pitchFamily="2" charset="0"/>
              </a:rPr>
              <a:t> </a:t>
            </a:r>
          </a:p>
          <a:p>
            <a:pPr marL="285750" indent="-285750">
              <a:spcAft>
                <a:spcPts val="30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The purpose of the IMRR community is to provide a single repository for information, best practices, and lessons learned from field practitioners, first responders, IMTs, and agency administrators responding to incidents in a remote environment. </a:t>
            </a:r>
          </a:p>
          <a:p>
            <a:pPr marL="285750" indent="-285750">
              <a:spcAft>
                <a:spcPts val="30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The knowledge collected on this forum will be available for future responses as changes from our "traditional" models are expected. </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5466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5E97-5143-487D-A840-AC84D5702E16}"/>
              </a:ext>
            </a:extLst>
          </p:cNvPr>
          <p:cNvSpPr>
            <a:spLocks noGrp="1"/>
          </p:cNvSpPr>
          <p:nvPr>
            <p:ph type="title"/>
          </p:nvPr>
        </p:nvSpPr>
        <p:spPr/>
        <p:txBody>
          <a:bodyPr/>
          <a:lstStyle/>
          <a:p>
            <a:r>
              <a:rPr lang="en-US" dirty="0"/>
              <a:t>Webinar Topics</a:t>
            </a:r>
          </a:p>
        </p:txBody>
      </p:sp>
      <p:sp>
        <p:nvSpPr>
          <p:cNvPr id="3" name="Content Placeholder 2">
            <a:extLst>
              <a:ext uri="{FF2B5EF4-FFF2-40B4-BE49-F238E27FC236}">
                <a16:creationId xmlns:a16="http://schemas.microsoft.com/office/drawing/2014/main" id="{BD15EB7F-0902-469E-B48F-E346FFD84FAD}"/>
              </a:ext>
            </a:extLst>
          </p:cNvPr>
          <p:cNvSpPr>
            <a:spLocks noGrp="1"/>
          </p:cNvSpPr>
          <p:nvPr>
            <p:ph idx="1"/>
          </p:nvPr>
        </p:nvSpPr>
        <p:spPr>
          <a:xfrm>
            <a:off x="3158835" y="1834252"/>
            <a:ext cx="8350239" cy="4454582"/>
          </a:xfrm>
        </p:spPr>
        <p:txBody>
          <a:bodyPr>
            <a:normAutofit fontScale="92500" lnSpcReduction="10000"/>
          </a:bodyPr>
          <a:lstStyle/>
          <a:p>
            <a:pPr algn="l">
              <a:buFont typeface="Arial" panose="020B0604020202020204" pitchFamily="34" charset="0"/>
              <a:buChar char="•"/>
            </a:pPr>
            <a:r>
              <a:rPr lang="en-US" b="0" i="0" dirty="0">
                <a:solidFill>
                  <a:srgbClr val="000000"/>
                </a:solidFill>
                <a:effectLst/>
              </a:rPr>
              <a:t>Introduction</a:t>
            </a:r>
          </a:p>
          <a:p>
            <a:pPr algn="l">
              <a:buFont typeface="Arial" panose="020B0604020202020204" pitchFamily="34" charset="0"/>
              <a:buChar char="•"/>
            </a:pPr>
            <a:r>
              <a:rPr lang="en-US" b="0" i="0" dirty="0">
                <a:solidFill>
                  <a:srgbClr val="000000"/>
                </a:solidFill>
                <a:effectLst/>
              </a:rPr>
              <a:t>Ongoing wildland fire response during COVID-19</a:t>
            </a:r>
          </a:p>
          <a:p>
            <a:pPr algn="l">
              <a:buFont typeface="Arial" panose="020B0604020202020204" pitchFamily="34" charset="0"/>
              <a:buChar char="•"/>
            </a:pPr>
            <a:r>
              <a:rPr lang="en-US" b="0" i="0" dirty="0">
                <a:solidFill>
                  <a:srgbClr val="000000"/>
                </a:solidFill>
                <a:effectLst/>
              </a:rPr>
              <a:t>National fire year themes</a:t>
            </a:r>
          </a:p>
          <a:p>
            <a:pPr algn="l">
              <a:buFont typeface="Arial" panose="020B0604020202020204" pitchFamily="34" charset="0"/>
              <a:buChar char="•"/>
            </a:pPr>
            <a:r>
              <a:rPr lang="en-US" b="0" i="0" dirty="0">
                <a:solidFill>
                  <a:srgbClr val="000000"/>
                </a:solidFill>
                <a:effectLst/>
              </a:rPr>
              <a:t>NIFC.gov and the PIO Bulletin Board</a:t>
            </a:r>
          </a:p>
          <a:p>
            <a:pPr algn="l">
              <a:buFont typeface="Arial" panose="020B0604020202020204" pitchFamily="34" charset="0"/>
              <a:buChar char="•"/>
            </a:pPr>
            <a:r>
              <a:rPr lang="en-US" b="0" i="0" dirty="0">
                <a:solidFill>
                  <a:srgbClr val="000000"/>
                </a:solidFill>
                <a:effectLst/>
              </a:rPr>
              <a:t>Biden/Harris Administration priorities</a:t>
            </a:r>
          </a:p>
          <a:p>
            <a:pPr algn="l">
              <a:buFont typeface="Arial" panose="020B0604020202020204" pitchFamily="34" charset="0"/>
              <a:buChar char="•"/>
            </a:pPr>
            <a:r>
              <a:rPr lang="en-US" b="0" i="0" dirty="0">
                <a:solidFill>
                  <a:srgbClr val="000000"/>
                </a:solidFill>
                <a:effectLst/>
              </a:rPr>
              <a:t>Updates from the NWCG PIO Subcommittee</a:t>
            </a:r>
          </a:p>
          <a:p>
            <a:pPr algn="l">
              <a:buFont typeface="Arial" panose="020B0604020202020204" pitchFamily="34" charset="0"/>
              <a:buChar char="•"/>
            </a:pPr>
            <a:r>
              <a:rPr lang="en-US" b="0" i="0" dirty="0">
                <a:solidFill>
                  <a:srgbClr val="000000"/>
                </a:solidFill>
                <a:effectLst/>
              </a:rPr>
              <a:t>Incident Management Remote Response</a:t>
            </a:r>
          </a:p>
          <a:p>
            <a:pPr algn="l">
              <a:buFont typeface="Arial" panose="020B0604020202020204" pitchFamily="34" charset="0"/>
              <a:buChar char="•"/>
            </a:pPr>
            <a:r>
              <a:rPr lang="en-US" b="0" i="0" dirty="0">
                <a:solidFill>
                  <a:srgbClr val="000000"/>
                </a:solidFill>
                <a:effectLst/>
              </a:rPr>
              <a:t>Social media</a:t>
            </a:r>
          </a:p>
          <a:p>
            <a:pPr algn="l">
              <a:buFont typeface="Arial" panose="020B0604020202020204" pitchFamily="34" charset="0"/>
              <a:buChar char="•"/>
            </a:pPr>
            <a:r>
              <a:rPr lang="en-US" b="0" i="0" dirty="0">
                <a:solidFill>
                  <a:srgbClr val="000000"/>
                </a:solidFill>
                <a:effectLst/>
              </a:rPr>
              <a:t>Information technologies update</a:t>
            </a:r>
          </a:p>
          <a:p>
            <a:pPr algn="l">
              <a:buFont typeface="Arial" panose="020B0604020202020204" pitchFamily="34" charset="0"/>
              <a:buChar char="•"/>
            </a:pPr>
            <a:r>
              <a:rPr lang="en-US" b="0" i="0" dirty="0">
                <a:solidFill>
                  <a:srgbClr val="000000"/>
                </a:solidFill>
                <a:effectLst/>
              </a:rPr>
              <a:t>Questions and answers</a:t>
            </a:r>
          </a:p>
          <a:p>
            <a:endParaRPr lang="en-US" dirty="0"/>
          </a:p>
        </p:txBody>
      </p:sp>
    </p:spTree>
    <p:extLst>
      <p:ext uri="{BB962C8B-B14F-4D97-AF65-F5344CB8AC3E}">
        <p14:creationId xmlns:p14="http://schemas.microsoft.com/office/powerpoint/2010/main" val="2886853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3BCE-BA66-42A5-B089-42B5C7CBFB82}"/>
              </a:ext>
            </a:extLst>
          </p:cNvPr>
          <p:cNvSpPr>
            <a:spLocks noGrp="1"/>
          </p:cNvSpPr>
          <p:nvPr>
            <p:ph type="title"/>
          </p:nvPr>
        </p:nvSpPr>
        <p:spPr>
          <a:xfrm>
            <a:off x="1740008" y="190055"/>
            <a:ext cx="10166853" cy="965984"/>
          </a:xfrm>
        </p:spPr>
        <p:txBody>
          <a:bodyPr>
            <a:normAutofit fontScale="90000"/>
          </a:bodyPr>
          <a:lstStyle/>
          <a:p>
            <a:r>
              <a:rPr lang="en-US" sz="4000" b="0" i="0" dirty="0">
                <a:solidFill>
                  <a:schemeClr val="accent2">
                    <a:lumMod val="75000"/>
                  </a:schemeClr>
                </a:solidFill>
                <a:effectLst/>
                <a:latin typeface="Roboto Black" panose="02000000000000000000" pitchFamily="2" charset="0"/>
                <a:ea typeface="Roboto Black" panose="02000000000000000000" pitchFamily="2" charset="0"/>
              </a:rPr>
              <a:t>I</a:t>
            </a:r>
            <a:r>
              <a:rPr lang="en-US" sz="4000" b="0" i="0" dirty="0">
                <a:solidFill>
                  <a:srgbClr val="000000"/>
                </a:solidFill>
                <a:effectLst/>
                <a:latin typeface="Roboto Black" panose="02000000000000000000" pitchFamily="2" charset="0"/>
                <a:ea typeface="Roboto Black" panose="02000000000000000000" pitchFamily="2" charset="0"/>
              </a:rPr>
              <a:t>ncident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M</a:t>
            </a:r>
            <a:r>
              <a:rPr lang="en-US" sz="4000" b="0" i="0" dirty="0">
                <a:solidFill>
                  <a:srgbClr val="000000"/>
                </a:solidFill>
                <a:effectLst/>
                <a:latin typeface="Roboto Black" panose="02000000000000000000" pitchFamily="2" charset="0"/>
                <a:ea typeface="Roboto Black" panose="02000000000000000000" pitchFamily="2" charset="0"/>
              </a:rPr>
              <a:t>anagement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R</a:t>
            </a:r>
            <a:r>
              <a:rPr lang="en-US" sz="4000" b="0" i="0" dirty="0">
                <a:solidFill>
                  <a:srgbClr val="000000"/>
                </a:solidFill>
                <a:effectLst/>
                <a:latin typeface="Roboto Black" panose="02000000000000000000" pitchFamily="2" charset="0"/>
                <a:ea typeface="Roboto Black" panose="02000000000000000000" pitchFamily="2" charset="0"/>
              </a:rPr>
              <a:t>emote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R</a:t>
            </a:r>
            <a:r>
              <a:rPr lang="en-US" sz="4000" b="0" i="0" dirty="0">
                <a:solidFill>
                  <a:srgbClr val="000000"/>
                </a:solidFill>
                <a:effectLst/>
                <a:latin typeface="Roboto Black" panose="02000000000000000000" pitchFamily="2" charset="0"/>
                <a:ea typeface="Roboto Black" panose="02000000000000000000" pitchFamily="2" charset="0"/>
              </a:rPr>
              <a:t>esponse (</a:t>
            </a:r>
            <a:r>
              <a:rPr lang="en-US" sz="4000" b="0" i="0" dirty="0">
                <a:solidFill>
                  <a:schemeClr val="accent2">
                    <a:lumMod val="75000"/>
                  </a:schemeClr>
                </a:solidFill>
                <a:effectLst/>
                <a:latin typeface="Roboto Black" panose="02000000000000000000" pitchFamily="2" charset="0"/>
                <a:ea typeface="Roboto Black" panose="02000000000000000000" pitchFamily="2" charset="0"/>
              </a:rPr>
              <a:t>IMRR</a:t>
            </a:r>
            <a:r>
              <a:rPr lang="en-US" sz="4000" b="0" i="0" dirty="0">
                <a:solidFill>
                  <a:srgbClr val="000000"/>
                </a:solidFill>
                <a:effectLst/>
                <a:latin typeface="Roboto Black" panose="02000000000000000000" pitchFamily="2" charset="0"/>
                <a:ea typeface="Roboto Black" panose="02000000000000000000" pitchFamily="2" charset="0"/>
              </a:rPr>
              <a:t>)</a:t>
            </a:r>
            <a:endParaRPr lang="en-US" sz="4000" dirty="0">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7F5B2AC8-F828-4C6D-9A8B-5C32CA70CFB4}"/>
              </a:ext>
            </a:extLst>
          </p:cNvPr>
          <p:cNvSpPr txBox="1"/>
          <p:nvPr/>
        </p:nvSpPr>
        <p:spPr>
          <a:xfrm>
            <a:off x="2487561" y="198611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B41EC2C9-111D-446E-9572-42E93B60462B}"/>
              </a:ext>
            </a:extLst>
          </p:cNvPr>
          <p:cNvSpPr txBox="1"/>
          <p:nvPr/>
        </p:nvSpPr>
        <p:spPr>
          <a:xfrm>
            <a:off x="2360514" y="977751"/>
            <a:ext cx="8925841" cy="369332"/>
          </a:xfrm>
          <a:prstGeom prst="rect">
            <a:avLst/>
          </a:prstGeom>
          <a:noFill/>
        </p:spPr>
        <p:txBody>
          <a:bodyPr wrap="none" rtlCol="0">
            <a:spAutoFit/>
          </a:bodyPr>
          <a:lstStyle/>
          <a:p>
            <a:r>
              <a:rPr lang="en-US" i="1" dirty="0">
                <a:latin typeface="Roboto" panose="02000000000000000000" pitchFamily="2" charset="0"/>
                <a:ea typeface="Roboto" panose="02000000000000000000" pitchFamily="2" charset="0"/>
              </a:rPr>
              <a:t>Connecting the Field – Sharing Interagency Incident Innovation – Building Best Practices</a:t>
            </a:r>
          </a:p>
        </p:txBody>
      </p:sp>
      <p:sp>
        <p:nvSpPr>
          <p:cNvPr id="7" name="TextBox 6">
            <a:extLst>
              <a:ext uri="{FF2B5EF4-FFF2-40B4-BE49-F238E27FC236}">
                <a16:creationId xmlns:a16="http://schemas.microsoft.com/office/drawing/2014/main" id="{D6DF0AD7-4BCD-4779-961A-6973FB8464A9}"/>
              </a:ext>
            </a:extLst>
          </p:cNvPr>
          <p:cNvSpPr txBox="1"/>
          <p:nvPr/>
        </p:nvSpPr>
        <p:spPr>
          <a:xfrm>
            <a:off x="3765602" y="1627463"/>
            <a:ext cx="6115664" cy="461665"/>
          </a:xfrm>
          <a:prstGeom prst="rect">
            <a:avLst/>
          </a:prstGeom>
          <a:noFill/>
        </p:spPr>
        <p:txBody>
          <a:bodyPr wrap="square">
            <a:spAutoFit/>
          </a:bodyPr>
          <a:lstStyle/>
          <a:p>
            <a:pPr algn="ctr"/>
            <a:r>
              <a:rPr lang="en-US" sz="2400" b="1" i="0" dirty="0">
                <a:solidFill>
                  <a:srgbClr val="000000"/>
                </a:solidFill>
                <a:effectLst/>
                <a:latin typeface="Roboto" panose="02000000000000000000" pitchFamily="2" charset="0"/>
                <a:ea typeface="Roboto" panose="02000000000000000000" pitchFamily="2" charset="0"/>
              </a:rPr>
              <a:t>Public Information Officers</a:t>
            </a:r>
            <a:endParaRPr lang="en-US" sz="2400" b="1" dirty="0">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B2477D6E-59C2-42F6-9FBA-17A5A1F9F67D}"/>
              </a:ext>
            </a:extLst>
          </p:cNvPr>
          <p:cNvSpPr txBox="1"/>
          <p:nvPr/>
        </p:nvSpPr>
        <p:spPr>
          <a:xfrm>
            <a:off x="2143429" y="2355448"/>
            <a:ext cx="9763431" cy="3708708"/>
          </a:xfrm>
          <a:prstGeom prst="rect">
            <a:avLst/>
          </a:prstGeom>
          <a:noFill/>
        </p:spPr>
        <p:txBody>
          <a:bodyPr wrap="square">
            <a:spAutoFit/>
          </a:bodyPr>
          <a:lstStyle/>
          <a:p>
            <a:pPr fontAlgn="base"/>
            <a:r>
              <a:rPr lang="en-US" sz="2000" b="1" dirty="0">
                <a:latin typeface="Roboto" panose="02000000000000000000" pitchFamily="2" charset="0"/>
                <a:ea typeface="Roboto" panose="02000000000000000000" pitchFamily="2" charset="0"/>
              </a:rPr>
              <a:t>IMRR PIO calls </a:t>
            </a:r>
          </a:p>
          <a:p>
            <a:pPr marL="342900" indent="-342900" fontAlgn="base">
              <a:spcAft>
                <a:spcPts val="3000"/>
              </a:spcAft>
              <a:buFont typeface="Arial" panose="020B0604020202020204" pitchFamily="34" charset="0"/>
              <a:buChar char="•"/>
            </a:pPr>
            <a:r>
              <a:rPr lang="en-US" sz="2000" dirty="0">
                <a:latin typeface="Roboto" panose="02000000000000000000" pitchFamily="2" charset="0"/>
                <a:ea typeface="Roboto" panose="02000000000000000000" pitchFamily="2" charset="0"/>
              </a:rPr>
              <a:t>Currently bi-monthly on the 1st &amp; 3rd Wed of the month, 10-11 am Pacific Time  </a:t>
            </a:r>
          </a:p>
          <a:p>
            <a:pPr marL="342900" indent="-342900" fontAlgn="base">
              <a:spcAft>
                <a:spcPts val="3000"/>
              </a:spcAft>
              <a:buFont typeface="Arial" panose="020B0604020202020204" pitchFamily="34" charset="0"/>
              <a:buChar char="•"/>
            </a:pPr>
            <a:r>
              <a:rPr lang="en-US" sz="2000" dirty="0">
                <a:latin typeface="Roboto" panose="02000000000000000000" pitchFamily="2" charset="0"/>
                <a:ea typeface="Roboto" panose="02000000000000000000" pitchFamily="2" charset="0"/>
              </a:rPr>
              <a:t>Calendar invite reminders with agenda items are currently being sent out a few days before the call</a:t>
            </a:r>
          </a:p>
          <a:p>
            <a:pPr marL="342900" indent="-342900" fontAlgn="base">
              <a:spcAft>
                <a:spcPts val="3000"/>
              </a:spcAft>
              <a:buFont typeface="Arial" panose="020B0604020202020204" pitchFamily="34" charset="0"/>
              <a:buChar char="•"/>
            </a:pPr>
            <a:r>
              <a:rPr lang="en-US" sz="2000" dirty="0">
                <a:latin typeface="Roboto" panose="02000000000000000000" pitchFamily="2" charset="0"/>
                <a:ea typeface="Roboto" panose="02000000000000000000" pitchFamily="2" charset="0"/>
              </a:rPr>
              <a:t>Call notes, recordings, tech talks, and related resources: </a:t>
            </a:r>
            <a:r>
              <a:rPr lang="en-US" sz="2000" dirty="0">
                <a:latin typeface="Roboto" panose="02000000000000000000" pitchFamily="2" charset="0"/>
                <a:ea typeface="Roboto" panose="02000000000000000000" pitchFamily="2" charset="0"/>
                <a:hlinkClick r:id="rId2"/>
              </a:rPr>
              <a:t>https://tinyurl.com/IMRRPIOOneNote </a:t>
            </a:r>
            <a:endParaRPr lang="en-US" sz="2000" dirty="0">
              <a:latin typeface="Roboto" panose="02000000000000000000" pitchFamily="2" charset="0"/>
              <a:ea typeface="Roboto" panose="02000000000000000000" pitchFamily="2" charset="0"/>
            </a:endParaRPr>
          </a:p>
          <a:p>
            <a:pPr marL="342900" indent="-342900" fontAlgn="base">
              <a:spcAft>
                <a:spcPts val="3000"/>
              </a:spcAft>
              <a:buFont typeface="Arial" panose="020B0604020202020204" pitchFamily="34" charset="0"/>
              <a:buChar char="•"/>
            </a:pPr>
            <a:r>
              <a:rPr lang="en-US" sz="2000" dirty="0">
                <a:latin typeface="Roboto" panose="02000000000000000000" pitchFamily="2" charset="0"/>
                <a:ea typeface="Roboto" panose="02000000000000000000" pitchFamily="2" charset="0"/>
              </a:rPr>
              <a:t>Sign up for IMRR PIO call invites on the Wildland Fire Lessons Learned Center at: </a:t>
            </a:r>
            <a:r>
              <a:rPr lang="en-US" sz="2000" dirty="0">
                <a:latin typeface="Roboto" panose="02000000000000000000" pitchFamily="2" charset="0"/>
                <a:ea typeface="Roboto" panose="02000000000000000000" pitchFamily="2" charset="0"/>
                <a:hlinkClick r:id="rId3"/>
              </a:rPr>
              <a:t>https://tinyurl.com/IMRRinvite</a:t>
            </a: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15533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961B-16B1-4F53-A6F2-49D04BCCEFEC}"/>
              </a:ext>
            </a:extLst>
          </p:cNvPr>
          <p:cNvSpPr>
            <a:spLocks noGrp="1"/>
          </p:cNvSpPr>
          <p:nvPr>
            <p:ph type="title"/>
          </p:nvPr>
        </p:nvSpPr>
        <p:spPr>
          <a:xfrm>
            <a:off x="2550819" y="2039827"/>
            <a:ext cx="3946784" cy="1325563"/>
          </a:xfrm>
        </p:spPr>
        <p:txBody>
          <a:bodyPr/>
          <a:lstStyle/>
          <a:p>
            <a:r>
              <a:rPr lang="en-US" dirty="0"/>
              <a:t>Social Media</a:t>
            </a:r>
          </a:p>
        </p:txBody>
      </p:sp>
      <p:pic>
        <p:nvPicPr>
          <p:cNvPr id="4" name="Picture 3">
            <a:extLst>
              <a:ext uri="{FF2B5EF4-FFF2-40B4-BE49-F238E27FC236}">
                <a16:creationId xmlns:a16="http://schemas.microsoft.com/office/drawing/2014/main" id="{3EE3B0D9-2DC8-4505-BA7E-C94241E1ED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4529" y="720995"/>
            <a:ext cx="3946784" cy="3963228"/>
          </a:xfrm>
          <a:prstGeom prst="ellipse">
            <a:avLst/>
          </a:prstGeom>
          <a:ln w="19050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EE56259-951C-4E68-8A56-0CDEA122FF20}"/>
              </a:ext>
            </a:extLst>
          </p:cNvPr>
          <p:cNvSpPr txBox="1"/>
          <p:nvPr/>
        </p:nvSpPr>
        <p:spPr>
          <a:xfrm>
            <a:off x="7976801" y="4949820"/>
            <a:ext cx="2645276"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Samantha Storms, BLM</a:t>
            </a:r>
          </a:p>
        </p:txBody>
      </p:sp>
    </p:spTree>
    <p:extLst>
      <p:ext uri="{BB962C8B-B14F-4D97-AF65-F5344CB8AC3E}">
        <p14:creationId xmlns:p14="http://schemas.microsoft.com/office/powerpoint/2010/main" val="745518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2070EB-7F82-42C5-9FA4-3B8696F41E64}"/>
              </a:ext>
            </a:extLst>
          </p:cNvPr>
          <p:cNvSpPr>
            <a:spLocks noGrp="1"/>
          </p:cNvSpPr>
          <p:nvPr>
            <p:ph type="title"/>
          </p:nvPr>
        </p:nvSpPr>
        <p:spPr>
          <a:xfrm>
            <a:off x="2005484" y="383584"/>
            <a:ext cx="8913656" cy="1325563"/>
          </a:xfrm>
        </p:spPr>
        <p:txBody>
          <a:bodyPr/>
          <a:lstStyle/>
          <a:p>
            <a:r>
              <a:rPr lang="en-US" dirty="0">
                <a:latin typeface="Roboto Black" panose="02000000000000000000" pitchFamily="2" charset="0"/>
                <a:ea typeface="Roboto Black" panose="02000000000000000000" pitchFamily="2" charset="0"/>
              </a:rPr>
              <a:t>Social Media Goals</a:t>
            </a:r>
          </a:p>
        </p:txBody>
      </p:sp>
      <p:sp>
        <p:nvSpPr>
          <p:cNvPr id="12" name="Content Placeholder 11">
            <a:extLst>
              <a:ext uri="{FF2B5EF4-FFF2-40B4-BE49-F238E27FC236}">
                <a16:creationId xmlns:a16="http://schemas.microsoft.com/office/drawing/2014/main" id="{EBC4E6FE-F33B-41BE-9BD0-57D10D662FB0}"/>
              </a:ext>
            </a:extLst>
          </p:cNvPr>
          <p:cNvSpPr>
            <a:spLocks noGrp="1"/>
          </p:cNvSpPr>
          <p:nvPr>
            <p:ph idx="1"/>
          </p:nvPr>
        </p:nvSpPr>
        <p:spPr>
          <a:xfrm>
            <a:off x="2005483" y="1553497"/>
            <a:ext cx="5191729" cy="4640826"/>
          </a:xfrm>
        </p:spPr>
        <p:txBody>
          <a:bodyPr>
            <a:normAutofit fontScale="92500"/>
          </a:bodyPr>
          <a:lstStyle/>
          <a:p>
            <a:pPr>
              <a:spcAft>
                <a:spcPts val="1800"/>
              </a:spcAft>
            </a:pPr>
            <a:r>
              <a:rPr lang="en-US" sz="2400" dirty="0"/>
              <a:t>Continue to tell the story of wildland fire and other all-hazard incidents to the public.</a:t>
            </a:r>
          </a:p>
          <a:p>
            <a:pPr>
              <a:spcAft>
                <a:spcPts val="1800"/>
              </a:spcAft>
            </a:pPr>
            <a:r>
              <a:rPr lang="en-US" sz="2400" dirty="0"/>
              <a:t>Highlight:</a:t>
            </a:r>
          </a:p>
          <a:p>
            <a:pPr lvl="1">
              <a:spcAft>
                <a:spcPts val="1800"/>
              </a:spcAft>
            </a:pPr>
            <a:r>
              <a:rPr lang="en-US" sz="2000" dirty="0"/>
              <a:t>Wildland firefighting efforts at all levels of the organization</a:t>
            </a:r>
          </a:p>
          <a:p>
            <a:pPr lvl="1">
              <a:spcAft>
                <a:spcPts val="1800"/>
              </a:spcAft>
            </a:pPr>
            <a:r>
              <a:rPr lang="en-US" sz="2000" dirty="0"/>
              <a:t>Interagency cooperation</a:t>
            </a:r>
          </a:p>
          <a:p>
            <a:pPr>
              <a:spcAft>
                <a:spcPts val="1800"/>
              </a:spcAft>
            </a:pPr>
            <a:r>
              <a:rPr lang="en-US" sz="2400" dirty="0"/>
              <a:t>Build long-term relationship with audience to increase trust</a:t>
            </a:r>
          </a:p>
          <a:p>
            <a:pPr>
              <a:spcAft>
                <a:spcPts val="1800"/>
              </a:spcAft>
            </a:pPr>
            <a:r>
              <a:rPr lang="en-US" sz="2400" dirty="0"/>
              <a:t>Continue online dialog with followers</a:t>
            </a:r>
          </a:p>
        </p:txBody>
      </p:sp>
      <p:pic>
        <p:nvPicPr>
          <p:cNvPr id="15" name="Picture 14" descr="Map&#10;&#10;Description automatically generated">
            <a:extLst>
              <a:ext uri="{FF2B5EF4-FFF2-40B4-BE49-F238E27FC236}">
                <a16:creationId xmlns:a16="http://schemas.microsoft.com/office/drawing/2014/main" id="{12D657B7-F45D-463D-9ED8-E8205F41AD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05367" y="1700981"/>
            <a:ext cx="4610136" cy="4345858"/>
          </a:xfrm>
          <a:prstGeom prst="rect">
            <a:avLst/>
          </a:prstGeom>
        </p:spPr>
      </p:pic>
    </p:spTree>
    <p:extLst>
      <p:ext uri="{BB962C8B-B14F-4D97-AF65-F5344CB8AC3E}">
        <p14:creationId xmlns:p14="http://schemas.microsoft.com/office/powerpoint/2010/main" val="2941246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8EB040B6-F34B-4504-A824-3EE63BA7A5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6633" y="874764"/>
            <a:ext cx="2905125" cy="1962150"/>
          </a:xfrm>
          <a:prstGeom prst="rect">
            <a:avLst/>
          </a:prstGeom>
        </p:spPr>
      </p:pic>
      <p:pic>
        <p:nvPicPr>
          <p:cNvPr id="7" name="Picture 6" descr="Logo, company name&#10;&#10;Description automatically generated">
            <a:extLst>
              <a:ext uri="{FF2B5EF4-FFF2-40B4-BE49-F238E27FC236}">
                <a16:creationId xmlns:a16="http://schemas.microsoft.com/office/drawing/2014/main" id="{A62E8535-0403-4155-845F-F169FF0CD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8360" y="967214"/>
            <a:ext cx="1760674" cy="1525115"/>
          </a:xfrm>
          <a:prstGeom prst="rect">
            <a:avLst/>
          </a:prstGeom>
        </p:spPr>
      </p:pic>
      <p:sp>
        <p:nvSpPr>
          <p:cNvPr id="3" name="Content Placeholder 2">
            <a:extLst>
              <a:ext uri="{FF2B5EF4-FFF2-40B4-BE49-F238E27FC236}">
                <a16:creationId xmlns:a16="http://schemas.microsoft.com/office/drawing/2014/main" id="{44407F83-8AED-490B-A676-F2F8D6E52ADA}"/>
              </a:ext>
            </a:extLst>
          </p:cNvPr>
          <p:cNvSpPr>
            <a:spLocks noGrp="1"/>
          </p:cNvSpPr>
          <p:nvPr>
            <p:ph idx="1"/>
          </p:nvPr>
        </p:nvSpPr>
        <p:spPr>
          <a:xfrm>
            <a:off x="2585587" y="482733"/>
            <a:ext cx="8913656" cy="6242531"/>
          </a:xfrm>
        </p:spPr>
        <p:txBody>
          <a:bodyPr>
            <a:normAutofit lnSpcReduction="10000"/>
          </a:bodyPr>
          <a:lstStyle/>
          <a:p>
            <a:pPr>
              <a:lnSpc>
                <a:spcPct val="115000"/>
              </a:lnSpc>
              <a:spcBef>
                <a:spcPts val="0"/>
              </a:spcBef>
              <a:spcAft>
                <a:spcPts val="1000"/>
              </a:spcAft>
            </a:pPr>
            <a:r>
              <a:rPr lang="en-US" sz="2400" dirty="0">
                <a:effectLst/>
                <a:cs typeface="Times New Roman" panose="02020603050405020304" pitchFamily="18" charset="0"/>
              </a:rPr>
              <a:t>New partnerships to promote #WildfirePrevention</a:t>
            </a: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endParaRPr lang="en-US" sz="2400" dirty="0">
              <a:effectLst/>
              <a:cs typeface="Times New Roman" panose="02020603050405020304" pitchFamily="18" charset="0"/>
            </a:endParaRPr>
          </a:p>
          <a:p>
            <a:pPr>
              <a:lnSpc>
                <a:spcPct val="115000"/>
              </a:lnSpc>
              <a:spcBef>
                <a:spcPts val="0"/>
              </a:spcBef>
              <a:spcAft>
                <a:spcPts val="1000"/>
              </a:spcAft>
            </a:pPr>
            <a:r>
              <a:rPr lang="en-US" sz="2400" dirty="0">
                <a:effectLst/>
                <a:cs typeface="Times New Roman" panose="02020603050405020304" pitchFamily="18" charset="0"/>
              </a:rPr>
              <a:t>Growing NIFC photo library on flickr.com/photos/nifc</a:t>
            </a: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br>
              <a:rPr lang="en-US" sz="2400" dirty="0">
                <a:effectLst/>
                <a:cs typeface="Times New Roman" panose="02020603050405020304" pitchFamily="18" charset="0"/>
              </a:rPr>
            </a:br>
            <a:endParaRPr lang="en-US" sz="2400" dirty="0">
              <a:effectLst/>
              <a:cs typeface="Times New Roman" panose="02020603050405020304" pitchFamily="18" charset="0"/>
            </a:endParaRPr>
          </a:p>
          <a:p>
            <a:r>
              <a:rPr lang="en-US" sz="2400" dirty="0">
                <a:effectLst/>
                <a:cs typeface="Times New Roman" panose="02020603050405020304" pitchFamily="18" charset="0"/>
              </a:rPr>
              <a:t>Ongoing work with employee and contract photographers</a:t>
            </a:r>
            <a:endParaRPr lang="en-US" sz="3600" dirty="0"/>
          </a:p>
        </p:txBody>
      </p:sp>
      <p:pic>
        <p:nvPicPr>
          <p:cNvPr id="9" name="Picture 8">
            <a:extLst>
              <a:ext uri="{FF2B5EF4-FFF2-40B4-BE49-F238E27FC236}">
                <a16:creationId xmlns:a16="http://schemas.microsoft.com/office/drawing/2014/main" id="{D71C06B4-DDE8-4E45-AEAD-A35021818B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10348" y="3588781"/>
            <a:ext cx="7110887" cy="1829078"/>
          </a:xfrm>
          <a:prstGeom prst="rect">
            <a:avLst/>
          </a:prstGeom>
        </p:spPr>
      </p:pic>
    </p:spTree>
    <p:extLst>
      <p:ext uri="{BB962C8B-B14F-4D97-AF65-F5344CB8AC3E}">
        <p14:creationId xmlns:p14="http://schemas.microsoft.com/office/powerpoint/2010/main" val="33822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253DF16-9881-4EFA-BF87-AA48E1ABA5A7}"/>
              </a:ext>
            </a:extLst>
          </p:cNvPr>
          <p:cNvSpPr/>
          <p:nvPr/>
        </p:nvSpPr>
        <p:spPr>
          <a:xfrm>
            <a:off x="7403691" y="2437925"/>
            <a:ext cx="4542503" cy="1111522"/>
          </a:xfrm>
          <a:prstGeom prst="roundRect">
            <a:avLst/>
          </a:prstGeom>
          <a:solidFill>
            <a:schemeClr val="bg1"/>
          </a:solidFill>
          <a:ln w="38100"/>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6623C8-D82C-474C-98D2-2123109B9A47}"/>
              </a:ext>
            </a:extLst>
          </p:cNvPr>
          <p:cNvSpPr>
            <a:spLocks noGrp="1"/>
          </p:cNvSpPr>
          <p:nvPr>
            <p:ph type="title"/>
          </p:nvPr>
        </p:nvSpPr>
        <p:spPr>
          <a:xfrm>
            <a:off x="2595417" y="206603"/>
            <a:ext cx="9360609" cy="1325563"/>
          </a:xfrm>
        </p:spPr>
        <p:txBody>
          <a:bodyPr>
            <a:normAutofit/>
          </a:bodyPr>
          <a:lstStyle/>
          <a:p>
            <a:r>
              <a:rPr lang="en-US" sz="3600" dirty="0"/>
              <a:t>Content from the field is ALWAYS welcome</a:t>
            </a:r>
          </a:p>
        </p:txBody>
      </p:sp>
      <p:sp>
        <p:nvSpPr>
          <p:cNvPr id="3" name="Content Placeholder 2">
            <a:extLst>
              <a:ext uri="{FF2B5EF4-FFF2-40B4-BE49-F238E27FC236}">
                <a16:creationId xmlns:a16="http://schemas.microsoft.com/office/drawing/2014/main" id="{DE5FAB14-11C7-4491-976C-AE09998D878B}"/>
              </a:ext>
            </a:extLst>
          </p:cNvPr>
          <p:cNvSpPr>
            <a:spLocks noGrp="1"/>
          </p:cNvSpPr>
          <p:nvPr>
            <p:ph idx="1"/>
          </p:nvPr>
        </p:nvSpPr>
        <p:spPr>
          <a:xfrm>
            <a:off x="2595419" y="1425678"/>
            <a:ext cx="8913656" cy="5132438"/>
          </a:xfrm>
        </p:spPr>
        <p:txBody>
          <a:bodyPr>
            <a:normAutofit fontScale="77500" lnSpcReduction="20000"/>
          </a:bodyPr>
          <a:lstStyle/>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#FireYear2021#WildfirePrevention</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#WildfireSafety</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#FirefightingResources</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#FireName (incident specific)</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#NationalFireNews</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#WildlandFireOutlook</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#WildfireWeatherAWARE</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#PreparednessLevel (no “s”)</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#FireJob (no “s”) and #NotYourOrdinaryJob</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#NeverForgotten</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#FireScience</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#RxBurn and #RxFire (FWS uses a lot)</a:t>
            </a:r>
          </a:p>
          <a:p>
            <a:pPr algn="l" fontAlgn="base">
              <a:buFont typeface="Arial" panose="020B0604020202020204" pitchFamily="34" charset="0"/>
              <a:buChar char="•"/>
            </a:pPr>
            <a:r>
              <a:rPr lang="en-US" b="0" i="0" dirty="0">
                <a:solidFill>
                  <a:srgbClr val="000000"/>
                </a:solidFill>
                <a:effectLst/>
                <a:latin typeface="Calibri" panose="020F0502020204030204" pitchFamily="34" charset="0"/>
              </a:rPr>
              <a:t>#IfYouFlyWeCant and #NoDroneZone  </a:t>
            </a:r>
          </a:p>
          <a:p>
            <a:pPr algn="l">
              <a:buFont typeface="Arial" panose="020B0604020202020204" pitchFamily="34" charset="0"/>
              <a:buChar char="•"/>
            </a:pPr>
            <a:r>
              <a:rPr lang="en-US" b="0" i="0" dirty="0">
                <a:solidFill>
                  <a:srgbClr val="000000"/>
                </a:solidFill>
                <a:effectLst/>
                <a:latin typeface="Calibri" panose="020F0502020204030204" pitchFamily="34" charset="0"/>
              </a:rPr>
              <a:t>#RecreateResponsibly  </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3C61A18A-6FB0-470A-B968-96C64041ED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8531" y="2918390"/>
            <a:ext cx="3590544" cy="533400"/>
          </a:xfrm>
          <a:prstGeom prst="rect">
            <a:avLst/>
          </a:prstGeom>
        </p:spPr>
      </p:pic>
      <p:sp>
        <p:nvSpPr>
          <p:cNvPr id="10" name="TextBox 9">
            <a:extLst>
              <a:ext uri="{FF2B5EF4-FFF2-40B4-BE49-F238E27FC236}">
                <a16:creationId xmlns:a16="http://schemas.microsoft.com/office/drawing/2014/main" id="{7C3B09A9-860F-479C-9C55-523AB3CDFC08}"/>
              </a:ext>
            </a:extLst>
          </p:cNvPr>
          <p:cNvSpPr txBox="1"/>
          <p:nvPr/>
        </p:nvSpPr>
        <p:spPr>
          <a:xfrm>
            <a:off x="7561005" y="2467420"/>
            <a:ext cx="4600562" cy="369332"/>
          </a:xfrm>
          <a:prstGeom prst="rect">
            <a:avLst/>
          </a:prstGeom>
          <a:noFill/>
        </p:spPr>
        <p:txBody>
          <a:bodyPr wrap="square">
            <a:spAutoFit/>
          </a:bodyPr>
          <a:lstStyle/>
          <a:p>
            <a:r>
              <a:rPr lang="en-US" b="1" i="0" dirty="0">
                <a:solidFill>
                  <a:schemeClr val="accent2">
                    <a:lumMod val="75000"/>
                  </a:schemeClr>
                </a:solidFill>
                <a:effectLst/>
                <a:latin typeface="Calibri" panose="020F0502020204030204" pitchFamily="34" charset="0"/>
              </a:rPr>
              <a:t>Like, follow, tag, and share on social media!</a:t>
            </a:r>
            <a:endParaRPr lang="en-US" b="1" dirty="0">
              <a:solidFill>
                <a:schemeClr val="accent2">
                  <a:lumMod val="75000"/>
                </a:schemeClr>
              </a:solidFill>
            </a:endParaRPr>
          </a:p>
        </p:txBody>
      </p:sp>
    </p:spTree>
    <p:extLst>
      <p:ext uri="{BB962C8B-B14F-4D97-AF65-F5344CB8AC3E}">
        <p14:creationId xmlns:p14="http://schemas.microsoft.com/office/powerpoint/2010/main" val="3942911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D1F1-0A21-4F3F-9424-17FE69BD3CD8}"/>
              </a:ext>
            </a:extLst>
          </p:cNvPr>
          <p:cNvSpPr>
            <a:spLocks noGrp="1"/>
          </p:cNvSpPr>
          <p:nvPr>
            <p:ph type="title"/>
          </p:nvPr>
        </p:nvSpPr>
        <p:spPr>
          <a:xfrm>
            <a:off x="2418439" y="1592952"/>
            <a:ext cx="3795549" cy="2280958"/>
          </a:xfrm>
        </p:spPr>
        <p:txBody>
          <a:bodyPr/>
          <a:lstStyle/>
          <a:p>
            <a:r>
              <a:rPr lang="en-US" b="0" i="0" dirty="0">
                <a:solidFill>
                  <a:srgbClr val="000000"/>
                </a:solidFill>
                <a:effectLst/>
                <a:latin typeface="Roboto Black" panose="02000000000000000000" pitchFamily="2" charset="0"/>
                <a:ea typeface="Roboto Black" panose="02000000000000000000" pitchFamily="2" charset="0"/>
              </a:rPr>
              <a:t>Information Technologies Update</a:t>
            </a:r>
            <a:endParaRPr lang="en-US" dirty="0">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ED9C1DA1-71DC-4943-964E-2AB17F2ADC05}"/>
              </a:ext>
            </a:extLst>
          </p:cNvPr>
          <p:cNvSpPr txBox="1"/>
          <p:nvPr/>
        </p:nvSpPr>
        <p:spPr>
          <a:xfrm>
            <a:off x="8050417" y="4980422"/>
            <a:ext cx="2081019" cy="369332"/>
          </a:xfrm>
          <a:prstGeom prst="rect">
            <a:avLst/>
          </a:prstGeom>
          <a:noFill/>
        </p:spPr>
        <p:txBody>
          <a:bodyPr wrap="none" rtlCol="0">
            <a:spAutoFit/>
          </a:bodyPr>
          <a:lstStyle/>
          <a:p>
            <a:pPr algn="ctr"/>
            <a:r>
              <a:rPr lang="en-US" dirty="0">
                <a:latin typeface="Roboto" panose="02000000000000000000" pitchFamily="2" charset="0"/>
                <a:ea typeface="Roboto" panose="02000000000000000000" pitchFamily="2" charset="0"/>
              </a:rPr>
              <a:t>Carrie Bilbao, BLM</a:t>
            </a:r>
          </a:p>
        </p:txBody>
      </p:sp>
      <p:pic>
        <p:nvPicPr>
          <p:cNvPr id="6" name="Picture 5" descr="A person smiling for the camera&#10;&#10;Description automatically generated with medium confidence">
            <a:extLst>
              <a:ext uri="{FF2B5EF4-FFF2-40B4-BE49-F238E27FC236}">
                <a16:creationId xmlns:a16="http://schemas.microsoft.com/office/drawing/2014/main" id="{F3D0A224-204E-44A3-BF64-606BFEB6F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874" y="803355"/>
            <a:ext cx="3310732" cy="39873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42437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82AF75-9898-4F45-A90B-2C4A2AA3FEC0}"/>
              </a:ext>
            </a:extLst>
          </p:cNvPr>
          <p:cNvSpPr>
            <a:spLocks noGrp="1"/>
          </p:cNvSpPr>
          <p:nvPr>
            <p:ph type="title"/>
          </p:nvPr>
        </p:nvSpPr>
        <p:spPr>
          <a:xfrm>
            <a:off x="1487129" y="453616"/>
            <a:ext cx="10566400" cy="716423"/>
          </a:xfrm>
        </p:spPr>
        <p:txBody>
          <a:bodyPr>
            <a:noAutofit/>
          </a:bodyPr>
          <a:lstStyle/>
          <a:p>
            <a:pPr algn="ctr"/>
            <a:r>
              <a:rPr lang="en-US" sz="3600" dirty="0"/>
              <a:t>Wildland Fire Information and Technology (WFIT)</a:t>
            </a:r>
          </a:p>
        </p:txBody>
      </p:sp>
      <p:sp>
        <p:nvSpPr>
          <p:cNvPr id="5" name="Content Placeholder 2">
            <a:extLst>
              <a:ext uri="{FF2B5EF4-FFF2-40B4-BE49-F238E27FC236}">
                <a16:creationId xmlns:a16="http://schemas.microsoft.com/office/drawing/2014/main" id="{F3ED1BC3-E147-4284-9CA1-AAECDD2A48CD}"/>
              </a:ext>
            </a:extLst>
          </p:cNvPr>
          <p:cNvSpPr>
            <a:spLocks noGrp="1"/>
          </p:cNvSpPr>
          <p:nvPr>
            <p:ph sz="half" idx="1"/>
          </p:nvPr>
        </p:nvSpPr>
        <p:spPr>
          <a:xfrm>
            <a:off x="2179892" y="1789470"/>
            <a:ext cx="6467485" cy="4585519"/>
          </a:xfrm>
        </p:spPr>
        <p:txBody>
          <a:bodyPr>
            <a:normAutofit/>
          </a:bodyPr>
          <a:lstStyle/>
          <a:p>
            <a:pPr>
              <a:lnSpc>
                <a:spcPct val="100000"/>
              </a:lnSpc>
            </a:pPr>
            <a:r>
              <a:rPr lang="en-US" sz="3000" dirty="0"/>
              <a:t>FAM-IT Portal and Dashboard</a:t>
            </a:r>
          </a:p>
          <a:p>
            <a:pPr>
              <a:lnSpc>
                <a:spcPct val="100000"/>
              </a:lnSpc>
            </a:pPr>
            <a:endParaRPr lang="en-US" sz="3000" dirty="0"/>
          </a:p>
          <a:p>
            <a:pPr>
              <a:lnSpc>
                <a:spcPct val="100000"/>
              </a:lnSpc>
            </a:pPr>
            <a:r>
              <a:rPr lang="en-US" sz="3000" dirty="0"/>
              <a:t>IROC</a:t>
            </a:r>
          </a:p>
          <a:p>
            <a:pPr lvl="1">
              <a:lnSpc>
                <a:spcPct val="100000"/>
              </a:lnSpc>
            </a:pPr>
            <a:r>
              <a:rPr lang="en-US" sz="2200" dirty="0"/>
              <a:t>Have access to self status</a:t>
            </a:r>
          </a:p>
          <a:p>
            <a:pPr lvl="1">
              <a:lnSpc>
                <a:spcPct val="100000"/>
              </a:lnSpc>
            </a:pPr>
            <a:r>
              <a:rPr lang="en-US" sz="2200" dirty="0"/>
              <a:t>FAM-IT login: </a:t>
            </a:r>
            <a:r>
              <a:rPr lang="en-US" sz="2200" dirty="0">
                <a:ea typeface="Roboto Light" panose="02000000000000000000" pitchFamily="2" charset="0"/>
                <a:hlinkClick r:id="rId2"/>
              </a:rPr>
              <a:t>https://iwfirp.nwcg.gov/</a:t>
            </a:r>
            <a:endParaRPr lang="en-US" sz="2200" dirty="0"/>
          </a:p>
          <a:p>
            <a:pPr lvl="1">
              <a:lnSpc>
                <a:spcPct val="100000"/>
              </a:lnSpc>
            </a:pPr>
            <a:r>
              <a:rPr lang="en-US" sz="2200" dirty="0"/>
              <a:t>Have an iNAP account</a:t>
            </a:r>
          </a:p>
          <a:p>
            <a:pPr lvl="1">
              <a:lnSpc>
                <a:spcPct val="100000"/>
              </a:lnSpc>
            </a:pPr>
            <a:r>
              <a:rPr lang="en-US" sz="2200" dirty="0"/>
              <a:t>Ordering</a:t>
            </a:r>
          </a:p>
          <a:p>
            <a:pPr lvl="1">
              <a:lnSpc>
                <a:spcPct val="100000"/>
              </a:lnSpc>
            </a:pPr>
            <a:r>
              <a:rPr lang="en-US" sz="2200" dirty="0"/>
              <a:t>Reporting capabilities</a:t>
            </a:r>
          </a:p>
        </p:txBody>
      </p:sp>
      <p:pic>
        <p:nvPicPr>
          <p:cNvPr id="6" name="Picture 5">
            <a:extLst>
              <a:ext uri="{FF2B5EF4-FFF2-40B4-BE49-F238E27FC236}">
                <a16:creationId xmlns:a16="http://schemas.microsoft.com/office/drawing/2014/main" id="{EF974638-7C01-45B8-965C-B6A10AC2C0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1488" y="3845580"/>
            <a:ext cx="2032000" cy="1152655"/>
          </a:xfrm>
          <a:prstGeom prst="rect">
            <a:avLst/>
          </a:prstGeom>
        </p:spPr>
      </p:pic>
      <p:pic>
        <p:nvPicPr>
          <p:cNvPr id="7" name="Picture 6">
            <a:extLst>
              <a:ext uri="{FF2B5EF4-FFF2-40B4-BE49-F238E27FC236}">
                <a16:creationId xmlns:a16="http://schemas.microsoft.com/office/drawing/2014/main" id="{ED445F23-A4D5-43E4-AFDB-C29A3A7ABB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91646" y="1530200"/>
            <a:ext cx="3011685" cy="1261981"/>
          </a:xfrm>
          <a:prstGeom prst="rect">
            <a:avLst/>
          </a:prstGeom>
        </p:spPr>
      </p:pic>
    </p:spTree>
    <p:extLst>
      <p:ext uri="{BB962C8B-B14F-4D97-AF65-F5344CB8AC3E}">
        <p14:creationId xmlns:p14="http://schemas.microsoft.com/office/powerpoint/2010/main" val="231390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82AF75-9898-4F45-A90B-2C4A2AA3FEC0}"/>
              </a:ext>
            </a:extLst>
          </p:cNvPr>
          <p:cNvSpPr>
            <a:spLocks noGrp="1"/>
          </p:cNvSpPr>
          <p:nvPr>
            <p:ph type="title"/>
          </p:nvPr>
        </p:nvSpPr>
        <p:spPr>
          <a:xfrm>
            <a:off x="1487129" y="453616"/>
            <a:ext cx="10566400" cy="716423"/>
          </a:xfrm>
        </p:spPr>
        <p:txBody>
          <a:bodyPr>
            <a:noAutofit/>
          </a:bodyPr>
          <a:lstStyle/>
          <a:p>
            <a:pPr algn="ctr"/>
            <a:r>
              <a:rPr lang="en-US" sz="3600" dirty="0"/>
              <a:t>Wildland Fire Information and Technology (WFIT)</a:t>
            </a:r>
          </a:p>
        </p:txBody>
      </p:sp>
      <p:sp>
        <p:nvSpPr>
          <p:cNvPr id="5" name="Content Placeholder 2">
            <a:extLst>
              <a:ext uri="{FF2B5EF4-FFF2-40B4-BE49-F238E27FC236}">
                <a16:creationId xmlns:a16="http://schemas.microsoft.com/office/drawing/2014/main" id="{F3ED1BC3-E147-4284-9CA1-AAECDD2A48CD}"/>
              </a:ext>
            </a:extLst>
          </p:cNvPr>
          <p:cNvSpPr>
            <a:spLocks noGrp="1"/>
          </p:cNvSpPr>
          <p:nvPr>
            <p:ph sz="half" idx="1"/>
          </p:nvPr>
        </p:nvSpPr>
        <p:spPr>
          <a:xfrm>
            <a:off x="2192593" y="1530200"/>
            <a:ext cx="7767483" cy="4844790"/>
          </a:xfrm>
        </p:spPr>
        <p:txBody>
          <a:bodyPr>
            <a:normAutofit/>
          </a:bodyPr>
          <a:lstStyle/>
          <a:p>
            <a:r>
              <a:rPr lang="en-US" dirty="0"/>
              <a:t>IIA Help Desk: 1-866-224-7677 </a:t>
            </a:r>
            <a:r>
              <a:rPr lang="en-US" sz="2600" dirty="0">
                <a:ea typeface="Roboto Light" panose="02000000000000000000" pitchFamily="2" charset="0"/>
                <a:hlinkClick r:id="rId2"/>
              </a:rPr>
              <a:t>https://iiahelpdesk.nwcg.gov/</a:t>
            </a:r>
            <a:endParaRPr lang="en-US" sz="2600" dirty="0"/>
          </a:p>
          <a:p>
            <a:endParaRPr lang="en-US" sz="2600" dirty="0"/>
          </a:p>
          <a:p>
            <a:r>
              <a:rPr lang="en-US" dirty="0"/>
              <a:t>InFORM: </a:t>
            </a:r>
            <a:r>
              <a:rPr lang="en-US" dirty="0">
                <a:ea typeface="Calibri" panose="020F0502020204030204" pitchFamily="34" charset="0"/>
                <a:cs typeface="Times New Roman" panose="02020603050405020304" pitchFamily="18" charset="0"/>
                <a:hlinkClick r:id="rId3"/>
              </a:rPr>
              <a:t>https://in-form-nifc.hub.arcgis.com/</a:t>
            </a:r>
            <a:endParaRPr lang="en-US" dirty="0"/>
          </a:p>
          <a:p>
            <a:pPr lvl="1"/>
            <a:r>
              <a:rPr lang="en-US" sz="2200" dirty="0"/>
              <a:t>Fire reporting</a:t>
            </a:r>
          </a:p>
          <a:p>
            <a:pPr lvl="1"/>
            <a:r>
              <a:rPr lang="en-US" sz="2200" dirty="0"/>
              <a:t>ArcGIS login</a:t>
            </a:r>
          </a:p>
          <a:p>
            <a:pPr lvl="1"/>
            <a:r>
              <a:rPr lang="en-US" sz="2200" b="0" i="0" dirty="0">
                <a:effectLst/>
              </a:rPr>
              <a:t>To report issues or provide feedback, email </a:t>
            </a:r>
            <a:r>
              <a:rPr lang="en-US" sz="2200" b="0" i="0" u="sng" dirty="0">
                <a:solidFill>
                  <a:srgbClr val="00598E"/>
                </a:solidFill>
                <a:effectLst/>
                <a:hlinkClick r:id="rId4"/>
              </a:rPr>
              <a:t>inform@firenet.gov</a:t>
            </a:r>
            <a:endParaRPr lang="en-US" sz="2200" dirty="0">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B4FC660-4B6D-465A-BBD3-38B83D26B35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31934" y="3090199"/>
            <a:ext cx="2030801" cy="2522736"/>
          </a:xfrm>
          <a:prstGeom prst="rect">
            <a:avLst/>
          </a:prstGeom>
        </p:spPr>
      </p:pic>
    </p:spTree>
    <p:extLst>
      <p:ext uri="{BB962C8B-B14F-4D97-AF65-F5344CB8AC3E}">
        <p14:creationId xmlns:p14="http://schemas.microsoft.com/office/powerpoint/2010/main" val="3821133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EE5F8EC-42D9-4F68-8F5D-86FF26F8C39B}"/>
              </a:ext>
            </a:extLst>
          </p:cNvPr>
          <p:cNvSpPr>
            <a:spLocks noGrp="1"/>
          </p:cNvSpPr>
          <p:nvPr>
            <p:ph type="title"/>
          </p:nvPr>
        </p:nvSpPr>
        <p:spPr>
          <a:xfrm>
            <a:off x="1082927" y="217773"/>
            <a:ext cx="3986155" cy="723502"/>
          </a:xfrm>
        </p:spPr>
        <p:txBody>
          <a:bodyPr anchor="b">
            <a:normAutofit/>
          </a:bodyPr>
          <a:lstStyle/>
          <a:p>
            <a:r>
              <a:rPr lang="en-US" sz="4000" dirty="0"/>
              <a:t>Maps</a:t>
            </a:r>
          </a:p>
        </p:txBody>
      </p:sp>
      <p:pic>
        <p:nvPicPr>
          <p:cNvPr id="8" name="Picture 7" descr="Graphical user interface, website&#10;&#10;Description automatically generated">
            <a:extLst>
              <a:ext uri="{FF2B5EF4-FFF2-40B4-BE49-F238E27FC236}">
                <a16:creationId xmlns:a16="http://schemas.microsoft.com/office/drawing/2014/main" id="{BD58CA8B-3FFB-4E7F-8406-8821D203E532}"/>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6707277" y="413184"/>
            <a:ext cx="5261203" cy="2432782"/>
          </a:xfrm>
          <a:prstGeom prst="rect">
            <a:avLst/>
          </a:prstGeom>
        </p:spPr>
      </p:pic>
      <p:sp>
        <p:nvSpPr>
          <p:cNvPr id="5" name="Content Placeholder 2">
            <a:extLst>
              <a:ext uri="{FF2B5EF4-FFF2-40B4-BE49-F238E27FC236}">
                <a16:creationId xmlns:a16="http://schemas.microsoft.com/office/drawing/2014/main" id="{97801325-F873-441D-914D-87D6CD1D06F5}"/>
              </a:ext>
            </a:extLst>
          </p:cNvPr>
          <p:cNvSpPr>
            <a:spLocks noGrp="1"/>
          </p:cNvSpPr>
          <p:nvPr>
            <p:ph sz="half" idx="1"/>
          </p:nvPr>
        </p:nvSpPr>
        <p:spPr>
          <a:xfrm>
            <a:off x="1082927" y="1161845"/>
            <a:ext cx="5482110" cy="5633884"/>
          </a:xfrm>
        </p:spPr>
        <p:txBody>
          <a:bodyPr>
            <a:normAutofit/>
          </a:bodyPr>
          <a:lstStyle/>
          <a:p>
            <a:pPr marL="0" indent="0">
              <a:buNone/>
            </a:pPr>
            <a:r>
              <a:rPr lang="en-US" sz="2400" dirty="0"/>
              <a:t>NIFC FTP migrated to: </a:t>
            </a:r>
            <a:r>
              <a:rPr lang="en-US" sz="2400" dirty="0">
                <a:hlinkClick r:id="rId4"/>
              </a:rPr>
              <a:t>ftp.wildfire.gov </a:t>
            </a:r>
            <a:endParaRPr lang="en-US" sz="2400" dirty="0"/>
          </a:p>
          <a:p>
            <a:pPr marL="0" indent="0">
              <a:buNone/>
            </a:pPr>
            <a:endParaRPr lang="en-US" sz="2400" dirty="0"/>
          </a:p>
          <a:p>
            <a:pPr marL="0" indent="0">
              <a:buNone/>
            </a:pPr>
            <a:r>
              <a:rPr lang="en-US" sz="2400" dirty="0"/>
              <a:t>Fire Enterprise Geospatial Portal (EGP)</a:t>
            </a:r>
          </a:p>
          <a:p>
            <a:pPr marL="511175" lvl="1">
              <a:spcBef>
                <a:spcPts val="1200"/>
              </a:spcBef>
            </a:pPr>
            <a:r>
              <a:rPr lang="en-US" sz="1800" u="sng" dirty="0">
                <a:effectLst/>
                <a:ea typeface="Calibri" panose="020F0502020204030204" pitchFamily="34" charset="0"/>
                <a:cs typeface="Times New Roman" panose="02020603050405020304" pitchFamily="18" charset="0"/>
                <a:hlinkClick r:id="rId5"/>
              </a:rPr>
              <a:t>https://egp.nwcg.gov/egp/default.aspx?ReturnUrl=%2fegp%2fLaunchpad.aspx</a:t>
            </a:r>
            <a:endParaRPr lang="en-US" sz="1800" dirty="0"/>
          </a:p>
          <a:p>
            <a:pPr marL="511175" lvl="1">
              <a:spcBef>
                <a:spcPts val="1200"/>
              </a:spcBef>
            </a:pPr>
            <a:r>
              <a:rPr lang="en-US" sz="2000" dirty="0"/>
              <a:t>Standardized geospatial info source of spatial data</a:t>
            </a:r>
          </a:p>
          <a:p>
            <a:pPr marL="0" indent="0">
              <a:buNone/>
            </a:pPr>
            <a:endParaRPr lang="en-US" sz="2400" dirty="0"/>
          </a:p>
          <a:p>
            <a:pPr marL="0" indent="0">
              <a:buNone/>
            </a:pPr>
            <a:r>
              <a:rPr lang="en-US" sz="2400" dirty="0"/>
              <a:t>NIFC Open Data site</a:t>
            </a:r>
          </a:p>
          <a:p>
            <a:pPr marL="511175" lvl="1">
              <a:spcBef>
                <a:spcPts val="1200"/>
              </a:spcBef>
            </a:pPr>
            <a:r>
              <a:rPr lang="en-US" sz="1800" u="sng" dirty="0">
                <a:effectLst/>
                <a:ea typeface="Calibri" panose="020F0502020204030204" pitchFamily="34" charset="0"/>
                <a:cs typeface="Times New Roman" panose="02020603050405020304" pitchFamily="18" charset="0"/>
                <a:hlinkClick r:id="rId6"/>
              </a:rPr>
              <a:t>https://data-nifc.opendata.arcgis.com/</a:t>
            </a:r>
            <a:endParaRPr lang="en-US" sz="1800" dirty="0"/>
          </a:p>
          <a:p>
            <a:pPr marL="511175" lvl="1">
              <a:spcBef>
                <a:spcPts val="1200"/>
              </a:spcBef>
            </a:pPr>
            <a:r>
              <a:rPr lang="en-US" sz="2000" dirty="0"/>
              <a:t>Provides fire perimeter maps/data</a:t>
            </a:r>
          </a:p>
          <a:p>
            <a:pPr marL="511175" lvl="1">
              <a:spcBef>
                <a:spcPts val="1200"/>
              </a:spcBef>
            </a:pPr>
            <a:r>
              <a:rPr lang="en-US" sz="2000" dirty="0">
                <a:effectLst/>
                <a:ea typeface="Calibri" panose="020F0502020204030204" pitchFamily="34" charset="0"/>
                <a:cs typeface="Times New Roman" panose="02020603050405020304" pitchFamily="18" charset="0"/>
              </a:rPr>
              <a:t>Request for help here: </a:t>
            </a:r>
            <a:r>
              <a:rPr lang="en-US" sz="2000" u="none" strike="noStrike" dirty="0">
                <a:effectLst/>
                <a:ea typeface="Calibri" panose="020F0502020204030204" pitchFamily="34" charset="0"/>
                <a:cs typeface="Times New Roman" panose="02020603050405020304" pitchFamily="18" charset="0"/>
                <a:hlinkClick r:id="rId7"/>
              </a:rPr>
              <a:t>NIFC Open Data Site Support Request Form. </a:t>
            </a:r>
            <a:endParaRPr lang="en-US" sz="2000" u="none" strike="noStrike" dirty="0">
              <a:effectLst/>
              <a:ea typeface="Calibri" panose="020F0502020204030204" pitchFamily="34" charset="0"/>
              <a:cs typeface="Times New Roman" panose="02020603050405020304" pitchFamily="18" charset="0"/>
            </a:endParaRPr>
          </a:p>
        </p:txBody>
      </p:sp>
      <p:pic>
        <p:nvPicPr>
          <p:cNvPr id="7" name="Picture 6" descr="A person and person looking at a map&#10;&#10;Description automatically generated with medium confidence">
            <a:extLst>
              <a:ext uri="{FF2B5EF4-FFF2-40B4-BE49-F238E27FC236}">
                <a16:creationId xmlns:a16="http://schemas.microsoft.com/office/drawing/2014/main" id="{0DEE614A-BCD0-4553-85C6-272C12B42D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07277" y="3016098"/>
            <a:ext cx="5261203" cy="3352653"/>
          </a:xfrm>
          <a:prstGeom prst="rect">
            <a:avLst/>
          </a:prstGeom>
        </p:spPr>
      </p:pic>
      <p:sp>
        <p:nvSpPr>
          <p:cNvPr id="6" name="Content Placeholder 3">
            <a:extLst>
              <a:ext uri="{FF2B5EF4-FFF2-40B4-BE49-F238E27FC236}">
                <a16:creationId xmlns:a16="http://schemas.microsoft.com/office/drawing/2014/main" id="{AA73ECFE-7C81-479A-8B23-03A41413E21C}"/>
              </a:ext>
            </a:extLst>
          </p:cNvPr>
          <p:cNvSpPr txBox="1">
            <a:spLocks/>
          </p:cNvSpPr>
          <p:nvPr/>
        </p:nvSpPr>
        <p:spPr>
          <a:xfrm>
            <a:off x="6847415" y="162957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US"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b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p:txBody>
      </p:sp>
    </p:spTree>
    <p:extLst>
      <p:ext uri="{BB962C8B-B14F-4D97-AF65-F5344CB8AC3E}">
        <p14:creationId xmlns:p14="http://schemas.microsoft.com/office/powerpoint/2010/main" val="1613285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Diagram, engineering drawing&#10;&#10;Description automatically generated">
            <a:extLst>
              <a:ext uri="{FF2B5EF4-FFF2-40B4-BE49-F238E27FC236}">
                <a16:creationId xmlns:a16="http://schemas.microsoft.com/office/drawing/2014/main" id="{90FBAD3F-5437-489F-8C32-64C565149E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5680" y="0"/>
            <a:ext cx="8667458" cy="6858000"/>
          </a:xfrm>
          <a:prstGeom prst="rect">
            <a:avLst/>
          </a:prstGeom>
        </p:spPr>
      </p:pic>
    </p:spTree>
    <p:extLst>
      <p:ext uri="{BB962C8B-B14F-4D97-AF65-F5344CB8AC3E}">
        <p14:creationId xmlns:p14="http://schemas.microsoft.com/office/powerpoint/2010/main" val="319981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961B-16B1-4F53-A6F2-49D04BCCEFEC}"/>
              </a:ext>
            </a:extLst>
          </p:cNvPr>
          <p:cNvSpPr>
            <a:spLocks noGrp="1"/>
          </p:cNvSpPr>
          <p:nvPr>
            <p:ph type="title"/>
          </p:nvPr>
        </p:nvSpPr>
        <p:spPr>
          <a:xfrm>
            <a:off x="2717967" y="1353887"/>
            <a:ext cx="3946784" cy="1325563"/>
          </a:xfrm>
        </p:spPr>
        <p:txBody>
          <a:bodyPr/>
          <a:lstStyle/>
          <a:p>
            <a:r>
              <a:rPr lang="en-US" dirty="0"/>
              <a:t>Introduction</a:t>
            </a:r>
          </a:p>
        </p:txBody>
      </p:sp>
      <p:sp>
        <p:nvSpPr>
          <p:cNvPr id="3" name="Content Placeholder 2">
            <a:extLst>
              <a:ext uri="{FF2B5EF4-FFF2-40B4-BE49-F238E27FC236}">
                <a16:creationId xmlns:a16="http://schemas.microsoft.com/office/drawing/2014/main" id="{2D894A5E-47E7-4DAB-9859-18CD617DA02A}"/>
              </a:ext>
            </a:extLst>
          </p:cNvPr>
          <p:cNvSpPr>
            <a:spLocks noGrp="1"/>
          </p:cNvSpPr>
          <p:nvPr>
            <p:ph idx="1"/>
          </p:nvPr>
        </p:nvSpPr>
        <p:spPr>
          <a:xfrm>
            <a:off x="2717967" y="2814387"/>
            <a:ext cx="3946784" cy="3001951"/>
          </a:xfrm>
        </p:spPr>
        <p:txBody>
          <a:bodyPr/>
          <a:lstStyle/>
          <a:p>
            <a:r>
              <a:rPr lang="en-US" dirty="0"/>
              <a:t>Welcome</a:t>
            </a:r>
          </a:p>
          <a:p>
            <a:r>
              <a:rPr lang="en-US" dirty="0"/>
              <a:t>Zoom Tips</a:t>
            </a:r>
          </a:p>
        </p:txBody>
      </p:sp>
      <p:pic>
        <p:nvPicPr>
          <p:cNvPr id="4" name="Picture 3">
            <a:extLst>
              <a:ext uri="{FF2B5EF4-FFF2-40B4-BE49-F238E27FC236}">
                <a16:creationId xmlns:a16="http://schemas.microsoft.com/office/drawing/2014/main" id="{3EE3B0D9-2DC8-4505-BA7E-C94241E1ED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4529" y="720995"/>
            <a:ext cx="3946784" cy="3963228"/>
          </a:xfrm>
          <a:prstGeom prst="ellipse">
            <a:avLst/>
          </a:prstGeom>
          <a:ln w="19050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EE56259-951C-4E68-8A56-0CDEA122FF20}"/>
              </a:ext>
            </a:extLst>
          </p:cNvPr>
          <p:cNvSpPr txBox="1"/>
          <p:nvPr/>
        </p:nvSpPr>
        <p:spPr>
          <a:xfrm>
            <a:off x="7976801" y="4949820"/>
            <a:ext cx="2645276"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Samantha Storms, BLM</a:t>
            </a:r>
          </a:p>
        </p:txBody>
      </p:sp>
    </p:spTree>
    <p:extLst>
      <p:ext uri="{BB962C8B-B14F-4D97-AF65-F5344CB8AC3E}">
        <p14:creationId xmlns:p14="http://schemas.microsoft.com/office/powerpoint/2010/main" val="224655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D1F1-0A21-4F3F-9424-17FE69BD3CD8}"/>
              </a:ext>
            </a:extLst>
          </p:cNvPr>
          <p:cNvSpPr>
            <a:spLocks noGrp="1"/>
          </p:cNvSpPr>
          <p:nvPr>
            <p:ph type="title"/>
          </p:nvPr>
        </p:nvSpPr>
        <p:spPr>
          <a:xfrm>
            <a:off x="2868738" y="275304"/>
            <a:ext cx="8113895" cy="1012722"/>
          </a:xfrm>
        </p:spPr>
        <p:txBody>
          <a:bodyPr/>
          <a:lstStyle/>
          <a:p>
            <a:pPr algn="ctr"/>
            <a:r>
              <a:rPr lang="en-US" b="0" i="0" dirty="0">
                <a:solidFill>
                  <a:srgbClr val="000000"/>
                </a:solidFill>
                <a:effectLst/>
                <a:latin typeface="Roboto Black" panose="02000000000000000000" pitchFamily="2" charset="0"/>
                <a:ea typeface="Roboto Black" panose="02000000000000000000" pitchFamily="2" charset="0"/>
              </a:rPr>
              <a:t>Questions and Answers</a:t>
            </a:r>
            <a:endParaRPr lang="en-US" dirty="0">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ED9C1DA1-71DC-4943-964E-2AB17F2ADC05}"/>
              </a:ext>
            </a:extLst>
          </p:cNvPr>
          <p:cNvSpPr txBox="1"/>
          <p:nvPr/>
        </p:nvSpPr>
        <p:spPr>
          <a:xfrm>
            <a:off x="8342923" y="5622290"/>
            <a:ext cx="1779654" cy="369332"/>
          </a:xfrm>
          <a:prstGeom prst="rect">
            <a:avLst/>
          </a:prstGeom>
          <a:noFill/>
        </p:spPr>
        <p:txBody>
          <a:bodyPr wrap="none" rtlCol="0">
            <a:spAutoFit/>
          </a:bodyPr>
          <a:lstStyle/>
          <a:p>
            <a:pPr algn="ctr"/>
            <a:r>
              <a:rPr lang="en-US" dirty="0">
                <a:latin typeface="Roboto" panose="02000000000000000000" pitchFamily="2" charset="0"/>
                <a:ea typeface="Roboto" panose="02000000000000000000" pitchFamily="2" charset="0"/>
              </a:rPr>
              <a:t>Kari Cobb, FWS</a:t>
            </a:r>
          </a:p>
        </p:txBody>
      </p:sp>
      <p:sp>
        <p:nvSpPr>
          <p:cNvPr id="6" name="TextBox 5">
            <a:extLst>
              <a:ext uri="{FF2B5EF4-FFF2-40B4-BE49-F238E27FC236}">
                <a16:creationId xmlns:a16="http://schemas.microsoft.com/office/drawing/2014/main" id="{BA16A03E-98AB-4D25-94B8-F2463A5817E6}"/>
              </a:ext>
            </a:extLst>
          </p:cNvPr>
          <p:cNvSpPr txBox="1"/>
          <p:nvPr/>
        </p:nvSpPr>
        <p:spPr>
          <a:xfrm>
            <a:off x="3688106" y="5622290"/>
            <a:ext cx="1964000" cy="369332"/>
          </a:xfrm>
          <a:prstGeom prst="rect">
            <a:avLst/>
          </a:prstGeom>
          <a:noFill/>
        </p:spPr>
        <p:txBody>
          <a:bodyPr wrap="none" rtlCol="0">
            <a:spAutoFit/>
          </a:bodyPr>
          <a:lstStyle/>
          <a:p>
            <a:pPr algn="ctr"/>
            <a:r>
              <a:rPr lang="en-US" dirty="0">
                <a:latin typeface="Roboto" panose="02000000000000000000" pitchFamily="2" charset="0"/>
                <a:ea typeface="Roboto" panose="02000000000000000000" pitchFamily="2" charset="0"/>
              </a:rPr>
              <a:t>Tina Boehle, NPS</a:t>
            </a:r>
          </a:p>
        </p:txBody>
      </p:sp>
      <p:pic>
        <p:nvPicPr>
          <p:cNvPr id="10" name="Picture 9" descr="A person smiling in front of a flag&#10;&#10;Description automatically generated with medium confidence">
            <a:extLst>
              <a:ext uri="{FF2B5EF4-FFF2-40B4-BE49-F238E27FC236}">
                <a16:creationId xmlns:a16="http://schemas.microsoft.com/office/drawing/2014/main" id="{55205E9F-0F4C-4B69-9A8E-01B9C0BD0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8738" y="1635350"/>
            <a:ext cx="3602736" cy="38149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descr="A person smiling in front of a sign&#10;&#10;Description automatically generated with low confidence">
            <a:extLst>
              <a:ext uri="{FF2B5EF4-FFF2-40B4-BE49-F238E27FC236}">
                <a16:creationId xmlns:a16="http://schemas.microsoft.com/office/drawing/2014/main" id="{3FCA0C74-AE22-4EEA-9885-7D5D44CB3A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2867" y="1635350"/>
            <a:ext cx="3499766" cy="38028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03531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walking on a dirt road&#10;&#10;Description automatically generated with low confidence">
            <a:extLst>
              <a:ext uri="{FF2B5EF4-FFF2-40B4-BE49-F238E27FC236}">
                <a16:creationId xmlns:a16="http://schemas.microsoft.com/office/drawing/2014/main" id="{5DFA5CE6-72DA-426F-9D4A-AFED8CD64B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3212" y="2507931"/>
            <a:ext cx="6518788" cy="4345858"/>
          </a:xfrm>
          <a:prstGeom prst="rect">
            <a:avLst/>
          </a:prstGeom>
        </p:spPr>
      </p:pic>
      <p:pic>
        <p:nvPicPr>
          <p:cNvPr id="9" name="Picture 8" descr="Two people looking at a computer&#10;&#10;Description automatically generated with medium confidence">
            <a:extLst>
              <a:ext uri="{FF2B5EF4-FFF2-40B4-BE49-F238E27FC236}">
                <a16:creationId xmlns:a16="http://schemas.microsoft.com/office/drawing/2014/main" id="{2E196505-B0A3-424A-A76F-0B7DDD86C2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3213" y="0"/>
            <a:ext cx="6518787" cy="3262285"/>
          </a:xfrm>
          <a:prstGeom prst="rect">
            <a:avLst/>
          </a:prstGeom>
        </p:spPr>
      </p:pic>
      <p:sp>
        <p:nvSpPr>
          <p:cNvPr id="13" name="Rectangle 12">
            <a:extLst>
              <a:ext uri="{FF2B5EF4-FFF2-40B4-BE49-F238E27FC236}">
                <a16:creationId xmlns:a16="http://schemas.microsoft.com/office/drawing/2014/main" id="{2451AAFA-E55A-4FB4-8224-335DDC7504A2}"/>
              </a:ext>
            </a:extLst>
          </p:cNvPr>
          <p:cNvSpPr/>
          <p:nvPr/>
        </p:nvSpPr>
        <p:spPr>
          <a:xfrm>
            <a:off x="5082331" y="0"/>
            <a:ext cx="2055888" cy="6858000"/>
          </a:xfrm>
          <a:prstGeom prst="rect">
            <a:avLst/>
          </a:prstGeom>
          <a:gradFill>
            <a:gsLst>
              <a:gs pos="0">
                <a:schemeClr val="bg1">
                  <a:alpha val="0"/>
                </a:schemeClr>
              </a:gs>
              <a:gs pos="55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A387EB-4AE2-4689-B39B-8E796AA818A9}"/>
              </a:ext>
            </a:extLst>
          </p:cNvPr>
          <p:cNvSpPr>
            <a:spLocks noGrp="1"/>
          </p:cNvSpPr>
          <p:nvPr>
            <p:ph type="title"/>
          </p:nvPr>
        </p:nvSpPr>
        <p:spPr>
          <a:xfrm>
            <a:off x="1690849" y="1170165"/>
            <a:ext cx="3982362" cy="1681190"/>
          </a:xfrm>
        </p:spPr>
        <p:txBody>
          <a:bodyPr>
            <a:normAutofit/>
          </a:bodyPr>
          <a:lstStyle/>
          <a:p>
            <a:r>
              <a:rPr lang="en-US" i="0" dirty="0">
                <a:effectLst/>
                <a:latin typeface="Roboto Black" panose="02000000000000000000" pitchFamily="2" charset="0"/>
                <a:ea typeface="Roboto Black" panose="02000000000000000000" pitchFamily="2" charset="0"/>
              </a:rPr>
              <a:t>Wildland Fire and COVID-19</a:t>
            </a:r>
            <a:endParaRPr lang="en-US" dirty="0">
              <a:latin typeface="Roboto Black" panose="02000000000000000000" pitchFamily="2" charset="0"/>
              <a:ea typeface="Roboto Black" panose="02000000000000000000" pitchFamily="2" charset="0"/>
            </a:endParaRPr>
          </a:p>
        </p:txBody>
      </p:sp>
      <p:sp>
        <p:nvSpPr>
          <p:cNvPr id="14" name="TextBox 13">
            <a:extLst>
              <a:ext uri="{FF2B5EF4-FFF2-40B4-BE49-F238E27FC236}">
                <a16:creationId xmlns:a16="http://schemas.microsoft.com/office/drawing/2014/main" id="{AE3EAF27-441D-493F-80F9-4822BA7F2D65}"/>
              </a:ext>
            </a:extLst>
          </p:cNvPr>
          <p:cNvSpPr txBox="1"/>
          <p:nvPr/>
        </p:nvSpPr>
        <p:spPr>
          <a:xfrm>
            <a:off x="3150889" y="3510243"/>
            <a:ext cx="2400016"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Stanton Florea, USFS</a:t>
            </a:r>
          </a:p>
        </p:txBody>
      </p:sp>
    </p:spTree>
    <p:extLst>
      <p:ext uri="{BB962C8B-B14F-4D97-AF65-F5344CB8AC3E}">
        <p14:creationId xmlns:p14="http://schemas.microsoft.com/office/powerpoint/2010/main" val="250157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outdoor&#10;&#10;Description automatically generated">
            <a:extLst>
              <a:ext uri="{FF2B5EF4-FFF2-40B4-BE49-F238E27FC236}">
                <a16:creationId xmlns:a16="http://schemas.microsoft.com/office/drawing/2014/main" id="{01FB4593-B574-4FC4-9472-0D91CEEBEB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 name="Title 1">
            <a:extLst>
              <a:ext uri="{FF2B5EF4-FFF2-40B4-BE49-F238E27FC236}">
                <a16:creationId xmlns:a16="http://schemas.microsoft.com/office/drawing/2014/main" id="{5EA387EB-4AE2-4689-B39B-8E796AA818A9}"/>
              </a:ext>
            </a:extLst>
          </p:cNvPr>
          <p:cNvSpPr>
            <a:spLocks noGrp="1"/>
          </p:cNvSpPr>
          <p:nvPr>
            <p:ph type="title"/>
          </p:nvPr>
        </p:nvSpPr>
        <p:spPr>
          <a:xfrm>
            <a:off x="2131395" y="499812"/>
            <a:ext cx="3964605" cy="1460500"/>
          </a:xfrm>
        </p:spPr>
        <p:txBody>
          <a:bodyPr>
            <a:normAutofit/>
          </a:bodyPr>
          <a:lstStyle/>
          <a:p>
            <a:r>
              <a:rPr lang="en-US" i="0" dirty="0">
                <a:effectLst/>
                <a:latin typeface="Roboto Black" panose="02000000000000000000" pitchFamily="2" charset="0"/>
                <a:ea typeface="Roboto Black" panose="02000000000000000000" pitchFamily="2" charset="0"/>
              </a:rPr>
              <a:t>Wildland Fire and COVID-19</a:t>
            </a:r>
            <a:endParaRPr lang="en-US" dirty="0">
              <a:latin typeface="Roboto Black" panose="02000000000000000000" pitchFamily="2" charset="0"/>
              <a:ea typeface="Roboto Black" panose="02000000000000000000" pitchFamily="2" charset="0"/>
            </a:endParaRPr>
          </a:p>
        </p:txBody>
      </p:sp>
      <p:sp>
        <p:nvSpPr>
          <p:cNvPr id="3" name="Content Placeholder 2">
            <a:extLst>
              <a:ext uri="{FF2B5EF4-FFF2-40B4-BE49-F238E27FC236}">
                <a16:creationId xmlns:a16="http://schemas.microsoft.com/office/drawing/2014/main" id="{86955217-6643-45F0-B877-48D1193D991C}"/>
              </a:ext>
            </a:extLst>
          </p:cNvPr>
          <p:cNvSpPr>
            <a:spLocks noGrp="1"/>
          </p:cNvSpPr>
          <p:nvPr>
            <p:ph idx="1"/>
          </p:nvPr>
        </p:nvSpPr>
        <p:spPr>
          <a:xfrm>
            <a:off x="2131396" y="2219296"/>
            <a:ext cx="4311937" cy="4427164"/>
          </a:xfrm>
        </p:spPr>
        <p:txBody>
          <a:bodyPr>
            <a:normAutofit fontScale="92500" lnSpcReduction="10000"/>
          </a:bodyPr>
          <a:lstStyle/>
          <a:p>
            <a:pPr marL="285750" indent="-285750">
              <a:spcBef>
                <a:spcPts val="0"/>
              </a:spcBef>
              <a:spcAft>
                <a:spcPts val="3000"/>
              </a:spcAft>
            </a:pPr>
            <a:r>
              <a:rPr lang="en-US" sz="3200" b="0" i="0" dirty="0">
                <a:effectLst/>
              </a:rPr>
              <a:t>Knowns vs. Unknowns</a:t>
            </a:r>
          </a:p>
          <a:p>
            <a:pPr marL="285750" indent="-285750">
              <a:spcBef>
                <a:spcPts val="0"/>
              </a:spcBef>
              <a:spcAft>
                <a:spcPts val="3000"/>
              </a:spcAft>
            </a:pPr>
            <a:r>
              <a:rPr lang="en-US" sz="3200" b="0" i="0" dirty="0">
                <a:effectLst/>
              </a:rPr>
              <a:t>Wildland Fire Response Plans – May, 2020</a:t>
            </a:r>
          </a:p>
          <a:p>
            <a:pPr marL="285750" indent="-285750">
              <a:spcBef>
                <a:spcPts val="0"/>
              </a:spcBef>
              <a:spcAft>
                <a:spcPts val="3000"/>
              </a:spcAft>
            </a:pPr>
            <a:r>
              <a:rPr lang="en-US" sz="3200" b="0" i="0" dirty="0">
                <a:effectLst/>
              </a:rPr>
              <a:t>Agency Policy Differences</a:t>
            </a:r>
          </a:p>
          <a:p>
            <a:pPr marL="285750" indent="-285750">
              <a:spcBef>
                <a:spcPts val="0"/>
              </a:spcBef>
              <a:spcAft>
                <a:spcPts val="3000"/>
              </a:spcAft>
            </a:pPr>
            <a:r>
              <a:rPr lang="en-US" sz="3200" b="0" i="0" dirty="0">
                <a:effectLst/>
              </a:rPr>
              <a:t>Public Trust</a:t>
            </a:r>
          </a:p>
        </p:txBody>
      </p:sp>
      <p:sp>
        <p:nvSpPr>
          <p:cNvPr id="12" name="Oval 11">
            <a:extLst>
              <a:ext uri="{FF2B5EF4-FFF2-40B4-BE49-F238E27FC236}">
                <a16:creationId xmlns:a16="http://schemas.microsoft.com/office/drawing/2014/main" id="{96F6C204-A86A-481E-8AEC-19E24B946A9B}"/>
              </a:ext>
            </a:extLst>
          </p:cNvPr>
          <p:cNvSpPr/>
          <p:nvPr/>
        </p:nvSpPr>
        <p:spPr>
          <a:xfrm>
            <a:off x="10254343" y="1162594"/>
            <a:ext cx="1372346" cy="12317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people looking at a computer screen&#10;&#10;Description automatically generated with low confidence">
            <a:extLst>
              <a:ext uri="{FF2B5EF4-FFF2-40B4-BE49-F238E27FC236}">
                <a16:creationId xmlns:a16="http://schemas.microsoft.com/office/drawing/2014/main" id="{B25759F9-5461-4EBB-8E0A-B499D5A3F1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9799" y="-18481"/>
            <a:ext cx="4724275" cy="4037775"/>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66130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87EB-4AE2-4689-B39B-8E796AA818A9}"/>
              </a:ext>
            </a:extLst>
          </p:cNvPr>
          <p:cNvSpPr>
            <a:spLocks noGrp="1"/>
          </p:cNvSpPr>
          <p:nvPr>
            <p:ph type="title"/>
          </p:nvPr>
        </p:nvSpPr>
        <p:spPr>
          <a:xfrm>
            <a:off x="2421202" y="540561"/>
            <a:ext cx="3982362" cy="1681190"/>
          </a:xfrm>
        </p:spPr>
        <p:txBody>
          <a:bodyPr>
            <a:normAutofit/>
          </a:bodyPr>
          <a:lstStyle/>
          <a:p>
            <a:r>
              <a:rPr lang="en-US" i="0" dirty="0">
                <a:solidFill>
                  <a:srgbClr val="000000"/>
                </a:solidFill>
                <a:effectLst/>
                <a:latin typeface="Roboto Black" panose="02000000000000000000" pitchFamily="2" charset="0"/>
                <a:ea typeface="Roboto Black" panose="02000000000000000000" pitchFamily="2" charset="0"/>
              </a:rPr>
              <a:t>The Path</a:t>
            </a:r>
            <a:br>
              <a:rPr lang="en-US" i="0" dirty="0">
                <a:solidFill>
                  <a:srgbClr val="000000"/>
                </a:solidFill>
                <a:effectLst/>
                <a:latin typeface="Roboto Black" panose="02000000000000000000" pitchFamily="2" charset="0"/>
                <a:ea typeface="Roboto Black" panose="02000000000000000000" pitchFamily="2" charset="0"/>
              </a:rPr>
            </a:br>
            <a:r>
              <a:rPr lang="en-US" i="0" dirty="0">
                <a:solidFill>
                  <a:srgbClr val="000000"/>
                </a:solidFill>
                <a:effectLst/>
                <a:latin typeface="Roboto Black" panose="02000000000000000000" pitchFamily="2" charset="0"/>
                <a:ea typeface="Roboto Black" panose="02000000000000000000" pitchFamily="2" charset="0"/>
              </a:rPr>
              <a:t>Forward</a:t>
            </a:r>
            <a:endParaRPr lang="en-US" dirty="0">
              <a:latin typeface="Roboto Black" panose="02000000000000000000" pitchFamily="2" charset="0"/>
              <a:ea typeface="Roboto Black" panose="02000000000000000000" pitchFamily="2" charset="0"/>
            </a:endParaRPr>
          </a:p>
        </p:txBody>
      </p:sp>
      <p:sp>
        <p:nvSpPr>
          <p:cNvPr id="3" name="Content Placeholder 2">
            <a:extLst>
              <a:ext uri="{FF2B5EF4-FFF2-40B4-BE49-F238E27FC236}">
                <a16:creationId xmlns:a16="http://schemas.microsoft.com/office/drawing/2014/main" id="{86955217-6643-45F0-B877-48D1193D991C}"/>
              </a:ext>
            </a:extLst>
          </p:cNvPr>
          <p:cNvSpPr>
            <a:spLocks noGrp="1"/>
          </p:cNvSpPr>
          <p:nvPr>
            <p:ph idx="1"/>
          </p:nvPr>
        </p:nvSpPr>
        <p:spPr>
          <a:xfrm>
            <a:off x="6726661" y="306719"/>
            <a:ext cx="4974537" cy="2696098"/>
          </a:xfrm>
        </p:spPr>
        <p:txBody>
          <a:bodyPr>
            <a:normAutofit/>
          </a:bodyPr>
          <a:lstStyle/>
          <a:p>
            <a:pPr marR="0" algn="l">
              <a:spcBef>
                <a:spcPts val="0"/>
              </a:spcBef>
              <a:spcAft>
                <a:spcPts val="3000"/>
              </a:spcAft>
              <a:buFont typeface="Arial" panose="020B0604020202020204" pitchFamily="34" charset="0"/>
              <a:buChar char="•"/>
            </a:pPr>
            <a:r>
              <a:rPr lang="en-US" sz="2400" b="0" i="0" dirty="0">
                <a:solidFill>
                  <a:srgbClr val="000000"/>
                </a:solidFill>
                <a:effectLst/>
              </a:rPr>
              <a:t>Continue to use Adapted Fire Information Protocols</a:t>
            </a:r>
          </a:p>
          <a:p>
            <a:pPr marR="0" algn="l">
              <a:spcBef>
                <a:spcPts val="0"/>
              </a:spcBef>
              <a:spcAft>
                <a:spcPts val="3000"/>
              </a:spcAft>
              <a:buFont typeface="Arial" panose="020B0604020202020204" pitchFamily="34" charset="0"/>
              <a:buChar char="•"/>
            </a:pPr>
            <a:r>
              <a:rPr lang="en-US" sz="2400" b="0" i="0" dirty="0">
                <a:solidFill>
                  <a:srgbClr val="000000"/>
                </a:solidFill>
                <a:effectLst/>
              </a:rPr>
              <a:t>Policy Questions to Host Agency</a:t>
            </a:r>
          </a:p>
          <a:p>
            <a:pPr marR="0" algn="l">
              <a:spcBef>
                <a:spcPts val="0"/>
              </a:spcBef>
              <a:spcAft>
                <a:spcPts val="3000"/>
              </a:spcAft>
              <a:buFont typeface="Arial" panose="020B0604020202020204" pitchFamily="34" charset="0"/>
              <a:buChar char="•"/>
            </a:pPr>
            <a:r>
              <a:rPr lang="en-US" sz="2400" b="0" i="0" dirty="0">
                <a:solidFill>
                  <a:srgbClr val="000000"/>
                </a:solidFill>
                <a:effectLst/>
              </a:rPr>
              <a:t>Take Care of Yourself</a:t>
            </a:r>
          </a:p>
          <a:p>
            <a:pPr>
              <a:lnSpc>
                <a:spcPct val="100000"/>
              </a:lnSpc>
              <a:spcAft>
                <a:spcPts val="3000"/>
              </a:spcAft>
            </a:pPr>
            <a:endParaRPr lang="en-US" sz="2400" dirty="0"/>
          </a:p>
        </p:txBody>
      </p:sp>
      <p:pic>
        <p:nvPicPr>
          <p:cNvPr id="5" name="Picture 4" descr="A group of men wearing masks&#10;&#10;Description automatically generated with low confidence">
            <a:extLst>
              <a:ext uri="{FF2B5EF4-FFF2-40B4-BE49-F238E27FC236}">
                <a16:creationId xmlns:a16="http://schemas.microsoft.com/office/drawing/2014/main" id="{844059B5-2D36-4E3E-A780-608C01C27C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3958" y="3002817"/>
            <a:ext cx="5143081" cy="3429000"/>
          </a:xfrm>
          <a:prstGeom prst="rect">
            <a:avLst/>
          </a:prstGeom>
        </p:spPr>
      </p:pic>
      <p:pic>
        <p:nvPicPr>
          <p:cNvPr id="7" name="Picture 6" descr="A group of people wearing backpacks&#10;&#10;Description automatically generated with low confidence">
            <a:extLst>
              <a:ext uri="{FF2B5EF4-FFF2-40B4-BE49-F238E27FC236}">
                <a16:creationId xmlns:a16="http://schemas.microsoft.com/office/drawing/2014/main" id="{5E1E00D6-E7C2-46AA-A87B-D78D91CE6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2589" y="3002411"/>
            <a:ext cx="4371775" cy="3429406"/>
          </a:xfrm>
          <a:prstGeom prst="rect">
            <a:avLst/>
          </a:prstGeom>
        </p:spPr>
      </p:pic>
    </p:spTree>
    <p:extLst>
      <p:ext uri="{BB962C8B-B14F-4D97-AF65-F5344CB8AC3E}">
        <p14:creationId xmlns:p14="http://schemas.microsoft.com/office/powerpoint/2010/main" val="1232972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56DE-53E7-4D2E-9D8E-7C38BC46740E}"/>
              </a:ext>
            </a:extLst>
          </p:cNvPr>
          <p:cNvSpPr>
            <a:spLocks noGrp="1"/>
          </p:cNvSpPr>
          <p:nvPr>
            <p:ph type="title"/>
          </p:nvPr>
        </p:nvSpPr>
        <p:spPr>
          <a:xfrm>
            <a:off x="2603021" y="1502865"/>
            <a:ext cx="3412091" cy="2762738"/>
          </a:xfrm>
        </p:spPr>
        <p:txBody>
          <a:bodyPr/>
          <a:lstStyle/>
          <a:p>
            <a:r>
              <a:rPr lang="en-US" sz="4400" dirty="0">
                <a:solidFill>
                  <a:schemeClr val="bg1"/>
                </a:solidFill>
                <a:latin typeface="Roboto Black" panose="02000000000000000000" pitchFamily="2" charset="0"/>
                <a:ea typeface="Roboto Black" panose="02000000000000000000" pitchFamily="2" charset="0"/>
              </a:rPr>
              <a:t>2021 National </a:t>
            </a:r>
            <a:br>
              <a:rPr lang="en-US" sz="4400" dirty="0">
                <a:solidFill>
                  <a:schemeClr val="bg1"/>
                </a:solidFill>
                <a:latin typeface="Roboto Black" panose="02000000000000000000" pitchFamily="2" charset="0"/>
                <a:ea typeface="Roboto Black" panose="02000000000000000000" pitchFamily="2" charset="0"/>
              </a:rPr>
            </a:br>
            <a:r>
              <a:rPr lang="en-US" sz="4400" dirty="0">
                <a:solidFill>
                  <a:schemeClr val="bg1"/>
                </a:solidFill>
                <a:latin typeface="Roboto Black" panose="02000000000000000000" pitchFamily="2" charset="0"/>
                <a:ea typeface="Roboto Black" panose="02000000000000000000" pitchFamily="2" charset="0"/>
              </a:rPr>
              <a:t>Fire Season Themes</a:t>
            </a:r>
          </a:p>
        </p:txBody>
      </p:sp>
      <p:sp>
        <p:nvSpPr>
          <p:cNvPr id="6" name="TextBox 5">
            <a:extLst>
              <a:ext uri="{FF2B5EF4-FFF2-40B4-BE49-F238E27FC236}">
                <a16:creationId xmlns:a16="http://schemas.microsoft.com/office/drawing/2014/main" id="{DEE3CE68-C2DE-4907-87CE-B695A5BAAD32}"/>
              </a:ext>
            </a:extLst>
          </p:cNvPr>
          <p:cNvSpPr txBox="1"/>
          <p:nvPr/>
        </p:nvSpPr>
        <p:spPr>
          <a:xfrm>
            <a:off x="7841409" y="4997708"/>
            <a:ext cx="2452916" cy="369332"/>
          </a:xfrm>
          <a:prstGeom prst="rect">
            <a:avLst/>
          </a:prstGeom>
          <a:noFill/>
        </p:spPr>
        <p:txBody>
          <a:bodyPr wrap="none" rtlCol="0">
            <a:spAutoFit/>
          </a:bodyPr>
          <a:lstStyle/>
          <a:p>
            <a:r>
              <a:rPr lang="en-US" dirty="0">
                <a:solidFill>
                  <a:schemeClr val="bg1"/>
                </a:solidFill>
                <a:latin typeface="Roboto" panose="02000000000000000000" pitchFamily="2" charset="0"/>
                <a:ea typeface="Roboto" panose="02000000000000000000" pitchFamily="2" charset="0"/>
              </a:rPr>
              <a:t>Jennifer Myslivy, BLM</a:t>
            </a:r>
          </a:p>
        </p:txBody>
      </p:sp>
      <p:pic>
        <p:nvPicPr>
          <p:cNvPr id="12" name="Picture 11">
            <a:extLst>
              <a:ext uri="{FF2B5EF4-FFF2-40B4-BE49-F238E27FC236}">
                <a16:creationId xmlns:a16="http://schemas.microsoft.com/office/drawing/2014/main" id="{6BF6CB36-FA3B-4904-A2E3-2583A5CB8C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091583" y="734116"/>
            <a:ext cx="3952568" cy="40437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00677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8840C5-3675-4D8B-823E-1CD3C8004E93}"/>
              </a:ext>
            </a:extLst>
          </p:cNvPr>
          <p:cNvSpPr txBox="1">
            <a:spLocks noGrp="1"/>
          </p:cNvSpPr>
          <p:nvPr>
            <p:ph idx="1"/>
          </p:nvPr>
        </p:nvSpPr>
        <p:spPr>
          <a:xfrm>
            <a:off x="1946172" y="752014"/>
            <a:ext cx="3092359" cy="4807470"/>
          </a:xfrm>
          <a:prstGeom prst="rect">
            <a:avLst/>
          </a:prstGeom>
          <a:noFill/>
        </p:spPr>
        <p:txBody>
          <a:bodyPr wrap="square" rtlCol="0">
            <a:spAutoFit/>
          </a:bodyPr>
          <a:lstStyle/>
          <a:p>
            <a:pPr marL="285750" indent="-285750">
              <a:spcAft>
                <a:spcPts val="4200"/>
              </a:spcAft>
              <a:buFont typeface="Arial" panose="020B0604020202020204" pitchFamily="34" charset="0"/>
              <a:buChar char="•"/>
            </a:pPr>
            <a:r>
              <a:rPr lang="en-US" sz="2800" dirty="0">
                <a:solidFill>
                  <a:schemeClr val="bg2"/>
                </a:solidFill>
                <a:latin typeface="Roboto Medium" panose="02000000000000000000" pitchFamily="2" charset="0"/>
                <a:ea typeface="Roboto Medium" panose="02000000000000000000" pitchFamily="2" charset="0"/>
              </a:rPr>
              <a:t>Interagency</a:t>
            </a:r>
          </a:p>
          <a:p>
            <a:pPr marL="285750" indent="-285750">
              <a:spcAft>
                <a:spcPts val="4200"/>
              </a:spcAft>
              <a:buFont typeface="Arial" panose="020B0604020202020204" pitchFamily="34" charset="0"/>
              <a:buChar char="•"/>
            </a:pPr>
            <a:r>
              <a:rPr lang="en-US" sz="2800" dirty="0">
                <a:solidFill>
                  <a:schemeClr val="bg2"/>
                </a:solidFill>
                <a:latin typeface="Roboto Medium" panose="02000000000000000000" pitchFamily="2" charset="0"/>
                <a:ea typeface="Roboto Medium" panose="02000000000000000000" pitchFamily="2" charset="0"/>
              </a:rPr>
              <a:t>Highlights important topics</a:t>
            </a:r>
          </a:p>
          <a:p>
            <a:pPr marL="285750" indent="-285750">
              <a:spcAft>
                <a:spcPts val="4200"/>
              </a:spcAft>
              <a:buFont typeface="Arial" panose="020B0604020202020204" pitchFamily="34" charset="0"/>
              <a:buChar char="•"/>
            </a:pPr>
            <a:r>
              <a:rPr lang="en-US" sz="2800" dirty="0">
                <a:solidFill>
                  <a:schemeClr val="bg2"/>
                </a:solidFill>
                <a:latin typeface="Roboto Medium" panose="02000000000000000000" pitchFamily="2" charset="0"/>
                <a:ea typeface="Roboto Medium" panose="02000000000000000000" pitchFamily="2" charset="0"/>
              </a:rPr>
              <a:t>50,000-foot level overview</a:t>
            </a:r>
          </a:p>
          <a:p>
            <a:pPr marL="285750" indent="-285750">
              <a:spcAft>
                <a:spcPts val="4200"/>
              </a:spcAft>
              <a:buFont typeface="Arial" panose="020B0604020202020204" pitchFamily="34" charset="0"/>
              <a:buChar char="•"/>
            </a:pPr>
            <a:endParaRPr lang="en-US" sz="2800" dirty="0">
              <a:solidFill>
                <a:schemeClr val="bg2"/>
              </a:solidFill>
              <a:latin typeface="Roboto Medium" panose="02000000000000000000" pitchFamily="2" charset="0"/>
              <a:ea typeface="Roboto Medium" panose="02000000000000000000" pitchFamily="2" charset="0"/>
            </a:endParaRPr>
          </a:p>
        </p:txBody>
      </p:sp>
      <p:pic>
        <p:nvPicPr>
          <p:cNvPr id="8" name="Picture 7" descr="Text, letter&#10;&#10;Description automatically generated">
            <a:extLst>
              <a:ext uri="{FF2B5EF4-FFF2-40B4-BE49-F238E27FC236}">
                <a16:creationId xmlns:a16="http://schemas.microsoft.com/office/drawing/2014/main" id="{BE40DB29-9A93-4FA5-A539-F5D37B570F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326719">
            <a:off x="5109189" y="659505"/>
            <a:ext cx="4463279" cy="5872274"/>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7AC0B792-3386-4C91-B1DB-EC61292F95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29715">
            <a:off x="6534008" y="203167"/>
            <a:ext cx="5043948" cy="6451666"/>
          </a:xfrm>
          <a:prstGeom prst="rect">
            <a:avLst/>
          </a:prstGeom>
        </p:spPr>
      </p:pic>
    </p:spTree>
    <p:extLst>
      <p:ext uri="{BB962C8B-B14F-4D97-AF65-F5344CB8AC3E}">
        <p14:creationId xmlns:p14="http://schemas.microsoft.com/office/powerpoint/2010/main" val="4065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980411-B6AB-41B0-A3B7-1EFD44292330}"/>
              </a:ext>
            </a:extLst>
          </p:cNvPr>
          <p:cNvSpPr txBox="1"/>
          <p:nvPr/>
        </p:nvSpPr>
        <p:spPr>
          <a:xfrm>
            <a:off x="2528209" y="268224"/>
            <a:ext cx="7778496" cy="769441"/>
          </a:xfrm>
          <a:prstGeom prst="rect">
            <a:avLst/>
          </a:prstGeom>
          <a:noFill/>
        </p:spPr>
        <p:txBody>
          <a:bodyPr wrap="square" rtlCol="0">
            <a:spAutoFit/>
            <a:scene3d>
              <a:camera prst="orthographicFront">
                <a:rot lat="21299999" lon="0" rev="0"/>
              </a:camera>
              <a:lightRig rig="threePt" dir="t"/>
            </a:scene3d>
          </a:bodyPr>
          <a:lstStyle/>
          <a:p>
            <a:pPr algn="ctr"/>
            <a:r>
              <a:rPr lang="en-US" sz="4400" b="1" dirty="0">
                <a:solidFill>
                  <a:schemeClr val="bg1"/>
                </a:solidFill>
              </a:rPr>
              <a:t>Toolbox of Communication</a:t>
            </a:r>
          </a:p>
        </p:txBody>
      </p:sp>
      <p:sp>
        <p:nvSpPr>
          <p:cNvPr id="9" name="Arrow: Down 8">
            <a:extLst>
              <a:ext uri="{FF2B5EF4-FFF2-40B4-BE49-F238E27FC236}">
                <a16:creationId xmlns:a16="http://schemas.microsoft.com/office/drawing/2014/main" id="{F1951669-FD8F-4DAF-B21F-908B73ACD12B}"/>
              </a:ext>
            </a:extLst>
          </p:cNvPr>
          <p:cNvSpPr/>
          <p:nvPr/>
        </p:nvSpPr>
        <p:spPr>
          <a:xfrm rot="6081920">
            <a:off x="4172444" y="4592024"/>
            <a:ext cx="484632" cy="9784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338E5B9D-2BB8-47DD-9F55-983255950309}"/>
              </a:ext>
            </a:extLst>
          </p:cNvPr>
          <p:cNvSpPr/>
          <p:nvPr/>
        </p:nvSpPr>
        <p:spPr>
          <a:xfrm rot="9203281">
            <a:off x="4479454" y="2759236"/>
            <a:ext cx="316528" cy="9784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874C6703-7EA7-4A5A-ABCA-C7ED88CD953E}"/>
              </a:ext>
            </a:extLst>
          </p:cNvPr>
          <p:cNvSpPr/>
          <p:nvPr/>
        </p:nvSpPr>
        <p:spPr>
          <a:xfrm rot="15433452" flipH="1">
            <a:off x="8684392" y="4925992"/>
            <a:ext cx="375621" cy="9784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187C8D8-E835-46F8-8111-28353DEE7334}"/>
              </a:ext>
            </a:extLst>
          </p:cNvPr>
          <p:cNvSpPr/>
          <p:nvPr/>
        </p:nvSpPr>
        <p:spPr>
          <a:xfrm rot="12972517">
            <a:off x="7817825" y="2988361"/>
            <a:ext cx="421352" cy="71272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10;&#10;Description automatically generated">
            <a:extLst>
              <a:ext uri="{FF2B5EF4-FFF2-40B4-BE49-F238E27FC236}">
                <a16:creationId xmlns:a16="http://schemas.microsoft.com/office/drawing/2014/main" id="{7EC43140-F1ED-43BD-AA3B-A5AE89B0B6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8222" y="4165431"/>
            <a:ext cx="1441346" cy="2076515"/>
          </a:xfrm>
          <a:prstGeom prst="rect">
            <a:avLst/>
          </a:prstGeom>
        </p:spPr>
      </p:pic>
      <p:pic>
        <p:nvPicPr>
          <p:cNvPr id="14" name="Picture 13" descr="Diagram&#10;&#10;Description automatically generated">
            <a:extLst>
              <a:ext uri="{FF2B5EF4-FFF2-40B4-BE49-F238E27FC236}">
                <a16:creationId xmlns:a16="http://schemas.microsoft.com/office/drawing/2014/main" id="{CC0088AF-96E7-4002-AA7B-1A7B8C7F09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3855" y="4267295"/>
            <a:ext cx="1447998" cy="1872789"/>
          </a:xfrm>
          <a:prstGeom prst="rect">
            <a:avLst/>
          </a:prstGeom>
        </p:spPr>
      </p:pic>
      <p:pic>
        <p:nvPicPr>
          <p:cNvPr id="15" name="Picture 14" descr="A picture containing sky, outdoor, smoke, fire&#10;&#10;Description automatically generated">
            <a:extLst>
              <a:ext uri="{FF2B5EF4-FFF2-40B4-BE49-F238E27FC236}">
                <a16:creationId xmlns:a16="http://schemas.microsoft.com/office/drawing/2014/main" id="{59C4D8FE-A2C0-41B5-8540-22D7CDC3C7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2004" y="1345849"/>
            <a:ext cx="1168823" cy="1558431"/>
          </a:xfrm>
          <a:prstGeom prst="rect">
            <a:avLst/>
          </a:prstGeom>
        </p:spPr>
      </p:pic>
      <p:pic>
        <p:nvPicPr>
          <p:cNvPr id="16" name="Picture 15" descr="A group of people sitting around a campfire&#10;&#10;Description automatically generated with medium confidence">
            <a:extLst>
              <a:ext uri="{FF2B5EF4-FFF2-40B4-BE49-F238E27FC236}">
                <a16:creationId xmlns:a16="http://schemas.microsoft.com/office/drawing/2014/main" id="{F569763C-5226-41CD-8AD8-81D98C62FB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340975">
            <a:off x="2683282" y="1519308"/>
            <a:ext cx="2073782" cy="1091846"/>
          </a:xfrm>
          <a:prstGeom prst="rect">
            <a:avLst/>
          </a:prstGeom>
        </p:spPr>
      </p:pic>
      <p:sp>
        <p:nvSpPr>
          <p:cNvPr id="17" name="Arrow: Down 16">
            <a:extLst>
              <a:ext uri="{FF2B5EF4-FFF2-40B4-BE49-F238E27FC236}">
                <a16:creationId xmlns:a16="http://schemas.microsoft.com/office/drawing/2014/main" id="{383340DC-73FD-487D-ABC1-628B9194A733}"/>
              </a:ext>
            </a:extLst>
          </p:cNvPr>
          <p:cNvSpPr/>
          <p:nvPr/>
        </p:nvSpPr>
        <p:spPr>
          <a:xfrm rot="10800000">
            <a:off x="6321077" y="2378696"/>
            <a:ext cx="316528" cy="9784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85003989-8417-4AFA-A6A8-E51FE12141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42413" y="1087485"/>
            <a:ext cx="2150087" cy="1125925"/>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15E86FFE-CF4F-4CEC-8983-983AE17483C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5758" y="3936034"/>
            <a:ext cx="2632743" cy="2375640"/>
          </a:xfrm>
          <a:prstGeom prst="rect">
            <a:avLst/>
          </a:prstGeom>
        </p:spPr>
      </p:pic>
    </p:spTree>
    <p:extLst>
      <p:ext uri="{BB962C8B-B14F-4D97-AF65-F5344CB8AC3E}">
        <p14:creationId xmlns:p14="http://schemas.microsoft.com/office/powerpoint/2010/main" val="595925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5291</TotalTime>
  <Words>1601</Words>
  <Application>Microsoft Office PowerPoint</Application>
  <PresentationFormat>Widescreen</PresentationFormat>
  <Paragraphs>179</Paragraphs>
  <Slides>30</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Calibri Light</vt:lpstr>
      <vt:lpstr>Courier New</vt:lpstr>
      <vt:lpstr>Roboto</vt:lpstr>
      <vt:lpstr>Roboto Black</vt:lpstr>
      <vt:lpstr>Roboto Medium</vt:lpstr>
      <vt:lpstr>Stencil</vt:lpstr>
      <vt:lpstr>Symbol</vt:lpstr>
      <vt:lpstr>Times New Roman</vt:lpstr>
      <vt:lpstr>Office Theme</vt:lpstr>
      <vt:lpstr>#FireYear2021 NIFC PIO Webinar</vt:lpstr>
      <vt:lpstr>Webinar Topics</vt:lpstr>
      <vt:lpstr>Introduction</vt:lpstr>
      <vt:lpstr>Wildland Fire and COVID-19</vt:lpstr>
      <vt:lpstr>Wildland Fire and COVID-19</vt:lpstr>
      <vt:lpstr>The Path Forward</vt:lpstr>
      <vt:lpstr>2021 National  Fire Season Themes</vt:lpstr>
      <vt:lpstr>PowerPoint Presentation</vt:lpstr>
      <vt:lpstr>PowerPoint Presentation</vt:lpstr>
      <vt:lpstr>NIFC.gov and the PIO Bulletin Board</vt:lpstr>
      <vt:lpstr>PowerPoint Presentation</vt:lpstr>
      <vt:lpstr>PIO Bulletin Board</vt:lpstr>
      <vt:lpstr>Biden/Harris Administration Priorities</vt:lpstr>
      <vt:lpstr>Biden and Harris Administration Priorities</vt:lpstr>
      <vt:lpstr>Updates from  the NWCG PIO Subcommittee</vt:lpstr>
      <vt:lpstr>PowerPoint Presentation</vt:lpstr>
      <vt:lpstr>PowerPoint Presentation</vt:lpstr>
      <vt:lpstr>Incident Management Remote Response</vt:lpstr>
      <vt:lpstr>Incident Management Remote Response (IMRR)</vt:lpstr>
      <vt:lpstr>Incident Management Remote Response (IMRR)</vt:lpstr>
      <vt:lpstr>Social Media</vt:lpstr>
      <vt:lpstr>Social Media Goals</vt:lpstr>
      <vt:lpstr>PowerPoint Presentation</vt:lpstr>
      <vt:lpstr>Content from the field is ALWAYS welcome</vt:lpstr>
      <vt:lpstr>Information Technologies Update</vt:lpstr>
      <vt:lpstr>Wildland Fire Information and Technology (WFIT)</vt:lpstr>
      <vt:lpstr>Wildland Fire Information and Technology (WFIT)</vt:lpstr>
      <vt:lpstr>Maps</vt:lpstr>
      <vt:lpstr>PowerPoint Presentation</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Ascherfeld, Sheri L</dc:creator>
  <cp:lastModifiedBy>Ascherfeld, Sheri L</cp:lastModifiedBy>
  <cp:revision>73</cp:revision>
  <dcterms:created xsi:type="dcterms:W3CDTF">2021-04-06T15:29:04Z</dcterms:created>
  <dcterms:modified xsi:type="dcterms:W3CDTF">2021-06-02T18:59:26Z</dcterms:modified>
</cp:coreProperties>
</file>